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284" r:id="rId4"/>
    <p:sldId id="257" r:id="rId5"/>
    <p:sldId id="258" r:id="rId6"/>
    <p:sldId id="259" r:id="rId7"/>
    <p:sldId id="260" r:id="rId8"/>
    <p:sldId id="261" r:id="rId9"/>
    <p:sldId id="262" r:id="rId10"/>
    <p:sldId id="263" r:id="rId11"/>
    <p:sldId id="264" r:id="rId12"/>
    <p:sldId id="318" r:id="rId13"/>
    <p:sldId id="319" r:id="rId14"/>
    <p:sldId id="320" r:id="rId15"/>
    <p:sldId id="321" r:id="rId16"/>
    <p:sldId id="322" r:id="rId17"/>
    <p:sldId id="323" r:id="rId18"/>
    <p:sldId id="324" r:id="rId19"/>
    <p:sldId id="325" r:id="rId20"/>
    <p:sldId id="326" r:id="rId21"/>
    <p:sldId id="327" r:id="rId22"/>
    <p:sldId id="328" r:id="rId23"/>
    <p:sldId id="329" r:id="rId24"/>
    <p:sldId id="330" r:id="rId25"/>
    <p:sldId id="331" r:id="rId26"/>
    <p:sldId id="332" r:id="rId27"/>
    <p:sldId id="333" r:id="rId28"/>
    <p:sldId id="334" r:id="rId29"/>
    <p:sldId id="335" r:id="rId30"/>
    <p:sldId id="336" r:id="rId31"/>
    <p:sldId id="337" r:id="rId32"/>
    <p:sldId id="338" r:id="rId33"/>
    <p:sldId id="339" r:id="rId34"/>
    <p:sldId id="340" r:id="rId35"/>
    <p:sldId id="341" r:id="rId36"/>
    <p:sldId id="342" r:id="rId37"/>
    <p:sldId id="343" r:id="rId38"/>
    <p:sldId id="344" r:id="rId39"/>
    <p:sldId id="345" r:id="rId40"/>
    <p:sldId id="346" r:id="rId41"/>
    <p:sldId id="286" r:id="rId42"/>
    <p:sldId id="287" r:id="rId43"/>
    <p:sldId id="288" r:id="rId44"/>
    <p:sldId id="289" r:id="rId45"/>
    <p:sldId id="290" r:id="rId46"/>
    <p:sldId id="291" r:id="rId47"/>
    <p:sldId id="292" r:id="rId48"/>
    <p:sldId id="293" r:id="rId49"/>
    <p:sldId id="294" r:id="rId50"/>
    <p:sldId id="295" r:id="rId51"/>
    <p:sldId id="296" r:id="rId52"/>
    <p:sldId id="297" r:id="rId53"/>
    <p:sldId id="298" r:id="rId54"/>
    <p:sldId id="299" r:id="rId55"/>
    <p:sldId id="300" r:id="rId56"/>
    <p:sldId id="301" r:id="rId57"/>
    <p:sldId id="302" r:id="rId58"/>
    <p:sldId id="303" r:id="rId59"/>
    <p:sldId id="304" r:id="rId60"/>
    <p:sldId id="305" r:id="rId61"/>
    <p:sldId id="306" r:id="rId62"/>
    <p:sldId id="307" r:id="rId63"/>
    <p:sldId id="308" r:id="rId64"/>
    <p:sldId id="309" r:id="rId65"/>
    <p:sldId id="310" r:id="rId66"/>
    <p:sldId id="311" r:id="rId67"/>
    <p:sldId id="312" r:id="rId68"/>
    <p:sldId id="313" r:id="rId69"/>
    <p:sldId id="265" r:id="rId70"/>
    <p:sldId id="266" r:id="rId71"/>
    <p:sldId id="267" r:id="rId72"/>
    <p:sldId id="268" r:id="rId73"/>
    <p:sldId id="269" r:id="rId74"/>
    <p:sldId id="270" r:id="rId75"/>
    <p:sldId id="271" r:id="rId76"/>
    <p:sldId id="272" r:id="rId77"/>
    <p:sldId id="273" r:id="rId78"/>
    <p:sldId id="274" r:id="rId79"/>
    <p:sldId id="275" r:id="rId80"/>
    <p:sldId id="276" r:id="rId81"/>
    <p:sldId id="277" r:id="rId82"/>
    <p:sldId id="278" r:id="rId83"/>
    <p:sldId id="279" r:id="rId84"/>
    <p:sldId id="280" r:id="rId85"/>
    <p:sldId id="281" r:id="rId86"/>
    <p:sldId id="282" r:id="rId87"/>
    <p:sldId id="347" r:id="rId88"/>
    <p:sldId id="348" r:id="rId89"/>
    <p:sldId id="349" r:id="rId90"/>
    <p:sldId id="350" r:id="rId91"/>
    <p:sldId id="351" r:id="rId92"/>
    <p:sldId id="352" r:id="rId93"/>
    <p:sldId id="353" r:id="rId94"/>
    <p:sldId id="354" r:id="rId95"/>
    <p:sldId id="356" r:id="rId96"/>
    <p:sldId id="355" r:id="rId97"/>
    <p:sldId id="357" r:id="rId98"/>
    <p:sldId id="358" r:id="rId99"/>
    <p:sldId id="359" r:id="rId100"/>
    <p:sldId id="360" r:id="rId101"/>
    <p:sldId id="361" r:id="rId102"/>
    <p:sldId id="364" r:id="rId103"/>
    <p:sldId id="362" r:id="rId104"/>
    <p:sldId id="363" r:id="rId105"/>
    <p:sldId id="366" r:id="rId106"/>
    <p:sldId id="367" r:id="rId107"/>
    <p:sldId id="368" r:id="rId108"/>
    <p:sldId id="369" r:id="rId109"/>
    <p:sldId id="370" r:id="rId110"/>
    <p:sldId id="371" r:id="rId111"/>
    <p:sldId id="372" r:id="rId112"/>
    <p:sldId id="373" r:id="rId113"/>
    <p:sldId id="374" r:id="rId114"/>
    <p:sldId id="375" r:id="rId115"/>
    <p:sldId id="376" r:id="rId116"/>
    <p:sldId id="377" r:id="rId117"/>
    <p:sldId id="378" r:id="rId118"/>
    <p:sldId id="379" r:id="rId119"/>
    <p:sldId id="380" r:id="rId120"/>
    <p:sldId id="381" r:id="rId121"/>
    <p:sldId id="382" r:id="rId122"/>
    <p:sldId id="383" r:id="rId123"/>
    <p:sldId id="384" r:id="rId124"/>
    <p:sldId id="385" r:id="rId125"/>
    <p:sldId id="386" r:id="rId126"/>
    <p:sldId id="387" r:id="rId127"/>
    <p:sldId id="388" r:id="rId128"/>
    <p:sldId id="389" r:id="rId129"/>
    <p:sldId id="396" r:id="rId130"/>
    <p:sldId id="398" r:id="rId131"/>
    <p:sldId id="390" r:id="rId132"/>
    <p:sldId id="391" r:id="rId133"/>
    <p:sldId id="392" r:id="rId134"/>
    <p:sldId id="393" r:id="rId135"/>
    <p:sldId id="394" r:id="rId136"/>
    <p:sldId id="395" r:id="rId137"/>
    <p:sldId id="397" r:id="rId138"/>
    <p:sldId id="399" r:id="rId139"/>
    <p:sldId id="400" r:id="rId140"/>
    <p:sldId id="401" r:id="rId141"/>
    <p:sldId id="402" r:id="rId142"/>
    <p:sldId id="403" r:id="rId143"/>
    <p:sldId id="404" r:id="rId144"/>
    <p:sldId id="405" r:id="rId145"/>
    <p:sldId id="406" r:id="rId146"/>
    <p:sldId id="407" r:id="rId147"/>
    <p:sldId id="412" r:id="rId148"/>
    <p:sldId id="408" r:id="rId149"/>
    <p:sldId id="409" r:id="rId150"/>
    <p:sldId id="410" r:id="rId151"/>
    <p:sldId id="411" r:id="rId152"/>
    <p:sldId id="413" r:id="rId153"/>
    <p:sldId id="414" r:id="rId154"/>
    <p:sldId id="415" r:id="rId155"/>
    <p:sldId id="416" r:id="rId156"/>
    <p:sldId id="417" r:id="rId157"/>
    <p:sldId id="418" r:id="rId158"/>
    <p:sldId id="420" r:id="rId159"/>
    <p:sldId id="421" r:id="rId160"/>
    <p:sldId id="422" r:id="rId161"/>
    <p:sldId id="423" r:id="rId162"/>
    <p:sldId id="424" r:id="rId163"/>
    <p:sldId id="425" r:id="rId164"/>
    <p:sldId id="426" r:id="rId165"/>
    <p:sldId id="427" r:id="rId166"/>
    <p:sldId id="428" r:id="rId167"/>
    <p:sldId id="430" r:id="rId168"/>
    <p:sldId id="431" r:id="rId169"/>
    <p:sldId id="429" r:id="rId170"/>
    <p:sldId id="432" r:id="rId171"/>
    <p:sldId id="433" r:id="rId172"/>
    <p:sldId id="419" r:id="rId173"/>
    <p:sldId id="434" r:id="rId174"/>
    <p:sldId id="435" r:id="rId175"/>
    <p:sldId id="436" r:id="rId176"/>
    <p:sldId id="437" r:id="rId177"/>
    <p:sldId id="438" r:id="rId178"/>
    <p:sldId id="439" r:id="rId179"/>
    <p:sldId id="440" r:id="rId180"/>
    <p:sldId id="441" r:id="rId181"/>
    <p:sldId id="442" r:id="rId182"/>
    <p:sldId id="443" r:id="rId183"/>
    <p:sldId id="445" r:id="rId184"/>
    <p:sldId id="446" r:id="rId185"/>
    <p:sldId id="447" r:id="rId186"/>
    <p:sldId id="448" r:id="rId187"/>
    <p:sldId id="449" r:id="rId188"/>
    <p:sldId id="450" r:id="rId189"/>
    <p:sldId id="451" r:id="rId190"/>
    <p:sldId id="452" r:id="rId191"/>
    <p:sldId id="453" r:id="rId192"/>
    <p:sldId id="454" r:id="rId19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016" autoAdjust="0"/>
    <p:restoredTop sz="94660"/>
  </p:normalViewPr>
  <p:slideViewPr>
    <p:cSldViewPr>
      <p:cViewPr varScale="1">
        <p:scale>
          <a:sx n="80" d="100"/>
          <a:sy n="80" d="100"/>
        </p:scale>
        <p:origin x="191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viewProps" Target="viewProps.xml"/><Relationship Id="rId190" Type="http://schemas.openxmlformats.org/officeDocument/2006/relationships/slide" Target="slides/slide189.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theme" Target="theme/theme1.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tableStyles" Target="tableStyle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01.11.2022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01.11.2022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01.11.2022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01.11.2022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01.11.2022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01.11.2022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01.11.2022</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01.11.2022</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01.11.2022</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01.11.2022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01.11.2022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01.11.2022</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zakon.rada.gov.ua/laws/show/3723-12/sp:max50:nav7:font2" TargetMode="External"/><Relationship Id="rId2" Type="http://schemas.openxmlformats.org/officeDocument/2006/relationships/hyperlink" Target="https://zakon.rada.gov.ua/laws/show/1700-18/sp:max50:nav7:font2"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zakon.rada.gov.ua/laws/show/2121-14"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zakon.rada.gov.ua/laws/show/254%D0%BA/96-%D0%B2%D1%80"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2" Type="http://schemas.openxmlformats.org/officeDocument/2006/relationships/hyperlink" Target="https://zakon.rada.gov.ua/laws/show/z0875-08" TargetMode="External"/><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3" Type="http://schemas.openxmlformats.org/officeDocument/2006/relationships/hyperlink" Target="https://zakon.rada.gov.ua/laws/show/80731-10" TargetMode="External"/><Relationship Id="rId2" Type="http://schemas.openxmlformats.org/officeDocument/2006/relationships/hyperlink" Target="https://zakon.rada.gov.ua/laws/show/3099-14#n117" TargetMode="External"/><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851920" y="3140968"/>
            <a:ext cx="5398368" cy="1035546"/>
          </a:xfrm>
        </p:spPr>
        <p:txBody>
          <a:bodyPr>
            <a:noAutofit/>
          </a:bodyPr>
          <a:lstStyle/>
          <a:p>
            <a:r>
              <a:rPr lang="ru-RU" sz="2800" b="1" i="1" dirty="0" smtClean="0">
                <a:solidFill>
                  <a:schemeClr val="bg1"/>
                </a:solidFill>
                <a:latin typeface="Times New Roman" panose="02020603050405020304" pitchFamily="18" charset="0"/>
                <a:cs typeface="Times New Roman" panose="02020603050405020304" pitchFamily="18" charset="0"/>
              </a:rPr>
              <a:t>Тема 1</a:t>
            </a:r>
            <a:br>
              <a:rPr lang="ru-RU" sz="2800" b="1" i="1" dirty="0" smtClean="0">
                <a:solidFill>
                  <a:schemeClr val="bg1"/>
                </a:solidFill>
                <a:latin typeface="Times New Roman" panose="02020603050405020304" pitchFamily="18" charset="0"/>
                <a:cs typeface="Times New Roman" panose="02020603050405020304" pitchFamily="18" charset="0"/>
              </a:rPr>
            </a:br>
            <a:r>
              <a:rPr lang="ru-RU" sz="2800" b="1" i="1" dirty="0" smtClean="0">
                <a:solidFill>
                  <a:schemeClr val="bg1"/>
                </a:solidFill>
                <a:latin typeface="Times New Roman" panose="02020603050405020304" pitchFamily="18" charset="0"/>
                <a:cs typeface="Times New Roman" panose="02020603050405020304" pitchFamily="18" charset="0"/>
              </a:rPr>
              <a:t>ПРОБЛЕМНІ </a:t>
            </a:r>
            <a:r>
              <a:rPr lang="ru-RU" sz="2800" b="1" i="1" dirty="0">
                <a:solidFill>
                  <a:schemeClr val="bg1"/>
                </a:solidFill>
                <a:latin typeface="Times New Roman" panose="02020603050405020304" pitchFamily="18" charset="0"/>
                <a:cs typeface="Times New Roman" panose="02020603050405020304" pitchFamily="18" charset="0"/>
              </a:rPr>
              <a:t>ПИТАННЯ ЗАСТОСУВАННЯ ФОРМ ТА МЕТОДІВ АДМІНІСТРАТИВНОЇ ДІЯЛЬНОСТІ НАЦІОНАЛЬНОЇ </a:t>
            </a:r>
            <a:r>
              <a:rPr lang="ru-RU" sz="2800" b="1" i="1" dirty="0" smtClean="0">
                <a:solidFill>
                  <a:schemeClr val="bg1"/>
                </a:solidFill>
                <a:latin typeface="Times New Roman" panose="02020603050405020304" pitchFamily="18" charset="0"/>
                <a:cs typeface="Times New Roman" panose="02020603050405020304" pitchFamily="18" charset="0"/>
              </a:rPr>
              <a:t>ПОЛІЦІЇ</a:t>
            </a:r>
            <a:endParaRPr lang="ru-RU" sz="2800" b="1" i="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17153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908720"/>
            <a:ext cx="8229600" cy="5606083"/>
          </a:xfrm>
        </p:spPr>
        <p:txBody>
          <a:bodyPr>
            <a:normAutofit fontScale="92500" lnSpcReduction="10000"/>
          </a:bodyPr>
          <a:lstStyle/>
          <a:p>
            <a:pPr algn="just"/>
            <a:r>
              <a:rPr lang="ru-RU" dirty="0">
                <a:solidFill>
                  <a:srgbClr val="FF0000"/>
                </a:solidFill>
              </a:rPr>
              <a:t>Заходи </a:t>
            </a:r>
            <a:r>
              <a:rPr lang="ru-RU" dirty="0" err="1">
                <a:solidFill>
                  <a:srgbClr val="FF0000"/>
                </a:solidFill>
              </a:rPr>
              <a:t>адміністративного</a:t>
            </a:r>
            <a:r>
              <a:rPr lang="ru-RU" dirty="0">
                <a:solidFill>
                  <a:srgbClr val="FF0000"/>
                </a:solidFill>
              </a:rPr>
              <a:t> примусу </a:t>
            </a:r>
            <a:r>
              <a:rPr lang="ru-RU" dirty="0"/>
              <a:t>в </a:t>
            </a:r>
            <a:r>
              <a:rPr lang="ru-RU" dirty="0" err="1"/>
              <a:t>залежності</a:t>
            </a:r>
            <a:r>
              <a:rPr lang="ru-RU" dirty="0"/>
              <a:t> </a:t>
            </a:r>
            <a:r>
              <a:rPr lang="ru-RU" dirty="0" err="1"/>
              <a:t>від</a:t>
            </a:r>
            <a:r>
              <a:rPr lang="ru-RU" dirty="0"/>
              <a:t> </a:t>
            </a:r>
            <a:r>
              <a:rPr lang="ru-RU" dirty="0" err="1"/>
              <a:t>цілей</a:t>
            </a:r>
            <a:r>
              <a:rPr lang="ru-RU" dirty="0"/>
              <a:t> і способу </a:t>
            </a:r>
            <a:r>
              <a:rPr lang="ru-RU" dirty="0" err="1"/>
              <a:t>забезпечення</a:t>
            </a:r>
            <a:r>
              <a:rPr lang="ru-RU" dirty="0"/>
              <a:t> правопорядку </a:t>
            </a:r>
            <a:r>
              <a:rPr lang="ru-RU" dirty="0" err="1"/>
              <a:t>класифікуються</a:t>
            </a:r>
            <a:r>
              <a:rPr lang="ru-RU" dirty="0"/>
              <a:t> на </a:t>
            </a:r>
            <a:r>
              <a:rPr lang="ru-RU" dirty="0" err="1"/>
              <a:t>наступні</a:t>
            </a:r>
            <a:r>
              <a:rPr lang="ru-RU" dirty="0"/>
              <a:t> </a:t>
            </a:r>
            <a:r>
              <a:rPr lang="ru-RU" dirty="0" err="1"/>
              <a:t>групи</a:t>
            </a:r>
            <a:r>
              <a:rPr lang="ru-RU" dirty="0" smtClean="0"/>
              <a:t>:</a:t>
            </a:r>
          </a:p>
          <a:p>
            <a:r>
              <a:rPr lang="ru-RU" dirty="0" smtClean="0"/>
              <a:t> </a:t>
            </a:r>
            <a:r>
              <a:rPr lang="ru-RU" dirty="0"/>
              <a:t>- заходи, </a:t>
            </a:r>
            <a:r>
              <a:rPr lang="ru-RU" dirty="0" err="1"/>
              <a:t>спрямовані</a:t>
            </a:r>
            <a:r>
              <a:rPr lang="ru-RU" dirty="0"/>
              <a:t> на </a:t>
            </a:r>
            <a:r>
              <a:rPr lang="ru-RU" dirty="0" err="1"/>
              <a:t>попередження</a:t>
            </a:r>
            <a:r>
              <a:rPr lang="ru-RU" dirty="0"/>
              <a:t> </a:t>
            </a:r>
            <a:r>
              <a:rPr lang="ru-RU" dirty="0" err="1"/>
              <a:t>правопорушень</a:t>
            </a:r>
            <a:r>
              <a:rPr lang="ru-RU" dirty="0"/>
              <a:t> (</a:t>
            </a:r>
            <a:r>
              <a:rPr lang="ru-RU" dirty="0" err="1"/>
              <a:t>адмістративнозапобіжні</a:t>
            </a:r>
            <a:r>
              <a:rPr lang="ru-RU" dirty="0"/>
              <a:t> заходи – </a:t>
            </a:r>
            <a:r>
              <a:rPr lang="ru-RU" dirty="0" err="1">
                <a:solidFill>
                  <a:srgbClr val="FF0000"/>
                </a:solidFill>
              </a:rPr>
              <a:t>превентивні</a:t>
            </a:r>
            <a:r>
              <a:rPr lang="ru-RU" dirty="0">
                <a:solidFill>
                  <a:srgbClr val="FF0000"/>
                </a:solidFill>
              </a:rPr>
              <a:t> </a:t>
            </a:r>
            <a:r>
              <a:rPr lang="ru-RU" dirty="0" err="1">
                <a:solidFill>
                  <a:srgbClr val="FF0000"/>
                </a:solidFill>
              </a:rPr>
              <a:t>поліцейські</a:t>
            </a:r>
            <a:r>
              <a:rPr lang="ru-RU" dirty="0">
                <a:solidFill>
                  <a:srgbClr val="FF0000"/>
                </a:solidFill>
              </a:rPr>
              <a:t> заходи</a:t>
            </a:r>
            <a:r>
              <a:rPr lang="ru-RU" dirty="0" smtClean="0"/>
              <a:t>);</a:t>
            </a:r>
          </a:p>
          <a:p>
            <a:r>
              <a:rPr lang="ru-RU" dirty="0" smtClean="0"/>
              <a:t> </a:t>
            </a:r>
            <a:r>
              <a:rPr lang="ru-RU" dirty="0"/>
              <a:t>- заходи, </a:t>
            </a:r>
            <a:r>
              <a:rPr lang="ru-RU" dirty="0" err="1"/>
              <a:t>застосуванням</a:t>
            </a:r>
            <a:r>
              <a:rPr lang="ru-RU" dirty="0"/>
              <a:t> </a:t>
            </a:r>
            <a:r>
              <a:rPr lang="ru-RU" dirty="0" err="1"/>
              <a:t>яких</a:t>
            </a:r>
            <a:r>
              <a:rPr lang="ru-RU" dirty="0"/>
              <a:t> </a:t>
            </a:r>
            <a:r>
              <a:rPr lang="ru-RU" dirty="0" err="1"/>
              <a:t>досягається</a:t>
            </a:r>
            <a:r>
              <a:rPr lang="ru-RU" dirty="0"/>
              <a:t> </a:t>
            </a:r>
            <a:r>
              <a:rPr lang="ru-RU" dirty="0" err="1"/>
              <a:t>припинення</a:t>
            </a:r>
            <a:r>
              <a:rPr lang="ru-RU" dirty="0"/>
              <a:t> </a:t>
            </a:r>
            <a:r>
              <a:rPr lang="ru-RU" dirty="0" err="1"/>
              <a:t>протиправної</a:t>
            </a:r>
            <a:r>
              <a:rPr lang="ru-RU" dirty="0"/>
              <a:t> </a:t>
            </a:r>
            <a:r>
              <a:rPr lang="ru-RU" dirty="0" err="1"/>
              <a:t>поведінки</a:t>
            </a:r>
            <a:r>
              <a:rPr lang="ru-RU" dirty="0"/>
              <a:t> (</a:t>
            </a:r>
            <a:r>
              <a:rPr lang="ru-RU" dirty="0">
                <a:solidFill>
                  <a:srgbClr val="FF0000"/>
                </a:solidFill>
              </a:rPr>
              <a:t>заходи </a:t>
            </a:r>
            <a:r>
              <a:rPr lang="ru-RU" dirty="0" err="1">
                <a:solidFill>
                  <a:srgbClr val="FF0000"/>
                </a:solidFill>
              </a:rPr>
              <a:t>адміністративного</a:t>
            </a:r>
            <a:r>
              <a:rPr lang="ru-RU" dirty="0">
                <a:solidFill>
                  <a:srgbClr val="FF0000"/>
                </a:solidFill>
              </a:rPr>
              <a:t> </a:t>
            </a:r>
            <a:r>
              <a:rPr lang="ru-RU" dirty="0" err="1">
                <a:solidFill>
                  <a:srgbClr val="FF0000"/>
                </a:solidFill>
              </a:rPr>
              <a:t>припинення</a:t>
            </a:r>
            <a:r>
              <a:rPr lang="ru-RU" dirty="0" smtClean="0"/>
              <a:t>);</a:t>
            </a:r>
          </a:p>
          <a:p>
            <a:r>
              <a:rPr lang="ru-RU" dirty="0" smtClean="0"/>
              <a:t> </a:t>
            </a:r>
            <a:r>
              <a:rPr lang="ru-RU" dirty="0"/>
              <a:t>- заходи </a:t>
            </a:r>
            <a:r>
              <a:rPr lang="ru-RU" dirty="0" err="1"/>
              <a:t>адміністративної</a:t>
            </a:r>
            <a:r>
              <a:rPr lang="ru-RU" dirty="0"/>
              <a:t> </a:t>
            </a:r>
            <a:r>
              <a:rPr lang="ru-RU" dirty="0" err="1"/>
              <a:t>відповідальності</a:t>
            </a:r>
            <a:r>
              <a:rPr lang="ru-RU" dirty="0"/>
              <a:t> (</a:t>
            </a:r>
            <a:r>
              <a:rPr lang="ru-RU" dirty="0" err="1">
                <a:solidFill>
                  <a:srgbClr val="FF0000"/>
                </a:solidFill>
              </a:rPr>
              <a:t>адміністративні</a:t>
            </a:r>
            <a:r>
              <a:rPr lang="ru-RU" dirty="0">
                <a:solidFill>
                  <a:srgbClr val="FF0000"/>
                </a:solidFill>
              </a:rPr>
              <a:t> </a:t>
            </a:r>
            <a:r>
              <a:rPr lang="ru-RU" dirty="0" err="1">
                <a:solidFill>
                  <a:srgbClr val="FF0000"/>
                </a:solidFill>
              </a:rPr>
              <a:t>стягнення</a:t>
            </a:r>
            <a:r>
              <a:rPr lang="ru-RU" dirty="0"/>
              <a:t>)</a:t>
            </a:r>
          </a:p>
        </p:txBody>
      </p:sp>
    </p:spTree>
    <p:extLst>
      <p:ext uri="{BB962C8B-B14F-4D97-AF65-F5344CB8AC3E}">
        <p14:creationId xmlns:p14="http://schemas.microsoft.com/office/powerpoint/2010/main" val="147488755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15" y="479723"/>
            <a:ext cx="8229600" cy="1143000"/>
          </a:xfrm>
        </p:spPr>
        <p:txBody>
          <a:bodyPr>
            <a:noAutofit/>
          </a:bodyPr>
          <a:lstStyle/>
          <a:p>
            <a:r>
              <a:rPr lang="uk-UA" sz="2800" b="1" i="1" dirty="0" smtClean="0">
                <a:latin typeface="Times New Roman" panose="02020603050405020304" pitchFamily="18" charset="0"/>
                <a:cs typeface="Times New Roman" panose="02020603050405020304" pitchFamily="18" charset="0"/>
              </a:rPr>
              <a:t>Нормативно-правові акти, які регулюють питання адміністративної діяльності антикорупційних органів:</a:t>
            </a:r>
            <a:endParaRPr lang="ru-RU" sz="2800" b="1" i="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51520" y="1772816"/>
            <a:ext cx="8291264" cy="4353347"/>
          </a:xfrm>
        </p:spPr>
        <p:txBody>
          <a:bodyPr>
            <a:normAutofit fontScale="85000" lnSpcReduction="20000"/>
          </a:bodyPr>
          <a:lstStyle/>
          <a:p>
            <a:pPr algn="just"/>
            <a:r>
              <a:rPr lang="ru-RU" dirty="0" smtClean="0">
                <a:latin typeface="Times New Roman" panose="02020603050405020304" pitchFamily="18" charset="0"/>
                <a:cs typeface="Times New Roman" panose="02020603050405020304" pitchFamily="18" charset="0"/>
              </a:rPr>
              <a:t>Указ Президента «Про </a:t>
            </a:r>
            <a:r>
              <a:rPr lang="ru-RU" dirty="0" err="1">
                <a:latin typeface="Times New Roman" panose="02020603050405020304" pitchFamily="18" charset="0"/>
                <a:cs typeface="Times New Roman" panose="02020603050405020304" pitchFamily="18" charset="0"/>
              </a:rPr>
              <a:t>Національну</a:t>
            </a:r>
            <a:r>
              <a:rPr lang="ru-RU" dirty="0">
                <a:latin typeface="Times New Roman" panose="02020603050405020304" pitchFamily="18" charset="0"/>
                <a:cs typeface="Times New Roman" panose="02020603050405020304" pitchFamily="18" charset="0"/>
              </a:rPr>
              <a:t> раду з </a:t>
            </a:r>
            <a:r>
              <a:rPr lang="ru-RU" dirty="0" err="1">
                <a:latin typeface="Times New Roman" panose="02020603050405020304" pitchFamily="18" charset="0"/>
                <a:cs typeface="Times New Roman" panose="02020603050405020304" pitchFamily="18" charset="0"/>
              </a:rPr>
              <a:t>питань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антикорупційної</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політики</a:t>
            </a:r>
            <a:r>
              <a:rPr lang="ru-RU" dirty="0" smtClean="0">
                <a:latin typeface="Times New Roman" panose="02020603050405020304" pitchFamily="18" charset="0"/>
                <a:cs typeface="Times New Roman" panose="02020603050405020304" pitchFamily="18" charset="0"/>
              </a:rPr>
              <a:t>»</a:t>
            </a:r>
          </a:p>
          <a:p>
            <a:pPr algn="just"/>
            <a:r>
              <a:rPr lang="uk-UA" dirty="0" smtClean="0">
                <a:latin typeface="Times New Roman" panose="02020603050405020304" pitchFamily="18" charset="0"/>
                <a:cs typeface="Times New Roman" panose="02020603050405020304" pitchFamily="18" charset="0"/>
              </a:rPr>
              <a:t>Закон України «Про Національне антикорупційне бюро України»</a:t>
            </a:r>
          </a:p>
          <a:p>
            <a:pPr algn="just"/>
            <a:r>
              <a:rPr lang="uk-UA" dirty="0" smtClean="0">
                <a:latin typeface="Times New Roman" panose="02020603050405020304" pitchFamily="18" charset="0"/>
                <a:cs typeface="Times New Roman" panose="02020603050405020304" pitchFamily="18" charset="0"/>
              </a:rPr>
              <a:t>Закон України «Про запобігання корупції»</a:t>
            </a:r>
            <a:endParaRPr lang="en-US" dirty="0" smtClean="0">
              <a:latin typeface="Times New Roman" panose="02020603050405020304" pitchFamily="18" charset="0"/>
              <a:cs typeface="Times New Roman" panose="02020603050405020304" pitchFamily="18" charset="0"/>
            </a:endParaRPr>
          </a:p>
          <a:p>
            <a:pPr algn="just"/>
            <a:r>
              <a:rPr lang="uk-UA" dirty="0" smtClean="0">
                <a:latin typeface="Times New Roman" panose="02020603050405020304" pitchFamily="18" charset="0"/>
                <a:cs typeface="Times New Roman" panose="02020603050405020304" pitchFamily="18" charset="0"/>
              </a:rPr>
              <a:t>Наказ Офісу Генерального прокурора «</a:t>
            </a:r>
            <a:r>
              <a:rPr lang="ru-RU" dirty="0" smtClean="0">
                <a:latin typeface="Times New Roman" panose="02020603050405020304" pitchFamily="18" charset="0"/>
                <a:cs typeface="Times New Roman" panose="02020603050405020304" pitchFamily="18" charset="0"/>
              </a:rPr>
              <a:t>Про </a:t>
            </a:r>
            <a:r>
              <a:rPr lang="ru-RU" dirty="0" err="1">
                <a:latin typeface="Times New Roman" panose="02020603050405020304" pitchFamily="18" charset="0"/>
                <a:cs typeface="Times New Roman" panose="02020603050405020304" pitchFamily="18" charset="0"/>
              </a:rPr>
              <a:t>затвердження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Положення</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Спеціалізовану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антикорупційну</a:t>
            </a:r>
            <a:r>
              <a:rPr lang="ru-RU" dirty="0">
                <a:latin typeface="Times New Roman" panose="02020603050405020304" pitchFamily="18" charset="0"/>
                <a:cs typeface="Times New Roman" panose="02020603050405020304" pitchFamily="18" charset="0"/>
              </a:rPr>
              <a:t> прокуратуру </a:t>
            </a:r>
            <a:r>
              <a:rPr lang="ru-RU" dirty="0" err="1">
                <a:latin typeface="Times New Roman" panose="02020603050405020304" pitchFamily="18" charset="0"/>
                <a:cs typeface="Times New Roman" panose="02020603050405020304" pitchFamily="18" charset="0"/>
              </a:rPr>
              <a:t>Офісу</a:t>
            </a:r>
            <a:r>
              <a:rPr lang="ru-RU" dirty="0">
                <a:latin typeface="Times New Roman" panose="02020603050405020304" pitchFamily="18" charset="0"/>
                <a:cs typeface="Times New Roman" panose="02020603050405020304" pitchFamily="18" charset="0"/>
              </a:rPr>
              <a:t> Генерального </a:t>
            </a:r>
            <a:r>
              <a:rPr lang="ru-RU" dirty="0" smtClean="0">
                <a:latin typeface="Times New Roman" panose="02020603050405020304" pitchFamily="18" charset="0"/>
                <a:cs typeface="Times New Roman" panose="02020603050405020304" pitchFamily="18" charset="0"/>
              </a:rPr>
              <a:t>прокурора»</a:t>
            </a:r>
          </a:p>
          <a:p>
            <a:pPr algn="just"/>
            <a:r>
              <a:rPr lang="uk-UA" dirty="0" smtClean="0">
                <a:latin typeface="Times New Roman" panose="02020603050405020304" pitchFamily="18" charset="0"/>
                <a:cs typeface="Times New Roman" panose="02020603050405020304" pitchFamily="18" charset="0"/>
              </a:rPr>
              <a:t>Закон України «Про Державне бюро розслідувань»</a:t>
            </a:r>
          </a:p>
          <a:p>
            <a:pPr algn="just"/>
            <a:r>
              <a:rPr lang="ru-RU" dirty="0" smtClean="0">
                <a:latin typeface="Times New Roman" panose="02020603050405020304" pitchFamily="18" charset="0"/>
                <a:cs typeface="Times New Roman" panose="02020603050405020304" pitchFamily="18" charset="0"/>
              </a:rPr>
              <a:t>Закон </a:t>
            </a:r>
            <a:r>
              <a:rPr lang="ru-RU" dirty="0" err="1" smtClean="0">
                <a:latin typeface="Times New Roman" panose="02020603050405020304" pitchFamily="18" charset="0"/>
                <a:cs typeface="Times New Roman" panose="02020603050405020304" pitchFamily="18" charset="0"/>
              </a:rPr>
              <a:t>України</a:t>
            </a:r>
            <a:r>
              <a:rPr lang="ru-RU" dirty="0" smtClean="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Вищий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антикорупційний</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суд»</a:t>
            </a:r>
          </a:p>
          <a:p>
            <a:endParaRPr lang="ru-RU" dirty="0" smtClean="0"/>
          </a:p>
          <a:p>
            <a:endParaRPr lang="ru-RU" dirty="0"/>
          </a:p>
        </p:txBody>
      </p:sp>
    </p:spTree>
    <p:extLst>
      <p:ext uri="{BB962C8B-B14F-4D97-AF65-F5344CB8AC3E}">
        <p14:creationId xmlns:p14="http://schemas.microsoft.com/office/powerpoint/2010/main" val="380212768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404664"/>
            <a:ext cx="8229600" cy="4525963"/>
          </a:xfrm>
        </p:spPr>
        <p:txBody>
          <a:bodyPr/>
          <a:lstStyle/>
          <a:p>
            <a:pPr marL="0" indent="0">
              <a:buNone/>
            </a:pPr>
            <a:r>
              <a:rPr lang="ru-RU" dirty="0" err="1"/>
              <a:t>Національна</a:t>
            </a:r>
            <a:r>
              <a:rPr lang="ru-RU" dirty="0"/>
              <a:t> рада з </a:t>
            </a:r>
            <a:r>
              <a:rPr lang="ru-RU" dirty="0" err="1"/>
              <a:t>питань</a:t>
            </a:r>
            <a:r>
              <a:rPr lang="ru-RU" dirty="0"/>
              <a:t> </a:t>
            </a:r>
            <a:r>
              <a:rPr lang="ru-RU" dirty="0" err="1"/>
              <a:t>антикорупційної</a:t>
            </a:r>
            <a:r>
              <a:rPr lang="ru-RU" dirty="0"/>
              <a:t> </a:t>
            </a:r>
            <a:r>
              <a:rPr lang="ru-RU" dirty="0" err="1"/>
              <a:t>політики</a:t>
            </a:r>
            <a:r>
              <a:rPr lang="ru-RU" dirty="0"/>
              <a:t> </a:t>
            </a:r>
            <a:r>
              <a:rPr lang="ru-RU" dirty="0" smtClean="0"/>
              <a:t>є </a:t>
            </a:r>
            <a:r>
              <a:rPr lang="ru-RU" b="1" i="1" dirty="0">
                <a:latin typeface="Times New Roman" panose="02020603050405020304" pitchFamily="18" charset="0"/>
                <a:cs typeface="Times New Roman" panose="02020603050405020304" pitchFamily="18" charset="0"/>
              </a:rPr>
              <a:t>консультативно-</a:t>
            </a:r>
            <a:r>
              <a:rPr lang="ru-RU" b="1" i="1" dirty="0" err="1">
                <a:latin typeface="Times New Roman" panose="02020603050405020304" pitchFamily="18" charset="0"/>
                <a:cs typeface="Times New Roman" panose="02020603050405020304" pitchFamily="18" charset="0"/>
              </a:rPr>
              <a:t>дорадчим</a:t>
            </a:r>
            <a:r>
              <a:rPr lang="ru-RU" b="1" i="1" dirty="0">
                <a:latin typeface="Times New Roman" panose="02020603050405020304" pitchFamily="18" charset="0"/>
                <a:cs typeface="Times New Roman" panose="02020603050405020304" pitchFamily="18" charset="0"/>
              </a:rPr>
              <a:t> органом </a:t>
            </a:r>
            <a:r>
              <a:rPr lang="ru-RU" dirty="0"/>
              <a:t>при </a:t>
            </a:r>
            <a:r>
              <a:rPr lang="ru-RU" dirty="0" err="1"/>
              <a:t>Президентові</a:t>
            </a:r>
            <a:r>
              <a:rPr lang="ru-RU" dirty="0"/>
              <a:t> </a:t>
            </a:r>
            <a:r>
              <a:rPr lang="ru-RU" dirty="0" err="1"/>
              <a:t>України</a:t>
            </a:r>
            <a:r>
              <a:rPr lang="ru-RU" dirty="0"/>
              <a:t>.</a:t>
            </a:r>
          </a:p>
        </p:txBody>
      </p:sp>
      <p:sp>
        <p:nvSpPr>
          <p:cNvPr id="4" name="Прямоугольник 3"/>
          <p:cNvSpPr/>
          <p:nvPr/>
        </p:nvSpPr>
        <p:spPr>
          <a:xfrm>
            <a:off x="1403648" y="1916832"/>
            <a:ext cx="7254552" cy="4524315"/>
          </a:xfrm>
          <a:prstGeom prst="rect">
            <a:avLst/>
          </a:prstGeom>
        </p:spPr>
        <p:txBody>
          <a:bodyPr wrap="square">
            <a:spAutoFit/>
          </a:bodyPr>
          <a:lstStyle/>
          <a:p>
            <a:pPr algn="just"/>
            <a:r>
              <a:rPr lang="ru-RU" dirty="0" err="1" smtClean="0">
                <a:latin typeface="Times New Roman" panose="02020603050405020304" pitchFamily="18" charset="0"/>
                <a:cs typeface="Times New Roman" panose="02020603050405020304" pitchFamily="18" charset="0"/>
              </a:rPr>
              <a:t>Основними</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завданнями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Національної</a:t>
            </a:r>
            <a:r>
              <a:rPr lang="ru-RU" dirty="0">
                <a:latin typeface="Times New Roman" panose="02020603050405020304" pitchFamily="18" charset="0"/>
                <a:cs typeface="Times New Roman" panose="02020603050405020304" pitchFamily="18" charset="0"/>
              </a:rPr>
              <a:t> ради є:</a:t>
            </a:r>
          </a:p>
          <a:p>
            <a:pPr algn="just"/>
            <a:r>
              <a:rPr lang="ru-RU" dirty="0">
                <a:latin typeface="Times New Roman" panose="02020603050405020304" pitchFamily="18" charset="0"/>
                <a:cs typeface="Times New Roman" panose="02020603050405020304" pitchFamily="18" charset="0"/>
              </a:rPr>
              <a:t>1) </a:t>
            </a:r>
            <a:r>
              <a:rPr lang="ru-RU" b="1" i="1" dirty="0" err="1">
                <a:latin typeface="Times New Roman" panose="02020603050405020304" pitchFamily="18" charset="0"/>
                <a:cs typeface="Times New Roman" panose="02020603050405020304" pitchFamily="18" charset="0"/>
              </a:rPr>
              <a:t>підготовка</a:t>
            </a:r>
            <a:r>
              <a:rPr lang="ru-RU" b="1" i="1" dirty="0">
                <a:latin typeface="Times New Roman" panose="02020603050405020304" pitchFamily="18" charset="0"/>
                <a:cs typeface="Times New Roman" panose="02020603050405020304" pitchFamily="18" charset="0"/>
              </a:rPr>
              <a:t> та </a:t>
            </a:r>
            <a:r>
              <a:rPr lang="ru-RU" b="1" i="1" dirty="0" err="1">
                <a:latin typeface="Times New Roman" panose="02020603050405020304" pitchFamily="18" charset="0"/>
                <a:cs typeface="Times New Roman" panose="02020603050405020304" pitchFamily="18" charset="0"/>
              </a:rPr>
              <a:t>подання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Президентові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пропозицій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щодо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визначення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актуалізації</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вдосконалення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антикорупційної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стратегії</a:t>
            </a:r>
            <a:r>
              <a:rPr lang="ru-RU" dirty="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2) </a:t>
            </a:r>
            <a:r>
              <a:rPr lang="ru-RU" dirty="0" err="1">
                <a:latin typeface="Times New Roman" panose="02020603050405020304" pitchFamily="18" charset="0"/>
                <a:cs typeface="Times New Roman" panose="02020603050405020304" pitchFamily="18" charset="0"/>
              </a:rPr>
              <a:t>здійснення</a:t>
            </a:r>
            <a:r>
              <a:rPr lang="ru-RU" dirty="0">
                <a:latin typeface="Times New Roman" panose="02020603050405020304" pitchFamily="18" charset="0"/>
                <a:cs typeface="Times New Roman" panose="02020603050405020304" pitchFamily="18" charset="0"/>
              </a:rPr>
              <a:t> </a:t>
            </a:r>
            <a:r>
              <a:rPr lang="ru-RU" b="1" i="1" dirty="0">
                <a:latin typeface="Times New Roman" panose="02020603050405020304" pitchFamily="18" charset="0"/>
                <a:cs typeface="Times New Roman" panose="02020603050405020304" pitchFamily="18" charset="0"/>
              </a:rPr>
              <a:t>системного </a:t>
            </a:r>
            <a:r>
              <a:rPr lang="ru-RU" b="1" i="1" dirty="0" err="1">
                <a:latin typeface="Times New Roman" panose="02020603050405020304" pitchFamily="18" charset="0"/>
                <a:cs typeface="Times New Roman" panose="02020603050405020304" pitchFamily="18" charset="0"/>
              </a:rPr>
              <a:t>аналізу</a:t>
            </a:r>
            <a:r>
              <a:rPr lang="ru-RU" b="1" i="1" dirty="0">
                <a:latin typeface="Times New Roman" panose="02020603050405020304" pitchFamily="18" charset="0"/>
                <a:cs typeface="Times New Roman" panose="02020603050405020304" pitchFamily="18" charset="0"/>
              </a:rPr>
              <a:t> стану </a:t>
            </a:r>
            <a:r>
              <a:rPr lang="ru-RU" b="1" i="1" dirty="0" err="1">
                <a:latin typeface="Times New Roman" panose="02020603050405020304" pitchFamily="18" charset="0"/>
                <a:cs typeface="Times New Roman" panose="02020603050405020304" pitchFamily="18" charset="0"/>
              </a:rPr>
              <a:t>запобігання</a:t>
            </a:r>
            <a:r>
              <a:rPr lang="ru-RU" b="1" i="1" dirty="0">
                <a:latin typeface="Times New Roman" panose="02020603050405020304" pitchFamily="18" charset="0"/>
                <a:cs typeface="Times New Roman" panose="02020603050405020304" pitchFamily="18" charset="0"/>
              </a:rPr>
              <a:t> і </a:t>
            </a:r>
            <a:r>
              <a:rPr lang="ru-RU" b="1" i="1" dirty="0" err="1">
                <a:latin typeface="Times New Roman" panose="02020603050405020304" pitchFamily="18" charset="0"/>
                <a:cs typeface="Times New Roman" panose="02020603050405020304" pitchFamily="18" charset="0"/>
              </a:rPr>
              <a:t>протидії</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корупції</a:t>
            </a:r>
            <a:r>
              <a:rPr lang="ru-RU" b="1" i="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в </a:t>
            </a:r>
            <a:r>
              <a:rPr lang="ru-RU" dirty="0" err="1">
                <a:latin typeface="Times New Roman" panose="02020603050405020304" pitchFamily="18" charset="0"/>
                <a:cs typeface="Times New Roman" panose="02020603050405020304" pitchFamily="18" charset="0"/>
              </a:rPr>
              <a:t>Україні</a:t>
            </a:r>
            <a:r>
              <a:rPr lang="ru-RU"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ефективності</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реалізації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антикорупційної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стратегії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заходів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вживаються</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запобігання</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протидії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корупції</a:t>
            </a:r>
            <a:r>
              <a:rPr lang="ru-RU" dirty="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3</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підготовка</a:t>
            </a:r>
            <a:r>
              <a:rPr lang="ru-RU" b="1" i="1" dirty="0">
                <a:latin typeface="Times New Roman" panose="02020603050405020304" pitchFamily="18" charset="0"/>
                <a:cs typeface="Times New Roman" panose="02020603050405020304" pitchFamily="18" charset="0"/>
              </a:rPr>
              <a:t> та </a:t>
            </a:r>
            <a:r>
              <a:rPr lang="ru-RU" b="1" i="1" dirty="0" err="1">
                <a:latin typeface="Times New Roman" panose="02020603050405020304" pitchFamily="18" charset="0"/>
                <a:cs typeface="Times New Roman" panose="02020603050405020304" pitchFamily="18" charset="0"/>
              </a:rPr>
              <a:t>надання</a:t>
            </a:r>
            <a:r>
              <a:rPr lang="ru-RU" b="1" i="1"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Президентові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узгоджених</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пропозицій</a:t>
            </a:r>
            <a:r>
              <a:rPr lang="ru-RU" b="1" i="1"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щодо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поліпшення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координації</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взаємодії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між</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суб'єктами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здійснюють</a:t>
            </a:r>
            <a:r>
              <a:rPr lang="ru-RU" dirty="0">
                <a:latin typeface="Times New Roman" panose="02020603050405020304" pitchFamily="18" charset="0"/>
                <a:cs typeface="Times New Roman" panose="02020603050405020304" pitchFamily="18" charset="0"/>
              </a:rPr>
              <a:t> заходи у </a:t>
            </a:r>
            <a:r>
              <a:rPr lang="ru-RU" dirty="0" err="1">
                <a:latin typeface="Times New Roman" panose="02020603050405020304" pitchFamily="18" charset="0"/>
                <a:cs typeface="Times New Roman" panose="02020603050405020304" pitchFamily="18" charset="0"/>
              </a:rPr>
              <a:t>сфері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запобігання</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протидії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корупції</a:t>
            </a:r>
            <a:r>
              <a:rPr lang="ru-RU" dirty="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4) </a:t>
            </a:r>
            <a:r>
              <a:rPr lang="ru-RU" b="1" i="1" dirty="0" err="1">
                <a:latin typeface="Times New Roman" panose="02020603050405020304" pitchFamily="18" charset="0"/>
                <a:cs typeface="Times New Roman" panose="02020603050405020304" pitchFamily="18" charset="0"/>
              </a:rPr>
              <a:t>оцінка</a:t>
            </a:r>
            <a:r>
              <a:rPr lang="ru-RU" b="1" i="1" dirty="0">
                <a:latin typeface="Times New Roman" panose="02020603050405020304" pitchFamily="18" charset="0"/>
                <a:cs typeface="Times New Roman" panose="02020603050405020304" pitchFamily="18" charset="0"/>
              </a:rPr>
              <a:t> стану та </a:t>
            </a:r>
            <a:r>
              <a:rPr lang="ru-RU" b="1" i="1" dirty="0" err="1">
                <a:latin typeface="Times New Roman" panose="02020603050405020304" pitchFamily="18" charset="0"/>
                <a:cs typeface="Times New Roman" panose="02020603050405020304" pitchFamily="18" charset="0"/>
              </a:rPr>
              <a:t>сприяння</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реалізації</a:t>
            </a:r>
            <a:r>
              <a:rPr lang="ru-RU" b="1" i="1"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рекомендацій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Групи</a:t>
            </a:r>
            <a:r>
              <a:rPr lang="ru-RU" dirty="0">
                <a:latin typeface="Times New Roman" panose="02020603050405020304" pitchFamily="18" charset="0"/>
                <a:cs typeface="Times New Roman" panose="02020603050405020304" pitchFamily="18" charset="0"/>
              </a:rPr>
              <a:t> держав </a:t>
            </a:r>
            <a:r>
              <a:rPr lang="ru-RU" dirty="0" err="1">
                <a:latin typeface="Times New Roman" panose="02020603050405020304" pitchFamily="18" charset="0"/>
                <a:cs typeface="Times New Roman" panose="02020603050405020304" pitchFamily="18" charset="0"/>
              </a:rPr>
              <a:t>проти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корупції</a:t>
            </a: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GRECO), </a:t>
            </a:r>
            <a:r>
              <a:rPr lang="ru-RU" dirty="0" err="1">
                <a:latin typeface="Times New Roman" panose="02020603050405020304" pitchFamily="18" charset="0"/>
                <a:cs typeface="Times New Roman" panose="02020603050405020304" pitchFamily="18" charset="0"/>
              </a:rPr>
              <a:t>Організації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економічної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співпраці</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розвитку</a:t>
            </a: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OECD), </a:t>
            </a:r>
            <a:r>
              <a:rPr lang="ru-RU" dirty="0" err="1">
                <a:latin typeface="Times New Roman" panose="02020603050405020304" pitchFamily="18" charset="0"/>
                <a:cs typeface="Times New Roman" panose="02020603050405020304" pitchFamily="18" charset="0"/>
              </a:rPr>
              <a:t>інших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провідних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міжнародних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організацій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щодо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запобігання</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протидії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корупції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підвищення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ефективності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міжнародного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співробітництва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цій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сфері</a:t>
            </a:r>
            <a:r>
              <a:rPr lang="ru-RU" dirty="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5</a:t>
            </a:r>
            <a:r>
              <a:rPr lang="ru-RU"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сприяння</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науково</a:t>
            </a:r>
            <a:r>
              <a:rPr lang="ru-RU" b="1" i="1" dirty="0">
                <a:latin typeface="Times New Roman" panose="02020603050405020304" pitchFamily="18" charset="0"/>
                <a:cs typeface="Times New Roman" panose="02020603050405020304" pitchFamily="18" charset="0"/>
              </a:rPr>
              <a:t>-методичному </a:t>
            </a:r>
            <a:r>
              <a:rPr lang="ru-RU" b="1" i="1" dirty="0" err="1">
                <a:latin typeface="Times New Roman" panose="02020603050405020304" pitchFamily="18" charset="0"/>
                <a:cs typeface="Times New Roman" panose="02020603050405020304" pitchFamily="18" charset="0"/>
              </a:rPr>
              <a:t>забезпеченню</a:t>
            </a:r>
            <a:r>
              <a:rPr lang="ru-RU" b="1" i="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з </a:t>
            </a:r>
            <a:r>
              <a:rPr lang="ru-RU" dirty="0" err="1">
                <a:latin typeface="Times New Roman" panose="02020603050405020304" pitchFamily="18" charset="0"/>
                <a:cs typeface="Times New Roman" panose="02020603050405020304" pitchFamily="18" charset="0"/>
              </a:rPr>
              <a:t>питань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запобігання</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протидії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корупції</a:t>
            </a:r>
            <a:r>
              <a:rPr lang="ru-RU" dirty="0">
                <a:latin typeface="Times New Roman" panose="02020603050405020304" pitchFamily="18" charset="0"/>
                <a:cs typeface="Times New Roman" panose="02020603050405020304" pitchFamily="18" charset="0"/>
              </a:rPr>
              <a:t>.</a:t>
            </a:r>
            <a:endParaRPr lang="ru-RU" b="0" i="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175820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Принципи:</a:t>
            </a:r>
            <a:endParaRPr lang="ru-RU" dirty="0"/>
          </a:p>
        </p:txBody>
      </p:sp>
      <p:sp>
        <p:nvSpPr>
          <p:cNvPr id="3" name="Объект 2"/>
          <p:cNvSpPr>
            <a:spLocks noGrp="1"/>
          </p:cNvSpPr>
          <p:nvPr>
            <p:ph idx="1"/>
          </p:nvPr>
        </p:nvSpPr>
        <p:spPr>
          <a:xfrm>
            <a:off x="457200" y="1600201"/>
            <a:ext cx="8229600" cy="3773016"/>
          </a:xfrm>
        </p:spPr>
        <p:txBody>
          <a:bodyPr>
            <a:normAutofit fontScale="70000" lnSpcReduction="20000"/>
          </a:bodyPr>
          <a:lstStyle/>
          <a:p>
            <a:r>
              <a:rPr lang="uk-UA" dirty="0" smtClean="0">
                <a:latin typeface="Times New Roman" panose="02020603050405020304" pitchFamily="18" charset="0"/>
                <a:cs typeface="Times New Roman" panose="02020603050405020304" pitchFamily="18" charset="0"/>
              </a:rPr>
              <a:t>Законності (</a:t>
            </a:r>
            <a:r>
              <a:rPr lang="ru-RU" dirty="0" err="1">
                <a:latin typeface="Times New Roman" panose="02020603050405020304" pitchFamily="18" charset="0"/>
                <a:cs typeface="Times New Roman" panose="02020603050405020304" pitchFamily="18" charset="0"/>
              </a:rPr>
              <a:t>Національна</a:t>
            </a:r>
            <a:r>
              <a:rPr lang="ru-RU" dirty="0">
                <a:latin typeface="Times New Roman" panose="02020603050405020304" pitchFamily="18" charset="0"/>
                <a:cs typeface="Times New Roman" panose="02020603050405020304" pitchFamily="18" charset="0"/>
              </a:rPr>
              <a:t> рада у </a:t>
            </a:r>
            <a:r>
              <a:rPr lang="ru-RU" dirty="0" err="1">
                <a:latin typeface="Times New Roman" panose="02020603050405020304" pitchFamily="18" charset="0"/>
                <a:cs typeface="Times New Roman" panose="02020603050405020304" pitchFamily="18" charset="0"/>
              </a:rPr>
              <a:t>своїй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керується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Конституцією</a:t>
            </a:r>
            <a:r>
              <a:rPr lang="ru-RU" dirty="0">
                <a:latin typeface="Times New Roman" panose="02020603050405020304" pitchFamily="18" charset="0"/>
                <a:cs typeface="Times New Roman" panose="02020603050405020304" pitchFamily="18" charset="0"/>
              </a:rPr>
              <a:t> та законами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актами та </a:t>
            </a:r>
            <a:r>
              <a:rPr lang="ru-RU" dirty="0" err="1">
                <a:latin typeface="Times New Roman" panose="02020603050405020304" pitchFamily="18" charset="0"/>
                <a:cs typeface="Times New Roman" panose="02020603050405020304" pitchFamily="18" charset="0"/>
              </a:rPr>
              <a:t>дорученнями</a:t>
            </a:r>
            <a:r>
              <a:rPr lang="ru-RU" dirty="0">
                <a:latin typeface="Times New Roman" panose="02020603050405020304" pitchFamily="18" charset="0"/>
                <a:cs typeface="Times New Roman" panose="02020603050405020304" pitchFamily="18" charset="0"/>
              </a:rPr>
              <a:t> Президента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актами </a:t>
            </a:r>
            <a:r>
              <a:rPr lang="ru-RU" dirty="0" err="1">
                <a:latin typeface="Times New Roman" panose="02020603050405020304" pitchFamily="18" charset="0"/>
                <a:cs typeface="Times New Roman" panose="02020603050405020304" pitchFamily="18" charset="0"/>
              </a:rPr>
              <a:t>Кабінету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Міністрів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іншими</a:t>
            </a:r>
            <a:r>
              <a:rPr lang="ru-RU" dirty="0">
                <a:latin typeface="Times New Roman" panose="02020603050405020304" pitchFamily="18" charset="0"/>
                <a:cs typeface="Times New Roman" panose="02020603050405020304" pitchFamily="18" charset="0"/>
              </a:rPr>
              <a:t> актами </a:t>
            </a:r>
            <a:r>
              <a:rPr lang="ru-RU" dirty="0" err="1">
                <a:latin typeface="Times New Roman" panose="02020603050405020304" pitchFamily="18" charset="0"/>
                <a:cs typeface="Times New Roman" panose="02020603050405020304" pitchFamily="18" charset="0"/>
              </a:rPr>
              <a:t>законодавства</a:t>
            </a:r>
            <a:r>
              <a:rPr lang="ru-RU" dirty="0">
                <a:latin typeface="Times New Roman" panose="02020603050405020304" pitchFamily="18" charset="0"/>
                <a:cs typeface="Times New Roman" panose="02020603050405020304" pitchFamily="18" charset="0"/>
              </a:rPr>
              <a:t>, а </a:t>
            </a:r>
            <a:r>
              <a:rPr lang="ru-RU" dirty="0" err="1">
                <a:latin typeface="Times New Roman" panose="02020603050405020304" pitchFamily="18" charset="0"/>
                <a:cs typeface="Times New Roman" panose="02020603050405020304" pitchFamily="18" charset="0"/>
              </a:rPr>
              <a:t>також</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Положенням</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«Про </a:t>
            </a:r>
            <a:r>
              <a:rPr lang="ru-RU" dirty="0" err="1">
                <a:latin typeface="Times New Roman" panose="02020603050405020304" pitchFamily="18" charset="0"/>
                <a:cs typeface="Times New Roman" panose="02020603050405020304" pitchFamily="18" charset="0"/>
              </a:rPr>
              <a:t>Національну</a:t>
            </a:r>
            <a:r>
              <a:rPr lang="ru-RU" dirty="0">
                <a:latin typeface="Times New Roman" panose="02020603050405020304" pitchFamily="18" charset="0"/>
                <a:cs typeface="Times New Roman" panose="02020603050405020304" pitchFamily="18" charset="0"/>
              </a:rPr>
              <a:t> раду з </a:t>
            </a:r>
            <a:r>
              <a:rPr lang="ru-RU" dirty="0" err="1">
                <a:latin typeface="Times New Roman" panose="02020603050405020304" pitchFamily="18" charset="0"/>
                <a:cs typeface="Times New Roman" panose="02020603050405020304" pitchFamily="18" charset="0"/>
              </a:rPr>
              <a:t>питань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антикорупційної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політики</a:t>
            </a:r>
            <a:r>
              <a:rPr lang="uk-UA" dirty="0" smtClean="0">
                <a:latin typeface="Times New Roman" panose="02020603050405020304" pitchFamily="18" charset="0"/>
                <a:cs typeface="Times New Roman" panose="02020603050405020304" pitchFamily="18" charset="0"/>
              </a:rPr>
              <a:t>)</a:t>
            </a:r>
          </a:p>
          <a:p>
            <a:r>
              <a:rPr lang="uk-UA" dirty="0" smtClean="0">
                <a:latin typeface="Times New Roman" panose="02020603050405020304" pitchFamily="18" charset="0"/>
                <a:cs typeface="Times New Roman" panose="02020603050405020304" pitchFamily="18" charset="0"/>
              </a:rPr>
              <a:t>Верховенства права</a:t>
            </a:r>
          </a:p>
          <a:p>
            <a:r>
              <a:rPr lang="ru-RU" dirty="0" err="1" smtClean="0">
                <a:latin typeface="Times New Roman" panose="02020603050405020304" pitchFamily="18" charset="0"/>
                <a:cs typeface="Times New Roman" panose="02020603050405020304" pitchFamily="18" charset="0"/>
              </a:rPr>
              <a:t>Відкритості</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і </a:t>
            </a:r>
            <a:r>
              <a:rPr lang="ru-RU" dirty="0" err="1" smtClean="0">
                <a:latin typeface="Times New Roman" panose="02020603050405020304" pitchFamily="18" charset="0"/>
                <a:cs typeface="Times New Roman" panose="02020603050405020304" pitchFamily="18" charset="0"/>
              </a:rPr>
              <a:t>гласності</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Відкритість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Національної</a:t>
            </a:r>
            <a:r>
              <a:rPr lang="ru-RU" dirty="0">
                <a:latin typeface="Times New Roman" panose="02020603050405020304" pitchFamily="18" charset="0"/>
                <a:cs typeface="Times New Roman" panose="02020603050405020304" pitchFamily="18" charset="0"/>
              </a:rPr>
              <a:t> ради </a:t>
            </a:r>
            <a:r>
              <a:rPr lang="ru-RU" dirty="0" err="1">
                <a:latin typeface="Times New Roman" panose="02020603050405020304" pitchFamily="18" charset="0"/>
                <a:cs typeface="Times New Roman" panose="02020603050405020304" pitchFamily="18" charset="0"/>
              </a:rPr>
              <a:t>забезпечується</a:t>
            </a:r>
            <a:r>
              <a:rPr lang="ru-RU" dirty="0">
                <a:latin typeface="Times New Roman" panose="02020603050405020304" pitchFamily="18" charset="0"/>
                <a:cs typeface="Times New Roman" panose="02020603050405020304" pitchFamily="18" charset="0"/>
              </a:rPr>
              <a:t> шляхом </a:t>
            </a:r>
            <a:r>
              <a:rPr lang="ru-RU" dirty="0" err="1">
                <a:latin typeface="Times New Roman" panose="02020603050405020304" pitchFamily="18" charset="0"/>
                <a:cs typeface="Times New Roman" panose="02020603050405020304" pitchFamily="18" charset="0"/>
              </a:rPr>
              <a:t>створення</a:t>
            </a:r>
            <a:r>
              <a:rPr lang="ru-RU" dirty="0">
                <a:latin typeface="Times New Roman" panose="02020603050405020304" pitchFamily="18" charset="0"/>
                <a:cs typeface="Times New Roman" panose="02020603050405020304" pitchFamily="18" charset="0"/>
              </a:rPr>
              <a:t> умов для </a:t>
            </a:r>
            <a:r>
              <a:rPr lang="ru-RU" dirty="0" err="1">
                <a:latin typeface="Times New Roman" panose="02020603050405020304" pitchFamily="18" charset="0"/>
                <a:cs typeface="Times New Roman" panose="02020603050405020304" pitchFamily="18" charset="0"/>
              </a:rPr>
              <a:t>присутності</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її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засіданнях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представників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засобів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масової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інформації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крім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випадків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проведення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закритого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засідання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гласність</a:t>
            </a:r>
            <a:r>
              <a:rPr lang="ru-RU" dirty="0">
                <a:latin typeface="Times New Roman" panose="02020603050405020304" pitchFamily="18" charset="0"/>
                <a:cs typeface="Times New Roman" panose="02020603050405020304" pitchFamily="18" charset="0"/>
              </a:rPr>
              <a:t> - шляхом </a:t>
            </a:r>
            <a:r>
              <a:rPr lang="ru-RU" dirty="0" err="1">
                <a:latin typeface="Times New Roman" panose="02020603050405020304" pitchFamily="18" charset="0"/>
                <a:cs typeface="Times New Roman" panose="02020603050405020304" pitchFamily="18" charset="0"/>
              </a:rPr>
              <a:t>розміщення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інформації</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діяльність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Національної</a:t>
            </a:r>
            <a:r>
              <a:rPr lang="ru-RU" dirty="0">
                <a:latin typeface="Times New Roman" panose="02020603050405020304" pitchFamily="18" charset="0"/>
                <a:cs typeface="Times New Roman" panose="02020603050405020304" pitchFamily="18" charset="0"/>
              </a:rPr>
              <a:t> ради, </a:t>
            </a:r>
            <a:r>
              <a:rPr lang="ru-RU" dirty="0" err="1">
                <a:latin typeface="Times New Roman" panose="02020603050405020304" pitchFamily="18" charset="0"/>
                <a:cs typeface="Times New Roman" panose="02020603050405020304" pitchFamily="18" charset="0"/>
              </a:rPr>
              <a:t>прийнятих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рішень</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проектів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рішень</a:t>
            </a:r>
            <a:r>
              <a:rPr lang="ru-RU" dirty="0">
                <a:latin typeface="Times New Roman" panose="02020603050405020304" pitchFamily="18" charset="0"/>
                <a:cs typeface="Times New Roman" panose="02020603050405020304" pitchFamily="18" charset="0"/>
              </a:rPr>
              <a:t> на веб-</a:t>
            </a:r>
            <a:r>
              <a:rPr lang="ru-RU" dirty="0" err="1">
                <a:latin typeface="Times New Roman" panose="02020603050405020304" pitchFamily="18" charset="0"/>
                <a:cs typeface="Times New Roman" panose="02020603050405020304" pitchFamily="18" charset="0"/>
              </a:rPr>
              <a:t>сайті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Офіційного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інтернет-представництва</a:t>
            </a:r>
            <a:r>
              <a:rPr lang="ru-RU" dirty="0">
                <a:latin typeface="Times New Roman" panose="02020603050405020304" pitchFamily="18" charset="0"/>
                <a:cs typeface="Times New Roman" panose="02020603050405020304" pitchFamily="18" charset="0"/>
              </a:rPr>
              <a:t> Президента </a:t>
            </a:r>
            <a:r>
              <a:rPr lang="ru-RU" dirty="0" err="1" smtClean="0">
                <a:latin typeface="Times New Roman" panose="02020603050405020304" pitchFamily="18" charset="0"/>
                <a:cs typeface="Times New Roman" panose="02020603050405020304" pitchFamily="18" charset="0"/>
              </a:rPr>
              <a:t>України</a:t>
            </a:r>
            <a:r>
              <a:rPr lang="ru-RU" dirty="0" smtClean="0">
                <a:latin typeface="Times New Roman" panose="02020603050405020304" pitchFamily="18" charset="0"/>
                <a:cs typeface="Times New Roman" panose="02020603050405020304" pitchFamily="18" charset="0"/>
              </a:rPr>
              <a:t>) і т.д.</a:t>
            </a:r>
          </a:p>
        </p:txBody>
      </p:sp>
    </p:spTree>
    <p:extLst>
      <p:ext uri="{BB962C8B-B14F-4D97-AF65-F5344CB8AC3E}">
        <p14:creationId xmlns:p14="http://schemas.microsoft.com/office/powerpoint/2010/main" val="334046990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052736"/>
            <a:ext cx="8686800" cy="5688632"/>
          </a:xfrm>
        </p:spPr>
        <p:txBody>
          <a:bodyPr>
            <a:normAutofit fontScale="55000" lnSpcReduction="20000"/>
          </a:bodyPr>
          <a:lstStyle/>
          <a:p>
            <a:pPr marL="0" indent="0">
              <a:buNone/>
            </a:pPr>
            <a:r>
              <a:rPr lang="ru-RU" dirty="0" err="1" smtClean="0">
                <a:latin typeface="Times New Roman" panose="02020603050405020304" pitchFamily="18" charset="0"/>
                <a:cs typeface="Times New Roman" panose="02020603050405020304" pitchFamily="18" charset="0"/>
              </a:rPr>
              <a:t>Національна</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рада </a:t>
            </a:r>
            <a:r>
              <a:rPr lang="ru-RU" dirty="0" err="1">
                <a:latin typeface="Times New Roman" panose="02020603050405020304" pitchFamily="18" charset="0"/>
                <a:cs typeface="Times New Roman" panose="02020603050405020304" pitchFamily="18" charset="0"/>
              </a:rPr>
              <a:t>відповідно</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покладених</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неї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основних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завдань</a:t>
            </a:r>
            <a:r>
              <a:rPr lang="ru-RU" dirty="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1) </a:t>
            </a:r>
            <a:r>
              <a:rPr lang="ru-RU" b="1" i="1" dirty="0" err="1">
                <a:latin typeface="Times New Roman" panose="02020603050405020304" pitchFamily="18" charset="0"/>
                <a:cs typeface="Times New Roman" panose="02020603050405020304" pitchFamily="18" charset="0"/>
              </a:rPr>
              <a:t>здійснює</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комплексну</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оцінку</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ситуації</a:t>
            </a:r>
            <a:r>
              <a:rPr lang="ru-RU" b="1" i="1" dirty="0">
                <a:latin typeface="Times New Roman" panose="02020603050405020304" pitchFamily="18" charset="0"/>
                <a:cs typeface="Times New Roman" panose="02020603050405020304" pitchFamily="18" charset="0"/>
              </a:rPr>
              <a:t> і </a:t>
            </a:r>
            <a:r>
              <a:rPr lang="ru-RU" b="1" i="1" dirty="0" err="1">
                <a:latin typeface="Times New Roman" panose="02020603050405020304" pitchFamily="18" charset="0"/>
                <a:cs typeface="Times New Roman" panose="02020603050405020304" pitchFamily="18" charset="0"/>
              </a:rPr>
              <a:t>тенденцій</a:t>
            </a:r>
            <a:r>
              <a:rPr lang="ru-RU" b="1" i="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у </a:t>
            </a:r>
            <a:r>
              <a:rPr lang="ru-RU" dirty="0" err="1">
                <a:latin typeface="Times New Roman" panose="02020603050405020304" pitchFamily="18" charset="0"/>
                <a:cs typeface="Times New Roman" panose="02020603050405020304" pitchFamily="18" charset="0"/>
              </a:rPr>
              <a:t>сфері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запобігання</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протидії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корупції</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Україні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аналізує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антикорупційне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законодавство</a:t>
            </a:r>
            <a:r>
              <a:rPr lang="ru-RU" dirty="0">
                <a:latin typeface="Times New Roman" panose="02020603050405020304" pitchFamily="18" charset="0"/>
                <a:cs typeface="Times New Roman" panose="02020603050405020304" pitchFamily="18" charset="0"/>
              </a:rPr>
              <a:t> та заходи </a:t>
            </a:r>
            <a:r>
              <a:rPr lang="ru-RU" dirty="0" err="1">
                <a:latin typeface="Times New Roman" panose="02020603050405020304" pitchFamily="18" charset="0"/>
                <a:cs typeface="Times New Roman" panose="02020603050405020304" pitchFamily="18" charset="0"/>
              </a:rPr>
              <a:t>щодо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його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виконання</a:t>
            </a:r>
            <a:r>
              <a:rPr lang="ru-RU" dirty="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2) </a:t>
            </a:r>
            <a:r>
              <a:rPr lang="ru-RU" b="1" i="1" dirty="0" err="1" smtClean="0">
                <a:latin typeface="Times New Roman" panose="02020603050405020304" pitchFamily="18" charset="0"/>
                <a:cs typeface="Times New Roman" panose="02020603050405020304" pitchFamily="18" charset="0"/>
              </a:rPr>
              <a:t>здійснює</a:t>
            </a:r>
            <a:r>
              <a:rPr lang="ru-RU" b="1" i="1" dirty="0" smtClean="0">
                <a:latin typeface="Times New Roman" panose="02020603050405020304" pitchFamily="18" charset="0"/>
                <a:cs typeface="Times New Roman" panose="02020603050405020304" pitchFamily="18" charset="0"/>
              </a:rPr>
              <a:t> </a:t>
            </a:r>
            <a:r>
              <a:rPr lang="ru-RU" b="1" i="1" dirty="0" err="1" smtClean="0">
                <a:latin typeface="Times New Roman" panose="02020603050405020304" pitchFamily="18" charset="0"/>
                <a:cs typeface="Times New Roman" panose="02020603050405020304" pitchFamily="18" charset="0"/>
              </a:rPr>
              <a:t>моніторинг</a:t>
            </a:r>
            <a:r>
              <a:rPr lang="ru-RU" b="1" i="1" dirty="0" smtClean="0">
                <a:latin typeface="Times New Roman" panose="02020603050405020304" pitchFamily="18" charset="0"/>
                <a:cs typeface="Times New Roman" panose="02020603050405020304" pitchFamily="18" charset="0"/>
              </a:rPr>
              <a:t> та </a:t>
            </a:r>
            <a:r>
              <a:rPr lang="ru-RU" b="1" i="1" dirty="0" err="1" smtClean="0">
                <a:latin typeface="Times New Roman" panose="02020603050405020304" pitchFamily="18" charset="0"/>
                <a:cs typeface="Times New Roman" panose="02020603050405020304" pitchFamily="18" charset="0"/>
              </a:rPr>
              <a:t>аналіз</a:t>
            </a:r>
            <a:r>
              <a:rPr lang="ru-RU" b="1" i="1" dirty="0" smtClean="0">
                <a:latin typeface="Times New Roman" panose="02020603050405020304" pitchFamily="18" charset="0"/>
                <a:cs typeface="Times New Roman" panose="02020603050405020304" pitchFamily="18" charset="0"/>
              </a:rPr>
              <a:t> </a:t>
            </a:r>
            <a:r>
              <a:rPr lang="ru-RU" b="1" i="1" dirty="0" err="1" smtClean="0">
                <a:latin typeface="Times New Roman" panose="02020603050405020304" pitchFamily="18" charset="0"/>
                <a:cs typeface="Times New Roman" panose="02020603050405020304" pitchFamily="18" charset="0"/>
              </a:rPr>
              <a:t>ефективності</a:t>
            </a:r>
            <a:r>
              <a:rPr lang="ru-RU" b="1" i="1" dirty="0" smtClean="0">
                <a:latin typeface="Times New Roman" panose="02020603050405020304" pitchFamily="18" charset="0"/>
                <a:cs typeface="Times New Roman" panose="02020603050405020304" pitchFamily="18" charset="0"/>
              </a:rPr>
              <a:t> </a:t>
            </a:r>
            <a:r>
              <a:rPr lang="ru-RU" b="1" i="1" dirty="0" err="1" smtClean="0">
                <a:latin typeface="Times New Roman" panose="02020603050405020304" pitchFamily="18" charset="0"/>
                <a:cs typeface="Times New Roman" panose="02020603050405020304" pitchFamily="18" charset="0"/>
              </a:rPr>
              <a:t>реалізації</a:t>
            </a:r>
            <a:r>
              <a:rPr lang="ru-RU" b="1" i="1"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антикорупційної</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стратегії</a:t>
            </a:r>
            <a:r>
              <a:rPr lang="ru-RU" dirty="0">
                <a:latin typeface="Times New Roman" panose="02020603050405020304" pitchFamily="18" charset="0"/>
                <a:cs typeface="Times New Roman" panose="02020603050405020304" pitchFamily="18" charset="0"/>
              </a:rPr>
              <a:t>, </a:t>
            </a:r>
            <a:r>
              <a:rPr lang="ru-RU" b="1" i="1" dirty="0" smtClean="0">
                <a:latin typeface="Times New Roman" panose="02020603050405020304" pitchFamily="18" charset="0"/>
                <a:cs typeface="Times New Roman" panose="02020603050405020304" pitchFamily="18" charset="0"/>
              </a:rPr>
              <a:t>вносить </a:t>
            </a:r>
            <a:r>
              <a:rPr lang="ru-RU" b="1" i="1" dirty="0" err="1">
                <a:latin typeface="Times New Roman" panose="02020603050405020304" pitchFamily="18" charset="0"/>
                <a:cs typeface="Times New Roman" panose="02020603050405020304" pitchFamily="18" charset="0"/>
              </a:rPr>
              <a:t>пропозиції</a:t>
            </a:r>
            <a:r>
              <a:rPr lang="ru-RU" b="1" i="1"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щодо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поліпшення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взаємодії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відповідальних</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її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імплементацію</a:t>
            </a:r>
            <a:r>
              <a:rPr lang="ru-RU" dirty="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3) </a:t>
            </a:r>
            <a:r>
              <a:rPr lang="ru-RU" b="1" i="1" dirty="0" err="1">
                <a:latin typeface="Times New Roman" panose="02020603050405020304" pitchFamily="18" charset="0"/>
                <a:cs typeface="Times New Roman" panose="02020603050405020304" pitchFamily="18" charset="0"/>
              </a:rPr>
              <a:t>бере</a:t>
            </a:r>
            <a:r>
              <a:rPr lang="ru-RU" b="1" i="1" dirty="0">
                <a:latin typeface="Times New Roman" panose="02020603050405020304" pitchFamily="18" charset="0"/>
                <a:cs typeface="Times New Roman" panose="02020603050405020304" pitchFamily="18" charset="0"/>
              </a:rPr>
              <a:t> участь у </a:t>
            </a:r>
            <a:r>
              <a:rPr lang="ru-RU" b="1" i="1" dirty="0" err="1">
                <a:latin typeface="Times New Roman" panose="02020603050405020304" pitchFamily="18" charset="0"/>
                <a:cs typeface="Times New Roman" panose="02020603050405020304" pitchFamily="18" charset="0"/>
              </a:rPr>
              <a:t>підготовці</a:t>
            </a:r>
            <a:r>
              <a:rPr lang="ru-RU" b="1" i="1" dirty="0">
                <a:latin typeface="Times New Roman" panose="02020603050405020304" pitchFamily="18" charset="0"/>
                <a:cs typeface="Times New Roman" panose="02020603050405020304" pitchFamily="18" charset="0"/>
              </a:rPr>
              <a:t> для </a:t>
            </a:r>
            <a:r>
              <a:rPr lang="ru-RU" b="1" i="1" dirty="0" err="1">
                <a:latin typeface="Times New Roman" panose="02020603050405020304" pitchFamily="18" charset="0"/>
                <a:cs typeface="Times New Roman" panose="02020603050405020304" pitchFamily="18" charset="0"/>
              </a:rPr>
              <a:t>внесення</a:t>
            </a:r>
            <a:r>
              <a:rPr lang="ru-RU" b="1" i="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Президентом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розгляд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Верховної</a:t>
            </a:r>
            <a:r>
              <a:rPr lang="ru-RU" dirty="0">
                <a:latin typeface="Times New Roman" panose="02020603050405020304" pitchFamily="18" charset="0"/>
                <a:cs typeface="Times New Roman" panose="02020603050405020304" pitchFamily="18" charset="0"/>
              </a:rPr>
              <a:t> Ради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законопроектів</a:t>
            </a:r>
            <a:r>
              <a:rPr lang="ru-RU" b="1" i="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у </a:t>
            </a:r>
            <a:r>
              <a:rPr lang="ru-RU" dirty="0" err="1">
                <a:latin typeface="Times New Roman" panose="02020603050405020304" pitchFamily="18" charset="0"/>
                <a:cs typeface="Times New Roman" panose="02020603050405020304" pitchFamily="18" charset="0"/>
              </a:rPr>
              <a:t>сфері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запобігання</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протидії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корупції</a:t>
            </a:r>
            <a:r>
              <a:rPr lang="ru-RU" dirty="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4) </a:t>
            </a:r>
            <a:r>
              <a:rPr lang="ru-RU" b="1" i="1" dirty="0" err="1">
                <a:latin typeface="Times New Roman" panose="02020603050405020304" pitchFamily="18" charset="0"/>
                <a:cs typeface="Times New Roman" panose="02020603050405020304" pitchFamily="18" charset="0"/>
              </a:rPr>
              <a:t>готує</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пропозиції</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щодо</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законопроектів</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проектів</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інших</a:t>
            </a:r>
            <a:r>
              <a:rPr lang="ru-RU" b="1" i="1" dirty="0">
                <a:latin typeface="Times New Roman" panose="02020603050405020304" pitchFamily="18" charset="0"/>
                <a:cs typeface="Times New Roman" panose="02020603050405020304" pitchFamily="18" charset="0"/>
              </a:rPr>
              <a:t> нормативно-</a:t>
            </a:r>
            <a:r>
              <a:rPr lang="ru-RU" b="1" i="1" dirty="0" err="1">
                <a:latin typeface="Times New Roman" panose="02020603050405020304" pitchFamily="18" charset="0"/>
                <a:cs typeface="Times New Roman" panose="02020603050405020304" pitchFamily="18" charset="0"/>
              </a:rPr>
              <a:t>правових</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актів</a:t>
            </a:r>
            <a:r>
              <a:rPr lang="ru-RU" b="1" i="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у </a:t>
            </a:r>
            <a:r>
              <a:rPr lang="ru-RU" dirty="0" err="1">
                <a:latin typeface="Times New Roman" panose="02020603050405020304" pitchFamily="18" charset="0"/>
                <a:cs typeface="Times New Roman" panose="02020603050405020304" pitchFamily="18" charset="0"/>
              </a:rPr>
              <a:t>сфері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запобігання</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протидії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корупції</a:t>
            </a:r>
            <a:r>
              <a:rPr lang="ru-RU" dirty="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5) </a:t>
            </a:r>
            <a:r>
              <a:rPr lang="ru-RU" b="1" i="1" dirty="0" err="1">
                <a:latin typeface="Times New Roman" panose="02020603050405020304" pitchFamily="18" charset="0"/>
                <a:cs typeface="Times New Roman" panose="02020603050405020304" pitchFamily="18" charset="0"/>
              </a:rPr>
              <a:t>бере</a:t>
            </a:r>
            <a:r>
              <a:rPr lang="ru-RU" b="1" i="1" dirty="0">
                <a:latin typeface="Times New Roman" panose="02020603050405020304" pitchFamily="18" charset="0"/>
                <a:cs typeface="Times New Roman" panose="02020603050405020304" pitchFamily="18" charset="0"/>
              </a:rPr>
              <a:t> участь у </a:t>
            </a:r>
            <a:r>
              <a:rPr lang="ru-RU" b="1" i="1" dirty="0" err="1">
                <a:latin typeface="Times New Roman" panose="02020603050405020304" pitchFamily="18" charset="0"/>
                <a:cs typeface="Times New Roman" panose="02020603050405020304" pitchFamily="18" charset="0"/>
              </a:rPr>
              <a:t>підготовці</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послань</a:t>
            </a:r>
            <a:r>
              <a:rPr lang="ru-RU" dirty="0">
                <a:latin typeface="Times New Roman" panose="02020603050405020304" pitchFamily="18" charset="0"/>
                <a:cs typeface="Times New Roman" panose="02020603050405020304" pitchFamily="18" charset="0"/>
              </a:rPr>
              <a:t> Президента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до народу, </a:t>
            </a:r>
            <a:r>
              <a:rPr lang="ru-RU" dirty="0" err="1">
                <a:latin typeface="Times New Roman" panose="02020603050405020304" pitchFamily="18" charset="0"/>
                <a:cs typeface="Times New Roman" panose="02020603050405020304" pitchFamily="18" charset="0"/>
              </a:rPr>
              <a:t>щорічних</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позачергових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послань</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Верховної</a:t>
            </a:r>
            <a:r>
              <a:rPr lang="ru-RU" dirty="0">
                <a:latin typeface="Times New Roman" panose="02020603050405020304" pitchFamily="18" charset="0"/>
                <a:cs typeface="Times New Roman" panose="02020603050405020304" pitchFamily="18" charset="0"/>
              </a:rPr>
              <a:t> Ради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внутрішнє</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зовнішнє</a:t>
            </a:r>
            <a:r>
              <a:rPr lang="ru-RU" dirty="0">
                <a:latin typeface="Times New Roman" panose="02020603050405020304" pitchFamily="18" charset="0"/>
                <a:cs typeface="Times New Roman" panose="02020603050405020304" pitchFamily="18" charset="0"/>
              </a:rPr>
              <a:t> становище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частині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реалізації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антикорупційної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політики</a:t>
            </a:r>
            <a:r>
              <a:rPr lang="ru-RU" dirty="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6) </a:t>
            </a:r>
            <a:r>
              <a:rPr lang="ru-RU" b="1" i="1" dirty="0" err="1">
                <a:latin typeface="Times New Roman" panose="02020603050405020304" pitchFamily="18" charset="0"/>
                <a:cs typeface="Times New Roman" panose="02020603050405020304" pitchFamily="18" charset="0"/>
              </a:rPr>
              <a:t>організовує</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вивчення</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громадської</a:t>
            </a:r>
            <a:r>
              <a:rPr lang="ru-RU" b="1" i="1" dirty="0">
                <a:latin typeface="Times New Roman" panose="02020603050405020304" pitchFamily="18" charset="0"/>
                <a:cs typeface="Times New Roman" panose="02020603050405020304" pitchFamily="18" charset="0"/>
              </a:rPr>
              <a:t> думки</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питань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розглядаються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Національною</a:t>
            </a:r>
            <a:r>
              <a:rPr lang="ru-RU" dirty="0">
                <a:latin typeface="Times New Roman" panose="02020603050405020304" pitchFamily="18" charset="0"/>
                <a:cs typeface="Times New Roman" panose="02020603050405020304" pitchFamily="18" charset="0"/>
              </a:rPr>
              <a:t> радою, </a:t>
            </a:r>
            <a:r>
              <a:rPr lang="ru-RU" b="1" i="1" dirty="0" err="1">
                <a:latin typeface="Times New Roman" panose="02020603050405020304" pitchFamily="18" charset="0"/>
                <a:cs typeface="Times New Roman" panose="02020603050405020304" pitchFamily="18" charset="0"/>
              </a:rPr>
              <a:t>забезпечує</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висвітлення</a:t>
            </a:r>
            <a:r>
              <a:rPr lang="ru-RU" b="1" i="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у </a:t>
            </a:r>
            <a:r>
              <a:rPr lang="ru-RU" dirty="0" err="1">
                <a:latin typeface="Times New Roman" panose="02020603050405020304" pitchFamily="18" charset="0"/>
                <a:cs typeface="Times New Roman" panose="02020603050405020304" pitchFamily="18" charset="0"/>
              </a:rPr>
              <a:t>засобах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масової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інформації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результатів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своєї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роботи</a:t>
            </a:r>
            <a:r>
              <a:rPr lang="ru-RU" dirty="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7) </a:t>
            </a:r>
            <a:r>
              <a:rPr lang="ru-RU" b="1" i="1" dirty="0" err="1">
                <a:latin typeface="Times New Roman" panose="02020603050405020304" pitchFamily="18" charset="0"/>
                <a:cs typeface="Times New Roman" panose="02020603050405020304" pitchFamily="18" charset="0"/>
              </a:rPr>
              <a:t>сприяє</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науково</a:t>
            </a:r>
            <a:r>
              <a:rPr lang="ru-RU" b="1" i="1" dirty="0">
                <a:latin typeface="Times New Roman" panose="02020603050405020304" pitchFamily="18" charset="0"/>
                <a:cs typeface="Times New Roman" panose="02020603050405020304" pitchFamily="18" charset="0"/>
              </a:rPr>
              <a:t>-методичному </a:t>
            </a:r>
            <a:r>
              <a:rPr lang="ru-RU" b="1" i="1" dirty="0" err="1">
                <a:latin typeface="Times New Roman" panose="02020603050405020304" pitchFamily="18" charset="0"/>
                <a:cs typeface="Times New Roman" panose="02020603050405020304" pitchFamily="18" charset="0"/>
              </a:rPr>
              <a:t>забезпеченню</a:t>
            </a:r>
            <a:r>
              <a:rPr lang="ru-RU" b="1" i="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з </a:t>
            </a:r>
            <a:r>
              <a:rPr lang="ru-RU" dirty="0" err="1">
                <a:latin typeface="Times New Roman" panose="02020603050405020304" pitchFamily="18" charset="0"/>
                <a:cs typeface="Times New Roman" panose="02020603050405020304" pitchFamily="18" charset="0"/>
              </a:rPr>
              <a:t>питань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запобігання</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протидії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корупції</a:t>
            </a:r>
            <a:r>
              <a:rPr lang="ru-RU"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проведенню</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аналітичних</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досліджень</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розробленню</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методичних</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рекомендацій</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цій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сфері</a:t>
            </a:r>
            <a:r>
              <a:rPr lang="ru-RU" dirty="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8) </a:t>
            </a:r>
            <a:r>
              <a:rPr lang="ru-RU" b="1" i="1" dirty="0" err="1">
                <a:latin typeface="Times New Roman" panose="02020603050405020304" pitchFamily="18" charset="0"/>
                <a:cs typeface="Times New Roman" panose="02020603050405020304" pitchFamily="18" charset="0"/>
              </a:rPr>
              <a:t>готує</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пропозиції</a:t>
            </a:r>
            <a:r>
              <a:rPr lang="ru-RU" b="1" i="1"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щодо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підвищення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ефективності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міжнародного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співробітництва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сфері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запобігання</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протидії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корупції</a:t>
            </a:r>
            <a:r>
              <a:rPr lang="ru-RU" dirty="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124372614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949280"/>
          </a:xfrm>
        </p:spPr>
        <p:txBody>
          <a:bodyPr>
            <a:normAutofit fontScale="55000" lnSpcReduction="20000"/>
          </a:bodyPr>
          <a:lstStyle/>
          <a:p>
            <a:pPr marL="0" indent="0">
              <a:buNone/>
            </a:pPr>
            <a:r>
              <a:rPr lang="ru-RU" dirty="0" err="1">
                <a:latin typeface="Times New Roman" panose="02020603050405020304" pitchFamily="18" charset="0"/>
                <a:cs typeface="Times New Roman" panose="02020603050405020304" pitchFamily="18" charset="0"/>
              </a:rPr>
              <a:t>Національна</a:t>
            </a:r>
            <a:r>
              <a:rPr lang="ru-RU" dirty="0">
                <a:latin typeface="Times New Roman" panose="02020603050405020304" pitchFamily="18" charset="0"/>
                <a:cs typeface="Times New Roman" panose="02020603050405020304" pitchFamily="18" charset="0"/>
              </a:rPr>
              <a:t> рада </a:t>
            </a:r>
            <a:r>
              <a:rPr lang="ru-RU" dirty="0" err="1">
                <a:latin typeface="Times New Roman" panose="02020603050405020304" pitchFamily="18" charset="0"/>
                <a:cs typeface="Times New Roman" panose="02020603050405020304" pitchFamily="18" charset="0"/>
              </a:rPr>
              <a:t>має</a:t>
            </a:r>
            <a:r>
              <a:rPr lang="ru-RU" dirty="0">
                <a:latin typeface="Times New Roman" panose="02020603050405020304" pitchFamily="18" charset="0"/>
                <a:cs typeface="Times New Roman" panose="02020603050405020304" pitchFamily="18" charset="0"/>
              </a:rPr>
              <a:t> право:</a:t>
            </a:r>
          </a:p>
          <a:p>
            <a:pPr marL="0" indent="0">
              <a:buNone/>
            </a:pPr>
            <a:r>
              <a:rPr lang="ru-RU" dirty="0">
                <a:latin typeface="Times New Roman" panose="02020603050405020304" pitchFamily="18" charset="0"/>
                <a:cs typeface="Times New Roman" panose="02020603050405020304" pitchFamily="18" charset="0"/>
              </a:rPr>
              <a:t>1) </a:t>
            </a:r>
            <a:r>
              <a:rPr lang="ru-RU" b="1" i="1" dirty="0" err="1">
                <a:latin typeface="Times New Roman" panose="02020603050405020304" pitchFamily="18" charset="0"/>
                <a:cs typeface="Times New Roman" panose="02020603050405020304" pitchFamily="18" charset="0"/>
              </a:rPr>
              <a:t>запитувати</a:t>
            </a:r>
            <a:r>
              <a:rPr lang="ru-RU" b="1" i="1" dirty="0">
                <a:latin typeface="Times New Roman" panose="02020603050405020304" pitchFamily="18" charset="0"/>
                <a:cs typeface="Times New Roman" panose="02020603050405020304" pitchFamily="18" charset="0"/>
              </a:rPr>
              <a:t> та </a:t>
            </a:r>
            <a:r>
              <a:rPr lang="ru-RU" b="1" i="1" dirty="0" err="1">
                <a:latin typeface="Times New Roman" panose="02020603050405020304" pitchFamily="18" charset="0"/>
                <a:cs typeface="Times New Roman" panose="02020603050405020304" pitchFamily="18" charset="0"/>
              </a:rPr>
              <a:t>одержувати</a:t>
            </a:r>
            <a:r>
              <a:rPr lang="ru-RU" b="1" i="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в </a:t>
            </a:r>
            <a:r>
              <a:rPr lang="ru-RU" dirty="0" err="1">
                <a:latin typeface="Times New Roman" panose="02020603050405020304" pitchFamily="18" charset="0"/>
                <a:cs typeface="Times New Roman" panose="02020603050405020304" pitchFamily="18" charset="0"/>
              </a:rPr>
              <a:t>установленому</a:t>
            </a:r>
            <a:r>
              <a:rPr lang="ru-RU" dirty="0">
                <a:latin typeface="Times New Roman" panose="02020603050405020304" pitchFamily="18" charset="0"/>
                <a:cs typeface="Times New Roman" panose="02020603050405020304" pitchFamily="18" charset="0"/>
              </a:rPr>
              <a:t> порядку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державної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влади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місцевого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самоврядування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працівників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підприємств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установ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інших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організацій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інформацію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документи</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матеріали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необхідні</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виконання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покладених</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Національну</a:t>
            </a:r>
            <a:r>
              <a:rPr lang="ru-RU" dirty="0">
                <a:latin typeface="Times New Roman" panose="02020603050405020304" pitchFamily="18" charset="0"/>
                <a:cs typeface="Times New Roman" panose="02020603050405020304" pitchFamily="18" charset="0"/>
              </a:rPr>
              <a:t> раду </a:t>
            </a:r>
            <a:r>
              <a:rPr lang="ru-RU" dirty="0" err="1">
                <a:latin typeface="Times New Roman" panose="02020603050405020304" pitchFamily="18" charset="0"/>
                <a:cs typeface="Times New Roman" panose="02020603050405020304" pitchFamily="18" charset="0"/>
              </a:rPr>
              <a:t>завдань</a:t>
            </a:r>
            <a:r>
              <a:rPr lang="ru-RU" dirty="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2</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створювати</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робочі</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групи</a:t>
            </a:r>
            <a:r>
              <a:rPr lang="ru-RU" b="1" i="1" dirty="0">
                <a:latin typeface="Times New Roman" panose="02020603050405020304" pitchFamily="18" charset="0"/>
                <a:cs typeface="Times New Roman" panose="02020603050405020304" pitchFamily="18" charset="0"/>
              </a:rPr>
              <a:t> для </a:t>
            </a:r>
            <a:r>
              <a:rPr lang="ru-RU" b="1" i="1" dirty="0" err="1">
                <a:latin typeface="Times New Roman" panose="02020603050405020304" pitchFamily="18" charset="0"/>
                <a:cs typeface="Times New Roman" panose="02020603050405020304" pitchFamily="18" charset="0"/>
              </a:rPr>
              <a:t>розроблення</a:t>
            </a:r>
            <a:r>
              <a:rPr lang="ru-RU" b="1" i="1" dirty="0">
                <a:latin typeface="Times New Roman" panose="02020603050405020304" pitchFamily="18" charset="0"/>
                <a:cs typeface="Times New Roman" panose="02020603050405020304" pitchFamily="18" charset="0"/>
              </a:rPr>
              <a:t> та </a:t>
            </a:r>
            <a:r>
              <a:rPr lang="ru-RU" b="1" i="1" dirty="0" err="1">
                <a:latin typeface="Times New Roman" panose="02020603050405020304" pitchFamily="18" charset="0"/>
                <a:cs typeface="Times New Roman" panose="02020603050405020304" pitchFamily="18" charset="0"/>
              </a:rPr>
              <a:t>впровадження</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напрямів</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реалізації</a:t>
            </a:r>
            <a:r>
              <a:rPr lang="ru-RU" b="1" i="1"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антикорупційної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політики</a:t>
            </a:r>
            <a:r>
              <a:rPr lang="ru-RU" dirty="0">
                <a:latin typeface="Times New Roman" panose="02020603050405020304" pitchFamily="18" charset="0"/>
                <a:cs typeface="Times New Roman" panose="02020603050405020304" pitchFamily="18" charset="0"/>
              </a:rPr>
              <a:t>, у тому </a:t>
            </a:r>
            <a:r>
              <a:rPr lang="ru-RU" dirty="0" err="1">
                <a:latin typeface="Times New Roman" panose="02020603050405020304" pitchFamily="18" charset="0"/>
                <a:cs typeface="Times New Roman" panose="02020603050405020304" pitchFamily="18" charset="0"/>
              </a:rPr>
              <a:t>числі</a:t>
            </a:r>
            <a:r>
              <a:rPr lang="ru-RU" dirty="0">
                <a:latin typeface="Times New Roman" panose="02020603050405020304" pitchFamily="18" charset="0"/>
                <a:cs typeface="Times New Roman" panose="02020603050405020304" pitchFamily="18" charset="0"/>
              </a:rPr>
              <a:t> з метою </a:t>
            </a:r>
            <a:r>
              <a:rPr lang="ru-RU" dirty="0" err="1">
                <a:latin typeface="Times New Roman" panose="02020603050405020304" pitchFamily="18" charset="0"/>
                <a:cs typeface="Times New Roman" panose="02020603050405020304" pitchFamily="18" charset="0"/>
              </a:rPr>
              <a:t>підготовки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проектів</a:t>
            </a:r>
            <a:r>
              <a:rPr lang="ru-RU" dirty="0">
                <a:latin typeface="Times New Roman" panose="02020603050405020304" pitchFamily="18" charset="0"/>
                <a:cs typeface="Times New Roman" panose="02020603050405020304" pitchFamily="18" charset="0"/>
              </a:rPr>
              <a:t> нормативно-</a:t>
            </a:r>
            <a:r>
              <a:rPr lang="ru-RU" dirty="0" err="1">
                <a:latin typeface="Times New Roman" panose="02020603050405020304" pitchFamily="18" charset="0"/>
                <a:cs typeface="Times New Roman" panose="02020603050405020304" pitchFamily="18" charset="0"/>
              </a:rPr>
              <a:t>правових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актів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залучати</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установленому</a:t>
            </a:r>
            <a:r>
              <a:rPr lang="ru-RU" dirty="0">
                <a:latin typeface="Times New Roman" panose="02020603050405020304" pitchFamily="18" charset="0"/>
                <a:cs typeface="Times New Roman" panose="02020603050405020304" pitchFamily="18" charset="0"/>
              </a:rPr>
              <a:t> порядку до </a:t>
            </a:r>
            <a:r>
              <a:rPr lang="ru-RU" dirty="0" err="1">
                <a:latin typeface="Times New Roman" panose="02020603050405020304" pitchFamily="18" charset="0"/>
                <a:cs typeface="Times New Roman" panose="02020603050405020304" pitchFamily="18" charset="0"/>
              </a:rPr>
              <a:t>роботи</a:t>
            </a:r>
            <a:r>
              <a:rPr lang="ru-RU" dirty="0">
                <a:latin typeface="Times New Roman" panose="02020603050405020304" pitchFamily="18" charset="0"/>
                <a:cs typeface="Times New Roman" panose="02020603050405020304" pitchFamily="18" charset="0"/>
              </a:rPr>
              <a:t> в таких </a:t>
            </a:r>
            <a:r>
              <a:rPr lang="ru-RU" dirty="0" err="1">
                <a:latin typeface="Times New Roman" panose="02020603050405020304" pitchFamily="18" charset="0"/>
                <a:cs typeface="Times New Roman" panose="02020603050405020304" pitchFamily="18" charset="0"/>
              </a:rPr>
              <a:t>групах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посадових</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службових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осіб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державної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влади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місцевого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самоврядування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працівників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підприємств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установ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інших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організацій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вітчизняних</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іноземних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учених</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фахівців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експертів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міжнародних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організацій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представників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об'єднань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громадян</a:t>
            </a:r>
            <a:r>
              <a:rPr lang="ru-RU" dirty="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3) </a:t>
            </a:r>
            <a:r>
              <a:rPr lang="ru-RU" b="1" i="1" dirty="0" err="1">
                <a:latin typeface="Times New Roman" panose="02020603050405020304" pitchFamily="18" charset="0"/>
                <a:cs typeface="Times New Roman" panose="02020603050405020304" pitchFamily="18" charset="0"/>
              </a:rPr>
              <a:t>запрошувати</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свої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засідання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керівників</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представників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правоохоронних</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інших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державної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влади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місцевого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самоврядування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громадських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об'єднань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підприємств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установ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інших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організацій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експертів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залучати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обговорення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питань</a:t>
            </a:r>
            <a:r>
              <a:rPr lang="ru-RU" dirty="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4</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ініціювати</a:t>
            </a:r>
            <a:r>
              <a:rPr lang="ru-RU" b="1" i="1"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проведення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громадського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обговорення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проектів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законів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інших</a:t>
            </a:r>
            <a:r>
              <a:rPr lang="ru-RU" dirty="0">
                <a:latin typeface="Times New Roman" panose="02020603050405020304" pitchFamily="18" charset="0"/>
                <a:cs typeface="Times New Roman" panose="02020603050405020304" pitchFamily="18" charset="0"/>
              </a:rPr>
              <a:t> нормативно-</a:t>
            </a:r>
            <a:r>
              <a:rPr lang="ru-RU" dirty="0" err="1">
                <a:latin typeface="Times New Roman" panose="02020603050405020304" pitchFamily="18" charset="0"/>
                <a:cs typeface="Times New Roman" panose="02020603050405020304" pitchFamily="18" charset="0"/>
              </a:rPr>
              <a:t>правових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актів</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питань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запобігання</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протидії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корупції</a:t>
            </a:r>
            <a:r>
              <a:rPr lang="ru-RU" dirty="0">
                <a:latin typeface="Times New Roman" panose="02020603050405020304" pitchFamily="18" charset="0"/>
                <a:cs typeface="Times New Roman" panose="02020603050405020304" pitchFamily="18" charset="0"/>
              </a:rPr>
              <a:t>;</a:t>
            </a:r>
          </a:p>
          <a:p>
            <a:pPr marL="0" indent="0">
              <a:buNone/>
            </a:pPr>
            <a:r>
              <a:rPr lang="ru-RU" dirty="0" smtClean="0">
                <a:latin typeface="Times New Roman" panose="02020603050405020304" pitchFamily="18" charset="0"/>
                <a:cs typeface="Times New Roman" panose="02020603050405020304" pitchFamily="18" charset="0"/>
              </a:rPr>
              <a:t>5</a:t>
            </a:r>
            <a:r>
              <a:rPr lang="ru-RU" b="1" i="1" dirty="0" smtClean="0">
                <a:latin typeface="Times New Roman" panose="02020603050405020304" pitchFamily="18" charset="0"/>
                <a:cs typeface="Times New Roman" panose="02020603050405020304" pitchFamily="18" charset="0"/>
              </a:rPr>
              <a:t>) </a:t>
            </a:r>
            <a:r>
              <a:rPr lang="ru-RU" b="1" i="1" dirty="0" err="1" smtClean="0">
                <a:latin typeface="Times New Roman" panose="02020603050405020304" pitchFamily="18" charset="0"/>
                <a:cs typeface="Times New Roman" panose="02020603050405020304" pitchFamily="18" charset="0"/>
              </a:rPr>
              <a:t>організовувати</a:t>
            </a:r>
            <a:r>
              <a:rPr lang="ru-RU" b="1" i="1" dirty="0" smtClean="0">
                <a:latin typeface="Times New Roman" panose="02020603050405020304" pitchFamily="18" charset="0"/>
                <a:cs typeface="Times New Roman" panose="02020603050405020304" pitchFamily="18" charset="0"/>
              </a:rPr>
              <a:t> </a:t>
            </a:r>
            <a:r>
              <a:rPr lang="ru-RU" b="1" i="1" dirty="0">
                <a:latin typeface="Times New Roman" panose="02020603050405020304" pitchFamily="18" charset="0"/>
                <a:cs typeface="Times New Roman" panose="02020603050405020304" pitchFamily="18" charset="0"/>
              </a:rPr>
              <a:t>та </a:t>
            </a:r>
            <a:r>
              <a:rPr lang="ru-RU" b="1" i="1" dirty="0" err="1">
                <a:latin typeface="Times New Roman" panose="02020603050405020304" pitchFamily="18" charset="0"/>
                <a:cs typeface="Times New Roman" panose="02020603050405020304" pitchFamily="18" charset="0"/>
              </a:rPr>
              <a:t>проводити</a:t>
            </a:r>
            <a:r>
              <a:rPr lang="ru-RU" b="1" i="1"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конференції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круглі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столи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наради</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питань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віднесених</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її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компетенції</a:t>
            </a:r>
            <a:r>
              <a:rPr lang="ru-RU" dirty="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280340004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0528" y="332656"/>
            <a:ext cx="7128792" cy="1143000"/>
          </a:xfrm>
        </p:spPr>
        <p:txBody>
          <a:bodyPr>
            <a:normAutofit fontScale="90000"/>
          </a:bodyPr>
          <a:lstStyle/>
          <a:p>
            <a:r>
              <a:rPr lang="uk-UA" dirty="0" smtClean="0"/>
              <a:t>Національне антикорупційне бюро України </a:t>
            </a:r>
            <a:endParaRPr lang="ru-RU" dirty="0"/>
          </a:p>
        </p:txBody>
      </p:sp>
      <p:sp>
        <p:nvSpPr>
          <p:cNvPr id="3" name="Объект 2"/>
          <p:cNvSpPr>
            <a:spLocks noGrp="1"/>
          </p:cNvSpPr>
          <p:nvPr>
            <p:ph idx="1"/>
          </p:nvPr>
        </p:nvSpPr>
        <p:spPr/>
        <p:txBody>
          <a:bodyPr/>
          <a:lstStyle/>
          <a:p>
            <a:pPr marL="0" indent="0" algn="just">
              <a:buNone/>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Національне</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антикорупційне</a:t>
            </a:r>
            <a:r>
              <a:rPr lang="ru-RU" dirty="0">
                <a:latin typeface="Times New Roman" panose="02020603050405020304" pitchFamily="18" charset="0"/>
                <a:cs typeface="Times New Roman" panose="02020603050405020304" pitchFamily="18" charset="0"/>
              </a:rPr>
              <a:t> бюро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є </a:t>
            </a:r>
            <a:r>
              <a:rPr lang="ru-RU" dirty="0" err="1">
                <a:latin typeface="Times New Roman" panose="02020603050405020304" pitchFamily="18" charset="0"/>
                <a:cs typeface="Times New Roman" panose="02020603050405020304" pitchFamily="18" charset="0"/>
              </a:rPr>
              <a:t>центральним</a:t>
            </a:r>
            <a:r>
              <a:rPr lang="ru-RU" dirty="0">
                <a:latin typeface="Times New Roman" panose="02020603050405020304" pitchFamily="18" charset="0"/>
                <a:cs typeface="Times New Roman" panose="02020603050405020304" pitchFamily="18" charset="0"/>
              </a:rPr>
              <a:t> органом </a:t>
            </a:r>
            <a:r>
              <a:rPr lang="ru-RU" dirty="0" err="1">
                <a:latin typeface="Times New Roman" panose="02020603050405020304" pitchFamily="18" charset="0"/>
                <a:cs typeface="Times New Roman" panose="02020603050405020304" pitchFamily="18" charset="0"/>
              </a:rPr>
              <a:t>виконавчої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влади</a:t>
            </a:r>
            <a:r>
              <a:rPr lang="ru-RU"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із</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спеціальним</a:t>
            </a:r>
            <a:r>
              <a:rPr lang="ru-RU" b="1" i="1" dirty="0">
                <a:latin typeface="Times New Roman" panose="02020603050405020304" pitchFamily="18" charset="0"/>
                <a:cs typeface="Times New Roman" panose="02020603050405020304" pitchFamily="18" charset="0"/>
              </a:rPr>
              <a:t> статусом, </a:t>
            </a:r>
            <a:r>
              <a:rPr lang="ru-RU" dirty="0">
                <a:latin typeface="Times New Roman" panose="02020603050405020304" pitchFamily="18" charset="0"/>
                <a:cs typeface="Times New Roman" panose="02020603050405020304" pitchFamily="18" charset="0"/>
              </a:rPr>
              <a:t>на </a:t>
            </a:r>
            <a:r>
              <a:rPr lang="ru-RU" dirty="0" err="1">
                <a:latin typeface="Times New Roman" panose="02020603050405020304" pitchFamily="18" charset="0"/>
                <a:cs typeface="Times New Roman" panose="02020603050405020304" pitchFamily="18" charset="0"/>
              </a:rPr>
              <a:t>який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покладається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попередження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виявлення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припинення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розслідування</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розкриття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корупційних</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інших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кримінальних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віднесених</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його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підслідності</a:t>
            </a:r>
            <a:r>
              <a:rPr lang="ru-RU" dirty="0">
                <a:latin typeface="Times New Roman" panose="02020603050405020304" pitchFamily="18" charset="0"/>
                <a:cs typeface="Times New Roman" panose="02020603050405020304" pitchFamily="18" charset="0"/>
              </a:rPr>
              <a:t>, а </a:t>
            </a:r>
            <a:r>
              <a:rPr lang="ru-RU" dirty="0" err="1">
                <a:latin typeface="Times New Roman" panose="02020603050405020304" pitchFamily="18" charset="0"/>
                <a:cs typeface="Times New Roman" panose="02020603050405020304" pitchFamily="18" charset="0"/>
              </a:rPr>
              <a:t>також</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запобігання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вчиненню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нових</a:t>
            </a:r>
            <a:r>
              <a:rPr lang="ru-RU"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72456421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548680"/>
            <a:ext cx="8208912" cy="6463308"/>
          </a:xfrm>
          <a:prstGeom prst="rect">
            <a:avLst/>
          </a:prstGeom>
        </p:spPr>
        <p:txBody>
          <a:bodyPr wrap="square">
            <a:spAutoFit/>
          </a:bodyPr>
          <a:lstStyle/>
          <a:p>
            <a:pPr algn="just"/>
            <a:r>
              <a:rPr lang="ru-RU" b="1" i="1" dirty="0" err="1">
                <a:latin typeface="Times New Roman" panose="02020603050405020304" pitchFamily="18" charset="0"/>
              </a:rPr>
              <a:t>Завданням</a:t>
            </a:r>
            <a:r>
              <a:rPr lang="ru-RU" dirty="0">
                <a:latin typeface="Times New Roman" panose="02020603050405020304" pitchFamily="18" charset="0"/>
              </a:rPr>
              <a:t> </a:t>
            </a:r>
            <a:r>
              <a:rPr lang="ru-RU" dirty="0" err="1">
                <a:latin typeface="Times New Roman" panose="02020603050405020304" pitchFamily="18" charset="0"/>
              </a:rPr>
              <a:t>Національного</a:t>
            </a:r>
            <a:r>
              <a:rPr lang="ru-RU" dirty="0">
                <a:latin typeface="Times New Roman" panose="02020603050405020304" pitchFamily="18" charset="0"/>
              </a:rPr>
              <a:t> бюро є </a:t>
            </a:r>
            <a:r>
              <a:rPr lang="ru-RU" b="1" i="1" dirty="0" err="1">
                <a:latin typeface="Times New Roman" panose="02020603050405020304" pitchFamily="18" charset="0"/>
              </a:rPr>
              <a:t>протидія</a:t>
            </a:r>
            <a:r>
              <a:rPr lang="ru-RU" dirty="0">
                <a:latin typeface="Times New Roman" panose="02020603050405020304" pitchFamily="18" charset="0"/>
              </a:rPr>
              <a:t> </a:t>
            </a:r>
            <a:r>
              <a:rPr lang="ru-RU" dirty="0" err="1">
                <a:latin typeface="Times New Roman" panose="02020603050405020304" pitchFamily="18" charset="0"/>
              </a:rPr>
              <a:t>корупційним</a:t>
            </a:r>
            <a:r>
              <a:rPr lang="ru-RU" dirty="0">
                <a:latin typeface="Times New Roman" panose="02020603050405020304" pitchFamily="18" charset="0"/>
              </a:rPr>
              <a:t> та </a:t>
            </a:r>
            <a:r>
              <a:rPr lang="ru-RU" dirty="0" err="1">
                <a:latin typeface="Times New Roman" panose="02020603050405020304" pitchFamily="18" charset="0"/>
              </a:rPr>
              <a:t>іншим</a:t>
            </a:r>
            <a:r>
              <a:rPr lang="ru-RU" dirty="0">
                <a:latin typeface="Times New Roman" panose="02020603050405020304" pitchFamily="18" charset="0"/>
              </a:rPr>
              <a:t> </a:t>
            </a:r>
            <a:r>
              <a:rPr lang="ru-RU" dirty="0" err="1">
                <a:latin typeface="Times New Roman" panose="02020603050405020304" pitchFamily="18" charset="0"/>
              </a:rPr>
              <a:t>кримінальним</a:t>
            </a:r>
            <a:r>
              <a:rPr lang="ru-RU" dirty="0">
                <a:latin typeface="Times New Roman" panose="02020603050405020304" pitchFamily="18" charset="0"/>
              </a:rPr>
              <a:t> </a:t>
            </a:r>
            <a:r>
              <a:rPr lang="ru-RU" dirty="0" err="1">
                <a:latin typeface="Times New Roman" panose="02020603050405020304" pitchFamily="18" charset="0"/>
              </a:rPr>
              <a:t>правопорушенням</a:t>
            </a:r>
            <a:r>
              <a:rPr lang="ru-RU" dirty="0">
                <a:latin typeface="Times New Roman" panose="02020603050405020304" pitchFamily="18" charset="0"/>
              </a:rPr>
              <a:t>, </a:t>
            </a:r>
            <a:r>
              <a:rPr lang="ru-RU" dirty="0" err="1">
                <a:latin typeface="Times New Roman" panose="02020603050405020304" pitchFamily="18" charset="0"/>
              </a:rPr>
              <a:t>які</a:t>
            </a:r>
            <a:r>
              <a:rPr lang="ru-RU" dirty="0">
                <a:latin typeface="Times New Roman" panose="02020603050405020304" pitchFamily="18" charset="0"/>
              </a:rPr>
              <a:t> </a:t>
            </a:r>
            <a:r>
              <a:rPr lang="ru-RU" dirty="0" err="1">
                <a:latin typeface="Times New Roman" panose="02020603050405020304" pitchFamily="18" charset="0"/>
              </a:rPr>
              <a:t>вчинені</a:t>
            </a:r>
            <a:r>
              <a:rPr lang="ru-RU" dirty="0">
                <a:latin typeface="Times New Roman" panose="02020603050405020304" pitchFamily="18" charset="0"/>
              </a:rPr>
              <a:t> </a:t>
            </a:r>
            <a:r>
              <a:rPr lang="ru-RU" dirty="0" err="1">
                <a:latin typeface="Times New Roman" panose="02020603050405020304" pitchFamily="18" charset="0"/>
              </a:rPr>
              <a:t>вищими</a:t>
            </a:r>
            <a:r>
              <a:rPr lang="ru-RU" dirty="0">
                <a:latin typeface="Times New Roman" panose="02020603050405020304" pitchFamily="18" charset="0"/>
              </a:rPr>
              <a:t> </a:t>
            </a:r>
            <a:r>
              <a:rPr lang="ru-RU" dirty="0" err="1">
                <a:latin typeface="Times New Roman" panose="02020603050405020304" pitchFamily="18" charset="0"/>
              </a:rPr>
              <a:t>посадовими</a:t>
            </a:r>
            <a:r>
              <a:rPr lang="ru-RU" dirty="0">
                <a:latin typeface="Times New Roman" panose="02020603050405020304" pitchFamily="18" charset="0"/>
              </a:rPr>
              <a:t> особами, </a:t>
            </a:r>
            <a:r>
              <a:rPr lang="ru-RU" dirty="0" err="1">
                <a:latin typeface="Times New Roman" panose="02020603050405020304" pitchFamily="18" charset="0"/>
              </a:rPr>
              <a:t>уповноваженими</a:t>
            </a:r>
            <a:r>
              <a:rPr lang="ru-RU" dirty="0">
                <a:latin typeface="Times New Roman" panose="02020603050405020304" pitchFamily="18" charset="0"/>
              </a:rPr>
              <a:t> на </a:t>
            </a:r>
            <a:r>
              <a:rPr lang="ru-RU" dirty="0" err="1">
                <a:latin typeface="Times New Roman" panose="02020603050405020304" pitchFamily="18" charset="0"/>
              </a:rPr>
              <a:t>виконання</a:t>
            </a:r>
            <a:r>
              <a:rPr lang="ru-RU" dirty="0">
                <a:latin typeface="Times New Roman" panose="02020603050405020304" pitchFamily="18" charset="0"/>
              </a:rPr>
              <a:t> </a:t>
            </a:r>
            <a:r>
              <a:rPr lang="ru-RU" dirty="0" err="1">
                <a:latin typeface="Times New Roman" panose="02020603050405020304" pitchFamily="18" charset="0"/>
              </a:rPr>
              <a:t>функцій</a:t>
            </a:r>
            <a:r>
              <a:rPr lang="ru-RU" dirty="0">
                <a:latin typeface="Times New Roman" panose="02020603050405020304" pitchFamily="18" charset="0"/>
              </a:rPr>
              <a:t> </a:t>
            </a:r>
            <a:r>
              <a:rPr lang="ru-RU" dirty="0" err="1">
                <a:latin typeface="Times New Roman" panose="02020603050405020304" pitchFamily="18" charset="0"/>
              </a:rPr>
              <a:t>держави</a:t>
            </a:r>
            <a:r>
              <a:rPr lang="ru-RU" dirty="0">
                <a:latin typeface="Times New Roman" panose="02020603050405020304" pitchFamily="18" charset="0"/>
              </a:rPr>
              <a:t> </a:t>
            </a:r>
            <a:r>
              <a:rPr lang="ru-RU" dirty="0" err="1">
                <a:latin typeface="Times New Roman" panose="02020603050405020304" pitchFamily="18" charset="0"/>
              </a:rPr>
              <a:t>або</a:t>
            </a:r>
            <a:r>
              <a:rPr lang="ru-RU" dirty="0">
                <a:latin typeface="Times New Roman" panose="02020603050405020304" pitchFamily="18" charset="0"/>
              </a:rPr>
              <a:t> </a:t>
            </a:r>
            <a:r>
              <a:rPr lang="ru-RU" dirty="0" err="1">
                <a:latin typeface="Times New Roman" panose="02020603050405020304" pitchFamily="18" charset="0"/>
              </a:rPr>
              <a:t>місцевого</a:t>
            </a:r>
            <a:r>
              <a:rPr lang="ru-RU" dirty="0">
                <a:latin typeface="Times New Roman" panose="02020603050405020304" pitchFamily="18" charset="0"/>
              </a:rPr>
              <a:t> </a:t>
            </a:r>
            <a:r>
              <a:rPr lang="ru-RU" dirty="0" err="1">
                <a:latin typeface="Times New Roman" panose="02020603050405020304" pitchFamily="18" charset="0"/>
              </a:rPr>
              <a:t>самоврядування</a:t>
            </a:r>
            <a:r>
              <a:rPr lang="ru-RU" dirty="0">
                <a:latin typeface="Times New Roman" panose="02020603050405020304" pitchFamily="18" charset="0"/>
              </a:rPr>
              <a:t>, та </a:t>
            </a:r>
            <a:r>
              <a:rPr lang="ru-RU" dirty="0" err="1">
                <a:latin typeface="Times New Roman" panose="02020603050405020304" pitchFamily="18" charset="0"/>
              </a:rPr>
              <a:t>становлять</a:t>
            </a:r>
            <a:r>
              <a:rPr lang="ru-RU" dirty="0">
                <a:latin typeface="Times New Roman" panose="02020603050405020304" pitchFamily="18" charset="0"/>
              </a:rPr>
              <a:t> </a:t>
            </a:r>
            <a:r>
              <a:rPr lang="ru-RU" dirty="0" err="1">
                <a:latin typeface="Times New Roman" panose="02020603050405020304" pitchFamily="18" charset="0"/>
              </a:rPr>
              <a:t>загрозу</a:t>
            </a:r>
            <a:r>
              <a:rPr lang="ru-RU" dirty="0">
                <a:latin typeface="Times New Roman" panose="02020603050405020304" pitchFamily="18" charset="0"/>
              </a:rPr>
              <a:t> </a:t>
            </a:r>
            <a:r>
              <a:rPr lang="ru-RU" dirty="0" err="1">
                <a:latin typeface="Times New Roman" panose="02020603050405020304" pitchFamily="18" charset="0"/>
              </a:rPr>
              <a:t>національній</a:t>
            </a:r>
            <a:r>
              <a:rPr lang="ru-RU" dirty="0">
                <a:latin typeface="Times New Roman" panose="02020603050405020304" pitchFamily="18" charset="0"/>
              </a:rPr>
              <a:t> </a:t>
            </a:r>
            <a:r>
              <a:rPr lang="ru-RU" dirty="0" err="1">
                <a:latin typeface="Times New Roman" panose="02020603050405020304" pitchFamily="18" charset="0"/>
              </a:rPr>
              <a:t>безпеці</a:t>
            </a:r>
            <a:r>
              <a:rPr lang="ru-RU" dirty="0">
                <a:latin typeface="Times New Roman" panose="02020603050405020304" pitchFamily="18" charset="0"/>
              </a:rPr>
              <a:t>, а </a:t>
            </a:r>
            <a:r>
              <a:rPr lang="ru-RU" dirty="0" err="1">
                <a:latin typeface="Times New Roman" panose="02020603050405020304" pitchFamily="18" charset="0"/>
              </a:rPr>
              <a:t>також</a:t>
            </a:r>
            <a:r>
              <a:rPr lang="ru-RU" dirty="0">
                <a:latin typeface="Times New Roman" panose="02020603050405020304" pitchFamily="18" charset="0"/>
              </a:rPr>
              <a:t> </a:t>
            </a:r>
            <a:r>
              <a:rPr lang="ru-RU" dirty="0" err="1">
                <a:latin typeface="Times New Roman" panose="02020603050405020304" pitchFamily="18" charset="0"/>
              </a:rPr>
              <a:t>вжиття</a:t>
            </a:r>
            <a:r>
              <a:rPr lang="ru-RU" dirty="0">
                <a:latin typeface="Times New Roman" panose="02020603050405020304" pitchFamily="18" charset="0"/>
              </a:rPr>
              <a:t> </a:t>
            </a:r>
            <a:r>
              <a:rPr lang="ru-RU" dirty="0" err="1">
                <a:latin typeface="Times New Roman" panose="02020603050405020304" pitchFamily="18" charset="0"/>
              </a:rPr>
              <a:t>інших</a:t>
            </a:r>
            <a:r>
              <a:rPr lang="ru-RU" dirty="0">
                <a:latin typeface="Times New Roman" panose="02020603050405020304" pitchFamily="18" charset="0"/>
              </a:rPr>
              <a:t> </a:t>
            </a:r>
            <a:r>
              <a:rPr lang="ru-RU" dirty="0" err="1">
                <a:latin typeface="Times New Roman" panose="02020603050405020304" pitchFamily="18" charset="0"/>
              </a:rPr>
              <a:t>передбачених</a:t>
            </a:r>
            <a:r>
              <a:rPr lang="ru-RU" dirty="0">
                <a:latin typeface="Times New Roman" panose="02020603050405020304" pitchFamily="18" charset="0"/>
              </a:rPr>
              <a:t> законом </a:t>
            </a:r>
            <a:r>
              <a:rPr lang="ru-RU" dirty="0" err="1">
                <a:latin typeface="Times New Roman" panose="02020603050405020304" pitchFamily="18" charset="0"/>
              </a:rPr>
              <a:t>заходів</a:t>
            </a:r>
            <a:r>
              <a:rPr lang="ru-RU" dirty="0">
                <a:latin typeface="Times New Roman" panose="02020603050405020304" pitchFamily="18" charset="0"/>
              </a:rPr>
              <a:t> </a:t>
            </a:r>
            <a:r>
              <a:rPr lang="ru-RU" dirty="0" err="1">
                <a:latin typeface="Times New Roman" panose="02020603050405020304" pitchFamily="18" charset="0"/>
              </a:rPr>
              <a:t>щодо</a:t>
            </a:r>
            <a:r>
              <a:rPr lang="ru-RU" dirty="0">
                <a:latin typeface="Times New Roman" panose="02020603050405020304" pitchFamily="18" charset="0"/>
              </a:rPr>
              <a:t> </a:t>
            </a:r>
            <a:r>
              <a:rPr lang="ru-RU" dirty="0" err="1">
                <a:latin typeface="Times New Roman" panose="02020603050405020304" pitchFamily="18" charset="0"/>
              </a:rPr>
              <a:t>протидії</a:t>
            </a:r>
            <a:r>
              <a:rPr lang="ru-RU" dirty="0">
                <a:latin typeface="Times New Roman" panose="02020603050405020304" pitchFamily="18" charset="0"/>
              </a:rPr>
              <a:t> </a:t>
            </a:r>
            <a:r>
              <a:rPr lang="ru-RU" dirty="0" err="1">
                <a:latin typeface="Times New Roman" panose="02020603050405020304" pitchFamily="18" charset="0"/>
              </a:rPr>
              <a:t>корупції</a:t>
            </a:r>
            <a:r>
              <a:rPr lang="ru-RU" dirty="0" smtClean="0">
                <a:latin typeface="Times New Roman" panose="02020603050405020304" pitchFamily="18" charset="0"/>
              </a:rPr>
              <a:t>.</a:t>
            </a:r>
          </a:p>
          <a:p>
            <a:pPr algn="just"/>
            <a:endParaRPr lang="uk-UA" dirty="0">
              <a:latin typeface="Times New Roman" panose="02020603050405020304" pitchFamily="18" charset="0"/>
            </a:endParaRPr>
          </a:p>
          <a:p>
            <a:pPr algn="just"/>
            <a:r>
              <a:rPr lang="uk-UA" b="1" i="1" dirty="0" smtClean="0">
                <a:latin typeface="Times New Roman" panose="02020603050405020304" pitchFamily="18" charset="0"/>
                <a:cs typeface="Times New Roman" panose="02020603050405020304" pitchFamily="18" charset="0"/>
              </a:rPr>
              <a:t>«Базовий» Закон </a:t>
            </a:r>
            <a:r>
              <a:rPr lang="uk-UA" dirty="0" smtClean="0">
                <a:latin typeface="Times New Roman" panose="02020603050405020304" pitchFamily="18" charset="0"/>
                <a:cs typeface="Times New Roman" panose="02020603050405020304" pitchFamily="18" charset="0"/>
              </a:rPr>
              <a:t>– Закон України «Про Національне антикорупційне бюро України»</a:t>
            </a:r>
          </a:p>
          <a:p>
            <a:pPr algn="just"/>
            <a:endParaRPr lang="uk-UA" dirty="0" smtClean="0">
              <a:latin typeface="Times New Roman" panose="02020603050405020304" pitchFamily="18" charset="0"/>
              <a:cs typeface="Times New Roman" panose="02020603050405020304" pitchFamily="18" charset="0"/>
            </a:endParaRPr>
          </a:p>
          <a:p>
            <a:pPr algn="just"/>
            <a:r>
              <a:rPr lang="ru-RU" b="1" i="1" dirty="0" err="1">
                <a:latin typeface="Times New Roman" panose="02020603050405020304" pitchFamily="18" charset="0"/>
                <a:cs typeface="Times New Roman" panose="02020603050405020304" pitchFamily="18" charset="0"/>
              </a:rPr>
              <a:t>Правову</a:t>
            </a:r>
            <a:r>
              <a:rPr lang="ru-RU" b="1" i="1" dirty="0">
                <a:latin typeface="Times New Roman" panose="02020603050405020304" pitchFamily="18" charset="0"/>
                <a:cs typeface="Times New Roman" panose="02020603050405020304" pitchFamily="18" charset="0"/>
              </a:rPr>
              <a:t> основу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бюро </a:t>
            </a:r>
            <a:r>
              <a:rPr lang="ru-RU" dirty="0" err="1">
                <a:latin typeface="Times New Roman" panose="02020603050405020304" pitchFamily="18" charset="0"/>
                <a:cs typeface="Times New Roman" panose="02020603050405020304" pitchFamily="18" charset="0"/>
              </a:rPr>
              <a:t>становлять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Конституція</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міжнародні</a:t>
            </a:r>
            <a:r>
              <a:rPr lang="ru-RU" dirty="0">
                <a:latin typeface="Times New Roman" panose="02020603050405020304" pitchFamily="18" charset="0"/>
                <a:cs typeface="Times New Roman" panose="02020603050405020304" pitchFamily="18" charset="0"/>
              </a:rPr>
              <a:t> договори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Закон України «Про Національне антикорупційне бюро України» </a:t>
            </a:r>
            <a:r>
              <a:rPr lang="ru-RU" dirty="0" smtClean="0">
                <a:latin typeface="Times New Roman" panose="02020603050405020304" pitchFamily="18" charset="0"/>
                <a:cs typeface="Times New Roman" panose="02020603050405020304" pitchFamily="18" charset="0"/>
              </a:rPr>
              <a:t>та </a:t>
            </a:r>
            <a:r>
              <a:rPr lang="ru-RU" dirty="0" err="1">
                <a:latin typeface="Times New Roman" panose="02020603050405020304" pitchFamily="18" charset="0"/>
                <a:cs typeface="Times New Roman" panose="02020603050405020304" pitchFamily="18" charset="0"/>
              </a:rPr>
              <a:t>інші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закони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а </a:t>
            </a:r>
            <a:r>
              <a:rPr lang="ru-RU" dirty="0" err="1">
                <a:latin typeface="Times New Roman" panose="02020603050405020304" pitchFamily="18" charset="0"/>
                <a:cs typeface="Times New Roman" panose="02020603050405020304" pitchFamily="18" charset="0"/>
              </a:rPr>
              <a:t>також</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прийняті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відповідно</a:t>
            </a:r>
            <a:r>
              <a:rPr lang="ru-RU" dirty="0">
                <a:latin typeface="Times New Roman" panose="02020603050405020304" pitchFamily="18" charset="0"/>
                <a:cs typeface="Times New Roman" panose="02020603050405020304" pitchFamily="18" charset="0"/>
              </a:rPr>
              <a:t> до них </a:t>
            </a:r>
            <a:r>
              <a:rPr lang="ru-RU" dirty="0" err="1">
                <a:latin typeface="Times New Roman" panose="02020603050405020304" pitchFamily="18" charset="0"/>
                <a:cs typeface="Times New Roman" panose="02020603050405020304" pitchFamily="18" charset="0"/>
              </a:rPr>
              <a:t>інші</a:t>
            </a:r>
            <a:r>
              <a:rPr lang="ru-RU" dirty="0">
                <a:latin typeface="Times New Roman" panose="02020603050405020304" pitchFamily="18" charset="0"/>
                <a:cs typeface="Times New Roman" panose="02020603050405020304" pitchFamily="18" charset="0"/>
              </a:rPr>
              <a:t> нормативно-</a:t>
            </a:r>
            <a:r>
              <a:rPr lang="ru-RU" dirty="0" err="1">
                <a:latin typeface="Times New Roman" panose="02020603050405020304" pitchFamily="18" charset="0"/>
                <a:cs typeface="Times New Roman" panose="02020603050405020304" pitchFamily="18" charset="0"/>
              </a:rPr>
              <a:t>правові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акти</a:t>
            </a:r>
            <a:r>
              <a:rPr lang="ru-RU" dirty="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Закон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Кабінет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Міністрів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Закон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центральні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виконавчої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влади</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інші</a:t>
            </a:r>
            <a:r>
              <a:rPr lang="ru-RU" dirty="0">
                <a:latin typeface="Times New Roman" panose="02020603050405020304" pitchFamily="18" charset="0"/>
                <a:cs typeface="Times New Roman" panose="02020603050405020304" pitchFamily="18" charset="0"/>
              </a:rPr>
              <a:t> нормативно-</a:t>
            </a:r>
            <a:r>
              <a:rPr lang="ru-RU" dirty="0" err="1">
                <a:latin typeface="Times New Roman" panose="02020603050405020304" pitchFamily="18" charset="0"/>
                <a:cs typeface="Times New Roman" panose="02020603050405020304" pitchFamily="18" charset="0"/>
              </a:rPr>
              <a:t>правові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акти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регулюють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виконавчої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влади</a:t>
            </a:r>
            <a:r>
              <a:rPr lang="ru-RU" dirty="0">
                <a:latin typeface="Times New Roman" panose="02020603050405020304" pitchFamily="18" charset="0"/>
                <a:cs typeface="Times New Roman" panose="02020603050405020304" pitchFamily="18" charset="0"/>
              </a:rPr>
              <a:t>, а </a:t>
            </a:r>
            <a:r>
              <a:rPr lang="ru-RU" dirty="0" err="1">
                <a:latin typeface="Times New Roman" panose="02020603050405020304" pitchFamily="18" charset="0"/>
                <a:cs typeface="Times New Roman" panose="02020603050405020304" pitchFamily="18" charset="0"/>
              </a:rPr>
              <a:t>також</a:t>
            </a:r>
            <a:r>
              <a:rPr lang="ru-RU" dirty="0">
                <a:latin typeface="Times New Roman" panose="02020603050405020304" pitchFamily="18" charset="0"/>
                <a:cs typeface="Times New Roman" panose="02020603050405020304" pitchFamily="18" charset="0"/>
              </a:rPr>
              <a:t> Закон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державну</a:t>
            </a:r>
            <a:r>
              <a:rPr lang="ru-RU" dirty="0">
                <a:latin typeface="Times New Roman" panose="02020603050405020304" pitchFamily="18" charset="0"/>
                <a:cs typeface="Times New Roman" panose="02020603050405020304" pitchFamily="18" charset="0"/>
              </a:rPr>
              <a:t> службу" </a:t>
            </a:r>
            <a:r>
              <a:rPr lang="ru-RU" dirty="0" err="1">
                <a:latin typeface="Times New Roman" panose="02020603050405020304" pitchFamily="18" charset="0"/>
                <a:cs typeface="Times New Roman" panose="02020603050405020304" pitchFamily="18" charset="0"/>
              </a:rPr>
              <a:t>застосовуються</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бюро, </a:t>
            </a:r>
            <a:r>
              <a:rPr lang="ru-RU" dirty="0" err="1">
                <a:latin typeface="Times New Roman" panose="02020603050405020304" pitchFamily="18" charset="0"/>
                <a:cs typeface="Times New Roman" panose="02020603050405020304" pitchFamily="18" charset="0"/>
              </a:rPr>
              <a:t>його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службовців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осіб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начальницького</a:t>
            </a:r>
            <a:r>
              <a:rPr lang="ru-RU" dirty="0">
                <a:latin typeface="Times New Roman" panose="02020603050405020304" pitchFamily="18" charset="0"/>
                <a:cs typeface="Times New Roman" panose="02020603050405020304" pitchFamily="18" charset="0"/>
              </a:rPr>
              <a:t> складу та </a:t>
            </a:r>
            <a:r>
              <a:rPr lang="ru-RU" dirty="0" err="1">
                <a:latin typeface="Times New Roman" panose="02020603050405020304" pitchFamily="18" charset="0"/>
                <a:cs typeface="Times New Roman" panose="02020603050405020304" pitchFamily="18" charset="0"/>
              </a:rPr>
              <a:t>інших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працівників</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частині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суперечить</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Закону </a:t>
            </a:r>
            <a:r>
              <a:rPr lang="uk-UA" dirty="0">
                <a:latin typeface="Times New Roman" panose="02020603050405020304" pitchFamily="18" charset="0"/>
                <a:cs typeface="Times New Roman" panose="02020603050405020304" pitchFamily="18" charset="0"/>
              </a:rPr>
              <a:t>«Про Національне антикорупційне бюро України»</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У </a:t>
            </a:r>
            <a:r>
              <a:rPr lang="ru-RU" dirty="0" err="1">
                <a:latin typeface="Times New Roman" panose="02020603050405020304" pitchFamily="18" charset="0"/>
                <a:cs typeface="Times New Roman" panose="02020603050405020304" pitchFamily="18" charset="0"/>
              </a:rPr>
              <a:t>разі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колізій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між</a:t>
            </a:r>
            <a:r>
              <a:rPr lang="ru-RU" dirty="0">
                <a:latin typeface="Times New Roman" panose="02020603050405020304" pitchFamily="18" charset="0"/>
                <a:cs typeface="Times New Roman" panose="02020603050405020304" pitchFamily="18" charset="0"/>
              </a:rPr>
              <a:t> нормами </a:t>
            </a:r>
            <a:r>
              <a:rPr lang="ru-RU" dirty="0" smtClean="0">
                <a:latin typeface="Times New Roman" panose="02020603050405020304" pitchFamily="18" charset="0"/>
                <a:cs typeface="Times New Roman" panose="02020603050405020304" pitchFamily="18" charset="0"/>
              </a:rPr>
              <a:t> Закону </a:t>
            </a:r>
            <a:r>
              <a:rPr lang="uk-UA" dirty="0">
                <a:latin typeface="Times New Roman" panose="02020603050405020304" pitchFamily="18" charset="0"/>
                <a:cs typeface="Times New Roman" panose="02020603050405020304" pitchFamily="18" charset="0"/>
              </a:rPr>
              <a:t>«Про Національне антикорупційне бюро України»</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та </a:t>
            </a:r>
            <a:r>
              <a:rPr lang="ru-RU" dirty="0" err="1">
                <a:latin typeface="Times New Roman" panose="02020603050405020304" pitchFamily="18" charset="0"/>
                <a:cs typeface="Times New Roman" panose="02020603050405020304" pitchFamily="18" charset="0"/>
              </a:rPr>
              <a:t>інших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законів</a:t>
            </a:r>
            <a:r>
              <a:rPr lang="ru-RU" dirty="0">
                <a:latin typeface="Times New Roman" panose="02020603050405020304" pitchFamily="18" charset="0"/>
                <a:cs typeface="Times New Roman" panose="02020603050405020304" pitchFamily="18" charset="0"/>
              </a:rPr>
              <a:t> і нормативно-</a:t>
            </a:r>
            <a:r>
              <a:rPr lang="ru-RU" dirty="0" err="1">
                <a:latin typeface="Times New Roman" panose="02020603050405020304" pitchFamily="18" charset="0"/>
                <a:cs typeface="Times New Roman" panose="02020603050405020304" pitchFamily="18" charset="0"/>
              </a:rPr>
              <a:t>правових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актів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застосовуються</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норми</a:t>
            </a:r>
            <a:r>
              <a:rPr lang="ru-RU" dirty="0" smtClean="0">
                <a:latin typeface="Times New Roman" panose="02020603050405020304" pitchFamily="18" charset="0"/>
                <a:cs typeface="Times New Roman" panose="02020603050405020304" pitchFamily="18" charset="0"/>
              </a:rPr>
              <a:t> Закону </a:t>
            </a:r>
            <a:r>
              <a:rPr lang="uk-UA" dirty="0">
                <a:latin typeface="Times New Roman" panose="02020603050405020304" pitchFamily="18" charset="0"/>
                <a:cs typeface="Times New Roman" panose="02020603050405020304" pitchFamily="18" charset="0"/>
              </a:rPr>
              <a:t>«Про Національне антикорупційне бюро України»</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algn="just"/>
            <a:endParaRPr lang="ru-RU" dirty="0"/>
          </a:p>
        </p:txBody>
      </p:sp>
    </p:spTree>
    <p:extLst>
      <p:ext uri="{BB962C8B-B14F-4D97-AF65-F5344CB8AC3E}">
        <p14:creationId xmlns:p14="http://schemas.microsoft.com/office/powerpoint/2010/main" val="248634892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764704"/>
            <a:ext cx="8229600" cy="5721499"/>
          </a:xfrm>
        </p:spPr>
        <p:txBody>
          <a:bodyPr>
            <a:normAutofit fontScale="77500" lnSpcReduction="20000"/>
          </a:bodyPr>
          <a:lstStyle/>
          <a:p>
            <a:pPr marL="0" indent="0">
              <a:buNone/>
            </a:pPr>
            <a:r>
              <a:rPr lang="ru-RU" b="1" i="1" dirty="0" err="1">
                <a:latin typeface="Times New Roman" panose="02020603050405020304" pitchFamily="18" charset="0"/>
                <a:cs typeface="Times New Roman" panose="02020603050405020304" pitchFamily="18" charset="0"/>
              </a:rPr>
              <a:t>Основні</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принципи</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діяльності</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Національного</a:t>
            </a:r>
            <a:r>
              <a:rPr lang="ru-RU" b="1" i="1" dirty="0">
                <a:latin typeface="Times New Roman" panose="02020603050405020304" pitchFamily="18" charset="0"/>
                <a:cs typeface="Times New Roman" panose="02020603050405020304" pitchFamily="18" charset="0"/>
              </a:rPr>
              <a:t> бюро</a:t>
            </a:r>
          </a:p>
          <a:p>
            <a:pPr marL="0" indent="0">
              <a:buNone/>
            </a:pPr>
            <a:r>
              <a:rPr lang="ru-RU" dirty="0" err="1" smtClean="0">
                <a:latin typeface="Times New Roman" panose="02020603050405020304" pitchFamily="18" charset="0"/>
                <a:cs typeface="Times New Roman" panose="02020603050405020304" pitchFamily="18" charset="0"/>
              </a:rPr>
              <a:t>Основними</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принципами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бюро є:</a:t>
            </a:r>
          </a:p>
          <a:p>
            <a:pPr marL="0" indent="0">
              <a:buNone/>
            </a:pPr>
            <a:r>
              <a:rPr lang="ru-RU" dirty="0">
                <a:latin typeface="Times New Roman" panose="02020603050405020304" pitchFamily="18" charset="0"/>
                <a:cs typeface="Times New Roman" panose="02020603050405020304" pitchFamily="18" charset="0"/>
              </a:rPr>
              <a:t>1) верховенство права;</a:t>
            </a:r>
          </a:p>
          <a:p>
            <a:pPr marL="0" indent="0">
              <a:buNone/>
            </a:pPr>
            <a:r>
              <a:rPr lang="ru-RU" dirty="0">
                <a:latin typeface="Times New Roman" panose="02020603050405020304" pitchFamily="18" charset="0"/>
                <a:cs typeface="Times New Roman" panose="02020603050405020304" pitchFamily="18" charset="0"/>
              </a:rPr>
              <a:t>2) </a:t>
            </a:r>
            <a:r>
              <a:rPr lang="ru-RU" dirty="0" err="1">
                <a:latin typeface="Times New Roman" panose="02020603050405020304" pitchFamily="18" charset="0"/>
                <a:cs typeface="Times New Roman" panose="02020603050405020304" pitchFamily="18" charset="0"/>
              </a:rPr>
              <a:t>повага</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дотримання</a:t>
            </a:r>
            <a:r>
              <a:rPr lang="ru-RU" dirty="0">
                <a:latin typeface="Times New Roman" panose="02020603050405020304" pitchFamily="18" charset="0"/>
                <a:cs typeface="Times New Roman" panose="02020603050405020304" pitchFamily="18" charset="0"/>
              </a:rPr>
              <a:t> прав і свобод </a:t>
            </a:r>
            <a:r>
              <a:rPr lang="ru-RU" dirty="0" err="1">
                <a:latin typeface="Times New Roman" panose="02020603050405020304" pitchFamily="18" charset="0"/>
                <a:cs typeface="Times New Roman" panose="02020603050405020304" pitchFamily="18" charset="0"/>
              </a:rPr>
              <a:t>людини</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громадянина</a:t>
            </a:r>
            <a:r>
              <a:rPr lang="ru-RU" dirty="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3) </a:t>
            </a:r>
            <a:r>
              <a:rPr lang="ru-RU" dirty="0" err="1">
                <a:latin typeface="Times New Roman" panose="02020603050405020304" pitchFamily="18" charset="0"/>
                <a:cs typeface="Times New Roman" panose="02020603050405020304" pitchFamily="18" charset="0"/>
              </a:rPr>
              <a:t>законність</a:t>
            </a:r>
            <a:r>
              <a:rPr lang="ru-RU" dirty="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4) </a:t>
            </a:r>
            <a:r>
              <a:rPr lang="ru-RU" dirty="0" err="1">
                <a:latin typeface="Times New Roman" panose="02020603050405020304" pitchFamily="18" charset="0"/>
                <a:cs typeface="Times New Roman" panose="02020603050405020304" pitchFamily="18" charset="0"/>
              </a:rPr>
              <a:t>безсторонність</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справедливість</a:t>
            </a:r>
            <a:r>
              <a:rPr lang="ru-RU" dirty="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5) </a:t>
            </a:r>
            <a:r>
              <a:rPr lang="ru-RU" dirty="0" err="1">
                <a:latin typeface="Times New Roman" panose="02020603050405020304" pitchFamily="18" charset="0"/>
                <a:cs typeface="Times New Roman" panose="02020603050405020304" pitchFamily="18" charset="0"/>
              </a:rPr>
              <a:t>незалежність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бюро та </a:t>
            </a:r>
            <a:r>
              <a:rPr lang="ru-RU" dirty="0" err="1">
                <a:latin typeface="Times New Roman" panose="02020603050405020304" pitchFamily="18" charset="0"/>
                <a:cs typeface="Times New Roman" panose="02020603050405020304" pitchFamily="18" charset="0"/>
              </a:rPr>
              <a:t>його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працівників</a:t>
            </a:r>
            <a:r>
              <a:rPr lang="ru-RU" dirty="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6) </a:t>
            </a:r>
            <a:r>
              <a:rPr lang="ru-RU" dirty="0" err="1">
                <a:latin typeface="Times New Roman" panose="02020603050405020304" pitchFamily="18" charset="0"/>
                <a:cs typeface="Times New Roman" panose="02020603050405020304" pitchFamily="18" charset="0"/>
              </a:rPr>
              <a:t>підконтрольність</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підзвітність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суспільству</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визначеним</a:t>
            </a:r>
            <a:r>
              <a:rPr lang="ru-RU" dirty="0">
                <a:latin typeface="Times New Roman" panose="02020603050405020304" pitchFamily="18" charset="0"/>
                <a:cs typeface="Times New Roman" panose="02020603050405020304" pitchFamily="18" charset="0"/>
              </a:rPr>
              <a:t> законом </a:t>
            </a:r>
            <a:r>
              <a:rPr lang="ru-RU" dirty="0" err="1">
                <a:latin typeface="Times New Roman" panose="02020603050405020304" pitchFamily="18" charset="0"/>
                <a:cs typeface="Times New Roman" panose="02020603050405020304" pitchFamily="18" charset="0"/>
              </a:rPr>
              <a:t>державним</a:t>
            </a:r>
            <a:r>
              <a:rPr lang="ru-RU" dirty="0">
                <a:latin typeface="Times New Roman" panose="02020603050405020304" pitchFamily="18" charset="0"/>
                <a:cs typeface="Times New Roman" panose="02020603050405020304" pitchFamily="18" charset="0"/>
              </a:rPr>
              <a:t> органам;</a:t>
            </a:r>
          </a:p>
          <a:p>
            <a:pPr marL="0" indent="0">
              <a:buNone/>
            </a:pPr>
            <a:r>
              <a:rPr lang="ru-RU" dirty="0">
                <a:latin typeface="Times New Roman" panose="02020603050405020304" pitchFamily="18" charset="0"/>
                <a:cs typeface="Times New Roman" panose="02020603050405020304" pitchFamily="18" charset="0"/>
              </a:rPr>
              <a:t>7) </a:t>
            </a:r>
            <a:r>
              <a:rPr lang="ru-RU" dirty="0" err="1">
                <a:latin typeface="Times New Roman" panose="02020603050405020304" pitchFamily="18" charset="0"/>
                <a:cs typeface="Times New Roman" panose="02020603050405020304" pitchFamily="18" charset="0"/>
              </a:rPr>
              <a:t>відкритість</a:t>
            </a:r>
            <a:r>
              <a:rPr lang="ru-RU" dirty="0">
                <a:latin typeface="Times New Roman" panose="02020603050405020304" pitchFamily="18" charset="0"/>
                <a:cs typeface="Times New Roman" panose="02020603050405020304" pitchFamily="18" charset="0"/>
              </a:rPr>
              <a:t> для демократичного </a:t>
            </a:r>
            <a:r>
              <a:rPr lang="ru-RU" dirty="0" err="1">
                <a:latin typeface="Times New Roman" panose="02020603050405020304" pitchFamily="18" charset="0"/>
                <a:cs typeface="Times New Roman" panose="02020603050405020304" pitchFamily="18" charset="0"/>
              </a:rPr>
              <a:t>цивільного</a:t>
            </a:r>
            <a:r>
              <a:rPr lang="ru-RU" dirty="0">
                <a:latin typeface="Times New Roman" panose="02020603050405020304" pitchFamily="18" charset="0"/>
                <a:cs typeface="Times New Roman" panose="02020603050405020304" pitchFamily="18" charset="0"/>
              </a:rPr>
              <a:t> контролю;</a:t>
            </a:r>
          </a:p>
          <a:p>
            <a:pPr marL="0" indent="0">
              <a:buNone/>
            </a:pPr>
            <a:r>
              <a:rPr lang="ru-RU" dirty="0">
                <a:latin typeface="Times New Roman" panose="02020603050405020304" pitchFamily="18" charset="0"/>
                <a:cs typeface="Times New Roman" panose="02020603050405020304" pitchFamily="18" charset="0"/>
              </a:rPr>
              <a:t>8) </a:t>
            </a:r>
            <a:r>
              <a:rPr lang="ru-RU" dirty="0" err="1">
                <a:latin typeface="Times New Roman" panose="02020603050405020304" pitchFamily="18" charset="0"/>
                <a:cs typeface="Times New Roman" panose="02020603050405020304" pitchFamily="18" charset="0"/>
              </a:rPr>
              <a:t>політична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нейтральність</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позапартійність</a:t>
            </a:r>
            <a:r>
              <a:rPr lang="ru-RU" dirty="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9) </a:t>
            </a:r>
            <a:r>
              <a:rPr lang="ru-RU" dirty="0" err="1">
                <a:latin typeface="Times New Roman" panose="02020603050405020304" pitchFamily="18" charset="0"/>
                <a:cs typeface="Times New Roman" panose="02020603050405020304" pitchFamily="18" charset="0"/>
              </a:rPr>
              <a:t>взаємодія</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іншими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державними</a:t>
            </a:r>
            <a:r>
              <a:rPr lang="ru-RU" dirty="0">
                <a:latin typeface="Times New Roman" panose="02020603050405020304" pitchFamily="18" charset="0"/>
                <a:cs typeface="Times New Roman" panose="02020603050405020304" pitchFamily="18" charset="0"/>
              </a:rPr>
              <a:t> органами, органами </a:t>
            </a:r>
            <a:r>
              <a:rPr lang="ru-RU" dirty="0" err="1">
                <a:latin typeface="Times New Roman" panose="02020603050405020304" pitchFamily="18" charset="0"/>
                <a:cs typeface="Times New Roman" panose="02020603050405020304" pitchFamily="18" charset="0"/>
              </a:rPr>
              <a:t>місцевого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самоврядування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громадськими</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об’єднаннями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386827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0528" y="260648"/>
            <a:ext cx="8229600" cy="1143000"/>
          </a:xfrm>
        </p:spPr>
        <p:txBody>
          <a:bodyPr/>
          <a:lstStyle/>
          <a:p>
            <a:r>
              <a:rPr lang="uk-UA" dirty="0" smtClean="0"/>
              <a:t>Нормотворча діяльність НАБУ</a:t>
            </a:r>
            <a:endParaRPr lang="ru-RU" dirty="0"/>
          </a:p>
        </p:txBody>
      </p:sp>
      <p:sp>
        <p:nvSpPr>
          <p:cNvPr id="3" name="Объект 2"/>
          <p:cNvSpPr>
            <a:spLocks noGrp="1"/>
          </p:cNvSpPr>
          <p:nvPr>
            <p:ph idx="1"/>
          </p:nvPr>
        </p:nvSpPr>
        <p:spPr>
          <a:xfrm>
            <a:off x="457200" y="1600200"/>
            <a:ext cx="8229600" cy="5069160"/>
          </a:xfrm>
        </p:spPr>
        <p:txBody>
          <a:bodyPr>
            <a:normAutofit fontScale="62500" lnSpcReduction="20000"/>
          </a:bodyPr>
          <a:lstStyle/>
          <a:p>
            <a:r>
              <a:rPr lang="ru-RU" dirty="0">
                <a:latin typeface="Times New Roman" panose="02020603050405020304" pitchFamily="18" charset="0"/>
                <a:cs typeface="Times New Roman" panose="02020603050405020304" pitchFamily="18" charset="0"/>
              </a:rPr>
              <a:t>Директор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бюро </a:t>
            </a:r>
            <a:r>
              <a:rPr lang="ru-RU" b="1" i="1" dirty="0" err="1">
                <a:latin typeface="Times New Roman" panose="02020603050405020304" pitchFamily="18" charset="0"/>
                <a:cs typeface="Times New Roman" panose="02020603050405020304" pitchFamily="18" charset="0"/>
              </a:rPr>
              <a:t>затверджує</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положенн</a:t>
            </a:r>
            <a:r>
              <a:rPr lang="ru-RU" dirty="0" err="1">
                <a:latin typeface="Times New Roman" panose="02020603050405020304" pitchFamily="18" charset="0"/>
                <a:cs typeface="Times New Roman" panose="02020603050405020304" pitchFamily="18" charset="0"/>
              </a:rPr>
              <a:t>я</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структурні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підрозділи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посадові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інструкції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працівників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бюро</a:t>
            </a:r>
            <a:r>
              <a:rPr lang="ru-RU" dirty="0" smtClean="0">
                <a:latin typeface="Times New Roman" panose="02020603050405020304" pitchFamily="18" charset="0"/>
                <a:cs typeface="Times New Roman" panose="02020603050405020304" pitchFamily="18" charset="0"/>
              </a:rPr>
              <a:t>.</a:t>
            </a:r>
          </a:p>
          <a:p>
            <a:r>
              <a:rPr lang="ru-RU" b="1" i="1" dirty="0">
                <a:latin typeface="Times New Roman" panose="02020603050405020304" pitchFamily="18" charset="0"/>
                <a:cs typeface="Times New Roman" panose="02020603050405020304" pitchFamily="18" charset="0"/>
              </a:rPr>
              <a:t>Нормативно-</a:t>
            </a:r>
            <a:r>
              <a:rPr lang="ru-RU" b="1" i="1" dirty="0" err="1">
                <a:latin typeface="Times New Roman" panose="02020603050405020304" pitchFamily="18" charset="0"/>
                <a:cs typeface="Times New Roman" panose="02020603050405020304" pitchFamily="18" charset="0"/>
              </a:rPr>
              <a:t>правові</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акти</a:t>
            </a:r>
            <a:r>
              <a:rPr lang="ru-RU" b="1" i="1"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бюро </a:t>
            </a:r>
            <a:r>
              <a:rPr lang="ru-RU" dirty="0" err="1">
                <a:latin typeface="Times New Roman" panose="02020603050405020304" pitchFamily="18" charset="0"/>
                <a:cs typeface="Times New Roman" panose="02020603050405020304" pitchFamily="18" charset="0"/>
              </a:rPr>
              <a:t>набирають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чинності</a:t>
            </a:r>
            <a:r>
              <a:rPr lang="ru-RU" dirty="0">
                <a:latin typeface="Times New Roman" panose="02020603050405020304" pitchFamily="18" charset="0"/>
                <a:cs typeface="Times New Roman" panose="02020603050405020304" pitchFamily="18" charset="0"/>
              </a:rPr>
              <a:t> з дня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офіційного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опублікування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інше</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передбачено</a:t>
            </a:r>
            <a:r>
              <a:rPr lang="ru-RU" dirty="0">
                <a:latin typeface="Times New Roman" panose="02020603050405020304" pitchFamily="18" charset="0"/>
                <a:cs typeface="Times New Roman" panose="02020603050405020304" pitchFamily="18" charset="0"/>
              </a:rPr>
              <a:t> такими актами, але не </a:t>
            </a:r>
            <a:r>
              <a:rPr lang="ru-RU" dirty="0" err="1">
                <a:latin typeface="Times New Roman" panose="02020603050405020304" pitchFamily="18" charset="0"/>
                <a:cs typeface="Times New Roman" panose="02020603050405020304" pitchFamily="18" charset="0"/>
              </a:rPr>
              <a:t>раніше</a:t>
            </a:r>
            <a:r>
              <a:rPr lang="ru-RU" dirty="0">
                <a:latin typeface="Times New Roman" panose="02020603050405020304" pitchFamily="18" charset="0"/>
                <a:cs typeface="Times New Roman" panose="02020603050405020304" pitchFamily="18" charset="0"/>
              </a:rPr>
              <a:t> дня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офіційного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опублікування</a:t>
            </a:r>
            <a:r>
              <a:rPr lang="ru-RU" dirty="0">
                <a:latin typeface="Times New Roman" panose="02020603050405020304" pitchFamily="18" charset="0"/>
                <a:cs typeface="Times New Roman" panose="02020603050405020304" pitchFamily="18" charset="0"/>
              </a:rPr>
              <a:t>.</a:t>
            </a:r>
          </a:p>
          <a:p>
            <a:r>
              <a:rPr lang="ru-RU" dirty="0" err="1">
                <a:latin typeface="Times New Roman" panose="02020603050405020304" pitchFamily="18" charset="0"/>
                <a:cs typeface="Times New Roman" panose="02020603050405020304" pitchFamily="18" charset="0"/>
              </a:rPr>
              <a:t>Інші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акти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бюро </a:t>
            </a:r>
            <a:r>
              <a:rPr lang="ru-RU" dirty="0" err="1">
                <a:latin typeface="Times New Roman" panose="02020603050405020304" pitchFamily="18" charset="0"/>
                <a:cs typeface="Times New Roman" panose="02020603050405020304" pitchFamily="18" charset="0"/>
              </a:rPr>
              <a:t>набирають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чинності</a:t>
            </a:r>
            <a:r>
              <a:rPr lang="ru-RU" dirty="0">
                <a:latin typeface="Times New Roman" panose="02020603050405020304" pitchFamily="18" charset="0"/>
                <a:cs typeface="Times New Roman" panose="02020603050405020304" pitchFamily="18" charset="0"/>
              </a:rPr>
              <a:t> з дня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прийняття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якщо</a:t>
            </a:r>
            <a:r>
              <a:rPr lang="ru-RU" dirty="0">
                <a:latin typeface="Times New Roman" panose="02020603050405020304" pitchFamily="18" charset="0"/>
                <a:cs typeface="Times New Roman" panose="02020603050405020304" pitchFamily="18" charset="0"/>
              </a:rPr>
              <a:t> такими актами не </a:t>
            </a:r>
            <a:r>
              <a:rPr lang="ru-RU" dirty="0" err="1">
                <a:latin typeface="Times New Roman" panose="02020603050405020304" pitchFamily="18" charset="0"/>
                <a:cs typeface="Times New Roman" panose="02020603050405020304" pitchFamily="18" charset="0"/>
              </a:rPr>
              <a:t>встановлено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інший</a:t>
            </a:r>
            <a:r>
              <a:rPr lang="ru-RU" dirty="0">
                <a:latin typeface="Times New Roman" panose="02020603050405020304" pitchFamily="18" charset="0"/>
                <a:cs typeface="Times New Roman" panose="02020603050405020304" pitchFamily="18" charset="0"/>
              </a:rPr>
              <a:t> строк </a:t>
            </a:r>
            <a:r>
              <a:rPr lang="ru-RU" dirty="0" err="1">
                <a:latin typeface="Times New Roman" panose="02020603050405020304" pitchFamily="18" charset="0"/>
                <a:cs typeface="Times New Roman" panose="02020603050405020304" pitchFamily="18" charset="0"/>
              </a:rPr>
              <a:t>набрання</a:t>
            </a:r>
            <a:r>
              <a:rPr lang="ru-RU" dirty="0">
                <a:latin typeface="Times New Roman" panose="02020603050405020304" pitchFamily="18" charset="0"/>
                <a:cs typeface="Times New Roman" panose="02020603050405020304" pitchFamily="18" charset="0"/>
              </a:rPr>
              <a:t> ними </a:t>
            </a:r>
            <a:r>
              <a:rPr lang="ru-RU" dirty="0" err="1">
                <a:latin typeface="Times New Roman" panose="02020603050405020304" pitchFamily="18" charset="0"/>
                <a:cs typeface="Times New Roman" panose="02020603050405020304" pitchFamily="18" charset="0"/>
              </a:rPr>
              <a:t>чинності</a:t>
            </a:r>
            <a:r>
              <a:rPr lang="ru-RU" dirty="0">
                <a:latin typeface="Times New Roman" panose="02020603050405020304" pitchFamily="18" charset="0"/>
                <a:cs typeface="Times New Roman" panose="02020603050405020304" pitchFamily="18" charset="0"/>
              </a:rPr>
              <a:t>, але не </a:t>
            </a:r>
            <a:r>
              <a:rPr lang="ru-RU" dirty="0" err="1">
                <a:latin typeface="Times New Roman" panose="02020603050405020304" pitchFamily="18" charset="0"/>
                <a:cs typeface="Times New Roman" panose="02020603050405020304" pitchFamily="18" charset="0"/>
              </a:rPr>
              <a:t>раніше</a:t>
            </a:r>
            <a:r>
              <a:rPr lang="ru-RU" dirty="0">
                <a:latin typeface="Times New Roman" panose="02020603050405020304" pitchFamily="18" charset="0"/>
                <a:cs typeface="Times New Roman" panose="02020603050405020304" pitchFamily="18" charset="0"/>
              </a:rPr>
              <a:t> дня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прийняття</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доводяться</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відома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осіб</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яких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поширюється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a:t>
            </a:r>
            <a:r>
              <a:rPr lang="ru-RU" dirty="0">
                <a:latin typeface="Times New Roman" panose="02020603050405020304" pitchFamily="18" charset="0"/>
                <a:cs typeface="Times New Roman" panose="02020603050405020304" pitchFamily="18" charset="0"/>
              </a:rPr>
              <a:t> таких </a:t>
            </a:r>
            <a:r>
              <a:rPr lang="ru-RU" dirty="0" err="1">
                <a:latin typeface="Times New Roman" panose="02020603050405020304" pitchFamily="18" charset="0"/>
                <a:cs typeface="Times New Roman" panose="02020603050405020304" pitchFamily="18" charset="0"/>
              </a:rPr>
              <a:t>актів</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встановленому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Національним</a:t>
            </a:r>
            <a:r>
              <a:rPr lang="ru-RU" dirty="0">
                <a:latin typeface="Times New Roman" panose="02020603050405020304" pitchFamily="18" charset="0"/>
                <a:cs typeface="Times New Roman" panose="02020603050405020304" pitchFamily="18" charset="0"/>
              </a:rPr>
              <a:t> бюро порядку.</a:t>
            </a:r>
          </a:p>
          <a:p>
            <a:r>
              <a:rPr lang="ru-RU" dirty="0" err="1">
                <a:latin typeface="Times New Roman" panose="02020603050405020304" pitchFamily="18" charset="0"/>
                <a:cs typeface="Times New Roman" panose="02020603050405020304" pitchFamily="18" charset="0"/>
              </a:rPr>
              <a:t>Акти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бюро (</a:t>
            </a:r>
            <a:r>
              <a:rPr lang="ru-RU" dirty="0" err="1">
                <a:latin typeface="Times New Roman" panose="02020603050405020304" pitchFamily="18" charset="0"/>
                <a:cs typeface="Times New Roman" panose="02020603050405020304" pitchFamily="18" charset="0"/>
              </a:rPr>
              <a:t>крім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інформації</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обмеженим</a:t>
            </a:r>
            <a:r>
              <a:rPr lang="ru-RU" dirty="0">
                <a:latin typeface="Times New Roman" panose="02020603050405020304" pitchFamily="18" charset="0"/>
                <a:cs typeface="Times New Roman" panose="02020603050405020304" pitchFamily="18" charset="0"/>
              </a:rPr>
              <a:t> доступом) </a:t>
            </a:r>
            <a:r>
              <a:rPr lang="ru-RU" b="1" i="1" dirty="0" err="1">
                <a:latin typeface="Times New Roman" panose="02020603050405020304" pitchFamily="18" charset="0"/>
                <a:cs typeface="Times New Roman" panose="02020603050405020304" pitchFamily="18" charset="0"/>
              </a:rPr>
              <a:t>оприлюднюються</a:t>
            </a:r>
            <a:r>
              <a:rPr lang="ru-RU" b="1" i="1" dirty="0">
                <a:latin typeface="Times New Roman" panose="02020603050405020304" pitchFamily="18" charset="0"/>
                <a:cs typeface="Times New Roman" panose="02020603050405020304" pitchFamily="18" charset="0"/>
              </a:rPr>
              <a:t> шляхом </a:t>
            </a:r>
            <a:r>
              <a:rPr lang="ru-RU" b="1" i="1" dirty="0" err="1">
                <a:latin typeface="Times New Roman" panose="02020603050405020304" pitchFamily="18" charset="0"/>
                <a:cs typeface="Times New Roman" panose="02020603050405020304" pitchFamily="18" charset="0"/>
              </a:rPr>
              <a:t>їх</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розміщення</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офіційному</a:t>
            </a:r>
            <a:r>
              <a:rPr lang="ru-RU" dirty="0">
                <a:latin typeface="Times New Roman" panose="02020603050405020304" pitchFamily="18" charset="0"/>
                <a:cs typeface="Times New Roman" panose="02020603050405020304" pitchFamily="18" charset="0"/>
              </a:rPr>
              <a:t> веб-</a:t>
            </a:r>
            <a:r>
              <a:rPr lang="ru-RU" dirty="0" err="1">
                <a:latin typeface="Times New Roman" panose="02020603050405020304" pitchFamily="18" charset="0"/>
                <a:cs typeface="Times New Roman" panose="02020603050405020304" pitchFamily="18" charset="0"/>
              </a:rPr>
              <a:t>сайті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бюро.</a:t>
            </a:r>
          </a:p>
          <a:p>
            <a:r>
              <a:rPr lang="ru-RU" dirty="0" err="1">
                <a:latin typeface="Times New Roman" panose="02020603050405020304" pitchFamily="18" charset="0"/>
                <a:cs typeface="Times New Roman" panose="02020603050405020304" pitchFamily="18" charset="0"/>
              </a:rPr>
              <a:t>Державна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реєстрація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актів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бюро </a:t>
            </a:r>
            <a:r>
              <a:rPr lang="ru-RU" dirty="0" err="1">
                <a:latin typeface="Times New Roman" panose="02020603050405020304" pitchFamily="18" charset="0"/>
                <a:cs typeface="Times New Roman" panose="02020603050405020304" pitchFamily="18" charset="0"/>
              </a:rPr>
              <a:t>Міністерством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юстиції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здійснюється</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Нормативно-</a:t>
            </a:r>
            <a:r>
              <a:rPr lang="ru-RU" dirty="0" err="1">
                <a:latin typeface="Times New Roman" panose="02020603050405020304" pitchFamily="18" charset="0"/>
                <a:cs typeface="Times New Roman" panose="02020603050405020304" pitchFamily="18" charset="0"/>
              </a:rPr>
              <a:t>правові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акти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бюро </a:t>
            </a:r>
            <a:r>
              <a:rPr lang="ru-RU" dirty="0" err="1">
                <a:latin typeface="Times New Roman" panose="02020603050405020304" pitchFamily="18" charset="0"/>
                <a:cs typeface="Times New Roman" panose="02020603050405020304" pitchFamily="18" charset="0"/>
              </a:rPr>
              <a:t>включаються</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Єдиного</a:t>
            </a:r>
            <a:r>
              <a:rPr lang="ru-RU" dirty="0">
                <a:latin typeface="Times New Roman" panose="02020603050405020304" pitchFamily="18" charset="0"/>
                <a:cs typeface="Times New Roman" panose="02020603050405020304" pitchFamily="18" charset="0"/>
              </a:rPr>
              <a:t> державного </a:t>
            </a:r>
            <a:r>
              <a:rPr lang="ru-RU" dirty="0" err="1">
                <a:latin typeface="Times New Roman" panose="02020603050405020304" pitchFamily="18" charset="0"/>
                <a:cs typeface="Times New Roman" panose="02020603050405020304" pitchFamily="18" charset="0"/>
              </a:rPr>
              <a:t>реєстру</a:t>
            </a:r>
            <a:r>
              <a:rPr lang="ru-RU" dirty="0">
                <a:latin typeface="Times New Roman" panose="02020603050405020304" pitchFamily="18" charset="0"/>
                <a:cs typeface="Times New Roman" panose="02020603050405020304" pitchFamily="18" charset="0"/>
              </a:rPr>
              <a:t> нормативно-</a:t>
            </a:r>
            <a:r>
              <a:rPr lang="ru-RU" dirty="0" err="1">
                <a:latin typeface="Times New Roman" panose="02020603050405020304" pitchFamily="18" charset="0"/>
                <a:cs typeface="Times New Roman" panose="02020603050405020304" pitchFamily="18" charset="0"/>
              </a:rPr>
              <a:t>правових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актів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України</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769672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8507288" cy="274042"/>
          </a:xfrm>
        </p:spPr>
        <p:txBody>
          <a:bodyPr>
            <a:noAutofit/>
          </a:bodyPr>
          <a:lstStyle/>
          <a:p>
            <a:r>
              <a:rPr lang="uk-UA" sz="2400" dirty="0" smtClean="0"/>
              <a:t>Внутрішньо системна діяльність (наприклад, Директор НАБУ)</a:t>
            </a:r>
            <a:endParaRPr lang="ru-RU" sz="2400" dirty="0"/>
          </a:p>
        </p:txBody>
      </p:sp>
      <p:sp>
        <p:nvSpPr>
          <p:cNvPr id="3" name="Объект 2"/>
          <p:cNvSpPr>
            <a:spLocks noGrp="1"/>
          </p:cNvSpPr>
          <p:nvPr>
            <p:ph idx="1"/>
          </p:nvPr>
        </p:nvSpPr>
        <p:spPr>
          <a:xfrm>
            <a:off x="149027" y="548680"/>
            <a:ext cx="8507288" cy="6876851"/>
          </a:xfrm>
        </p:spPr>
        <p:txBody>
          <a:bodyPr>
            <a:normAutofit fontScale="47500" lnSpcReduction="20000"/>
          </a:bodyPr>
          <a:lstStyle/>
          <a:p>
            <a:pPr marL="0" indent="0">
              <a:buNone/>
            </a:pPr>
            <a:r>
              <a:rPr lang="ru-RU" dirty="0"/>
              <a:t>2</a:t>
            </a:r>
            <a:r>
              <a:rPr lang="ru-RU" b="1" i="1" dirty="0"/>
              <a:t>) </a:t>
            </a:r>
            <a:r>
              <a:rPr lang="ru-RU" b="1" i="1" dirty="0" err="1"/>
              <a:t>організовує</a:t>
            </a:r>
            <a:r>
              <a:rPr lang="ru-RU" b="1" i="1" dirty="0"/>
              <a:t> роботу </a:t>
            </a:r>
            <a:r>
              <a:rPr lang="ru-RU" dirty="0" err="1"/>
              <a:t>Національного</a:t>
            </a:r>
            <a:r>
              <a:rPr lang="ru-RU" dirty="0"/>
              <a:t> бюро, </a:t>
            </a:r>
            <a:r>
              <a:rPr lang="ru-RU" dirty="0" err="1"/>
              <a:t>визначає</a:t>
            </a:r>
            <a:r>
              <a:rPr lang="ru-RU" dirty="0"/>
              <a:t> </a:t>
            </a:r>
            <a:r>
              <a:rPr lang="ru-RU" dirty="0" err="1"/>
              <a:t>кількість</a:t>
            </a:r>
            <a:r>
              <a:rPr lang="ru-RU" dirty="0"/>
              <a:t> </a:t>
            </a:r>
            <a:r>
              <a:rPr lang="ru-RU" dirty="0" err="1"/>
              <a:t>заступників</a:t>
            </a:r>
            <a:r>
              <a:rPr lang="ru-RU" dirty="0"/>
              <a:t> Директора </a:t>
            </a:r>
            <a:r>
              <a:rPr lang="ru-RU" dirty="0" err="1"/>
              <a:t>Національного</a:t>
            </a:r>
            <a:r>
              <a:rPr lang="ru-RU" dirty="0"/>
              <a:t> бюро та </a:t>
            </a:r>
            <a:r>
              <a:rPr lang="ru-RU" dirty="0" err="1"/>
              <a:t>обов’язки</a:t>
            </a:r>
            <a:r>
              <a:rPr lang="ru-RU" dirty="0"/>
              <a:t> </a:t>
            </a:r>
            <a:r>
              <a:rPr lang="ru-RU" dirty="0" err="1"/>
              <a:t>першого</a:t>
            </a:r>
            <a:r>
              <a:rPr lang="ru-RU" dirty="0"/>
              <a:t> заступника, </a:t>
            </a:r>
            <a:r>
              <a:rPr lang="ru-RU" dirty="0" err="1"/>
              <a:t>заступників</a:t>
            </a:r>
            <a:r>
              <a:rPr lang="ru-RU" dirty="0"/>
              <a:t> Директора </a:t>
            </a:r>
            <a:r>
              <a:rPr lang="ru-RU" dirty="0" err="1"/>
              <a:t>Національного</a:t>
            </a:r>
            <a:r>
              <a:rPr lang="ru-RU" dirty="0"/>
              <a:t> бюро;</a:t>
            </a:r>
          </a:p>
          <a:p>
            <a:pPr marL="0" indent="0">
              <a:buNone/>
            </a:pPr>
            <a:r>
              <a:rPr lang="ru-RU" dirty="0" smtClean="0"/>
              <a:t>3</a:t>
            </a:r>
            <a:r>
              <a:rPr lang="ru-RU" dirty="0"/>
              <a:t>) </a:t>
            </a:r>
            <a:r>
              <a:rPr lang="ru-RU" b="1" i="1" dirty="0" err="1"/>
              <a:t>координує</a:t>
            </a:r>
            <a:r>
              <a:rPr lang="ru-RU" b="1" i="1" dirty="0"/>
              <a:t> і </a:t>
            </a:r>
            <a:r>
              <a:rPr lang="ru-RU" b="1" i="1" dirty="0" err="1"/>
              <a:t>контролює</a:t>
            </a:r>
            <a:r>
              <a:rPr lang="ru-RU" b="1" i="1" dirty="0"/>
              <a:t> </a:t>
            </a:r>
            <a:r>
              <a:rPr lang="ru-RU" dirty="0" err="1"/>
              <a:t>діяльність</a:t>
            </a:r>
            <a:r>
              <a:rPr lang="ru-RU" dirty="0"/>
              <a:t> </a:t>
            </a:r>
            <a:r>
              <a:rPr lang="ru-RU" dirty="0" err="1"/>
              <a:t>його</a:t>
            </a:r>
            <a:r>
              <a:rPr lang="ru-RU" dirty="0"/>
              <a:t> центрального та </a:t>
            </a:r>
            <a:r>
              <a:rPr lang="ru-RU" dirty="0" err="1"/>
              <a:t>територіальних</a:t>
            </a:r>
            <a:r>
              <a:rPr lang="ru-RU" dirty="0"/>
              <a:t> </a:t>
            </a:r>
            <a:r>
              <a:rPr lang="ru-RU" dirty="0" err="1"/>
              <a:t>управлінь</a:t>
            </a:r>
            <a:r>
              <a:rPr lang="ru-RU" dirty="0"/>
              <a:t>;</a:t>
            </a:r>
          </a:p>
          <a:p>
            <a:pPr marL="0" indent="0">
              <a:buNone/>
            </a:pPr>
            <a:r>
              <a:rPr lang="ru-RU" dirty="0"/>
              <a:t>4)</a:t>
            </a:r>
            <a:r>
              <a:rPr lang="ru-RU" b="1" i="1" dirty="0"/>
              <a:t> </a:t>
            </a:r>
            <a:r>
              <a:rPr lang="ru-RU" b="1" i="1" dirty="0" err="1"/>
              <a:t>затверджує</a:t>
            </a:r>
            <a:r>
              <a:rPr lang="ru-RU" b="1" i="1" dirty="0"/>
              <a:t> </a:t>
            </a:r>
            <a:r>
              <a:rPr lang="ru-RU" dirty="0" err="1"/>
              <a:t>кошторис</a:t>
            </a:r>
            <a:r>
              <a:rPr lang="ru-RU" dirty="0"/>
              <a:t>, структуру та </a:t>
            </a:r>
            <a:r>
              <a:rPr lang="ru-RU" dirty="0" err="1"/>
              <a:t>штатну</a:t>
            </a:r>
            <a:r>
              <a:rPr lang="ru-RU" dirty="0"/>
              <a:t> </a:t>
            </a:r>
            <a:r>
              <a:rPr lang="ru-RU" dirty="0" err="1"/>
              <a:t>чисельність</a:t>
            </a:r>
            <a:r>
              <a:rPr lang="ru-RU" dirty="0"/>
              <a:t> центрального та </a:t>
            </a:r>
            <a:r>
              <a:rPr lang="ru-RU" dirty="0" err="1"/>
              <a:t>територіальних</a:t>
            </a:r>
            <a:r>
              <a:rPr lang="ru-RU" dirty="0"/>
              <a:t> </a:t>
            </a:r>
            <a:r>
              <a:rPr lang="ru-RU" dirty="0" err="1"/>
              <a:t>управлінь</a:t>
            </a:r>
            <a:r>
              <a:rPr lang="ru-RU" dirty="0"/>
              <a:t> </a:t>
            </a:r>
            <a:r>
              <a:rPr lang="ru-RU" dirty="0" err="1"/>
              <a:t>Національного</a:t>
            </a:r>
            <a:r>
              <a:rPr lang="ru-RU" dirty="0"/>
              <a:t> бюро;</a:t>
            </a:r>
          </a:p>
          <a:p>
            <a:pPr marL="0" indent="0">
              <a:buNone/>
            </a:pPr>
            <a:r>
              <a:rPr lang="ru-RU" dirty="0" smtClean="0"/>
              <a:t>4</a:t>
            </a:r>
            <a:r>
              <a:rPr lang="ru-RU" b="1" baseline="30000" dirty="0" smtClean="0"/>
              <a:t>-1</a:t>
            </a:r>
            <a:r>
              <a:rPr lang="ru-RU" b="1" i="1" dirty="0"/>
              <a:t>) </a:t>
            </a:r>
            <a:r>
              <a:rPr lang="ru-RU" b="1" i="1" dirty="0" err="1"/>
              <a:t>визначає</a:t>
            </a:r>
            <a:r>
              <a:rPr lang="ru-RU" dirty="0"/>
              <a:t> </a:t>
            </a:r>
            <a:r>
              <a:rPr lang="ru-RU" dirty="0" err="1"/>
              <a:t>відповідно</a:t>
            </a:r>
            <a:r>
              <a:rPr lang="ru-RU" dirty="0"/>
              <a:t> до </a:t>
            </a:r>
            <a:r>
              <a:rPr lang="ru-RU" dirty="0" err="1"/>
              <a:t>законодавства</a:t>
            </a:r>
            <a:r>
              <a:rPr lang="ru-RU" dirty="0"/>
              <a:t> в межах </a:t>
            </a:r>
            <a:r>
              <a:rPr lang="ru-RU" dirty="0" err="1"/>
              <a:t>граничної</a:t>
            </a:r>
            <a:r>
              <a:rPr lang="ru-RU" dirty="0"/>
              <a:t> </a:t>
            </a:r>
            <a:r>
              <a:rPr lang="ru-RU" dirty="0" err="1"/>
              <a:t>чисельності</a:t>
            </a:r>
            <a:r>
              <a:rPr lang="ru-RU" dirty="0"/>
              <a:t> </a:t>
            </a:r>
            <a:r>
              <a:rPr lang="ru-RU" dirty="0" err="1"/>
              <a:t>Національного</a:t>
            </a:r>
            <a:r>
              <a:rPr lang="ru-RU" dirty="0"/>
              <a:t> бюро </a:t>
            </a:r>
            <a:r>
              <a:rPr lang="ru-RU" b="1" i="1" dirty="0" err="1"/>
              <a:t>перелік</a:t>
            </a:r>
            <a:r>
              <a:rPr lang="ru-RU" b="1" i="1" dirty="0"/>
              <a:t> посад, </a:t>
            </a:r>
            <a:r>
              <a:rPr lang="ru-RU" b="1" i="1" dirty="0" err="1"/>
              <a:t>що</a:t>
            </a:r>
            <a:r>
              <a:rPr lang="ru-RU" b="1" i="1" dirty="0"/>
              <a:t> </a:t>
            </a:r>
            <a:r>
              <a:rPr lang="ru-RU" b="1" i="1" dirty="0" err="1"/>
              <a:t>підлягають</a:t>
            </a:r>
            <a:r>
              <a:rPr lang="ru-RU" b="1" i="1" dirty="0"/>
              <a:t> </a:t>
            </a:r>
            <a:r>
              <a:rPr lang="ru-RU" b="1" i="1" dirty="0" err="1"/>
              <a:t>заміщенню</a:t>
            </a:r>
            <a:r>
              <a:rPr lang="ru-RU" dirty="0"/>
              <a:t> особами </a:t>
            </a:r>
            <a:r>
              <a:rPr lang="ru-RU" dirty="0" err="1"/>
              <a:t>начальницького</a:t>
            </a:r>
            <a:r>
              <a:rPr lang="ru-RU" dirty="0"/>
              <a:t> складу, </a:t>
            </a:r>
            <a:r>
              <a:rPr lang="ru-RU" dirty="0" err="1"/>
              <a:t>граничних</a:t>
            </a:r>
            <a:r>
              <a:rPr lang="ru-RU" dirty="0"/>
              <a:t> </a:t>
            </a:r>
            <a:r>
              <a:rPr lang="ru-RU" dirty="0" err="1"/>
              <a:t>спеціальних</a:t>
            </a:r>
            <a:r>
              <a:rPr lang="ru-RU" dirty="0"/>
              <a:t> </a:t>
            </a:r>
            <a:r>
              <a:rPr lang="ru-RU" dirty="0" err="1"/>
              <a:t>звань</a:t>
            </a:r>
            <a:r>
              <a:rPr lang="ru-RU" dirty="0"/>
              <a:t> за </a:t>
            </a:r>
            <a:r>
              <a:rPr lang="ru-RU" dirty="0" err="1"/>
              <a:t>цими</a:t>
            </a:r>
            <a:r>
              <a:rPr lang="ru-RU" dirty="0"/>
              <a:t> посадами;</a:t>
            </a:r>
          </a:p>
          <a:p>
            <a:pPr marL="0" indent="0">
              <a:buNone/>
            </a:pPr>
            <a:r>
              <a:rPr lang="ru-RU" dirty="0" smtClean="0"/>
              <a:t>5</a:t>
            </a:r>
            <a:r>
              <a:rPr lang="ru-RU" dirty="0"/>
              <a:t>) </a:t>
            </a:r>
            <a:r>
              <a:rPr lang="ru-RU" b="1" i="1" dirty="0" err="1"/>
              <a:t>видає</a:t>
            </a:r>
            <a:r>
              <a:rPr lang="ru-RU" dirty="0"/>
              <a:t> у межах </a:t>
            </a:r>
            <a:r>
              <a:rPr lang="ru-RU" dirty="0" err="1"/>
              <a:t>повноважень</a:t>
            </a:r>
            <a:r>
              <a:rPr lang="ru-RU" dirty="0"/>
              <a:t> </a:t>
            </a:r>
            <a:r>
              <a:rPr lang="ru-RU" b="1" i="1" dirty="0" err="1"/>
              <a:t>накази</a:t>
            </a:r>
            <a:r>
              <a:rPr lang="ru-RU" b="1" i="1" dirty="0"/>
              <a:t> і </a:t>
            </a:r>
            <a:r>
              <a:rPr lang="ru-RU" b="1" i="1" dirty="0" err="1"/>
              <a:t>розпорядженн</a:t>
            </a:r>
            <a:r>
              <a:rPr lang="ru-RU" dirty="0" err="1"/>
              <a:t>я</a:t>
            </a:r>
            <a:r>
              <a:rPr lang="ru-RU" dirty="0"/>
              <a:t>, </a:t>
            </a:r>
            <a:r>
              <a:rPr lang="ru-RU" dirty="0" err="1"/>
              <a:t>дає</a:t>
            </a:r>
            <a:r>
              <a:rPr lang="ru-RU" dirty="0"/>
              <a:t> </a:t>
            </a:r>
            <a:r>
              <a:rPr lang="ru-RU" dirty="0" err="1"/>
              <a:t>доручення</a:t>
            </a:r>
            <a:r>
              <a:rPr lang="ru-RU" dirty="0"/>
              <a:t>, </a:t>
            </a:r>
            <a:r>
              <a:rPr lang="ru-RU" dirty="0" err="1"/>
              <a:t>які</a:t>
            </a:r>
            <a:r>
              <a:rPr lang="ru-RU" dirty="0"/>
              <a:t> є </a:t>
            </a:r>
            <a:r>
              <a:rPr lang="ru-RU" dirty="0" err="1"/>
              <a:t>обов’язковими</a:t>
            </a:r>
            <a:r>
              <a:rPr lang="ru-RU" dirty="0"/>
              <a:t> для </a:t>
            </a:r>
            <a:r>
              <a:rPr lang="ru-RU" dirty="0" err="1"/>
              <a:t>виконання</a:t>
            </a:r>
            <a:r>
              <a:rPr lang="ru-RU" dirty="0"/>
              <a:t> </a:t>
            </a:r>
            <a:r>
              <a:rPr lang="ru-RU" dirty="0" err="1"/>
              <a:t>працівниками</a:t>
            </a:r>
            <a:r>
              <a:rPr lang="ru-RU" dirty="0"/>
              <a:t> </a:t>
            </a:r>
            <a:r>
              <a:rPr lang="ru-RU" dirty="0" err="1"/>
              <a:t>Національного</a:t>
            </a:r>
            <a:r>
              <a:rPr lang="ru-RU" dirty="0"/>
              <a:t> бюро;</a:t>
            </a:r>
          </a:p>
          <a:p>
            <a:pPr marL="0" indent="0">
              <a:buNone/>
            </a:pPr>
            <a:r>
              <a:rPr lang="ru-RU" dirty="0"/>
              <a:t>6) </a:t>
            </a:r>
            <a:r>
              <a:rPr lang="ru-RU" b="1" i="1" dirty="0" err="1"/>
              <a:t>призначає</a:t>
            </a:r>
            <a:r>
              <a:rPr lang="ru-RU" b="1" i="1" dirty="0"/>
              <a:t> на посади та </a:t>
            </a:r>
            <a:r>
              <a:rPr lang="ru-RU" b="1" i="1" dirty="0" err="1"/>
              <a:t>звільняє</a:t>
            </a:r>
            <a:r>
              <a:rPr lang="ru-RU" b="1" i="1" dirty="0"/>
              <a:t> з посад </a:t>
            </a:r>
            <a:r>
              <a:rPr lang="ru-RU" dirty="0" err="1"/>
              <a:t>працівників</a:t>
            </a:r>
            <a:r>
              <a:rPr lang="ru-RU" dirty="0"/>
              <a:t> </a:t>
            </a:r>
            <a:r>
              <a:rPr lang="ru-RU" dirty="0" err="1"/>
              <a:t>Національного</a:t>
            </a:r>
            <a:r>
              <a:rPr lang="ru-RU" dirty="0"/>
              <a:t> бюро;</a:t>
            </a:r>
          </a:p>
          <a:p>
            <a:pPr marL="0" indent="0">
              <a:buNone/>
            </a:pPr>
            <a:r>
              <a:rPr lang="ru-RU" dirty="0" smtClean="0"/>
              <a:t>7</a:t>
            </a:r>
            <a:r>
              <a:rPr lang="ru-RU" dirty="0"/>
              <a:t>) </a:t>
            </a:r>
            <a:r>
              <a:rPr lang="ru-RU" b="1" i="1" dirty="0" err="1"/>
              <a:t>затверджує</a:t>
            </a:r>
            <a:r>
              <a:rPr lang="ru-RU" dirty="0"/>
              <a:t> </a:t>
            </a:r>
            <a:r>
              <a:rPr lang="ru-RU" dirty="0" err="1"/>
              <a:t>перспективні</a:t>
            </a:r>
            <a:r>
              <a:rPr lang="ru-RU" dirty="0"/>
              <a:t>, </a:t>
            </a:r>
            <a:r>
              <a:rPr lang="ru-RU" dirty="0" err="1"/>
              <a:t>поточні</a:t>
            </a:r>
            <a:r>
              <a:rPr lang="ru-RU" dirty="0"/>
              <a:t> та </a:t>
            </a:r>
            <a:r>
              <a:rPr lang="ru-RU" dirty="0" err="1"/>
              <a:t>оперативні</a:t>
            </a:r>
            <a:r>
              <a:rPr lang="ru-RU" dirty="0"/>
              <a:t> </a:t>
            </a:r>
            <a:r>
              <a:rPr lang="ru-RU" b="1" i="1" dirty="0" err="1"/>
              <a:t>плани</a:t>
            </a:r>
            <a:r>
              <a:rPr lang="ru-RU" dirty="0"/>
              <a:t> </a:t>
            </a:r>
            <a:r>
              <a:rPr lang="ru-RU" dirty="0" err="1"/>
              <a:t>роботи</a:t>
            </a:r>
            <a:r>
              <a:rPr lang="ru-RU" dirty="0"/>
              <a:t> </a:t>
            </a:r>
            <a:r>
              <a:rPr lang="ru-RU" dirty="0" err="1"/>
              <a:t>Національного</a:t>
            </a:r>
            <a:r>
              <a:rPr lang="ru-RU" dirty="0"/>
              <a:t> бюро;</a:t>
            </a:r>
          </a:p>
          <a:p>
            <a:pPr marL="0" indent="0">
              <a:buNone/>
            </a:pPr>
            <a:r>
              <a:rPr lang="ru-RU" dirty="0"/>
              <a:t>8) </a:t>
            </a:r>
            <a:r>
              <a:rPr lang="ru-RU" b="1" i="1" dirty="0" err="1"/>
              <a:t>встановлює</a:t>
            </a:r>
            <a:r>
              <a:rPr lang="ru-RU" b="1" i="1" dirty="0"/>
              <a:t> порядок</a:t>
            </a:r>
            <a:r>
              <a:rPr lang="ru-RU" dirty="0"/>
              <a:t> </a:t>
            </a:r>
            <a:r>
              <a:rPr lang="ru-RU" dirty="0" err="1"/>
              <a:t>реєстрації</a:t>
            </a:r>
            <a:r>
              <a:rPr lang="ru-RU" dirty="0"/>
              <a:t>, </a:t>
            </a:r>
            <a:r>
              <a:rPr lang="ru-RU" dirty="0" err="1"/>
              <a:t>оброблення</a:t>
            </a:r>
            <a:r>
              <a:rPr lang="ru-RU" dirty="0"/>
              <a:t>, </a:t>
            </a:r>
            <a:r>
              <a:rPr lang="ru-RU" dirty="0" err="1"/>
              <a:t>зберігання</a:t>
            </a:r>
            <a:r>
              <a:rPr lang="ru-RU" dirty="0"/>
              <a:t> та </a:t>
            </a:r>
            <a:r>
              <a:rPr lang="ru-RU" dirty="0" err="1"/>
              <a:t>знищення</a:t>
            </a:r>
            <a:r>
              <a:rPr lang="ru-RU" dirty="0"/>
              <a:t> </a:t>
            </a:r>
            <a:r>
              <a:rPr lang="ru-RU" dirty="0" err="1"/>
              <a:t>відповідно</a:t>
            </a:r>
            <a:r>
              <a:rPr lang="ru-RU" dirty="0"/>
              <a:t> до </a:t>
            </a:r>
            <a:r>
              <a:rPr lang="ru-RU" dirty="0" err="1"/>
              <a:t>законодавства</a:t>
            </a:r>
            <a:r>
              <a:rPr lang="ru-RU" dirty="0"/>
              <a:t> </a:t>
            </a:r>
            <a:r>
              <a:rPr lang="ru-RU" dirty="0" err="1"/>
              <a:t>отриманої</a:t>
            </a:r>
            <a:r>
              <a:rPr lang="ru-RU" dirty="0"/>
              <a:t> </a:t>
            </a:r>
            <a:r>
              <a:rPr lang="ru-RU" dirty="0" err="1"/>
              <a:t>Національним</a:t>
            </a:r>
            <a:r>
              <a:rPr lang="ru-RU" dirty="0"/>
              <a:t> бюро </a:t>
            </a:r>
            <a:r>
              <a:rPr lang="ru-RU" dirty="0" err="1"/>
              <a:t>інформації</a:t>
            </a:r>
            <a:r>
              <a:rPr lang="ru-RU" dirty="0"/>
              <a:t>; </a:t>
            </a:r>
            <a:r>
              <a:rPr lang="ru-RU" b="1" i="1" dirty="0" err="1"/>
              <a:t>вживає</a:t>
            </a:r>
            <a:r>
              <a:rPr lang="ru-RU" b="1" i="1" dirty="0"/>
              <a:t> заходи </a:t>
            </a:r>
            <a:r>
              <a:rPr lang="ru-RU" b="1" i="1" dirty="0" err="1"/>
              <a:t>із</a:t>
            </a:r>
            <a:r>
              <a:rPr lang="ru-RU" b="1" i="1" dirty="0"/>
              <a:t> </a:t>
            </a:r>
            <a:r>
              <a:rPr lang="ru-RU" b="1" i="1" dirty="0" err="1"/>
              <a:t>запобігання</a:t>
            </a:r>
            <a:r>
              <a:rPr lang="ru-RU" b="1" i="1" dirty="0"/>
              <a:t> </a:t>
            </a:r>
            <a:r>
              <a:rPr lang="ru-RU" b="1" i="1" dirty="0" err="1"/>
              <a:t>несанкціонованому</a:t>
            </a:r>
            <a:r>
              <a:rPr lang="ru-RU" b="1" i="1" dirty="0"/>
              <a:t> </a:t>
            </a:r>
            <a:r>
              <a:rPr lang="ru-RU" dirty="0"/>
              <a:t>доступу до </a:t>
            </a:r>
            <a:r>
              <a:rPr lang="ru-RU" dirty="0" err="1"/>
              <a:t>інформації</a:t>
            </a:r>
            <a:r>
              <a:rPr lang="ru-RU" dirty="0"/>
              <a:t> з </a:t>
            </a:r>
            <a:r>
              <a:rPr lang="ru-RU" dirty="0" err="1"/>
              <a:t>обмеженим</a:t>
            </a:r>
            <a:r>
              <a:rPr lang="ru-RU" dirty="0"/>
              <a:t> доступом, а </a:t>
            </a:r>
            <a:r>
              <a:rPr lang="ru-RU" dirty="0" err="1"/>
              <a:t>також</a:t>
            </a:r>
            <a:r>
              <a:rPr lang="ru-RU" dirty="0"/>
              <a:t> </a:t>
            </a:r>
            <a:r>
              <a:rPr lang="ru-RU" dirty="0" err="1"/>
              <a:t>забезпечує</a:t>
            </a:r>
            <a:r>
              <a:rPr lang="ru-RU" dirty="0"/>
              <a:t> </a:t>
            </a:r>
            <a:r>
              <a:rPr lang="ru-RU" dirty="0" err="1"/>
              <a:t>додержання</a:t>
            </a:r>
            <a:r>
              <a:rPr lang="ru-RU" dirty="0"/>
              <a:t> </a:t>
            </a:r>
            <a:r>
              <a:rPr lang="ru-RU" dirty="0" err="1"/>
              <a:t>законодавства</a:t>
            </a:r>
            <a:r>
              <a:rPr lang="ru-RU" dirty="0"/>
              <a:t> про доступ до </a:t>
            </a:r>
            <a:r>
              <a:rPr lang="ru-RU" dirty="0" err="1"/>
              <a:t>публічної</a:t>
            </a:r>
            <a:r>
              <a:rPr lang="ru-RU" dirty="0"/>
              <a:t> </a:t>
            </a:r>
            <a:r>
              <a:rPr lang="ru-RU" dirty="0" err="1"/>
              <a:t>інформації</a:t>
            </a:r>
            <a:r>
              <a:rPr lang="ru-RU" dirty="0"/>
              <a:t>, </a:t>
            </a:r>
            <a:r>
              <a:rPr lang="ru-RU" dirty="0" err="1"/>
              <a:t>розпорядником</a:t>
            </a:r>
            <a:r>
              <a:rPr lang="ru-RU" dirty="0"/>
              <a:t> </a:t>
            </a:r>
            <a:r>
              <a:rPr lang="ru-RU" dirty="0" err="1"/>
              <a:t>якої</a:t>
            </a:r>
            <a:r>
              <a:rPr lang="ru-RU" dirty="0"/>
              <a:t> є </a:t>
            </a:r>
            <a:r>
              <a:rPr lang="ru-RU" dirty="0" err="1"/>
              <a:t>Національне</a:t>
            </a:r>
            <a:r>
              <a:rPr lang="ru-RU" dirty="0"/>
              <a:t> бюро;</a:t>
            </a:r>
          </a:p>
          <a:p>
            <a:pPr marL="0" indent="0">
              <a:buNone/>
            </a:pPr>
            <a:r>
              <a:rPr lang="ru-RU" dirty="0"/>
              <a:t>9) </a:t>
            </a:r>
            <a:r>
              <a:rPr lang="ru-RU" b="1" i="1" dirty="0" err="1"/>
              <a:t>визначає</a:t>
            </a:r>
            <a:r>
              <a:rPr lang="ru-RU" b="1" i="1" dirty="0"/>
              <a:t> порядок </a:t>
            </a:r>
            <a:r>
              <a:rPr lang="ru-RU" b="1" i="1" dirty="0" err="1"/>
              <a:t>заохочення</a:t>
            </a:r>
            <a:r>
              <a:rPr lang="ru-RU" b="1" i="1" dirty="0"/>
              <a:t> </a:t>
            </a:r>
            <a:r>
              <a:rPr lang="ru-RU" b="1" i="1" dirty="0" err="1"/>
              <a:t>осіб</a:t>
            </a:r>
            <a:r>
              <a:rPr lang="ru-RU" dirty="0"/>
              <a:t>, </a:t>
            </a:r>
            <a:r>
              <a:rPr lang="ru-RU" dirty="0" err="1"/>
              <a:t>які</a:t>
            </a:r>
            <a:r>
              <a:rPr lang="ru-RU" dirty="0"/>
              <a:t> </a:t>
            </a:r>
            <a:r>
              <a:rPr lang="ru-RU" dirty="0" err="1"/>
              <a:t>надають</a:t>
            </a:r>
            <a:r>
              <a:rPr lang="ru-RU" dirty="0"/>
              <a:t> </a:t>
            </a:r>
            <a:r>
              <a:rPr lang="ru-RU" dirty="0" err="1"/>
              <a:t>допомогу</a:t>
            </a:r>
            <a:r>
              <a:rPr lang="ru-RU" dirty="0"/>
              <a:t> в </a:t>
            </a:r>
            <a:r>
              <a:rPr lang="ru-RU" dirty="0" err="1"/>
              <a:t>попередженні</a:t>
            </a:r>
            <a:r>
              <a:rPr lang="ru-RU" dirty="0"/>
              <a:t>, </a:t>
            </a:r>
            <a:r>
              <a:rPr lang="ru-RU" dirty="0" err="1"/>
              <a:t>виявленні</a:t>
            </a:r>
            <a:r>
              <a:rPr lang="ru-RU" dirty="0"/>
              <a:t>, </a:t>
            </a:r>
            <a:r>
              <a:rPr lang="ru-RU" dirty="0" err="1"/>
              <a:t>припиненні</a:t>
            </a:r>
            <a:r>
              <a:rPr lang="ru-RU" dirty="0"/>
              <a:t> і </a:t>
            </a:r>
            <a:r>
              <a:rPr lang="ru-RU" dirty="0" err="1"/>
              <a:t>розслідуванні</a:t>
            </a:r>
            <a:r>
              <a:rPr lang="ru-RU" dirty="0"/>
              <a:t> </a:t>
            </a:r>
            <a:r>
              <a:rPr lang="ru-RU" dirty="0" err="1"/>
              <a:t>кримінальних</a:t>
            </a:r>
            <a:r>
              <a:rPr lang="ru-RU" dirty="0"/>
              <a:t> </a:t>
            </a:r>
            <a:r>
              <a:rPr lang="ru-RU" dirty="0" err="1"/>
              <a:t>правопорушень</a:t>
            </a:r>
            <a:r>
              <a:rPr lang="ru-RU" dirty="0"/>
              <a:t>, </a:t>
            </a:r>
            <a:r>
              <a:rPr lang="ru-RU" dirty="0" err="1"/>
              <a:t>віднесених</a:t>
            </a:r>
            <a:r>
              <a:rPr lang="ru-RU" dirty="0"/>
              <a:t> до </a:t>
            </a:r>
            <a:r>
              <a:rPr lang="ru-RU" dirty="0" err="1"/>
              <a:t>підслідності</a:t>
            </a:r>
            <a:r>
              <a:rPr lang="ru-RU" dirty="0"/>
              <a:t> </a:t>
            </a:r>
            <a:r>
              <a:rPr lang="ru-RU" dirty="0" err="1"/>
              <a:t>Національного</a:t>
            </a:r>
            <a:r>
              <a:rPr lang="ru-RU" dirty="0"/>
              <a:t> бюро;</a:t>
            </a:r>
          </a:p>
          <a:p>
            <a:pPr marL="0" indent="0">
              <a:buNone/>
            </a:pPr>
            <a:r>
              <a:rPr lang="ru-RU" dirty="0"/>
              <a:t>10</a:t>
            </a:r>
            <a:r>
              <a:rPr lang="ru-RU" b="1" i="1" dirty="0"/>
              <a:t>) </a:t>
            </a:r>
            <a:r>
              <a:rPr lang="ru-RU" b="1" i="1" dirty="0" err="1"/>
              <a:t>вирішує</a:t>
            </a:r>
            <a:r>
              <a:rPr lang="ru-RU" b="1" i="1" dirty="0"/>
              <a:t> </a:t>
            </a:r>
            <a:r>
              <a:rPr lang="ru-RU" b="1" i="1" dirty="0" err="1"/>
              <a:t>питання</a:t>
            </a:r>
            <a:r>
              <a:rPr lang="ru-RU" b="1" i="1" dirty="0"/>
              <a:t> про </a:t>
            </a:r>
            <a:r>
              <a:rPr lang="ru-RU" b="1" i="1" dirty="0" err="1"/>
              <a:t>заохочення</a:t>
            </a:r>
            <a:r>
              <a:rPr lang="ru-RU" dirty="0"/>
              <a:t> та </a:t>
            </a:r>
            <a:r>
              <a:rPr lang="ru-RU" b="1" i="1" dirty="0" err="1"/>
              <a:t>накладення</a:t>
            </a:r>
            <a:r>
              <a:rPr lang="ru-RU" dirty="0"/>
              <a:t> </a:t>
            </a:r>
            <a:r>
              <a:rPr lang="ru-RU" dirty="0" err="1"/>
              <a:t>згідно</a:t>
            </a:r>
            <a:r>
              <a:rPr lang="ru-RU" dirty="0"/>
              <a:t> з </a:t>
            </a:r>
            <a:r>
              <a:rPr lang="ru-RU" dirty="0" err="1"/>
              <a:t>рішенням</a:t>
            </a:r>
            <a:r>
              <a:rPr lang="ru-RU" dirty="0"/>
              <a:t> </a:t>
            </a:r>
            <a:r>
              <a:rPr lang="ru-RU" dirty="0" err="1"/>
              <a:t>Дисциплінарної</a:t>
            </a:r>
            <a:r>
              <a:rPr lang="ru-RU" dirty="0"/>
              <a:t> </a:t>
            </a:r>
            <a:r>
              <a:rPr lang="ru-RU" dirty="0" err="1"/>
              <a:t>комісії</a:t>
            </a:r>
            <a:r>
              <a:rPr lang="ru-RU" dirty="0"/>
              <a:t> </a:t>
            </a:r>
            <a:r>
              <a:rPr lang="ru-RU" dirty="0" err="1"/>
              <a:t>Національного</a:t>
            </a:r>
            <a:r>
              <a:rPr lang="ru-RU" dirty="0"/>
              <a:t> бюро </a:t>
            </a:r>
            <a:r>
              <a:rPr lang="ru-RU" dirty="0" err="1"/>
              <a:t>дисциплінарних</a:t>
            </a:r>
            <a:r>
              <a:rPr lang="ru-RU" dirty="0"/>
              <a:t> </a:t>
            </a:r>
            <a:r>
              <a:rPr lang="ru-RU" dirty="0" err="1"/>
              <a:t>стягнень</a:t>
            </a:r>
            <a:r>
              <a:rPr lang="ru-RU" dirty="0"/>
              <a:t> на </a:t>
            </a:r>
            <a:r>
              <a:rPr lang="ru-RU" dirty="0" err="1"/>
              <a:t>працівників</a:t>
            </a:r>
            <a:r>
              <a:rPr lang="ru-RU" dirty="0"/>
              <a:t> </a:t>
            </a:r>
            <a:r>
              <a:rPr lang="ru-RU" dirty="0" err="1"/>
              <a:t>Національного</a:t>
            </a:r>
            <a:r>
              <a:rPr lang="ru-RU" dirty="0"/>
              <a:t> бюро;</a:t>
            </a:r>
          </a:p>
          <a:p>
            <a:pPr marL="0" indent="0">
              <a:buNone/>
            </a:pPr>
            <a:r>
              <a:rPr lang="ru-RU" dirty="0" smtClean="0"/>
              <a:t>11</a:t>
            </a:r>
            <a:r>
              <a:rPr lang="ru-RU" dirty="0"/>
              <a:t>) у </a:t>
            </a:r>
            <a:r>
              <a:rPr lang="ru-RU" dirty="0" err="1"/>
              <a:t>встановленому</a:t>
            </a:r>
            <a:r>
              <a:rPr lang="ru-RU" dirty="0"/>
              <a:t> </a:t>
            </a:r>
            <a:r>
              <a:rPr lang="ru-RU" dirty="0" err="1"/>
              <a:t>законодавством</a:t>
            </a:r>
            <a:r>
              <a:rPr lang="ru-RU" dirty="0"/>
              <a:t> порядку </a:t>
            </a:r>
            <a:r>
              <a:rPr lang="ru-RU" b="1" i="1" dirty="0" err="1"/>
              <a:t>присвоює</a:t>
            </a:r>
            <a:r>
              <a:rPr lang="ru-RU" b="1" i="1" dirty="0"/>
              <a:t> ранги </a:t>
            </a:r>
            <a:r>
              <a:rPr lang="ru-RU" dirty="0" err="1"/>
              <a:t>державних</a:t>
            </a:r>
            <a:r>
              <a:rPr lang="ru-RU" dirty="0"/>
              <a:t> </a:t>
            </a:r>
            <a:r>
              <a:rPr lang="ru-RU" dirty="0" err="1"/>
              <a:t>службовців</a:t>
            </a:r>
            <a:r>
              <a:rPr lang="ru-RU" dirty="0"/>
              <a:t> </a:t>
            </a:r>
            <a:r>
              <a:rPr lang="ru-RU" dirty="0" err="1"/>
              <a:t>працівникам</a:t>
            </a:r>
            <a:r>
              <a:rPr lang="ru-RU" dirty="0"/>
              <a:t> </a:t>
            </a:r>
            <a:r>
              <a:rPr lang="ru-RU" dirty="0" err="1"/>
              <a:t>Національного</a:t>
            </a:r>
            <a:r>
              <a:rPr lang="ru-RU" dirty="0"/>
              <a:t> бюро та </a:t>
            </a:r>
            <a:r>
              <a:rPr lang="ru-RU" dirty="0" err="1"/>
              <a:t>спеціальні</a:t>
            </a:r>
            <a:r>
              <a:rPr lang="ru-RU" dirty="0"/>
              <a:t> </a:t>
            </a:r>
            <a:r>
              <a:rPr lang="ru-RU" dirty="0" err="1"/>
              <a:t>звання</a:t>
            </a:r>
            <a:r>
              <a:rPr lang="ru-RU" dirty="0"/>
              <a:t> особам </a:t>
            </a:r>
            <a:r>
              <a:rPr lang="ru-RU" dirty="0" err="1"/>
              <a:t>начальницького</a:t>
            </a:r>
            <a:r>
              <a:rPr lang="ru-RU" dirty="0"/>
              <a:t> складу, вносить Президенту </a:t>
            </a:r>
            <a:r>
              <a:rPr lang="ru-RU" dirty="0" err="1"/>
              <a:t>України</a:t>
            </a:r>
            <a:r>
              <a:rPr lang="ru-RU" dirty="0"/>
              <a:t> </a:t>
            </a:r>
            <a:r>
              <a:rPr lang="ru-RU" dirty="0" err="1"/>
              <a:t>подання</a:t>
            </a:r>
            <a:r>
              <a:rPr lang="ru-RU" dirty="0"/>
              <a:t> про </a:t>
            </a:r>
            <a:r>
              <a:rPr lang="ru-RU" dirty="0" err="1"/>
              <a:t>присвоєння</a:t>
            </a:r>
            <a:r>
              <a:rPr lang="ru-RU" dirty="0"/>
              <a:t> </a:t>
            </a:r>
            <a:r>
              <a:rPr lang="ru-RU" dirty="0" err="1"/>
              <a:t>спеціальних</a:t>
            </a:r>
            <a:r>
              <a:rPr lang="ru-RU" dirty="0"/>
              <a:t> </a:t>
            </a:r>
            <a:r>
              <a:rPr lang="ru-RU" dirty="0" err="1"/>
              <a:t>звань</a:t>
            </a:r>
            <a:r>
              <a:rPr lang="ru-RU" dirty="0"/>
              <a:t> </a:t>
            </a:r>
            <a:r>
              <a:rPr lang="ru-RU" dirty="0" err="1"/>
              <a:t>вищого</a:t>
            </a:r>
            <a:r>
              <a:rPr lang="ru-RU" dirty="0"/>
              <a:t> </a:t>
            </a:r>
            <a:r>
              <a:rPr lang="ru-RU" dirty="0" err="1"/>
              <a:t>начальницького</a:t>
            </a:r>
            <a:r>
              <a:rPr lang="ru-RU" dirty="0"/>
              <a:t> складу </a:t>
            </a:r>
            <a:r>
              <a:rPr lang="ru-RU" dirty="0" err="1"/>
              <a:t>Національного</a:t>
            </a:r>
            <a:r>
              <a:rPr lang="ru-RU" dirty="0"/>
              <a:t> бюро;</a:t>
            </a:r>
          </a:p>
          <a:p>
            <a:pPr marL="0" indent="0">
              <a:buNone/>
            </a:pPr>
            <a:r>
              <a:rPr lang="ru-RU" dirty="0" smtClean="0"/>
              <a:t>12</a:t>
            </a:r>
            <a:r>
              <a:rPr lang="ru-RU" dirty="0"/>
              <a:t>) вносить у </a:t>
            </a:r>
            <a:r>
              <a:rPr lang="ru-RU" dirty="0" err="1"/>
              <a:t>встановленому</a:t>
            </a:r>
            <a:r>
              <a:rPr lang="ru-RU" dirty="0"/>
              <a:t> порядку </a:t>
            </a:r>
            <a:r>
              <a:rPr lang="ru-RU" b="1" i="1" dirty="0" err="1"/>
              <a:t>пропозиції</a:t>
            </a:r>
            <a:r>
              <a:rPr lang="ru-RU" b="1" i="1" dirty="0"/>
              <a:t> </a:t>
            </a:r>
            <a:r>
              <a:rPr lang="ru-RU" b="1" i="1" dirty="0" err="1"/>
              <a:t>щодо</a:t>
            </a:r>
            <a:r>
              <a:rPr lang="ru-RU" b="1" i="1" dirty="0"/>
              <a:t> </a:t>
            </a:r>
            <a:r>
              <a:rPr lang="ru-RU" b="1" i="1" dirty="0" err="1"/>
              <a:t>вдосконалення</a:t>
            </a:r>
            <a:r>
              <a:rPr lang="ru-RU" b="1" i="1" dirty="0"/>
              <a:t> </a:t>
            </a:r>
            <a:r>
              <a:rPr lang="ru-RU" b="1" i="1" dirty="0" err="1"/>
              <a:t>законодавства</a:t>
            </a:r>
            <a:r>
              <a:rPr lang="ru-RU" dirty="0"/>
              <a:t> з </a:t>
            </a:r>
            <a:r>
              <a:rPr lang="ru-RU" dirty="0" err="1"/>
              <a:t>питань</a:t>
            </a:r>
            <a:r>
              <a:rPr lang="ru-RU" dirty="0"/>
              <a:t>, </a:t>
            </a:r>
            <a:r>
              <a:rPr lang="ru-RU" dirty="0" err="1"/>
              <a:t>що</a:t>
            </a:r>
            <a:r>
              <a:rPr lang="ru-RU" dirty="0"/>
              <a:t> належать до </a:t>
            </a:r>
            <a:r>
              <a:rPr lang="ru-RU" dirty="0" err="1"/>
              <a:t>компетенції</a:t>
            </a:r>
            <a:r>
              <a:rPr lang="ru-RU" dirty="0"/>
              <a:t> </a:t>
            </a:r>
            <a:r>
              <a:rPr lang="ru-RU" dirty="0" err="1"/>
              <a:t>Національного</a:t>
            </a:r>
            <a:r>
              <a:rPr lang="ru-RU" dirty="0"/>
              <a:t> бюро;</a:t>
            </a:r>
          </a:p>
          <a:p>
            <a:pPr marL="0" indent="0">
              <a:buNone/>
            </a:pPr>
            <a:r>
              <a:rPr lang="ru-RU" dirty="0" smtClean="0"/>
              <a:t>15</a:t>
            </a:r>
            <a:r>
              <a:rPr lang="ru-RU" dirty="0"/>
              <a:t>) </a:t>
            </a:r>
            <a:r>
              <a:rPr lang="ru-RU" b="1" i="1" dirty="0" err="1"/>
              <a:t>забезпечує</a:t>
            </a:r>
            <a:r>
              <a:rPr lang="ru-RU" b="1" i="1" dirty="0"/>
              <a:t> </a:t>
            </a:r>
            <a:r>
              <a:rPr lang="ru-RU" b="1" i="1" dirty="0" err="1"/>
              <a:t>відкритість</a:t>
            </a:r>
            <a:r>
              <a:rPr lang="ru-RU" b="1" i="1" dirty="0"/>
              <a:t> та </a:t>
            </a:r>
            <a:r>
              <a:rPr lang="ru-RU" b="1" i="1" dirty="0" err="1"/>
              <a:t>прозорість</a:t>
            </a:r>
            <a:r>
              <a:rPr lang="ru-RU" b="1" i="1" dirty="0"/>
              <a:t> </a:t>
            </a:r>
            <a:r>
              <a:rPr lang="ru-RU" b="1" i="1" dirty="0" err="1"/>
              <a:t>діяльності</a:t>
            </a:r>
            <a:r>
              <a:rPr lang="ru-RU" b="1" i="1" dirty="0"/>
              <a:t> </a:t>
            </a:r>
            <a:r>
              <a:rPr lang="ru-RU" dirty="0" err="1"/>
              <a:t>Національного</a:t>
            </a:r>
            <a:r>
              <a:rPr lang="ru-RU" dirty="0"/>
              <a:t> бюро </a:t>
            </a:r>
            <a:r>
              <a:rPr lang="ru-RU" dirty="0" err="1"/>
              <a:t>відповідно</a:t>
            </a:r>
            <a:r>
              <a:rPr lang="ru-RU" dirty="0"/>
              <a:t> до </a:t>
            </a:r>
            <a:r>
              <a:rPr lang="ru-RU" dirty="0" err="1"/>
              <a:t>цього</a:t>
            </a:r>
            <a:r>
              <a:rPr lang="ru-RU" dirty="0"/>
              <a:t> Закону; </a:t>
            </a:r>
            <a:r>
              <a:rPr lang="ru-RU" dirty="0" err="1"/>
              <a:t>звітує</a:t>
            </a:r>
            <a:r>
              <a:rPr lang="ru-RU" dirty="0"/>
              <a:t> про </a:t>
            </a:r>
            <a:r>
              <a:rPr lang="ru-RU" dirty="0" err="1"/>
              <a:t>діяльність</a:t>
            </a:r>
            <a:r>
              <a:rPr lang="ru-RU" dirty="0"/>
              <a:t> </a:t>
            </a:r>
            <a:r>
              <a:rPr lang="ru-RU" dirty="0" err="1"/>
              <a:t>Національного</a:t>
            </a:r>
            <a:r>
              <a:rPr lang="ru-RU" dirty="0"/>
              <a:t> бюро в порядку, </a:t>
            </a:r>
            <a:r>
              <a:rPr lang="ru-RU" dirty="0" err="1"/>
              <a:t>визначеному</a:t>
            </a:r>
            <a:r>
              <a:rPr lang="ru-RU" dirty="0"/>
              <a:t> </a:t>
            </a:r>
            <a:r>
              <a:rPr lang="ru-RU" dirty="0" err="1"/>
              <a:t>цим</a:t>
            </a:r>
            <a:r>
              <a:rPr lang="ru-RU" dirty="0"/>
              <a:t> Законом;</a:t>
            </a:r>
          </a:p>
          <a:p>
            <a:endParaRPr lang="ru-RU" dirty="0"/>
          </a:p>
        </p:txBody>
      </p:sp>
    </p:spTree>
    <p:extLst>
      <p:ext uri="{BB962C8B-B14F-4D97-AF65-F5344CB8AC3E}">
        <p14:creationId xmlns:p14="http://schemas.microsoft.com/office/powerpoint/2010/main" val="3456088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Autofit/>
          </a:bodyPr>
          <a:lstStyle/>
          <a:p>
            <a:r>
              <a:rPr lang="ru-RU" sz="2000" dirty="0">
                <a:solidFill>
                  <a:srgbClr val="FF0000"/>
                </a:solidFill>
                <a:latin typeface="Times New Roman" panose="02020603050405020304" pitchFamily="18" charset="0"/>
                <a:cs typeface="Times New Roman" panose="02020603050405020304" pitchFamily="18" charset="0"/>
              </a:rPr>
              <a:t>Заходи </a:t>
            </a:r>
            <a:r>
              <a:rPr lang="ru-RU" sz="2000" dirty="0" err="1">
                <a:solidFill>
                  <a:srgbClr val="FF0000"/>
                </a:solidFill>
                <a:latin typeface="Times New Roman" panose="02020603050405020304" pitchFamily="18" charset="0"/>
                <a:cs typeface="Times New Roman" panose="02020603050405020304" pitchFamily="18" charset="0"/>
              </a:rPr>
              <a:t>адміністративної</a:t>
            </a:r>
            <a:r>
              <a:rPr lang="ru-RU" sz="2000" dirty="0">
                <a:solidFill>
                  <a:srgbClr val="FF0000"/>
                </a:solidFill>
                <a:latin typeface="Times New Roman" panose="02020603050405020304" pitchFamily="18" charset="0"/>
                <a:cs typeface="Times New Roman" panose="02020603050405020304" pitchFamily="18" charset="0"/>
              </a:rPr>
              <a:t> </a:t>
            </a:r>
            <a:r>
              <a:rPr lang="ru-RU" sz="2000" dirty="0" err="1">
                <a:solidFill>
                  <a:srgbClr val="FF0000"/>
                </a:solidFill>
                <a:latin typeface="Times New Roman" panose="02020603050405020304" pitchFamily="18" charset="0"/>
                <a:cs typeface="Times New Roman" panose="02020603050405020304" pitchFamily="18" charset="0"/>
              </a:rPr>
              <a:t>відповідальності</a:t>
            </a:r>
            <a:r>
              <a:rPr lang="ru-RU" sz="2000" dirty="0">
                <a:solidFill>
                  <a:srgbClr val="FF0000"/>
                </a:solidFill>
                <a:latin typeface="Times New Roman" panose="02020603050405020304" pitchFamily="18" charset="0"/>
                <a:cs typeface="Times New Roman" panose="02020603050405020304" pitchFamily="18" charset="0"/>
              </a:rPr>
              <a:t> (</a:t>
            </a:r>
            <a:r>
              <a:rPr lang="ru-RU" sz="2000" dirty="0" err="1">
                <a:solidFill>
                  <a:srgbClr val="FF0000"/>
                </a:solidFill>
                <a:latin typeface="Times New Roman" panose="02020603050405020304" pitchFamily="18" charset="0"/>
                <a:cs typeface="Times New Roman" panose="02020603050405020304" pitchFamily="18" charset="0"/>
              </a:rPr>
              <a:t>адміністративні</a:t>
            </a:r>
            <a:r>
              <a:rPr lang="ru-RU" sz="2000" dirty="0">
                <a:solidFill>
                  <a:srgbClr val="FF0000"/>
                </a:solidFill>
                <a:latin typeface="Times New Roman" panose="02020603050405020304" pitchFamily="18" charset="0"/>
                <a:cs typeface="Times New Roman" panose="02020603050405020304" pitchFamily="18" charset="0"/>
              </a:rPr>
              <a:t> </a:t>
            </a:r>
            <a:r>
              <a:rPr lang="ru-RU" sz="2000" dirty="0" err="1">
                <a:solidFill>
                  <a:srgbClr val="FF0000"/>
                </a:solidFill>
                <a:latin typeface="Times New Roman" panose="02020603050405020304" pitchFamily="18" charset="0"/>
                <a:cs typeface="Times New Roman" panose="02020603050405020304" pitchFamily="18" charset="0"/>
              </a:rPr>
              <a:t>стягнення</a:t>
            </a:r>
            <a:r>
              <a:rPr lang="ru-RU" sz="2000" dirty="0">
                <a:solidFill>
                  <a:srgbClr val="FF0000"/>
                </a:solidFill>
                <a:latin typeface="Times New Roman" panose="02020603050405020304" pitchFamily="18" charset="0"/>
                <a:cs typeface="Times New Roman" panose="02020603050405020304" pitchFamily="18" charset="0"/>
              </a:rPr>
              <a:t>) Ст. 24 </a:t>
            </a:r>
            <a:r>
              <a:rPr lang="ru-RU" sz="2000" dirty="0" err="1">
                <a:solidFill>
                  <a:srgbClr val="FF0000"/>
                </a:solidFill>
                <a:latin typeface="Times New Roman" panose="02020603050405020304" pitchFamily="18" charset="0"/>
                <a:cs typeface="Times New Roman" panose="02020603050405020304" pitchFamily="18" charset="0"/>
              </a:rPr>
              <a:t>КУпАП</a:t>
            </a:r>
            <a:r>
              <a:rPr lang="ru-RU" sz="2000" dirty="0">
                <a:solidFill>
                  <a:srgbClr val="FF0000"/>
                </a:solidFill>
                <a:latin typeface="Times New Roman" panose="02020603050405020304" pitchFamily="18" charset="0"/>
                <a:cs typeface="Times New Roman" panose="02020603050405020304" pitchFamily="18" charset="0"/>
              </a:rPr>
              <a:t> : </a:t>
            </a:r>
            <a:endParaRPr lang="ru-RU" sz="2000" dirty="0" smtClean="0">
              <a:solidFill>
                <a:srgbClr val="FF0000"/>
              </a:solidFill>
              <a:latin typeface="Times New Roman" panose="02020603050405020304" pitchFamily="18" charset="0"/>
              <a:cs typeface="Times New Roman" panose="02020603050405020304" pitchFamily="18" charset="0"/>
            </a:endParaRPr>
          </a:p>
          <a:p>
            <a:r>
              <a:rPr lang="ru-RU" sz="2000" dirty="0" smtClean="0">
                <a:latin typeface="Times New Roman" panose="02020603050405020304" pitchFamily="18" charset="0"/>
                <a:cs typeface="Times New Roman" panose="02020603050405020304" pitchFamily="18" charset="0"/>
              </a:rPr>
              <a:t>1</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попередження</a:t>
            </a:r>
            <a:r>
              <a:rPr lang="ru-RU" sz="2000" dirty="0">
                <a:latin typeface="Times New Roman" panose="02020603050405020304" pitchFamily="18" charset="0"/>
                <a:cs typeface="Times New Roman" panose="02020603050405020304" pitchFamily="18" charset="0"/>
              </a:rPr>
              <a:t>; </a:t>
            </a:r>
            <a:endParaRPr lang="ru-RU" sz="2000" dirty="0" smtClean="0">
              <a:latin typeface="Times New Roman" panose="02020603050405020304" pitchFamily="18" charset="0"/>
              <a:cs typeface="Times New Roman" panose="02020603050405020304" pitchFamily="18" charset="0"/>
            </a:endParaRPr>
          </a:p>
          <a:p>
            <a:r>
              <a:rPr lang="ru-RU" sz="2000" dirty="0" smtClean="0">
                <a:latin typeface="Times New Roman" panose="02020603050405020304" pitchFamily="18" charset="0"/>
                <a:cs typeface="Times New Roman" panose="02020603050405020304" pitchFamily="18" charset="0"/>
              </a:rPr>
              <a:t>2</a:t>
            </a:r>
            <a:r>
              <a:rPr lang="ru-RU" sz="2000" dirty="0">
                <a:latin typeface="Times New Roman" panose="02020603050405020304" pitchFamily="18" charset="0"/>
                <a:cs typeface="Times New Roman" panose="02020603050405020304" pitchFamily="18" charset="0"/>
              </a:rPr>
              <a:t>) штраф; </a:t>
            </a:r>
            <a:endParaRPr lang="ru-RU" sz="2000" dirty="0" smtClean="0">
              <a:latin typeface="Times New Roman" panose="02020603050405020304" pitchFamily="18" charset="0"/>
              <a:cs typeface="Times New Roman" panose="02020603050405020304" pitchFamily="18" charset="0"/>
            </a:endParaRPr>
          </a:p>
          <a:p>
            <a:r>
              <a:rPr lang="ru-RU" sz="2000" dirty="0" smtClean="0">
                <a:latin typeface="Times New Roman" panose="02020603050405020304" pitchFamily="18" charset="0"/>
                <a:cs typeface="Times New Roman" panose="02020603050405020304" pitchFamily="18" charset="0"/>
              </a:rPr>
              <a:t>3</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оплатне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вилучення</a:t>
            </a:r>
            <a:r>
              <a:rPr lang="ru-RU" sz="2000" dirty="0">
                <a:latin typeface="Times New Roman" panose="02020603050405020304" pitchFamily="18" charset="0"/>
                <a:cs typeface="Times New Roman" panose="02020603050405020304" pitchFamily="18" charset="0"/>
              </a:rPr>
              <a:t> предмета, </a:t>
            </a:r>
            <a:r>
              <a:rPr lang="ru-RU" sz="2000" dirty="0" err="1">
                <a:latin typeface="Times New Roman" panose="02020603050405020304" pitchFamily="18" charset="0"/>
                <a:cs typeface="Times New Roman" panose="02020603050405020304" pitchFamily="18" charset="0"/>
              </a:rPr>
              <a:t>який</a:t>
            </a:r>
            <a:r>
              <a:rPr lang="ru-RU" sz="2000" dirty="0">
                <a:latin typeface="Times New Roman" panose="02020603050405020304" pitchFamily="18" charset="0"/>
                <a:cs typeface="Times New Roman" panose="02020603050405020304" pitchFamily="18" charset="0"/>
              </a:rPr>
              <a:t> став </a:t>
            </a:r>
            <a:r>
              <a:rPr lang="ru-RU" sz="2000" dirty="0" err="1">
                <a:latin typeface="Times New Roman" panose="02020603050405020304" pitchFamily="18" charset="0"/>
                <a:cs typeface="Times New Roman" panose="02020603050405020304" pitchFamily="18" charset="0"/>
              </a:rPr>
              <a:t>знаряддям</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вчинення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або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безпосереднім</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об'єктом</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адміністративного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правопорушення</a:t>
            </a:r>
            <a:r>
              <a:rPr lang="ru-RU" sz="2000" dirty="0">
                <a:latin typeface="Times New Roman" panose="02020603050405020304" pitchFamily="18" charset="0"/>
                <a:cs typeface="Times New Roman" panose="02020603050405020304" pitchFamily="18" charset="0"/>
              </a:rPr>
              <a:t>; </a:t>
            </a:r>
            <a:endParaRPr lang="ru-RU" sz="2000" dirty="0" smtClean="0">
              <a:latin typeface="Times New Roman" panose="02020603050405020304" pitchFamily="18" charset="0"/>
              <a:cs typeface="Times New Roman" panose="02020603050405020304" pitchFamily="18" charset="0"/>
            </a:endParaRPr>
          </a:p>
          <a:p>
            <a:r>
              <a:rPr lang="ru-RU" sz="2000" dirty="0" smtClean="0">
                <a:latin typeface="Times New Roman" panose="02020603050405020304" pitchFamily="18" charset="0"/>
                <a:cs typeface="Times New Roman" panose="02020603050405020304" pitchFamily="18" charset="0"/>
              </a:rPr>
              <a:t>4</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конфіскація</a:t>
            </a:r>
            <a:r>
              <a:rPr lang="ru-RU" sz="2000" dirty="0">
                <a:latin typeface="Times New Roman" panose="02020603050405020304" pitchFamily="18" charset="0"/>
                <a:cs typeface="Times New Roman" panose="02020603050405020304" pitchFamily="18" charset="0"/>
              </a:rPr>
              <a:t>: предмета, </a:t>
            </a:r>
            <a:r>
              <a:rPr lang="ru-RU" sz="2000" dirty="0" err="1">
                <a:latin typeface="Times New Roman" panose="02020603050405020304" pitchFamily="18" charset="0"/>
                <a:cs typeface="Times New Roman" panose="02020603050405020304" pitchFamily="18" charset="0"/>
              </a:rPr>
              <a:t>який</a:t>
            </a:r>
            <a:r>
              <a:rPr lang="ru-RU" sz="2000" dirty="0">
                <a:latin typeface="Times New Roman" panose="02020603050405020304" pitchFamily="18" charset="0"/>
                <a:cs typeface="Times New Roman" panose="02020603050405020304" pitchFamily="18" charset="0"/>
              </a:rPr>
              <a:t> став </a:t>
            </a:r>
            <a:r>
              <a:rPr lang="ru-RU" sz="2000" dirty="0" err="1">
                <a:latin typeface="Times New Roman" panose="02020603050405020304" pitchFamily="18" charset="0"/>
                <a:cs typeface="Times New Roman" panose="02020603050405020304" pitchFamily="18" charset="0"/>
              </a:rPr>
              <a:t>знаряддям</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вчинення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або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безпосереднім</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об'єктом</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адміністративного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правопорушення</a:t>
            </a:r>
            <a:r>
              <a:rPr lang="ru-RU" sz="2000" dirty="0">
                <a:latin typeface="Times New Roman" panose="02020603050405020304" pitchFamily="18" charset="0"/>
                <a:cs typeface="Times New Roman" panose="02020603050405020304" pitchFamily="18" charset="0"/>
              </a:rPr>
              <a:t>; грошей, </a:t>
            </a:r>
            <a:r>
              <a:rPr lang="ru-RU" sz="2000" dirty="0" err="1">
                <a:latin typeface="Times New Roman" panose="02020603050405020304" pitchFamily="18" charset="0"/>
                <a:cs typeface="Times New Roman" panose="02020603050405020304" pitchFamily="18" charset="0"/>
              </a:rPr>
              <a:t>одержаних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внаслідок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вчинення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адміністративного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правопорушення</a:t>
            </a:r>
            <a:r>
              <a:rPr lang="ru-RU" sz="2000" dirty="0">
                <a:latin typeface="Times New Roman" panose="02020603050405020304" pitchFamily="18" charset="0"/>
                <a:cs typeface="Times New Roman" panose="02020603050405020304" pitchFamily="18" charset="0"/>
              </a:rPr>
              <a:t>; </a:t>
            </a:r>
            <a:endParaRPr lang="ru-RU" sz="2000" dirty="0" smtClean="0">
              <a:latin typeface="Times New Roman" panose="02020603050405020304" pitchFamily="18" charset="0"/>
              <a:cs typeface="Times New Roman" panose="02020603050405020304" pitchFamily="18" charset="0"/>
            </a:endParaRPr>
          </a:p>
          <a:p>
            <a:r>
              <a:rPr lang="ru-RU" sz="2000" dirty="0" smtClean="0">
                <a:latin typeface="Times New Roman" panose="02020603050405020304" pitchFamily="18" charset="0"/>
                <a:cs typeface="Times New Roman" panose="02020603050405020304" pitchFamily="18" charset="0"/>
              </a:rPr>
              <a:t>5</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позбавлення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спеціального</a:t>
            </a:r>
            <a:r>
              <a:rPr lang="ru-RU" sz="2000" dirty="0">
                <a:latin typeface="Times New Roman" panose="02020603050405020304" pitchFamily="18" charset="0"/>
                <a:cs typeface="Times New Roman" panose="02020603050405020304" pitchFamily="18" charset="0"/>
              </a:rPr>
              <a:t> права, </a:t>
            </a:r>
            <a:r>
              <a:rPr lang="ru-RU" sz="2000" dirty="0" err="1">
                <a:latin typeface="Times New Roman" panose="02020603050405020304" pitchFamily="18" charset="0"/>
                <a:cs typeface="Times New Roman" panose="02020603050405020304" pitchFamily="18" charset="0"/>
              </a:rPr>
              <a:t>наданого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даному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громадянинові</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права </a:t>
            </a:r>
            <a:r>
              <a:rPr lang="ru-RU" sz="2000" dirty="0" err="1">
                <a:latin typeface="Times New Roman" panose="02020603050405020304" pitchFamily="18" charset="0"/>
                <a:cs typeface="Times New Roman" panose="02020603050405020304" pitchFamily="18" charset="0"/>
              </a:rPr>
              <a:t>керування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транспортними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засобами</a:t>
            </a:r>
            <a:r>
              <a:rPr lang="ru-RU" sz="2000" dirty="0">
                <a:latin typeface="Times New Roman" panose="02020603050405020304" pitchFamily="18" charset="0"/>
                <a:cs typeface="Times New Roman" panose="02020603050405020304" pitchFamily="18" charset="0"/>
              </a:rPr>
              <a:t>, права </a:t>
            </a:r>
            <a:r>
              <a:rPr lang="ru-RU" sz="2000" dirty="0" err="1">
                <a:latin typeface="Times New Roman" panose="02020603050405020304" pitchFamily="18" charset="0"/>
                <a:cs typeface="Times New Roman" panose="02020603050405020304" pitchFamily="18" charset="0"/>
              </a:rPr>
              <a:t>полювання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позбавлення</a:t>
            </a:r>
            <a:r>
              <a:rPr lang="ru-RU" sz="2000" dirty="0">
                <a:latin typeface="Times New Roman" panose="02020603050405020304" pitchFamily="18" charset="0"/>
                <a:cs typeface="Times New Roman" panose="02020603050405020304" pitchFamily="18" charset="0"/>
              </a:rPr>
              <a:t> права </a:t>
            </a:r>
            <a:r>
              <a:rPr lang="ru-RU" sz="2000" dirty="0" err="1">
                <a:latin typeface="Times New Roman" panose="02020603050405020304" pitchFamily="18" charset="0"/>
                <a:cs typeface="Times New Roman" panose="02020603050405020304" pitchFamily="18" charset="0"/>
              </a:rPr>
              <a:t>обіймати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певні</a:t>
            </a:r>
            <a:r>
              <a:rPr lang="ru-RU" sz="2000" dirty="0">
                <a:latin typeface="Times New Roman" panose="02020603050405020304" pitchFamily="18" charset="0"/>
                <a:cs typeface="Times New Roman" panose="02020603050405020304" pitchFamily="18" charset="0"/>
              </a:rPr>
              <a:t> посади </a:t>
            </a:r>
            <a:r>
              <a:rPr lang="ru-RU" sz="2000" dirty="0" err="1">
                <a:latin typeface="Times New Roman" panose="02020603050405020304" pitchFamily="18" charset="0"/>
                <a:cs typeface="Times New Roman" panose="02020603050405020304" pitchFamily="18" charset="0"/>
              </a:rPr>
              <a:t>або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займатися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певною</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діяльністю</a:t>
            </a:r>
            <a:r>
              <a:rPr lang="ru-RU" sz="2000" dirty="0">
                <a:latin typeface="Times New Roman" panose="02020603050405020304" pitchFamily="18" charset="0"/>
                <a:cs typeface="Times New Roman" panose="02020603050405020304" pitchFamily="18" charset="0"/>
              </a:rPr>
              <a:t>; </a:t>
            </a:r>
            <a:endParaRPr lang="ru-RU" sz="2000" dirty="0" smtClean="0">
              <a:latin typeface="Times New Roman" panose="02020603050405020304" pitchFamily="18" charset="0"/>
              <a:cs typeface="Times New Roman" panose="02020603050405020304" pitchFamily="18" charset="0"/>
            </a:endParaRPr>
          </a:p>
          <a:p>
            <a:r>
              <a:rPr lang="ru-RU" sz="2000" dirty="0" smtClean="0">
                <a:latin typeface="Times New Roman" panose="02020603050405020304" pitchFamily="18" charset="0"/>
                <a:cs typeface="Times New Roman" panose="02020603050405020304" pitchFamily="18" charset="0"/>
              </a:rPr>
              <a:t>5 </a:t>
            </a:r>
            <a:r>
              <a:rPr lang="ru-RU" sz="2000" dirty="0">
                <a:latin typeface="Times New Roman" panose="02020603050405020304" pitchFamily="18" charset="0"/>
                <a:cs typeface="Times New Roman" panose="02020603050405020304" pitchFamily="18" charset="0"/>
              </a:rPr>
              <a:t>-1 ) </a:t>
            </a:r>
            <a:r>
              <a:rPr lang="ru-RU" sz="2000" dirty="0" err="1">
                <a:latin typeface="Times New Roman" panose="02020603050405020304" pitchFamily="18" charset="0"/>
                <a:cs typeface="Times New Roman" panose="02020603050405020304" pitchFamily="18" charset="0"/>
              </a:rPr>
              <a:t>громадські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роботи</a:t>
            </a:r>
            <a:r>
              <a:rPr lang="ru-RU" sz="2000" dirty="0">
                <a:latin typeface="Times New Roman" panose="02020603050405020304" pitchFamily="18" charset="0"/>
                <a:cs typeface="Times New Roman" panose="02020603050405020304" pitchFamily="18" charset="0"/>
              </a:rPr>
              <a:t>; </a:t>
            </a:r>
            <a:endParaRPr lang="ru-RU" sz="2000" dirty="0" smtClean="0">
              <a:latin typeface="Times New Roman" panose="02020603050405020304" pitchFamily="18" charset="0"/>
              <a:cs typeface="Times New Roman" panose="02020603050405020304" pitchFamily="18" charset="0"/>
            </a:endParaRPr>
          </a:p>
          <a:p>
            <a:r>
              <a:rPr lang="ru-RU" sz="2000" dirty="0" smtClean="0">
                <a:latin typeface="Times New Roman" panose="02020603050405020304" pitchFamily="18" charset="0"/>
                <a:cs typeface="Times New Roman" panose="02020603050405020304" pitchFamily="18" charset="0"/>
              </a:rPr>
              <a:t>6</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виправні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роботи</a:t>
            </a:r>
            <a:r>
              <a:rPr lang="ru-RU" sz="2000" dirty="0">
                <a:latin typeface="Times New Roman" panose="02020603050405020304" pitchFamily="18" charset="0"/>
                <a:cs typeface="Times New Roman" panose="02020603050405020304" pitchFamily="18" charset="0"/>
              </a:rPr>
              <a:t>; </a:t>
            </a:r>
            <a:endParaRPr lang="ru-RU" sz="2000" dirty="0" smtClean="0">
              <a:latin typeface="Times New Roman" panose="02020603050405020304" pitchFamily="18" charset="0"/>
              <a:cs typeface="Times New Roman" panose="02020603050405020304" pitchFamily="18" charset="0"/>
            </a:endParaRPr>
          </a:p>
          <a:p>
            <a:r>
              <a:rPr lang="ru-RU" sz="2000" dirty="0">
                <a:latin typeface="Times New Roman" panose="02020603050405020304" pitchFamily="18" charset="0"/>
                <a:cs typeface="Times New Roman" panose="02020603050405020304" pitchFamily="18" charset="0"/>
              </a:rPr>
              <a:t>6-1) </a:t>
            </a:r>
            <a:r>
              <a:rPr lang="ru-RU" sz="2000" dirty="0" err="1">
                <a:latin typeface="Times New Roman" panose="02020603050405020304" pitchFamily="18" charset="0"/>
                <a:cs typeface="Times New Roman" panose="02020603050405020304" pitchFamily="18" charset="0"/>
              </a:rPr>
              <a:t>суспільно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корисні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роботи</a:t>
            </a:r>
            <a:r>
              <a:rPr lang="ru-RU" sz="2000" dirty="0">
                <a:latin typeface="Times New Roman" panose="02020603050405020304" pitchFamily="18" charset="0"/>
                <a:cs typeface="Times New Roman" panose="02020603050405020304" pitchFamily="18" charset="0"/>
              </a:rPr>
              <a:t>;</a:t>
            </a:r>
            <a:endParaRPr lang="ru-RU" sz="2000" dirty="0" smtClean="0">
              <a:latin typeface="Times New Roman" panose="02020603050405020304" pitchFamily="18" charset="0"/>
              <a:cs typeface="Times New Roman" panose="02020603050405020304" pitchFamily="18" charset="0"/>
            </a:endParaRPr>
          </a:p>
          <a:p>
            <a:r>
              <a:rPr lang="ru-RU" sz="2000" dirty="0" smtClean="0">
                <a:latin typeface="Times New Roman" panose="02020603050405020304" pitchFamily="18" charset="0"/>
                <a:cs typeface="Times New Roman" panose="02020603050405020304" pitchFamily="18" charset="0"/>
              </a:rPr>
              <a:t>7</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адміністративний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арешт</a:t>
            </a:r>
            <a:r>
              <a:rPr lang="ru-RU" sz="2000" dirty="0">
                <a:latin typeface="Times New Roman" panose="02020603050405020304" pitchFamily="18" charset="0"/>
                <a:cs typeface="Times New Roman" panose="02020603050405020304" pitchFamily="18" charset="0"/>
              </a:rPr>
              <a:t>; </a:t>
            </a:r>
            <a:endParaRPr lang="ru-RU" sz="2000" dirty="0" smtClean="0">
              <a:latin typeface="Times New Roman" panose="02020603050405020304" pitchFamily="18" charset="0"/>
              <a:cs typeface="Times New Roman" panose="02020603050405020304" pitchFamily="18" charset="0"/>
            </a:endParaRPr>
          </a:p>
          <a:p>
            <a:r>
              <a:rPr lang="ru-RU" sz="2000" dirty="0" smtClean="0">
                <a:latin typeface="Times New Roman" panose="02020603050405020304" pitchFamily="18" charset="0"/>
                <a:cs typeface="Times New Roman" panose="02020603050405020304" pitchFamily="18" charset="0"/>
              </a:rPr>
              <a:t>8</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арешт</a:t>
            </a:r>
            <a:r>
              <a:rPr lang="ru-RU" sz="2000" dirty="0">
                <a:latin typeface="Times New Roman" panose="02020603050405020304" pitchFamily="18" charset="0"/>
                <a:cs typeface="Times New Roman" panose="02020603050405020304" pitchFamily="18" charset="0"/>
              </a:rPr>
              <a:t> з </a:t>
            </a:r>
            <a:r>
              <a:rPr lang="ru-RU" sz="2000" dirty="0" err="1">
                <a:latin typeface="Times New Roman" panose="02020603050405020304" pitchFamily="18" charset="0"/>
                <a:cs typeface="Times New Roman" panose="02020603050405020304" pitchFamily="18" charset="0"/>
              </a:rPr>
              <a:t>утриманням</a:t>
            </a:r>
            <a:r>
              <a:rPr lang="ru-RU" sz="2000" dirty="0">
                <a:latin typeface="Times New Roman" panose="02020603050405020304" pitchFamily="18" charset="0"/>
                <a:cs typeface="Times New Roman" panose="02020603050405020304" pitchFamily="18" charset="0"/>
              </a:rPr>
              <a:t> на </a:t>
            </a:r>
            <a:r>
              <a:rPr lang="ru-RU" sz="2000" dirty="0" err="1">
                <a:latin typeface="Times New Roman" panose="02020603050405020304" pitchFamily="18" charset="0"/>
                <a:cs typeface="Times New Roman" panose="02020603050405020304" pitchFamily="18" charset="0"/>
              </a:rPr>
              <a:t>гауптвахті</a:t>
            </a:r>
            <a:r>
              <a:rPr lang="ru-RU" sz="2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516009305"/>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1143000"/>
          </a:xfrm>
        </p:spPr>
        <p:txBody>
          <a:bodyPr>
            <a:normAutofit fontScale="90000"/>
          </a:bodyPr>
          <a:lstStyle/>
          <a:p>
            <a:r>
              <a:rPr lang="uk-UA" dirty="0" smtClean="0"/>
              <a:t>Серед </a:t>
            </a:r>
            <a:r>
              <a:rPr lang="ru-RU" dirty="0" err="1" smtClean="0"/>
              <a:t>обов’язків</a:t>
            </a:r>
            <a:r>
              <a:rPr lang="ru-RU" dirty="0" smtClean="0"/>
              <a:t> </a:t>
            </a:r>
            <a:r>
              <a:rPr lang="ru-RU" dirty="0" err="1"/>
              <a:t>Національного</a:t>
            </a:r>
            <a:r>
              <a:rPr lang="ru-RU" dirty="0"/>
              <a:t> </a:t>
            </a:r>
            <a:r>
              <a:rPr lang="ru-RU" dirty="0" smtClean="0"/>
              <a:t>бюро:</a:t>
            </a:r>
            <a:endParaRPr lang="ru-RU" dirty="0"/>
          </a:p>
        </p:txBody>
      </p:sp>
      <p:sp>
        <p:nvSpPr>
          <p:cNvPr id="3" name="Объект 2"/>
          <p:cNvSpPr>
            <a:spLocks noGrp="1"/>
          </p:cNvSpPr>
          <p:nvPr>
            <p:ph idx="1"/>
          </p:nvPr>
        </p:nvSpPr>
        <p:spPr>
          <a:xfrm>
            <a:off x="457200" y="1600200"/>
            <a:ext cx="8229600" cy="4925144"/>
          </a:xfrm>
        </p:spPr>
        <p:txBody>
          <a:bodyPr>
            <a:normAutofit fontScale="62500" lnSpcReduction="20000"/>
          </a:bodyPr>
          <a:lstStyle/>
          <a:p>
            <a:r>
              <a:rPr lang="ru-RU" dirty="0"/>
              <a:t>4) </a:t>
            </a:r>
            <a:r>
              <a:rPr lang="ru-RU" dirty="0" err="1"/>
              <a:t>взаємодіє</a:t>
            </a:r>
            <a:r>
              <a:rPr lang="ru-RU" dirty="0"/>
              <a:t> з </a:t>
            </a:r>
            <a:r>
              <a:rPr lang="ru-RU" dirty="0" err="1"/>
              <a:t>іншими</a:t>
            </a:r>
            <a:r>
              <a:rPr lang="ru-RU" dirty="0"/>
              <a:t> </a:t>
            </a:r>
            <a:r>
              <a:rPr lang="ru-RU" dirty="0" err="1"/>
              <a:t>державними</a:t>
            </a:r>
            <a:r>
              <a:rPr lang="ru-RU" dirty="0"/>
              <a:t> органами, органами </a:t>
            </a:r>
            <a:r>
              <a:rPr lang="ru-RU" dirty="0" err="1"/>
              <a:t>місцевого</a:t>
            </a:r>
            <a:r>
              <a:rPr lang="ru-RU" dirty="0"/>
              <a:t> </a:t>
            </a:r>
            <a:r>
              <a:rPr lang="ru-RU" dirty="0" err="1"/>
              <a:t>самоврядування</a:t>
            </a:r>
            <a:r>
              <a:rPr lang="ru-RU" dirty="0"/>
              <a:t> та </a:t>
            </a:r>
            <a:r>
              <a:rPr lang="ru-RU" dirty="0" err="1"/>
              <a:t>іншими</a:t>
            </a:r>
            <a:r>
              <a:rPr lang="ru-RU" dirty="0"/>
              <a:t> </a:t>
            </a:r>
            <a:r>
              <a:rPr lang="ru-RU" dirty="0" err="1"/>
              <a:t>суб’єктами</a:t>
            </a:r>
            <a:r>
              <a:rPr lang="ru-RU" dirty="0"/>
              <a:t> для </a:t>
            </a:r>
            <a:r>
              <a:rPr lang="ru-RU" dirty="0" err="1"/>
              <a:t>виконання</a:t>
            </a:r>
            <a:r>
              <a:rPr lang="ru-RU" dirty="0"/>
              <a:t> </a:t>
            </a:r>
            <a:r>
              <a:rPr lang="ru-RU" dirty="0" err="1"/>
              <a:t>своїх</a:t>
            </a:r>
            <a:r>
              <a:rPr lang="ru-RU" dirty="0"/>
              <a:t> </a:t>
            </a:r>
            <a:r>
              <a:rPr lang="ru-RU" dirty="0" err="1"/>
              <a:t>обов’язків</a:t>
            </a:r>
            <a:r>
              <a:rPr lang="ru-RU" dirty="0" smtClean="0"/>
              <a:t>;</a:t>
            </a:r>
          </a:p>
          <a:p>
            <a:r>
              <a:rPr lang="ru-RU" dirty="0"/>
              <a:t>5) </a:t>
            </a:r>
            <a:r>
              <a:rPr lang="ru-RU" dirty="0" err="1"/>
              <a:t>здійснює</a:t>
            </a:r>
            <a:r>
              <a:rPr lang="ru-RU" dirty="0"/>
              <a:t> </a:t>
            </a:r>
            <a:r>
              <a:rPr lang="ru-RU" dirty="0" err="1"/>
              <a:t>інформаційно-аналітичну</a:t>
            </a:r>
            <a:r>
              <a:rPr lang="ru-RU" dirty="0"/>
              <a:t> роботу з метою </a:t>
            </a:r>
            <a:r>
              <a:rPr lang="ru-RU" dirty="0" err="1"/>
              <a:t>виявлення</a:t>
            </a:r>
            <a:r>
              <a:rPr lang="ru-RU" dirty="0"/>
              <a:t> та </a:t>
            </a:r>
            <a:r>
              <a:rPr lang="ru-RU" dirty="0" err="1"/>
              <a:t>усунення</a:t>
            </a:r>
            <a:r>
              <a:rPr lang="ru-RU" dirty="0"/>
              <a:t> причин і умов, </a:t>
            </a:r>
            <a:r>
              <a:rPr lang="ru-RU" dirty="0" err="1"/>
              <a:t>що</a:t>
            </a:r>
            <a:r>
              <a:rPr lang="ru-RU" dirty="0"/>
              <a:t> </a:t>
            </a:r>
            <a:r>
              <a:rPr lang="ru-RU" dirty="0" err="1"/>
              <a:t>сприяють</a:t>
            </a:r>
            <a:r>
              <a:rPr lang="ru-RU" dirty="0"/>
              <a:t> </a:t>
            </a:r>
            <a:r>
              <a:rPr lang="ru-RU" dirty="0" err="1"/>
              <a:t>вчиненню</a:t>
            </a:r>
            <a:r>
              <a:rPr lang="ru-RU" dirty="0"/>
              <a:t> </a:t>
            </a:r>
            <a:r>
              <a:rPr lang="ru-RU" dirty="0" err="1"/>
              <a:t>кримінальних</a:t>
            </a:r>
            <a:r>
              <a:rPr lang="ru-RU" dirty="0"/>
              <a:t> </a:t>
            </a:r>
            <a:r>
              <a:rPr lang="ru-RU" dirty="0" err="1"/>
              <a:t>правопорушень</a:t>
            </a:r>
            <a:r>
              <a:rPr lang="ru-RU" dirty="0"/>
              <a:t>, </a:t>
            </a:r>
            <a:r>
              <a:rPr lang="ru-RU" dirty="0" err="1"/>
              <a:t>віднесених</a:t>
            </a:r>
            <a:r>
              <a:rPr lang="ru-RU" dirty="0"/>
              <a:t> до </a:t>
            </a:r>
            <a:r>
              <a:rPr lang="ru-RU" dirty="0" err="1"/>
              <a:t>підслідності</a:t>
            </a:r>
            <a:r>
              <a:rPr lang="ru-RU" dirty="0"/>
              <a:t> </a:t>
            </a:r>
            <a:r>
              <a:rPr lang="ru-RU" dirty="0" err="1"/>
              <a:t>Національного</a:t>
            </a:r>
            <a:r>
              <a:rPr lang="ru-RU" dirty="0"/>
              <a:t> бюро</a:t>
            </a:r>
            <a:r>
              <a:rPr lang="ru-RU" dirty="0" smtClean="0"/>
              <a:t>;</a:t>
            </a:r>
          </a:p>
          <a:p>
            <a:r>
              <a:rPr lang="ru-RU" dirty="0"/>
              <a:t>7) </a:t>
            </a:r>
            <a:r>
              <a:rPr lang="ru-RU" dirty="0" err="1"/>
              <a:t>забезпечує</a:t>
            </a:r>
            <a:r>
              <a:rPr lang="ru-RU" dirty="0"/>
              <a:t> на </a:t>
            </a:r>
            <a:r>
              <a:rPr lang="ru-RU" dirty="0" err="1"/>
              <a:t>умовах</a:t>
            </a:r>
            <a:r>
              <a:rPr lang="ru-RU" dirty="0"/>
              <a:t> </a:t>
            </a:r>
            <a:r>
              <a:rPr lang="ru-RU" dirty="0" err="1"/>
              <a:t>конфіденційності</a:t>
            </a:r>
            <a:r>
              <a:rPr lang="ru-RU" dirty="0"/>
              <a:t> та </a:t>
            </a:r>
            <a:r>
              <a:rPr lang="ru-RU" dirty="0" err="1"/>
              <a:t>добровільності</a:t>
            </a:r>
            <a:r>
              <a:rPr lang="ru-RU" dirty="0"/>
              <a:t> </a:t>
            </a:r>
            <a:r>
              <a:rPr lang="ru-RU" dirty="0" err="1"/>
              <a:t>співпрацю</a:t>
            </a:r>
            <a:r>
              <a:rPr lang="ru-RU" dirty="0"/>
              <a:t> з особами, </a:t>
            </a:r>
            <a:r>
              <a:rPr lang="ru-RU" dirty="0" err="1"/>
              <a:t>які</a:t>
            </a:r>
            <a:r>
              <a:rPr lang="ru-RU" dirty="0"/>
              <a:t> </a:t>
            </a:r>
            <a:r>
              <a:rPr lang="ru-RU" dirty="0" err="1"/>
              <a:t>повідомляють</a:t>
            </a:r>
            <a:r>
              <a:rPr lang="ru-RU" dirty="0"/>
              <a:t> про </a:t>
            </a:r>
            <a:r>
              <a:rPr lang="ru-RU" dirty="0" err="1"/>
              <a:t>корупційні</a:t>
            </a:r>
            <a:r>
              <a:rPr lang="ru-RU" dirty="0"/>
              <a:t> </a:t>
            </a:r>
            <a:r>
              <a:rPr lang="ru-RU" dirty="0" err="1"/>
              <a:t>правопорушення</a:t>
            </a:r>
            <a:r>
              <a:rPr lang="ru-RU" dirty="0"/>
              <a:t>;</a:t>
            </a:r>
          </a:p>
          <a:p>
            <a:r>
              <a:rPr lang="ru-RU" dirty="0"/>
              <a:t>8) </a:t>
            </a:r>
            <a:r>
              <a:rPr lang="ru-RU" dirty="0" err="1"/>
              <a:t>звітує</a:t>
            </a:r>
            <a:r>
              <a:rPr lang="ru-RU" dirty="0"/>
              <a:t> про свою </a:t>
            </a:r>
            <a:r>
              <a:rPr lang="ru-RU" dirty="0" err="1"/>
              <a:t>діяльність</a:t>
            </a:r>
            <a:r>
              <a:rPr lang="ru-RU" dirty="0"/>
              <a:t> у порядку, </a:t>
            </a:r>
            <a:r>
              <a:rPr lang="ru-RU" dirty="0" err="1"/>
              <a:t>визначеному</a:t>
            </a:r>
            <a:r>
              <a:rPr lang="ru-RU" dirty="0"/>
              <a:t> </a:t>
            </a:r>
            <a:r>
              <a:rPr lang="ru-RU" dirty="0" err="1"/>
              <a:t>цим</a:t>
            </a:r>
            <a:r>
              <a:rPr lang="ru-RU" dirty="0"/>
              <a:t> Законом, та </a:t>
            </a:r>
            <a:r>
              <a:rPr lang="ru-RU" dirty="0" err="1"/>
              <a:t>інформує</a:t>
            </a:r>
            <a:r>
              <a:rPr lang="ru-RU" dirty="0"/>
              <a:t> </a:t>
            </a:r>
            <a:r>
              <a:rPr lang="ru-RU" dirty="0" err="1"/>
              <a:t>суспільство</a:t>
            </a:r>
            <a:r>
              <a:rPr lang="ru-RU" dirty="0"/>
              <a:t> про </a:t>
            </a:r>
            <a:r>
              <a:rPr lang="ru-RU" dirty="0" err="1"/>
              <a:t>результати</a:t>
            </a:r>
            <a:r>
              <a:rPr lang="ru-RU" dirty="0"/>
              <a:t> </a:t>
            </a:r>
            <a:r>
              <a:rPr lang="ru-RU" dirty="0" err="1"/>
              <a:t>своєї</a:t>
            </a:r>
            <a:r>
              <a:rPr lang="ru-RU" dirty="0"/>
              <a:t> </a:t>
            </a:r>
            <a:r>
              <a:rPr lang="ru-RU" dirty="0" err="1"/>
              <a:t>роботи</a:t>
            </a:r>
            <a:r>
              <a:rPr lang="ru-RU" dirty="0"/>
              <a:t>;</a:t>
            </a:r>
          </a:p>
          <a:p>
            <a:r>
              <a:rPr lang="ru-RU" dirty="0"/>
              <a:t>9) </a:t>
            </a:r>
            <a:r>
              <a:rPr lang="ru-RU" dirty="0" err="1"/>
              <a:t>здійснює</a:t>
            </a:r>
            <a:r>
              <a:rPr lang="ru-RU" dirty="0"/>
              <a:t> </a:t>
            </a:r>
            <a:r>
              <a:rPr lang="ru-RU" dirty="0" err="1"/>
              <a:t>міжнародне</a:t>
            </a:r>
            <a:r>
              <a:rPr lang="ru-RU" dirty="0"/>
              <a:t> </a:t>
            </a:r>
            <a:r>
              <a:rPr lang="ru-RU" dirty="0" err="1"/>
              <a:t>співробітництво</a:t>
            </a:r>
            <a:r>
              <a:rPr lang="ru-RU" dirty="0"/>
              <a:t> у межах </a:t>
            </a:r>
            <a:r>
              <a:rPr lang="ru-RU" dirty="0" err="1"/>
              <a:t>своєї</a:t>
            </a:r>
            <a:r>
              <a:rPr lang="ru-RU" dirty="0"/>
              <a:t> </a:t>
            </a:r>
            <a:r>
              <a:rPr lang="ru-RU" dirty="0" err="1"/>
              <a:t>компетенції</a:t>
            </a:r>
            <a:r>
              <a:rPr lang="ru-RU" dirty="0"/>
              <a:t> </a:t>
            </a:r>
            <a:r>
              <a:rPr lang="ru-RU" dirty="0" err="1"/>
              <a:t>відповідно</a:t>
            </a:r>
            <a:r>
              <a:rPr lang="ru-RU" dirty="0"/>
              <a:t> до </a:t>
            </a:r>
            <a:r>
              <a:rPr lang="ru-RU" dirty="0" err="1"/>
              <a:t>законодавства</a:t>
            </a:r>
            <a:r>
              <a:rPr lang="ru-RU" dirty="0"/>
              <a:t> </a:t>
            </a:r>
            <a:r>
              <a:rPr lang="ru-RU" dirty="0" err="1"/>
              <a:t>України</a:t>
            </a:r>
            <a:r>
              <a:rPr lang="ru-RU" dirty="0"/>
              <a:t> та </a:t>
            </a:r>
            <a:r>
              <a:rPr lang="ru-RU" dirty="0" err="1"/>
              <a:t>міжнародних</a:t>
            </a:r>
            <a:r>
              <a:rPr lang="ru-RU" dirty="0"/>
              <a:t> </a:t>
            </a:r>
            <a:r>
              <a:rPr lang="ru-RU" dirty="0" err="1"/>
              <a:t>договорів</a:t>
            </a:r>
            <a:r>
              <a:rPr lang="ru-RU" dirty="0"/>
              <a:t> </a:t>
            </a:r>
            <a:r>
              <a:rPr lang="ru-RU" dirty="0" err="1"/>
              <a:t>України</a:t>
            </a:r>
            <a:r>
              <a:rPr lang="ru-RU" dirty="0"/>
              <a:t>;</a:t>
            </a:r>
          </a:p>
          <a:p>
            <a:r>
              <a:rPr lang="ru-RU" dirty="0"/>
              <a:t>11) </a:t>
            </a:r>
            <a:r>
              <a:rPr lang="ru-RU" dirty="0" err="1"/>
              <a:t>збирає</a:t>
            </a:r>
            <a:r>
              <a:rPr lang="ru-RU" dirty="0"/>
              <a:t> і </a:t>
            </a:r>
            <a:r>
              <a:rPr lang="ru-RU" dirty="0" err="1"/>
              <a:t>надсилає</a:t>
            </a:r>
            <a:r>
              <a:rPr lang="ru-RU" dirty="0"/>
              <a:t> </a:t>
            </a:r>
            <a:r>
              <a:rPr lang="ru-RU" dirty="0" err="1"/>
              <a:t>Спеціалізованій</a:t>
            </a:r>
            <a:r>
              <a:rPr lang="ru-RU" dirty="0"/>
              <a:t> </a:t>
            </a:r>
            <a:r>
              <a:rPr lang="ru-RU" dirty="0" err="1"/>
              <a:t>антикорупційній</a:t>
            </a:r>
            <a:r>
              <a:rPr lang="ru-RU" dirty="0"/>
              <a:t> </a:t>
            </a:r>
            <a:r>
              <a:rPr lang="ru-RU" dirty="0" err="1"/>
              <a:t>прокуратурі</a:t>
            </a:r>
            <a:r>
              <a:rPr lang="ru-RU" dirty="0"/>
              <a:t> </a:t>
            </a:r>
            <a:r>
              <a:rPr lang="ru-RU" dirty="0" err="1"/>
              <a:t>матеріали</a:t>
            </a:r>
            <a:r>
              <a:rPr lang="ru-RU" dirty="0"/>
              <a:t> для </a:t>
            </a:r>
            <a:r>
              <a:rPr lang="ru-RU" dirty="0" err="1"/>
              <a:t>вирішення</a:t>
            </a:r>
            <a:r>
              <a:rPr lang="ru-RU" dirty="0"/>
              <a:t> </a:t>
            </a:r>
            <a:r>
              <a:rPr lang="ru-RU" dirty="0" err="1"/>
              <a:t>питання</a:t>
            </a:r>
            <a:r>
              <a:rPr lang="ru-RU" dirty="0"/>
              <a:t> про </a:t>
            </a:r>
            <a:r>
              <a:rPr lang="ru-RU" dirty="0" err="1"/>
              <a:t>пред’явлення</a:t>
            </a:r>
            <a:r>
              <a:rPr lang="ru-RU" dirty="0"/>
              <a:t> позову про </a:t>
            </a:r>
            <a:r>
              <a:rPr lang="ru-RU" dirty="0" err="1"/>
              <a:t>визнання</a:t>
            </a:r>
            <a:r>
              <a:rPr lang="ru-RU" dirty="0"/>
              <a:t> </a:t>
            </a:r>
            <a:r>
              <a:rPr lang="ru-RU" dirty="0" err="1"/>
              <a:t>недійсними</a:t>
            </a:r>
            <a:r>
              <a:rPr lang="ru-RU" dirty="0"/>
              <a:t> </a:t>
            </a:r>
            <a:r>
              <a:rPr lang="ru-RU" dirty="0" err="1"/>
              <a:t>угод</a:t>
            </a:r>
            <a:r>
              <a:rPr lang="ru-RU" dirty="0"/>
              <a:t> у </a:t>
            </a:r>
            <a:r>
              <a:rPr lang="ru-RU" dirty="0" err="1"/>
              <a:t>випадках</a:t>
            </a:r>
            <a:r>
              <a:rPr lang="ru-RU" dirty="0"/>
              <a:t>, </a:t>
            </a:r>
            <a:r>
              <a:rPr lang="ru-RU" dirty="0" err="1"/>
              <a:t>передбачених</a:t>
            </a:r>
            <a:r>
              <a:rPr lang="ru-RU" dirty="0"/>
              <a:t> </a:t>
            </a:r>
            <a:r>
              <a:rPr lang="ru-RU" dirty="0" err="1"/>
              <a:t>законодавством</a:t>
            </a:r>
            <a:r>
              <a:rPr lang="ru-RU" dirty="0"/>
              <a:t> </a:t>
            </a:r>
            <a:r>
              <a:rPr lang="ru-RU" dirty="0" err="1"/>
              <a:t>України</a:t>
            </a:r>
            <a:r>
              <a:rPr lang="ru-RU" dirty="0"/>
              <a:t>.</a:t>
            </a:r>
          </a:p>
        </p:txBody>
      </p:sp>
    </p:spTree>
    <p:extLst>
      <p:ext uri="{BB962C8B-B14F-4D97-AF65-F5344CB8AC3E}">
        <p14:creationId xmlns:p14="http://schemas.microsoft.com/office/powerpoint/2010/main" val="245252572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Серед прав НАБУ:</a:t>
            </a:r>
            <a:endParaRPr lang="ru-RU" dirty="0"/>
          </a:p>
        </p:txBody>
      </p:sp>
      <p:sp>
        <p:nvSpPr>
          <p:cNvPr id="3" name="Объект 2"/>
          <p:cNvSpPr>
            <a:spLocks noGrp="1"/>
          </p:cNvSpPr>
          <p:nvPr>
            <p:ph idx="1"/>
          </p:nvPr>
        </p:nvSpPr>
        <p:spPr>
          <a:xfrm>
            <a:off x="457200" y="1196752"/>
            <a:ext cx="8229600" cy="5472608"/>
          </a:xfrm>
        </p:spPr>
        <p:txBody>
          <a:bodyPr>
            <a:normAutofit fontScale="47500" lnSpcReduction="20000"/>
          </a:bodyPr>
          <a:lstStyle/>
          <a:p>
            <a:pPr marL="0" indent="0">
              <a:buNone/>
            </a:pPr>
            <a:r>
              <a:rPr lang="ru-RU" dirty="0" smtClean="0">
                <a:latin typeface="Times New Roman" panose="02020603050405020304" pitchFamily="18" charset="0"/>
                <a:cs typeface="Times New Roman" panose="02020603050405020304" pitchFamily="18" charset="0"/>
              </a:rPr>
              <a:t>2) за </a:t>
            </a:r>
            <a:r>
              <a:rPr lang="ru-RU" dirty="0" err="1">
                <a:latin typeface="Times New Roman" panose="02020603050405020304" pitchFamily="18" charset="0"/>
                <a:cs typeface="Times New Roman" panose="02020603050405020304" pitchFamily="18" charset="0"/>
              </a:rPr>
              <a:t>рішенням</a:t>
            </a:r>
            <a:r>
              <a:rPr lang="ru-RU" dirty="0">
                <a:latin typeface="Times New Roman" panose="02020603050405020304" pitchFamily="18" charset="0"/>
                <a:cs typeface="Times New Roman" panose="02020603050405020304" pitchFamily="18" charset="0"/>
              </a:rPr>
              <a:t> Директора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бюро, </a:t>
            </a:r>
            <a:r>
              <a:rPr lang="ru-RU" dirty="0" err="1">
                <a:latin typeface="Times New Roman" panose="02020603050405020304" pitchFamily="18" charset="0"/>
                <a:cs typeface="Times New Roman" panose="02020603050405020304" pitchFamily="18" charset="0"/>
              </a:rPr>
              <a:t>погодженим</a:t>
            </a:r>
            <a:r>
              <a:rPr lang="ru-RU" dirty="0">
                <a:latin typeface="Times New Roman" panose="02020603050405020304" pitchFamily="18" charset="0"/>
                <a:cs typeface="Times New Roman" panose="02020603050405020304" pitchFamily="18" charset="0"/>
              </a:rPr>
              <a:t> з прокурором</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витребовувати</a:t>
            </a:r>
            <a:r>
              <a:rPr lang="ru-RU" b="1" i="1"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інших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правоохоронних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органів</a:t>
            </a:r>
            <a:r>
              <a:rPr lang="ru-RU" dirty="0">
                <a:latin typeface="Times New Roman" panose="02020603050405020304" pitchFamily="18" charset="0"/>
                <a:cs typeface="Times New Roman" panose="02020603050405020304" pitchFamily="18" charset="0"/>
              </a:rPr>
              <a:t> оперативно-</a:t>
            </a:r>
            <a:r>
              <a:rPr lang="ru-RU" dirty="0" err="1">
                <a:latin typeface="Times New Roman" panose="02020603050405020304" pitchFamily="18" charset="0"/>
                <a:cs typeface="Times New Roman" panose="02020603050405020304" pitchFamily="18" charset="0"/>
              </a:rPr>
              <a:t>розшукові</a:t>
            </a:r>
            <a:r>
              <a:rPr lang="ru-RU"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справи</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кримінальні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провадження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стосуються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кримінальних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віднесених</a:t>
            </a:r>
            <a:r>
              <a:rPr lang="ru-RU" dirty="0">
                <a:latin typeface="Times New Roman" panose="02020603050405020304" pitchFamily="18" charset="0"/>
                <a:cs typeface="Times New Roman" panose="02020603050405020304" pitchFamily="18" charset="0"/>
              </a:rPr>
              <a:t> законом до </a:t>
            </a:r>
            <a:r>
              <a:rPr lang="ru-RU" dirty="0" err="1">
                <a:latin typeface="Times New Roman" panose="02020603050405020304" pitchFamily="18" charset="0"/>
                <a:cs typeface="Times New Roman" panose="02020603050405020304" pitchFamily="18" charset="0"/>
              </a:rPr>
              <a:t>підслідності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бюро, та </a:t>
            </a:r>
            <a:r>
              <a:rPr lang="ru-RU" dirty="0" err="1">
                <a:latin typeface="Times New Roman" panose="02020603050405020304" pitchFamily="18" charset="0"/>
                <a:cs typeface="Times New Roman" panose="02020603050405020304" pitchFamily="18" charset="0"/>
              </a:rPr>
              <a:t>інших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кримінальних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відносяться</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його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підслідності</a:t>
            </a:r>
            <a:r>
              <a:rPr lang="ru-RU" dirty="0">
                <a:latin typeface="Times New Roman" panose="02020603050405020304" pitchFamily="18" charset="0"/>
                <a:cs typeface="Times New Roman" panose="02020603050405020304" pitchFamily="18" charset="0"/>
              </a:rPr>
              <a:t>, але </a:t>
            </a:r>
            <a:r>
              <a:rPr lang="ru-RU" dirty="0" err="1">
                <a:latin typeface="Times New Roman" panose="02020603050405020304" pitchFamily="18" charset="0"/>
                <a:cs typeface="Times New Roman" panose="02020603050405020304" pitchFamily="18" charset="0"/>
              </a:rPr>
              <a:t>можуть</a:t>
            </a:r>
            <a:r>
              <a:rPr lang="ru-RU" dirty="0">
                <a:latin typeface="Times New Roman" panose="02020603050405020304" pitchFamily="18" charset="0"/>
                <a:cs typeface="Times New Roman" panose="02020603050405020304" pitchFamily="18" charset="0"/>
              </a:rPr>
              <a:t> бути </a:t>
            </a:r>
            <a:r>
              <a:rPr lang="ru-RU" b="1" i="1" dirty="0" err="1">
                <a:latin typeface="Times New Roman" panose="02020603050405020304" pitchFamily="18" charset="0"/>
                <a:cs typeface="Times New Roman" panose="02020603050405020304" pitchFamily="18" charset="0"/>
              </a:rPr>
              <a:t>використані</a:t>
            </a:r>
            <a:r>
              <a:rPr lang="ru-RU" b="1" i="1" dirty="0">
                <a:latin typeface="Times New Roman" panose="02020603050405020304" pitchFamily="18" charset="0"/>
                <a:cs typeface="Times New Roman" panose="02020603050405020304" pitchFamily="18" charset="0"/>
              </a:rPr>
              <a:t> з метою </a:t>
            </a:r>
            <a:r>
              <a:rPr lang="ru-RU" b="1" i="1" dirty="0" err="1">
                <a:latin typeface="Times New Roman" panose="02020603050405020304" pitchFamily="18" charset="0"/>
                <a:cs typeface="Times New Roman" panose="02020603050405020304" pitchFamily="18" charset="0"/>
              </a:rPr>
              <a:t>попередження</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виявлення</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припинення</a:t>
            </a:r>
            <a:r>
              <a:rPr lang="ru-RU" b="1" i="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та </a:t>
            </a:r>
            <a:r>
              <a:rPr lang="ru-RU" dirty="0" err="1">
                <a:latin typeface="Times New Roman" panose="02020603050405020304" pitchFamily="18" charset="0"/>
                <a:cs typeface="Times New Roman" panose="02020603050405020304" pitchFamily="18" charset="0"/>
              </a:rPr>
              <a:t>розкриття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кримінальних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віднесених</a:t>
            </a:r>
            <a:r>
              <a:rPr lang="ru-RU" dirty="0">
                <a:latin typeface="Times New Roman" panose="02020603050405020304" pitchFamily="18" charset="0"/>
                <a:cs typeface="Times New Roman" panose="02020603050405020304" pitchFamily="18" charset="0"/>
              </a:rPr>
              <a:t> законом до </a:t>
            </a:r>
            <a:r>
              <a:rPr lang="ru-RU" dirty="0" err="1">
                <a:latin typeface="Times New Roman" panose="02020603050405020304" pitchFamily="18" charset="0"/>
                <a:cs typeface="Times New Roman" panose="02020603050405020304" pitchFamily="18" charset="0"/>
              </a:rPr>
              <a:t>його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підслідності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виявлення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необґрунтованих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активів</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збору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доказів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необґрунтованості</a:t>
            </a:r>
            <a:r>
              <a:rPr lang="ru-RU" dirty="0" smtClean="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3) </a:t>
            </a:r>
            <a:r>
              <a:rPr lang="ru-RU" b="1" i="1" dirty="0" err="1">
                <a:latin typeface="Times New Roman" panose="02020603050405020304" pitchFamily="18" charset="0"/>
                <a:cs typeface="Times New Roman" panose="02020603050405020304" pitchFamily="18" charset="0"/>
              </a:rPr>
              <a:t>витребовувати</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рішенням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керівника</a:t>
            </a:r>
            <a:r>
              <a:rPr lang="ru-RU" dirty="0">
                <a:latin typeface="Times New Roman" panose="02020603050405020304" pitchFamily="18" charset="0"/>
                <a:cs typeface="Times New Roman" panose="02020603050405020304" pitchFamily="18" charset="0"/>
              </a:rPr>
              <a:t> структурного </a:t>
            </a:r>
            <a:r>
              <a:rPr lang="ru-RU" dirty="0" err="1">
                <a:latin typeface="Times New Roman" panose="02020603050405020304" pitchFamily="18" charset="0"/>
                <a:cs typeface="Times New Roman" panose="02020603050405020304" pitchFamily="18" charset="0"/>
              </a:rPr>
              <a:t>підрозділу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бюро та </a:t>
            </a:r>
            <a:r>
              <a:rPr lang="ru-RU" dirty="0" err="1">
                <a:latin typeface="Times New Roman" panose="02020603050405020304" pitchFamily="18" charset="0"/>
                <a:cs typeface="Times New Roman" panose="02020603050405020304" pitchFamily="18" charset="0"/>
              </a:rPr>
              <a:t>одержувати</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установленому</a:t>
            </a:r>
            <a:r>
              <a:rPr lang="ru-RU" dirty="0">
                <a:latin typeface="Times New Roman" panose="02020603050405020304" pitchFamily="18" charset="0"/>
                <a:cs typeface="Times New Roman" panose="02020603050405020304" pitchFamily="18" charset="0"/>
              </a:rPr>
              <a:t> законом порядку </a:t>
            </a:r>
            <a:r>
              <a:rPr lang="ru-RU" b="1" i="1" dirty="0">
                <a:latin typeface="Times New Roman" panose="02020603050405020304" pitchFamily="18" charset="0"/>
                <a:cs typeface="Times New Roman" panose="02020603050405020304" pitchFamily="18" charset="0"/>
              </a:rPr>
              <a:t>у </a:t>
            </a:r>
            <a:r>
              <a:rPr lang="ru-RU" b="1" i="1" dirty="0" err="1">
                <a:latin typeface="Times New Roman" panose="02020603050405020304" pitchFamily="18" charset="0"/>
                <a:cs typeface="Times New Roman" panose="02020603050405020304" pitchFamily="18" charset="0"/>
              </a:rPr>
              <a:t>вказаному</a:t>
            </a:r>
            <a:r>
              <a:rPr lang="ru-RU" b="1" i="1" dirty="0">
                <a:latin typeface="Times New Roman" panose="02020603050405020304" pitchFamily="18" charset="0"/>
                <a:cs typeface="Times New Roman" panose="02020603050405020304" pitchFamily="18" charset="0"/>
              </a:rPr>
              <a:t> в </a:t>
            </a:r>
            <a:r>
              <a:rPr lang="ru-RU" b="1" i="1" dirty="0" err="1">
                <a:latin typeface="Times New Roman" panose="02020603050405020304" pitchFamily="18" charset="0"/>
                <a:cs typeface="Times New Roman" panose="02020603050405020304" pitchFamily="18" charset="0"/>
              </a:rPr>
              <a:t>запиті</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вигляді</a:t>
            </a:r>
            <a:r>
              <a:rPr lang="ru-RU" b="1" i="1" dirty="0">
                <a:latin typeface="Times New Roman" panose="02020603050405020304" pitchFamily="18" charset="0"/>
                <a:cs typeface="Times New Roman" panose="02020603050405020304" pitchFamily="18" charset="0"/>
              </a:rPr>
              <a:t> та </a:t>
            </a:r>
            <a:r>
              <a:rPr lang="ru-RU" b="1" i="1" dirty="0" err="1">
                <a:latin typeface="Times New Roman" panose="02020603050405020304" pitchFamily="18" charset="0"/>
                <a:cs typeface="Times New Roman" panose="02020603050405020304" pitchFamily="18" charset="0"/>
              </a:rPr>
              <a:t>формі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інших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правоохоронних</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державних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місцевого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самоврядування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підприємств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установ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організацій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інформацію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необхідну</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виконання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обов’язків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бюро, у тому </a:t>
            </a:r>
            <a:r>
              <a:rPr lang="ru-RU" dirty="0" err="1">
                <a:latin typeface="Times New Roman" panose="02020603050405020304" pitchFamily="18" charset="0"/>
                <a:cs typeface="Times New Roman" panose="02020603050405020304" pitchFamily="18" charset="0"/>
              </a:rPr>
              <a:t>числі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відомості</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майно</a:t>
            </a:r>
            <a:r>
              <a:rPr lang="ru-RU" dirty="0">
                <a:latin typeface="Times New Roman" panose="02020603050405020304" pitchFamily="18" charset="0"/>
                <a:cs typeface="Times New Roman" panose="02020603050405020304" pitchFamily="18" charset="0"/>
              </a:rPr>
              <a:t>, доходи, </a:t>
            </a:r>
            <a:r>
              <a:rPr lang="ru-RU" dirty="0" err="1">
                <a:latin typeface="Times New Roman" panose="02020603050405020304" pitchFamily="18" charset="0"/>
                <a:cs typeface="Times New Roman" panose="02020603050405020304" pitchFamily="18" charset="0"/>
              </a:rPr>
              <a:t>видатки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фінансові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зобов’язання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осіб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ними </a:t>
            </a:r>
            <a:r>
              <a:rPr lang="ru-RU" dirty="0" err="1">
                <a:latin typeface="Times New Roman" panose="02020603050405020304" pitchFamily="18" charset="0"/>
                <a:cs typeface="Times New Roman" panose="02020603050405020304" pitchFamily="18" charset="0"/>
              </a:rPr>
              <a:t>декларуються</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встановленому</a:t>
            </a:r>
            <a:r>
              <a:rPr lang="ru-RU" dirty="0">
                <a:latin typeface="Times New Roman" panose="02020603050405020304" pitchFamily="18" charset="0"/>
                <a:cs typeface="Times New Roman" panose="02020603050405020304" pitchFamily="18" charset="0"/>
              </a:rPr>
              <a:t> законом порядку, </a:t>
            </a:r>
            <a:r>
              <a:rPr lang="ru-RU" dirty="0" err="1">
                <a:latin typeface="Times New Roman" panose="02020603050405020304" pitchFamily="18" charset="0"/>
                <a:cs typeface="Times New Roman" panose="02020603050405020304" pitchFamily="18" charset="0"/>
              </a:rPr>
              <a:t>відомості</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використання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коштів</a:t>
            </a:r>
            <a:r>
              <a:rPr lang="ru-RU" dirty="0">
                <a:latin typeface="Times New Roman" panose="02020603050405020304" pitchFamily="18" charset="0"/>
                <a:cs typeface="Times New Roman" panose="02020603050405020304" pitchFamily="18" charset="0"/>
              </a:rPr>
              <a:t> Державного бюджету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розпорядження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державним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комунальним</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майном</a:t>
            </a:r>
            <a:r>
              <a:rPr lang="ru-RU" dirty="0" smtClean="0">
                <a:latin typeface="Times New Roman" panose="02020603050405020304" pitchFamily="18" charset="0"/>
                <a:cs typeface="Times New Roman" panose="02020603050405020304" pitchFamily="18" charset="0"/>
              </a:rPr>
              <a:t>.</a:t>
            </a:r>
          </a:p>
          <a:p>
            <a:pPr marL="0" indent="0">
              <a:buNone/>
            </a:pPr>
            <a:r>
              <a:rPr lang="ru-RU" dirty="0" smtClean="0"/>
              <a:t>7</a:t>
            </a:r>
            <a:r>
              <a:rPr lang="ru-RU" dirty="0"/>
              <a:t>) </a:t>
            </a:r>
            <a:r>
              <a:rPr lang="ru-RU" b="1" i="1" dirty="0" err="1"/>
              <a:t>залучати</a:t>
            </a:r>
            <a:r>
              <a:rPr lang="ru-RU" dirty="0"/>
              <a:t> на </a:t>
            </a:r>
            <a:r>
              <a:rPr lang="ru-RU" dirty="0" err="1"/>
              <a:t>добровільній</a:t>
            </a:r>
            <a:r>
              <a:rPr lang="ru-RU" dirty="0"/>
              <a:t> </a:t>
            </a:r>
            <a:r>
              <a:rPr lang="ru-RU" dirty="0" err="1"/>
              <a:t>основі</a:t>
            </a:r>
            <a:r>
              <a:rPr lang="ru-RU" b="1" i="1" dirty="0"/>
              <a:t>, у тому </a:t>
            </a:r>
            <a:r>
              <a:rPr lang="ru-RU" b="1" i="1" dirty="0" err="1"/>
              <a:t>числі</a:t>
            </a:r>
            <a:r>
              <a:rPr lang="ru-RU" b="1" i="1" dirty="0"/>
              <a:t> на </a:t>
            </a:r>
            <a:r>
              <a:rPr lang="ru-RU" b="1" i="1" dirty="0" err="1"/>
              <a:t>договірних</a:t>
            </a:r>
            <a:r>
              <a:rPr lang="ru-RU" b="1" i="1" dirty="0"/>
              <a:t> засадах</a:t>
            </a:r>
            <a:r>
              <a:rPr lang="ru-RU" dirty="0"/>
              <a:t> </a:t>
            </a:r>
            <a:r>
              <a:rPr lang="ru-RU" dirty="0" err="1"/>
              <a:t>кваліфікованих</a:t>
            </a:r>
            <a:r>
              <a:rPr lang="ru-RU" dirty="0"/>
              <a:t> </a:t>
            </a:r>
            <a:r>
              <a:rPr lang="ru-RU" dirty="0" err="1"/>
              <a:t>спеціалістів</a:t>
            </a:r>
            <a:r>
              <a:rPr lang="ru-RU" dirty="0"/>
              <a:t> та </a:t>
            </a:r>
            <a:r>
              <a:rPr lang="ru-RU" dirty="0" err="1"/>
              <a:t>експертів</a:t>
            </a:r>
            <a:r>
              <a:rPr lang="ru-RU" dirty="0"/>
              <a:t>, у тому </a:t>
            </a:r>
            <a:r>
              <a:rPr lang="ru-RU" dirty="0" err="1"/>
              <a:t>числі</a:t>
            </a:r>
            <a:r>
              <a:rPr lang="ru-RU" dirty="0"/>
              <a:t> </a:t>
            </a:r>
            <a:r>
              <a:rPr lang="ru-RU" dirty="0" err="1"/>
              <a:t>іноземців</a:t>
            </a:r>
            <a:r>
              <a:rPr lang="ru-RU" dirty="0"/>
              <a:t>, з будь-</a:t>
            </a:r>
            <a:r>
              <a:rPr lang="ru-RU" dirty="0" err="1"/>
              <a:t>яких</a:t>
            </a:r>
            <a:r>
              <a:rPr lang="ru-RU" dirty="0"/>
              <a:t> </a:t>
            </a:r>
            <a:r>
              <a:rPr lang="ru-RU" dirty="0" err="1"/>
              <a:t>установ</a:t>
            </a:r>
            <a:r>
              <a:rPr lang="ru-RU" dirty="0"/>
              <a:t>, </a:t>
            </a:r>
            <a:r>
              <a:rPr lang="ru-RU" dirty="0" err="1"/>
              <a:t>організацій</a:t>
            </a:r>
            <a:r>
              <a:rPr lang="ru-RU" dirty="0"/>
              <a:t>, </a:t>
            </a:r>
            <a:r>
              <a:rPr lang="ru-RU" dirty="0" err="1"/>
              <a:t>контрольних</a:t>
            </a:r>
            <a:r>
              <a:rPr lang="ru-RU" dirty="0"/>
              <a:t> і </a:t>
            </a:r>
            <a:r>
              <a:rPr lang="ru-RU" dirty="0" err="1"/>
              <a:t>фінансових</a:t>
            </a:r>
            <a:r>
              <a:rPr lang="ru-RU" dirty="0"/>
              <a:t> </a:t>
            </a:r>
            <a:r>
              <a:rPr lang="ru-RU" dirty="0" err="1"/>
              <a:t>органів</a:t>
            </a:r>
            <a:r>
              <a:rPr lang="ru-RU" dirty="0"/>
              <a:t> для </a:t>
            </a:r>
            <a:r>
              <a:rPr lang="ru-RU" dirty="0" err="1"/>
              <a:t>забезпечення</a:t>
            </a:r>
            <a:r>
              <a:rPr lang="ru-RU" dirty="0"/>
              <a:t> </a:t>
            </a:r>
            <a:r>
              <a:rPr lang="ru-RU" dirty="0" err="1"/>
              <a:t>виконання</a:t>
            </a:r>
            <a:r>
              <a:rPr lang="ru-RU" dirty="0"/>
              <a:t> </a:t>
            </a:r>
            <a:r>
              <a:rPr lang="ru-RU" dirty="0" err="1"/>
              <a:t>повноважень</a:t>
            </a:r>
            <a:r>
              <a:rPr lang="ru-RU" dirty="0"/>
              <a:t> </a:t>
            </a:r>
            <a:r>
              <a:rPr lang="ru-RU" dirty="0" err="1"/>
              <a:t>Національного</a:t>
            </a:r>
            <a:r>
              <a:rPr lang="ru-RU" dirty="0"/>
              <a:t> бюро;</a:t>
            </a:r>
          </a:p>
          <a:p>
            <a:pPr marL="0" indent="0">
              <a:buNone/>
            </a:pPr>
            <a:r>
              <a:rPr lang="ru-RU" dirty="0" smtClean="0"/>
              <a:t>8</a:t>
            </a:r>
            <a:r>
              <a:rPr lang="ru-RU" dirty="0"/>
              <a:t>) за </a:t>
            </a:r>
            <a:r>
              <a:rPr lang="ru-RU" dirty="0" err="1"/>
              <a:t>письмовим</a:t>
            </a:r>
            <a:r>
              <a:rPr lang="ru-RU" dirty="0"/>
              <a:t> </a:t>
            </a:r>
            <a:r>
              <a:rPr lang="ru-RU" dirty="0" err="1"/>
              <a:t>рішенням</a:t>
            </a:r>
            <a:r>
              <a:rPr lang="ru-RU" dirty="0"/>
              <a:t> Директора </a:t>
            </a:r>
            <a:r>
              <a:rPr lang="ru-RU" dirty="0" err="1"/>
              <a:t>Національного</a:t>
            </a:r>
            <a:r>
              <a:rPr lang="ru-RU" dirty="0"/>
              <a:t> бюро </a:t>
            </a:r>
            <a:r>
              <a:rPr lang="ru-RU" dirty="0" err="1"/>
              <a:t>або</a:t>
            </a:r>
            <a:r>
              <a:rPr lang="ru-RU" dirty="0"/>
              <a:t> </a:t>
            </a:r>
            <a:r>
              <a:rPr lang="ru-RU" dirty="0" err="1"/>
              <a:t>його</a:t>
            </a:r>
            <a:r>
              <a:rPr lang="ru-RU" dirty="0"/>
              <a:t> заступника, </a:t>
            </a:r>
            <a:r>
              <a:rPr lang="ru-RU" dirty="0" err="1"/>
              <a:t>погодженим</a:t>
            </a:r>
            <a:r>
              <a:rPr lang="ru-RU" dirty="0"/>
              <a:t> </a:t>
            </a:r>
            <a:r>
              <a:rPr lang="ru-RU" dirty="0" err="1"/>
              <a:t>із</a:t>
            </a:r>
            <a:r>
              <a:rPr lang="ru-RU" dirty="0"/>
              <a:t> прокурором, </a:t>
            </a:r>
            <a:r>
              <a:rPr lang="ru-RU" dirty="0" err="1"/>
              <a:t>створювати</a:t>
            </a:r>
            <a:r>
              <a:rPr lang="ru-RU" dirty="0"/>
              <a:t> </a:t>
            </a:r>
            <a:r>
              <a:rPr lang="ru-RU" b="1" i="1" dirty="0" err="1"/>
              <a:t>спільні</a:t>
            </a:r>
            <a:r>
              <a:rPr lang="ru-RU" b="1" i="1" dirty="0"/>
              <a:t> </a:t>
            </a:r>
            <a:r>
              <a:rPr lang="ru-RU" b="1" i="1" dirty="0" err="1"/>
              <a:t>слідчі</a:t>
            </a:r>
            <a:r>
              <a:rPr lang="ru-RU" b="1" i="1" dirty="0"/>
              <a:t> </a:t>
            </a:r>
            <a:r>
              <a:rPr lang="ru-RU" b="1" i="1" dirty="0" err="1"/>
              <a:t>групи</a:t>
            </a:r>
            <a:r>
              <a:rPr lang="ru-RU" dirty="0"/>
              <a:t>, </a:t>
            </a:r>
            <a:r>
              <a:rPr lang="ru-RU" dirty="0" err="1"/>
              <a:t>що</a:t>
            </a:r>
            <a:r>
              <a:rPr lang="ru-RU" dirty="0"/>
              <a:t> </a:t>
            </a:r>
            <a:r>
              <a:rPr lang="ru-RU" dirty="0" err="1"/>
              <a:t>включають</a:t>
            </a:r>
            <a:r>
              <a:rPr lang="ru-RU" dirty="0"/>
              <a:t> </a:t>
            </a:r>
            <a:r>
              <a:rPr lang="ru-RU" dirty="0" err="1"/>
              <a:t>оперативних</a:t>
            </a:r>
            <a:r>
              <a:rPr lang="ru-RU" dirty="0"/>
              <a:t> та </a:t>
            </a:r>
            <a:r>
              <a:rPr lang="ru-RU" dirty="0" err="1"/>
              <a:t>слідчих</a:t>
            </a:r>
            <a:r>
              <a:rPr lang="ru-RU" dirty="0"/>
              <a:t> </a:t>
            </a:r>
            <a:r>
              <a:rPr lang="ru-RU" dirty="0" err="1"/>
              <a:t>працівників</a:t>
            </a:r>
            <a:r>
              <a:rPr lang="ru-RU" dirty="0" smtClean="0"/>
              <a:t>;</a:t>
            </a:r>
          </a:p>
          <a:p>
            <a:pPr marL="0" indent="0">
              <a:buNone/>
            </a:pPr>
            <a:r>
              <a:rPr lang="ru-RU" dirty="0" smtClean="0"/>
              <a:t>14) у </a:t>
            </a:r>
            <a:r>
              <a:rPr lang="ru-RU" dirty="0" err="1"/>
              <a:t>цілях</a:t>
            </a:r>
            <a:r>
              <a:rPr lang="ru-RU" dirty="0"/>
              <a:t> оперативно-</a:t>
            </a:r>
            <a:r>
              <a:rPr lang="ru-RU" dirty="0" err="1"/>
              <a:t>розшукової</a:t>
            </a:r>
            <a:r>
              <a:rPr lang="ru-RU" dirty="0"/>
              <a:t> та </a:t>
            </a:r>
            <a:r>
              <a:rPr lang="ru-RU" dirty="0" err="1"/>
              <a:t>слідчої</a:t>
            </a:r>
            <a:r>
              <a:rPr lang="ru-RU" dirty="0"/>
              <a:t> </a:t>
            </a:r>
            <a:r>
              <a:rPr lang="ru-RU" dirty="0" err="1"/>
              <a:t>діяльності</a:t>
            </a:r>
            <a:r>
              <a:rPr lang="ru-RU" dirty="0"/>
              <a:t> </a:t>
            </a:r>
            <a:r>
              <a:rPr lang="ru-RU" b="1" i="1" dirty="0" err="1"/>
              <a:t>створювати</a:t>
            </a:r>
            <a:r>
              <a:rPr lang="ru-RU" dirty="0"/>
              <a:t> </a:t>
            </a:r>
            <a:r>
              <a:rPr lang="ru-RU" dirty="0" err="1"/>
              <a:t>інформаційні</a:t>
            </a:r>
            <a:r>
              <a:rPr lang="ru-RU" dirty="0"/>
              <a:t>, </a:t>
            </a:r>
            <a:r>
              <a:rPr lang="ru-RU" dirty="0" err="1"/>
              <a:t>інформаційно-телекомунікаційні</a:t>
            </a:r>
            <a:r>
              <a:rPr lang="ru-RU" dirty="0"/>
              <a:t> </a:t>
            </a:r>
            <a:r>
              <a:rPr lang="ru-RU" dirty="0" err="1"/>
              <a:t>системи</a:t>
            </a:r>
            <a:r>
              <a:rPr lang="ru-RU" dirty="0"/>
              <a:t> та вести </a:t>
            </a:r>
            <a:r>
              <a:rPr lang="ru-RU" dirty="0" err="1"/>
              <a:t>оперативний</a:t>
            </a:r>
            <a:r>
              <a:rPr lang="ru-RU" dirty="0"/>
              <a:t> </a:t>
            </a:r>
            <a:r>
              <a:rPr lang="ru-RU" dirty="0" err="1"/>
              <a:t>облік</a:t>
            </a:r>
            <a:r>
              <a:rPr lang="ru-RU" dirty="0"/>
              <a:t> в </a:t>
            </a:r>
            <a:r>
              <a:rPr lang="ru-RU" dirty="0" err="1"/>
              <a:t>обсязі</a:t>
            </a:r>
            <a:r>
              <a:rPr lang="ru-RU" dirty="0"/>
              <a:t> і порядку, </a:t>
            </a:r>
            <a:r>
              <a:rPr lang="ru-RU" dirty="0" err="1"/>
              <a:t>передбачених</a:t>
            </a:r>
            <a:r>
              <a:rPr lang="ru-RU" dirty="0"/>
              <a:t> </a:t>
            </a:r>
            <a:r>
              <a:rPr lang="ru-RU" dirty="0" err="1"/>
              <a:t>законодавством</a:t>
            </a:r>
            <a:r>
              <a:rPr lang="ru-RU" dirty="0" smtClean="0"/>
              <a:t>;</a:t>
            </a:r>
          </a:p>
          <a:p>
            <a:pPr marL="0" indent="0">
              <a:buNone/>
            </a:pPr>
            <a:r>
              <a:rPr lang="ru-RU" dirty="0" smtClean="0"/>
              <a:t>17.1) </a:t>
            </a:r>
            <a:r>
              <a:rPr lang="ru-RU" b="1" i="1" dirty="0" err="1" smtClean="0"/>
              <a:t>одержувати</a:t>
            </a:r>
            <a:r>
              <a:rPr lang="ru-RU" b="1" i="1" dirty="0" smtClean="0"/>
              <a:t> </a:t>
            </a:r>
            <a:r>
              <a:rPr lang="ru-RU" b="1" i="1" dirty="0"/>
              <a:t>у </a:t>
            </a:r>
            <a:r>
              <a:rPr lang="ru-RU" b="1" i="1" dirty="0" err="1"/>
              <a:t>вигляді</a:t>
            </a:r>
            <a:r>
              <a:rPr lang="ru-RU" b="1" i="1" dirty="0"/>
              <a:t> </a:t>
            </a:r>
            <a:r>
              <a:rPr lang="ru-RU" b="1" i="1" dirty="0" err="1"/>
              <a:t>дов</a:t>
            </a:r>
            <a:r>
              <a:rPr lang="ru-RU" dirty="0" err="1"/>
              <a:t>ідки</a:t>
            </a:r>
            <a:r>
              <a:rPr lang="ru-RU" dirty="0"/>
              <a:t> </a:t>
            </a:r>
            <a:r>
              <a:rPr lang="ru-RU" dirty="0" err="1"/>
              <a:t>від</a:t>
            </a:r>
            <a:r>
              <a:rPr lang="ru-RU" dirty="0"/>
              <a:t> </a:t>
            </a:r>
            <a:r>
              <a:rPr lang="ru-RU" dirty="0" err="1"/>
              <a:t>органів</a:t>
            </a:r>
            <a:r>
              <a:rPr lang="ru-RU" dirty="0"/>
              <a:t> </a:t>
            </a:r>
            <a:r>
              <a:rPr lang="ru-RU" dirty="0" err="1"/>
              <a:t>прокуратури</a:t>
            </a:r>
            <a:r>
              <a:rPr lang="ru-RU" dirty="0"/>
              <a:t> </a:t>
            </a:r>
            <a:r>
              <a:rPr lang="ru-RU" dirty="0" err="1"/>
              <a:t>України</a:t>
            </a:r>
            <a:r>
              <a:rPr lang="ru-RU" dirty="0"/>
              <a:t> та </a:t>
            </a:r>
            <a:r>
              <a:rPr lang="ru-RU" dirty="0" err="1"/>
              <a:t>Міністерства</a:t>
            </a:r>
            <a:r>
              <a:rPr lang="ru-RU" dirty="0"/>
              <a:t> </a:t>
            </a:r>
            <a:r>
              <a:rPr lang="ru-RU" dirty="0" err="1"/>
              <a:t>юстиції</a:t>
            </a:r>
            <a:r>
              <a:rPr lang="ru-RU" dirty="0"/>
              <a:t> </a:t>
            </a:r>
            <a:r>
              <a:rPr lang="ru-RU" dirty="0" err="1"/>
              <a:t>України</a:t>
            </a:r>
            <a:r>
              <a:rPr lang="ru-RU" dirty="0"/>
              <a:t> у </a:t>
            </a:r>
            <a:r>
              <a:rPr lang="ru-RU" dirty="0" err="1"/>
              <a:t>триденний</a:t>
            </a:r>
            <a:r>
              <a:rPr lang="ru-RU" dirty="0"/>
              <a:t> строк </a:t>
            </a:r>
            <a:r>
              <a:rPr lang="ru-RU" dirty="0" err="1"/>
              <a:t>матеріали</a:t>
            </a:r>
            <a:r>
              <a:rPr lang="ru-RU" dirty="0"/>
              <a:t>, </a:t>
            </a:r>
            <a:r>
              <a:rPr lang="ru-RU" dirty="0" err="1"/>
              <a:t>отримані</a:t>
            </a:r>
            <a:r>
              <a:rPr lang="ru-RU" dirty="0"/>
              <a:t> (</a:t>
            </a:r>
            <a:r>
              <a:rPr lang="ru-RU" dirty="0" err="1"/>
              <a:t>надані</a:t>
            </a:r>
            <a:r>
              <a:rPr lang="ru-RU" dirty="0"/>
              <a:t>) у рамках </a:t>
            </a:r>
            <a:r>
              <a:rPr lang="ru-RU" dirty="0" err="1"/>
              <a:t>надання</a:t>
            </a:r>
            <a:r>
              <a:rPr lang="ru-RU" dirty="0"/>
              <a:t> </a:t>
            </a:r>
            <a:r>
              <a:rPr lang="ru-RU" dirty="0" err="1"/>
              <a:t>міжнародної</a:t>
            </a:r>
            <a:r>
              <a:rPr lang="ru-RU" dirty="0"/>
              <a:t> </a:t>
            </a:r>
            <a:r>
              <a:rPr lang="ru-RU" dirty="0" err="1"/>
              <a:t>правової</a:t>
            </a:r>
            <a:r>
              <a:rPr lang="ru-RU" dirty="0"/>
              <a:t> </a:t>
            </a:r>
            <a:r>
              <a:rPr lang="ru-RU" dirty="0" err="1"/>
              <a:t>допомоги</a:t>
            </a:r>
            <a:r>
              <a:rPr lang="ru-RU" dirty="0"/>
              <a:t>, </a:t>
            </a:r>
            <a:r>
              <a:rPr lang="ru-RU" dirty="0" err="1"/>
              <a:t>які</a:t>
            </a:r>
            <a:r>
              <a:rPr lang="ru-RU" dirty="0"/>
              <a:t> </a:t>
            </a:r>
            <a:r>
              <a:rPr lang="ru-RU" dirty="0" err="1"/>
              <a:t>стосуються</a:t>
            </a:r>
            <a:r>
              <a:rPr lang="ru-RU" dirty="0"/>
              <a:t> </a:t>
            </a:r>
            <a:r>
              <a:rPr lang="ru-RU" dirty="0" err="1"/>
              <a:t>фінансових</a:t>
            </a:r>
            <a:r>
              <a:rPr lang="ru-RU" dirty="0"/>
              <a:t> і </a:t>
            </a:r>
            <a:r>
              <a:rPr lang="ru-RU" dirty="0" err="1"/>
              <a:t>корупційних</a:t>
            </a:r>
            <a:r>
              <a:rPr lang="ru-RU" dirty="0"/>
              <a:t> </a:t>
            </a:r>
            <a:r>
              <a:rPr lang="ru-RU" dirty="0" err="1"/>
              <a:t>кримінальних</a:t>
            </a:r>
            <a:r>
              <a:rPr lang="ru-RU" dirty="0"/>
              <a:t> </a:t>
            </a:r>
            <a:r>
              <a:rPr lang="ru-RU" dirty="0" err="1"/>
              <a:t>правопорушень</a:t>
            </a:r>
            <a:r>
              <a:rPr lang="ru-RU" dirty="0" smtClean="0"/>
              <a:t>;</a:t>
            </a:r>
          </a:p>
          <a:p>
            <a:pPr marL="0" indent="0">
              <a:buNone/>
            </a:pPr>
            <a:endParaRPr lang="ru-RU" dirty="0"/>
          </a:p>
          <a:p>
            <a:pPr marL="0" indent="0">
              <a:buNone/>
            </a:pPr>
            <a:endParaRPr lang="ru-RU" dirty="0" smtClean="0">
              <a:latin typeface="Times New Roman" panose="02020603050405020304" pitchFamily="18" charset="0"/>
              <a:cs typeface="Times New Roman" panose="02020603050405020304" pitchFamily="18" charset="0"/>
            </a:endParaRPr>
          </a:p>
          <a:p>
            <a:pPr marL="0" indent="0">
              <a:buNone/>
            </a:pPr>
            <a:endParaRPr lang="ru-RU" dirty="0" smtClean="0"/>
          </a:p>
          <a:p>
            <a:endParaRPr lang="ru-RU" dirty="0"/>
          </a:p>
        </p:txBody>
      </p:sp>
    </p:spTree>
    <p:extLst>
      <p:ext uri="{BB962C8B-B14F-4D97-AF65-F5344CB8AC3E}">
        <p14:creationId xmlns:p14="http://schemas.microsoft.com/office/powerpoint/2010/main" val="159284628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332656"/>
            <a:ext cx="8229600" cy="1143000"/>
          </a:xfrm>
        </p:spPr>
        <p:txBody>
          <a:bodyPr>
            <a:normAutofit fontScale="90000"/>
          </a:bodyPr>
          <a:lstStyle/>
          <a:p>
            <a:r>
              <a:rPr lang="ru-RU" b="1" dirty="0"/>
              <a:t> </a:t>
            </a:r>
            <a:r>
              <a:rPr lang="ru-RU" dirty="0" err="1"/>
              <a:t>Підрозділи</a:t>
            </a:r>
            <a:r>
              <a:rPr lang="ru-RU" dirty="0"/>
              <a:t> </a:t>
            </a:r>
            <a:r>
              <a:rPr lang="ru-RU" dirty="0" err="1"/>
              <a:t>внутрішнього</a:t>
            </a:r>
            <a:r>
              <a:rPr lang="ru-RU" dirty="0"/>
              <a:t> контролю </a:t>
            </a:r>
            <a:r>
              <a:rPr lang="ru-RU" dirty="0" err="1"/>
              <a:t>Національного</a:t>
            </a:r>
            <a:r>
              <a:rPr lang="ru-RU" dirty="0"/>
              <a:t> бюро</a:t>
            </a:r>
            <a:endParaRPr lang="ru-RU" b="1" dirty="0"/>
          </a:p>
        </p:txBody>
      </p:sp>
      <p:sp>
        <p:nvSpPr>
          <p:cNvPr id="3" name="Объект 2"/>
          <p:cNvSpPr>
            <a:spLocks noGrp="1"/>
          </p:cNvSpPr>
          <p:nvPr>
            <p:ph idx="1"/>
          </p:nvPr>
        </p:nvSpPr>
        <p:spPr/>
        <p:txBody>
          <a:bodyPr>
            <a:normAutofit fontScale="92500" lnSpcReduction="20000"/>
          </a:bodyPr>
          <a:lstStyle/>
          <a:p>
            <a:pPr marL="0" indent="0" algn="just">
              <a:buNone/>
            </a:pPr>
            <a:r>
              <a:rPr lang="ru-RU" dirty="0" smtClean="0">
                <a:latin typeface="Times New Roman" panose="02020603050405020304" pitchFamily="18" charset="0"/>
                <a:cs typeface="Times New Roman" panose="02020603050405020304" pitchFamily="18" charset="0"/>
              </a:rPr>
              <a:t>   З </a:t>
            </a:r>
            <a:r>
              <a:rPr lang="ru-RU" dirty="0">
                <a:latin typeface="Times New Roman" panose="02020603050405020304" pitchFamily="18" charset="0"/>
                <a:cs typeface="Times New Roman" panose="02020603050405020304" pitchFamily="18" charset="0"/>
              </a:rPr>
              <a:t>метою </a:t>
            </a:r>
            <a:r>
              <a:rPr lang="ru-RU" dirty="0" err="1">
                <a:latin typeface="Times New Roman" panose="02020603050405020304" pitchFamily="18" charset="0"/>
                <a:cs typeface="Times New Roman" panose="02020603050405020304" pitchFamily="18" charset="0"/>
              </a:rPr>
              <a:t>попередження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виявлення</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розслідування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правопорушень</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працівників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бюро у </a:t>
            </a:r>
            <a:r>
              <a:rPr lang="ru-RU" dirty="0" err="1">
                <a:latin typeface="Times New Roman" panose="02020603050405020304" pitchFamily="18" charset="0"/>
                <a:cs typeface="Times New Roman" panose="02020603050405020304" pitchFamily="18" charset="0"/>
              </a:rPr>
              <a:t>складі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його</a:t>
            </a:r>
            <a:r>
              <a:rPr lang="ru-RU" dirty="0">
                <a:latin typeface="Times New Roman" panose="02020603050405020304" pitchFamily="18" charset="0"/>
                <a:cs typeface="Times New Roman" panose="02020603050405020304" pitchFamily="18" charset="0"/>
              </a:rPr>
              <a:t> центрального </a:t>
            </a:r>
            <a:r>
              <a:rPr lang="ru-RU" dirty="0" err="1">
                <a:latin typeface="Times New Roman" panose="02020603050405020304" pitchFamily="18" charset="0"/>
                <a:cs typeface="Times New Roman" panose="02020603050405020304" pitchFamily="18" charset="0"/>
              </a:rPr>
              <a:t>управління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підрозділ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внутрішнього</a:t>
            </a:r>
            <a:r>
              <a:rPr lang="ru-RU" dirty="0">
                <a:latin typeface="Times New Roman" panose="02020603050405020304" pitchFamily="18" charset="0"/>
                <a:cs typeface="Times New Roman" panose="02020603050405020304" pitchFamily="18" charset="0"/>
              </a:rPr>
              <a:t> контролю. </a:t>
            </a:r>
            <a:r>
              <a:rPr lang="ru-RU" dirty="0" err="1">
                <a:latin typeface="Times New Roman" panose="02020603050405020304" pitchFamily="18" charset="0"/>
                <a:cs typeface="Times New Roman" panose="02020603050405020304" pitchFamily="18" charset="0"/>
              </a:rPr>
              <a:t>Рішенням</a:t>
            </a:r>
            <a:r>
              <a:rPr lang="ru-RU" dirty="0">
                <a:latin typeface="Times New Roman" panose="02020603050405020304" pitchFamily="18" charset="0"/>
                <a:cs typeface="Times New Roman" panose="02020603050405020304" pitchFamily="18" charset="0"/>
              </a:rPr>
              <a:t> Директора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бюро у </a:t>
            </a:r>
            <a:r>
              <a:rPr lang="ru-RU" dirty="0" err="1">
                <a:latin typeface="Times New Roman" panose="02020603050405020304" pitchFamily="18" charset="0"/>
                <a:cs typeface="Times New Roman" panose="02020603050405020304" pitchFamily="18" charset="0"/>
              </a:rPr>
              <a:t>складі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територіальних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управлінь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бюро </a:t>
            </a:r>
            <a:r>
              <a:rPr lang="ru-RU" dirty="0" err="1">
                <a:latin typeface="Times New Roman" panose="02020603050405020304" pitchFamily="18" charset="0"/>
                <a:cs typeface="Times New Roman" panose="02020603050405020304" pitchFamily="18" charset="0"/>
              </a:rPr>
              <a:t>можуть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створюватися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підрозділи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внутрішнього</a:t>
            </a:r>
            <a:r>
              <a:rPr lang="ru-RU" dirty="0">
                <a:latin typeface="Times New Roman" panose="02020603050405020304" pitchFamily="18" charset="0"/>
                <a:cs typeface="Times New Roman" panose="02020603050405020304" pitchFamily="18" charset="0"/>
              </a:rPr>
              <a:t> контролю. </a:t>
            </a:r>
            <a:r>
              <a:rPr lang="ru-RU" dirty="0" err="1">
                <a:latin typeface="Times New Roman" panose="02020603050405020304" pitchFamily="18" charset="0"/>
                <a:cs typeface="Times New Roman" panose="02020603050405020304" pitchFamily="18" charset="0"/>
              </a:rPr>
              <a:t>Підрозділи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внутрішнього</a:t>
            </a:r>
            <a:r>
              <a:rPr lang="ru-RU" dirty="0">
                <a:latin typeface="Times New Roman" panose="02020603050405020304" pitchFamily="18" charset="0"/>
                <a:cs typeface="Times New Roman" panose="02020603050405020304" pitchFamily="18" charset="0"/>
              </a:rPr>
              <a:t> контролю </a:t>
            </a:r>
            <a:r>
              <a:rPr lang="ru-RU" dirty="0" err="1">
                <a:latin typeface="Times New Roman" panose="02020603050405020304" pitchFamily="18" charset="0"/>
                <a:cs typeface="Times New Roman" panose="02020603050405020304" pitchFamily="18" charset="0"/>
              </a:rPr>
              <a:t>підпорядковуються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безпосередньо</a:t>
            </a:r>
            <a:r>
              <a:rPr lang="ru-RU" dirty="0">
                <a:latin typeface="Times New Roman" panose="02020603050405020304" pitchFamily="18" charset="0"/>
                <a:cs typeface="Times New Roman" panose="02020603050405020304" pitchFamily="18" charset="0"/>
              </a:rPr>
              <a:t> Директору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бюро.</a:t>
            </a:r>
          </a:p>
        </p:txBody>
      </p:sp>
    </p:spTree>
    <p:extLst>
      <p:ext uri="{BB962C8B-B14F-4D97-AF65-F5344CB8AC3E}">
        <p14:creationId xmlns:p14="http://schemas.microsoft.com/office/powerpoint/2010/main" val="52469053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Серед обов’язків:</a:t>
            </a:r>
            <a:endParaRPr lang="ru-RU" dirty="0"/>
          </a:p>
        </p:txBody>
      </p:sp>
      <p:sp>
        <p:nvSpPr>
          <p:cNvPr id="3" name="Объект 2"/>
          <p:cNvSpPr>
            <a:spLocks noGrp="1"/>
          </p:cNvSpPr>
          <p:nvPr>
            <p:ph idx="1"/>
          </p:nvPr>
        </p:nvSpPr>
        <p:spPr>
          <a:xfrm>
            <a:off x="457200" y="1600200"/>
            <a:ext cx="8229600" cy="5141168"/>
          </a:xfrm>
        </p:spPr>
        <p:txBody>
          <a:bodyPr>
            <a:normAutofit fontScale="55000" lnSpcReduction="20000"/>
          </a:bodyPr>
          <a:lstStyle/>
          <a:p>
            <a:r>
              <a:rPr lang="ru-RU" dirty="0">
                <a:latin typeface="Times New Roman" panose="02020603050405020304" pitchFamily="18" charset="0"/>
                <a:cs typeface="Times New Roman" panose="02020603050405020304" pitchFamily="18" charset="0"/>
              </a:rPr>
              <a:t>1) </a:t>
            </a:r>
            <a:r>
              <a:rPr lang="ru-RU" b="1" i="1" dirty="0" err="1">
                <a:latin typeface="Times New Roman" panose="02020603050405020304" pitchFamily="18" charset="0"/>
                <a:cs typeface="Times New Roman" panose="02020603050405020304" pitchFamily="18" charset="0"/>
              </a:rPr>
              <a:t>запобігання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вчиненню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працівниками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бюро </a:t>
            </a:r>
            <a:r>
              <a:rPr lang="ru-RU" dirty="0" err="1">
                <a:latin typeface="Times New Roman" panose="02020603050405020304" pitchFamily="18" charset="0"/>
                <a:cs typeface="Times New Roman" panose="02020603050405020304" pitchFamily="18" charset="0"/>
              </a:rPr>
              <a:t>згідно</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вимогами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законів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a:t>
            </a:r>
            <a:r>
              <a:rPr lang="ru-RU" u="sng" dirty="0">
                <a:latin typeface="Times New Roman" panose="02020603050405020304" pitchFamily="18" charset="0"/>
                <a:cs typeface="Times New Roman" panose="02020603050405020304" pitchFamily="18" charset="0"/>
                <a:hlinkClick r:id="rId2"/>
              </a:rPr>
              <a:t>"Про </a:t>
            </a:r>
            <a:r>
              <a:rPr lang="ru-RU" u="sng" dirty="0" err="1">
                <a:latin typeface="Times New Roman" panose="02020603050405020304" pitchFamily="18" charset="0"/>
                <a:cs typeface="Times New Roman" panose="02020603050405020304" pitchFamily="18" charset="0"/>
                <a:hlinkClick r:id="rId2"/>
              </a:rPr>
              <a:t>запобігання</a:t>
            </a:r>
            <a:r>
              <a:rPr lang="ru-RU" u="sng" dirty="0">
                <a:latin typeface="Times New Roman" panose="02020603050405020304" pitchFamily="18" charset="0"/>
                <a:cs typeface="Times New Roman" panose="02020603050405020304" pitchFamily="18" charset="0"/>
                <a:hlinkClick r:id="rId2"/>
              </a:rPr>
              <a:t> </a:t>
            </a:r>
            <a:r>
              <a:rPr lang="ru-RU" u="sng" dirty="0" err="1">
                <a:latin typeface="Times New Roman" panose="02020603050405020304" pitchFamily="18" charset="0"/>
                <a:cs typeface="Times New Roman" panose="02020603050405020304" pitchFamily="18" charset="0"/>
                <a:hlinkClick r:id="rId2"/>
              </a:rPr>
              <a:t>корупції</a:t>
            </a:r>
            <a:r>
              <a:rPr lang="ru-RU" u="sng" dirty="0">
                <a:latin typeface="Times New Roman" panose="02020603050405020304" pitchFamily="18" charset="0"/>
                <a:cs typeface="Times New Roman" panose="02020603050405020304" pitchFamily="18" charset="0"/>
                <a:hlinkClick r:id="rId2"/>
              </a:rPr>
              <a:t>"</a:t>
            </a:r>
            <a:r>
              <a:rPr lang="ru-RU" dirty="0">
                <a:latin typeface="Times New Roman" panose="02020603050405020304" pitchFamily="18" charset="0"/>
                <a:cs typeface="Times New Roman" panose="02020603050405020304" pitchFamily="18" charset="0"/>
              </a:rPr>
              <a:t> та</a:t>
            </a:r>
            <a:r>
              <a:rPr lang="ru-RU" u="sng" dirty="0">
                <a:latin typeface="Times New Roman" panose="02020603050405020304" pitchFamily="18" charset="0"/>
                <a:cs typeface="Times New Roman" panose="02020603050405020304" pitchFamily="18" charset="0"/>
                <a:hlinkClick r:id="rId3"/>
              </a:rPr>
              <a:t> "Про </a:t>
            </a:r>
            <a:r>
              <a:rPr lang="ru-RU" u="sng" dirty="0" err="1">
                <a:latin typeface="Times New Roman" panose="02020603050405020304" pitchFamily="18" charset="0"/>
                <a:cs typeface="Times New Roman" panose="02020603050405020304" pitchFamily="18" charset="0"/>
                <a:hlinkClick r:id="rId3"/>
              </a:rPr>
              <a:t>державну</a:t>
            </a:r>
            <a:r>
              <a:rPr lang="ru-RU" u="sng" dirty="0">
                <a:latin typeface="Times New Roman" panose="02020603050405020304" pitchFamily="18" charset="0"/>
                <a:cs typeface="Times New Roman" panose="02020603050405020304" pitchFamily="18" charset="0"/>
                <a:hlinkClick r:id="rId3"/>
              </a:rPr>
              <a:t> службу"</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2) </a:t>
            </a:r>
            <a:r>
              <a:rPr lang="ru-RU" b="1" i="1" dirty="0" err="1">
                <a:latin typeface="Times New Roman" panose="02020603050405020304" pitchFamily="18" charset="0"/>
                <a:cs typeface="Times New Roman" panose="02020603050405020304" pitchFamily="18" charset="0"/>
              </a:rPr>
              <a:t>здійснення</a:t>
            </a:r>
            <a:r>
              <a:rPr lang="ru-RU" b="1" i="1" dirty="0">
                <a:latin typeface="Times New Roman" panose="02020603050405020304" pitchFamily="18" charset="0"/>
                <a:cs typeface="Times New Roman" panose="02020603050405020304" pitchFamily="18" charset="0"/>
              </a:rPr>
              <a:t> контролю </a:t>
            </a:r>
            <a:r>
              <a:rPr lang="ru-RU" dirty="0">
                <a:latin typeface="Times New Roman" panose="02020603050405020304" pitchFamily="18" charset="0"/>
                <a:cs typeface="Times New Roman" panose="02020603050405020304" pitchFamily="18" charset="0"/>
              </a:rPr>
              <a:t>за </a:t>
            </a:r>
            <a:r>
              <a:rPr lang="ru-RU" dirty="0" err="1">
                <a:latin typeface="Times New Roman" panose="02020603050405020304" pitchFamily="18" charset="0"/>
                <a:cs typeface="Times New Roman" panose="02020603050405020304" pitchFamily="18" charset="0"/>
              </a:rPr>
              <a:t>дотриманням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працівниками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бюро правил </a:t>
            </a:r>
            <a:r>
              <a:rPr lang="ru-RU" dirty="0" err="1">
                <a:latin typeface="Times New Roman" panose="02020603050405020304" pitchFamily="18" charset="0"/>
                <a:cs typeface="Times New Roman" panose="02020603050405020304" pitchFamily="18" charset="0"/>
              </a:rPr>
              <a:t>етичної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поведінки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конфлікту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інтересів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декларування</a:t>
            </a:r>
            <a:r>
              <a:rPr lang="ru-RU" dirty="0">
                <a:latin typeface="Times New Roman" panose="02020603050405020304" pitchFamily="18" charset="0"/>
                <a:cs typeface="Times New Roman" panose="02020603050405020304" pitchFamily="18" charset="0"/>
              </a:rPr>
              <a:t> майна, </a:t>
            </a:r>
            <a:r>
              <a:rPr lang="ru-RU" dirty="0" err="1">
                <a:latin typeface="Times New Roman" panose="02020603050405020304" pitchFamily="18" charset="0"/>
                <a:cs typeface="Times New Roman" panose="02020603050405020304" pitchFamily="18" charset="0"/>
              </a:rPr>
              <a:t>доходів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видатків</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зобов’язань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фінансового</a:t>
            </a:r>
            <a:r>
              <a:rPr lang="ru-RU" dirty="0">
                <a:latin typeface="Times New Roman" panose="02020603050405020304" pitchFamily="18" charset="0"/>
                <a:cs typeface="Times New Roman" panose="02020603050405020304" pitchFamily="18" charset="0"/>
              </a:rPr>
              <a:t> характеру;</a:t>
            </a:r>
          </a:p>
          <a:p>
            <a:r>
              <a:rPr lang="ru-RU" dirty="0">
                <a:latin typeface="Times New Roman" panose="02020603050405020304" pitchFamily="18" charset="0"/>
                <a:cs typeface="Times New Roman" panose="02020603050405020304" pitchFamily="18" charset="0"/>
              </a:rPr>
              <a:t>3) </a:t>
            </a:r>
            <a:r>
              <a:rPr lang="ru-RU" b="1" i="1" dirty="0" err="1">
                <a:latin typeface="Times New Roman" panose="02020603050405020304" pitchFamily="18" charset="0"/>
                <a:cs typeface="Times New Roman" panose="02020603050405020304" pitchFamily="18" charset="0"/>
              </a:rPr>
              <a:t>проведення</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перевірок</a:t>
            </a:r>
            <a:r>
              <a:rPr lang="ru-RU" b="1" i="1"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працівників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бюро на </a:t>
            </a:r>
            <a:r>
              <a:rPr lang="ru-RU" dirty="0" err="1">
                <a:latin typeface="Times New Roman" panose="02020603050405020304" pitchFamily="18" charset="0"/>
                <a:cs typeface="Times New Roman" panose="02020603050405020304" pitchFamily="18" charset="0"/>
              </a:rPr>
              <a:t>доброчесність</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моніторингу</a:t>
            </a:r>
            <a:r>
              <a:rPr lang="ru-RU" dirty="0">
                <a:latin typeface="Times New Roman" panose="02020603050405020304" pitchFamily="18" charset="0"/>
                <a:cs typeface="Times New Roman" panose="02020603050405020304" pitchFamily="18" charset="0"/>
              </a:rPr>
              <a:t> способу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життя</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4) </a:t>
            </a:r>
            <a:r>
              <a:rPr lang="ru-RU" b="1" i="1" dirty="0" err="1">
                <a:latin typeface="Times New Roman" panose="02020603050405020304" pitchFamily="18" charset="0"/>
                <a:cs typeface="Times New Roman" panose="02020603050405020304" pitchFamily="18" charset="0"/>
              </a:rPr>
              <a:t>перевірка</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інформації</a:t>
            </a:r>
            <a:r>
              <a:rPr lang="ru-RU" b="1" i="1"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міститься</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зверненнях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фізичних</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юридичних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осіб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засобах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масової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інформації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інших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джерелах</a:t>
            </a:r>
            <a:r>
              <a:rPr lang="ru-RU" dirty="0">
                <a:latin typeface="Times New Roman" panose="02020603050405020304" pitchFamily="18" charset="0"/>
                <a:cs typeface="Times New Roman" panose="02020603050405020304" pitchFamily="18" charset="0"/>
              </a:rPr>
              <a:t>, у тому </a:t>
            </a:r>
            <a:r>
              <a:rPr lang="ru-RU" dirty="0" err="1">
                <a:latin typeface="Times New Roman" panose="02020603050405020304" pitchFamily="18" charset="0"/>
                <a:cs typeface="Times New Roman" panose="02020603050405020304" pitchFamily="18" charset="0"/>
              </a:rPr>
              <a:t>числі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отриманої</a:t>
            </a:r>
            <a:r>
              <a:rPr lang="ru-RU" dirty="0">
                <a:latin typeface="Times New Roman" panose="02020603050405020304" pitchFamily="18" charset="0"/>
                <a:cs typeface="Times New Roman" panose="02020603050405020304" pitchFamily="18" charset="0"/>
              </a:rPr>
              <a:t> через </a:t>
            </a:r>
            <a:r>
              <a:rPr lang="ru-RU" dirty="0" err="1">
                <a:latin typeface="Times New Roman" panose="02020603050405020304" pitchFamily="18" charset="0"/>
                <a:cs typeface="Times New Roman" panose="02020603050405020304" pitchFamily="18" charset="0"/>
              </a:rPr>
              <a:t>спеціальну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телефонну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лінію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сторінку</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мережі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Інтернет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засоби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електронного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зв’язку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бюро, </a:t>
            </a:r>
            <a:r>
              <a:rPr lang="ru-RU" dirty="0" err="1">
                <a:latin typeface="Times New Roman" panose="02020603050405020304" pitchFamily="18" charset="0"/>
                <a:cs typeface="Times New Roman" panose="02020603050405020304" pitchFamily="18" charset="0"/>
              </a:rPr>
              <a:t>щодо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причетності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працівників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бюро до </a:t>
            </a:r>
            <a:r>
              <a:rPr lang="ru-RU" dirty="0" err="1">
                <a:latin typeface="Times New Roman" panose="02020603050405020304" pitchFamily="18" charset="0"/>
                <a:cs typeface="Times New Roman" panose="02020603050405020304" pitchFamily="18" charset="0"/>
              </a:rPr>
              <a:t>вчинення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правопорушень</a:t>
            </a:r>
            <a:r>
              <a:rPr lang="ru-RU" dirty="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6</a:t>
            </a:r>
            <a:r>
              <a:rPr lang="ru-RU" b="1" i="1" dirty="0" smtClean="0">
                <a:latin typeface="Times New Roman" panose="02020603050405020304" pitchFamily="18" charset="0"/>
                <a:cs typeface="Times New Roman" panose="02020603050405020304" pitchFamily="18" charset="0"/>
              </a:rPr>
              <a:t>) </a:t>
            </a:r>
            <a:r>
              <a:rPr lang="ru-RU" b="1" i="1" dirty="0" err="1" smtClean="0">
                <a:latin typeface="Times New Roman" panose="02020603050405020304" pitchFamily="18" charset="0"/>
                <a:cs typeface="Times New Roman" panose="02020603050405020304" pitchFamily="18" charset="0"/>
              </a:rPr>
              <a:t>проведення</a:t>
            </a:r>
            <a:r>
              <a:rPr lang="ru-RU" b="1" i="1" dirty="0" smtClean="0">
                <a:latin typeface="Times New Roman" panose="02020603050405020304" pitchFamily="18" charset="0"/>
                <a:cs typeface="Times New Roman" panose="02020603050405020304" pitchFamily="18" charset="0"/>
              </a:rPr>
              <a:t> </a:t>
            </a:r>
            <a:r>
              <a:rPr lang="ru-RU" b="1" i="1" dirty="0" err="1" smtClean="0">
                <a:latin typeface="Times New Roman" panose="02020603050405020304" pitchFamily="18" charset="0"/>
                <a:cs typeface="Times New Roman" panose="02020603050405020304" pitchFamily="18" charset="0"/>
              </a:rPr>
              <a:t>спеціальної</a:t>
            </a:r>
            <a:r>
              <a:rPr lang="ru-RU" b="1" i="1" dirty="0" smtClean="0">
                <a:latin typeface="Times New Roman" panose="02020603050405020304" pitchFamily="18" charset="0"/>
                <a:cs typeface="Times New Roman" panose="02020603050405020304" pitchFamily="18" charset="0"/>
              </a:rPr>
              <a:t> </a:t>
            </a:r>
            <a:r>
              <a:rPr lang="ru-RU" b="1" i="1" dirty="0" err="1" smtClean="0">
                <a:latin typeface="Times New Roman" panose="02020603050405020304" pitchFamily="18" charset="0"/>
                <a:cs typeface="Times New Roman" panose="02020603050405020304" pitchFamily="18" charset="0"/>
              </a:rPr>
              <a:t>перевірки</a:t>
            </a:r>
            <a:r>
              <a:rPr lang="ru-RU" b="1" i="1"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стосовно</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осіб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претендують</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призначення</a:t>
            </a:r>
            <a:r>
              <a:rPr lang="ru-RU" dirty="0">
                <a:latin typeface="Times New Roman" panose="02020603050405020304" pitchFamily="18" charset="0"/>
                <a:cs typeface="Times New Roman" panose="02020603050405020304" pitchFamily="18" charset="0"/>
              </a:rPr>
              <a:t> на посади в </a:t>
            </a:r>
            <a:r>
              <a:rPr lang="ru-RU" dirty="0" err="1" smtClean="0">
                <a:latin typeface="Times New Roman" panose="02020603050405020304" pitchFamily="18" charset="0"/>
                <a:cs typeface="Times New Roman" panose="02020603050405020304" pitchFamily="18" charset="0"/>
              </a:rPr>
              <a:t>Національному</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бюро;</a:t>
            </a:r>
          </a:p>
          <a:p>
            <a:r>
              <a:rPr lang="ru-RU" dirty="0">
                <a:latin typeface="Times New Roman" panose="02020603050405020304" pitchFamily="18" charset="0"/>
                <a:cs typeface="Times New Roman" panose="02020603050405020304" pitchFamily="18" charset="0"/>
              </a:rPr>
              <a:t>7) </a:t>
            </a:r>
            <a:r>
              <a:rPr lang="ru-RU" b="1" i="1" dirty="0" err="1">
                <a:latin typeface="Times New Roman" panose="02020603050405020304" pitchFamily="18" charset="0"/>
                <a:cs typeface="Times New Roman" panose="02020603050405020304" pitchFamily="18" charset="0"/>
              </a:rPr>
              <a:t>вжиття</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заходів</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щодо</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захисту</a:t>
            </a:r>
            <a:r>
              <a:rPr lang="ru-RU" b="1" i="1"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працівників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бюро,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повідомляють</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вчинення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протиправних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бездіяльність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інших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працівників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бюро;</a:t>
            </a:r>
          </a:p>
          <a:p>
            <a:r>
              <a:rPr lang="ru-RU" dirty="0">
                <a:latin typeface="Times New Roman" panose="02020603050405020304" pitchFamily="18" charset="0"/>
                <a:cs typeface="Times New Roman" panose="02020603050405020304" pitchFamily="18" charset="0"/>
              </a:rPr>
              <a:t>8) </a:t>
            </a:r>
            <a:r>
              <a:rPr lang="ru-RU" b="1" i="1" dirty="0" err="1">
                <a:latin typeface="Times New Roman" panose="02020603050405020304" pitchFamily="18" charset="0"/>
                <a:cs typeface="Times New Roman" panose="02020603050405020304" pitchFamily="18" charset="0"/>
              </a:rPr>
              <a:t>консультування</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працівників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бюро </a:t>
            </a:r>
            <a:r>
              <a:rPr lang="ru-RU" dirty="0" err="1">
                <a:latin typeface="Times New Roman" panose="02020603050405020304" pitchFamily="18" charset="0"/>
                <a:cs typeface="Times New Roman" panose="02020603050405020304" pitchFamily="18" charset="0"/>
              </a:rPr>
              <a:t>щодо</a:t>
            </a:r>
            <a:r>
              <a:rPr lang="ru-RU" dirty="0">
                <a:latin typeface="Times New Roman" panose="02020603050405020304" pitchFamily="18" charset="0"/>
                <a:cs typeface="Times New Roman" panose="02020603050405020304" pitchFamily="18" charset="0"/>
              </a:rPr>
              <a:t> правил </a:t>
            </a:r>
            <a:r>
              <a:rPr lang="ru-RU" dirty="0" err="1">
                <a:latin typeface="Times New Roman" panose="02020603050405020304" pitchFamily="18" charset="0"/>
                <a:cs typeface="Times New Roman" panose="02020603050405020304" pitchFamily="18" charset="0"/>
              </a:rPr>
              <a:t>етичної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поведінки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конфлікту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інтересів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декларування</a:t>
            </a:r>
            <a:r>
              <a:rPr lang="ru-RU" dirty="0">
                <a:latin typeface="Times New Roman" panose="02020603050405020304" pitchFamily="18" charset="0"/>
                <a:cs typeface="Times New Roman" panose="02020603050405020304" pitchFamily="18" charset="0"/>
              </a:rPr>
              <a:t> майна, </a:t>
            </a:r>
            <a:r>
              <a:rPr lang="ru-RU" dirty="0" err="1">
                <a:latin typeface="Times New Roman" panose="02020603050405020304" pitchFamily="18" charset="0"/>
                <a:cs typeface="Times New Roman" panose="02020603050405020304" pitchFamily="18" charset="0"/>
              </a:rPr>
              <a:t>доходів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видатків</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зобов’язань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фінансового</a:t>
            </a:r>
            <a:r>
              <a:rPr lang="ru-RU" dirty="0">
                <a:latin typeface="Times New Roman" panose="02020603050405020304" pitchFamily="18" charset="0"/>
                <a:cs typeface="Times New Roman" panose="02020603050405020304" pitchFamily="18" charset="0"/>
              </a:rPr>
              <a:t> характеру.</a:t>
            </a:r>
          </a:p>
          <a:p>
            <a:endParaRPr lang="ru-RU" dirty="0"/>
          </a:p>
        </p:txBody>
      </p:sp>
    </p:spTree>
    <p:extLst>
      <p:ext uri="{BB962C8B-B14F-4D97-AF65-F5344CB8AC3E}">
        <p14:creationId xmlns:p14="http://schemas.microsoft.com/office/powerpoint/2010/main" val="231679414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32656"/>
            <a:ext cx="8229600" cy="1143000"/>
          </a:xfrm>
        </p:spPr>
        <p:txBody>
          <a:bodyPr>
            <a:normAutofit fontScale="90000"/>
          </a:bodyPr>
          <a:lstStyle/>
          <a:p>
            <a:r>
              <a:rPr lang="ru-RU" dirty="0" err="1" smtClean="0"/>
              <a:t>Національне</a:t>
            </a:r>
            <a:r>
              <a:rPr lang="ru-RU" dirty="0" smtClean="0"/>
              <a:t> </a:t>
            </a:r>
            <a:r>
              <a:rPr lang="ru-RU" dirty="0"/>
              <a:t>агентство з </a:t>
            </a:r>
            <a:r>
              <a:rPr lang="ru-RU" dirty="0" err="1"/>
              <a:t>питань</a:t>
            </a:r>
            <a:r>
              <a:rPr lang="ru-RU" dirty="0"/>
              <a:t> </a:t>
            </a:r>
            <a:r>
              <a:rPr lang="ru-RU" dirty="0" err="1"/>
              <a:t>запобігання</a:t>
            </a:r>
            <a:r>
              <a:rPr lang="ru-RU" dirty="0"/>
              <a:t> </a:t>
            </a:r>
            <a:r>
              <a:rPr lang="ru-RU" dirty="0" err="1"/>
              <a:t>корупції</a:t>
            </a:r>
            <a:r>
              <a:rPr lang="ru-RU" dirty="0"/>
              <a:t> </a:t>
            </a:r>
          </a:p>
        </p:txBody>
      </p:sp>
      <p:sp>
        <p:nvSpPr>
          <p:cNvPr id="3" name="Объект 2"/>
          <p:cNvSpPr>
            <a:spLocks noGrp="1"/>
          </p:cNvSpPr>
          <p:nvPr>
            <p:ph idx="1"/>
          </p:nvPr>
        </p:nvSpPr>
        <p:spPr>
          <a:xfrm>
            <a:off x="457200" y="1600200"/>
            <a:ext cx="8291264" cy="5257800"/>
          </a:xfrm>
        </p:spPr>
        <p:txBody>
          <a:bodyPr>
            <a:normAutofit fontScale="70000" lnSpcReduction="20000"/>
          </a:bodyPr>
          <a:lstStyle/>
          <a:p>
            <a:pPr marL="0" indent="0" algn="just">
              <a:buNone/>
            </a:pPr>
            <a:r>
              <a:rPr lang="ru-RU" dirty="0">
                <a:latin typeface="Times New Roman" panose="02020603050405020304" pitchFamily="18" charset="0"/>
                <a:cs typeface="Times New Roman" panose="02020603050405020304" pitchFamily="18" charset="0"/>
              </a:rPr>
              <a:t>є </a:t>
            </a:r>
            <a:r>
              <a:rPr lang="ru-RU" dirty="0" err="1">
                <a:latin typeface="Times New Roman" panose="02020603050405020304" pitchFamily="18" charset="0"/>
                <a:cs typeface="Times New Roman" panose="02020603050405020304" pitchFamily="18" charset="0"/>
              </a:rPr>
              <a:t>центральним</a:t>
            </a:r>
            <a:r>
              <a:rPr lang="ru-RU" dirty="0">
                <a:latin typeface="Times New Roman" panose="02020603050405020304" pitchFamily="18" charset="0"/>
                <a:cs typeface="Times New Roman" panose="02020603050405020304" pitchFamily="18" charset="0"/>
              </a:rPr>
              <a:t> органом </a:t>
            </a:r>
            <a:r>
              <a:rPr lang="ru-RU" dirty="0" err="1">
                <a:latin typeface="Times New Roman" panose="02020603050405020304" pitchFamily="18" charset="0"/>
                <a:cs typeface="Times New Roman" panose="02020603050405020304" pitchFamily="18" charset="0"/>
              </a:rPr>
              <a:t>виконавчої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влади</a:t>
            </a:r>
            <a:r>
              <a:rPr lang="ru-RU"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зі</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спеціальним</a:t>
            </a:r>
            <a:r>
              <a:rPr lang="ru-RU" b="1" i="1" dirty="0">
                <a:latin typeface="Times New Roman" panose="02020603050405020304" pitchFamily="18" charset="0"/>
                <a:cs typeface="Times New Roman" panose="02020603050405020304" pitchFamily="18" charset="0"/>
              </a:rPr>
              <a:t> статусом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забезпечує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формування</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реалізує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державну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антикорупційну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політику</a:t>
            </a:r>
            <a:r>
              <a:rPr lang="ru-RU" dirty="0" smtClean="0">
                <a:latin typeface="Times New Roman" panose="02020603050405020304" pitchFamily="18" charset="0"/>
                <a:cs typeface="Times New Roman" panose="02020603050405020304" pitchFamily="18" charset="0"/>
              </a:rPr>
              <a:t>.</a:t>
            </a:r>
          </a:p>
          <a:p>
            <a:pPr marL="0" indent="0" algn="just">
              <a:buNone/>
            </a:pPr>
            <a:r>
              <a:rPr lang="uk-UA" b="1" i="1" dirty="0" smtClean="0">
                <a:latin typeface="Times New Roman" panose="02020603050405020304" pitchFamily="18" charset="0"/>
                <a:cs typeface="Times New Roman" panose="02020603050405020304" pitchFamily="18" charset="0"/>
              </a:rPr>
              <a:t>«Базовий» Закон </a:t>
            </a:r>
            <a:r>
              <a:rPr lang="uk-UA" dirty="0" smtClean="0">
                <a:latin typeface="Times New Roman" panose="02020603050405020304" pitchFamily="18" charset="0"/>
                <a:cs typeface="Times New Roman" panose="02020603050405020304" pitchFamily="18" charset="0"/>
              </a:rPr>
              <a:t>– Закон України «Про запобігання корупції»</a:t>
            </a:r>
            <a:endParaRPr lang="ru-RU" dirty="0" smtClean="0">
              <a:latin typeface="Times New Roman" panose="02020603050405020304" pitchFamily="18" charset="0"/>
              <a:cs typeface="Times New Roman" panose="02020603050405020304" pitchFamily="18" charset="0"/>
            </a:endParaRPr>
          </a:p>
          <a:p>
            <a:pPr marL="0" indent="0" algn="just">
              <a:buNone/>
            </a:pPr>
            <a:r>
              <a:rPr lang="ru-RU" dirty="0" err="1" smtClean="0">
                <a:latin typeface="Times New Roman" panose="02020603050405020304" pitchFamily="18" charset="0"/>
                <a:cs typeface="Times New Roman" panose="02020603050405020304" pitchFamily="18" charset="0"/>
              </a:rPr>
              <a:t>Правову</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основу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агентства </a:t>
            </a:r>
            <a:r>
              <a:rPr lang="ru-RU" dirty="0" err="1">
                <a:latin typeface="Times New Roman" panose="02020603050405020304" pitchFamily="18" charset="0"/>
                <a:cs typeface="Times New Roman" panose="02020603050405020304" pitchFamily="18" charset="0"/>
              </a:rPr>
              <a:t>становлять</a:t>
            </a:r>
            <a:r>
              <a:rPr lang="ru-RU" dirty="0">
                <a:latin typeface="Times New Roman" panose="02020603050405020304" pitchFamily="18" charset="0"/>
                <a:cs typeface="Times New Roman" panose="02020603050405020304" pitchFamily="18" charset="0"/>
              </a:rPr>
              <a:t> </a:t>
            </a:r>
            <a:r>
              <a:rPr lang="ru-RU" u="sng" dirty="0" err="1">
                <a:latin typeface="Times New Roman" panose="02020603050405020304" pitchFamily="18" charset="0"/>
                <a:cs typeface="Times New Roman" panose="02020603050405020304" pitchFamily="18" charset="0"/>
              </a:rPr>
              <a:t>Конституція</a:t>
            </a:r>
            <a:r>
              <a:rPr lang="ru-RU" u="sng" dirty="0">
                <a:latin typeface="Times New Roman" panose="02020603050405020304" pitchFamily="18" charset="0"/>
                <a:cs typeface="Times New Roman" panose="02020603050405020304" pitchFamily="18" charset="0"/>
              </a:rPr>
              <a:t> </a:t>
            </a:r>
            <a:r>
              <a:rPr lang="ru-RU" u="sng"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міжнародні</a:t>
            </a:r>
            <a:r>
              <a:rPr lang="ru-RU" dirty="0">
                <a:latin typeface="Times New Roman" panose="02020603050405020304" pitchFamily="18" charset="0"/>
                <a:cs typeface="Times New Roman" panose="02020603050405020304" pitchFamily="18" charset="0"/>
              </a:rPr>
              <a:t> договори, </a:t>
            </a:r>
            <a:r>
              <a:rPr lang="ru-RU" dirty="0" err="1">
                <a:latin typeface="Times New Roman" panose="02020603050405020304" pitchFamily="18" charset="0"/>
                <a:cs typeface="Times New Roman" panose="02020603050405020304" pitchFamily="18" charset="0"/>
              </a:rPr>
              <a:t>згоду</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обов’язковість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надано</a:t>
            </a:r>
            <a:r>
              <a:rPr lang="ru-RU" dirty="0">
                <a:latin typeface="Times New Roman" panose="02020603050405020304" pitchFamily="18" charset="0"/>
                <a:cs typeface="Times New Roman" panose="02020603050405020304" pitchFamily="18" charset="0"/>
              </a:rPr>
              <a:t> Верховною Радою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Закон України «Про запобігання корупції</a:t>
            </a:r>
            <a:r>
              <a:rPr lang="uk-UA" dirty="0" smtClean="0">
                <a:latin typeface="Times New Roman" panose="02020603050405020304" pitchFamily="18" charset="0"/>
                <a:cs typeface="Times New Roman" panose="02020603050405020304" pitchFamily="18" charset="0"/>
              </a:rPr>
              <a:t>»</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та </a:t>
            </a:r>
            <a:r>
              <a:rPr lang="ru-RU" dirty="0" err="1">
                <a:latin typeface="Times New Roman" panose="02020603050405020304" pitchFamily="18" charset="0"/>
                <a:cs typeface="Times New Roman" panose="02020603050405020304" pitchFamily="18" charset="0"/>
              </a:rPr>
              <a:t>інші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закони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а </a:t>
            </a:r>
            <a:r>
              <a:rPr lang="ru-RU" dirty="0" err="1">
                <a:latin typeface="Times New Roman" panose="02020603050405020304" pitchFamily="18" charset="0"/>
                <a:cs typeface="Times New Roman" panose="02020603050405020304" pitchFamily="18" charset="0"/>
              </a:rPr>
              <a:t>також</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прийняті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відповідно</a:t>
            </a:r>
            <a:r>
              <a:rPr lang="ru-RU" dirty="0">
                <a:latin typeface="Times New Roman" panose="02020603050405020304" pitchFamily="18" charset="0"/>
                <a:cs typeface="Times New Roman" panose="02020603050405020304" pitchFamily="18" charset="0"/>
              </a:rPr>
              <a:t> до них </a:t>
            </a:r>
            <a:r>
              <a:rPr lang="ru-RU" dirty="0" err="1">
                <a:latin typeface="Times New Roman" panose="02020603050405020304" pitchFamily="18" charset="0"/>
                <a:cs typeface="Times New Roman" panose="02020603050405020304" pitchFamily="18" charset="0"/>
              </a:rPr>
              <a:t>інші</a:t>
            </a:r>
            <a:r>
              <a:rPr lang="ru-RU" dirty="0">
                <a:latin typeface="Times New Roman" panose="02020603050405020304" pitchFamily="18" charset="0"/>
                <a:cs typeface="Times New Roman" panose="02020603050405020304" pitchFamily="18" charset="0"/>
              </a:rPr>
              <a:t> нормативно-</a:t>
            </a:r>
            <a:r>
              <a:rPr lang="ru-RU" dirty="0" err="1">
                <a:latin typeface="Times New Roman" panose="02020603050405020304" pitchFamily="18" charset="0"/>
                <a:cs typeface="Times New Roman" panose="02020603050405020304" pitchFamily="18" charset="0"/>
              </a:rPr>
              <a:t>правові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акти</a:t>
            </a:r>
            <a:r>
              <a:rPr lang="ru-RU" dirty="0">
                <a:latin typeface="Times New Roman" panose="02020603050405020304" pitchFamily="18" charset="0"/>
                <a:cs typeface="Times New Roman" panose="02020603050405020304" pitchFamily="18" charset="0"/>
              </a:rPr>
              <a:t>.</a:t>
            </a:r>
          </a:p>
          <a:p>
            <a:pPr marL="0" indent="0" algn="just">
              <a:buNone/>
            </a:pPr>
            <a:r>
              <a:rPr lang="ru-RU" u="sng" dirty="0">
                <a:latin typeface="Times New Roman" panose="02020603050405020304" pitchFamily="18" charset="0"/>
                <a:cs typeface="Times New Roman" panose="02020603050405020304" pitchFamily="18" charset="0"/>
              </a:rPr>
              <a:t>Закон </a:t>
            </a:r>
            <a:r>
              <a:rPr lang="ru-RU" u="sng"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центральні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виконавчої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влади</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інші</a:t>
            </a:r>
            <a:r>
              <a:rPr lang="ru-RU" dirty="0">
                <a:latin typeface="Times New Roman" panose="02020603050405020304" pitchFamily="18" charset="0"/>
                <a:cs typeface="Times New Roman" panose="02020603050405020304" pitchFamily="18" charset="0"/>
              </a:rPr>
              <a:t> нормативно-</a:t>
            </a:r>
            <a:r>
              <a:rPr lang="ru-RU" dirty="0" err="1">
                <a:latin typeface="Times New Roman" panose="02020603050405020304" pitchFamily="18" charset="0"/>
                <a:cs typeface="Times New Roman" panose="02020603050405020304" pitchFamily="18" charset="0"/>
              </a:rPr>
              <a:t>правові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акти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регулюють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виконавчої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влади</a:t>
            </a:r>
            <a:r>
              <a:rPr lang="ru-RU" dirty="0">
                <a:latin typeface="Times New Roman" panose="02020603050405020304" pitchFamily="18" charset="0"/>
                <a:cs typeface="Times New Roman" panose="02020603050405020304" pitchFamily="18" charset="0"/>
              </a:rPr>
              <a:t>, а </a:t>
            </a:r>
            <a:r>
              <a:rPr lang="ru-RU" dirty="0" err="1">
                <a:latin typeface="Times New Roman" panose="02020603050405020304" pitchFamily="18" charset="0"/>
                <a:cs typeface="Times New Roman" panose="02020603050405020304" pitchFamily="18" charset="0"/>
              </a:rPr>
              <a:t>також</a:t>
            </a:r>
            <a:r>
              <a:rPr lang="ru-RU" dirty="0">
                <a:latin typeface="Times New Roman" panose="02020603050405020304" pitchFamily="18" charset="0"/>
                <a:cs typeface="Times New Roman" panose="02020603050405020304" pitchFamily="18" charset="0"/>
              </a:rPr>
              <a:t> </a:t>
            </a:r>
            <a:r>
              <a:rPr lang="ru-RU" u="sng" dirty="0">
                <a:latin typeface="Times New Roman" panose="02020603050405020304" pitchFamily="18" charset="0"/>
                <a:cs typeface="Times New Roman" panose="02020603050405020304" pitchFamily="18" charset="0"/>
              </a:rPr>
              <a:t>Закон </a:t>
            </a:r>
            <a:r>
              <a:rPr lang="ru-RU" u="sng"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державну</a:t>
            </a:r>
            <a:r>
              <a:rPr lang="ru-RU" dirty="0">
                <a:latin typeface="Times New Roman" panose="02020603050405020304" pitchFamily="18" charset="0"/>
                <a:cs typeface="Times New Roman" panose="02020603050405020304" pitchFamily="18" charset="0"/>
              </a:rPr>
              <a:t> службу" </a:t>
            </a:r>
            <a:r>
              <a:rPr lang="ru-RU" dirty="0" err="1">
                <a:latin typeface="Times New Roman" panose="02020603050405020304" pitchFamily="18" charset="0"/>
                <a:cs typeface="Times New Roman" panose="02020603050405020304" pitchFamily="18" charset="0"/>
              </a:rPr>
              <a:t>застосовуються</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агентства, </a:t>
            </a:r>
            <a:r>
              <a:rPr lang="ru-RU" dirty="0" err="1">
                <a:latin typeface="Times New Roman" panose="02020603050405020304" pitchFamily="18" charset="0"/>
                <a:cs typeface="Times New Roman" panose="02020603050405020304" pitchFamily="18" charset="0"/>
              </a:rPr>
              <a:t>службовців</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працівників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його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апарату</a:t>
            </a:r>
            <a:r>
              <a:rPr lang="ru-RU" dirty="0">
                <a:latin typeface="Times New Roman" panose="02020603050405020304" pitchFamily="18" charset="0"/>
                <a:cs typeface="Times New Roman" panose="02020603050405020304" pitchFamily="18" charset="0"/>
              </a:rPr>
              <a:t>, а </a:t>
            </a:r>
            <a:r>
              <a:rPr lang="ru-RU" dirty="0" err="1">
                <a:latin typeface="Times New Roman" panose="02020603050405020304" pitchFamily="18" charset="0"/>
                <a:cs typeface="Times New Roman" panose="02020603050405020304" pitchFamily="18" charset="0"/>
              </a:rPr>
              <a:t>також</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його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повноважень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стосовно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уповноважених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підрозділів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уповноважених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осіб</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питань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запобігання</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виявлення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корупції</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частині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суперечить</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Закону </a:t>
            </a:r>
            <a:r>
              <a:rPr lang="uk-UA" dirty="0" smtClean="0">
                <a:latin typeface="Times New Roman" panose="02020603050405020304" pitchFamily="18" charset="0"/>
                <a:cs typeface="Times New Roman" panose="02020603050405020304" pitchFamily="18" charset="0"/>
              </a:rPr>
              <a:t>України </a:t>
            </a:r>
            <a:r>
              <a:rPr lang="uk-UA" dirty="0">
                <a:latin typeface="Times New Roman" panose="02020603050405020304" pitchFamily="18" charset="0"/>
                <a:cs typeface="Times New Roman" panose="02020603050405020304" pitchFamily="18" charset="0"/>
              </a:rPr>
              <a:t>«Про запобігання корупції»</a:t>
            </a:r>
            <a:endParaRPr lang="ru-RU" dirty="0">
              <a:latin typeface="Times New Roman" panose="02020603050405020304" pitchFamily="18" charset="0"/>
              <a:cs typeface="Times New Roman" panose="02020603050405020304" pitchFamily="18" charset="0"/>
            </a:endParaRPr>
          </a:p>
          <a:p>
            <a:pPr marL="0" indent="0">
              <a:buNone/>
            </a:pPr>
            <a:r>
              <a:rPr lang="ru-RU" dirty="0" smtClean="0"/>
              <a:t>.</a:t>
            </a:r>
            <a:endParaRPr lang="ru-RU" dirty="0"/>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646204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НАЗК</a:t>
            </a:r>
            <a:endParaRPr lang="ru-RU" dirty="0"/>
          </a:p>
        </p:txBody>
      </p:sp>
      <p:sp>
        <p:nvSpPr>
          <p:cNvPr id="3" name="Объект 2"/>
          <p:cNvSpPr>
            <a:spLocks noGrp="1"/>
          </p:cNvSpPr>
          <p:nvPr>
            <p:ph idx="1"/>
          </p:nvPr>
        </p:nvSpPr>
        <p:spPr>
          <a:xfrm>
            <a:off x="457200" y="1600200"/>
            <a:ext cx="8229600" cy="5213176"/>
          </a:xfrm>
        </p:spPr>
        <p:txBody>
          <a:bodyPr>
            <a:normAutofit fontScale="47500" lnSpcReduction="20000"/>
          </a:bodyPr>
          <a:lstStyle/>
          <a:p>
            <a:r>
              <a:rPr lang="ru-RU" dirty="0" err="1"/>
              <a:t>аналізує</a:t>
            </a:r>
            <a:r>
              <a:rPr lang="ru-RU" dirty="0"/>
              <a:t> </a:t>
            </a:r>
            <a:r>
              <a:rPr lang="ru-RU" dirty="0" err="1"/>
              <a:t>ситуацію</a:t>
            </a:r>
            <a:r>
              <a:rPr lang="ru-RU" dirty="0"/>
              <a:t> з </a:t>
            </a:r>
            <a:r>
              <a:rPr lang="ru-RU" dirty="0" err="1"/>
              <a:t>корупцією</a:t>
            </a:r>
            <a:r>
              <a:rPr lang="ru-RU" dirty="0"/>
              <a:t> в </a:t>
            </a:r>
            <a:r>
              <a:rPr lang="ru-RU" dirty="0" err="1"/>
              <a:t>Україні</a:t>
            </a:r>
            <a:r>
              <a:rPr lang="ru-RU" dirty="0"/>
              <a:t> та </a:t>
            </a:r>
            <a:r>
              <a:rPr lang="ru-RU" dirty="0" err="1"/>
              <a:t>розробляє</a:t>
            </a:r>
            <a:r>
              <a:rPr lang="ru-RU" dirty="0"/>
              <a:t> </a:t>
            </a:r>
            <a:r>
              <a:rPr lang="ru-RU" dirty="0" err="1"/>
              <a:t>відповідну</a:t>
            </a:r>
            <a:r>
              <a:rPr lang="ru-RU" dirty="0"/>
              <a:t> </a:t>
            </a:r>
            <a:r>
              <a:rPr lang="ru-RU" dirty="0" err="1"/>
              <a:t>Антикорупційну</a:t>
            </a:r>
            <a:r>
              <a:rPr lang="ru-RU" dirty="0"/>
              <a:t> </a:t>
            </a:r>
            <a:r>
              <a:rPr lang="ru-RU" dirty="0" err="1"/>
              <a:t>стратегію</a:t>
            </a:r>
            <a:r>
              <a:rPr lang="ru-RU" dirty="0"/>
              <a:t> та </a:t>
            </a:r>
            <a:r>
              <a:rPr lang="ru-RU" dirty="0" err="1"/>
              <a:t>державну</a:t>
            </a:r>
            <a:r>
              <a:rPr lang="ru-RU" dirty="0"/>
              <a:t> </a:t>
            </a:r>
            <a:r>
              <a:rPr lang="ru-RU" dirty="0" err="1"/>
              <a:t>програму</a:t>
            </a:r>
            <a:r>
              <a:rPr lang="ru-RU" dirty="0"/>
              <a:t> з </a:t>
            </a:r>
            <a:r>
              <a:rPr lang="ru-RU" dirty="0" err="1"/>
              <a:t>її</a:t>
            </a:r>
            <a:r>
              <a:rPr lang="ru-RU" dirty="0"/>
              <a:t> </a:t>
            </a:r>
            <a:r>
              <a:rPr lang="ru-RU" dirty="0" err="1"/>
              <a:t>реалізації</a:t>
            </a:r>
            <a:r>
              <a:rPr lang="ru-RU" dirty="0"/>
              <a:t>, а </a:t>
            </a:r>
            <a:r>
              <a:rPr lang="ru-RU" dirty="0" err="1"/>
              <a:t>також</a:t>
            </a:r>
            <a:r>
              <a:rPr lang="ru-RU" dirty="0"/>
              <a:t> </a:t>
            </a:r>
            <a:r>
              <a:rPr lang="ru-RU" dirty="0" err="1"/>
              <a:t>координує</a:t>
            </a:r>
            <a:r>
              <a:rPr lang="ru-RU" dirty="0"/>
              <a:t> </a:t>
            </a:r>
            <a:r>
              <a:rPr lang="ru-RU" dirty="0" err="1"/>
              <a:t>виконання</a:t>
            </a:r>
            <a:r>
              <a:rPr lang="ru-RU" dirty="0"/>
              <a:t> </a:t>
            </a:r>
            <a:r>
              <a:rPr lang="ru-RU" dirty="0" err="1"/>
              <a:t>цих</a:t>
            </a:r>
            <a:r>
              <a:rPr lang="ru-RU" dirty="0"/>
              <a:t> </a:t>
            </a:r>
            <a:r>
              <a:rPr lang="ru-RU" dirty="0" err="1"/>
              <a:t>документів</a:t>
            </a:r>
            <a:r>
              <a:rPr lang="ru-RU" dirty="0"/>
              <a:t>;</a:t>
            </a:r>
          </a:p>
          <a:p>
            <a:r>
              <a:rPr lang="ru-RU" dirty="0" err="1"/>
              <a:t>виявляє</a:t>
            </a:r>
            <a:r>
              <a:rPr lang="ru-RU" dirty="0"/>
              <a:t> </a:t>
            </a:r>
            <a:r>
              <a:rPr lang="ru-RU" dirty="0" err="1"/>
              <a:t>корупційні</a:t>
            </a:r>
            <a:r>
              <a:rPr lang="ru-RU" dirty="0"/>
              <a:t> </a:t>
            </a:r>
            <a:r>
              <a:rPr lang="ru-RU" dirty="0" err="1"/>
              <a:t>норми</a:t>
            </a:r>
            <a:r>
              <a:rPr lang="ru-RU" dirty="0"/>
              <a:t> у </a:t>
            </a:r>
            <a:r>
              <a:rPr lang="ru-RU" dirty="0" err="1"/>
              <a:t>законодавстві</a:t>
            </a:r>
            <a:r>
              <a:rPr lang="ru-RU" dirty="0"/>
              <a:t> та проектах </a:t>
            </a:r>
            <a:r>
              <a:rPr lang="ru-RU" dirty="0" err="1"/>
              <a:t>актів</a:t>
            </a:r>
            <a:r>
              <a:rPr lang="ru-RU" dirty="0"/>
              <a:t>;</a:t>
            </a:r>
          </a:p>
          <a:p>
            <a:r>
              <a:rPr lang="ru-RU" dirty="0" err="1"/>
              <a:t>контролює</a:t>
            </a:r>
            <a:r>
              <a:rPr lang="ru-RU" dirty="0"/>
              <a:t> </a:t>
            </a:r>
            <a:r>
              <a:rPr lang="ru-RU" dirty="0" err="1"/>
              <a:t>дотриманням</a:t>
            </a:r>
            <a:r>
              <a:rPr lang="ru-RU" dirty="0"/>
              <a:t> правил </a:t>
            </a:r>
            <a:r>
              <a:rPr lang="ru-RU" dirty="0" err="1"/>
              <a:t>етичної</a:t>
            </a:r>
            <a:r>
              <a:rPr lang="ru-RU" dirty="0"/>
              <a:t> </a:t>
            </a:r>
            <a:r>
              <a:rPr lang="ru-RU" dirty="0" err="1"/>
              <a:t>поведінки</a:t>
            </a:r>
            <a:r>
              <a:rPr lang="ru-RU" dirty="0"/>
              <a:t>, </a:t>
            </a:r>
            <a:r>
              <a:rPr lang="ru-RU" dirty="0" err="1"/>
              <a:t>законодавства</a:t>
            </a:r>
            <a:r>
              <a:rPr lang="ru-RU" dirty="0"/>
              <a:t> </a:t>
            </a:r>
            <a:r>
              <a:rPr lang="ru-RU" dirty="0" err="1"/>
              <a:t>щодо</a:t>
            </a:r>
            <a:r>
              <a:rPr lang="ru-RU" dirty="0"/>
              <a:t> </a:t>
            </a:r>
            <a:r>
              <a:rPr lang="ru-RU" dirty="0" err="1"/>
              <a:t>запобігання</a:t>
            </a:r>
            <a:r>
              <a:rPr lang="ru-RU" dirty="0"/>
              <a:t> </a:t>
            </a:r>
            <a:r>
              <a:rPr lang="ru-RU" dirty="0" err="1"/>
              <a:t>конфлікту</a:t>
            </a:r>
            <a:r>
              <a:rPr lang="ru-RU" dirty="0"/>
              <a:t> </a:t>
            </a:r>
            <a:r>
              <a:rPr lang="ru-RU" dirty="0" err="1"/>
              <a:t>інтересів</a:t>
            </a:r>
            <a:r>
              <a:rPr lang="ru-RU" dirty="0"/>
              <a:t> у </a:t>
            </a:r>
            <a:r>
              <a:rPr lang="ru-RU" dirty="0" err="1"/>
              <a:t>діяльності</a:t>
            </a:r>
            <a:r>
              <a:rPr lang="ru-RU" dirty="0"/>
              <a:t> </a:t>
            </a:r>
            <a:r>
              <a:rPr lang="ru-RU" dirty="0" err="1"/>
              <a:t>публічних</a:t>
            </a:r>
            <a:r>
              <a:rPr lang="ru-RU" dirty="0"/>
              <a:t> </a:t>
            </a:r>
            <a:r>
              <a:rPr lang="ru-RU" dirty="0" err="1"/>
              <a:t>службовців</a:t>
            </a:r>
            <a:r>
              <a:rPr lang="ru-RU" dirty="0"/>
              <a:t>;</a:t>
            </a:r>
          </a:p>
          <a:p>
            <a:r>
              <a:rPr lang="ru-RU" dirty="0" err="1"/>
              <a:t>координує</a:t>
            </a:r>
            <a:r>
              <a:rPr lang="ru-RU" dirty="0"/>
              <a:t> та </a:t>
            </a:r>
            <a:r>
              <a:rPr lang="ru-RU" dirty="0" err="1"/>
              <a:t>надає</a:t>
            </a:r>
            <a:r>
              <a:rPr lang="ru-RU" dirty="0"/>
              <a:t> </a:t>
            </a:r>
            <a:r>
              <a:rPr lang="ru-RU" dirty="0" err="1"/>
              <a:t>методичну</a:t>
            </a:r>
            <a:r>
              <a:rPr lang="ru-RU" dirty="0"/>
              <a:t> </a:t>
            </a:r>
            <a:r>
              <a:rPr lang="ru-RU" dirty="0" err="1"/>
              <a:t>допомогу</a:t>
            </a:r>
            <a:r>
              <a:rPr lang="ru-RU" dirty="0"/>
              <a:t> </a:t>
            </a:r>
            <a:r>
              <a:rPr lang="ru-RU" dirty="0" err="1"/>
              <a:t>державним</a:t>
            </a:r>
            <a:r>
              <a:rPr lang="ru-RU" dirty="0"/>
              <a:t> органам </a:t>
            </a:r>
            <a:r>
              <a:rPr lang="ru-RU" dirty="0" smtClean="0"/>
              <a:t>та </a:t>
            </a:r>
            <a:r>
              <a:rPr lang="ru-RU" dirty="0"/>
              <a:t>органам </a:t>
            </a:r>
            <a:r>
              <a:rPr lang="ru-RU" dirty="0" err="1"/>
              <a:t>місцевого</a:t>
            </a:r>
            <a:r>
              <a:rPr lang="ru-RU" dirty="0"/>
              <a:t> </a:t>
            </a:r>
            <a:r>
              <a:rPr lang="ru-RU" dirty="0" err="1"/>
              <a:t>самоврядування</a:t>
            </a:r>
            <a:r>
              <a:rPr lang="ru-RU" dirty="0"/>
              <a:t> у </a:t>
            </a:r>
            <a:r>
              <a:rPr lang="ru-RU" dirty="0" err="1"/>
              <a:t>виявленні</a:t>
            </a:r>
            <a:r>
              <a:rPr lang="ru-RU" dirty="0"/>
              <a:t> та </a:t>
            </a:r>
            <a:r>
              <a:rPr lang="ru-RU" dirty="0" err="1"/>
              <a:t>усуненні</a:t>
            </a:r>
            <a:r>
              <a:rPr lang="ru-RU" dirty="0"/>
              <a:t> </a:t>
            </a:r>
            <a:r>
              <a:rPr lang="ru-RU" dirty="0" err="1"/>
              <a:t>корупціогенних</a:t>
            </a:r>
            <a:r>
              <a:rPr lang="ru-RU" dirty="0"/>
              <a:t> </a:t>
            </a:r>
            <a:r>
              <a:rPr lang="ru-RU" dirty="0" err="1"/>
              <a:t>ризиків</a:t>
            </a:r>
            <a:r>
              <a:rPr lang="ru-RU" dirty="0"/>
              <a:t> у </a:t>
            </a:r>
            <a:r>
              <a:rPr lang="ru-RU" dirty="0" err="1"/>
              <a:t>їх</a:t>
            </a:r>
            <a:r>
              <a:rPr lang="ru-RU" dirty="0"/>
              <a:t> </a:t>
            </a:r>
            <a:r>
              <a:rPr lang="ru-RU" dirty="0" err="1"/>
              <a:t>діяльності</a:t>
            </a:r>
            <a:r>
              <a:rPr lang="ru-RU" dirty="0"/>
              <a:t>, </a:t>
            </a:r>
            <a:r>
              <a:rPr lang="ru-RU" dirty="0" err="1"/>
              <a:t>погоджує</a:t>
            </a:r>
            <a:r>
              <a:rPr lang="ru-RU" dirty="0"/>
              <a:t> та </a:t>
            </a:r>
            <a:r>
              <a:rPr lang="ru-RU" dirty="0" err="1"/>
              <a:t>контролює</a:t>
            </a:r>
            <a:r>
              <a:rPr lang="ru-RU" dirty="0"/>
              <a:t> </a:t>
            </a:r>
            <a:r>
              <a:rPr lang="ru-RU" dirty="0" err="1"/>
              <a:t>виконання</a:t>
            </a:r>
            <a:r>
              <a:rPr lang="ru-RU" dirty="0"/>
              <a:t> </a:t>
            </a:r>
            <a:r>
              <a:rPr lang="ru-RU" dirty="0" err="1"/>
              <a:t>антикорупційних</a:t>
            </a:r>
            <a:r>
              <a:rPr lang="ru-RU" dirty="0"/>
              <a:t> </a:t>
            </a:r>
            <a:r>
              <a:rPr lang="ru-RU" dirty="0" err="1"/>
              <a:t>програм</a:t>
            </a:r>
            <a:r>
              <a:rPr lang="ru-RU" dirty="0"/>
              <a:t> у </a:t>
            </a:r>
            <a:r>
              <a:rPr lang="ru-RU" dirty="0" err="1"/>
              <a:t>цих</a:t>
            </a:r>
            <a:r>
              <a:rPr lang="ru-RU" dirty="0"/>
              <a:t> органах;</a:t>
            </a:r>
          </a:p>
          <a:p>
            <a:r>
              <a:rPr lang="ru-RU" dirty="0" err="1"/>
              <a:t>контролює</a:t>
            </a:r>
            <a:r>
              <a:rPr lang="ru-RU" dirty="0"/>
              <a:t> та </a:t>
            </a:r>
            <a:r>
              <a:rPr lang="ru-RU" dirty="0" err="1"/>
              <a:t>перевіряє</a:t>
            </a:r>
            <a:r>
              <a:rPr lang="ru-RU" dirty="0"/>
              <a:t> </a:t>
            </a:r>
            <a:r>
              <a:rPr lang="ru-RU" dirty="0" err="1"/>
              <a:t>декларації</a:t>
            </a:r>
            <a:r>
              <a:rPr lang="ru-RU" dirty="0"/>
              <a:t> </a:t>
            </a:r>
            <a:r>
              <a:rPr lang="ru-RU" dirty="0" err="1"/>
              <a:t>публічних</a:t>
            </a:r>
            <a:r>
              <a:rPr lang="ru-RU" dirty="0"/>
              <a:t> </a:t>
            </a:r>
            <a:r>
              <a:rPr lang="ru-RU" dirty="0" err="1"/>
              <a:t>службовців</a:t>
            </a:r>
            <a:r>
              <a:rPr lang="ru-RU" dirty="0"/>
              <a:t>, проводить </a:t>
            </a:r>
            <a:r>
              <a:rPr lang="ru-RU" dirty="0" err="1"/>
              <a:t>моніторинг</a:t>
            </a:r>
            <a:r>
              <a:rPr lang="ru-RU" dirty="0"/>
              <a:t> способу </a:t>
            </a:r>
            <a:r>
              <a:rPr lang="ru-RU" dirty="0" err="1"/>
              <a:t>їх</a:t>
            </a:r>
            <a:r>
              <a:rPr lang="ru-RU" dirty="0"/>
              <a:t> </a:t>
            </a:r>
            <a:r>
              <a:rPr lang="ru-RU" dirty="0" err="1"/>
              <a:t>життя</a:t>
            </a:r>
            <a:r>
              <a:rPr lang="ru-RU" dirty="0"/>
              <a:t>;</a:t>
            </a:r>
          </a:p>
          <a:p>
            <a:r>
              <a:rPr lang="ru-RU" dirty="0" err="1"/>
              <a:t>стежить</a:t>
            </a:r>
            <a:r>
              <a:rPr lang="ru-RU" dirty="0"/>
              <a:t> за </a:t>
            </a:r>
            <a:r>
              <a:rPr lang="ru-RU" dirty="0" err="1"/>
              <a:t>дотриманням</a:t>
            </a:r>
            <a:r>
              <a:rPr lang="ru-RU" dirty="0"/>
              <a:t> </a:t>
            </a:r>
            <a:r>
              <a:rPr lang="ru-RU" dirty="0" err="1"/>
              <a:t>обмежень</a:t>
            </a:r>
            <a:r>
              <a:rPr lang="ru-RU" dirty="0"/>
              <a:t> </a:t>
            </a:r>
            <a:r>
              <a:rPr lang="ru-RU" dirty="0" err="1"/>
              <a:t>щодо</a:t>
            </a:r>
            <a:r>
              <a:rPr lang="ru-RU" dirty="0"/>
              <a:t> </a:t>
            </a:r>
            <a:r>
              <a:rPr lang="ru-RU" dirty="0" err="1"/>
              <a:t>фінансування</a:t>
            </a:r>
            <a:r>
              <a:rPr lang="ru-RU" dirty="0"/>
              <a:t> </a:t>
            </a:r>
            <a:r>
              <a:rPr lang="ru-RU" dirty="0" err="1"/>
              <a:t>політичних</a:t>
            </a:r>
            <a:r>
              <a:rPr lang="ru-RU" dirty="0"/>
              <a:t> </a:t>
            </a:r>
            <a:r>
              <a:rPr lang="ru-RU" dirty="0" err="1"/>
              <a:t>партій</a:t>
            </a:r>
            <a:r>
              <a:rPr lang="ru-RU" dirty="0"/>
              <a:t>, </a:t>
            </a:r>
            <a:r>
              <a:rPr lang="ru-RU" dirty="0" err="1"/>
              <a:t>законним</a:t>
            </a:r>
            <a:r>
              <a:rPr lang="ru-RU" dirty="0"/>
              <a:t> та </a:t>
            </a:r>
            <a:r>
              <a:rPr lang="ru-RU" dirty="0" err="1"/>
              <a:t>цільовим</a:t>
            </a:r>
            <a:r>
              <a:rPr lang="ru-RU" dirty="0"/>
              <a:t> </a:t>
            </a:r>
            <a:r>
              <a:rPr lang="ru-RU" dirty="0" err="1"/>
              <a:t>використанням</a:t>
            </a:r>
            <a:r>
              <a:rPr lang="ru-RU" dirty="0"/>
              <a:t> </a:t>
            </a:r>
            <a:r>
              <a:rPr lang="ru-RU" dirty="0" err="1"/>
              <a:t>партіями</a:t>
            </a:r>
            <a:r>
              <a:rPr lang="ru-RU" dirty="0"/>
              <a:t> </a:t>
            </a:r>
            <a:r>
              <a:rPr lang="ru-RU" dirty="0" err="1"/>
              <a:t>виділених</a:t>
            </a:r>
            <a:r>
              <a:rPr lang="ru-RU" dirty="0"/>
              <a:t> з державного бюджету </a:t>
            </a:r>
            <a:r>
              <a:rPr lang="ru-RU" dirty="0" err="1"/>
              <a:t>коштів</a:t>
            </a:r>
            <a:r>
              <a:rPr lang="ru-RU" dirty="0"/>
              <a:t>, </a:t>
            </a:r>
            <a:r>
              <a:rPr lang="ru-RU" dirty="0" err="1"/>
              <a:t>своєчасністю</a:t>
            </a:r>
            <a:r>
              <a:rPr lang="ru-RU" dirty="0"/>
              <a:t> </a:t>
            </a:r>
            <a:r>
              <a:rPr lang="ru-RU" dirty="0" err="1"/>
              <a:t>подання</a:t>
            </a:r>
            <a:r>
              <a:rPr lang="ru-RU" dirty="0"/>
              <a:t> </a:t>
            </a:r>
            <a:r>
              <a:rPr lang="ru-RU" dirty="0" err="1"/>
              <a:t>партіями</a:t>
            </a:r>
            <a:r>
              <a:rPr lang="ru-RU" dirty="0"/>
              <a:t> </a:t>
            </a:r>
            <a:r>
              <a:rPr lang="ru-RU" dirty="0" err="1"/>
              <a:t>відповідних</a:t>
            </a:r>
            <a:r>
              <a:rPr lang="ru-RU" dirty="0"/>
              <a:t> </a:t>
            </a:r>
            <a:r>
              <a:rPr lang="ru-RU" dirty="0" err="1"/>
              <a:t>звітів</a:t>
            </a:r>
            <a:r>
              <a:rPr lang="ru-RU" dirty="0"/>
              <a:t> та </a:t>
            </a:r>
            <a:r>
              <a:rPr lang="ru-RU" dirty="0" err="1"/>
              <a:t>достовірністю</a:t>
            </a:r>
            <a:r>
              <a:rPr lang="ru-RU" dirty="0"/>
              <a:t> </a:t>
            </a:r>
            <a:r>
              <a:rPr lang="ru-RU" dirty="0" err="1"/>
              <a:t>включених</a:t>
            </a:r>
            <a:r>
              <a:rPr lang="ru-RU" dirty="0"/>
              <a:t> до них </a:t>
            </a:r>
            <a:r>
              <a:rPr lang="ru-RU" dirty="0" err="1"/>
              <a:t>відомостей</a:t>
            </a:r>
            <a:r>
              <a:rPr lang="ru-RU" dirty="0"/>
              <a:t>, </a:t>
            </a:r>
            <a:r>
              <a:rPr lang="ru-RU" dirty="0" err="1"/>
              <a:t>розподіляє</a:t>
            </a:r>
            <a:r>
              <a:rPr lang="ru-RU" dirty="0"/>
              <a:t> </a:t>
            </a:r>
            <a:r>
              <a:rPr lang="ru-RU" dirty="0" err="1"/>
              <a:t>виділені</a:t>
            </a:r>
            <a:r>
              <a:rPr lang="ru-RU" dirty="0"/>
              <a:t> з державного бюджету </a:t>
            </a:r>
            <a:r>
              <a:rPr lang="ru-RU" dirty="0" err="1"/>
              <a:t>кошти</a:t>
            </a:r>
            <a:r>
              <a:rPr lang="ru-RU" dirty="0"/>
              <a:t> на </a:t>
            </a:r>
            <a:r>
              <a:rPr lang="ru-RU" dirty="0" err="1"/>
              <a:t>фінансування</a:t>
            </a:r>
            <a:r>
              <a:rPr lang="ru-RU" dirty="0"/>
              <a:t> </a:t>
            </a:r>
            <a:r>
              <a:rPr lang="ru-RU" dirty="0" err="1"/>
              <a:t>статутної</a:t>
            </a:r>
            <a:r>
              <a:rPr lang="ru-RU" dirty="0"/>
              <a:t> </a:t>
            </a:r>
            <a:r>
              <a:rPr lang="ru-RU" dirty="0" err="1"/>
              <a:t>діяльності</a:t>
            </a:r>
            <a:r>
              <a:rPr lang="ru-RU" dirty="0"/>
              <a:t> </a:t>
            </a:r>
            <a:r>
              <a:rPr lang="ru-RU" dirty="0" err="1"/>
              <a:t>політичних</a:t>
            </a:r>
            <a:r>
              <a:rPr lang="ru-RU" dirty="0"/>
              <a:t> </a:t>
            </a:r>
            <a:r>
              <a:rPr lang="ru-RU" dirty="0" err="1"/>
              <a:t>партій</a:t>
            </a:r>
            <a:r>
              <a:rPr lang="ru-RU" dirty="0"/>
              <a:t>.</a:t>
            </a:r>
          </a:p>
          <a:p>
            <a:r>
              <a:rPr lang="ru-RU" dirty="0" err="1"/>
              <a:t>співпрацює</a:t>
            </a:r>
            <a:r>
              <a:rPr lang="ru-RU" dirty="0"/>
              <a:t> з </a:t>
            </a:r>
            <a:r>
              <a:rPr lang="ru-RU" dirty="0" err="1"/>
              <a:t>викривачами</a:t>
            </a:r>
            <a:r>
              <a:rPr lang="ru-RU" dirty="0"/>
              <a:t> </a:t>
            </a:r>
            <a:r>
              <a:rPr lang="ru-RU" dirty="0" err="1"/>
              <a:t>корупції</a:t>
            </a:r>
            <a:r>
              <a:rPr lang="ru-RU" dirty="0"/>
              <a:t>, </a:t>
            </a:r>
            <a:r>
              <a:rPr lang="ru-RU" dirty="0" err="1"/>
              <a:t>надає</a:t>
            </a:r>
            <a:r>
              <a:rPr lang="ru-RU" dirty="0"/>
              <a:t> </a:t>
            </a:r>
            <a:r>
              <a:rPr lang="ru-RU" dirty="0" err="1"/>
              <a:t>їм</a:t>
            </a:r>
            <a:r>
              <a:rPr lang="ru-RU" dirty="0"/>
              <a:t> </a:t>
            </a:r>
            <a:r>
              <a:rPr lang="ru-RU" dirty="0" err="1"/>
              <a:t>правовий</a:t>
            </a:r>
            <a:r>
              <a:rPr lang="ru-RU" dirty="0"/>
              <a:t> та </a:t>
            </a:r>
            <a:r>
              <a:rPr lang="ru-RU" dirty="0" err="1"/>
              <a:t>інший</a:t>
            </a:r>
            <a:r>
              <a:rPr lang="ru-RU" dirty="0"/>
              <a:t> </a:t>
            </a:r>
            <a:r>
              <a:rPr lang="ru-RU" dirty="0" err="1"/>
              <a:t>захист</a:t>
            </a:r>
            <a:endParaRPr lang="ru-RU" dirty="0"/>
          </a:p>
          <a:p>
            <a:r>
              <a:rPr lang="ru-RU" dirty="0" err="1"/>
              <a:t>адмініструє</a:t>
            </a:r>
            <a:r>
              <a:rPr lang="ru-RU" dirty="0"/>
              <a:t>:</a:t>
            </a:r>
          </a:p>
          <a:p>
            <a:pPr lvl="1"/>
            <a:r>
              <a:rPr lang="ru-RU" dirty="0" err="1"/>
              <a:t>Єдиний</a:t>
            </a:r>
            <a:r>
              <a:rPr lang="ru-RU" dirty="0"/>
              <a:t> </a:t>
            </a:r>
            <a:r>
              <a:rPr lang="ru-RU" dirty="0" err="1"/>
              <a:t>державний</a:t>
            </a:r>
            <a:r>
              <a:rPr lang="ru-RU" dirty="0"/>
              <a:t> </a:t>
            </a:r>
            <a:r>
              <a:rPr lang="ru-RU" dirty="0" err="1"/>
              <a:t>реєстр</a:t>
            </a:r>
            <a:r>
              <a:rPr lang="ru-RU" dirty="0"/>
              <a:t> </a:t>
            </a:r>
            <a:r>
              <a:rPr lang="ru-RU" dirty="0" err="1"/>
              <a:t>декларацій</a:t>
            </a:r>
            <a:r>
              <a:rPr lang="ru-RU" dirty="0"/>
              <a:t> </a:t>
            </a:r>
            <a:r>
              <a:rPr lang="ru-RU" dirty="0" err="1"/>
              <a:t>осіб</a:t>
            </a:r>
            <a:r>
              <a:rPr lang="ru-RU" dirty="0"/>
              <a:t>, </a:t>
            </a:r>
            <a:r>
              <a:rPr lang="ru-RU" dirty="0" err="1"/>
              <a:t>уповноважених</a:t>
            </a:r>
            <a:r>
              <a:rPr lang="ru-RU" dirty="0"/>
              <a:t> на </a:t>
            </a:r>
            <a:r>
              <a:rPr lang="ru-RU" dirty="0" err="1"/>
              <a:t>виконання</a:t>
            </a:r>
            <a:r>
              <a:rPr lang="ru-RU" dirty="0"/>
              <a:t> </a:t>
            </a:r>
            <a:r>
              <a:rPr lang="ru-RU" dirty="0" err="1"/>
              <a:t>функцій</a:t>
            </a:r>
            <a:r>
              <a:rPr lang="ru-RU" dirty="0"/>
              <a:t> </a:t>
            </a:r>
            <a:r>
              <a:rPr lang="ru-RU" dirty="0" err="1"/>
              <a:t>держави</a:t>
            </a:r>
            <a:r>
              <a:rPr lang="ru-RU" dirty="0"/>
              <a:t> </a:t>
            </a:r>
            <a:r>
              <a:rPr lang="ru-RU" dirty="0" err="1"/>
              <a:t>або</a:t>
            </a:r>
            <a:r>
              <a:rPr lang="ru-RU" dirty="0"/>
              <a:t> </a:t>
            </a:r>
            <a:r>
              <a:rPr lang="ru-RU" dirty="0" err="1"/>
              <a:t>місцевого</a:t>
            </a:r>
            <a:r>
              <a:rPr lang="ru-RU" dirty="0"/>
              <a:t> </a:t>
            </a:r>
            <a:r>
              <a:rPr lang="ru-RU" dirty="0" err="1" smtClean="0"/>
              <a:t>самоврядування</a:t>
            </a:r>
            <a:endParaRPr lang="ru-RU" dirty="0"/>
          </a:p>
          <a:p>
            <a:pPr lvl="1"/>
            <a:r>
              <a:rPr lang="ru-RU" dirty="0" err="1"/>
              <a:t>Єдиний</a:t>
            </a:r>
            <a:r>
              <a:rPr lang="ru-RU" dirty="0"/>
              <a:t> </a:t>
            </a:r>
            <a:r>
              <a:rPr lang="ru-RU" dirty="0" err="1"/>
              <a:t>державний</a:t>
            </a:r>
            <a:r>
              <a:rPr lang="ru-RU" dirty="0"/>
              <a:t> </a:t>
            </a:r>
            <a:r>
              <a:rPr lang="ru-RU" dirty="0" err="1"/>
              <a:t>реєстр</a:t>
            </a:r>
            <a:r>
              <a:rPr lang="ru-RU" dirty="0"/>
              <a:t> </a:t>
            </a:r>
            <a:r>
              <a:rPr lang="ru-RU" dirty="0" err="1"/>
              <a:t>осіб</a:t>
            </a:r>
            <a:r>
              <a:rPr lang="ru-RU" dirty="0"/>
              <a:t>, </a:t>
            </a:r>
            <a:r>
              <a:rPr lang="ru-RU" dirty="0" err="1"/>
              <a:t>які</a:t>
            </a:r>
            <a:r>
              <a:rPr lang="ru-RU" dirty="0"/>
              <a:t> вчинили </a:t>
            </a:r>
            <a:r>
              <a:rPr lang="ru-RU" dirty="0" err="1"/>
              <a:t>корупційні</a:t>
            </a:r>
            <a:r>
              <a:rPr lang="ru-RU" dirty="0"/>
              <a:t> </a:t>
            </a:r>
            <a:r>
              <a:rPr lang="ru-RU" dirty="0" err="1"/>
              <a:t>або</a:t>
            </a:r>
            <a:r>
              <a:rPr lang="ru-RU" dirty="0"/>
              <a:t> </a:t>
            </a:r>
            <a:r>
              <a:rPr lang="ru-RU" dirty="0" err="1"/>
              <a:t>пов’язані</a:t>
            </a:r>
            <a:r>
              <a:rPr lang="ru-RU" dirty="0"/>
              <a:t> з </a:t>
            </a:r>
            <a:r>
              <a:rPr lang="ru-RU" dirty="0" err="1"/>
              <a:t>корупцією</a:t>
            </a:r>
            <a:r>
              <a:rPr lang="ru-RU" dirty="0"/>
              <a:t> </a:t>
            </a:r>
            <a:r>
              <a:rPr lang="ru-RU" dirty="0" err="1" smtClean="0"/>
              <a:t>правопорушення</a:t>
            </a:r>
            <a:endParaRPr lang="ru-RU" dirty="0"/>
          </a:p>
          <a:p>
            <a:pPr lvl="1"/>
            <a:r>
              <a:rPr lang="ru-RU" dirty="0" err="1"/>
              <a:t>Єдиний</a:t>
            </a:r>
            <a:r>
              <a:rPr lang="ru-RU" dirty="0"/>
              <a:t> </a:t>
            </a:r>
            <a:r>
              <a:rPr lang="ru-RU" dirty="0" err="1"/>
              <a:t>державний</a:t>
            </a:r>
            <a:r>
              <a:rPr lang="ru-RU" dirty="0"/>
              <a:t> </a:t>
            </a:r>
            <a:r>
              <a:rPr lang="ru-RU" dirty="0" err="1"/>
              <a:t>реєстр</a:t>
            </a:r>
            <a:r>
              <a:rPr lang="ru-RU" dirty="0"/>
              <a:t> </a:t>
            </a:r>
            <a:r>
              <a:rPr lang="ru-RU" dirty="0" err="1"/>
              <a:t>фінансових</a:t>
            </a:r>
            <a:r>
              <a:rPr lang="ru-RU" dirty="0"/>
              <a:t> </a:t>
            </a:r>
            <a:r>
              <a:rPr lang="ru-RU" dirty="0" err="1"/>
              <a:t>звітів</a:t>
            </a:r>
            <a:r>
              <a:rPr lang="ru-RU" dirty="0"/>
              <a:t> </a:t>
            </a:r>
            <a:r>
              <a:rPr lang="ru-RU" dirty="0" err="1"/>
              <a:t>політичних</a:t>
            </a:r>
            <a:r>
              <a:rPr lang="ru-RU" dirty="0"/>
              <a:t> </a:t>
            </a:r>
            <a:r>
              <a:rPr lang="ru-RU" dirty="0" err="1" smtClean="0"/>
              <a:t>партій</a:t>
            </a:r>
            <a:endParaRPr lang="ru-RU" dirty="0"/>
          </a:p>
          <a:p>
            <a:endParaRPr lang="ru-RU" dirty="0"/>
          </a:p>
        </p:txBody>
      </p:sp>
    </p:spTree>
    <p:extLst>
      <p:ext uri="{BB962C8B-B14F-4D97-AF65-F5344CB8AC3E}">
        <p14:creationId xmlns:p14="http://schemas.microsoft.com/office/powerpoint/2010/main" val="356559767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err="1" smtClean="0"/>
              <a:t>Внутрішньосистема</a:t>
            </a:r>
            <a:r>
              <a:rPr lang="uk-UA" dirty="0" smtClean="0"/>
              <a:t> діяльність</a:t>
            </a:r>
            <a:br>
              <a:rPr lang="uk-UA" dirty="0" smtClean="0"/>
            </a:br>
            <a:r>
              <a:rPr lang="uk-UA" dirty="0" smtClean="0"/>
              <a:t>(наприклад, Голова НАЗК)</a:t>
            </a:r>
            <a:endParaRPr lang="ru-RU" dirty="0"/>
          </a:p>
        </p:txBody>
      </p:sp>
      <p:sp>
        <p:nvSpPr>
          <p:cNvPr id="3" name="Объект 2"/>
          <p:cNvSpPr>
            <a:spLocks noGrp="1"/>
          </p:cNvSpPr>
          <p:nvPr>
            <p:ph idx="1"/>
          </p:nvPr>
        </p:nvSpPr>
        <p:spPr>
          <a:xfrm>
            <a:off x="457200" y="1600200"/>
            <a:ext cx="8229600" cy="5069160"/>
          </a:xfrm>
        </p:spPr>
        <p:txBody>
          <a:bodyPr>
            <a:normAutofit fontScale="47500" lnSpcReduction="20000"/>
          </a:bodyPr>
          <a:lstStyle/>
          <a:p>
            <a:pPr marL="0" indent="0">
              <a:buNone/>
            </a:pPr>
            <a:r>
              <a:rPr lang="ru-RU" dirty="0">
                <a:latin typeface="Times New Roman" panose="02020603050405020304" pitchFamily="18" charset="0"/>
                <a:cs typeface="Times New Roman" panose="02020603050405020304" pitchFamily="18" charset="0"/>
              </a:rPr>
              <a:t>1) </a:t>
            </a:r>
            <a:r>
              <a:rPr lang="ru-RU" b="1" i="1" dirty="0" err="1">
                <a:latin typeface="Times New Roman" panose="02020603050405020304" pitchFamily="18" charset="0"/>
                <a:cs typeface="Times New Roman" panose="02020603050405020304" pitchFamily="18" charset="0"/>
              </a:rPr>
              <a:t>організовує</a:t>
            </a:r>
            <a:r>
              <a:rPr lang="ru-RU" b="1" i="1" dirty="0">
                <a:latin typeface="Times New Roman" panose="02020603050405020304" pitchFamily="18" charset="0"/>
                <a:cs typeface="Times New Roman" panose="02020603050405020304" pitchFamily="18" charset="0"/>
              </a:rPr>
              <a:t> та </a:t>
            </a:r>
            <a:r>
              <a:rPr lang="ru-RU" b="1" i="1" dirty="0" err="1">
                <a:latin typeface="Times New Roman" panose="02020603050405020304" pitchFamily="18" charset="0"/>
                <a:cs typeface="Times New Roman" panose="02020603050405020304" pitchFamily="18" charset="0"/>
              </a:rPr>
              <a:t>контролює</a:t>
            </a:r>
            <a:r>
              <a:rPr lang="ru-RU" b="1" i="1" dirty="0">
                <a:latin typeface="Times New Roman" panose="02020603050405020304" pitchFamily="18" charset="0"/>
                <a:cs typeface="Times New Roman" panose="02020603050405020304" pitchFamily="18" charset="0"/>
              </a:rPr>
              <a:t> роботу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агентства, </a:t>
            </a:r>
            <a:r>
              <a:rPr lang="ru-RU" dirty="0" err="1">
                <a:latin typeface="Times New Roman" panose="02020603050405020304" pitchFamily="18" charset="0"/>
                <a:cs typeface="Times New Roman" panose="02020603050405020304" pitchFamily="18" charset="0"/>
              </a:rPr>
              <a:t>несе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персональну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відповідальність</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законність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прозорість</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ефективність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агентства, </a:t>
            </a:r>
            <a:r>
              <a:rPr lang="ru-RU" dirty="0" err="1">
                <a:latin typeface="Times New Roman" panose="02020603050405020304" pitchFamily="18" charset="0"/>
                <a:cs typeface="Times New Roman" panose="02020603050405020304" pitchFamily="18" charset="0"/>
              </a:rPr>
              <a:t>звітує</a:t>
            </a:r>
            <a:r>
              <a:rPr lang="ru-RU" dirty="0">
                <a:latin typeface="Times New Roman" panose="02020603050405020304" pitchFamily="18" charset="0"/>
                <a:cs typeface="Times New Roman" panose="02020603050405020304" pitchFamily="18" charset="0"/>
              </a:rPr>
              <a:t> про роботу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агентства;</a:t>
            </a:r>
          </a:p>
          <a:p>
            <a:pPr marL="0" indent="0">
              <a:buNone/>
            </a:pPr>
            <a:r>
              <a:rPr lang="ru-RU" dirty="0">
                <a:latin typeface="Times New Roman" panose="02020603050405020304" pitchFamily="18" charset="0"/>
                <a:cs typeface="Times New Roman" panose="02020603050405020304" pitchFamily="18" charset="0"/>
              </a:rPr>
              <a:t>2</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призначає</a:t>
            </a:r>
            <a:r>
              <a:rPr lang="ru-RU" b="1" i="1" dirty="0">
                <a:latin typeface="Times New Roman" panose="02020603050405020304" pitchFamily="18" charset="0"/>
                <a:cs typeface="Times New Roman" panose="02020603050405020304" pitchFamily="18" charset="0"/>
              </a:rPr>
              <a:t> на посади та </a:t>
            </a:r>
            <a:r>
              <a:rPr lang="ru-RU" b="1" i="1" dirty="0" err="1">
                <a:latin typeface="Times New Roman" panose="02020603050405020304" pitchFamily="18" charset="0"/>
                <a:cs typeface="Times New Roman" panose="02020603050405020304" pitchFamily="18" charset="0"/>
              </a:rPr>
              <a:t>звільняє</a:t>
            </a:r>
            <a:r>
              <a:rPr lang="ru-RU" b="1" i="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з посад </a:t>
            </a:r>
            <a:r>
              <a:rPr lang="ru-RU" dirty="0" err="1">
                <a:latin typeface="Times New Roman" panose="02020603050405020304" pitchFamily="18" charset="0"/>
                <a:cs typeface="Times New Roman" panose="02020603050405020304" pitchFamily="18" charset="0"/>
              </a:rPr>
              <a:t>працівників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агентства;</a:t>
            </a:r>
          </a:p>
          <a:p>
            <a:pPr marL="0" indent="0">
              <a:buNone/>
            </a:pPr>
            <a:r>
              <a:rPr lang="ru-RU" dirty="0">
                <a:latin typeface="Times New Roman" panose="02020603050405020304" pitchFamily="18" charset="0"/>
                <a:cs typeface="Times New Roman" panose="02020603050405020304" pitchFamily="18" charset="0"/>
              </a:rPr>
              <a:t>3) </a:t>
            </a:r>
            <a:r>
              <a:rPr lang="ru-RU" dirty="0" err="1">
                <a:latin typeface="Times New Roman" panose="02020603050405020304" pitchFamily="18" charset="0"/>
                <a:cs typeface="Times New Roman" panose="02020603050405020304" pitchFamily="18" charset="0"/>
              </a:rPr>
              <a:t>присвоює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службовцям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агентства </a:t>
            </a:r>
            <a:r>
              <a:rPr lang="ru-RU" b="1" i="1" dirty="0">
                <a:latin typeface="Times New Roman" panose="02020603050405020304" pitchFamily="18" charset="0"/>
                <a:cs typeface="Times New Roman" panose="02020603050405020304" pitchFamily="18" charset="0"/>
              </a:rPr>
              <a:t>ранги </a:t>
            </a:r>
            <a:r>
              <a:rPr lang="ru-RU" b="1" i="1" dirty="0" err="1">
                <a:latin typeface="Times New Roman" panose="02020603050405020304" pitchFamily="18" charset="0"/>
                <a:cs typeface="Times New Roman" panose="02020603050405020304" pitchFamily="18" charset="0"/>
              </a:rPr>
              <a:t>державних</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службовців</a:t>
            </a:r>
            <a:r>
              <a:rPr lang="ru-RU"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вживає</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заходів</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заохочення</a:t>
            </a:r>
            <a:r>
              <a:rPr lang="ru-RU" dirty="0">
                <a:latin typeface="Times New Roman" panose="02020603050405020304" pitchFamily="18" charset="0"/>
                <a:cs typeface="Times New Roman" panose="02020603050405020304" pitchFamily="18" charset="0"/>
              </a:rPr>
              <a:t>, а </a:t>
            </a:r>
            <a:r>
              <a:rPr lang="ru-RU" dirty="0" err="1">
                <a:latin typeface="Times New Roman" panose="02020603050405020304" pitchFamily="18" charset="0"/>
                <a:cs typeface="Times New Roman" panose="02020603050405020304" pitchFamily="18" charset="0"/>
              </a:rPr>
              <a:t>також</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притягає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службовців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агентства до </a:t>
            </a:r>
            <a:r>
              <a:rPr lang="ru-RU" dirty="0" err="1">
                <a:latin typeface="Times New Roman" panose="02020603050405020304" pitchFamily="18" charset="0"/>
                <a:cs typeface="Times New Roman" panose="02020603050405020304" pitchFamily="18" charset="0"/>
              </a:rPr>
              <a:t>дисциплінарної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згідно</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рішенням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дисциплінарної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комісії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агентства;</a:t>
            </a:r>
          </a:p>
          <a:p>
            <a:pPr marL="0" indent="0">
              <a:buNone/>
            </a:pPr>
            <a:r>
              <a:rPr lang="ru-RU" dirty="0">
                <a:latin typeface="Times New Roman" panose="02020603050405020304" pitchFamily="18" charset="0"/>
                <a:cs typeface="Times New Roman" panose="02020603050405020304" pitchFamily="18" charset="0"/>
              </a:rPr>
              <a:t>4) </a:t>
            </a:r>
            <a:r>
              <a:rPr lang="ru-RU" b="1" i="1" dirty="0" err="1">
                <a:latin typeface="Times New Roman" panose="02020603050405020304" pitchFamily="18" charset="0"/>
                <a:cs typeface="Times New Roman" panose="02020603050405020304" pitchFamily="18" charset="0"/>
              </a:rPr>
              <a:t>розподіляє</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обов’язки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між</a:t>
            </a:r>
            <a:r>
              <a:rPr lang="ru-RU" dirty="0">
                <a:latin typeface="Times New Roman" panose="02020603050405020304" pitchFamily="18" charset="0"/>
                <a:cs typeface="Times New Roman" panose="02020603050405020304" pitchFamily="18" charset="0"/>
              </a:rPr>
              <a:t> заступниками </a:t>
            </a:r>
            <a:r>
              <a:rPr lang="ru-RU" dirty="0" err="1">
                <a:latin typeface="Times New Roman" panose="02020603050405020304" pitchFamily="18" charset="0"/>
                <a:cs typeface="Times New Roman" panose="02020603050405020304" pitchFamily="18" charset="0"/>
              </a:rPr>
              <a:t>Голови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агентства;</a:t>
            </a:r>
          </a:p>
          <a:p>
            <a:pPr marL="0" indent="0">
              <a:buNone/>
            </a:pPr>
            <a:r>
              <a:rPr lang="ru-RU" dirty="0">
                <a:latin typeface="Times New Roman" panose="02020603050405020304" pitchFamily="18" charset="0"/>
                <a:cs typeface="Times New Roman" panose="02020603050405020304" pitchFamily="18" charset="0"/>
              </a:rPr>
              <a:t>5) </a:t>
            </a:r>
            <a:r>
              <a:rPr lang="ru-RU" i="1" dirty="0" err="1">
                <a:latin typeface="Times New Roman" panose="02020603050405020304" pitchFamily="18" charset="0"/>
                <a:cs typeface="Times New Roman" panose="02020603050405020304" pitchFamily="18" charset="0"/>
              </a:rPr>
              <a:t>приймає</a:t>
            </a:r>
            <a:r>
              <a:rPr lang="ru-RU" i="1" dirty="0">
                <a:latin typeface="Times New Roman" panose="02020603050405020304" pitchFamily="18" charset="0"/>
                <a:cs typeface="Times New Roman" panose="02020603050405020304" pitchFamily="18" charset="0"/>
              </a:rPr>
              <a:t> в </a:t>
            </a:r>
            <a:r>
              <a:rPr lang="ru-RU" i="1" dirty="0" err="1">
                <a:latin typeface="Times New Roman" panose="02020603050405020304" pitchFamily="18" charset="0"/>
                <a:cs typeface="Times New Roman" panose="02020603050405020304" pitchFamily="18" charset="0"/>
              </a:rPr>
              <a:t>установленому</a:t>
            </a:r>
            <a:r>
              <a:rPr lang="ru-RU" i="1" dirty="0">
                <a:latin typeface="Times New Roman" panose="02020603050405020304" pitchFamily="18" charset="0"/>
                <a:cs typeface="Times New Roman" panose="02020603050405020304" pitchFamily="18" charset="0"/>
              </a:rPr>
              <a:t> порядку </a:t>
            </a:r>
            <a:r>
              <a:rPr lang="ru-RU" i="1" dirty="0" err="1">
                <a:latin typeface="Times New Roman" panose="02020603050405020304" pitchFamily="18" charset="0"/>
                <a:cs typeface="Times New Roman" panose="02020603050405020304" pitchFamily="18" charset="0"/>
              </a:rPr>
              <a:t>рішення</a:t>
            </a:r>
            <a:r>
              <a:rPr lang="ru-RU" i="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про </a:t>
            </a:r>
            <a:r>
              <a:rPr lang="ru-RU" dirty="0" err="1">
                <a:latin typeface="Times New Roman" panose="02020603050405020304" pitchFamily="18" charset="0"/>
                <a:cs typeface="Times New Roman" panose="02020603050405020304" pitchFamily="18" charset="0"/>
              </a:rPr>
              <a:t>розподіл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бюджетних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коштів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розпорядником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яких</a:t>
            </a:r>
            <a:r>
              <a:rPr lang="ru-RU" dirty="0">
                <a:latin typeface="Times New Roman" panose="02020603050405020304" pitchFamily="18" charset="0"/>
                <a:cs typeface="Times New Roman" panose="02020603050405020304" pitchFamily="18" charset="0"/>
              </a:rPr>
              <a:t> є </a:t>
            </a:r>
            <a:r>
              <a:rPr lang="ru-RU" dirty="0" err="1">
                <a:latin typeface="Times New Roman" panose="02020603050405020304" pitchFamily="18" charset="0"/>
                <a:cs typeface="Times New Roman" panose="02020603050405020304" pitchFamily="18" charset="0"/>
              </a:rPr>
              <a:t>Національне</a:t>
            </a:r>
            <a:r>
              <a:rPr lang="ru-RU" dirty="0">
                <a:latin typeface="Times New Roman" panose="02020603050405020304" pitchFamily="18" charset="0"/>
                <a:cs typeface="Times New Roman" panose="02020603050405020304" pitchFamily="18" charset="0"/>
              </a:rPr>
              <a:t> агентство;</a:t>
            </a:r>
          </a:p>
          <a:p>
            <a:pPr marL="0" indent="0">
              <a:buNone/>
            </a:pPr>
            <a:r>
              <a:rPr lang="ru-RU" dirty="0">
                <a:latin typeface="Times New Roman" panose="02020603050405020304" pitchFamily="18" charset="0"/>
                <a:cs typeface="Times New Roman" panose="02020603050405020304" pitchFamily="18" charset="0"/>
              </a:rPr>
              <a:t>6</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затверджує</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штатний</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розпис</a:t>
            </a:r>
            <a:r>
              <a:rPr lang="ru-RU" b="1" i="1" dirty="0">
                <a:latin typeface="Times New Roman" panose="02020603050405020304" pitchFamily="18" charset="0"/>
                <a:cs typeface="Times New Roman" panose="02020603050405020304" pitchFamily="18" charset="0"/>
              </a:rPr>
              <a:t> та </a:t>
            </a:r>
            <a:r>
              <a:rPr lang="ru-RU" b="1" i="1" dirty="0" err="1">
                <a:latin typeface="Times New Roman" panose="02020603050405020304" pitchFamily="18" charset="0"/>
                <a:cs typeface="Times New Roman" panose="02020603050405020304" pitchFamily="18" charset="0"/>
              </a:rPr>
              <a:t>кошторис</a:t>
            </a:r>
            <a:r>
              <a:rPr lang="ru-RU" b="1" i="1"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агентства, </a:t>
            </a:r>
            <a:r>
              <a:rPr lang="ru-RU" dirty="0" err="1">
                <a:latin typeface="Times New Roman" panose="02020603050405020304" pitchFamily="18" charset="0"/>
                <a:cs typeface="Times New Roman" panose="02020603050405020304" pitchFamily="18" charset="0"/>
              </a:rPr>
              <a:t>положення</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територіальні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агентства;</a:t>
            </a:r>
          </a:p>
          <a:p>
            <a:pPr marL="0" indent="0">
              <a:buNone/>
            </a:pPr>
            <a:r>
              <a:rPr lang="ru-RU" dirty="0">
                <a:latin typeface="Times New Roman" panose="02020603050405020304" pitchFamily="18" charset="0"/>
                <a:cs typeface="Times New Roman" panose="02020603050405020304" pitchFamily="18" charset="0"/>
              </a:rPr>
              <a:t>7</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затверджує</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перспективні</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поточні</a:t>
            </a:r>
            <a:r>
              <a:rPr lang="ru-RU" b="1" i="1" dirty="0">
                <a:latin typeface="Times New Roman" panose="02020603050405020304" pitchFamily="18" charset="0"/>
                <a:cs typeface="Times New Roman" panose="02020603050405020304" pitchFamily="18" charset="0"/>
              </a:rPr>
              <a:t> та </a:t>
            </a:r>
            <a:r>
              <a:rPr lang="ru-RU" b="1" i="1" dirty="0" err="1">
                <a:latin typeface="Times New Roman" panose="02020603050405020304" pitchFamily="18" charset="0"/>
                <a:cs typeface="Times New Roman" panose="02020603050405020304" pitchFamily="18" charset="0"/>
              </a:rPr>
              <a:t>оперативні</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плани</a:t>
            </a:r>
            <a:r>
              <a:rPr lang="ru-RU" b="1" i="1"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роботи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агентства, </a:t>
            </a:r>
            <a:r>
              <a:rPr lang="ru-RU" dirty="0" err="1">
                <a:latin typeface="Times New Roman" panose="02020603050405020304" pitchFamily="18" charset="0"/>
                <a:cs typeface="Times New Roman" panose="02020603050405020304" pitchFamily="18" charset="0"/>
              </a:rPr>
              <a:t>визначає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показники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ефективності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агентства;</a:t>
            </a:r>
          </a:p>
          <a:p>
            <a:pPr marL="0" indent="0">
              <a:buNone/>
            </a:pPr>
            <a:r>
              <a:rPr lang="ru-RU" dirty="0" smtClean="0">
                <a:latin typeface="Times New Roman" panose="02020603050405020304" pitchFamily="18" charset="0"/>
                <a:cs typeface="Times New Roman" panose="02020603050405020304" pitchFamily="18" charset="0"/>
              </a:rPr>
              <a:t>9</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вживає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заходів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запобігання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несанкціонованому</a:t>
            </a:r>
            <a:r>
              <a:rPr lang="ru-RU" dirty="0">
                <a:latin typeface="Times New Roman" panose="02020603050405020304" pitchFamily="18" charset="0"/>
                <a:cs typeface="Times New Roman" panose="02020603050405020304" pitchFamily="18" charset="0"/>
              </a:rPr>
              <a:t> доступу до </a:t>
            </a:r>
            <a:r>
              <a:rPr lang="ru-RU" dirty="0" err="1">
                <a:latin typeface="Times New Roman" panose="02020603050405020304" pitchFamily="18" charset="0"/>
                <a:cs typeface="Times New Roman" panose="02020603050405020304" pitchFamily="18" charset="0"/>
              </a:rPr>
              <a:t>інформації</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обмеженим</a:t>
            </a:r>
            <a:r>
              <a:rPr lang="ru-RU" dirty="0">
                <a:latin typeface="Times New Roman" panose="02020603050405020304" pitchFamily="18" charset="0"/>
                <a:cs typeface="Times New Roman" panose="02020603050405020304" pitchFamily="18" charset="0"/>
              </a:rPr>
              <a:t> доступом, </a:t>
            </a:r>
            <a:r>
              <a:rPr lang="ru-RU" b="1" i="1" dirty="0" err="1">
                <a:latin typeface="Times New Roman" panose="02020603050405020304" pitchFamily="18" charset="0"/>
                <a:cs typeface="Times New Roman" panose="02020603050405020304" pitchFamily="18" charset="0"/>
              </a:rPr>
              <a:t>забезпечує</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додержання</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законодавства</a:t>
            </a:r>
            <a:r>
              <a:rPr lang="ru-RU" b="1" i="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про доступ до </a:t>
            </a:r>
            <a:r>
              <a:rPr lang="ru-RU" dirty="0" err="1">
                <a:latin typeface="Times New Roman" panose="02020603050405020304" pitchFamily="18" charset="0"/>
                <a:cs typeface="Times New Roman" panose="02020603050405020304" pitchFamily="18" charset="0"/>
              </a:rPr>
              <a:t>публічної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інформації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розпорядником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якої</a:t>
            </a:r>
            <a:r>
              <a:rPr lang="ru-RU" dirty="0">
                <a:latin typeface="Times New Roman" panose="02020603050405020304" pitchFamily="18" charset="0"/>
                <a:cs typeface="Times New Roman" panose="02020603050405020304" pitchFamily="18" charset="0"/>
              </a:rPr>
              <a:t> є </a:t>
            </a:r>
            <a:r>
              <a:rPr lang="ru-RU" dirty="0" err="1">
                <a:latin typeface="Times New Roman" panose="02020603050405020304" pitchFamily="18" charset="0"/>
                <a:cs typeface="Times New Roman" panose="02020603050405020304" pitchFamily="18" charset="0"/>
              </a:rPr>
              <a:t>Національне</a:t>
            </a:r>
            <a:r>
              <a:rPr lang="ru-RU" dirty="0">
                <a:latin typeface="Times New Roman" panose="02020603050405020304" pitchFamily="18" charset="0"/>
                <a:cs typeface="Times New Roman" panose="02020603050405020304" pitchFamily="18" charset="0"/>
              </a:rPr>
              <a:t> агентство, та </a:t>
            </a:r>
            <a:r>
              <a:rPr lang="ru-RU" dirty="0" err="1">
                <a:latin typeface="Times New Roman" panose="02020603050405020304" pitchFamily="18" charset="0"/>
                <a:cs typeface="Times New Roman" panose="02020603050405020304" pitchFamily="18" charset="0"/>
              </a:rPr>
              <a:t>захист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персональних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володільцем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яких</a:t>
            </a:r>
            <a:r>
              <a:rPr lang="ru-RU" dirty="0">
                <a:latin typeface="Times New Roman" panose="02020603050405020304" pitchFamily="18" charset="0"/>
                <a:cs typeface="Times New Roman" panose="02020603050405020304" pitchFamily="18" charset="0"/>
              </a:rPr>
              <a:t> є </a:t>
            </a:r>
            <a:r>
              <a:rPr lang="ru-RU" dirty="0" err="1">
                <a:latin typeface="Times New Roman" panose="02020603050405020304" pitchFamily="18" charset="0"/>
                <a:cs typeface="Times New Roman" panose="02020603050405020304" pitchFamily="18" charset="0"/>
              </a:rPr>
              <a:t>Національне</a:t>
            </a:r>
            <a:r>
              <a:rPr lang="ru-RU" dirty="0">
                <a:latin typeface="Times New Roman" panose="02020603050405020304" pitchFamily="18" charset="0"/>
                <a:cs typeface="Times New Roman" panose="02020603050405020304" pitchFamily="18" charset="0"/>
              </a:rPr>
              <a:t> агентство;</a:t>
            </a:r>
          </a:p>
          <a:p>
            <a:pPr marL="0" indent="0">
              <a:buNone/>
            </a:pPr>
            <a:r>
              <a:rPr lang="ru-RU" dirty="0">
                <a:latin typeface="Times New Roman" panose="02020603050405020304" pitchFamily="18" charset="0"/>
                <a:cs typeface="Times New Roman" panose="02020603050405020304" pitchFamily="18" charset="0"/>
              </a:rPr>
              <a:t>10) </a:t>
            </a:r>
            <a:r>
              <a:rPr lang="ru-RU" dirty="0" err="1">
                <a:latin typeface="Times New Roman" panose="02020603050405020304" pitchFamily="18" charset="0"/>
                <a:cs typeface="Times New Roman" panose="02020603050405020304" pitchFamily="18" charset="0"/>
              </a:rPr>
              <a:t>видає</a:t>
            </a:r>
            <a:r>
              <a:rPr lang="ru-RU" dirty="0">
                <a:latin typeface="Times New Roman" panose="02020603050405020304" pitchFamily="18" charset="0"/>
                <a:cs typeface="Times New Roman" panose="02020603050405020304" pitchFamily="18" charset="0"/>
              </a:rPr>
              <a:t> у межах </a:t>
            </a:r>
            <a:r>
              <a:rPr lang="ru-RU" dirty="0" err="1">
                <a:latin typeface="Times New Roman" panose="02020603050405020304" pitchFamily="18" charset="0"/>
                <a:cs typeface="Times New Roman" panose="02020603050405020304" pitchFamily="18" charset="0"/>
              </a:rPr>
              <a:t>повноважень</a:t>
            </a:r>
            <a:r>
              <a:rPr lang="ru-RU"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накази</a:t>
            </a:r>
            <a:r>
              <a:rPr lang="ru-RU" b="1" i="1" dirty="0">
                <a:latin typeface="Times New Roman" panose="02020603050405020304" pitchFamily="18" charset="0"/>
                <a:cs typeface="Times New Roman" panose="02020603050405020304" pitchFamily="18" charset="0"/>
              </a:rPr>
              <a:t> та </a:t>
            </a:r>
            <a:r>
              <a:rPr lang="ru-RU" b="1" i="1" dirty="0" err="1">
                <a:latin typeface="Times New Roman" panose="02020603050405020304" pitchFamily="18" charset="0"/>
                <a:cs typeface="Times New Roman" panose="02020603050405020304" pitchFamily="18" charset="0"/>
              </a:rPr>
              <a:t>доручення</a:t>
            </a:r>
            <a:r>
              <a:rPr lang="ru-RU" b="1" i="1" dirty="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377394268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6237312"/>
          </a:xfrm>
        </p:spPr>
        <p:txBody>
          <a:bodyPr>
            <a:normAutofit fontScale="40000" lnSpcReduction="20000"/>
          </a:bodyPr>
          <a:lstStyle/>
          <a:p>
            <a:pPr marL="0" indent="0">
              <a:buNone/>
            </a:pPr>
            <a:r>
              <a:rPr lang="ru-RU" b="1" i="1" dirty="0" err="1">
                <a:latin typeface="Times New Roman" panose="02020603050405020304" pitchFamily="18" charset="0"/>
                <a:cs typeface="Times New Roman" panose="02020603050405020304" pitchFamily="18" charset="0"/>
              </a:rPr>
              <a:t>Повноваження</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Національного</a:t>
            </a:r>
            <a:r>
              <a:rPr lang="ru-RU" b="1" i="1" dirty="0">
                <a:latin typeface="Times New Roman" panose="02020603050405020304" pitchFamily="18" charset="0"/>
                <a:cs typeface="Times New Roman" panose="02020603050405020304" pitchFamily="18" charset="0"/>
              </a:rPr>
              <a:t> агентства</a:t>
            </a:r>
          </a:p>
          <a:p>
            <a:pPr marL="0" indent="0">
              <a:buNone/>
            </a:pPr>
            <a:r>
              <a:rPr lang="ru-RU" dirty="0">
                <a:latin typeface="Times New Roman" panose="02020603050405020304" pitchFamily="18" charset="0"/>
                <a:cs typeface="Times New Roman" panose="02020603050405020304" pitchFamily="18" charset="0"/>
              </a:rPr>
              <a:t>1. До </a:t>
            </a:r>
            <a:r>
              <a:rPr lang="ru-RU" dirty="0" err="1">
                <a:latin typeface="Times New Roman" panose="02020603050405020304" pitchFamily="18" charset="0"/>
                <a:cs typeface="Times New Roman" panose="02020603050405020304" pitchFamily="18" charset="0"/>
              </a:rPr>
              <a:t>повноважень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Національного</a:t>
            </a:r>
            <a:r>
              <a:rPr lang="ru-RU" dirty="0">
                <a:latin typeface="Times New Roman" panose="02020603050405020304" pitchFamily="18" charset="0"/>
                <a:cs typeface="Times New Roman" panose="02020603050405020304" pitchFamily="18" charset="0"/>
              </a:rPr>
              <a:t> агентства належать:</a:t>
            </a:r>
          </a:p>
          <a:p>
            <a:pPr marL="0" indent="0">
              <a:buNone/>
            </a:pPr>
            <a:r>
              <a:rPr lang="ru-RU" dirty="0">
                <a:latin typeface="Times New Roman" panose="02020603050405020304" pitchFamily="18" charset="0"/>
                <a:cs typeface="Times New Roman" panose="02020603050405020304" pitchFamily="18" charset="0"/>
              </a:rPr>
              <a:t>1) </a:t>
            </a:r>
            <a:r>
              <a:rPr lang="ru-RU" dirty="0" err="1">
                <a:latin typeface="Times New Roman" panose="02020603050405020304" pitchFamily="18" charset="0"/>
                <a:cs typeface="Times New Roman" panose="02020603050405020304" pitchFamily="18" charset="0"/>
              </a:rPr>
              <a:t>проведення</a:t>
            </a:r>
            <a:r>
              <a:rPr lang="ru-RU"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аналізу</a:t>
            </a:r>
            <a:r>
              <a:rPr lang="ru-RU" b="1" i="1" dirty="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стану </a:t>
            </a:r>
            <a:r>
              <a:rPr lang="ru-RU" dirty="0" err="1">
                <a:latin typeface="Times New Roman" panose="02020603050405020304" pitchFamily="18" charset="0"/>
                <a:cs typeface="Times New Roman" panose="02020603050405020304" pitchFamily="18" charset="0"/>
              </a:rPr>
              <a:t>запобігання</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протидії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корупції</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Україні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державних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влади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Автономної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Республіки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Крим</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органів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місцевого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самоврядування</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сфері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запобігання</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протидії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корупції</a:t>
            </a:r>
            <a:r>
              <a:rPr lang="ru-RU" dirty="0">
                <a:latin typeface="Times New Roman" panose="02020603050405020304" pitchFamily="18" charset="0"/>
                <a:cs typeface="Times New Roman" panose="02020603050405020304" pitchFamily="18" charset="0"/>
              </a:rPr>
              <a:t>;</a:t>
            </a:r>
          </a:p>
          <a:p>
            <a:pPr marL="0" indent="0">
              <a:buNone/>
            </a:pPr>
            <a:r>
              <a:rPr lang="ru-RU" dirty="0" err="1">
                <a:latin typeface="Times New Roman" panose="02020603050405020304" pitchFamily="18" charset="0"/>
                <a:cs typeface="Times New Roman" panose="02020603050405020304" pitchFamily="18" charset="0"/>
              </a:rPr>
              <a:t>статистичних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результатів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досліджень</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іншої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інформації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стосовно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ситуації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щодо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корупції</a:t>
            </a:r>
            <a:r>
              <a:rPr lang="ru-RU" dirty="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2) </a:t>
            </a:r>
            <a:r>
              <a:rPr lang="ru-RU" b="1" i="1" dirty="0" err="1">
                <a:latin typeface="Times New Roman" panose="02020603050405020304" pitchFamily="18" charset="0"/>
                <a:cs typeface="Times New Roman" panose="02020603050405020304" pitchFamily="18" charset="0"/>
              </a:rPr>
              <a:t>розроблення</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проектів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Антикорупційної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стратегії</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державної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антикорупційної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програми</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виконання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Антикорупційної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стратегії</a:t>
            </a:r>
            <a:r>
              <a:rPr lang="ru-RU" dirty="0">
                <a:latin typeface="Times New Roman" panose="02020603050405020304" pitchFamily="18" charset="0"/>
                <a:cs typeface="Times New Roman" panose="02020603050405020304" pitchFamily="18" charset="0"/>
              </a:rPr>
              <a:t>;</a:t>
            </a:r>
          </a:p>
          <a:p>
            <a:pPr marL="0" indent="0">
              <a:buNone/>
            </a:pPr>
            <a:r>
              <a:rPr lang="ru-RU" dirty="0" smtClean="0">
                <a:latin typeface="Times New Roman" panose="02020603050405020304" pitchFamily="18" charset="0"/>
                <a:cs typeface="Times New Roman" panose="02020603050405020304" pitchFamily="18" charset="0"/>
              </a:rPr>
              <a:t>3</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підготовка</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подання</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установленому</a:t>
            </a:r>
            <a:r>
              <a:rPr lang="ru-RU" dirty="0">
                <a:latin typeface="Times New Roman" panose="02020603050405020304" pitchFamily="18" charset="0"/>
                <a:cs typeface="Times New Roman" panose="02020603050405020304" pitchFamily="18" charset="0"/>
              </a:rPr>
              <a:t> законом порядку до </a:t>
            </a:r>
            <a:r>
              <a:rPr lang="ru-RU" dirty="0" err="1">
                <a:latin typeface="Times New Roman" panose="02020603050405020304" pitchFamily="18" charset="0"/>
                <a:cs typeface="Times New Roman" panose="02020603050405020304" pitchFamily="18" charset="0"/>
              </a:rPr>
              <a:t>Кабінету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Міністрів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a:t>
            </a:r>
            <a:r>
              <a:rPr lang="ru-RU" b="1" i="1" dirty="0">
                <a:latin typeface="Times New Roman" panose="02020603050405020304" pitchFamily="18" charset="0"/>
                <a:cs typeface="Times New Roman" panose="02020603050405020304" pitchFamily="18" charset="0"/>
              </a:rPr>
              <a:t>проекту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доповіді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щодо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реалізації</a:t>
            </a:r>
            <a:r>
              <a:rPr lang="ru-RU" dirty="0">
                <a:latin typeface="Times New Roman" panose="02020603050405020304" pitchFamily="18" charset="0"/>
                <a:cs typeface="Times New Roman" panose="02020603050405020304" pitchFamily="18" charset="0"/>
              </a:rPr>
              <a:t> засад </a:t>
            </a:r>
            <a:r>
              <a:rPr lang="ru-RU" dirty="0" err="1">
                <a:latin typeface="Times New Roman" panose="02020603050405020304" pitchFamily="18" charset="0"/>
                <a:cs typeface="Times New Roman" panose="02020603050405020304" pitchFamily="18" charset="0"/>
              </a:rPr>
              <a:t>антикорупційної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політики</a:t>
            </a:r>
            <a:r>
              <a:rPr lang="ru-RU" dirty="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4) </a:t>
            </a:r>
            <a:r>
              <a:rPr lang="ru-RU" b="1" i="1" dirty="0" err="1">
                <a:latin typeface="Times New Roman" panose="02020603050405020304" pitchFamily="18" charset="0"/>
                <a:cs typeface="Times New Roman" panose="02020603050405020304" pitchFamily="18" charset="0"/>
              </a:rPr>
              <a:t>формування</a:t>
            </a:r>
            <a:r>
              <a:rPr lang="ru-RU" b="1" i="1" dirty="0">
                <a:latin typeface="Times New Roman" panose="02020603050405020304" pitchFamily="18" charset="0"/>
                <a:cs typeface="Times New Roman" panose="02020603050405020304" pitchFamily="18" charset="0"/>
              </a:rPr>
              <a:t> та </a:t>
            </a:r>
            <a:r>
              <a:rPr lang="ru-RU" b="1" i="1" dirty="0" err="1">
                <a:latin typeface="Times New Roman" panose="02020603050405020304" pitchFamily="18" charset="0"/>
                <a:cs typeface="Times New Roman" panose="02020603050405020304" pitchFamily="18" charset="0"/>
              </a:rPr>
              <a:t>реалізація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антикорупційної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політики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розроблення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проектів</a:t>
            </a:r>
            <a:r>
              <a:rPr lang="ru-RU" dirty="0">
                <a:latin typeface="Times New Roman" panose="02020603050405020304" pitchFamily="18" charset="0"/>
                <a:cs typeface="Times New Roman" panose="02020603050405020304" pitchFamily="18" charset="0"/>
              </a:rPr>
              <a:t> нормативно-</a:t>
            </a:r>
            <a:r>
              <a:rPr lang="ru-RU" dirty="0" err="1">
                <a:latin typeface="Times New Roman" panose="02020603050405020304" pitchFamily="18" charset="0"/>
                <a:cs typeface="Times New Roman" panose="02020603050405020304" pitchFamily="18" charset="0"/>
              </a:rPr>
              <a:t>правових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актів</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цих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питань</a:t>
            </a:r>
            <a:r>
              <a:rPr lang="ru-RU" dirty="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5) </a:t>
            </a:r>
            <a:r>
              <a:rPr lang="ru-RU" b="1" i="1" dirty="0" err="1">
                <a:latin typeface="Times New Roman" panose="02020603050405020304" pitchFamily="18" charset="0"/>
                <a:cs typeface="Times New Roman" panose="02020603050405020304" pitchFamily="18" charset="0"/>
              </a:rPr>
              <a:t>організація</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проведення</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досліджень</a:t>
            </a:r>
            <a:r>
              <a:rPr lang="ru-RU" b="1" i="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з </a:t>
            </a:r>
            <a:r>
              <a:rPr lang="ru-RU" dirty="0" err="1">
                <a:latin typeface="Times New Roman" panose="02020603050405020304" pitchFamily="18" charset="0"/>
                <a:cs typeface="Times New Roman" panose="02020603050405020304" pitchFamily="18" charset="0"/>
              </a:rPr>
              <a:t>питань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вивчення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ситуації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щодо</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корупції</a:t>
            </a:r>
            <a:r>
              <a:rPr lang="ru-RU"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marL="0" indent="0">
              <a:buNone/>
            </a:pPr>
            <a:r>
              <a:rPr lang="ru-RU" dirty="0" smtClean="0">
                <a:latin typeface="Times New Roman" panose="02020603050405020304" pitchFamily="18" charset="0"/>
                <a:cs typeface="Times New Roman" panose="02020603050405020304" pitchFamily="18" charset="0"/>
              </a:rPr>
              <a:t>6</a:t>
            </a:r>
            <a:r>
              <a:rPr lang="ru-RU" b="1" baseline="30000" dirty="0" smtClean="0">
                <a:latin typeface="Times New Roman" panose="02020603050405020304" pitchFamily="18" charset="0"/>
                <a:cs typeface="Times New Roman" panose="02020603050405020304" pitchFamily="18" charset="0"/>
              </a:rPr>
              <a:t>-1</a:t>
            </a:r>
            <a:r>
              <a:rPr lang="ru-RU"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здійснення</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моніторингу</a:t>
            </a:r>
            <a:r>
              <a:rPr lang="ru-RU" b="1" i="1" dirty="0">
                <a:latin typeface="Times New Roman" panose="02020603050405020304" pitchFamily="18" charset="0"/>
                <a:cs typeface="Times New Roman" panose="02020603050405020304" pitchFamily="18" charset="0"/>
              </a:rPr>
              <a:t> та контролю</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виконанням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актів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законодавства</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питань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етичної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поведінки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запобігання</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врегулювання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конфлікту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інтересів</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осіб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уповноважених</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виконання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функцій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держави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місцевого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самоврядування</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прирівняних</a:t>
            </a:r>
            <a:r>
              <a:rPr lang="ru-RU" dirty="0">
                <a:latin typeface="Times New Roman" panose="02020603050405020304" pitchFamily="18" charset="0"/>
                <a:cs typeface="Times New Roman" panose="02020603050405020304" pitchFamily="18" charset="0"/>
              </a:rPr>
              <a:t> до них </a:t>
            </a:r>
            <a:r>
              <a:rPr lang="ru-RU" dirty="0" err="1">
                <a:latin typeface="Times New Roman" panose="02020603050405020304" pitchFamily="18" charset="0"/>
                <a:cs typeface="Times New Roman" panose="02020603050405020304" pitchFamily="18" charset="0"/>
              </a:rPr>
              <a:t>осіб</a:t>
            </a:r>
            <a:r>
              <a:rPr lang="ru-RU" dirty="0">
                <a:latin typeface="Times New Roman" panose="02020603050405020304" pitchFamily="18" charset="0"/>
                <a:cs typeface="Times New Roman" panose="02020603050405020304" pitchFamily="18" charset="0"/>
              </a:rPr>
              <a:t>;</a:t>
            </a:r>
          </a:p>
          <a:p>
            <a:pPr marL="0" indent="0">
              <a:buNone/>
            </a:pPr>
            <a:r>
              <a:rPr lang="ru-RU" dirty="0" smtClean="0">
                <a:latin typeface="Times New Roman" panose="02020603050405020304" pitchFamily="18" charset="0"/>
                <a:cs typeface="Times New Roman" panose="02020603050405020304" pitchFamily="18" charset="0"/>
              </a:rPr>
              <a:t>7) </a:t>
            </a:r>
            <a:r>
              <a:rPr lang="ru-RU" b="1" i="1" dirty="0" err="1" smtClean="0">
                <a:latin typeface="Times New Roman" panose="02020603050405020304" pitchFamily="18" charset="0"/>
                <a:cs typeface="Times New Roman" panose="02020603050405020304" pitchFamily="18" charset="0"/>
              </a:rPr>
              <a:t>координація</a:t>
            </a:r>
            <a:r>
              <a:rPr lang="ru-RU" b="1" i="1" dirty="0" smtClean="0">
                <a:latin typeface="Times New Roman" panose="02020603050405020304" pitchFamily="18" charset="0"/>
                <a:cs typeface="Times New Roman" panose="02020603050405020304" pitchFamily="18" charset="0"/>
              </a:rPr>
              <a:t> та </a:t>
            </a:r>
            <a:r>
              <a:rPr lang="ru-RU" b="1" i="1" dirty="0" err="1" smtClean="0">
                <a:latin typeface="Times New Roman" panose="02020603050405020304" pitchFamily="18" charset="0"/>
                <a:cs typeface="Times New Roman" panose="02020603050405020304" pitchFamily="18" charset="0"/>
              </a:rPr>
              <a:t>надання</a:t>
            </a:r>
            <a:r>
              <a:rPr lang="ru-RU" b="1" i="1" dirty="0" smtClean="0">
                <a:latin typeface="Times New Roman" panose="02020603050405020304" pitchFamily="18" charset="0"/>
                <a:cs typeface="Times New Roman" panose="02020603050405020304" pitchFamily="18" charset="0"/>
              </a:rPr>
              <a:t> </a:t>
            </a:r>
            <a:r>
              <a:rPr lang="ru-RU" b="1" i="1" dirty="0" err="1" smtClean="0">
                <a:latin typeface="Times New Roman" panose="02020603050405020304" pitchFamily="18" charset="0"/>
                <a:cs typeface="Times New Roman" panose="02020603050405020304" pitchFamily="18" charset="0"/>
              </a:rPr>
              <a:t>методичної</a:t>
            </a:r>
            <a:r>
              <a:rPr lang="ru-RU" b="1" i="1" dirty="0" smtClean="0">
                <a:latin typeface="Times New Roman" panose="02020603050405020304" pitchFamily="18" charset="0"/>
                <a:cs typeface="Times New Roman" panose="02020603050405020304" pitchFamily="18" charset="0"/>
              </a:rPr>
              <a:t> </a:t>
            </a:r>
            <a:r>
              <a:rPr lang="ru-RU" b="1" i="1" dirty="0" err="1" smtClean="0">
                <a:latin typeface="Times New Roman" panose="02020603050405020304" pitchFamily="18" charset="0"/>
                <a:cs typeface="Times New Roman" panose="02020603050405020304" pitchFamily="18" charset="0"/>
              </a:rPr>
              <a:t>допомоги</a:t>
            </a:r>
            <a:r>
              <a:rPr lang="ru-RU" b="1" i="1"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щодо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виявлення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державними</a:t>
            </a:r>
            <a:r>
              <a:rPr lang="ru-RU" dirty="0" smtClean="0">
                <a:latin typeface="Times New Roman" panose="02020603050405020304" pitchFamily="18" charset="0"/>
                <a:cs typeface="Times New Roman" panose="02020603050405020304" pitchFamily="18" charset="0"/>
              </a:rPr>
              <a:t> органами, органами </a:t>
            </a:r>
            <a:r>
              <a:rPr lang="ru-RU" dirty="0" err="1" smtClean="0">
                <a:latin typeface="Times New Roman" panose="02020603050405020304" pitchFamily="18" charset="0"/>
                <a:cs typeface="Times New Roman" panose="02020603050405020304" pitchFamily="18" charset="0"/>
              </a:rPr>
              <a:t>влади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Автономної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Республіки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Крим</a:t>
            </a:r>
            <a:r>
              <a:rPr lang="ru-RU" dirty="0" smtClean="0">
                <a:latin typeface="Times New Roman" panose="02020603050405020304" pitchFamily="18" charset="0"/>
                <a:cs typeface="Times New Roman" panose="02020603050405020304" pitchFamily="18" charset="0"/>
              </a:rPr>
              <a:t>, органами </a:t>
            </a:r>
            <a:r>
              <a:rPr lang="ru-RU" dirty="0" err="1" smtClean="0">
                <a:latin typeface="Times New Roman" panose="02020603050405020304" pitchFamily="18" charset="0"/>
                <a:cs typeface="Times New Roman" panose="02020603050405020304" pitchFamily="18" charset="0"/>
              </a:rPr>
              <a:t>місцевого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самоврядування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корупційних</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ризиків</a:t>
            </a:r>
            <a:r>
              <a:rPr lang="ru-RU" dirty="0" smtClean="0">
                <a:latin typeface="Times New Roman" panose="02020603050405020304" pitchFamily="18" charset="0"/>
                <a:cs typeface="Times New Roman" panose="02020603050405020304" pitchFamily="18" charset="0"/>
              </a:rPr>
              <a:t> у </a:t>
            </a:r>
            <a:r>
              <a:rPr lang="ru-RU" dirty="0" err="1" smtClean="0">
                <a:latin typeface="Times New Roman" panose="02020603050405020304" pitchFamily="18" charset="0"/>
                <a:cs typeface="Times New Roman" panose="02020603050405020304" pitchFamily="18" charset="0"/>
              </a:rPr>
              <a:t>своїй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діяльності</a:t>
            </a:r>
            <a:r>
              <a:rPr lang="ru-RU" dirty="0" smtClean="0">
                <a:latin typeface="Times New Roman" panose="02020603050405020304" pitchFamily="18" charset="0"/>
                <a:cs typeface="Times New Roman" panose="02020603050405020304" pitchFamily="18" charset="0"/>
              </a:rPr>
              <a:t> та </a:t>
            </a:r>
            <a:r>
              <a:rPr lang="ru-RU" dirty="0" err="1" smtClean="0">
                <a:latin typeface="Times New Roman" panose="02020603050405020304" pitchFamily="18" charset="0"/>
                <a:cs typeface="Times New Roman" panose="02020603050405020304" pitchFamily="18" charset="0"/>
              </a:rPr>
              <a:t>реалізації</a:t>
            </a:r>
            <a:r>
              <a:rPr lang="ru-RU" dirty="0" smtClean="0">
                <a:latin typeface="Times New Roman" panose="02020603050405020304" pitchFamily="18" charset="0"/>
                <a:cs typeface="Times New Roman" panose="02020603050405020304" pitchFamily="18" charset="0"/>
              </a:rPr>
              <a:t> ними </a:t>
            </a:r>
            <a:r>
              <a:rPr lang="ru-RU" dirty="0" err="1" smtClean="0">
                <a:latin typeface="Times New Roman" panose="02020603050405020304" pitchFamily="18" charset="0"/>
                <a:cs typeface="Times New Roman" panose="02020603050405020304" pitchFamily="18" charset="0"/>
              </a:rPr>
              <a:t>заходів</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щодо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їх</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усунення</a:t>
            </a:r>
            <a:r>
              <a:rPr lang="ru-RU" dirty="0" smtClean="0">
                <a:latin typeface="Times New Roman" panose="02020603050405020304" pitchFamily="18" charset="0"/>
                <a:cs typeface="Times New Roman" panose="02020603050405020304" pitchFamily="18" charset="0"/>
              </a:rPr>
              <a:t>, у тому </a:t>
            </a:r>
            <a:r>
              <a:rPr lang="ru-RU" dirty="0" err="1" smtClean="0">
                <a:latin typeface="Times New Roman" panose="02020603050405020304" pitchFamily="18" charset="0"/>
                <a:cs typeface="Times New Roman" panose="02020603050405020304" pitchFamily="18" charset="0"/>
              </a:rPr>
              <a:t>числі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підготовки</a:t>
            </a:r>
            <a:r>
              <a:rPr lang="ru-RU" dirty="0" smtClean="0">
                <a:latin typeface="Times New Roman" panose="02020603050405020304" pitchFamily="18" charset="0"/>
                <a:cs typeface="Times New Roman" panose="02020603050405020304" pitchFamily="18" charset="0"/>
              </a:rPr>
              <a:t> та </a:t>
            </a:r>
            <a:r>
              <a:rPr lang="ru-RU" dirty="0" err="1" smtClean="0">
                <a:latin typeface="Times New Roman" panose="02020603050405020304" pitchFamily="18" charset="0"/>
                <a:cs typeface="Times New Roman" panose="02020603050405020304" pitchFamily="18" charset="0"/>
              </a:rPr>
              <a:t>виконання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антикорупційних</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програм</a:t>
            </a:r>
            <a:r>
              <a:rPr lang="ru-RU" dirty="0" smtClean="0">
                <a:latin typeface="Times New Roman" panose="02020603050405020304" pitchFamily="18" charset="0"/>
                <a:cs typeface="Times New Roman" panose="02020603050405020304" pitchFamily="18" charset="0"/>
              </a:rPr>
              <a:t>;</a:t>
            </a:r>
          </a:p>
          <a:p>
            <a:pPr marL="0" indent="0">
              <a:buNone/>
            </a:pPr>
            <a:r>
              <a:rPr lang="ru-RU" dirty="0" smtClean="0">
                <a:latin typeface="Times New Roman" panose="02020603050405020304" pitchFamily="18" charset="0"/>
                <a:cs typeface="Times New Roman" panose="02020603050405020304" pitchFamily="18" charset="0"/>
              </a:rPr>
              <a:t>7</a:t>
            </a:r>
            <a:r>
              <a:rPr lang="ru-RU" b="1" baseline="30000" dirty="0" smtClean="0">
                <a:latin typeface="Times New Roman" panose="02020603050405020304" pitchFamily="18" charset="0"/>
                <a:cs typeface="Times New Roman" panose="02020603050405020304" pitchFamily="18" charset="0"/>
              </a:rPr>
              <a:t>-1</a:t>
            </a:r>
            <a:r>
              <a:rPr lang="ru-RU"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здійснення</a:t>
            </a:r>
            <a:r>
              <a:rPr lang="ru-RU" dirty="0">
                <a:latin typeface="Times New Roman" panose="02020603050405020304" pitchFamily="18" charset="0"/>
                <a:cs typeface="Times New Roman" panose="02020603050405020304" pitchFamily="18" charset="0"/>
              </a:rPr>
              <a:t> в порядку, </a:t>
            </a:r>
            <a:r>
              <a:rPr lang="ru-RU" dirty="0" err="1">
                <a:latin typeface="Times New Roman" panose="02020603050405020304" pitchFamily="18" charset="0"/>
                <a:cs typeface="Times New Roman" panose="02020603050405020304" pitchFamily="18" charset="0"/>
              </a:rPr>
              <a:t>визначеному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цим</a:t>
            </a:r>
            <a:r>
              <a:rPr lang="ru-RU" dirty="0">
                <a:latin typeface="Times New Roman" panose="02020603050405020304" pitchFamily="18" charset="0"/>
                <a:cs typeface="Times New Roman" panose="02020603050405020304" pitchFamily="18" charset="0"/>
              </a:rPr>
              <a:t> Законом, </a:t>
            </a:r>
            <a:r>
              <a:rPr lang="ru-RU" b="1" i="1" dirty="0">
                <a:latin typeface="Times New Roman" panose="02020603050405020304" pitchFamily="18" charset="0"/>
                <a:cs typeface="Times New Roman" panose="02020603050405020304" pitchFamily="18" charset="0"/>
              </a:rPr>
              <a:t>контролю та </a:t>
            </a:r>
            <a:r>
              <a:rPr lang="ru-RU" b="1" i="1" dirty="0" err="1">
                <a:latin typeface="Times New Roman" panose="02020603050405020304" pitchFamily="18" charset="0"/>
                <a:cs typeface="Times New Roman" panose="02020603050405020304" pitchFamily="18" charset="0"/>
              </a:rPr>
              <a:t>перевірки</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декларацій</a:t>
            </a:r>
            <a:r>
              <a:rPr lang="ru-RU" b="1" i="1"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суб’єктів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декларування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зберігання</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оприлюднення</a:t>
            </a:r>
            <a:r>
              <a:rPr lang="ru-RU" dirty="0">
                <a:latin typeface="Times New Roman" panose="02020603050405020304" pitchFamily="18" charset="0"/>
                <a:cs typeface="Times New Roman" panose="02020603050405020304" pitchFamily="18" charset="0"/>
              </a:rPr>
              <a:t> таких </a:t>
            </a:r>
            <a:r>
              <a:rPr lang="ru-RU" dirty="0" err="1">
                <a:latin typeface="Times New Roman" panose="02020603050405020304" pitchFamily="18" charset="0"/>
                <a:cs typeface="Times New Roman" panose="02020603050405020304" pitchFamily="18" charset="0"/>
              </a:rPr>
              <a:t>декларацій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проведення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моніторингу</a:t>
            </a:r>
            <a:r>
              <a:rPr lang="ru-RU" dirty="0">
                <a:latin typeface="Times New Roman" panose="02020603050405020304" pitchFamily="18" charset="0"/>
                <a:cs typeface="Times New Roman" panose="02020603050405020304" pitchFamily="18" charset="0"/>
              </a:rPr>
              <a:t> способу </a:t>
            </a:r>
            <a:r>
              <a:rPr lang="ru-RU" dirty="0" err="1">
                <a:latin typeface="Times New Roman" panose="02020603050405020304" pitchFamily="18" charset="0"/>
                <a:cs typeface="Times New Roman" panose="02020603050405020304" pitchFamily="18" charset="0"/>
              </a:rPr>
              <a:t>життя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суб’єктів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декларування</a:t>
            </a:r>
            <a:r>
              <a:rPr lang="ru-RU" dirty="0">
                <a:latin typeface="Times New Roman" panose="02020603050405020304" pitchFamily="18" charset="0"/>
                <a:cs typeface="Times New Roman" panose="02020603050405020304" pitchFamily="18" charset="0"/>
              </a:rPr>
              <a:t>;</a:t>
            </a:r>
          </a:p>
          <a:p>
            <a:pPr marL="0" indent="0">
              <a:buNone/>
            </a:pPr>
            <a:r>
              <a:rPr lang="ru-RU" dirty="0" smtClean="0">
                <a:latin typeface="Times New Roman" panose="02020603050405020304" pitchFamily="18" charset="0"/>
                <a:cs typeface="Times New Roman" panose="02020603050405020304" pitchFamily="18" charset="0"/>
              </a:rPr>
              <a:t>8</a:t>
            </a:r>
            <a:r>
              <a:rPr lang="ru-RU" b="1" baseline="30000" dirty="0" smtClean="0">
                <a:latin typeface="Times New Roman" panose="02020603050405020304" pitchFamily="18" charset="0"/>
                <a:cs typeface="Times New Roman" panose="02020603050405020304" pitchFamily="18" charset="0"/>
              </a:rPr>
              <a:t>-1</a:t>
            </a:r>
            <a:r>
              <a:rPr lang="ru-RU"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здійснення</a:t>
            </a:r>
            <a:r>
              <a:rPr lang="ru-RU" b="1" i="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у порядку та в межах, </a:t>
            </a:r>
            <a:r>
              <a:rPr lang="ru-RU" dirty="0" err="1">
                <a:latin typeface="Times New Roman" panose="02020603050405020304" pitchFamily="18" charset="0"/>
                <a:cs typeface="Times New Roman" panose="02020603050405020304" pitchFamily="18" charset="0"/>
              </a:rPr>
              <a:t>визначених</a:t>
            </a:r>
            <a:r>
              <a:rPr lang="ru-RU" dirty="0">
                <a:latin typeface="Times New Roman" panose="02020603050405020304" pitchFamily="18" charset="0"/>
                <a:cs typeface="Times New Roman" panose="02020603050405020304" pitchFamily="18" charset="0"/>
              </a:rPr>
              <a:t> законом, </a:t>
            </a:r>
            <a:r>
              <a:rPr lang="ru-RU" b="1" i="1" dirty="0">
                <a:latin typeface="Times New Roman" panose="02020603050405020304" pitchFamily="18" charset="0"/>
                <a:cs typeface="Times New Roman" panose="02020603050405020304" pitchFamily="18" charset="0"/>
              </a:rPr>
              <a:t>державного контролю </a:t>
            </a:r>
            <a:r>
              <a:rPr lang="ru-RU" dirty="0">
                <a:latin typeface="Times New Roman" panose="02020603050405020304" pitchFamily="18" charset="0"/>
                <a:cs typeface="Times New Roman" panose="02020603050405020304" pitchFamily="18" charset="0"/>
              </a:rPr>
              <a:t>за </a:t>
            </a:r>
            <a:r>
              <a:rPr lang="ru-RU" dirty="0" err="1">
                <a:latin typeface="Times New Roman" panose="02020603050405020304" pitchFamily="18" charset="0"/>
                <a:cs typeface="Times New Roman" panose="02020603050405020304" pitchFamily="18" charset="0"/>
              </a:rPr>
              <a:t>дотриманням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встановлених</a:t>
            </a:r>
            <a:r>
              <a:rPr lang="ru-RU" dirty="0">
                <a:latin typeface="Times New Roman" panose="02020603050405020304" pitchFamily="18" charset="0"/>
                <a:cs typeface="Times New Roman" panose="02020603050405020304" pitchFamily="18" charset="0"/>
              </a:rPr>
              <a:t> законом </a:t>
            </a:r>
            <a:r>
              <a:rPr lang="ru-RU" dirty="0" err="1">
                <a:latin typeface="Times New Roman" panose="02020603050405020304" pitchFamily="18" charset="0"/>
                <a:cs typeface="Times New Roman" panose="02020603050405020304" pitchFamily="18" charset="0"/>
              </a:rPr>
              <a:t>обмежень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щодо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фінансування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політичних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партій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законним</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цільовим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використанням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політичними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партіями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коштів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виділених</a:t>
            </a:r>
            <a:r>
              <a:rPr lang="ru-RU" dirty="0">
                <a:latin typeface="Times New Roman" panose="02020603050405020304" pitchFamily="18" charset="0"/>
                <a:cs typeface="Times New Roman" panose="02020603050405020304" pitchFamily="18" charset="0"/>
              </a:rPr>
              <a:t> з державного бюджету на </a:t>
            </a:r>
            <a:r>
              <a:rPr lang="ru-RU" dirty="0" err="1">
                <a:latin typeface="Times New Roman" panose="02020603050405020304" pitchFamily="18" charset="0"/>
                <a:cs typeface="Times New Roman" panose="02020603050405020304" pitchFamily="18" charset="0"/>
              </a:rPr>
              <a:t>фінансування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їхньої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статутної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своєчасністю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подання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звітів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партій</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майно</a:t>
            </a:r>
            <a:r>
              <a:rPr lang="ru-RU" dirty="0">
                <a:latin typeface="Times New Roman" panose="02020603050405020304" pitchFamily="18" charset="0"/>
                <a:cs typeface="Times New Roman" panose="02020603050405020304" pitchFamily="18" charset="0"/>
              </a:rPr>
              <a:t>, доходи, </a:t>
            </a:r>
            <a:r>
              <a:rPr lang="ru-RU" dirty="0" err="1">
                <a:latin typeface="Times New Roman" panose="02020603050405020304" pitchFamily="18" charset="0"/>
                <a:cs typeface="Times New Roman" panose="02020603050405020304" pitchFamily="18" charset="0"/>
              </a:rPr>
              <a:t>витрати</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зобов’язання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фінансового</a:t>
            </a:r>
            <a:r>
              <a:rPr lang="ru-RU" dirty="0">
                <a:latin typeface="Times New Roman" panose="02020603050405020304" pitchFamily="18" charset="0"/>
                <a:cs typeface="Times New Roman" panose="02020603050405020304" pitchFamily="18" charset="0"/>
              </a:rPr>
              <a:t> характеру, </a:t>
            </a:r>
            <a:r>
              <a:rPr lang="ru-RU" dirty="0" err="1">
                <a:latin typeface="Times New Roman" panose="02020603050405020304" pitchFamily="18" charset="0"/>
                <a:cs typeface="Times New Roman" panose="02020603050405020304" pitchFamily="18" charset="0"/>
              </a:rPr>
              <a:t>звітів</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надходження</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використання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коштів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виборчих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фондів</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загальнодержавних</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місцевих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виборах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звітів</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надходження</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використання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коштів</a:t>
            </a:r>
            <a:r>
              <a:rPr lang="ru-RU" dirty="0">
                <a:latin typeface="Times New Roman" panose="02020603050405020304" pitchFamily="18" charset="0"/>
                <a:cs typeface="Times New Roman" panose="02020603050405020304" pitchFamily="18" charset="0"/>
              </a:rPr>
              <a:t> фонду </a:t>
            </a:r>
            <a:r>
              <a:rPr lang="ru-RU" dirty="0" err="1">
                <a:latin typeface="Times New Roman" panose="02020603050405020304" pitchFamily="18" charset="0"/>
                <a:cs typeface="Times New Roman" panose="02020603050405020304" pitchFamily="18" charset="0"/>
              </a:rPr>
              <a:t>агітації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щодо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ініціативи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проведення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всеукраїнського</a:t>
            </a:r>
            <a:r>
              <a:rPr lang="ru-RU" dirty="0">
                <a:latin typeface="Times New Roman" panose="02020603050405020304" pitchFamily="18" charset="0"/>
                <a:cs typeface="Times New Roman" panose="02020603050405020304" pitchFamily="18" charset="0"/>
              </a:rPr>
              <a:t> референдуму, </a:t>
            </a:r>
            <a:r>
              <a:rPr lang="ru-RU" dirty="0" err="1">
                <a:latin typeface="Times New Roman" panose="02020603050405020304" pitchFamily="18" charset="0"/>
                <a:cs typeface="Times New Roman" panose="02020603050405020304" pitchFamily="18" charset="0"/>
              </a:rPr>
              <a:t>звітів</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надходження</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використання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коштів</a:t>
            </a:r>
            <a:r>
              <a:rPr lang="ru-RU" dirty="0">
                <a:latin typeface="Times New Roman" panose="02020603050405020304" pitchFamily="18" charset="0"/>
                <a:cs typeface="Times New Roman" panose="02020603050405020304" pitchFamily="18" charset="0"/>
              </a:rPr>
              <a:t> фонду </a:t>
            </a:r>
            <a:r>
              <a:rPr lang="ru-RU" dirty="0" err="1">
                <a:latin typeface="Times New Roman" panose="02020603050405020304" pitchFamily="18" charset="0"/>
                <a:cs typeface="Times New Roman" panose="02020603050405020304" pitchFamily="18" charset="0"/>
              </a:rPr>
              <a:t>всеукраїнського</a:t>
            </a:r>
            <a:r>
              <a:rPr lang="ru-RU" dirty="0">
                <a:latin typeface="Times New Roman" panose="02020603050405020304" pitchFamily="18" charset="0"/>
                <a:cs typeface="Times New Roman" panose="02020603050405020304" pitchFamily="18" charset="0"/>
              </a:rPr>
              <a:t> референдуму, </a:t>
            </a:r>
            <a:r>
              <a:rPr lang="ru-RU" dirty="0" err="1">
                <a:latin typeface="Times New Roman" panose="02020603050405020304" pitchFamily="18" charset="0"/>
                <a:cs typeface="Times New Roman" panose="02020603050405020304" pitchFamily="18" charset="0"/>
              </a:rPr>
              <a:t>звітів</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надходження</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використання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коштів</a:t>
            </a:r>
            <a:r>
              <a:rPr lang="ru-RU" dirty="0">
                <a:latin typeface="Times New Roman" panose="02020603050405020304" pitchFamily="18" charset="0"/>
                <a:cs typeface="Times New Roman" panose="02020603050405020304" pitchFamily="18" charset="0"/>
              </a:rPr>
              <a:t> фонду </a:t>
            </a:r>
            <a:r>
              <a:rPr lang="ru-RU" dirty="0" err="1">
                <a:latin typeface="Times New Roman" panose="02020603050405020304" pitchFamily="18" charset="0"/>
                <a:cs typeface="Times New Roman" panose="02020603050405020304" pitchFamily="18" charset="0"/>
              </a:rPr>
              <a:t>ініціативної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групи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повнотою</a:t>
            </a:r>
            <a:r>
              <a:rPr lang="ru-RU" dirty="0">
                <a:latin typeface="Times New Roman" panose="02020603050405020304" pitchFamily="18" charset="0"/>
                <a:cs typeface="Times New Roman" panose="02020603050405020304" pitchFamily="18" charset="0"/>
              </a:rPr>
              <a:t> таких </a:t>
            </a:r>
            <a:r>
              <a:rPr lang="ru-RU" dirty="0" err="1">
                <a:latin typeface="Times New Roman" panose="02020603050405020304" pitchFamily="18" charset="0"/>
                <a:cs typeface="Times New Roman" panose="02020603050405020304" pitchFamily="18" charset="0"/>
              </a:rPr>
              <a:t>звітів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звіту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зовнішнього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незалежного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фінансового</a:t>
            </a:r>
            <a:r>
              <a:rPr lang="ru-RU" dirty="0">
                <a:latin typeface="Times New Roman" panose="02020603050405020304" pitchFamily="18" charset="0"/>
                <a:cs typeface="Times New Roman" panose="02020603050405020304" pitchFamily="18" charset="0"/>
              </a:rPr>
              <a:t> аудиту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партій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відповідністю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оформлення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встановленим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вимогам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достовірністю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включених</a:t>
            </a:r>
            <a:r>
              <a:rPr lang="ru-RU" dirty="0">
                <a:latin typeface="Times New Roman" panose="02020603050405020304" pitchFamily="18" charset="0"/>
                <a:cs typeface="Times New Roman" panose="02020603050405020304" pitchFamily="18" charset="0"/>
              </a:rPr>
              <a:t> до них </a:t>
            </a:r>
            <a:r>
              <a:rPr lang="ru-RU" dirty="0" err="1">
                <a:latin typeface="Times New Roman" panose="02020603050405020304" pitchFamily="18" charset="0"/>
                <a:cs typeface="Times New Roman" panose="02020603050405020304" pitchFamily="18" charset="0"/>
              </a:rPr>
              <a:t>відомостей</a:t>
            </a:r>
            <a:r>
              <a:rPr lang="ru-RU" dirty="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192738387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077" y="980728"/>
            <a:ext cx="8229600" cy="6453336"/>
          </a:xfrm>
        </p:spPr>
        <p:txBody>
          <a:bodyPr>
            <a:normAutofit fontScale="40000" lnSpcReduction="20000"/>
          </a:bodyPr>
          <a:lstStyle/>
          <a:p>
            <a:r>
              <a:rPr lang="ru-RU" dirty="0" smtClean="0">
                <a:latin typeface="Times New Roman" panose="02020603050405020304" pitchFamily="18" charset="0"/>
                <a:cs typeface="Times New Roman" panose="02020603050405020304" pitchFamily="18" charset="0"/>
              </a:rPr>
              <a:t>9</a:t>
            </a:r>
            <a:r>
              <a:rPr lang="ru-RU"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забезпечення</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ведення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Єдиного</a:t>
            </a:r>
            <a:r>
              <a:rPr lang="ru-RU" dirty="0">
                <a:latin typeface="Times New Roman" panose="02020603050405020304" pitchFamily="18" charset="0"/>
                <a:cs typeface="Times New Roman" panose="02020603050405020304" pitchFamily="18" charset="0"/>
              </a:rPr>
              <a:t> порталу </a:t>
            </a:r>
            <a:r>
              <a:rPr lang="ru-RU" dirty="0" err="1">
                <a:latin typeface="Times New Roman" panose="02020603050405020304" pitchFamily="18" charset="0"/>
                <a:cs typeface="Times New Roman" panose="02020603050405020304" pitchFamily="18" charset="0"/>
              </a:rPr>
              <a:t>повідомлень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викривачів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Єдиного</a:t>
            </a:r>
            <a:r>
              <a:rPr lang="ru-RU" dirty="0">
                <a:latin typeface="Times New Roman" panose="02020603050405020304" pitchFamily="18" charset="0"/>
                <a:cs typeface="Times New Roman" panose="02020603050405020304" pitchFamily="18" charset="0"/>
              </a:rPr>
              <a:t> державного </a:t>
            </a:r>
            <a:r>
              <a:rPr lang="ru-RU" dirty="0" err="1">
                <a:latin typeface="Times New Roman" panose="02020603050405020304" pitchFamily="18" charset="0"/>
                <a:cs typeface="Times New Roman" panose="02020603050405020304" pitchFamily="18" charset="0"/>
              </a:rPr>
              <a:t>реєстру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декларацій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осіб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уповноважених</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виконання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функцій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держави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місцевого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самоврядування</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Єдиного</a:t>
            </a:r>
            <a:r>
              <a:rPr lang="ru-RU" dirty="0">
                <a:latin typeface="Times New Roman" panose="02020603050405020304" pitchFamily="18" charset="0"/>
                <a:cs typeface="Times New Roman" panose="02020603050405020304" pitchFamily="18" charset="0"/>
              </a:rPr>
              <a:t> державного </a:t>
            </a:r>
            <a:r>
              <a:rPr lang="ru-RU" dirty="0" err="1">
                <a:latin typeface="Times New Roman" panose="02020603050405020304" pitchFamily="18" charset="0"/>
                <a:cs typeface="Times New Roman" panose="02020603050405020304" pitchFamily="18" charset="0"/>
              </a:rPr>
              <a:t>реєстру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осіб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вчинили </a:t>
            </a:r>
            <a:r>
              <a:rPr lang="ru-RU" dirty="0" err="1">
                <a:latin typeface="Times New Roman" panose="02020603050405020304" pitchFamily="18" charset="0"/>
                <a:cs typeface="Times New Roman" panose="02020603050405020304" pitchFamily="18" charset="0"/>
              </a:rPr>
              <a:t>корупційні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пов’язані</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корупцією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11</a:t>
            </a:r>
            <a:r>
              <a:rPr lang="ru-RU"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координація</a:t>
            </a:r>
            <a:r>
              <a:rPr lang="ru-RU" b="1" i="1" dirty="0">
                <a:latin typeface="Times New Roman" panose="02020603050405020304" pitchFamily="18" charset="0"/>
                <a:cs typeface="Times New Roman" panose="02020603050405020304" pitchFamily="18" charset="0"/>
              </a:rPr>
              <a:t> в межах </a:t>
            </a:r>
            <a:r>
              <a:rPr lang="ru-RU" b="1" i="1" dirty="0" err="1">
                <a:latin typeface="Times New Roman" panose="02020603050405020304" pitchFamily="18" charset="0"/>
                <a:cs typeface="Times New Roman" panose="02020603050405020304" pitchFamily="18" charset="0"/>
              </a:rPr>
              <a:t>компетенції</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методичне</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забезпечення</a:t>
            </a:r>
            <a:r>
              <a:rPr lang="ru-RU" b="1" i="1" dirty="0">
                <a:latin typeface="Times New Roman" panose="02020603050405020304" pitchFamily="18" charset="0"/>
                <a:cs typeface="Times New Roman" panose="02020603050405020304" pitchFamily="18" charset="0"/>
              </a:rPr>
              <a:t> та </a:t>
            </a:r>
            <a:r>
              <a:rPr lang="ru-RU" b="1" i="1" dirty="0" err="1">
                <a:latin typeface="Times New Roman" panose="02020603050405020304" pitchFamily="18" charset="0"/>
                <a:cs typeface="Times New Roman" panose="02020603050405020304" pitchFamily="18" charset="0"/>
              </a:rPr>
              <a:t>здійснення</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аналізу</a:t>
            </a:r>
            <a:r>
              <a:rPr lang="ru-RU" b="1" i="1"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ефективності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уповноважених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підрозділів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уповноважених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осіб</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питань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запобігання</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виявлення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корупції</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12) </a:t>
            </a:r>
            <a:r>
              <a:rPr lang="ru-RU" b="1" i="1" u="sng" dirty="0" err="1">
                <a:latin typeface="Times New Roman" panose="02020603050405020304" pitchFamily="18" charset="0"/>
                <a:cs typeface="Times New Roman" panose="02020603050405020304" pitchFamily="18" charset="0"/>
              </a:rPr>
              <a:t>погодження</a:t>
            </a:r>
            <a:r>
              <a:rPr lang="ru-RU" b="1" i="1" u="sng" dirty="0">
                <a:latin typeface="Times New Roman" panose="02020603050405020304" pitchFamily="18" charset="0"/>
                <a:cs typeface="Times New Roman" panose="02020603050405020304" pitchFamily="18" charset="0"/>
              </a:rPr>
              <a:t> </a:t>
            </a:r>
            <a:r>
              <a:rPr lang="ru-RU" b="1" i="1" u="sng" dirty="0" err="1">
                <a:latin typeface="Times New Roman" panose="02020603050405020304" pitchFamily="18" charset="0"/>
                <a:cs typeface="Times New Roman" panose="02020603050405020304" pitchFamily="18" charset="0"/>
              </a:rPr>
              <a:t>антикорупційних</a:t>
            </a:r>
            <a:r>
              <a:rPr lang="ru-RU" b="1" i="1" u="sng" dirty="0">
                <a:latin typeface="Times New Roman" panose="02020603050405020304" pitchFamily="18" charset="0"/>
                <a:cs typeface="Times New Roman" panose="02020603050405020304" pitchFamily="18" charset="0"/>
              </a:rPr>
              <a:t> </a:t>
            </a:r>
            <a:r>
              <a:rPr lang="ru-RU" b="1" i="1" u="sng" dirty="0" err="1">
                <a:latin typeface="Times New Roman" panose="02020603050405020304" pitchFamily="18" charset="0"/>
                <a:cs typeface="Times New Roman" panose="02020603050405020304" pitchFamily="18" charset="0"/>
              </a:rPr>
              <a:t>програм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державних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влади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Автономної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Республіки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Крим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місцевого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самоврядування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розробка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типової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антикорупційної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програми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юридичної</a:t>
            </a:r>
            <a:r>
              <a:rPr lang="ru-RU" dirty="0">
                <a:latin typeface="Times New Roman" panose="02020603050405020304" pitchFamily="18" charset="0"/>
                <a:cs typeface="Times New Roman" panose="02020603050405020304" pitchFamily="18" charset="0"/>
              </a:rPr>
              <a:t> особи;</a:t>
            </a:r>
          </a:p>
          <a:p>
            <a:r>
              <a:rPr lang="ru-RU" dirty="0">
                <a:latin typeface="Times New Roman" panose="02020603050405020304" pitchFamily="18" charset="0"/>
                <a:cs typeface="Times New Roman" panose="02020603050405020304" pitchFamily="18" charset="0"/>
              </a:rPr>
              <a:t>13) </a:t>
            </a:r>
            <a:r>
              <a:rPr lang="ru-RU" b="1" i="1" dirty="0" err="1">
                <a:latin typeface="Times New Roman" panose="02020603050405020304" pitchFamily="18" charset="0"/>
                <a:cs typeface="Times New Roman" panose="02020603050405020304" pitchFamily="18" charset="0"/>
              </a:rPr>
              <a:t>отримання</a:t>
            </a:r>
            <a:r>
              <a:rPr lang="ru-RU" b="1" i="1" dirty="0">
                <a:latin typeface="Times New Roman" panose="02020603050405020304" pitchFamily="18" charset="0"/>
                <a:cs typeface="Times New Roman" panose="02020603050405020304" pitchFamily="18" charset="0"/>
              </a:rPr>
              <a:t> та </a:t>
            </a:r>
            <a:r>
              <a:rPr lang="ru-RU" b="1" i="1" dirty="0" err="1">
                <a:latin typeface="Times New Roman" panose="02020603050405020304" pitchFamily="18" charset="0"/>
                <a:cs typeface="Times New Roman" panose="02020603050405020304" pitchFamily="18" charset="0"/>
              </a:rPr>
              <a:t>розгляд</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повідомлень</a:t>
            </a:r>
            <a:r>
              <a:rPr lang="ru-RU" b="1" i="1"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здійснення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співпраці</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викривачами</a:t>
            </a:r>
            <a:r>
              <a:rPr lang="ru-RU" dirty="0">
                <a:latin typeface="Times New Roman" panose="02020603050405020304" pitchFamily="18" charset="0"/>
                <a:cs typeface="Times New Roman" panose="02020603050405020304" pitchFamily="18" charset="0"/>
              </a:rPr>
              <a:t>, участь у </a:t>
            </a:r>
            <a:r>
              <a:rPr lang="ru-RU" dirty="0" err="1">
                <a:latin typeface="Times New Roman" panose="02020603050405020304" pitchFamily="18" charset="0"/>
                <a:cs typeface="Times New Roman" panose="02020603050405020304" pitchFamily="18" charset="0"/>
              </a:rPr>
              <a:t>забезпеченні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правового та </a:t>
            </a:r>
            <a:r>
              <a:rPr lang="ru-RU" dirty="0" err="1">
                <a:latin typeface="Times New Roman" panose="02020603050405020304" pitchFamily="18" charset="0"/>
                <a:cs typeface="Times New Roman" panose="02020603050405020304" pitchFamily="18" charset="0"/>
              </a:rPr>
              <a:t>іншого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захисту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перевірка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дотримання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законодавства</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питань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захисту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викривачів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внесення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приписів</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вимогою</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усунення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порушень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трудових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звільнення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переведення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атестація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зміна</a:t>
            </a:r>
            <a:r>
              <a:rPr lang="ru-RU" dirty="0">
                <a:latin typeface="Times New Roman" panose="02020603050405020304" pitchFamily="18" charset="0"/>
                <a:cs typeface="Times New Roman" panose="02020603050405020304" pitchFamily="18" charset="0"/>
              </a:rPr>
              <a:t> умов </a:t>
            </a:r>
            <a:r>
              <a:rPr lang="ru-RU" dirty="0" err="1">
                <a:latin typeface="Times New Roman" panose="02020603050405020304" pitchFamily="18" charset="0"/>
                <a:cs typeface="Times New Roman" panose="02020603050405020304" pitchFamily="18" charset="0"/>
              </a:rPr>
              <a:t>праці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відмова</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призначенні</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вищу</a:t>
            </a:r>
            <a:r>
              <a:rPr lang="ru-RU" dirty="0">
                <a:latin typeface="Times New Roman" panose="02020603050405020304" pitchFamily="18" charset="0"/>
                <a:cs typeface="Times New Roman" panose="02020603050405020304" pitchFamily="18" charset="0"/>
              </a:rPr>
              <a:t> посаду, </a:t>
            </a:r>
            <a:r>
              <a:rPr lang="ru-RU" dirty="0" err="1">
                <a:latin typeface="Times New Roman" panose="02020603050405020304" pitchFamily="18" charset="0"/>
                <a:cs typeface="Times New Roman" panose="02020603050405020304" pitchFamily="18" charset="0"/>
              </a:rPr>
              <a:t>зменшення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заробітної</a:t>
            </a:r>
            <a:r>
              <a:rPr lang="ru-RU" dirty="0">
                <a:latin typeface="Times New Roman" panose="02020603050405020304" pitchFamily="18" charset="0"/>
                <a:cs typeface="Times New Roman" panose="02020603050405020304" pitchFamily="18" charset="0"/>
              </a:rPr>
              <a:t> плати </a:t>
            </a:r>
            <a:r>
              <a:rPr lang="ru-RU" dirty="0" err="1">
                <a:latin typeface="Times New Roman" panose="02020603050405020304" pitchFamily="18" charset="0"/>
                <a:cs typeface="Times New Roman" panose="02020603050405020304" pitchFamily="18" charset="0"/>
              </a:rPr>
              <a:t>тощо</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інших</a:t>
            </a:r>
            <a:r>
              <a:rPr lang="ru-RU" dirty="0">
                <a:latin typeface="Times New Roman" panose="02020603050405020304" pitchFamily="18" charset="0"/>
                <a:cs typeface="Times New Roman" panose="02020603050405020304" pitchFamily="18" charset="0"/>
              </a:rPr>
              <a:t> прав </a:t>
            </a:r>
            <a:r>
              <a:rPr lang="ru-RU" dirty="0" err="1">
                <a:latin typeface="Times New Roman" panose="02020603050405020304" pitchFamily="18" charset="0"/>
                <a:cs typeface="Times New Roman" panose="02020603050405020304" pitchFamily="18" charset="0"/>
              </a:rPr>
              <a:t>викривачів</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притягнення</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відповідальності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осіб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винних</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порушенні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їхніх</a:t>
            </a:r>
            <a:r>
              <a:rPr lang="ru-RU" dirty="0">
                <a:latin typeface="Times New Roman" panose="02020603050405020304" pitchFamily="18" charset="0"/>
                <a:cs typeface="Times New Roman" panose="02020603050405020304" pitchFamily="18" charset="0"/>
              </a:rPr>
              <a:t> прав, у </a:t>
            </a:r>
            <a:r>
              <a:rPr lang="ru-RU" dirty="0" err="1">
                <a:latin typeface="Times New Roman" panose="02020603050405020304" pitchFamily="18" charset="0"/>
                <a:cs typeface="Times New Roman" panose="02020603050405020304" pitchFamily="18" charset="0"/>
              </a:rPr>
              <a:t>зв’язку</a:t>
            </a:r>
            <a:r>
              <a:rPr lang="ru-RU" dirty="0">
                <a:latin typeface="Times New Roman" panose="02020603050405020304" pitchFamily="18" charset="0"/>
                <a:cs typeface="Times New Roman" panose="02020603050405020304" pitchFamily="18" charset="0"/>
              </a:rPr>
              <a:t> з такими </a:t>
            </a:r>
            <a:r>
              <a:rPr lang="ru-RU" dirty="0" err="1">
                <a:latin typeface="Times New Roman" panose="02020603050405020304" pitchFamily="18" charset="0"/>
                <a:cs typeface="Times New Roman" panose="02020603050405020304" pitchFamily="18" charset="0"/>
              </a:rPr>
              <a:t>повідомленнями</a:t>
            </a:r>
            <a:r>
              <a:rPr lang="ru-RU" dirty="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14</a:t>
            </a:r>
            <a:r>
              <a:rPr lang="ru-RU"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організація</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підготовки</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перепідготовки</a:t>
            </a:r>
            <a:r>
              <a:rPr lang="ru-RU" b="1" i="1" dirty="0">
                <a:latin typeface="Times New Roman" panose="02020603050405020304" pitchFamily="18" charset="0"/>
                <a:cs typeface="Times New Roman" panose="02020603050405020304" pitchFamily="18" charset="0"/>
              </a:rPr>
              <a:t> і </a:t>
            </a:r>
            <a:r>
              <a:rPr lang="ru-RU" b="1" i="1" dirty="0" err="1">
                <a:latin typeface="Times New Roman" panose="02020603050405020304" pitchFamily="18" charset="0"/>
                <a:cs typeface="Times New Roman" panose="02020603050405020304" pitchFamily="18" charset="0"/>
              </a:rPr>
              <a:t>підвищення</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кваліфікації</a:t>
            </a:r>
            <a:r>
              <a:rPr lang="ru-RU" b="1" i="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з </a:t>
            </a:r>
            <a:r>
              <a:rPr lang="ru-RU" dirty="0" err="1">
                <a:latin typeface="Times New Roman" panose="02020603050405020304" pitchFamily="18" charset="0"/>
                <a:cs typeface="Times New Roman" panose="02020603050405020304" pitchFamily="18" charset="0"/>
              </a:rPr>
              <a:t>питань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пов’язаних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запобіганням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корупції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працівників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державних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влади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Автономної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Республіки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Крим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посадових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осіб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місцевого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самоврядування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крім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підвищення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кваліфікації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державних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службовців</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посадових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осіб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місцевого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самоврядування</a:t>
            </a:r>
            <a:r>
              <a:rPr lang="ru-RU" dirty="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15</a:t>
            </a:r>
            <a:r>
              <a:rPr lang="ru-RU"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надання</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роз’яснень</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методичної</a:t>
            </a:r>
            <a:r>
              <a:rPr lang="ru-RU" b="1" i="1" dirty="0">
                <a:latin typeface="Times New Roman" panose="02020603050405020304" pitchFamily="18" charset="0"/>
                <a:cs typeface="Times New Roman" panose="02020603050405020304" pitchFamily="18" charset="0"/>
              </a:rPr>
              <a:t> та </a:t>
            </a:r>
            <a:r>
              <a:rPr lang="ru-RU" b="1" i="1" dirty="0" err="1">
                <a:latin typeface="Times New Roman" panose="02020603050405020304" pitchFamily="18" charset="0"/>
                <a:cs typeface="Times New Roman" panose="02020603050405020304" pitchFamily="18" charset="0"/>
              </a:rPr>
              <a:t>консультаційної</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допомоги</a:t>
            </a:r>
            <a:r>
              <a:rPr lang="ru-RU" b="1" i="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з </a:t>
            </a:r>
            <a:r>
              <a:rPr lang="ru-RU" dirty="0" err="1">
                <a:latin typeface="Times New Roman" panose="02020603050405020304" pitchFamily="18" charset="0"/>
                <a:cs typeface="Times New Roman" panose="02020603050405020304" pitchFamily="18" charset="0"/>
              </a:rPr>
              <a:t>питань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застосування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актів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законодавства</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питань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етичної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поведінки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запобігання</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врегулювання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конфлікту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інтересів</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осіб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уповноважених</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виконання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функцій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держави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місцевого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самоврядування</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прирівняних</a:t>
            </a:r>
            <a:r>
              <a:rPr lang="ru-RU" dirty="0">
                <a:latin typeface="Times New Roman" panose="02020603050405020304" pitchFamily="18" charset="0"/>
                <a:cs typeface="Times New Roman" panose="02020603050405020304" pitchFamily="18" charset="0"/>
              </a:rPr>
              <a:t> до них </a:t>
            </a:r>
            <a:r>
              <a:rPr lang="ru-RU" dirty="0" err="1">
                <a:latin typeface="Times New Roman" panose="02020603050405020304" pitchFamily="18" charset="0"/>
                <a:cs typeface="Times New Roman" panose="02020603050405020304" pitchFamily="18" charset="0"/>
              </a:rPr>
              <a:t>осіб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застосування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інших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положень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цього</a:t>
            </a:r>
            <a:r>
              <a:rPr lang="ru-RU" dirty="0">
                <a:latin typeface="Times New Roman" panose="02020603050405020304" pitchFamily="18" charset="0"/>
                <a:cs typeface="Times New Roman" panose="02020603050405020304" pitchFamily="18" charset="0"/>
              </a:rPr>
              <a:t> Закону та </a:t>
            </a:r>
            <a:r>
              <a:rPr lang="ru-RU" dirty="0" err="1">
                <a:latin typeface="Times New Roman" panose="02020603050405020304" pitchFamily="18" charset="0"/>
                <a:cs typeface="Times New Roman" panose="02020603050405020304" pitchFamily="18" charset="0"/>
              </a:rPr>
              <a:t>прийнятих</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його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виконання</a:t>
            </a:r>
            <a:r>
              <a:rPr lang="ru-RU" dirty="0">
                <a:latin typeface="Times New Roman" panose="02020603050405020304" pitchFamily="18" charset="0"/>
                <a:cs typeface="Times New Roman" panose="02020603050405020304" pitchFamily="18" charset="0"/>
              </a:rPr>
              <a:t> нормативно-</a:t>
            </a:r>
            <a:r>
              <a:rPr lang="ru-RU" dirty="0" err="1">
                <a:latin typeface="Times New Roman" panose="02020603050405020304" pitchFamily="18" charset="0"/>
                <a:cs typeface="Times New Roman" panose="02020603050405020304" pitchFamily="18" charset="0"/>
              </a:rPr>
              <a:t>правових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актів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захисту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викривачів</a:t>
            </a:r>
            <a:r>
              <a:rPr lang="ru-RU" dirty="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16</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інформування</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громадськості</a:t>
            </a:r>
            <a:r>
              <a:rPr lang="ru-RU" b="1" i="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про </a:t>
            </a:r>
            <a:r>
              <a:rPr lang="ru-RU" dirty="0" err="1">
                <a:latin typeface="Times New Roman" panose="02020603050405020304" pitchFamily="18" charset="0"/>
                <a:cs typeface="Times New Roman" panose="02020603050405020304" pitchFamily="18" charset="0"/>
              </a:rPr>
              <a:t>здійснювані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Національним</a:t>
            </a:r>
            <a:r>
              <a:rPr lang="ru-RU" dirty="0">
                <a:latin typeface="Times New Roman" panose="02020603050405020304" pitchFamily="18" charset="0"/>
                <a:cs typeface="Times New Roman" panose="02020603050405020304" pitchFamily="18" charset="0"/>
              </a:rPr>
              <a:t> агентством заходи </a:t>
            </a:r>
            <a:r>
              <a:rPr lang="ru-RU" dirty="0" err="1">
                <a:latin typeface="Times New Roman" panose="02020603050405020304" pitchFamily="18" charset="0"/>
                <a:cs typeface="Times New Roman" panose="02020603050405020304" pitchFamily="18" charset="0"/>
              </a:rPr>
              <a:t>щодо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запобігання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корупції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реалізація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заходів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спрямованих</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формування</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свідомості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громадян</a:t>
            </a:r>
            <a:r>
              <a:rPr lang="ru-RU" dirty="0">
                <a:latin typeface="Times New Roman" panose="02020603050405020304" pitchFamily="18" charset="0"/>
                <a:cs typeface="Times New Roman" panose="02020603050405020304" pitchFamily="18" charset="0"/>
              </a:rPr>
              <a:t> негативного </a:t>
            </a:r>
            <a:r>
              <a:rPr lang="ru-RU" dirty="0" err="1">
                <a:latin typeface="Times New Roman" panose="02020603050405020304" pitchFamily="18" charset="0"/>
                <a:cs typeface="Times New Roman" panose="02020603050405020304" pitchFamily="18" charset="0"/>
              </a:rPr>
              <a:t>ставлення</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корупції</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17) </a:t>
            </a:r>
            <a:r>
              <a:rPr lang="ru-RU" b="1" i="1" dirty="0" err="1">
                <a:latin typeface="Times New Roman" panose="02020603050405020304" pitchFamily="18" charset="0"/>
                <a:cs typeface="Times New Roman" panose="02020603050405020304" pitchFamily="18" charset="0"/>
              </a:rPr>
              <a:t>залучення</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громадськост</a:t>
            </a:r>
            <a:r>
              <a:rPr lang="ru-RU" dirty="0" err="1">
                <a:latin typeface="Times New Roman" panose="02020603050405020304" pitchFamily="18" charset="0"/>
                <a:cs typeface="Times New Roman" panose="02020603050405020304" pitchFamily="18" charset="0"/>
              </a:rPr>
              <a:t>і</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формування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реалізації</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моніторингу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антикорупційної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політики</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18) </a:t>
            </a:r>
            <a:r>
              <a:rPr lang="ru-RU" b="1" i="1" dirty="0" err="1">
                <a:latin typeface="Times New Roman" panose="02020603050405020304" pitchFamily="18" charset="0"/>
                <a:cs typeface="Times New Roman" panose="02020603050405020304" pitchFamily="18" charset="0"/>
              </a:rPr>
              <a:t>координація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виконання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міжнародних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зобов’язань</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сфері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формування</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реалізації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антикорупційної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політики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співпраця</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державними</a:t>
            </a:r>
            <a:r>
              <a:rPr lang="ru-RU" dirty="0">
                <a:latin typeface="Times New Roman" panose="02020603050405020304" pitchFamily="18" charset="0"/>
                <a:cs typeface="Times New Roman" panose="02020603050405020304" pitchFamily="18" charset="0"/>
              </a:rPr>
              <a:t> органами, </a:t>
            </a:r>
            <a:r>
              <a:rPr lang="ru-RU" dirty="0" err="1">
                <a:latin typeface="Times New Roman" panose="02020603050405020304" pitchFamily="18" charset="0"/>
                <a:cs typeface="Times New Roman" panose="02020603050405020304" pitchFamily="18" charset="0"/>
              </a:rPr>
              <a:t>неурядовими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організаціями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іноземних</a:t>
            </a:r>
            <a:r>
              <a:rPr lang="ru-RU" dirty="0">
                <a:latin typeface="Times New Roman" panose="02020603050405020304" pitchFamily="18" charset="0"/>
                <a:cs typeface="Times New Roman" panose="02020603050405020304" pitchFamily="18" charset="0"/>
              </a:rPr>
              <a:t> держав та </a:t>
            </a:r>
            <a:r>
              <a:rPr lang="ru-RU" dirty="0" err="1">
                <a:latin typeface="Times New Roman" panose="02020603050405020304" pitchFamily="18" charset="0"/>
                <a:cs typeface="Times New Roman" panose="02020603050405020304" pitchFamily="18" charset="0"/>
              </a:rPr>
              <a:t>міжнародними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організаціями</a:t>
            </a:r>
            <a:r>
              <a:rPr lang="ru-RU" dirty="0">
                <a:latin typeface="Times New Roman" panose="02020603050405020304" pitchFamily="18" charset="0"/>
                <a:cs typeface="Times New Roman" panose="02020603050405020304" pitchFamily="18" charset="0"/>
              </a:rPr>
              <a:t> в межах </a:t>
            </a:r>
            <a:r>
              <a:rPr lang="ru-RU" dirty="0" err="1">
                <a:latin typeface="Times New Roman" panose="02020603050405020304" pitchFamily="18" charset="0"/>
                <a:cs typeface="Times New Roman" panose="02020603050405020304" pitchFamily="18" charset="0"/>
              </a:rPr>
              <a:t>своєї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компетенції</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19) </a:t>
            </a:r>
            <a:r>
              <a:rPr lang="ru-RU" b="1" i="1" dirty="0" err="1">
                <a:latin typeface="Times New Roman" panose="02020603050405020304" pitchFamily="18" charset="0"/>
                <a:cs typeface="Times New Roman" panose="02020603050405020304" pitchFamily="18" charset="0"/>
              </a:rPr>
              <a:t>обмін</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інформацією</a:t>
            </a:r>
            <a:r>
              <a:rPr lang="ru-RU" b="1" i="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з </a:t>
            </a:r>
            <a:r>
              <a:rPr lang="ru-RU" dirty="0" err="1">
                <a:latin typeface="Times New Roman" panose="02020603050405020304" pitchFamily="18" charset="0"/>
                <a:cs typeface="Times New Roman" panose="02020603050405020304" pitchFamily="18" charset="0"/>
              </a:rPr>
              <a:t>компетентними</a:t>
            </a:r>
            <a:r>
              <a:rPr lang="ru-RU" dirty="0">
                <a:latin typeface="Times New Roman" panose="02020603050405020304" pitchFamily="18" charset="0"/>
                <a:cs typeface="Times New Roman" panose="02020603050405020304" pitchFamily="18" charset="0"/>
              </a:rPr>
              <a:t> органами </a:t>
            </a:r>
            <a:r>
              <a:rPr lang="ru-RU" dirty="0" err="1">
                <a:latin typeface="Times New Roman" panose="02020603050405020304" pitchFamily="18" charset="0"/>
                <a:cs typeface="Times New Roman" panose="02020603050405020304" pitchFamily="18" charset="0"/>
              </a:rPr>
              <a:t>іноземних</a:t>
            </a:r>
            <a:r>
              <a:rPr lang="ru-RU" dirty="0">
                <a:latin typeface="Times New Roman" panose="02020603050405020304" pitchFamily="18" charset="0"/>
                <a:cs typeface="Times New Roman" panose="02020603050405020304" pitchFamily="18" charset="0"/>
              </a:rPr>
              <a:t> держав та </a:t>
            </a:r>
            <a:r>
              <a:rPr lang="ru-RU" dirty="0" err="1">
                <a:latin typeface="Times New Roman" panose="02020603050405020304" pitchFamily="18" charset="0"/>
                <a:cs typeface="Times New Roman" panose="02020603050405020304" pitchFamily="18" charset="0"/>
              </a:rPr>
              <a:t>міжнародними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організаціями</a:t>
            </a:r>
            <a:r>
              <a:rPr lang="ru-RU" dirty="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372735348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a:t>Спеціалізована</a:t>
            </a:r>
            <a:r>
              <a:rPr lang="ru-RU" dirty="0"/>
              <a:t> </a:t>
            </a:r>
            <a:r>
              <a:rPr lang="ru-RU" dirty="0" err="1"/>
              <a:t>антикорупційна</a:t>
            </a:r>
            <a:r>
              <a:rPr lang="ru-RU" dirty="0"/>
              <a:t> прокуратура</a:t>
            </a:r>
          </a:p>
        </p:txBody>
      </p:sp>
      <p:sp>
        <p:nvSpPr>
          <p:cNvPr id="3" name="Объект 2"/>
          <p:cNvSpPr>
            <a:spLocks noGrp="1"/>
          </p:cNvSpPr>
          <p:nvPr>
            <p:ph idx="1"/>
          </p:nvPr>
        </p:nvSpPr>
        <p:spPr/>
        <p:txBody>
          <a:bodyPr>
            <a:normAutofit fontScale="70000" lnSpcReduction="20000"/>
          </a:bodyPr>
          <a:lstStyle/>
          <a:p>
            <a:pPr marL="0" indent="0" algn="just">
              <a:buNone/>
            </a:pPr>
            <a:r>
              <a:rPr lang="ru-RU" dirty="0" smtClean="0">
                <a:latin typeface="Times New Roman" panose="02020603050405020304" pitchFamily="18" charset="0"/>
                <a:cs typeface="Times New Roman" panose="02020603050405020304" pitchFamily="18" charset="0"/>
              </a:rPr>
              <a:t>є </a:t>
            </a:r>
            <a:r>
              <a:rPr lang="ru-RU" dirty="0" err="1">
                <a:latin typeface="Times New Roman" panose="02020603050405020304" pitchFamily="18" charset="0"/>
                <a:cs typeface="Times New Roman" panose="02020603050405020304" pitchFamily="18" charset="0"/>
              </a:rPr>
              <a:t>самостійним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структурним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підрозділом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Офісу</a:t>
            </a:r>
            <a:r>
              <a:rPr lang="ru-RU" dirty="0">
                <a:latin typeface="Times New Roman" panose="02020603050405020304" pitchFamily="18" charset="0"/>
                <a:cs typeface="Times New Roman" panose="02020603050405020304" pitchFamily="18" charset="0"/>
              </a:rPr>
              <a:t> Генерального прокурора (на правах Департаменту), </a:t>
            </a:r>
            <a:r>
              <a:rPr lang="ru-RU" dirty="0" err="1">
                <a:latin typeface="Times New Roman" panose="02020603050405020304" pitchFamily="18" charset="0"/>
                <a:cs typeface="Times New Roman" panose="02020603050405020304" pitchFamily="18" charset="0"/>
              </a:rPr>
              <a:t>підпорядкованим</a:t>
            </a:r>
            <a:r>
              <a:rPr lang="ru-RU" dirty="0">
                <a:latin typeface="Times New Roman" panose="02020603050405020304" pitchFamily="18" charset="0"/>
                <a:cs typeface="Times New Roman" panose="02020603050405020304" pitchFamily="18" charset="0"/>
              </a:rPr>
              <a:t> заступнику Генерального прокурора - </a:t>
            </a:r>
            <a:r>
              <a:rPr lang="ru-RU" dirty="0" err="1">
                <a:latin typeface="Times New Roman" panose="02020603050405020304" pitchFamily="18" charset="0"/>
                <a:cs typeface="Times New Roman" panose="02020603050405020304" pitchFamily="18" charset="0"/>
              </a:rPr>
              <a:t>керівнику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Спеціалізованої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антикорупційної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прокуратури</a:t>
            </a:r>
            <a:r>
              <a:rPr lang="ru-RU" dirty="0" smtClean="0">
                <a:latin typeface="Times New Roman" panose="02020603050405020304" pitchFamily="18" charset="0"/>
                <a:cs typeface="Times New Roman" panose="02020603050405020304" pitchFamily="18" charset="0"/>
              </a:rPr>
              <a:t>.</a:t>
            </a:r>
          </a:p>
          <a:p>
            <a:pPr marL="0" indent="0" algn="just">
              <a:buNone/>
            </a:pPr>
            <a:endParaRPr lang="uk-UA" dirty="0" smtClean="0">
              <a:latin typeface="Times New Roman" panose="02020603050405020304" pitchFamily="18" charset="0"/>
              <a:cs typeface="Times New Roman" panose="02020603050405020304" pitchFamily="18" charset="0"/>
            </a:endParaRPr>
          </a:p>
          <a:p>
            <a:pPr marL="0" indent="0" algn="just">
              <a:buNone/>
            </a:pPr>
            <a:r>
              <a:rPr lang="uk-UA" dirty="0" smtClean="0">
                <a:latin typeface="Times New Roman" panose="02020603050405020304" pitchFamily="18" charset="0"/>
                <a:cs typeface="Times New Roman" panose="02020603050405020304" pitchFamily="18" charset="0"/>
              </a:rPr>
              <a:t>Правова база: </a:t>
            </a:r>
            <a:r>
              <a:rPr lang="ru-RU" dirty="0" smtClean="0">
                <a:latin typeface="Times New Roman" panose="02020603050405020304" pitchFamily="18" charset="0"/>
                <a:cs typeface="Times New Roman" panose="02020603050405020304" pitchFamily="18" charset="0"/>
              </a:rPr>
              <a:t>у </a:t>
            </a:r>
            <a:r>
              <a:rPr lang="ru-RU" dirty="0" err="1">
                <a:latin typeface="Times New Roman" panose="02020603050405020304" pitchFamily="18" charset="0"/>
                <a:cs typeface="Times New Roman" panose="02020603050405020304" pitchFamily="18" charset="0"/>
              </a:rPr>
              <a:t>своїй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Спеціалізована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антикорупційна</a:t>
            </a:r>
            <a:r>
              <a:rPr lang="ru-RU" dirty="0">
                <a:latin typeface="Times New Roman" panose="02020603050405020304" pitchFamily="18" charset="0"/>
                <a:cs typeface="Times New Roman" panose="02020603050405020304" pitchFamily="18" charset="0"/>
              </a:rPr>
              <a:t> прокуратура </a:t>
            </a:r>
            <a:r>
              <a:rPr lang="ru-RU" dirty="0" err="1">
                <a:latin typeface="Times New Roman" panose="02020603050405020304" pitchFamily="18" charset="0"/>
                <a:cs typeface="Times New Roman" panose="02020603050405020304" pitchFamily="18" charset="0"/>
              </a:rPr>
              <a:t>керується</a:t>
            </a:r>
            <a:r>
              <a:rPr lang="ru-RU" dirty="0">
                <a:latin typeface="Times New Roman" panose="02020603050405020304" pitchFamily="18" charset="0"/>
                <a:cs typeface="Times New Roman" panose="02020603050405020304" pitchFamily="18" charset="0"/>
              </a:rPr>
              <a:t> </a:t>
            </a:r>
            <a:r>
              <a:rPr lang="ru-RU" u="sng" dirty="0" err="1">
                <a:latin typeface="Times New Roman" panose="02020603050405020304" pitchFamily="18" charset="0"/>
                <a:cs typeface="Times New Roman" panose="02020603050405020304" pitchFamily="18" charset="0"/>
              </a:rPr>
              <a:t>Конституцією</a:t>
            </a:r>
            <a:r>
              <a:rPr lang="ru-RU" u="sng" dirty="0">
                <a:latin typeface="Times New Roman" panose="02020603050405020304" pitchFamily="18" charset="0"/>
                <a:cs typeface="Times New Roman" panose="02020603050405020304" pitchFamily="18" charset="0"/>
              </a:rPr>
              <a:t> </a:t>
            </a:r>
            <a:r>
              <a:rPr lang="ru-RU" u="sng"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Законами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a:t>
            </a:r>
            <a:r>
              <a:rPr lang="ru-RU" u="sng" dirty="0">
                <a:latin typeface="Times New Roman" panose="02020603050405020304" pitchFamily="18" charset="0"/>
                <a:cs typeface="Times New Roman" panose="02020603050405020304" pitchFamily="18" charset="0"/>
              </a:rPr>
              <a:t>"Про прокуратуру"</a:t>
            </a:r>
            <a:r>
              <a:rPr lang="ru-RU" dirty="0">
                <a:latin typeface="Times New Roman" panose="02020603050405020304" pitchFamily="18" charset="0"/>
                <a:cs typeface="Times New Roman" panose="02020603050405020304" pitchFamily="18" charset="0"/>
              </a:rPr>
              <a:t>, </a:t>
            </a:r>
            <a:r>
              <a:rPr lang="ru-RU" u="sng" dirty="0">
                <a:latin typeface="Times New Roman" panose="02020603050405020304" pitchFamily="18" charset="0"/>
                <a:cs typeface="Times New Roman" panose="02020603050405020304" pitchFamily="18" charset="0"/>
              </a:rPr>
              <a:t>"Про </a:t>
            </a:r>
            <a:r>
              <a:rPr lang="ru-RU" u="sng" dirty="0" err="1">
                <a:latin typeface="Times New Roman" panose="02020603050405020304" pitchFamily="18" charset="0"/>
                <a:cs typeface="Times New Roman" panose="02020603050405020304" pitchFamily="18" charset="0"/>
              </a:rPr>
              <a:t>запобігання</a:t>
            </a:r>
            <a:r>
              <a:rPr lang="ru-RU" u="sng" dirty="0">
                <a:latin typeface="Times New Roman" panose="02020603050405020304" pitchFamily="18" charset="0"/>
                <a:cs typeface="Times New Roman" panose="02020603050405020304" pitchFamily="18" charset="0"/>
              </a:rPr>
              <a:t> </a:t>
            </a:r>
            <a:r>
              <a:rPr lang="ru-RU" u="sng" dirty="0" err="1">
                <a:latin typeface="Times New Roman" panose="02020603050405020304" pitchFamily="18" charset="0"/>
                <a:cs typeface="Times New Roman" panose="02020603050405020304" pitchFamily="18" charset="0"/>
              </a:rPr>
              <a:t>корупції</a:t>
            </a:r>
            <a:r>
              <a:rPr lang="ru-RU" u="sng"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іншими</a:t>
            </a:r>
            <a:r>
              <a:rPr lang="ru-RU" dirty="0">
                <a:latin typeface="Times New Roman" panose="02020603050405020304" pitchFamily="18" charset="0"/>
                <a:cs typeface="Times New Roman" panose="02020603050405020304" pitchFamily="18" charset="0"/>
              </a:rPr>
              <a:t> актами </a:t>
            </a:r>
            <a:r>
              <a:rPr lang="ru-RU" dirty="0" err="1">
                <a:latin typeface="Times New Roman" panose="02020603050405020304" pitchFamily="18" charset="0"/>
                <a:cs typeface="Times New Roman" panose="02020603050405020304" pitchFamily="18" charset="0"/>
              </a:rPr>
              <a:t>законодавства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міжнародними</a:t>
            </a:r>
            <a:r>
              <a:rPr lang="ru-RU" dirty="0">
                <a:latin typeface="Times New Roman" panose="02020603050405020304" pitchFamily="18" charset="0"/>
                <a:cs typeface="Times New Roman" panose="02020603050405020304" pitchFamily="18" charset="0"/>
              </a:rPr>
              <a:t> договорами, </a:t>
            </a:r>
            <a:r>
              <a:rPr lang="ru-RU" dirty="0" err="1">
                <a:latin typeface="Times New Roman" panose="02020603050405020304" pitchFamily="18" charset="0"/>
                <a:cs typeface="Times New Roman" panose="02020603050405020304" pitchFamily="18" charset="0"/>
              </a:rPr>
              <a:t>згода</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обов'язковість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надана</a:t>
            </a:r>
            <a:r>
              <a:rPr lang="ru-RU" dirty="0">
                <a:latin typeface="Times New Roman" panose="02020603050405020304" pitchFamily="18" charset="0"/>
                <a:cs typeface="Times New Roman" panose="02020603050405020304" pitchFamily="18" charset="0"/>
              </a:rPr>
              <a:t> Верховною Радою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наказами Генерального прокурора, Регламентом </a:t>
            </a:r>
            <a:r>
              <a:rPr lang="ru-RU" dirty="0" err="1">
                <a:latin typeface="Times New Roman" panose="02020603050405020304" pitchFamily="18" charset="0"/>
                <a:cs typeface="Times New Roman" panose="02020603050405020304" pitchFamily="18" charset="0"/>
              </a:rPr>
              <a:t>Офісу</a:t>
            </a:r>
            <a:r>
              <a:rPr lang="ru-RU" dirty="0">
                <a:latin typeface="Times New Roman" panose="02020603050405020304" pitchFamily="18" charset="0"/>
                <a:cs typeface="Times New Roman" panose="02020603050405020304" pitchFamily="18" charset="0"/>
              </a:rPr>
              <a:t> Генерального прокурора, </a:t>
            </a:r>
            <a:r>
              <a:rPr lang="ru-RU" dirty="0" err="1">
                <a:latin typeface="Times New Roman" panose="02020603050405020304" pitchFamily="18" charset="0"/>
                <a:cs typeface="Times New Roman" panose="02020603050405020304" pitchFamily="18" charset="0"/>
              </a:rPr>
              <a:t>цим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Положенням</a:t>
            </a:r>
            <a:r>
              <a:rPr lang="ru-RU" dirty="0">
                <a:latin typeface="Times New Roman" panose="02020603050405020304" pitchFamily="18" charset="0"/>
                <a:cs typeface="Times New Roman" panose="02020603050405020304" pitchFamily="18" charset="0"/>
              </a:rPr>
              <a:t>, а </a:t>
            </a:r>
            <a:r>
              <a:rPr lang="ru-RU" dirty="0" err="1">
                <a:latin typeface="Times New Roman" panose="02020603050405020304" pitchFamily="18" charset="0"/>
                <a:cs typeface="Times New Roman" panose="02020603050405020304" pitchFamily="18" charset="0"/>
              </a:rPr>
              <a:t>також</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враховує</a:t>
            </a:r>
            <a:r>
              <a:rPr lang="ru-RU" dirty="0">
                <a:latin typeface="Times New Roman" panose="02020603050405020304" pitchFamily="18" charset="0"/>
                <a:cs typeface="Times New Roman" panose="02020603050405020304" pitchFamily="18" charset="0"/>
              </a:rPr>
              <a:t> практику </a:t>
            </a:r>
            <a:r>
              <a:rPr lang="ru-RU" dirty="0" err="1">
                <a:latin typeface="Times New Roman" panose="02020603050405020304" pitchFamily="18" charset="0"/>
                <a:cs typeface="Times New Roman" panose="02020603050405020304" pitchFamily="18" charset="0"/>
              </a:rPr>
              <a:t>застосування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законодавства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Верховним</a:t>
            </a:r>
            <a:r>
              <a:rPr lang="ru-RU" dirty="0">
                <a:latin typeface="Times New Roman" panose="02020603050405020304" pitchFamily="18" charset="0"/>
                <a:cs typeface="Times New Roman" panose="02020603050405020304" pitchFamily="18" charset="0"/>
              </a:rPr>
              <a:t> Судом, </a:t>
            </a:r>
            <a:r>
              <a:rPr lang="ru-RU" dirty="0" err="1">
                <a:latin typeface="Times New Roman" panose="02020603050405020304" pitchFamily="18" charset="0"/>
                <a:cs typeface="Times New Roman" panose="02020603050405020304" pitchFamily="18" charset="0"/>
              </a:rPr>
              <a:t>рішення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Європейського</a:t>
            </a:r>
            <a:r>
              <a:rPr lang="ru-RU" dirty="0">
                <a:latin typeface="Times New Roman" panose="02020603050405020304" pitchFamily="18" charset="0"/>
                <a:cs typeface="Times New Roman" panose="02020603050405020304" pitchFamily="18" charset="0"/>
              </a:rPr>
              <a:t> суду з прав </a:t>
            </a:r>
            <a:r>
              <a:rPr lang="ru-RU" dirty="0" err="1">
                <a:latin typeface="Times New Roman" panose="02020603050405020304" pitchFamily="18" charset="0"/>
                <a:cs typeface="Times New Roman" panose="02020603050405020304" pitchFamily="18" charset="0"/>
              </a:rPr>
              <a:t>людини</a:t>
            </a:r>
            <a:r>
              <a:rPr lang="ru-RU"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115943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762267"/>
            <a:ext cx="7886700" cy="994172"/>
          </a:xfrm>
        </p:spPr>
        <p:txBody>
          <a:bodyPr>
            <a:normAutofit fontScale="90000"/>
          </a:bodyPr>
          <a:lstStyle/>
          <a:p>
            <a:r>
              <a:rPr lang="uk-UA" b="1" i="1" dirty="0" smtClean="0">
                <a:latin typeface="Times New Roman" panose="02020603050405020304" pitchFamily="18" charset="0"/>
                <a:cs typeface="Times New Roman" panose="02020603050405020304" pitchFamily="18" charset="0"/>
              </a:rPr>
              <a:t/>
            </a:r>
            <a:br>
              <a:rPr lang="uk-UA" b="1" i="1" dirty="0" smtClean="0">
                <a:latin typeface="Times New Roman" panose="02020603050405020304" pitchFamily="18" charset="0"/>
                <a:cs typeface="Times New Roman" panose="02020603050405020304" pitchFamily="18" charset="0"/>
              </a:rPr>
            </a:br>
            <a:r>
              <a:rPr lang="uk-UA" b="1" i="1" dirty="0" smtClean="0">
                <a:latin typeface="Times New Roman" panose="02020603050405020304" pitchFamily="18" charset="0"/>
                <a:cs typeface="Times New Roman" panose="02020603050405020304" pitchFamily="18" charset="0"/>
              </a:rPr>
              <a:t>Адміністративна відповідальність</a:t>
            </a:r>
            <a:endParaRPr lang="ru-RU" b="1" i="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70510" y="2409911"/>
            <a:ext cx="7886700" cy="2059781"/>
          </a:xfrm>
        </p:spPr>
        <p:txBody>
          <a:bodyPr>
            <a:normAutofit fontScale="70000" lnSpcReduction="20000"/>
          </a:bodyPr>
          <a:lstStyle/>
          <a:p>
            <a:pPr marL="0" indent="0" algn="just">
              <a:buNone/>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Чинний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КУпАП</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який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містить</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розділ</a:t>
            </a:r>
            <a:r>
              <a:rPr lang="ru-RU" dirty="0" smtClean="0">
                <a:latin typeface="Times New Roman" panose="02020603050405020304" pitchFamily="18" charset="0"/>
                <a:cs typeface="Times New Roman" panose="02020603050405020304" pitchFamily="18" charset="0"/>
              </a:rPr>
              <a:t> 2 </a:t>
            </a:r>
            <a:r>
              <a:rPr lang="ru-RU" dirty="0" err="1" smtClean="0">
                <a:latin typeface="Times New Roman" panose="02020603050405020304" pitchFamily="18" charset="0"/>
                <a:cs typeface="Times New Roman" panose="02020603050405020304" pitchFamily="18" charset="0"/>
              </a:rPr>
              <a:t>під</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назвою</a:t>
            </a:r>
            <a:r>
              <a:rPr lang="ru-RU" dirty="0" smtClean="0">
                <a:latin typeface="Times New Roman" panose="02020603050405020304" pitchFamily="18" charset="0"/>
                <a:cs typeface="Times New Roman" panose="02020603050405020304" pitchFamily="18" charset="0"/>
              </a:rPr>
              <a:t> </a:t>
            </a:r>
            <a:r>
              <a:rPr lang="ru-RU" u="sng" dirty="0" smtClean="0">
                <a:latin typeface="Times New Roman" panose="02020603050405020304" pitchFamily="18" charset="0"/>
                <a:cs typeface="Times New Roman" panose="02020603050405020304" pitchFamily="18" charset="0"/>
              </a:rPr>
              <a:t>"</a:t>
            </a:r>
            <a:r>
              <a:rPr lang="ru-RU" u="sng" dirty="0" err="1" smtClean="0">
                <a:latin typeface="Times New Roman" panose="02020603050405020304" pitchFamily="18" charset="0"/>
                <a:cs typeface="Times New Roman" panose="02020603050405020304" pitchFamily="18" charset="0"/>
              </a:rPr>
              <a:t>Адміністративне</a:t>
            </a:r>
            <a:r>
              <a:rPr lang="ru-RU" u="sng" dirty="0" smtClean="0">
                <a:latin typeface="Times New Roman" panose="02020603050405020304" pitchFamily="18" charset="0"/>
                <a:cs typeface="Times New Roman" panose="02020603050405020304" pitchFamily="18" charset="0"/>
              </a:rPr>
              <a:t> </a:t>
            </a:r>
            <a:r>
              <a:rPr lang="ru-RU" u="sng" dirty="0" err="1" smtClean="0">
                <a:latin typeface="Times New Roman" panose="02020603050405020304" pitchFamily="18" charset="0"/>
                <a:cs typeface="Times New Roman" panose="02020603050405020304" pitchFamily="18" charset="0"/>
              </a:rPr>
              <a:t>правопорушення</a:t>
            </a:r>
            <a:r>
              <a:rPr lang="ru-RU" u="sng" dirty="0" smtClean="0">
                <a:latin typeface="Times New Roman" panose="02020603050405020304" pitchFamily="18" charset="0"/>
                <a:cs typeface="Times New Roman" panose="02020603050405020304" pitchFamily="18" charset="0"/>
              </a:rPr>
              <a:t> і </a:t>
            </a:r>
            <a:r>
              <a:rPr lang="ru-RU" u="sng" dirty="0" err="1" smtClean="0">
                <a:latin typeface="Times New Roman" panose="02020603050405020304" pitchFamily="18" charset="0"/>
                <a:cs typeface="Times New Roman" panose="02020603050405020304" pitchFamily="18" charset="0"/>
              </a:rPr>
              <a:t>адміністративна</a:t>
            </a:r>
            <a:r>
              <a:rPr lang="ru-RU" u="sng" dirty="0" smtClean="0">
                <a:latin typeface="Times New Roman" panose="02020603050405020304" pitchFamily="18" charset="0"/>
                <a:cs typeface="Times New Roman" panose="02020603050405020304" pitchFamily="18" charset="0"/>
              </a:rPr>
              <a:t> </a:t>
            </a:r>
            <a:r>
              <a:rPr lang="ru-RU" u="sng" dirty="0" err="1" smtClean="0">
                <a:latin typeface="Times New Roman" panose="02020603050405020304" pitchFamily="18" charset="0"/>
                <a:cs typeface="Times New Roman" panose="02020603050405020304" pitchFamily="18" charset="0"/>
              </a:rPr>
              <a:t>відповідальність</a:t>
            </a:r>
            <a:r>
              <a:rPr lang="ru-RU" u="sng" dirty="0" smtClean="0">
                <a:latin typeface="Times New Roman" panose="02020603050405020304" pitchFamily="18" charset="0"/>
                <a:cs typeface="Times New Roman" panose="02020603050405020304" pitchFamily="18" charset="0"/>
              </a:rPr>
              <a:t>"</a:t>
            </a:r>
            <a:r>
              <a:rPr lang="ru-RU" dirty="0" smtClean="0">
                <a:latin typeface="Times New Roman" panose="02020603050405020304" pitchFamily="18" charset="0"/>
                <a:cs typeface="Times New Roman" panose="02020603050405020304" pitchFamily="18" charset="0"/>
              </a:rPr>
              <a:t>, у </a:t>
            </a:r>
            <a:r>
              <a:rPr lang="ru-RU" u="sng" dirty="0" err="1" smtClean="0">
                <a:latin typeface="Times New Roman" panose="02020603050405020304" pitchFamily="18" charset="0"/>
                <a:cs typeface="Times New Roman" panose="02020603050405020304" pitchFamily="18" charset="0"/>
              </a:rPr>
              <a:t>статті</a:t>
            </a:r>
            <a:r>
              <a:rPr lang="ru-RU" u="sng" dirty="0" smtClean="0">
                <a:latin typeface="Times New Roman" panose="02020603050405020304" pitchFamily="18" charset="0"/>
                <a:cs typeface="Times New Roman" panose="02020603050405020304" pitchFamily="18" charset="0"/>
              </a:rPr>
              <a:t> 9 </a:t>
            </a:r>
            <a:r>
              <a:rPr lang="ru-RU" dirty="0" err="1" smtClean="0">
                <a:latin typeface="Times New Roman" panose="02020603050405020304" pitchFamily="18" charset="0"/>
                <a:cs typeface="Times New Roman" panose="02020603050405020304" pitchFamily="18" charset="0"/>
              </a:rPr>
              <a:t>сформулював</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визначення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адміністративного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правопорушення</a:t>
            </a:r>
            <a:r>
              <a:rPr lang="ru-RU" dirty="0" smtClean="0">
                <a:latin typeface="Times New Roman" panose="02020603050405020304" pitchFamily="18" charset="0"/>
                <a:cs typeface="Times New Roman" panose="02020603050405020304" pitchFamily="18" charset="0"/>
              </a:rPr>
              <a:t>, а </a:t>
            </a:r>
            <a:r>
              <a:rPr lang="ru-RU" dirty="0" err="1" smtClean="0">
                <a:latin typeface="Times New Roman" panose="02020603050405020304" pitchFamily="18" charset="0"/>
                <a:cs typeface="Times New Roman" panose="02020603050405020304" pitchFamily="18" charset="0"/>
              </a:rPr>
              <a:t>відносно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адміністративної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відповідальності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обмежився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вказівкою</a:t>
            </a:r>
            <a:r>
              <a:rPr lang="ru-RU" dirty="0" smtClean="0">
                <a:latin typeface="Times New Roman" panose="02020603050405020304" pitchFamily="18" charset="0"/>
                <a:cs typeface="Times New Roman" panose="02020603050405020304" pitchFamily="18" charset="0"/>
              </a:rPr>
              <a:t> на те, </a:t>
            </a:r>
            <a:r>
              <a:rPr lang="ru-RU" dirty="0" err="1" smtClean="0">
                <a:latin typeface="Times New Roman" panose="02020603050405020304" pitchFamily="18" charset="0"/>
                <a:cs typeface="Times New Roman" panose="02020603050405020304" pitchFamily="18" charset="0"/>
              </a:rPr>
              <a:t>що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її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мірою</a:t>
            </a:r>
            <a:r>
              <a:rPr lang="ru-RU" dirty="0" smtClean="0">
                <a:latin typeface="Times New Roman" panose="02020603050405020304" pitchFamily="18" charset="0"/>
                <a:cs typeface="Times New Roman" panose="02020603050405020304" pitchFamily="18" charset="0"/>
              </a:rPr>
              <a:t> є </a:t>
            </a:r>
            <a:r>
              <a:rPr lang="ru-RU" dirty="0" err="1" smtClean="0">
                <a:latin typeface="Times New Roman" panose="02020603050405020304" pitchFamily="18" charset="0"/>
                <a:cs typeface="Times New Roman" panose="02020603050405020304" pitchFamily="18" charset="0"/>
              </a:rPr>
              <a:t>адміністративне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стягнення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стаття</a:t>
            </a:r>
            <a:r>
              <a:rPr lang="ru-RU" dirty="0" smtClean="0">
                <a:latin typeface="Times New Roman" panose="02020603050405020304" pitchFamily="18" charset="0"/>
                <a:cs typeface="Times New Roman" panose="02020603050405020304" pitchFamily="18" charset="0"/>
              </a:rPr>
              <a:t> 23 "Мета </a:t>
            </a:r>
            <a:r>
              <a:rPr lang="ru-RU" dirty="0" err="1" smtClean="0">
                <a:latin typeface="Times New Roman" panose="02020603050405020304" pitchFamily="18" charset="0"/>
                <a:cs typeface="Times New Roman" panose="02020603050405020304" pitchFamily="18" charset="0"/>
              </a:rPr>
              <a:t>адміністративного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стягнення</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4572000" y="4754337"/>
            <a:ext cx="4572000" cy="923330"/>
          </a:xfrm>
          <a:prstGeom prst="rect">
            <a:avLst/>
          </a:prstGeom>
        </p:spPr>
        <p:txBody>
          <a:bodyPr>
            <a:spAutoFit/>
          </a:bodyPr>
          <a:lstStyle/>
          <a:p>
            <a:r>
              <a:rPr lang="ru-RU" sz="1350" dirty="0">
                <a:latin typeface="Times New Roman" panose="02020603050405020304" pitchFamily="18" charset="0"/>
              </a:rPr>
              <a:t>*</a:t>
            </a:r>
            <a:r>
              <a:rPr lang="ru-RU" sz="1350" b="1" i="1" dirty="0" err="1">
                <a:latin typeface="Times New Roman" panose="02020603050405020304" pitchFamily="18" charset="0"/>
              </a:rPr>
              <a:t>Адміністративна</a:t>
            </a:r>
            <a:r>
              <a:rPr lang="ru-RU" sz="1350" b="1" i="1" dirty="0">
                <a:latin typeface="Times New Roman" panose="02020603050405020304" pitchFamily="18" charset="0"/>
              </a:rPr>
              <a:t> </a:t>
            </a:r>
            <a:r>
              <a:rPr lang="ru-RU" sz="1350" b="1" i="1" dirty="0" err="1">
                <a:latin typeface="Times New Roman" panose="02020603050405020304" pitchFamily="18" charset="0"/>
              </a:rPr>
              <a:t>відповідальність</a:t>
            </a:r>
            <a:r>
              <a:rPr lang="ru-RU" sz="1350" b="1" i="1" dirty="0">
                <a:latin typeface="Times New Roman" panose="02020603050405020304" pitchFamily="18" charset="0"/>
              </a:rPr>
              <a:t> за </a:t>
            </a:r>
            <a:r>
              <a:rPr lang="ru-RU" sz="1350" b="1" i="1" dirty="0" err="1">
                <a:latin typeface="Times New Roman" panose="02020603050405020304" pitchFamily="18" charset="0"/>
              </a:rPr>
              <a:t>правопорушення</a:t>
            </a:r>
            <a:r>
              <a:rPr lang="ru-RU" sz="1350" b="1" i="1" dirty="0">
                <a:latin typeface="Times New Roman" panose="02020603050405020304" pitchFamily="18" charset="0"/>
              </a:rPr>
              <a:t>, </a:t>
            </a:r>
            <a:r>
              <a:rPr lang="ru-RU" sz="1350" b="1" i="1" dirty="0" err="1">
                <a:latin typeface="Times New Roman" panose="02020603050405020304" pitchFamily="18" charset="0"/>
              </a:rPr>
              <a:t>передбачені</a:t>
            </a:r>
            <a:r>
              <a:rPr lang="ru-RU" sz="1350" b="1" i="1" dirty="0">
                <a:latin typeface="Times New Roman" panose="02020603050405020304" pitchFamily="18" charset="0"/>
              </a:rPr>
              <a:t> </a:t>
            </a:r>
            <a:r>
              <a:rPr lang="ru-RU" sz="1350" b="1" i="1" dirty="0" err="1">
                <a:latin typeface="Times New Roman" panose="02020603050405020304" pitchFamily="18" charset="0"/>
              </a:rPr>
              <a:t>цим</a:t>
            </a:r>
            <a:r>
              <a:rPr lang="ru-RU" sz="1350" b="1" i="1" dirty="0">
                <a:latin typeface="Times New Roman" panose="02020603050405020304" pitchFamily="18" charset="0"/>
              </a:rPr>
              <a:t> Кодексом, </a:t>
            </a:r>
            <a:r>
              <a:rPr lang="ru-RU" sz="1350" b="1" i="1" dirty="0" err="1">
                <a:latin typeface="Times New Roman" panose="02020603050405020304" pitchFamily="18" charset="0"/>
              </a:rPr>
              <a:t>настає</a:t>
            </a:r>
            <a:r>
              <a:rPr lang="ru-RU" sz="1350" b="1" i="1" dirty="0">
                <a:latin typeface="Times New Roman" panose="02020603050405020304" pitchFamily="18" charset="0"/>
              </a:rPr>
              <a:t>, </a:t>
            </a:r>
            <a:r>
              <a:rPr lang="ru-RU" sz="1350" b="1" i="1" dirty="0" err="1">
                <a:latin typeface="Times New Roman" panose="02020603050405020304" pitchFamily="18" charset="0"/>
              </a:rPr>
              <a:t>якщо</a:t>
            </a:r>
            <a:r>
              <a:rPr lang="ru-RU" sz="1350" b="1" i="1" dirty="0">
                <a:latin typeface="Times New Roman" panose="02020603050405020304" pitchFamily="18" charset="0"/>
              </a:rPr>
              <a:t> </a:t>
            </a:r>
            <a:r>
              <a:rPr lang="ru-RU" sz="1350" b="1" i="1" dirty="0" err="1">
                <a:latin typeface="Times New Roman" panose="02020603050405020304" pitchFamily="18" charset="0"/>
              </a:rPr>
              <a:t>ці</a:t>
            </a:r>
            <a:r>
              <a:rPr lang="ru-RU" sz="1350" b="1" i="1" dirty="0">
                <a:latin typeface="Times New Roman" panose="02020603050405020304" pitchFamily="18" charset="0"/>
              </a:rPr>
              <a:t> </a:t>
            </a:r>
            <a:r>
              <a:rPr lang="ru-RU" sz="1350" b="1" i="1" dirty="0" err="1">
                <a:latin typeface="Times New Roman" panose="02020603050405020304" pitchFamily="18" charset="0"/>
              </a:rPr>
              <a:t>порушення</a:t>
            </a:r>
            <a:r>
              <a:rPr lang="ru-RU" sz="1350" b="1" i="1" dirty="0">
                <a:latin typeface="Times New Roman" panose="02020603050405020304" pitchFamily="18" charset="0"/>
              </a:rPr>
              <a:t> за </a:t>
            </a:r>
            <a:r>
              <a:rPr lang="ru-RU" sz="1350" b="1" i="1" dirty="0" err="1">
                <a:latin typeface="Times New Roman" panose="02020603050405020304" pitchFamily="18" charset="0"/>
              </a:rPr>
              <a:t>своїм</a:t>
            </a:r>
            <a:r>
              <a:rPr lang="ru-RU" sz="1350" b="1" i="1" dirty="0">
                <a:latin typeface="Times New Roman" panose="02020603050405020304" pitchFamily="18" charset="0"/>
              </a:rPr>
              <a:t> характером не </a:t>
            </a:r>
            <a:r>
              <a:rPr lang="ru-RU" sz="1350" b="1" i="1" dirty="0" err="1">
                <a:latin typeface="Times New Roman" panose="02020603050405020304" pitchFamily="18" charset="0"/>
              </a:rPr>
              <a:t>тягнуть</a:t>
            </a:r>
            <a:r>
              <a:rPr lang="ru-RU" sz="1350" b="1" i="1" dirty="0">
                <a:latin typeface="Times New Roman" panose="02020603050405020304" pitchFamily="18" charset="0"/>
              </a:rPr>
              <a:t> за собою </a:t>
            </a:r>
            <a:r>
              <a:rPr lang="ru-RU" sz="1350" b="1" i="1" dirty="0" err="1">
                <a:latin typeface="Times New Roman" panose="02020603050405020304" pitchFamily="18" charset="0"/>
              </a:rPr>
              <a:t>відповідно</a:t>
            </a:r>
            <a:r>
              <a:rPr lang="ru-RU" sz="1350" b="1" i="1" dirty="0">
                <a:latin typeface="Times New Roman" panose="02020603050405020304" pitchFamily="18" charset="0"/>
              </a:rPr>
              <a:t> до закону </a:t>
            </a:r>
            <a:r>
              <a:rPr lang="ru-RU" sz="1350" b="1" i="1" dirty="0" err="1">
                <a:latin typeface="Times New Roman" panose="02020603050405020304" pitchFamily="18" charset="0"/>
              </a:rPr>
              <a:t>кримінальної</a:t>
            </a:r>
            <a:r>
              <a:rPr lang="ru-RU" sz="1350" b="1" i="1" dirty="0">
                <a:latin typeface="Times New Roman" panose="02020603050405020304" pitchFamily="18" charset="0"/>
              </a:rPr>
              <a:t> </a:t>
            </a:r>
            <a:r>
              <a:rPr lang="ru-RU" sz="1350" b="1" i="1" dirty="0" err="1">
                <a:latin typeface="Times New Roman" panose="02020603050405020304" pitchFamily="18" charset="0"/>
              </a:rPr>
              <a:t>відповідальності</a:t>
            </a:r>
            <a:r>
              <a:rPr lang="ru-RU" sz="1350" b="1" i="1" dirty="0">
                <a:latin typeface="Times New Roman" panose="02020603050405020304" pitchFamily="18" charset="0"/>
              </a:rPr>
              <a:t>.</a:t>
            </a:r>
            <a:endParaRPr lang="ru-RU" sz="1350" b="1" i="1" dirty="0"/>
          </a:p>
        </p:txBody>
      </p:sp>
    </p:spTree>
    <p:extLst>
      <p:ext uri="{BB962C8B-B14F-4D97-AF65-F5344CB8AC3E}">
        <p14:creationId xmlns:p14="http://schemas.microsoft.com/office/powerpoint/2010/main" val="2053865646"/>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0528" y="260648"/>
            <a:ext cx="8229600" cy="1143000"/>
          </a:xfrm>
        </p:spPr>
        <p:txBody>
          <a:bodyPr>
            <a:normAutofit/>
          </a:bodyPr>
          <a:lstStyle/>
          <a:p>
            <a:r>
              <a:rPr lang="ru-RU" sz="2800" b="1" dirty="0" err="1">
                <a:latin typeface="Times New Roman" panose="02020603050405020304" pitchFamily="18" charset="0"/>
                <a:cs typeface="Times New Roman" panose="02020603050405020304" pitchFamily="18" charset="0"/>
              </a:rPr>
              <a:t>Основні</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завдання</a:t>
            </a:r>
            <a:r>
              <a:rPr lang="ru-RU" sz="2800" b="1" dirty="0">
                <a:latin typeface="Times New Roman" panose="02020603050405020304" pitchFamily="18" charset="0"/>
                <a:cs typeface="Times New Roman" panose="02020603050405020304" pitchFamily="18" charset="0"/>
              </a:rPr>
              <a:t> та </a:t>
            </a:r>
            <a:r>
              <a:rPr lang="ru-RU" sz="2800" b="1" dirty="0" err="1">
                <a:latin typeface="Times New Roman" panose="02020603050405020304" pitchFamily="18" charset="0"/>
                <a:cs typeface="Times New Roman" panose="02020603050405020304" pitchFamily="18" charset="0"/>
              </a:rPr>
              <a:t>функції</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Спеціалізованої</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антикорупційної</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прокуратури</a:t>
            </a:r>
            <a:endParaRPr lang="ru-RU" sz="28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07504" y="1268760"/>
            <a:ext cx="8579296" cy="5400600"/>
          </a:xfrm>
        </p:spPr>
        <p:txBody>
          <a:bodyPr>
            <a:normAutofit fontScale="47500" lnSpcReduction="20000"/>
          </a:bodyPr>
          <a:lstStyle/>
          <a:p>
            <a:pPr marL="0" indent="0">
              <a:buNone/>
            </a:pPr>
            <a:r>
              <a:rPr lang="ru-RU" sz="3500" b="1" dirty="0" smtClean="0">
                <a:latin typeface="Times New Roman" panose="02020603050405020304" pitchFamily="18" charset="0"/>
                <a:cs typeface="Times New Roman" panose="02020603050405020304" pitchFamily="18" charset="0"/>
              </a:rPr>
              <a:t>3.2</a:t>
            </a:r>
            <a:r>
              <a:rPr lang="ru-RU" sz="3500" b="1" dirty="0">
                <a:latin typeface="Times New Roman" panose="02020603050405020304" pitchFamily="18" charset="0"/>
                <a:cs typeface="Times New Roman" panose="02020603050405020304" pitchFamily="18" charset="0"/>
              </a:rPr>
              <a:t>.</a:t>
            </a:r>
            <a:r>
              <a:rPr lang="ru-RU" sz="3500" dirty="0">
                <a:latin typeface="Times New Roman" panose="02020603050405020304" pitchFamily="18" charset="0"/>
                <a:cs typeface="Times New Roman" panose="02020603050405020304" pitchFamily="18" charset="0"/>
              </a:rPr>
              <a:t> </a:t>
            </a:r>
            <a:r>
              <a:rPr lang="ru-RU" sz="3500" dirty="0" err="1">
                <a:latin typeface="Times New Roman" panose="02020603050405020304" pitchFamily="18" charset="0"/>
                <a:cs typeface="Times New Roman" panose="02020603050405020304" pitchFamily="18" charset="0"/>
              </a:rPr>
              <a:t>Виконання</a:t>
            </a:r>
            <a:r>
              <a:rPr lang="ru-RU" sz="3500" dirty="0">
                <a:latin typeface="Times New Roman" panose="02020603050405020304" pitchFamily="18" charset="0"/>
                <a:cs typeface="Times New Roman" panose="02020603050405020304" pitchFamily="18" charset="0"/>
              </a:rPr>
              <a:t> </a:t>
            </a:r>
            <a:r>
              <a:rPr lang="ru-RU" sz="3500" dirty="0" err="1">
                <a:latin typeface="Times New Roman" panose="02020603050405020304" pitchFamily="18" charset="0"/>
                <a:cs typeface="Times New Roman" panose="02020603050405020304" pitchFamily="18" charset="0"/>
              </a:rPr>
              <a:t>вимог</a:t>
            </a:r>
            <a:r>
              <a:rPr lang="ru-RU" sz="3500" dirty="0">
                <a:latin typeface="Times New Roman" panose="02020603050405020304" pitchFamily="18" charset="0"/>
                <a:cs typeface="Times New Roman" panose="02020603050405020304" pitchFamily="18" charset="0"/>
              </a:rPr>
              <a:t> закону </a:t>
            </a:r>
            <a:r>
              <a:rPr lang="ru-RU" sz="3500" dirty="0" err="1">
                <a:latin typeface="Times New Roman" panose="02020603050405020304" pitchFamily="18" charset="0"/>
                <a:cs typeface="Times New Roman" panose="02020603050405020304" pitchFamily="18" charset="0"/>
              </a:rPr>
              <a:t>під</a:t>
            </a:r>
            <a:r>
              <a:rPr lang="ru-RU" sz="3500" dirty="0">
                <a:latin typeface="Times New Roman" panose="02020603050405020304" pitchFamily="18" charset="0"/>
                <a:cs typeface="Times New Roman" panose="02020603050405020304" pitchFamily="18" charset="0"/>
              </a:rPr>
              <a:t> час </a:t>
            </a:r>
            <a:r>
              <a:rPr lang="ru-RU" sz="3500" b="1" i="1" dirty="0" err="1">
                <a:latin typeface="Times New Roman" panose="02020603050405020304" pitchFamily="18" charset="0"/>
                <a:cs typeface="Times New Roman" panose="02020603050405020304" pitchFamily="18" charset="0"/>
              </a:rPr>
              <a:t>приймання</a:t>
            </a:r>
            <a:r>
              <a:rPr lang="ru-RU" sz="3500" b="1" i="1" dirty="0">
                <a:latin typeface="Times New Roman" panose="02020603050405020304" pitchFamily="18" charset="0"/>
                <a:cs typeface="Times New Roman" panose="02020603050405020304" pitchFamily="18" charset="0"/>
              </a:rPr>
              <a:t>, </a:t>
            </a:r>
            <a:r>
              <a:rPr lang="ru-RU" sz="3500" b="1" i="1" dirty="0" err="1">
                <a:latin typeface="Times New Roman" panose="02020603050405020304" pitchFamily="18" charset="0"/>
                <a:cs typeface="Times New Roman" panose="02020603050405020304" pitchFamily="18" charset="0"/>
              </a:rPr>
              <a:t>реєстрації</a:t>
            </a:r>
            <a:r>
              <a:rPr lang="ru-RU" sz="3500" b="1" i="1" dirty="0">
                <a:latin typeface="Times New Roman" panose="02020603050405020304" pitchFamily="18" charset="0"/>
                <a:cs typeface="Times New Roman" panose="02020603050405020304" pitchFamily="18" charset="0"/>
              </a:rPr>
              <a:t>, </a:t>
            </a:r>
            <a:r>
              <a:rPr lang="ru-RU" sz="3500" dirty="0" err="1">
                <a:latin typeface="Times New Roman" panose="02020603050405020304" pitchFamily="18" charset="0"/>
                <a:cs typeface="Times New Roman" panose="02020603050405020304" pitchFamily="18" charset="0"/>
              </a:rPr>
              <a:t>розгляду</a:t>
            </a:r>
            <a:r>
              <a:rPr lang="ru-RU" sz="3500" dirty="0">
                <a:latin typeface="Times New Roman" panose="02020603050405020304" pitchFamily="18" charset="0"/>
                <a:cs typeface="Times New Roman" panose="02020603050405020304" pitchFamily="18" charset="0"/>
              </a:rPr>
              <a:t> та </a:t>
            </a:r>
            <a:r>
              <a:rPr lang="ru-RU" sz="3500" dirty="0" err="1">
                <a:latin typeface="Times New Roman" panose="02020603050405020304" pitchFamily="18" charset="0"/>
                <a:cs typeface="Times New Roman" panose="02020603050405020304" pitchFamily="18" charset="0"/>
              </a:rPr>
              <a:t>вирішення</a:t>
            </a:r>
            <a:r>
              <a:rPr lang="ru-RU" sz="3500" dirty="0">
                <a:latin typeface="Times New Roman" panose="02020603050405020304" pitchFamily="18" charset="0"/>
                <a:cs typeface="Times New Roman" panose="02020603050405020304" pitchFamily="18" charset="0"/>
              </a:rPr>
              <a:t> </a:t>
            </a:r>
            <a:r>
              <a:rPr lang="ru-RU" sz="3500" dirty="0" err="1">
                <a:latin typeface="Times New Roman" panose="02020603050405020304" pitchFamily="18" charset="0"/>
                <a:cs typeface="Times New Roman" panose="02020603050405020304" pitchFamily="18" charset="0"/>
              </a:rPr>
              <a:t>заяв</a:t>
            </a:r>
            <a:r>
              <a:rPr lang="ru-RU" sz="3500" dirty="0">
                <a:latin typeface="Times New Roman" panose="02020603050405020304" pitchFamily="18" charset="0"/>
                <a:cs typeface="Times New Roman" panose="02020603050405020304" pitchFamily="18" charset="0"/>
              </a:rPr>
              <a:t> і </a:t>
            </a:r>
            <a:r>
              <a:rPr lang="ru-RU" sz="3500" dirty="0" err="1">
                <a:latin typeface="Times New Roman" panose="02020603050405020304" pitchFamily="18" charset="0"/>
                <a:cs typeface="Times New Roman" panose="02020603050405020304" pitchFamily="18" charset="0"/>
              </a:rPr>
              <a:t>повідомлень</a:t>
            </a:r>
            <a:r>
              <a:rPr lang="ru-RU" sz="3500" dirty="0">
                <a:latin typeface="Times New Roman" panose="02020603050405020304" pitchFamily="18" charset="0"/>
                <a:cs typeface="Times New Roman" panose="02020603050405020304" pitchFamily="18" charset="0"/>
              </a:rPr>
              <a:t> про </a:t>
            </a:r>
            <a:r>
              <a:rPr lang="ru-RU" sz="3500" dirty="0" err="1">
                <a:latin typeface="Times New Roman" panose="02020603050405020304" pitchFamily="18" charset="0"/>
                <a:cs typeface="Times New Roman" panose="02020603050405020304" pitchFamily="18" charset="0"/>
              </a:rPr>
              <a:t>кримінальні</a:t>
            </a:r>
            <a:r>
              <a:rPr lang="ru-RU" sz="3500" dirty="0">
                <a:latin typeface="Times New Roman" panose="02020603050405020304" pitchFamily="18" charset="0"/>
                <a:cs typeface="Times New Roman" panose="02020603050405020304" pitchFamily="18" charset="0"/>
              </a:rPr>
              <a:t> </a:t>
            </a:r>
            <a:r>
              <a:rPr lang="ru-RU" sz="3500" dirty="0" err="1">
                <a:latin typeface="Times New Roman" panose="02020603050405020304" pitchFamily="18" charset="0"/>
                <a:cs typeface="Times New Roman" panose="02020603050405020304" pitchFamily="18" charset="0"/>
              </a:rPr>
              <a:t>правопорушення</a:t>
            </a:r>
            <a:r>
              <a:rPr lang="ru-RU" sz="3500" dirty="0">
                <a:latin typeface="Times New Roman" panose="02020603050405020304" pitchFamily="18" charset="0"/>
                <a:cs typeface="Times New Roman" panose="02020603050405020304" pitchFamily="18" charset="0"/>
              </a:rPr>
              <a:t>, </a:t>
            </a:r>
            <a:r>
              <a:rPr lang="ru-RU" sz="3500" b="1" i="1" dirty="0" err="1">
                <a:latin typeface="Times New Roman" panose="02020603050405020304" pitchFamily="18" charset="0"/>
                <a:cs typeface="Times New Roman" panose="02020603050405020304" pitchFamily="18" charset="0"/>
              </a:rPr>
              <a:t>своєчасне</a:t>
            </a:r>
            <a:r>
              <a:rPr lang="ru-RU" sz="3500" b="1" i="1" dirty="0">
                <a:latin typeface="Times New Roman" panose="02020603050405020304" pitchFamily="18" charset="0"/>
                <a:cs typeface="Times New Roman" panose="02020603050405020304" pitchFamily="18" charset="0"/>
              </a:rPr>
              <a:t> </a:t>
            </a:r>
            <a:r>
              <a:rPr lang="ru-RU" sz="3500" b="1" i="1" dirty="0" err="1">
                <a:latin typeface="Times New Roman" panose="02020603050405020304" pitchFamily="18" charset="0"/>
                <a:cs typeface="Times New Roman" panose="02020603050405020304" pitchFamily="18" charset="0"/>
              </a:rPr>
              <a:t>внесення</a:t>
            </a:r>
            <a:r>
              <a:rPr lang="ru-RU" sz="3500" b="1" i="1" dirty="0">
                <a:latin typeface="Times New Roman" panose="02020603050405020304" pitchFamily="18" charset="0"/>
                <a:cs typeface="Times New Roman" panose="02020603050405020304" pitchFamily="18" charset="0"/>
              </a:rPr>
              <a:t> </a:t>
            </a:r>
            <a:r>
              <a:rPr lang="ru-RU" sz="3500" b="1" i="1" dirty="0" err="1">
                <a:latin typeface="Times New Roman" panose="02020603050405020304" pitchFamily="18" charset="0"/>
                <a:cs typeface="Times New Roman" panose="02020603050405020304" pitchFamily="18" charset="0"/>
              </a:rPr>
              <a:t>відомостей</a:t>
            </a:r>
            <a:r>
              <a:rPr lang="ru-RU" sz="3500" b="1" i="1" dirty="0">
                <a:latin typeface="Times New Roman" panose="02020603050405020304" pitchFamily="18" charset="0"/>
                <a:cs typeface="Times New Roman" panose="02020603050405020304" pitchFamily="18" charset="0"/>
              </a:rPr>
              <a:t> до </a:t>
            </a:r>
            <a:r>
              <a:rPr lang="ru-RU" sz="3500" b="1" i="1" dirty="0" err="1">
                <a:latin typeface="Times New Roman" panose="02020603050405020304" pitchFamily="18" charset="0"/>
                <a:cs typeface="Times New Roman" panose="02020603050405020304" pitchFamily="18" charset="0"/>
              </a:rPr>
              <a:t>Єдиного</a:t>
            </a:r>
            <a:r>
              <a:rPr lang="ru-RU" sz="3500" b="1" i="1" dirty="0">
                <a:latin typeface="Times New Roman" panose="02020603050405020304" pitchFamily="18" charset="0"/>
                <a:cs typeface="Times New Roman" panose="02020603050405020304" pitchFamily="18" charset="0"/>
              </a:rPr>
              <a:t> </a:t>
            </a:r>
            <a:r>
              <a:rPr lang="ru-RU" sz="3500" b="1" i="1" dirty="0" err="1">
                <a:latin typeface="Times New Roman" panose="02020603050405020304" pitchFamily="18" charset="0"/>
                <a:cs typeface="Times New Roman" panose="02020603050405020304" pitchFamily="18" charset="0"/>
              </a:rPr>
              <a:t>реєстру</a:t>
            </a:r>
            <a:r>
              <a:rPr lang="ru-RU" sz="3500" b="1" i="1" dirty="0">
                <a:latin typeface="Times New Roman" panose="02020603050405020304" pitchFamily="18" charset="0"/>
                <a:cs typeface="Times New Roman" panose="02020603050405020304" pitchFamily="18" charset="0"/>
              </a:rPr>
              <a:t> </a:t>
            </a:r>
            <a:r>
              <a:rPr lang="ru-RU" sz="3500" b="1" i="1" dirty="0" err="1">
                <a:latin typeface="Times New Roman" panose="02020603050405020304" pitchFamily="18" charset="0"/>
                <a:cs typeface="Times New Roman" panose="02020603050405020304" pitchFamily="18" charset="0"/>
              </a:rPr>
              <a:t>досудових</a:t>
            </a:r>
            <a:r>
              <a:rPr lang="ru-RU" sz="3500" b="1" i="1" dirty="0">
                <a:latin typeface="Times New Roman" panose="02020603050405020304" pitchFamily="18" charset="0"/>
                <a:cs typeface="Times New Roman" panose="02020603050405020304" pitchFamily="18" charset="0"/>
              </a:rPr>
              <a:t> </a:t>
            </a:r>
            <a:r>
              <a:rPr lang="ru-RU" sz="3500" b="1" i="1" dirty="0" err="1">
                <a:latin typeface="Times New Roman" panose="02020603050405020304" pitchFamily="18" charset="0"/>
                <a:cs typeface="Times New Roman" panose="02020603050405020304" pitchFamily="18" charset="0"/>
              </a:rPr>
              <a:t>розслідувань</a:t>
            </a:r>
            <a:r>
              <a:rPr lang="ru-RU" sz="3500" dirty="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 участь у </a:t>
            </a:r>
            <a:r>
              <a:rPr lang="ru-RU" b="1" i="1" dirty="0" err="1">
                <a:latin typeface="Times New Roman" panose="02020603050405020304" pitchFamily="18" charset="0"/>
                <a:cs typeface="Times New Roman" panose="02020603050405020304" pitchFamily="18" charset="0"/>
              </a:rPr>
              <a:t>плануванні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роботи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Офісу</a:t>
            </a:r>
            <a:r>
              <a:rPr lang="ru-RU" dirty="0">
                <a:latin typeface="Times New Roman" panose="02020603050405020304" pitchFamily="18" charset="0"/>
                <a:cs typeface="Times New Roman" panose="02020603050405020304" pitchFamily="18" charset="0"/>
              </a:rPr>
              <a:t> Генерального прокурора та контроль за </a:t>
            </a:r>
            <a:r>
              <a:rPr lang="ru-RU" dirty="0" err="1">
                <a:latin typeface="Times New Roman" panose="02020603050405020304" pitchFamily="18" charset="0"/>
                <a:cs typeface="Times New Roman" panose="02020603050405020304" pitchFamily="18" charset="0"/>
              </a:rPr>
              <a:t>своєчасним</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якісним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виконанням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запланованих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заходів</a:t>
            </a:r>
            <a:r>
              <a:rPr lang="ru-RU" dirty="0">
                <a:latin typeface="Times New Roman" panose="02020603050405020304" pitchFamily="18" charset="0"/>
                <a:cs typeface="Times New Roman" panose="02020603050405020304" pitchFamily="18" charset="0"/>
              </a:rPr>
              <a:t>;</a:t>
            </a:r>
          </a:p>
          <a:p>
            <a:pPr marL="0" indent="0">
              <a:buNone/>
            </a:pP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підготовку</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матеріалі</a:t>
            </a:r>
            <a:r>
              <a:rPr lang="ru-RU" dirty="0" err="1">
                <a:latin typeface="Times New Roman" panose="02020603050405020304" pitchFamily="18" charset="0"/>
                <a:cs typeface="Times New Roman" panose="02020603050405020304" pitchFamily="18" charset="0"/>
              </a:rPr>
              <a:t>в</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розгляд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нарад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організацію</a:t>
            </a:r>
            <a:r>
              <a:rPr lang="ru-RU" dirty="0">
                <a:latin typeface="Times New Roman" panose="02020603050405020304" pitchFamily="18" charset="0"/>
                <a:cs typeface="Times New Roman" panose="02020603050405020304" pitchFamily="18" charset="0"/>
              </a:rPr>
              <a:t> та контроль за </a:t>
            </a:r>
            <a:r>
              <a:rPr lang="ru-RU" dirty="0" err="1">
                <a:latin typeface="Times New Roman" panose="02020603050405020304" pitchFamily="18" charset="0"/>
                <a:cs typeface="Times New Roman" panose="02020603050405020304" pitchFamily="18" charset="0"/>
              </a:rPr>
              <a:t>виконанням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прийнятих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рішень</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питань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належать до </a:t>
            </a:r>
            <a:r>
              <a:rPr lang="ru-RU" dirty="0" err="1">
                <a:latin typeface="Times New Roman" panose="02020603050405020304" pitchFamily="18" charset="0"/>
                <a:cs typeface="Times New Roman" panose="02020603050405020304" pitchFamily="18" charset="0"/>
              </a:rPr>
              <a:t>компетенції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Спеціалізованої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антикорупційної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прокуратури</a:t>
            </a:r>
            <a:r>
              <a:rPr lang="ru-RU" dirty="0">
                <a:latin typeface="Times New Roman" panose="02020603050405020304" pitchFamily="18" charset="0"/>
                <a:cs typeface="Times New Roman" panose="02020603050405020304" pitchFamily="18" charset="0"/>
              </a:rPr>
              <a:t>;</a:t>
            </a:r>
          </a:p>
          <a:p>
            <a:pPr marL="0" indent="0">
              <a:buNone/>
            </a:pP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підготовку</a:t>
            </a:r>
            <a:r>
              <a:rPr lang="ru-RU" dirty="0">
                <a:latin typeface="Times New Roman" panose="02020603050405020304" pitchFamily="18" charset="0"/>
                <a:cs typeface="Times New Roman" panose="02020603050405020304" pitchFamily="18" charset="0"/>
              </a:rPr>
              <a:t> в межах </a:t>
            </a:r>
            <a:r>
              <a:rPr lang="ru-RU" dirty="0" err="1">
                <a:latin typeface="Times New Roman" panose="02020603050405020304" pitchFamily="18" charset="0"/>
                <a:cs typeface="Times New Roman" panose="02020603050405020304" pitchFamily="18" charset="0"/>
              </a:rPr>
              <a:t>повноважень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наказів</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інших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організаційно-розпорядчих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документів</a:t>
            </a:r>
            <a:r>
              <a:rPr lang="ru-RU" dirty="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здійснення</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аналітичної</a:t>
            </a:r>
            <a:r>
              <a:rPr lang="ru-RU" b="1" i="1" dirty="0">
                <a:latin typeface="Times New Roman" panose="02020603050405020304" pitchFamily="18" charset="0"/>
                <a:cs typeface="Times New Roman" panose="02020603050405020304" pitchFamily="18" charset="0"/>
              </a:rPr>
              <a:t> і </a:t>
            </a:r>
            <a:r>
              <a:rPr lang="ru-RU" b="1" i="1" dirty="0" err="1">
                <a:latin typeface="Times New Roman" panose="02020603050405020304" pitchFamily="18" charset="0"/>
                <a:cs typeface="Times New Roman" panose="02020603050405020304" pitchFamily="18" charset="0"/>
              </a:rPr>
              <a:t>методичної</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роботи</a:t>
            </a:r>
            <a:r>
              <a:rPr lang="ru-RU" b="1" i="1" dirty="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опрацювання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проектів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законів</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інших</a:t>
            </a:r>
            <a:r>
              <a:rPr lang="ru-RU" dirty="0">
                <a:latin typeface="Times New Roman" panose="02020603050405020304" pitchFamily="18" charset="0"/>
                <a:cs typeface="Times New Roman" panose="02020603050405020304" pitchFamily="18" charset="0"/>
              </a:rPr>
              <a:t> нормативно-</a:t>
            </a:r>
            <a:r>
              <a:rPr lang="ru-RU" dirty="0" err="1">
                <a:latin typeface="Times New Roman" panose="02020603050405020304" pitchFamily="18" charset="0"/>
                <a:cs typeface="Times New Roman" panose="02020603050405020304" pitchFamily="18" charset="0"/>
              </a:rPr>
              <a:t>правових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актів</a:t>
            </a:r>
            <a:r>
              <a:rPr lang="ru-RU"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внесення</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пропозицій</a:t>
            </a:r>
            <a:r>
              <a:rPr lang="ru-RU" b="1" i="1"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щодо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вдосконалення</a:t>
            </a:r>
            <a:r>
              <a:rPr lang="ru-RU" dirty="0">
                <a:latin typeface="Times New Roman" panose="02020603050405020304" pitchFamily="18" charset="0"/>
                <a:cs typeface="Times New Roman" panose="02020603050405020304" pitchFamily="18" charset="0"/>
              </a:rPr>
              <a:t> чинного </a:t>
            </a:r>
            <a:r>
              <a:rPr lang="ru-RU" dirty="0" err="1">
                <a:latin typeface="Times New Roman" panose="02020603050405020304" pitchFamily="18" charset="0"/>
                <a:cs typeface="Times New Roman" panose="02020603050405020304" pitchFamily="18" charset="0"/>
              </a:rPr>
              <a:t>законодавства</a:t>
            </a:r>
            <a:r>
              <a:rPr lang="ru-RU" dirty="0">
                <a:latin typeface="Times New Roman" panose="02020603050405020304" pitchFamily="18" charset="0"/>
                <a:cs typeface="Times New Roman" panose="02020603050405020304" pitchFamily="18" charset="0"/>
              </a:rPr>
              <a:t>;</a:t>
            </a:r>
          </a:p>
          <a:p>
            <a:pPr marL="0" indent="0">
              <a:buNone/>
            </a:pP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організацію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первинного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обліку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роботи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ведення</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складання</a:t>
            </a:r>
            <a:r>
              <a:rPr lang="ru-RU" dirty="0">
                <a:latin typeface="Times New Roman" panose="02020603050405020304" pitchFamily="18" charset="0"/>
                <a:cs typeface="Times New Roman" panose="02020603050405020304" pitchFamily="18" charset="0"/>
              </a:rPr>
              <a:t> в межах </a:t>
            </a:r>
            <a:r>
              <a:rPr lang="ru-RU" dirty="0" err="1">
                <a:latin typeface="Times New Roman" panose="02020603050405020304" pitchFamily="18" charset="0"/>
                <a:cs typeface="Times New Roman" panose="02020603050405020304" pitchFamily="18" charset="0"/>
              </a:rPr>
              <a:t>компетенції</a:t>
            </a:r>
            <a:r>
              <a:rPr lang="ru-RU"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статистичної</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звітності</a:t>
            </a:r>
            <a:r>
              <a:rPr lang="ru-RU" b="1" i="1" dirty="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ведення</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Єдиного</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реєстру</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досудових</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розслідувань</a:t>
            </a:r>
            <a:r>
              <a:rPr lang="ru-RU" b="1" i="1" dirty="0">
                <a:latin typeface="Times New Roman" panose="02020603050405020304" pitchFamily="18" charset="0"/>
                <a:cs typeface="Times New Roman" panose="02020603050405020304" pitchFamily="18" charset="0"/>
              </a:rPr>
              <a:t> у межах </a:t>
            </a:r>
            <a:r>
              <a:rPr lang="ru-RU" b="1" i="1" dirty="0" err="1">
                <a:latin typeface="Times New Roman" panose="02020603050405020304" pitchFamily="18" charset="0"/>
                <a:cs typeface="Times New Roman" panose="02020603050405020304" pitchFamily="18" charset="0"/>
              </a:rPr>
              <a:t>компетенції</a:t>
            </a:r>
            <a:r>
              <a:rPr lang="ru-RU" b="1" i="1" dirty="0">
                <a:latin typeface="Times New Roman" panose="02020603050405020304" pitchFamily="18" charset="0"/>
                <a:cs typeface="Times New Roman" panose="02020603050405020304" pitchFamily="18" charset="0"/>
              </a:rPr>
              <a:t>;</a:t>
            </a:r>
          </a:p>
          <a:p>
            <a:pPr marL="0" indent="0">
              <a:buNone/>
            </a:pP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підготовку</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матеріалів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щодо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результатів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Спеціалізованої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антикорупційної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прокуратури</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висвітлення</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засобах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масової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інформації</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розміщення</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офіційному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вебсайті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Офісу</a:t>
            </a:r>
            <a:r>
              <a:rPr lang="ru-RU" dirty="0">
                <a:latin typeface="Times New Roman" panose="02020603050405020304" pitchFamily="18" charset="0"/>
                <a:cs typeface="Times New Roman" panose="02020603050405020304" pitchFamily="18" charset="0"/>
              </a:rPr>
              <a:t> Генерального прокурора;</a:t>
            </a:r>
          </a:p>
          <a:p>
            <a:pPr>
              <a:buFontTx/>
              <a:buChar char="-"/>
            </a:pPr>
            <a:r>
              <a:rPr lang="ru-RU" b="1" i="1" dirty="0" err="1" smtClean="0">
                <a:latin typeface="Times New Roman" panose="02020603050405020304" pitchFamily="18" charset="0"/>
                <a:cs typeface="Times New Roman" panose="02020603050405020304" pitchFamily="18" charset="0"/>
              </a:rPr>
              <a:t>ведення</a:t>
            </a:r>
            <a:r>
              <a:rPr lang="ru-RU" b="1" i="1" dirty="0" smtClean="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діловодства</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додержання</a:t>
            </a:r>
            <a:r>
              <a:rPr lang="ru-RU" b="1" i="1" dirty="0">
                <a:latin typeface="Times New Roman" panose="02020603050405020304" pitchFamily="18" charset="0"/>
                <a:cs typeface="Times New Roman" panose="02020603050405020304" pitchFamily="18" charset="0"/>
              </a:rPr>
              <a:t> режиму </a:t>
            </a:r>
            <a:r>
              <a:rPr lang="ru-RU" b="1" i="1" dirty="0" err="1">
                <a:latin typeface="Times New Roman" panose="02020603050405020304" pitchFamily="18" charset="0"/>
                <a:cs typeface="Times New Roman" panose="02020603050405020304" pitchFamily="18" charset="0"/>
              </a:rPr>
              <a:t>секретності</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збереження</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інформації</a:t>
            </a:r>
            <a:r>
              <a:rPr lang="ru-RU" b="1" i="1" dirty="0">
                <a:latin typeface="Times New Roman" panose="02020603050405020304" pitchFamily="18" charset="0"/>
                <a:cs typeface="Times New Roman" panose="02020603050405020304" pitchFamily="18" charset="0"/>
              </a:rPr>
              <a:t> з </a:t>
            </a:r>
            <a:r>
              <a:rPr lang="ru-RU" b="1" i="1" dirty="0" err="1">
                <a:latin typeface="Times New Roman" panose="02020603050405020304" pitchFamily="18" charset="0"/>
                <a:cs typeface="Times New Roman" panose="02020603050405020304" pitchFamily="18" charset="0"/>
              </a:rPr>
              <a:t>обмеженим</a:t>
            </a:r>
            <a:r>
              <a:rPr lang="ru-RU" b="1" i="1" dirty="0">
                <a:latin typeface="Times New Roman" panose="02020603050405020304" pitchFamily="18" charset="0"/>
                <a:cs typeface="Times New Roman" panose="02020603050405020304" pitchFamily="18" charset="0"/>
              </a:rPr>
              <a:t> доступом</a:t>
            </a:r>
            <a:r>
              <a:rPr lang="ru-RU" dirty="0" smtClean="0">
                <a:latin typeface="Times New Roman" panose="02020603050405020304" pitchFamily="18" charset="0"/>
                <a:cs typeface="Times New Roman" panose="02020603050405020304" pitchFamily="18" charset="0"/>
              </a:rPr>
              <a:t>.</a:t>
            </a:r>
          </a:p>
          <a:p>
            <a:pPr>
              <a:buFontTx/>
              <a:buChar char="-"/>
            </a:pPr>
            <a:endParaRPr lang="uk-UA" dirty="0">
              <a:latin typeface="Times New Roman" panose="02020603050405020304" pitchFamily="18" charset="0"/>
              <a:cs typeface="Times New Roman" panose="02020603050405020304" pitchFamily="18" charset="0"/>
            </a:endParaRPr>
          </a:p>
          <a:p>
            <a:pPr marL="0" indent="0">
              <a:buNone/>
            </a:pPr>
            <a:r>
              <a:rPr lang="uk-UA" dirty="0" smtClean="0">
                <a:latin typeface="Times New Roman" panose="02020603050405020304" pitchFamily="18" charset="0"/>
                <a:cs typeface="Times New Roman" panose="02020603050405020304" pitchFamily="18" charset="0"/>
              </a:rPr>
              <a:t>+ </a:t>
            </a:r>
            <a:r>
              <a:rPr lang="ru-RU" b="1" dirty="0" err="1"/>
              <a:t>напрями</a:t>
            </a:r>
            <a:r>
              <a:rPr lang="ru-RU" b="1" dirty="0"/>
              <a:t> </a:t>
            </a:r>
            <a:r>
              <a:rPr lang="ru-RU" b="1" dirty="0" err="1"/>
              <a:t>діяльності</a:t>
            </a:r>
            <a:r>
              <a:rPr lang="ru-RU" b="1" dirty="0"/>
              <a:t> </a:t>
            </a:r>
            <a:r>
              <a:rPr lang="ru-RU" b="1" dirty="0" err="1"/>
              <a:t>структурних</a:t>
            </a:r>
            <a:r>
              <a:rPr lang="ru-RU" b="1" dirty="0"/>
              <a:t> </a:t>
            </a:r>
            <a:r>
              <a:rPr lang="ru-RU" b="1" dirty="0" err="1"/>
              <a:t>підрозділів</a:t>
            </a:r>
            <a:r>
              <a:rPr lang="ru-RU" b="1" dirty="0"/>
              <a:t> </a:t>
            </a:r>
            <a:r>
              <a:rPr lang="ru-RU" b="1" dirty="0" err="1"/>
              <a:t>Спеціалізованої</a:t>
            </a:r>
            <a:r>
              <a:rPr lang="ru-RU" b="1" dirty="0"/>
              <a:t> </a:t>
            </a:r>
            <a:r>
              <a:rPr lang="ru-RU" b="1" dirty="0" err="1"/>
              <a:t>антикорупційної</a:t>
            </a:r>
            <a:r>
              <a:rPr lang="ru-RU" b="1" dirty="0"/>
              <a:t> </a:t>
            </a:r>
            <a:r>
              <a:rPr lang="ru-RU" b="1" dirty="0" err="1" smtClean="0"/>
              <a:t>прокуратури</a:t>
            </a:r>
            <a:endParaRPr lang="ru-RU" b="1" dirty="0" smtClean="0"/>
          </a:p>
          <a:p>
            <a:pPr marL="0" indent="0">
              <a:buNone/>
            </a:pPr>
            <a:r>
              <a:rPr lang="ru-RU" b="1" dirty="0" err="1"/>
              <a:t>Управління</a:t>
            </a:r>
            <a:r>
              <a:rPr lang="ru-RU" b="1" dirty="0"/>
              <a:t> </a:t>
            </a:r>
            <a:r>
              <a:rPr lang="ru-RU" b="1" dirty="0" err="1"/>
              <a:t>процесуального</a:t>
            </a:r>
            <a:r>
              <a:rPr lang="ru-RU" b="1" dirty="0"/>
              <a:t> </a:t>
            </a:r>
            <a:r>
              <a:rPr lang="ru-RU" b="1" dirty="0" err="1"/>
              <a:t>керівництва</a:t>
            </a:r>
            <a:r>
              <a:rPr lang="ru-RU" b="1" dirty="0"/>
              <a:t>, </a:t>
            </a:r>
            <a:r>
              <a:rPr lang="ru-RU" b="1" dirty="0" err="1"/>
              <a:t>підтримання</a:t>
            </a:r>
            <a:r>
              <a:rPr lang="ru-RU" b="1" dirty="0"/>
              <a:t> </a:t>
            </a:r>
            <a:r>
              <a:rPr lang="ru-RU" b="1" dirty="0" err="1"/>
              <a:t>публічного</a:t>
            </a:r>
            <a:r>
              <a:rPr lang="ru-RU" b="1" dirty="0"/>
              <a:t> </a:t>
            </a:r>
            <a:r>
              <a:rPr lang="ru-RU" b="1" dirty="0" err="1"/>
              <a:t>обвинувачення</a:t>
            </a:r>
            <a:r>
              <a:rPr lang="ru-RU" b="1" dirty="0"/>
              <a:t> та </a:t>
            </a:r>
            <a:r>
              <a:rPr lang="ru-RU" b="1" dirty="0" err="1"/>
              <a:t>представництва</a:t>
            </a:r>
            <a:r>
              <a:rPr lang="ru-RU" b="1" dirty="0"/>
              <a:t> в </a:t>
            </a:r>
            <a:r>
              <a:rPr lang="ru-RU" b="1" dirty="0" err="1"/>
              <a:t>суді</a:t>
            </a:r>
            <a:r>
              <a:rPr lang="ru-RU" b="1" dirty="0" smtClean="0"/>
              <a:t>.</a:t>
            </a:r>
          </a:p>
          <a:p>
            <a:pPr marL="0" indent="0">
              <a:buNone/>
            </a:pPr>
            <a:r>
              <a:rPr lang="ru-RU" b="1" dirty="0" err="1"/>
              <a:t>Аналітично-статистичний</a:t>
            </a:r>
            <a:r>
              <a:rPr lang="ru-RU" b="1" dirty="0"/>
              <a:t> </a:t>
            </a:r>
            <a:r>
              <a:rPr lang="ru-RU" b="1" dirty="0" err="1"/>
              <a:t>відділ</a:t>
            </a:r>
            <a:r>
              <a:rPr lang="ru-RU" b="1" dirty="0" smtClean="0"/>
              <a:t>:</a:t>
            </a:r>
          </a:p>
          <a:p>
            <a:pPr marL="0" indent="0">
              <a:buNone/>
            </a:pPr>
            <a:r>
              <a:rPr lang="ru-RU" b="1" dirty="0" err="1"/>
              <a:t>Відділ</a:t>
            </a:r>
            <a:r>
              <a:rPr lang="ru-RU" b="1" dirty="0"/>
              <a:t> документального </a:t>
            </a:r>
            <a:r>
              <a:rPr lang="ru-RU" b="1" dirty="0" err="1"/>
              <a:t>забезпечення</a:t>
            </a:r>
            <a:r>
              <a:rPr lang="ru-RU" b="1" dirty="0"/>
              <a:t>:</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86817757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8520" y="260648"/>
            <a:ext cx="8229600" cy="1143000"/>
          </a:xfrm>
        </p:spPr>
        <p:txBody>
          <a:bodyPr/>
          <a:lstStyle/>
          <a:p>
            <a:r>
              <a:rPr lang="uk-UA" dirty="0" smtClean="0"/>
              <a:t>Державне бюро розслідувань</a:t>
            </a:r>
            <a:endParaRPr lang="ru-RU" dirty="0"/>
          </a:p>
        </p:txBody>
      </p:sp>
      <p:sp>
        <p:nvSpPr>
          <p:cNvPr id="3" name="Объект 2"/>
          <p:cNvSpPr>
            <a:spLocks noGrp="1"/>
          </p:cNvSpPr>
          <p:nvPr>
            <p:ph idx="1"/>
          </p:nvPr>
        </p:nvSpPr>
        <p:spPr>
          <a:xfrm>
            <a:off x="457200" y="1600200"/>
            <a:ext cx="8147248" cy="4061048"/>
          </a:xfrm>
        </p:spPr>
        <p:txBody>
          <a:bodyPr>
            <a:normAutofit fontScale="70000" lnSpcReduction="20000"/>
          </a:bodyPr>
          <a:lstStyle/>
          <a:p>
            <a:pPr marL="0" indent="0">
              <a:buNone/>
            </a:pPr>
            <a:r>
              <a:rPr lang="ru-RU" dirty="0"/>
              <a:t>є </a:t>
            </a:r>
            <a:r>
              <a:rPr lang="ru-RU" dirty="0" err="1"/>
              <a:t>державним</a:t>
            </a:r>
            <a:r>
              <a:rPr lang="ru-RU" dirty="0"/>
              <a:t> </a:t>
            </a:r>
            <a:r>
              <a:rPr lang="ru-RU" dirty="0" err="1"/>
              <a:t>правоохоронним</a:t>
            </a:r>
            <a:r>
              <a:rPr lang="ru-RU" dirty="0"/>
              <a:t> органом, на </a:t>
            </a:r>
            <a:r>
              <a:rPr lang="ru-RU" dirty="0" err="1"/>
              <a:t>який</a:t>
            </a:r>
            <a:r>
              <a:rPr lang="ru-RU" dirty="0"/>
              <a:t> </a:t>
            </a:r>
            <a:r>
              <a:rPr lang="ru-RU" dirty="0" err="1"/>
              <a:t>покладаються</a:t>
            </a:r>
            <a:r>
              <a:rPr lang="ru-RU" dirty="0"/>
              <a:t> </a:t>
            </a:r>
            <a:r>
              <a:rPr lang="ru-RU" dirty="0" err="1"/>
              <a:t>завдання</a:t>
            </a:r>
            <a:r>
              <a:rPr lang="ru-RU" dirty="0"/>
              <a:t> </a:t>
            </a:r>
            <a:r>
              <a:rPr lang="ru-RU" dirty="0" err="1"/>
              <a:t>щодо</a:t>
            </a:r>
            <a:r>
              <a:rPr lang="ru-RU" dirty="0"/>
              <a:t> </a:t>
            </a:r>
            <a:r>
              <a:rPr lang="ru-RU" dirty="0" err="1"/>
              <a:t>запобігання</a:t>
            </a:r>
            <a:r>
              <a:rPr lang="ru-RU" dirty="0"/>
              <a:t>, </a:t>
            </a:r>
            <a:r>
              <a:rPr lang="ru-RU" dirty="0" err="1"/>
              <a:t>виявлення</a:t>
            </a:r>
            <a:r>
              <a:rPr lang="ru-RU" dirty="0"/>
              <a:t>, </a:t>
            </a:r>
            <a:r>
              <a:rPr lang="ru-RU" dirty="0" err="1"/>
              <a:t>припинення</a:t>
            </a:r>
            <a:r>
              <a:rPr lang="ru-RU" dirty="0"/>
              <a:t>, </a:t>
            </a:r>
            <a:r>
              <a:rPr lang="ru-RU" dirty="0" err="1"/>
              <a:t>розкриття</a:t>
            </a:r>
            <a:r>
              <a:rPr lang="ru-RU" dirty="0"/>
              <a:t> та </a:t>
            </a:r>
            <a:r>
              <a:rPr lang="ru-RU" dirty="0" err="1"/>
              <a:t>розслідування</a:t>
            </a:r>
            <a:r>
              <a:rPr lang="ru-RU" dirty="0"/>
              <a:t> </a:t>
            </a:r>
            <a:r>
              <a:rPr lang="ru-RU" dirty="0" err="1"/>
              <a:t>кримінальних</a:t>
            </a:r>
            <a:r>
              <a:rPr lang="ru-RU" dirty="0"/>
              <a:t> </a:t>
            </a:r>
            <a:r>
              <a:rPr lang="ru-RU" dirty="0" err="1"/>
              <a:t>правопорушень</a:t>
            </a:r>
            <a:r>
              <a:rPr lang="ru-RU" dirty="0"/>
              <a:t>, </a:t>
            </a:r>
            <a:r>
              <a:rPr lang="ru-RU" dirty="0" err="1"/>
              <a:t>віднесених</a:t>
            </a:r>
            <a:r>
              <a:rPr lang="ru-RU" dirty="0"/>
              <a:t> до </a:t>
            </a:r>
            <a:r>
              <a:rPr lang="ru-RU" dirty="0" err="1"/>
              <a:t>його</a:t>
            </a:r>
            <a:r>
              <a:rPr lang="ru-RU" dirty="0"/>
              <a:t> </a:t>
            </a:r>
            <a:r>
              <a:rPr lang="ru-RU" dirty="0" err="1"/>
              <a:t>компетенції</a:t>
            </a:r>
            <a:r>
              <a:rPr lang="ru-RU" dirty="0" smtClean="0"/>
              <a:t>.</a:t>
            </a:r>
          </a:p>
          <a:p>
            <a:pPr marL="0" indent="0">
              <a:buNone/>
            </a:pPr>
            <a:r>
              <a:rPr lang="uk-UA" dirty="0" smtClean="0"/>
              <a:t>«Базовий» Закон – Закон України «Про Державне бюро розслідувань»</a:t>
            </a:r>
          </a:p>
          <a:p>
            <a:pPr marL="0" indent="0">
              <a:buNone/>
            </a:pPr>
            <a:r>
              <a:rPr lang="ru-RU" dirty="0" err="1"/>
              <a:t>Державне</a:t>
            </a:r>
            <a:r>
              <a:rPr lang="ru-RU" dirty="0"/>
              <a:t> бюро </a:t>
            </a:r>
            <a:r>
              <a:rPr lang="ru-RU" dirty="0" err="1"/>
              <a:t>розслідувань</a:t>
            </a:r>
            <a:r>
              <a:rPr lang="ru-RU" dirty="0"/>
              <a:t> у </a:t>
            </a:r>
            <a:r>
              <a:rPr lang="ru-RU" dirty="0" err="1"/>
              <a:t>своїй</a:t>
            </a:r>
            <a:r>
              <a:rPr lang="ru-RU" dirty="0"/>
              <a:t> </a:t>
            </a:r>
            <a:r>
              <a:rPr lang="ru-RU" dirty="0" err="1"/>
              <a:t>діяльності</a:t>
            </a:r>
            <a:r>
              <a:rPr lang="ru-RU" dirty="0"/>
              <a:t> </a:t>
            </a:r>
            <a:r>
              <a:rPr lang="ru-RU" dirty="0" err="1"/>
              <a:t>керується</a:t>
            </a:r>
            <a:r>
              <a:rPr lang="ru-RU" dirty="0"/>
              <a:t> </a:t>
            </a:r>
            <a:r>
              <a:rPr lang="ru-RU" u="sng" dirty="0" err="1"/>
              <a:t>Конституцією</a:t>
            </a:r>
            <a:r>
              <a:rPr lang="ru-RU" u="sng" dirty="0"/>
              <a:t> </a:t>
            </a:r>
            <a:r>
              <a:rPr lang="ru-RU" u="sng" dirty="0" err="1"/>
              <a:t>України</a:t>
            </a:r>
            <a:r>
              <a:rPr lang="ru-RU" dirty="0"/>
              <a:t>, </a:t>
            </a:r>
            <a:r>
              <a:rPr lang="ru-RU" dirty="0" err="1"/>
              <a:t>міжнародними</a:t>
            </a:r>
            <a:r>
              <a:rPr lang="ru-RU" dirty="0"/>
              <a:t> договорами </a:t>
            </a:r>
            <a:r>
              <a:rPr lang="ru-RU" dirty="0" err="1"/>
              <a:t>України</a:t>
            </a:r>
            <a:r>
              <a:rPr lang="ru-RU" dirty="0"/>
              <a:t>, </a:t>
            </a:r>
            <a:r>
              <a:rPr lang="ru-RU" dirty="0" err="1"/>
              <a:t>згода</a:t>
            </a:r>
            <a:r>
              <a:rPr lang="ru-RU" dirty="0"/>
              <a:t> на </a:t>
            </a:r>
            <a:r>
              <a:rPr lang="ru-RU" dirty="0" err="1"/>
              <a:t>обов’язковість</a:t>
            </a:r>
            <a:r>
              <a:rPr lang="ru-RU" dirty="0"/>
              <a:t> </a:t>
            </a:r>
            <a:r>
              <a:rPr lang="ru-RU" dirty="0" err="1"/>
              <a:t>яких</a:t>
            </a:r>
            <a:r>
              <a:rPr lang="ru-RU" dirty="0"/>
              <a:t> </a:t>
            </a:r>
            <a:r>
              <a:rPr lang="ru-RU" dirty="0" err="1"/>
              <a:t>надана</a:t>
            </a:r>
            <a:r>
              <a:rPr lang="ru-RU" dirty="0"/>
              <a:t> Верховною Радою </a:t>
            </a:r>
            <a:r>
              <a:rPr lang="ru-RU" dirty="0" err="1"/>
              <a:t>України</a:t>
            </a:r>
            <a:r>
              <a:rPr lang="ru-RU" dirty="0"/>
              <a:t>, </a:t>
            </a:r>
            <a:r>
              <a:rPr lang="uk-UA" dirty="0" smtClean="0"/>
              <a:t>Законом </a:t>
            </a:r>
            <a:r>
              <a:rPr lang="uk-UA" dirty="0"/>
              <a:t>України «Про Державне бюро розслідувань» </a:t>
            </a:r>
            <a:r>
              <a:rPr lang="ru-RU" dirty="0" smtClean="0"/>
              <a:t>та </a:t>
            </a:r>
            <a:r>
              <a:rPr lang="ru-RU" dirty="0" err="1"/>
              <a:t>іншими</a:t>
            </a:r>
            <a:r>
              <a:rPr lang="ru-RU" dirty="0"/>
              <a:t> законами </a:t>
            </a:r>
            <a:r>
              <a:rPr lang="ru-RU" dirty="0" err="1"/>
              <a:t>України</a:t>
            </a:r>
            <a:r>
              <a:rPr lang="ru-RU" dirty="0"/>
              <a:t>, а </a:t>
            </a:r>
            <a:r>
              <a:rPr lang="ru-RU" dirty="0" err="1"/>
              <a:t>також</a:t>
            </a:r>
            <a:r>
              <a:rPr lang="ru-RU" dirty="0"/>
              <a:t> </a:t>
            </a:r>
            <a:r>
              <a:rPr lang="ru-RU" dirty="0" err="1"/>
              <a:t>іншими</a:t>
            </a:r>
            <a:r>
              <a:rPr lang="ru-RU" dirty="0"/>
              <a:t> нормативно-</a:t>
            </a:r>
            <a:r>
              <a:rPr lang="ru-RU" dirty="0" err="1"/>
              <a:t>правовими</a:t>
            </a:r>
            <a:r>
              <a:rPr lang="ru-RU" dirty="0"/>
              <a:t> актами, </a:t>
            </a:r>
            <a:r>
              <a:rPr lang="ru-RU" dirty="0" err="1"/>
              <a:t>прийнятими</a:t>
            </a:r>
            <a:r>
              <a:rPr lang="ru-RU" dirty="0"/>
              <a:t> на </a:t>
            </a:r>
            <a:r>
              <a:rPr lang="ru-RU" dirty="0" err="1"/>
              <a:t>їх</a:t>
            </a:r>
            <a:r>
              <a:rPr lang="ru-RU" dirty="0"/>
              <a:t> </a:t>
            </a:r>
            <a:r>
              <a:rPr lang="ru-RU" dirty="0" err="1"/>
              <a:t>основі</a:t>
            </a:r>
            <a:r>
              <a:rPr lang="ru-RU" dirty="0"/>
              <a:t>.</a:t>
            </a:r>
            <a:endParaRPr lang="ru-RU" dirty="0" smtClean="0"/>
          </a:p>
          <a:p>
            <a:endParaRPr lang="ru-RU" dirty="0"/>
          </a:p>
        </p:txBody>
      </p:sp>
    </p:spTree>
    <p:extLst>
      <p:ext uri="{BB962C8B-B14F-4D97-AF65-F5344CB8AC3E}">
        <p14:creationId xmlns:p14="http://schemas.microsoft.com/office/powerpoint/2010/main" val="299999023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a:t>Повноваження</a:t>
            </a:r>
            <a:r>
              <a:rPr lang="ru-RU" dirty="0"/>
              <a:t> Державного бюро </a:t>
            </a:r>
            <a:r>
              <a:rPr lang="ru-RU" dirty="0" err="1"/>
              <a:t>розслідувань</a:t>
            </a:r>
            <a:endParaRPr lang="ru-RU" dirty="0"/>
          </a:p>
        </p:txBody>
      </p:sp>
      <p:sp>
        <p:nvSpPr>
          <p:cNvPr id="3" name="Объект 2"/>
          <p:cNvSpPr>
            <a:spLocks noGrp="1"/>
          </p:cNvSpPr>
          <p:nvPr>
            <p:ph idx="1"/>
          </p:nvPr>
        </p:nvSpPr>
        <p:spPr/>
        <p:txBody>
          <a:bodyPr>
            <a:normAutofit fontScale="85000" lnSpcReduction="20000"/>
          </a:bodyPr>
          <a:lstStyle/>
          <a:p>
            <a:r>
              <a:rPr lang="ru-RU" dirty="0"/>
              <a:t>12) </a:t>
            </a:r>
            <a:r>
              <a:rPr lang="ru-RU" dirty="0" err="1"/>
              <a:t>забезпечує</a:t>
            </a:r>
            <a:r>
              <a:rPr lang="ru-RU" dirty="0"/>
              <a:t> роботу з </a:t>
            </a:r>
            <a:r>
              <a:rPr lang="ru-RU" dirty="0" err="1"/>
              <a:t>підготовки</a:t>
            </a:r>
            <a:r>
              <a:rPr lang="ru-RU" dirty="0"/>
              <a:t>, </a:t>
            </a:r>
            <a:r>
              <a:rPr lang="ru-RU" dirty="0" err="1"/>
              <a:t>перепідготовки</a:t>
            </a:r>
            <a:r>
              <a:rPr lang="ru-RU" dirty="0"/>
              <a:t> та </a:t>
            </a:r>
            <a:r>
              <a:rPr lang="ru-RU" dirty="0" err="1"/>
              <a:t>підвищення</a:t>
            </a:r>
            <a:r>
              <a:rPr lang="ru-RU" dirty="0"/>
              <a:t> </a:t>
            </a:r>
            <a:r>
              <a:rPr lang="ru-RU" dirty="0" err="1"/>
              <a:t>кваліфікації</a:t>
            </a:r>
            <a:r>
              <a:rPr lang="ru-RU" dirty="0"/>
              <a:t> </a:t>
            </a:r>
            <a:r>
              <a:rPr lang="ru-RU" dirty="0" err="1"/>
              <a:t>працівників</a:t>
            </a:r>
            <a:r>
              <a:rPr lang="ru-RU" dirty="0"/>
              <a:t> Державного бюро </a:t>
            </a:r>
            <a:r>
              <a:rPr lang="ru-RU" dirty="0" err="1"/>
              <a:t>розслідувань</a:t>
            </a:r>
            <a:r>
              <a:rPr lang="ru-RU" dirty="0"/>
              <a:t>, </a:t>
            </a:r>
            <a:r>
              <a:rPr lang="ru-RU" dirty="0" err="1"/>
              <a:t>бере</a:t>
            </a:r>
            <a:r>
              <a:rPr lang="ru-RU" dirty="0"/>
              <a:t> участь у </a:t>
            </a:r>
            <a:r>
              <a:rPr lang="ru-RU" dirty="0" err="1"/>
              <a:t>формуванні</a:t>
            </a:r>
            <a:r>
              <a:rPr lang="ru-RU" dirty="0"/>
              <a:t> державного </a:t>
            </a:r>
            <a:r>
              <a:rPr lang="ru-RU" dirty="0" err="1"/>
              <a:t>замовлення</a:t>
            </a:r>
            <a:r>
              <a:rPr lang="ru-RU" dirty="0"/>
              <a:t> на </a:t>
            </a:r>
            <a:r>
              <a:rPr lang="ru-RU" dirty="0" err="1"/>
              <a:t>підготовку</a:t>
            </a:r>
            <a:r>
              <a:rPr lang="ru-RU" dirty="0"/>
              <a:t>, </a:t>
            </a:r>
            <a:r>
              <a:rPr lang="ru-RU" dirty="0" err="1"/>
              <a:t>перепідготовку</a:t>
            </a:r>
            <a:r>
              <a:rPr lang="ru-RU" dirty="0"/>
              <a:t> та </a:t>
            </a:r>
            <a:r>
              <a:rPr lang="ru-RU" dirty="0" err="1"/>
              <a:t>підвищення</a:t>
            </a:r>
            <a:r>
              <a:rPr lang="ru-RU" dirty="0"/>
              <a:t> </a:t>
            </a:r>
            <a:r>
              <a:rPr lang="ru-RU" dirty="0" err="1"/>
              <a:t>кваліфікації</a:t>
            </a:r>
            <a:r>
              <a:rPr lang="ru-RU" dirty="0"/>
              <a:t> </a:t>
            </a:r>
            <a:r>
              <a:rPr lang="ru-RU" dirty="0" err="1"/>
              <a:t>фахівців</a:t>
            </a:r>
            <a:r>
              <a:rPr lang="ru-RU" dirty="0"/>
              <a:t> у </a:t>
            </a:r>
            <a:r>
              <a:rPr lang="ru-RU" dirty="0" err="1"/>
              <a:t>відповідних</a:t>
            </a:r>
            <a:r>
              <a:rPr lang="ru-RU" dirty="0"/>
              <a:t> сферах</a:t>
            </a:r>
            <a:r>
              <a:rPr lang="ru-RU" dirty="0" smtClean="0"/>
              <a:t>;</a:t>
            </a:r>
          </a:p>
          <a:p>
            <a:r>
              <a:rPr lang="ru-RU" dirty="0"/>
              <a:t>14) </a:t>
            </a:r>
            <a:r>
              <a:rPr lang="ru-RU" dirty="0" err="1"/>
              <a:t>розробляє</a:t>
            </a:r>
            <a:r>
              <a:rPr lang="ru-RU" dirty="0"/>
              <a:t> </a:t>
            </a:r>
            <a:r>
              <a:rPr lang="ru-RU" dirty="0" err="1"/>
              <a:t>пропозиції</a:t>
            </a:r>
            <a:r>
              <a:rPr lang="ru-RU" dirty="0"/>
              <a:t> до </a:t>
            </a:r>
            <a:r>
              <a:rPr lang="ru-RU" dirty="0" err="1"/>
              <a:t>проектів</a:t>
            </a:r>
            <a:r>
              <a:rPr lang="ru-RU" dirty="0"/>
              <a:t> </a:t>
            </a:r>
            <a:r>
              <a:rPr lang="ru-RU" dirty="0" err="1"/>
              <a:t>міжнародних</a:t>
            </a:r>
            <a:r>
              <a:rPr lang="ru-RU" dirty="0"/>
              <a:t> </a:t>
            </a:r>
            <a:r>
              <a:rPr lang="ru-RU" dirty="0" err="1"/>
              <a:t>договорів</a:t>
            </a:r>
            <a:r>
              <a:rPr lang="ru-RU" dirty="0"/>
              <a:t> </a:t>
            </a:r>
            <a:r>
              <a:rPr lang="ru-RU" dirty="0" err="1"/>
              <a:t>України</a:t>
            </a:r>
            <a:r>
              <a:rPr lang="ru-RU" dirty="0"/>
              <a:t> та </a:t>
            </a:r>
            <a:r>
              <a:rPr lang="ru-RU" dirty="0" err="1"/>
              <a:t>забезпечує</a:t>
            </a:r>
            <a:r>
              <a:rPr lang="ru-RU" dirty="0"/>
              <a:t> </a:t>
            </a:r>
            <a:r>
              <a:rPr lang="ru-RU" dirty="0" err="1"/>
              <a:t>дотримання</a:t>
            </a:r>
            <a:r>
              <a:rPr lang="ru-RU" dirty="0"/>
              <a:t> і </a:t>
            </a:r>
            <a:r>
              <a:rPr lang="ru-RU" dirty="0" err="1"/>
              <a:t>виконання</a:t>
            </a:r>
            <a:r>
              <a:rPr lang="ru-RU" dirty="0"/>
              <a:t> </a:t>
            </a:r>
            <a:r>
              <a:rPr lang="ru-RU" dirty="0" err="1"/>
              <a:t>зобов’язань</a:t>
            </a:r>
            <a:r>
              <a:rPr lang="ru-RU" dirty="0"/>
              <a:t>, </a:t>
            </a:r>
            <a:r>
              <a:rPr lang="ru-RU" dirty="0" err="1"/>
              <a:t>взятих</a:t>
            </a:r>
            <a:r>
              <a:rPr lang="ru-RU" dirty="0"/>
              <a:t> за </a:t>
            </a:r>
            <a:r>
              <a:rPr lang="ru-RU" dirty="0" err="1"/>
              <a:t>міжнародними</a:t>
            </a:r>
            <a:r>
              <a:rPr lang="ru-RU" dirty="0"/>
              <a:t> договорами </a:t>
            </a:r>
            <a:r>
              <a:rPr lang="ru-RU" dirty="0" err="1"/>
              <a:t>України</a:t>
            </a:r>
            <a:r>
              <a:rPr lang="ru-RU" dirty="0" smtClean="0"/>
              <a:t>;</a:t>
            </a:r>
          </a:p>
          <a:p>
            <a:r>
              <a:rPr lang="ru-RU" dirty="0" err="1"/>
              <a:t>Переведення</a:t>
            </a:r>
            <a:r>
              <a:rPr lang="ru-RU" dirty="0"/>
              <a:t> </a:t>
            </a:r>
            <a:r>
              <a:rPr lang="ru-RU" dirty="0" err="1"/>
              <a:t>працівників</a:t>
            </a:r>
            <a:r>
              <a:rPr lang="ru-RU" dirty="0"/>
              <a:t> Державного бюро </a:t>
            </a:r>
            <a:r>
              <a:rPr lang="ru-RU" dirty="0" err="1" smtClean="0"/>
              <a:t>розслідувань</a:t>
            </a:r>
            <a:r>
              <a:rPr lang="ru-RU" dirty="0" smtClean="0"/>
              <a:t>, </a:t>
            </a:r>
            <a:r>
              <a:rPr lang="ru-RU" dirty="0" err="1" smtClean="0"/>
              <a:t>заохочення</a:t>
            </a:r>
            <a:r>
              <a:rPr lang="ru-RU" dirty="0" smtClean="0"/>
              <a:t> </a:t>
            </a:r>
            <a:endParaRPr lang="ru-RU" b="1" dirty="0"/>
          </a:p>
        </p:txBody>
      </p:sp>
    </p:spTree>
    <p:extLst>
      <p:ext uri="{BB962C8B-B14F-4D97-AF65-F5344CB8AC3E}">
        <p14:creationId xmlns:p14="http://schemas.microsoft.com/office/powerpoint/2010/main" val="361531924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Вищий</a:t>
            </a:r>
            <a:r>
              <a:rPr lang="ru-RU" dirty="0"/>
              <a:t> </a:t>
            </a:r>
            <a:r>
              <a:rPr lang="ru-RU" dirty="0" err="1"/>
              <a:t>антикорупційний</a:t>
            </a:r>
            <a:r>
              <a:rPr lang="ru-RU" dirty="0"/>
              <a:t> суд</a:t>
            </a:r>
          </a:p>
        </p:txBody>
      </p:sp>
      <p:sp>
        <p:nvSpPr>
          <p:cNvPr id="3" name="Объект 2"/>
          <p:cNvSpPr>
            <a:spLocks noGrp="1"/>
          </p:cNvSpPr>
          <p:nvPr>
            <p:ph idx="1"/>
          </p:nvPr>
        </p:nvSpPr>
        <p:spPr/>
        <p:txBody>
          <a:bodyPr>
            <a:normAutofit fontScale="92500" lnSpcReduction="20000"/>
          </a:bodyPr>
          <a:lstStyle/>
          <a:p>
            <a:pPr marL="0" indent="0" algn="just">
              <a:buNone/>
            </a:pPr>
            <a:r>
              <a:rPr lang="ru-RU" dirty="0" err="1">
                <a:latin typeface="Times New Roman" panose="02020603050405020304" pitchFamily="18" charset="0"/>
                <a:cs typeface="Times New Roman" panose="02020603050405020304" pitchFamily="18" charset="0"/>
              </a:rPr>
              <a:t>Вищий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антикорупційний</a:t>
            </a:r>
            <a:r>
              <a:rPr lang="ru-RU" dirty="0">
                <a:latin typeface="Times New Roman" panose="02020603050405020304" pitchFamily="18" charset="0"/>
                <a:cs typeface="Times New Roman" panose="02020603050405020304" pitchFamily="18" charset="0"/>
              </a:rPr>
              <a:t> суд є </a:t>
            </a:r>
            <a:r>
              <a:rPr lang="ru-RU" dirty="0" err="1">
                <a:latin typeface="Times New Roman" panose="02020603050405020304" pitchFamily="18" charset="0"/>
                <a:cs typeface="Times New Roman" panose="02020603050405020304" pitchFamily="18" charset="0"/>
              </a:rPr>
              <a:t>постійно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діючим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вищим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спеціалізованим</a:t>
            </a:r>
            <a:r>
              <a:rPr lang="ru-RU" dirty="0">
                <a:latin typeface="Times New Roman" panose="02020603050405020304" pitchFamily="18" charset="0"/>
                <a:cs typeface="Times New Roman" panose="02020603050405020304" pitchFamily="18" charset="0"/>
              </a:rPr>
              <a:t> судом у </a:t>
            </a:r>
            <a:r>
              <a:rPr lang="ru-RU" dirty="0" err="1">
                <a:latin typeface="Times New Roman" panose="02020603050405020304" pitchFamily="18" charset="0"/>
                <a:cs typeface="Times New Roman" panose="02020603050405020304" pitchFamily="18" charset="0"/>
              </a:rPr>
              <a:t>системі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судоустрою</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України</a:t>
            </a:r>
            <a:endParaRPr lang="ru-RU" dirty="0" smtClean="0">
              <a:latin typeface="Times New Roman" panose="02020603050405020304" pitchFamily="18" charset="0"/>
              <a:cs typeface="Times New Roman" panose="02020603050405020304" pitchFamily="18" charset="0"/>
            </a:endParaRPr>
          </a:p>
          <a:p>
            <a:pPr marL="0" indent="0" algn="just">
              <a:buNone/>
            </a:pPr>
            <a:r>
              <a:rPr lang="ru-RU" dirty="0" err="1">
                <a:latin typeface="Times New Roman" panose="02020603050405020304" pitchFamily="18" charset="0"/>
                <a:cs typeface="Times New Roman" panose="02020603050405020304" pitchFamily="18" charset="0"/>
              </a:rPr>
              <a:t>Правову</a:t>
            </a:r>
            <a:r>
              <a:rPr lang="ru-RU" dirty="0">
                <a:latin typeface="Times New Roman" panose="02020603050405020304" pitchFamily="18" charset="0"/>
                <a:cs typeface="Times New Roman" panose="02020603050405020304" pitchFamily="18" charset="0"/>
              </a:rPr>
              <a:t> основу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Вищого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антикорупційного</a:t>
            </a:r>
            <a:r>
              <a:rPr lang="ru-RU" dirty="0">
                <a:latin typeface="Times New Roman" panose="02020603050405020304" pitchFamily="18" charset="0"/>
                <a:cs typeface="Times New Roman" panose="02020603050405020304" pitchFamily="18" charset="0"/>
              </a:rPr>
              <a:t> суду </a:t>
            </a:r>
            <a:r>
              <a:rPr lang="ru-RU" dirty="0" err="1">
                <a:latin typeface="Times New Roman" panose="02020603050405020304" pitchFamily="18" charset="0"/>
                <a:cs typeface="Times New Roman" panose="02020603050405020304" pitchFamily="18" charset="0"/>
              </a:rPr>
              <a:t>становлять</a:t>
            </a:r>
            <a:r>
              <a:rPr lang="ru-RU" dirty="0">
                <a:latin typeface="Times New Roman" panose="02020603050405020304" pitchFamily="18" charset="0"/>
                <a:cs typeface="Times New Roman" panose="02020603050405020304" pitchFamily="18" charset="0"/>
              </a:rPr>
              <a:t> </a:t>
            </a:r>
            <a:r>
              <a:rPr lang="ru-RU" u="sng" dirty="0" err="1">
                <a:latin typeface="Times New Roman" panose="02020603050405020304" pitchFamily="18" charset="0"/>
                <a:cs typeface="Times New Roman" panose="02020603050405020304" pitchFamily="18" charset="0"/>
              </a:rPr>
              <a:t>Конституція</a:t>
            </a:r>
            <a:r>
              <a:rPr lang="ru-RU" u="sng" dirty="0">
                <a:latin typeface="Times New Roman" panose="02020603050405020304" pitchFamily="18" charset="0"/>
                <a:cs typeface="Times New Roman" panose="02020603050405020304" pitchFamily="18" charset="0"/>
              </a:rPr>
              <a:t> </a:t>
            </a:r>
            <a:r>
              <a:rPr lang="ru-RU" u="sng"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a:t>
            </a:r>
            <a:r>
              <a:rPr lang="ru-RU" u="sng" dirty="0">
                <a:latin typeface="Times New Roman" panose="02020603050405020304" pitchFamily="18" charset="0"/>
                <a:cs typeface="Times New Roman" panose="02020603050405020304" pitchFamily="18" charset="0"/>
              </a:rPr>
              <a:t>Закон </a:t>
            </a:r>
            <a:r>
              <a:rPr lang="ru-RU" u="sng"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судоустрій</a:t>
            </a:r>
            <a:r>
              <a:rPr lang="ru-RU" dirty="0">
                <a:latin typeface="Times New Roman" panose="02020603050405020304" pitchFamily="18" charset="0"/>
                <a:cs typeface="Times New Roman" panose="02020603050405020304" pitchFamily="18" charset="0"/>
              </a:rPr>
              <a:t> і статус </a:t>
            </a:r>
            <a:r>
              <a:rPr lang="ru-RU" dirty="0" err="1">
                <a:latin typeface="Times New Roman" panose="02020603050405020304" pitchFamily="18" charset="0"/>
                <a:cs typeface="Times New Roman" panose="02020603050405020304" pitchFamily="18" charset="0"/>
              </a:rPr>
              <a:t>суддів</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Закон </a:t>
            </a:r>
            <a:r>
              <a:rPr lang="ru-RU" dirty="0" err="1" smtClean="0">
                <a:latin typeface="Times New Roman" panose="02020603050405020304" pitchFamily="18" charset="0"/>
                <a:cs typeface="Times New Roman" panose="02020603050405020304" pitchFamily="18" charset="0"/>
              </a:rPr>
              <a:t>України</a:t>
            </a:r>
            <a:r>
              <a:rPr lang="ru-RU" dirty="0" smtClean="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Вищий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антикорупційний</a:t>
            </a:r>
            <a:r>
              <a:rPr lang="ru-RU" dirty="0">
                <a:latin typeface="Times New Roman" panose="02020603050405020304" pitchFamily="18" charset="0"/>
                <a:cs typeface="Times New Roman" panose="02020603050405020304" pitchFamily="18" charset="0"/>
              </a:rPr>
              <a:t> суд </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та </a:t>
            </a:r>
            <a:r>
              <a:rPr lang="ru-RU" dirty="0" err="1">
                <a:latin typeface="Times New Roman" panose="02020603050405020304" pitchFamily="18" charset="0"/>
                <a:cs typeface="Times New Roman" panose="02020603050405020304" pitchFamily="18" charset="0"/>
              </a:rPr>
              <a:t>інші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закони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чинні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міжнародні</a:t>
            </a:r>
            <a:r>
              <a:rPr lang="ru-RU" dirty="0">
                <a:latin typeface="Times New Roman" panose="02020603050405020304" pitchFamily="18" charset="0"/>
                <a:cs typeface="Times New Roman" panose="02020603050405020304" pitchFamily="18" charset="0"/>
              </a:rPr>
              <a:t> договори, </a:t>
            </a:r>
            <a:r>
              <a:rPr lang="ru-RU" dirty="0" err="1">
                <a:latin typeface="Times New Roman" panose="02020603050405020304" pitchFamily="18" charset="0"/>
                <a:cs typeface="Times New Roman" panose="02020603050405020304" pitchFamily="18" charset="0"/>
              </a:rPr>
              <a:t>згоду</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обов’язковість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надано</a:t>
            </a:r>
            <a:r>
              <a:rPr lang="ru-RU" dirty="0">
                <a:latin typeface="Times New Roman" panose="02020603050405020304" pitchFamily="18" charset="0"/>
                <a:cs typeface="Times New Roman" panose="02020603050405020304" pitchFamily="18" charset="0"/>
              </a:rPr>
              <a:t> Верховною Радою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5231245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Конкурс на </a:t>
            </a:r>
            <a:r>
              <a:rPr lang="ru-RU" dirty="0" err="1"/>
              <a:t>зайняття</a:t>
            </a:r>
            <a:r>
              <a:rPr lang="ru-RU" dirty="0"/>
              <a:t> посади </a:t>
            </a:r>
            <a:r>
              <a:rPr lang="ru-RU" dirty="0" err="1" smtClean="0"/>
              <a:t>судді</a:t>
            </a:r>
            <a:endParaRPr lang="ru-RU" dirty="0" smtClean="0"/>
          </a:p>
          <a:p>
            <a:r>
              <a:rPr lang="ru-RU" dirty="0" err="1" smtClean="0"/>
              <a:t>Моніторинг</a:t>
            </a:r>
            <a:r>
              <a:rPr lang="ru-RU" dirty="0" smtClean="0"/>
              <a:t> </a:t>
            </a:r>
            <a:r>
              <a:rPr lang="ru-RU" dirty="0" err="1" smtClean="0"/>
              <a:t>доброчесності</a:t>
            </a:r>
            <a:endParaRPr lang="ru-RU" dirty="0" smtClean="0"/>
          </a:p>
          <a:p>
            <a:r>
              <a:rPr lang="ru-RU" dirty="0" err="1"/>
              <a:t>Підвищення</a:t>
            </a:r>
            <a:r>
              <a:rPr lang="ru-RU" dirty="0"/>
              <a:t> </a:t>
            </a:r>
            <a:r>
              <a:rPr lang="ru-RU" dirty="0" err="1"/>
              <a:t>рівня</a:t>
            </a:r>
            <a:r>
              <a:rPr lang="ru-RU" dirty="0"/>
              <a:t> </a:t>
            </a:r>
            <a:r>
              <a:rPr lang="ru-RU" dirty="0" err="1"/>
              <a:t>професійної</a:t>
            </a:r>
            <a:r>
              <a:rPr lang="ru-RU" dirty="0"/>
              <a:t> </a:t>
            </a:r>
            <a:r>
              <a:rPr lang="ru-RU" dirty="0" err="1" smtClean="0"/>
              <a:t>компетентноісті</a:t>
            </a:r>
            <a:r>
              <a:rPr lang="ru-RU" dirty="0"/>
              <a:t> </a:t>
            </a:r>
            <a:r>
              <a:rPr lang="ru-RU" dirty="0" smtClean="0"/>
              <a:t> і т.д.</a:t>
            </a:r>
            <a:endParaRPr lang="ru-RU" dirty="0"/>
          </a:p>
        </p:txBody>
      </p:sp>
    </p:spTree>
    <p:extLst>
      <p:ext uri="{BB962C8B-B14F-4D97-AF65-F5344CB8AC3E}">
        <p14:creationId xmlns:p14="http://schemas.microsoft.com/office/powerpoint/2010/main" val="33863431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2336254"/>
            <a:ext cx="8229600" cy="4525963"/>
          </a:xfrm>
        </p:spPr>
        <p:txBody>
          <a:bodyPr>
            <a:normAutofit/>
          </a:bodyPr>
          <a:lstStyle/>
          <a:p>
            <a:pPr marL="0" indent="0" algn="ctr">
              <a:buNone/>
            </a:pPr>
            <a:r>
              <a:rPr lang="ru-RU" sz="4800" dirty="0" smtClean="0">
                <a:latin typeface="Times New Roman" panose="02020603050405020304" pitchFamily="18" charset="0"/>
                <a:cs typeface="Times New Roman" panose="02020603050405020304" pitchFamily="18" charset="0"/>
              </a:rPr>
              <a:t>Ад</a:t>
            </a:r>
            <a:r>
              <a:rPr lang="uk-UA" sz="4800" dirty="0" smtClean="0">
                <a:latin typeface="Times New Roman" panose="02020603050405020304" pitchFamily="18" charset="0"/>
                <a:cs typeface="Times New Roman" panose="02020603050405020304" pitchFamily="18" charset="0"/>
              </a:rPr>
              <a:t>міністративна діяльність Служби безпеки України</a:t>
            </a:r>
            <a:endParaRPr lang="ru-RU"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003668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lgn="just">
              <a:buNone/>
            </a:pPr>
            <a:r>
              <a:rPr lang="ru-RU" dirty="0" smtClean="0">
                <a:latin typeface="Times New Roman" panose="02020603050405020304" pitchFamily="18" charset="0"/>
                <a:cs typeface="Times New Roman" panose="02020603050405020304" pitchFamily="18" charset="0"/>
              </a:rPr>
              <a:t>         </a:t>
            </a:r>
            <a:r>
              <a:rPr lang="ru-RU" b="1" i="1" u="sng" dirty="0" smtClean="0">
                <a:latin typeface="Times New Roman" panose="02020603050405020304" pitchFamily="18" charset="0"/>
                <a:cs typeface="Times New Roman" panose="02020603050405020304" pitchFamily="18" charset="0"/>
              </a:rPr>
              <a:t>Служба </a:t>
            </a:r>
            <a:r>
              <a:rPr lang="ru-RU" b="1" i="1" u="sng" dirty="0" err="1">
                <a:latin typeface="Times New Roman" panose="02020603050405020304" pitchFamily="18" charset="0"/>
                <a:cs typeface="Times New Roman" panose="02020603050405020304" pitchFamily="18" charset="0"/>
              </a:rPr>
              <a:t>безпеки</a:t>
            </a:r>
            <a:r>
              <a:rPr lang="ru-RU" b="1" i="1" u="sng" dirty="0">
                <a:latin typeface="Times New Roman" panose="02020603050405020304" pitchFamily="18" charset="0"/>
                <a:cs typeface="Times New Roman" panose="02020603050405020304" pitchFamily="18" charset="0"/>
              </a:rPr>
              <a:t> </a:t>
            </a:r>
            <a:r>
              <a:rPr lang="ru-RU" b="1" i="1" u="sng" dirty="0" err="1">
                <a:latin typeface="Times New Roman" panose="02020603050405020304" pitchFamily="18" charset="0"/>
                <a:cs typeface="Times New Roman" panose="02020603050405020304" pitchFamily="18" charset="0"/>
              </a:rPr>
              <a:t>України</a:t>
            </a:r>
            <a:r>
              <a:rPr lang="ru-RU" b="1" i="1" u="sng"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державний</a:t>
            </a:r>
            <a:r>
              <a:rPr lang="ru-RU" dirty="0">
                <a:latin typeface="Times New Roman" panose="02020603050405020304" pitchFamily="18" charset="0"/>
                <a:cs typeface="Times New Roman" panose="02020603050405020304" pitchFamily="18" charset="0"/>
              </a:rPr>
              <a:t> орган </a:t>
            </a:r>
            <a:r>
              <a:rPr lang="ru-RU" b="1" i="1" u="sng" dirty="0" err="1">
                <a:solidFill>
                  <a:srgbClr val="FF0000"/>
                </a:solidFill>
                <a:latin typeface="Times New Roman" panose="02020603050405020304" pitchFamily="18" charset="0"/>
                <a:cs typeface="Times New Roman" panose="02020603050405020304" pitchFamily="18" charset="0"/>
              </a:rPr>
              <a:t>спеціального</a:t>
            </a:r>
            <a:r>
              <a:rPr lang="ru-RU" b="1" i="1" u="sng" dirty="0">
                <a:solidFill>
                  <a:srgbClr val="FF0000"/>
                </a:solidFill>
                <a:latin typeface="Times New Roman" panose="02020603050405020304" pitchFamily="18" charset="0"/>
                <a:cs typeface="Times New Roman" panose="02020603050405020304" pitchFamily="18" charset="0"/>
              </a:rPr>
              <a:t> </a:t>
            </a:r>
            <a:r>
              <a:rPr lang="ru-RU" b="1" i="1" u="sng" dirty="0" err="1">
                <a:solidFill>
                  <a:srgbClr val="FF0000"/>
                </a:solidFill>
                <a:latin typeface="Times New Roman" panose="02020603050405020304" pitchFamily="18" charset="0"/>
                <a:cs typeface="Times New Roman" panose="02020603050405020304" pitchFamily="18" charset="0"/>
              </a:rPr>
              <a:t>призначення</a:t>
            </a:r>
            <a:r>
              <a:rPr lang="ru-RU" b="1" i="1" u="sng" dirty="0">
                <a:solidFill>
                  <a:srgbClr val="FF0000"/>
                </a:solidFill>
                <a:latin typeface="Times New Roman" panose="02020603050405020304" pitchFamily="18" charset="0"/>
                <a:cs typeface="Times New Roman" panose="02020603050405020304" pitchFamily="18" charset="0"/>
              </a:rPr>
              <a:t> з </a:t>
            </a:r>
            <a:r>
              <a:rPr lang="ru-RU" b="1" i="1" u="sng" dirty="0" err="1">
                <a:solidFill>
                  <a:srgbClr val="FF0000"/>
                </a:solidFill>
                <a:latin typeface="Times New Roman" panose="02020603050405020304" pitchFamily="18" charset="0"/>
                <a:cs typeface="Times New Roman" panose="02020603050405020304" pitchFamily="18" charset="0"/>
              </a:rPr>
              <a:t>правоохоронними</a:t>
            </a:r>
            <a:r>
              <a:rPr lang="ru-RU" b="1" i="1" u="sng" dirty="0">
                <a:solidFill>
                  <a:srgbClr val="FF0000"/>
                </a:solidFill>
                <a:latin typeface="Times New Roman" panose="02020603050405020304" pitchFamily="18" charset="0"/>
                <a:cs typeface="Times New Roman" panose="02020603050405020304" pitchFamily="18" charset="0"/>
              </a:rPr>
              <a:t> </a:t>
            </a:r>
            <a:r>
              <a:rPr lang="ru-RU" b="1" i="1" u="sng" dirty="0" err="1">
                <a:solidFill>
                  <a:srgbClr val="FF0000"/>
                </a:solidFill>
                <a:latin typeface="Times New Roman" panose="02020603050405020304" pitchFamily="18" charset="0"/>
                <a:cs typeface="Times New Roman" panose="02020603050405020304" pitchFamily="18" charset="0"/>
              </a:rPr>
              <a:t>функціями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забезпечує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державну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безпеку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України</a:t>
            </a:r>
            <a:r>
              <a:rPr lang="ru-RU" dirty="0" smtClean="0">
                <a:latin typeface="Times New Roman" panose="02020603050405020304" pitchFamily="18" charset="0"/>
                <a:cs typeface="Times New Roman" panose="02020603050405020304" pitchFamily="18" charset="0"/>
              </a:rPr>
              <a:t>.</a:t>
            </a:r>
          </a:p>
          <a:p>
            <a:pPr marL="0" indent="0" algn="just">
              <a:buNone/>
            </a:pPr>
            <a:endParaRPr lang="uk-UA" dirty="0">
              <a:latin typeface="Times New Roman" panose="02020603050405020304" pitchFamily="18" charset="0"/>
              <a:cs typeface="Times New Roman" panose="02020603050405020304" pitchFamily="18" charset="0"/>
            </a:endParaRPr>
          </a:p>
          <a:p>
            <a:pPr marL="0" indent="0" algn="just">
              <a:buNone/>
            </a:pPr>
            <a:r>
              <a:rPr lang="ru-RU" dirty="0" smtClean="0"/>
              <a:t>Закон </a:t>
            </a:r>
            <a:r>
              <a:rPr lang="ru-RU" dirty="0" err="1" smtClean="0"/>
              <a:t>України</a:t>
            </a:r>
            <a:r>
              <a:rPr lang="ru-RU" dirty="0" smtClean="0"/>
              <a:t> «Про </a:t>
            </a:r>
            <a:r>
              <a:rPr lang="ru-RU" dirty="0"/>
              <a:t>Службу </a:t>
            </a:r>
            <a:r>
              <a:rPr lang="ru-RU" dirty="0" err="1"/>
              <a:t>безпеки</a:t>
            </a:r>
            <a:r>
              <a:rPr lang="ru-RU" dirty="0"/>
              <a:t> </a:t>
            </a:r>
            <a:r>
              <a:rPr lang="ru-RU" dirty="0" err="1" smtClean="0"/>
              <a:t>України</a:t>
            </a:r>
            <a:r>
              <a:rPr lang="ru-RU" dirty="0" smtClean="0"/>
              <a:t>»</a:t>
            </a:r>
          </a:p>
          <a:p>
            <a:pPr marL="0" indent="0" algn="just">
              <a:buNone/>
            </a:pPr>
            <a:r>
              <a:rPr lang="uk-UA" dirty="0" smtClean="0"/>
              <a:t>Кодекс України про адміністративні правопорушення</a:t>
            </a:r>
            <a:endParaRPr lang="ru-RU" dirty="0"/>
          </a:p>
          <a:p>
            <a:pPr marL="0" indent="0" algn="just">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2185840"/>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Завдання СБУ</a:t>
            </a:r>
            <a:endParaRPr lang="ru-RU" dirty="0"/>
          </a:p>
        </p:txBody>
      </p:sp>
      <p:sp>
        <p:nvSpPr>
          <p:cNvPr id="3" name="Объект 2"/>
          <p:cNvSpPr>
            <a:spLocks noGrp="1"/>
          </p:cNvSpPr>
          <p:nvPr>
            <p:ph idx="1"/>
          </p:nvPr>
        </p:nvSpPr>
        <p:spPr/>
        <p:txBody>
          <a:bodyPr>
            <a:normAutofit fontScale="70000" lnSpcReduction="20000"/>
          </a:bodyPr>
          <a:lstStyle/>
          <a:p>
            <a:pPr marL="0" indent="0">
              <a:buNone/>
            </a:pPr>
            <a:r>
              <a:rPr lang="ru-RU" dirty="0"/>
              <a:t>На Службу </a:t>
            </a:r>
            <a:r>
              <a:rPr lang="ru-RU" dirty="0" err="1"/>
              <a:t>безпеки</a:t>
            </a:r>
            <a:r>
              <a:rPr lang="ru-RU" dirty="0"/>
              <a:t> </a:t>
            </a:r>
            <a:r>
              <a:rPr lang="ru-RU" dirty="0" err="1"/>
              <a:t>України</a:t>
            </a:r>
            <a:r>
              <a:rPr lang="ru-RU" dirty="0"/>
              <a:t> </a:t>
            </a:r>
            <a:r>
              <a:rPr lang="ru-RU" dirty="0" err="1"/>
              <a:t>покладається</a:t>
            </a:r>
            <a:r>
              <a:rPr lang="ru-RU" dirty="0"/>
              <a:t> у межах </a:t>
            </a:r>
            <a:r>
              <a:rPr lang="ru-RU" dirty="0" err="1"/>
              <a:t>визначеної</a:t>
            </a:r>
            <a:r>
              <a:rPr lang="ru-RU" dirty="0"/>
              <a:t> </a:t>
            </a:r>
            <a:r>
              <a:rPr lang="ru-RU" dirty="0" err="1"/>
              <a:t>законодавством</a:t>
            </a:r>
            <a:r>
              <a:rPr lang="ru-RU" dirty="0"/>
              <a:t> </a:t>
            </a:r>
            <a:r>
              <a:rPr lang="ru-RU" dirty="0" err="1"/>
              <a:t>компетенції</a:t>
            </a:r>
            <a:r>
              <a:rPr lang="ru-RU" dirty="0"/>
              <a:t> </a:t>
            </a:r>
            <a:r>
              <a:rPr lang="ru-RU" b="1" i="1" dirty="0" err="1">
                <a:solidFill>
                  <a:srgbClr val="FF0000"/>
                </a:solidFill>
              </a:rPr>
              <a:t>захист</a:t>
            </a:r>
            <a:r>
              <a:rPr lang="ru-RU" b="1" i="1" dirty="0">
                <a:solidFill>
                  <a:srgbClr val="FF0000"/>
                </a:solidFill>
              </a:rPr>
              <a:t> державного </a:t>
            </a:r>
            <a:r>
              <a:rPr lang="ru-RU" b="1" i="1" dirty="0" err="1">
                <a:solidFill>
                  <a:srgbClr val="FF0000"/>
                </a:solidFill>
              </a:rPr>
              <a:t>суверенітету</a:t>
            </a:r>
            <a:r>
              <a:rPr lang="ru-RU" b="1" i="1" dirty="0">
                <a:solidFill>
                  <a:srgbClr val="FF0000"/>
                </a:solidFill>
              </a:rPr>
              <a:t>, </a:t>
            </a:r>
            <a:r>
              <a:rPr lang="ru-RU" b="1" i="1" dirty="0" err="1">
                <a:solidFill>
                  <a:srgbClr val="FF0000"/>
                </a:solidFill>
              </a:rPr>
              <a:t>конституційного</a:t>
            </a:r>
            <a:r>
              <a:rPr lang="ru-RU" b="1" i="1" dirty="0">
                <a:solidFill>
                  <a:srgbClr val="FF0000"/>
                </a:solidFill>
              </a:rPr>
              <a:t> ладу, </a:t>
            </a:r>
            <a:r>
              <a:rPr lang="ru-RU" b="1" i="1" dirty="0" err="1">
                <a:solidFill>
                  <a:srgbClr val="FF0000"/>
                </a:solidFill>
              </a:rPr>
              <a:t>територіальної</a:t>
            </a:r>
            <a:r>
              <a:rPr lang="ru-RU" b="1" i="1" dirty="0">
                <a:solidFill>
                  <a:srgbClr val="FF0000"/>
                </a:solidFill>
              </a:rPr>
              <a:t> </a:t>
            </a:r>
            <a:r>
              <a:rPr lang="ru-RU" b="1" i="1" dirty="0" err="1">
                <a:solidFill>
                  <a:srgbClr val="FF0000"/>
                </a:solidFill>
              </a:rPr>
              <a:t>цілісності</a:t>
            </a:r>
            <a:r>
              <a:rPr lang="ru-RU" b="1" i="1" dirty="0">
                <a:solidFill>
                  <a:srgbClr val="FF0000"/>
                </a:solidFill>
              </a:rPr>
              <a:t>, </a:t>
            </a:r>
            <a:r>
              <a:rPr lang="ru-RU" b="1" i="1" dirty="0" err="1">
                <a:solidFill>
                  <a:srgbClr val="FF0000"/>
                </a:solidFill>
              </a:rPr>
              <a:t>науково-технічного</a:t>
            </a:r>
            <a:r>
              <a:rPr lang="ru-RU" b="1" i="1" dirty="0">
                <a:solidFill>
                  <a:srgbClr val="FF0000"/>
                </a:solidFill>
              </a:rPr>
              <a:t> і оборонного </a:t>
            </a:r>
            <a:r>
              <a:rPr lang="ru-RU" b="1" i="1" dirty="0" err="1">
                <a:solidFill>
                  <a:srgbClr val="FF0000"/>
                </a:solidFill>
              </a:rPr>
              <a:t>потенціалу</a:t>
            </a:r>
            <a:r>
              <a:rPr lang="ru-RU" b="1" i="1" dirty="0">
                <a:solidFill>
                  <a:srgbClr val="FF0000"/>
                </a:solidFill>
              </a:rPr>
              <a:t> </a:t>
            </a:r>
            <a:r>
              <a:rPr lang="ru-RU" b="1" i="1" dirty="0" err="1">
                <a:solidFill>
                  <a:srgbClr val="FF0000"/>
                </a:solidFill>
              </a:rPr>
              <a:t>України</a:t>
            </a:r>
            <a:r>
              <a:rPr lang="ru-RU" b="1" i="1" dirty="0">
                <a:solidFill>
                  <a:srgbClr val="FF0000"/>
                </a:solidFill>
              </a:rPr>
              <a:t>, </a:t>
            </a:r>
            <a:r>
              <a:rPr lang="ru-RU" b="1" i="1" dirty="0" err="1">
                <a:solidFill>
                  <a:srgbClr val="FF0000"/>
                </a:solidFill>
              </a:rPr>
              <a:t>законних</a:t>
            </a:r>
            <a:r>
              <a:rPr lang="ru-RU" b="1" i="1" dirty="0">
                <a:solidFill>
                  <a:srgbClr val="FF0000"/>
                </a:solidFill>
              </a:rPr>
              <a:t> </a:t>
            </a:r>
            <a:r>
              <a:rPr lang="ru-RU" b="1" i="1" dirty="0" err="1">
                <a:solidFill>
                  <a:srgbClr val="FF0000"/>
                </a:solidFill>
              </a:rPr>
              <a:t>інтересів</a:t>
            </a:r>
            <a:r>
              <a:rPr lang="ru-RU" b="1" i="1" dirty="0">
                <a:solidFill>
                  <a:srgbClr val="FF0000"/>
                </a:solidFill>
              </a:rPr>
              <a:t> </a:t>
            </a:r>
            <a:r>
              <a:rPr lang="ru-RU" b="1" i="1" dirty="0" err="1">
                <a:solidFill>
                  <a:srgbClr val="FF0000"/>
                </a:solidFill>
              </a:rPr>
              <a:t>держави</a:t>
            </a:r>
            <a:r>
              <a:rPr lang="ru-RU" b="1" i="1" dirty="0">
                <a:solidFill>
                  <a:srgbClr val="FF0000"/>
                </a:solidFill>
              </a:rPr>
              <a:t> та прав </a:t>
            </a:r>
            <a:r>
              <a:rPr lang="ru-RU" b="1" i="1" dirty="0" err="1">
                <a:solidFill>
                  <a:srgbClr val="FF0000"/>
                </a:solidFill>
              </a:rPr>
              <a:t>громадян</a:t>
            </a:r>
            <a:r>
              <a:rPr lang="ru-RU" b="1" i="1" dirty="0">
                <a:solidFill>
                  <a:srgbClr val="FF0000"/>
                </a:solidFill>
              </a:rPr>
              <a:t> </a:t>
            </a:r>
            <a:r>
              <a:rPr lang="ru-RU" dirty="0" err="1"/>
              <a:t>від</a:t>
            </a:r>
            <a:r>
              <a:rPr lang="ru-RU" dirty="0"/>
              <a:t> </a:t>
            </a:r>
            <a:r>
              <a:rPr lang="ru-RU" dirty="0" err="1"/>
              <a:t>розвідувально-підривної</a:t>
            </a:r>
            <a:r>
              <a:rPr lang="ru-RU" dirty="0"/>
              <a:t> </a:t>
            </a:r>
            <a:r>
              <a:rPr lang="ru-RU" dirty="0" err="1"/>
              <a:t>діяльності</a:t>
            </a:r>
            <a:r>
              <a:rPr lang="ru-RU" dirty="0"/>
              <a:t> </a:t>
            </a:r>
            <a:r>
              <a:rPr lang="ru-RU" dirty="0" err="1"/>
              <a:t>іноземних</a:t>
            </a:r>
            <a:r>
              <a:rPr lang="ru-RU" dirty="0"/>
              <a:t> </a:t>
            </a:r>
            <a:r>
              <a:rPr lang="ru-RU" dirty="0" err="1"/>
              <a:t>спеціальних</a:t>
            </a:r>
            <a:r>
              <a:rPr lang="ru-RU" dirty="0"/>
              <a:t> служб, </a:t>
            </a:r>
            <a:r>
              <a:rPr lang="ru-RU" dirty="0" err="1"/>
              <a:t>посягань</a:t>
            </a:r>
            <a:r>
              <a:rPr lang="ru-RU" dirty="0"/>
              <a:t> з боку </a:t>
            </a:r>
            <a:r>
              <a:rPr lang="ru-RU" dirty="0" err="1"/>
              <a:t>окремих</a:t>
            </a:r>
            <a:r>
              <a:rPr lang="ru-RU" dirty="0"/>
              <a:t> </a:t>
            </a:r>
            <a:r>
              <a:rPr lang="ru-RU" dirty="0" err="1"/>
              <a:t>організацій</a:t>
            </a:r>
            <a:r>
              <a:rPr lang="ru-RU" dirty="0"/>
              <a:t>, </a:t>
            </a:r>
            <a:r>
              <a:rPr lang="ru-RU" dirty="0" err="1"/>
              <a:t>груп</a:t>
            </a:r>
            <a:r>
              <a:rPr lang="ru-RU" dirty="0"/>
              <a:t> та </a:t>
            </a:r>
            <a:r>
              <a:rPr lang="ru-RU" dirty="0" err="1"/>
              <a:t>осіб</a:t>
            </a:r>
            <a:r>
              <a:rPr lang="ru-RU" dirty="0"/>
              <a:t>, а </a:t>
            </a:r>
            <a:r>
              <a:rPr lang="ru-RU" dirty="0" err="1"/>
              <a:t>також</a:t>
            </a:r>
            <a:r>
              <a:rPr lang="ru-RU" dirty="0"/>
              <a:t> </a:t>
            </a:r>
            <a:r>
              <a:rPr lang="ru-RU" dirty="0" err="1"/>
              <a:t>забезпечення</a:t>
            </a:r>
            <a:r>
              <a:rPr lang="ru-RU" dirty="0"/>
              <a:t> </a:t>
            </a:r>
            <a:r>
              <a:rPr lang="ru-RU" dirty="0" err="1"/>
              <a:t>охорони</a:t>
            </a:r>
            <a:r>
              <a:rPr lang="ru-RU" dirty="0"/>
              <a:t> </a:t>
            </a:r>
            <a:r>
              <a:rPr lang="ru-RU" dirty="0" err="1"/>
              <a:t>державної</a:t>
            </a:r>
            <a:r>
              <a:rPr lang="ru-RU" dirty="0"/>
              <a:t> </a:t>
            </a:r>
            <a:r>
              <a:rPr lang="ru-RU" dirty="0" err="1"/>
              <a:t>таємниці</a:t>
            </a:r>
            <a:r>
              <a:rPr lang="ru-RU" dirty="0" smtClean="0"/>
              <a:t>.</a:t>
            </a:r>
          </a:p>
          <a:p>
            <a:pPr marL="0" indent="0">
              <a:buNone/>
            </a:pPr>
            <a:r>
              <a:rPr lang="ru-RU" dirty="0"/>
              <a:t>До </a:t>
            </a:r>
            <a:r>
              <a:rPr lang="ru-RU" dirty="0" err="1"/>
              <a:t>завдань</a:t>
            </a:r>
            <a:r>
              <a:rPr lang="ru-RU" dirty="0"/>
              <a:t> </a:t>
            </a:r>
            <a:r>
              <a:rPr lang="ru-RU" dirty="0" err="1"/>
              <a:t>Служби</a:t>
            </a:r>
            <a:r>
              <a:rPr lang="ru-RU" dirty="0"/>
              <a:t> </a:t>
            </a:r>
            <a:r>
              <a:rPr lang="ru-RU" dirty="0" err="1"/>
              <a:t>безпеки</a:t>
            </a:r>
            <a:r>
              <a:rPr lang="ru-RU" dirty="0"/>
              <a:t> </a:t>
            </a:r>
            <a:r>
              <a:rPr lang="ru-RU" dirty="0" err="1"/>
              <a:t>України</a:t>
            </a:r>
            <a:r>
              <a:rPr lang="ru-RU" dirty="0"/>
              <a:t> </a:t>
            </a:r>
            <a:r>
              <a:rPr lang="ru-RU" dirty="0" err="1"/>
              <a:t>також</a:t>
            </a:r>
            <a:r>
              <a:rPr lang="ru-RU" dirty="0"/>
              <a:t> входить </a:t>
            </a:r>
            <a:r>
              <a:rPr lang="ru-RU" b="1" i="1" dirty="0" err="1">
                <a:solidFill>
                  <a:srgbClr val="FF0000"/>
                </a:solidFill>
              </a:rPr>
              <a:t>попередження</a:t>
            </a:r>
            <a:r>
              <a:rPr lang="ru-RU" b="1" i="1" dirty="0">
                <a:solidFill>
                  <a:srgbClr val="FF0000"/>
                </a:solidFill>
              </a:rPr>
              <a:t>, </a:t>
            </a:r>
            <a:r>
              <a:rPr lang="ru-RU" b="1" i="1" dirty="0" err="1">
                <a:solidFill>
                  <a:srgbClr val="FF0000"/>
                </a:solidFill>
              </a:rPr>
              <a:t>виявлення</a:t>
            </a:r>
            <a:r>
              <a:rPr lang="ru-RU" b="1" i="1" dirty="0">
                <a:solidFill>
                  <a:srgbClr val="FF0000"/>
                </a:solidFill>
              </a:rPr>
              <a:t>, </a:t>
            </a:r>
            <a:r>
              <a:rPr lang="ru-RU" b="1" i="1" dirty="0" err="1">
                <a:solidFill>
                  <a:srgbClr val="FF0000"/>
                </a:solidFill>
              </a:rPr>
              <a:t>припинення</a:t>
            </a:r>
            <a:r>
              <a:rPr lang="ru-RU" b="1" i="1" dirty="0">
                <a:solidFill>
                  <a:srgbClr val="FF0000"/>
                </a:solidFill>
              </a:rPr>
              <a:t> та </a:t>
            </a:r>
            <a:r>
              <a:rPr lang="ru-RU" b="1" i="1" dirty="0" err="1">
                <a:solidFill>
                  <a:srgbClr val="FF0000"/>
                </a:solidFill>
              </a:rPr>
              <a:t>розкриття</a:t>
            </a:r>
            <a:r>
              <a:rPr lang="ru-RU" b="1" i="1" dirty="0">
                <a:solidFill>
                  <a:srgbClr val="FF0000"/>
                </a:solidFill>
              </a:rPr>
              <a:t> </a:t>
            </a:r>
            <a:r>
              <a:rPr lang="ru-RU" dirty="0" err="1"/>
              <a:t>кримінальних</a:t>
            </a:r>
            <a:r>
              <a:rPr lang="ru-RU" dirty="0"/>
              <a:t> </a:t>
            </a:r>
            <a:r>
              <a:rPr lang="ru-RU" dirty="0" err="1"/>
              <a:t>правопорушень</a:t>
            </a:r>
            <a:r>
              <a:rPr lang="ru-RU" dirty="0"/>
              <a:t> </a:t>
            </a:r>
            <a:r>
              <a:rPr lang="ru-RU" dirty="0" err="1"/>
              <a:t>проти</a:t>
            </a:r>
            <a:r>
              <a:rPr lang="ru-RU" dirty="0"/>
              <a:t> миру і </a:t>
            </a:r>
            <a:r>
              <a:rPr lang="ru-RU" dirty="0" err="1"/>
              <a:t>безпеки</a:t>
            </a:r>
            <a:r>
              <a:rPr lang="ru-RU" dirty="0"/>
              <a:t> </a:t>
            </a:r>
            <a:r>
              <a:rPr lang="ru-RU" dirty="0" err="1"/>
              <a:t>людства</a:t>
            </a:r>
            <a:r>
              <a:rPr lang="ru-RU" dirty="0"/>
              <a:t>, </a:t>
            </a:r>
            <a:r>
              <a:rPr lang="ru-RU" dirty="0" err="1"/>
              <a:t>тероризму</a:t>
            </a:r>
            <a:r>
              <a:rPr lang="ru-RU" dirty="0"/>
              <a:t> та </a:t>
            </a:r>
            <a:r>
              <a:rPr lang="ru-RU" dirty="0" err="1"/>
              <a:t>інших</a:t>
            </a:r>
            <a:r>
              <a:rPr lang="ru-RU" dirty="0"/>
              <a:t> </a:t>
            </a:r>
            <a:r>
              <a:rPr lang="ru-RU" dirty="0" err="1"/>
              <a:t>протиправних</a:t>
            </a:r>
            <a:r>
              <a:rPr lang="ru-RU" dirty="0"/>
              <a:t> </a:t>
            </a:r>
            <a:r>
              <a:rPr lang="ru-RU" dirty="0" err="1"/>
              <a:t>дій</a:t>
            </a:r>
            <a:r>
              <a:rPr lang="ru-RU" dirty="0"/>
              <a:t>, </a:t>
            </a:r>
            <a:r>
              <a:rPr lang="ru-RU" dirty="0" err="1"/>
              <a:t>які</a:t>
            </a:r>
            <a:r>
              <a:rPr lang="ru-RU" dirty="0"/>
              <a:t> </a:t>
            </a:r>
            <a:r>
              <a:rPr lang="ru-RU" dirty="0" err="1"/>
              <a:t>безпосередньо</a:t>
            </a:r>
            <a:r>
              <a:rPr lang="ru-RU" dirty="0"/>
              <a:t> </a:t>
            </a:r>
            <a:r>
              <a:rPr lang="ru-RU" dirty="0" err="1"/>
              <a:t>створюють</a:t>
            </a:r>
            <a:r>
              <a:rPr lang="ru-RU" dirty="0"/>
              <a:t> </a:t>
            </a:r>
            <a:r>
              <a:rPr lang="ru-RU" dirty="0" err="1"/>
              <a:t>загрозу</a:t>
            </a:r>
            <a:r>
              <a:rPr lang="ru-RU" dirty="0"/>
              <a:t> </a:t>
            </a:r>
            <a:r>
              <a:rPr lang="ru-RU" dirty="0" err="1"/>
              <a:t>життєво</a:t>
            </a:r>
            <a:r>
              <a:rPr lang="ru-RU" dirty="0"/>
              <a:t> </a:t>
            </a:r>
            <a:r>
              <a:rPr lang="ru-RU" dirty="0" err="1"/>
              <a:t>важливим</a:t>
            </a:r>
            <a:r>
              <a:rPr lang="ru-RU" dirty="0"/>
              <a:t> </a:t>
            </a:r>
            <a:r>
              <a:rPr lang="ru-RU" dirty="0" err="1"/>
              <a:t>інтересам</a:t>
            </a:r>
            <a:r>
              <a:rPr lang="ru-RU" dirty="0"/>
              <a:t> </a:t>
            </a:r>
            <a:r>
              <a:rPr lang="ru-RU" dirty="0" err="1"/>
              <a:t>України</a:t>
            </a:r>
            <a:r>
              <a:rPr lang="ru-RU" dirty="0"/>
              <a:t>.</a:t>
            </a:r>
          </a:p>
        </p:txBody>
      </p:sp>
    </p:spTree>
    <p:extLst>
      <p:ext uri="{BB962C8B-B14F-4D97-AF65-F5344CB8AC3E}">
        <p14:creationId xmlns:p14="http://schemas.microsoft.com/office/powerpoint/2010/main" val="252586076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Система СБУ</a:t>
            </a:r>
            <a:endParaRPr lang="ru-RU" dirty="0"/>
          </a:p>
        </p:txBody>
      </p:sp>
      <p:sp>
        <p:nvSpPr>
          <p:cNvPr id="3" name="Объект 2"/>
          <p:cNvSpPr>
            <a:spLocks noGrp="1"/>
          </p:cNvSpPr>
          <p:nvPr>
            <p:ph idx="1"/>
          </p:nvPr>
        </p:nvSpPr>
        <p:spPr/>
        <p:txBody>
          <a:bodyPr/>
          <a:lstStyle/>
          <a:p>
            <a:pPr marL="0" indent="0">
              <a:buNone/>
            </a:pPr>
            <a:r>
              <a:rPr lang="ru-RU" b="1" i="1" u="sng" dirty="0"/>
              <a:t>Систему </a:t>
            </a:r>
            <a:r>
              <a:rPr lang="ru-RU" b="1" i="1" u="sng" dirty="0" err="1"/>
              <a:t>Служби</a:t>
            </a:r>
            <a:r>
              <a:rPr lang="ru-RU" b="1" i="1" u="sng" dirty="0"/>
              <a:t> </a:t>
            </a:r>
            <a:r>
              <a:rPr lang="ru-RU" b="1" i="1" u="sng" dirty="0" err="1"/>
              <a:t>безпеки</a:t>
            </a:r>
            <a:r>
              <a:rPr lang="ru-RU" b="1" i="1" u="sng" dirty="0"/>
              <a:t> </a:t>
            </a:r>
            <a:r>
              <a:rPr lang="ru-RU" b="1" i="1" u="sng" dirty="0" err="1"/>
              <a:t>України</a:t>
            </a:r>
            <a:r>
              <a:rPr lang="ru-RU" b="1" i="1" u="sng" dirty="0"/>
              <a:t> </a:t>
            </a:r>
            <a:r>
              <a:rPr lang="ru-RU" dirty="0" err="1"/>
              <a:t>складають</a:t>
            </a:r>
            <a:r>
              <a:rPr lang="ru-RU" dirty="0"/>
              <a:t> </a:t>
            </a:r>
            <a:r>
              <a:rPr lang="ru-RU" dirty="0" err="1"/>
              <a:t>Центральне</a:t>
            </a:r>
            <a:r>
              <a:rPr lang="ru-RU" dirty="0"/>
              <a:t> </a:t>
            </a:r>
            <a:r>
              <a:rPr lang="ru-RU" dirty="0" err="1"/>
              <a:t>управління</a:t>
            </a:r>
            <a:r>
              <a:rPr lang="ru-RU" dirty="0"/>
              <a:t> </a:t>
            </a:r>
            <a:r>
              <a:rPr lang="ru-RU" dirty="0" err="1"/>
              <a:t>Служби</a:t>
            </a:r>
            <a:r>
              <a:rPr lang="ru-RU" dirty="0"/>
              <a:t> </a:t>
            </a:r>
            <a:r>
              <a:rPr lang="ru-RU" dirty="0" err="1"/>
              <a:t>безпеки</a:t>
            </a:r>
            <a:r>
              <a:rPr lang="ru-RU" dirty="0"/>
              <a:t> </a:t>
            </a:r>
            <a:r>
              <a:rPr lang="ru-RU" dirty="0" err="1"/>
              <a:t>України</a:t>
            </a:r>
            <a:r>
              <a:rPr lang="ru-RU" dirty="0"/>
              <a:t>, </a:t>
            </a:r>
            <a:r>
              <a:rPr lang="ru-RU" dirty="0" err="1"/>
              <a:t>підпорядковані</a:t>
            </a:r>
            <a:r>
              <a:rPr lang="ru-RU" dirty="0"/>
              <a:t> </a:t>
            </a:r>
            <a:r>
              <a:rPr lang="ru-RU" dirty="0" err="1"/>
              <a:t>йому</a:t>
            </a:r>
            <a:r>
              <a:rPr lang="ru-RU" dirty="0"/>
              <a:t> </a:t>
            </a:r>
            <a:r>
              <a:rPr lang="ru-RU" dirty="0" err="1"/>
              <a:t>регіональні</a:t>
            </a:r>
            <a:r>
              <a:rPr lang="ru-RU" dirty="0"/>
              <a:t> </a:t>
            </a:r>
            <a:r>
              <a:rPr lang="ru-RU" dirty="0" err="1"/>
              <a:t>органи</a:t>
            </a:r>
            <a:r>
              <a:rPr lang="ru-RU" dirty="0"/>
              <a:t>, </a:t>
            </a:r>
            <a:r>
              <a:rPr lang="ru-RU" dirty="0" err="1"/>
              <a:t>органи</a:t>
            </a:r>
            <a:r>
              <a:rPr lang="ru-RU" dirty="0"/>
              <a:t> </a:t>
            </a:r>
            <a:r>
              <a:rPr lang="ru-RU" dirty="0" err="1"/>
              <a:t>військової</a:t>
            </a:r>
            <a:r>
              <a:rPr lang="ru-RU" dirty="0"/>
              <a:t> </a:t>
            </a:r>
            <a:r>
              <a:rPr lang="ru-RU" dirty="0" err="1"/>
              <a:t>контррозвідки</a:t>
            </a:r>
            <a:r>
              <a:rPr lang="ru-RU" dirty="0"/>
              <a:t>, </a:t>
            </a:r>
            <a:r>
              <a:rPr lang="ru-RU" dirty="0" err="1"/>
              <a:t>військові</a:t>
            </a:r>
            <a:r>
              <a:rPr lang="ru-RU" dirty="0"/>
              <a:t> </a:t>
            </a:r>
            <a:r>
              <a:rPr lang="ru-RU" dirty="0" err="1"/>
              <a:t>формування</a:t>
            </a:r>
            <a:r>
              <a:rPr lang="ru-RU" dirty="0"/>
              <a:t>, а </a:t>
            </a:r>
            <a:r>
              <a:rPr lang="ru-RU" dirty="0" err="1"/>
              <a:t>також</a:t>
            </a:r>
            <a:r>
              <a:rPr lang="ru-RU" dirty="0"/>
              <a:t> </a:t>
            </a:r>
            <a:r>
              <a:rPr lang="ru-RU" dirty="0" err="1"/>
              <a:t>навчальні</a:t>
            </a:r>
            <a:r>
              <a:rPr lang="ru-RU" dirty="0"/>
              <a:t>, </a:t>
            </a:r>
            <a:r>
              <a:rPr lang="ru-RU" dirty="0" err="1"/>
              <a:t>науково-дослідні</a:t>
            </a:r>
            <a:r>
              <a:rPr lang="ru-RU" dirty="0"/>
              <a:t> та </a:t>
            </a:r>
            <a:r>
              <a:rPr lang="ru-RU" dirty="0" err="1"/>
              <a:t>інші</a:t>
            </a:r>
            <a:r>
              <a:rPr lang="ru-RU" dirty="0"/>
              <a:t> </a:t>
            </a:r>
            <a:r>
              <a:rPr lang="ru-RU" dirty="0" err="1"/>
              <a:t>заклади</a:t>
            </a:r>
            <a:r>
              <a:rPr lang="ru-RU" dirty="0"/>
              <a:t> </a:t>
            </a:r>
            <a:r>
              <a:rPr lang="ru-RU" dirty="0" err="1"/>
              <a:t>Служби</a:t>
            </a:r>
            <a:r>
              <a:rPr lang="ru-RU" dirty="0"/>
              <a:t> </a:t>
            </a:r>
            <a:r>
              <a:rPr lang="ru-RU" dirty="0" err="1"/>
              <a:t>безпеки</a:t>
            </a:r>
            <a:r>
              <a:rPr lang="ru-RU" dirty="0"/>
              <a:t> </a:t>
            </a:r>
            <a:r>
              <a:rPr lang="ru-RU" dirty="0" err="1"/>
              <a:t>України</a:t>
            </a:r>
            <a:r>
              <a:rPr lang="ru-RU" dirty="0"/>
              <a:t>.</a:t>
            </a:r>
          </a:p>
        </p:txBody>
      </p:sp>
    </p:spTree>
    <p:extLst>
      <p:ext uri="{BB962C8B-B14F-4D97-AF65-F5344CB8AC3E}">
        <p14:creationId xmlns:p14="http://schemas.microsoft.com/office/powerpoint/2010/main" val="150882223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Поняття адміністративної діяльності СБУ</a:t>
            </a:r>
            <a:endParaRPr lang="ru-RU" dirty="0"/>
          </a:p>
        </p:txBody>
      </p:sp>
      <p:sp>
        <p:nvSpPr>
          <p:cNvPr id="3" name="Объект 2"/>
          <p:cNvSpPr>
            <a:spLocks noGrp="1"/>
          </p:cNvSpPr>
          <p:nvPr>
            <p:ph idx="1"/>
          </p:nvPr>
        </p:nvSpPr>
        <p:spPr/>
        <p:txBody>
          <a:bodyPr>
            <a:normAutofit fontScale="92500" lnSpcReduction="20000"/>
          </a:bodyPr>
          <a:lstStyle/>
          <a:p>
            <a:r>
              <a:rPr lang="uk-UA" b="1" i="1" dirty="0" smtClean="0">
                <a:solidFill>
                  <a:srgbClr val="FF0000"/>
                </a:solidFill>
              </a:rPr>
              <a:t>Адміністративна діяльність СБУ </a:t>
            </a:r>
            <a:r>
              <a:rPr lang="uk-UA" dirty="0" smtClean="0"/>
              <a:t>– це врегульована нормами адміністративного права специфічну, </a:t>
            </a:r>
            <a:r>
              <a:rPr lang="uk-UA" dirty="0" err="1" smtClean="0"/>
              <a:t>виконавчо</a:t>
            </a:r>
            <a:r>
              <a:rPr lang="uk-UA" dirty="0" smtClean="0"/>
              <a:t>-розпорядчу, підзаконну, державно-владну діяльність уповноважених на це органів та підрозділів із організації та здійснення захисту законних інтересів держави, прав громадян, забезпечення національної безпеки, охорони державної таємниці, попередження та припинення правопорушень, які безпосередньо створюють загрозу </a:t>
            </a:r>
            <a:r>
              <a:rPr lang="uk-UA" dirty="0" err="1" smtClean="0"/>
              <a:t>життєво</a:t>
            </a:r>
            <a:r>
              <a:rPr lang="uk-UA" dirty="0" smtClean="0"/>
              <a:t> важливим інтересам України.</a:t>
            </a:r>
            <a:endParaRPr lang="ru-RU" dirty="0"/>
          </a:p>
        </p:txBody>
      </p:sp>
    </p:spTree>
    <p:extLst>
      <p:ext uri="{BB962C8B-B14F-4D97-AF65-F5344CB8AC3E}">
        <p14:creationId xmlns:p14="http://schemas.microsoft.com/office/powerpoint/2010/main" val="2352840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6690" y="936174"/>
            <a:ext cx="7886700" cy="994172"/>
          </a:xfrm>
        </p:spPr>
        <p:txBody>
          <a:bodyPr/>
          <a:lstStyle/>
          <a:p>
            <a:r>
              <a:rPr lang="uk-UA" b="1" i="1" dirty="0" smtClean="0">
                <a:latin typeface="Times New Roman" panose="02020603050405020304" pitchFamily="18" charset="0"/>
                <a:cs typeface="Times New Roman" panose="02020603050405020304" pitchFamily="18" charset="0"/>
              </a:rPr>
              <a:t>Підходи до визначення</a:t>
            </a:r>
            <a:endParaRPr lang="ru-RU" b="1" i="1"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281940" y="1793186"/>
            <a:ext cx="2484120" cy="449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350" dirty="0">
                <a:latin typeface="Times New Roman" panose="02020603050405020304" pitchFamily="18" charset="0"/>
                <a:cs typeface="Times New Roman" panose="02020603050405020304" pitchFamily="18" charset="0"/>
              </a:rPr>
              <a:t>Юридична енциклопедія</a:t>
            </a:r>
            <a:endParaRPr lang="ru-RU" sz="1350" dirty="0">
              <a:latin typeface="Times New Roman" panose="02020603050405020304" pitchFamily="18" charset="0"/>
              <a:cs typeface="Times New Roman" panose="02020603050405020304" pitchFamily="18" charset="0"/>
            </a:endParaRPr>
          </a:p>
        </p:txBody>
      </p:sp>
      <p:sp>
        <p:nvSpPr>
          <p:cNvPr id="5" name="Стрелка вправо 4"/>
          <p:cNvSpPr/>
          <p:nvPr/>
        </p:nvSpPr>
        <p:spPr>
          <a:xfrm>
            <a:off x="3162300" y="1894151"/>
            <a:ext cx="1371600" cy="2247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p>
        </p:txBody>
      </p:sp>
      <p:sp>
        <p:nvSpPr>
          <p:cNvPr id="6" name="Прямоугольник 5"/>
          <p:cNvSpPr/>
          <p:nvPr/>
        </p:nvSpPr>
        <p:spPr>
          <a:xfrm>
            <a:off x="4572000" y="1697244"/>
            <a:ext cx="4572000" cy="715581"/>
          </a:xfrm>
          <a:prstGeom prst="rect">
            <a:avLst/>
          </a:prstGeom>
        </p:spPr>
        <p:txBody>
          <a:bodyPr>
            <a:spAutoFit/>
          </a:bodyPr>
          <a:lstStyle/>
          <a:p>
            <a:r>
              <a:rPr lang="ru-RU" sz="1350" dirty="0" err="1">
                <a:latin typeface="Times New Roman" panose="02020603050405020304" pitchFamily="18" charset="0"/>
                <a:cs typeface="Times New Roman" panose="02020603050405020304" pitchFamily="18" charset="0"/>
              </a:rPr>
              <a:t>Адміністративна</a:t>
            </a:r>
            <a:r>
              <a:rPr lang="ru-RU" sz="1350" dirty="0">
                <a:latin typeface="Times New Roman" panose="02020603050405020304" pitchFamily="18" charset="0"/>
                <a:cs typeface="Times New Roman" panose="02020603050405020304" pitchFamily="18" charset="0"/>
              </a:rPr>
              <a:t> </a:t>
            </a:r>
            <a:r>
              <a:rPr lang="ru-RU" sz="1350" dirty="0" err="1">
                <a:latin typeface="Times New Roman" panose="02020603050405020304" pitchFamily="18" charset="0"/>
                <a:cs typeface="Times New Roman" panose="02020603050405020304" pitchFamily="18" charset="0"/>
              </a:rPr>
              <a:t>відповідальність</a:t>
            </a:r>
            <a:r>
              <a:rPr lang="ru-RU" sz="1350" dirty="0">
                <a:latin typeface="Times New Roman" panose="02020603050405020304" pitchFamily="18" charset="0"/>
                <a:cs typeface="Times New Roman" panose="02020603050405020304" pitchFamily="18" charset="0"/>
              </a:rPr>
              <a:t> – вид </a:t>
            </a:r>
          </a:p>
          <a:p>
            <a:r>
              <a:rPr lang="ru-RU" sz="1350" dirty="0" err="1">
                <a:latin typeface="Times New Roman" panose="02020603050405020304" pitchFamily="18" charset="0"/>
                <a:cs typeface="Times New Roman" panose="02020603050405020304" pitchFamily="18" charset="0"/>
              </a:rPr>
              <a:t>юридичної</a:t>
            </a:r>
            <a:r>
              <a:rPr lang="ru-RU" sz="1350" dirty="0">
                <a:latin typeface="Times New Roman" panose="02020603050405020304" pitchFamily="18" charset="0"/>
                <a:cs typeface="Times New Roman" panose="02020603050405020304" pitchFamily="18" charset="0"/>
              </a:rPr>
              <a:t> </a:t>
            </a:r>
            <a:r>
              <a:rPr lang="ru-RU" sz="1350" dirty="0" err="1">
                <a:latin typeface="Times New Roman" panose="02020603050405020304" pitchFamily="18" charset="0"/>
                <a:cs typeface="Times New Roman" panose="02020603050405020304" pitchFamily="18" charset="0"/>
              </a:rPr>
              <a:t>відповідальності</a:t>
            </a:r>
            <a:r>
              <a:rPr lang="ru-RU" sz="1350" dirty="0">
                <a:latin typeface="Times New Roman" panose="02020603050405020304" pitchFamily="18" charset="0"/>
                <a:cs typeface="Times New Roman" panose="02020603050405020304" pitchFamily="18" charset="0"/>
              </a:rPr>
              <a:t> </a:t>
            </a:r>
            <a:r>
              <a:rPr lang="ru-RU" sz="1350" dirty="0" err="1">
                <a:latin typeface="Times New Roman" panose="02020603050405020304" pitchFamily="18" charset="0"/>
                <a:cs typeface="Times New Roman" panose="02020603050405020304" pitchFamily="18" charset="0"/>
              </a:rPr>
              <a:t>громадян</a:t>
            </a:r>
            <a:r>
              <a:rPr lang="ru-RU" sz="1350" dirty="0">
                <a:latin typeface="Times New Roman" panose="02020603050405020304" pitchFamily="18" charset="0"/>
                <a:cs typeface="Times New Roman" panose="02020603050405020304" pitchFamily="18" charset="0"/>
              </a:rPr>
              <a:t> і </a:t>
            </a:r>
            <a:r>
              <a:rPr lang="ru-RU" sz="1350" dirty="0" err="1">
                <a:latin typeface="Times New Roman" panose="02020603050405020304" pitchFamily="18" charset="0"/>
                <a:cs typeface="Times New Roman" panose="02020603050405020304" pitchFamily="18" charset="0"/>
              </a:rPr>
              <a:t>службових</a:t>
            </a:r>
            <a:r>
              <a:rPr lang="ru-RU" sz="1350" dirty="0">
                <a:latin typeface="Times New Roman" panose="02020603050405020304" pitchFamily="18" charset="0"/>
                <a:cs typeface="Times New Roman" panose="02020603050405020304" pitchFamily="18" charset="0"/>
              </a:rPr>
              <a:t> </a:t>
            </a:r>
          </a:p>
          <a:p>
            <a:r>
              <a:rPr lang="ru-RU" sz="1350" dirty="0" err="1">
                <a:latin typeface="Times New Roman" panose="02020603050405020304" pitchFamily="18" charset="0"/>
                <a:cs typeface="Times New Roman" panose="02020603050405020304" pitchFamily="18" charset="0"/>
              </a:rPr>
              <a:t>осіб</a:t>
            </a:r>
            <a:r>
              <a:rPr lang="ru-RU" sz="1350" dirty="0">
                <a:latin typeface="Times New Roman" panose="02020603050405020304" pitchFamily="18" charset="0"/>
                <a:cs typeface="Times New Roman" panose="02020603050405020304" pitchFamily="18" charset="0"/>
              </a:rPr>
              <a:t> за </a:t>
            </a:r>
            <a:r>
              <a:rPr lang="ru-RU" sz="1350" dirty="0" err="1">
                <a:latin typeface="Times New Roman" panose="02020603050405020304" pitchFamily="18" charset="0"/>
                <a:cs typeface="Times New Roman" panose="02020603050405020304" pitchFamily="18" charset="0"/>
              </a:rPr>
              <a:t>вчинені</a:t>
            </a:r>
            <a:r>
              <a:rPr lang="ru-RU" sz="1350" dirty="0">
                <a:latin typeface="Times New Roman" panose="02020603050405020304" pitchFamily="18" charset="0"/>
                <a:cs typeface="Times New Roman" panose="02020603050405020304" pitchFamily="18" charset="0"/>
              </a:rPr>
              <a:t> ними </a:t>
            </a:r>
            <a:r>
              <a:rPr lang="ru-RU" sz="1350" dirty="0" err="1">
                <a:latin typeface="Times New Roman" panose="02020603050405020304" pitchFamily="18" charset="0"/>
                <a:cs typeface="Times New Roman" panose="02020603050405020304" pitchFamily="18" charset="0"/>
              </a:rPr>
              <a:t>адміністративні</a:t>
            </a:r>
            <a:r>
              <a:rPr lang="ru-RU" sz="1350" dirty="0">
                <a:latin typeface="Times New Roman" panose="02020603050405020304" pitchFamily="18" charset="0"/>
                <a:cs typeface="Times New Roman" panose="02020603050405020304" pitchFamily="18" charset="0"/>
              </a:rPr>
              <a:t> </a:t>
            </a:r>
            <a:r>
              <a:rPr lang="ru-RU" sz="1350" dirty="0" err="1">
                <a:latin typeface="Times New Roman" panose="02020603050405020304" pitchFamily="18" charset="0"/>
                <a:cs typeface="Times New Roman" panose="02020603050405020304" pitchFamily="18" charset="0"/>
              </a:rPr>
              <a:t>правопорушення</a:t>
            </a:r>
            <a:r>
              <a:rPr lang="ru-RU" sz="1350" dirty="0">
                <a:latin typeface="Times New Roman" panose="02020603050405020304" pitchFamily="18" charset="0"/>
                <a:cs typeface="Times New Roman" panose="02020603050405020304" pitchFamily="18" charset="0"/>
              </a:rPr>
              <a:t>.</a:t>
            </a:r>
          </a:p>
        </p:txBody>
      </p:sp>
      <p:sp>
        <p:nvSpPr>
          <p:cNvPr id="7" name="Прямоугольник 6"/>
          <p:cNvSpPr/>
          <p:nvPr/>
        </p:nvSpPr>
        <p:spPr>
          <a:xfrm>
            <a:off x="281940" y="2590138"/>
            <a:ext cx="2484120" cy="571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350" dirty="0">
                <a:latin typeface="Times New Roman" panose="02020603050405020304" pitchFamily="18" charset="0"/>
                <a:cs typeface="Times New Roman" panose="02020603050405020304" pitchFamily="18" charset="0"/>
              </a:rPr>
              <a:t>Л. В. Коваль, Ю. П. </a:t>
            </a:r>
            <a:r>
              <a:rPr lang="ru-RU" sz="1350" dirty="0" err="1">
                <a:latin typeface="Times New Roman" panose="02020603050405020304" pitchFamily="18" charset="0"/>
                <a:cs typeface="Times New Roman" panose="02020603050405020304" pitchFamily="18" charset="0"/>
              </a:rPr>
              <a:t>Битяк</a:t>
            </a:r>
            <a:r>
              <a:rPr lang="ru-RU" sz="1350" dirty="0">
                <a:latin typeface="Times New Roman" panose="02020603050405020304" pitchFamily="18" charset="0"/>
                <a:cs typeface="Times New Roman" panose="02020603050405020304" pitchFamily="18" charset="0"/>
              </a:rPr>
              <a:t>, В. В. Зуй та </a:t>
            </a:r>
            <a:r>
              <a:rPr lang="ru-RU" sz="1350" dirty="0" err="1">
                <a:latin typeface="Times New Roman" panose="02020603050405020304" pitchFamily="18" charset="0"/>
                <a:cs typeface="Times New Roman" panose="02020603050405020304" pitchFamily="18" charset="0"/>
              </a:rPr>
              <a:t>інші</a:t>
            </a:r>
            <a:endParaRPr lang="ru-RU" sz="1350" dirty="0">
              <a:latin typeface="Times New Roman" panose="02020603050405020304" pitchFamily="18" charset="0"/>
              <a:cs typeface="Times New Roman" panose="02020603050405020304" pitchFamily="18" charset="0"/>
            </a:endParaRPr>
          </a:p>
        </p:txBody>
      </p:sp>
      <p:sp>
        <p:nvSpPr>
          <p:cNvPr id="8" name="Прямоугольник 7"/>
          <p:cNvSpPr/>
          <p:nvPr/>
        </p:nvSpPr>
        <p:spPr>
          <a:xfrm>
            <a:off x="281940" y="3449624"/>
            <a:ext cx="2484120" cy="571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350" dirty="0">
                <a:latin typeface="Times New Roman" panose="02020603050405020304" pitchFamily="18" charset="0"/>
                <a:cs typeface="Times New Roman" panose="02020603050405020304" pitchFamily="18" charset="0"/>
              </a:rPr>
              <a:t>Є. В. </a:t>
            </a:r>
            <a:r>
              <a:rPr lang="ru-RU" sz="1350" dirty="0" err="1">
                <a:latin typeface="Times New Roman" panose="02020603050405020304" pitchFamily="18" charset="0"/>
                <a:cs typeface="Times New Roman" panose="02020603050405020304" pitchFamily="18" charset="0"/>
              </a:rPr>
              <a:t>Додін</a:t>
            </a:r>
            <a:r>
              <a:rPr lang="ru-RU" sz="1350" dirty="0">
                <a:latin typeface="Times New Roman" panose="02020603050405020304" pitchFamily="18" charset="0"/>
                <a:cs typeface="Times New Roman" panose="02020603050405020304" pitchFamily="18" charset="0"/>
              </a:rPr>
              <a:t> </a:t>
            </a:r>
          </a:p>
        </p:txBody>
      </p:sp>
      <p:sp>
        <p:nvSpPr>
          <p:cNvPr id="9" name="Прямоугольник 8"/>
          <p:cNvSpPr/>
          <p:nvPr/>
        </p:nvSpPr>
        <p:spPr>
          <a:xfrm>
            <a:off x="281940" y="4309109"/>
            <a:ext cx="2484120" cy="571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350">
                <a:latin typeface="Times New Roman" panose="02020603050405020304" pitchFamily="18" charset="0"/>
                <a:cs typeface="Times New Roman" panose="02020603050405020304" pitchFamily="18" charset="0"/>
              </a:rPr>
              <a:t>І. П. Голосніченко</a:t>
            </a:r>
          </a:p>
        </p:txBody>
      </p:sp>
      <p:sp>
        <p:nvSpPr>
          <p:cNvPr id="10" name="Стрелка вправо 9"/>
          <p:cNvSpPr/>
          <p:nvPr/>
        </p:nvSpPr>
        <p:spPr>
          <a:xfrm>
            <a:off x="3162300" y="2775928"/>
            <a:ext cx="1371600" cy="2247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p>
        </p:txBody>
      </p:sp>
      <p:sp>
        <p:nvSpPr>
          <p:cNvPr id="11" name="Стрелка вправо 10"/>
          <p:cNvSpPr/>
          <p:nvPr/>
        </p:nvSpPr>
        <p:spPr>
          <a:xfrm>
            <a:off x="3162300" y="3562019"/>
            <a:ext cx="1371600" cy="2247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p>
        </p:txBody>
      </p:sp>
      <p:sp>
        <p:nvSpPr>
          <p:cNvPr id="12" name="Стрелка вправо 11"/>
          <p:cNvSpPr/>
          <p:nvPr/>
        </p:nvSpPr>
        <p:spPr>
          <a:xfrm>
            <a:off x="3162300" y="4482464"/>
            <a:ext cx="1371600" cy="2247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p>
        </p:txBody>
      </p:sp>
      <p:sp>
        <p:nvSpPr>
          <p:cNvPr id="13" name="Прямоугольник 12"/>
          <p:cNvSpPr/>
          <p:nvPr/>
        </p:nvSpPr>
        <p:spPr>
          <a:xfrm>
            <a:off x="281940" y="5078729"/>
            <a:ext cx="2484120" cy="571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350" dirty="0">
                <a:latin typeface="Times New Roman" panose="02020603050405020304" pitchFamily="18" charset="0"/>
                <a:cs typeface="Times New Roman" panose="02020603050405020304" pitchFamily="18" charset="0"/>
              </a:rPr>
              <a:t>В.К. </a:t>
            </a:r>
            <a:r>
              <a:rPr lang="uk-UA" sz="1350" dirty="0" err="1">
                <a:latin typeface="Times New Roman" panose="02020603050405020304" pitchFamily="18" charset="0"/>
                <a:cs typeface="Times New Roman" panose="02020603050405020304" pitchFamily="18" charset="0"/>
              </a:rPr>
              <a:t>Колпаков</a:t>
            </a:r>
            <a:endParaRPr lang="ru-RU" sz="1350" dirty="0">
              <a:latin typeface="Times New Roman" panose="02020603050405020304" pitchFamily="18" charset="0"/>
              <a:cs typeface="Times New Roman" panose="02020603050405020304" pitchFamily="18" charset="0"/>
            </a:endParaRPr>
          </a:p>
        </p:txBody>
      </p:sp>
      <p:sp>
        <p:nvSpPr>
          <p:cNvPr id="14" name="Прямоугольник 13"/>
          <p:cNvSpPr/>
          <p:nvPr/>
        </p:nvSpPr>
        <p:spPr>
          <a:xfrm>
            <a:off x="4572000" y="2723719"/>
            <a:ext cx="4121449" cy="300082"/>
          </a:xfrm>
          <a:prstGeom prst="rect">
            <a:avLst/>
          </a:prstGeom>
        </p:spPr>
        <p:txBody>
          <a:bodyPr wrap="none">
            <a:spAutoFit/>
          </a:bodyPr>
          <a:lstStyle/>
          <a:p>
            <a:r>
              <a:rPr lang="ru-RU" sz="1350" dirty="0" err="1">
                <a:latin typeface="Times New Roman" panose="02020603050405020304" pitchFamily="18" charset="0"/>
                <a:cs typeface="Times New Roman" panose="02020603050405020304" pitchFamily="18" charset="0"/>
              </a:rPr>
              <a:t>це</a:t>
            </a:r>
            <a:r>
              <a:rPr lang="ru-RU" sz="1350" dirty="0">
                <a:latin typeface="Times New Roman" panose="02020603050405020304" pitchFamily="18" charset="0"/>
                <a:cs typeface="Times New Roman" panose="02020603050405020304" pitchFamily="18" charset="0"/>
              </a:rPr>
              <a:t> </a:t>
            </a:r>
            <a:r>
              <a:rPr lang="ru-RU" sz="1350" dirty="0" err="1">
                <a:latin typeface="Times New Roman" panose="02020603050405020304" pitchFamily="18" charset="0"/>
                <a:cs typeface="Times New Roman" panose="02020603050405020304" pitchFamily="18" charset="0"/>
              </a:rPr>
              <a:t>застосування</a:t>
            </a:r>
            <a:r>
              <a:rPr lang="ru-RU" sz="1350" dirty="0">
                <a:latin typeface="Times New Roman" panose="02020603050405020304" pitchFamily="18" charset="0"/>
                <a:cs typeface="Times New Roman" panose="02020603050405020304" pitchFamily="18" charset="0"/>
              </a:rPr>
              <a:t> до </a:t>
            </a:r>
            <a:r>
              <a:rPr lang="ru-RU" sz="1350" dirty="0" err="1">
                <a:latin typeface="Times New Roman" panose="02020603050405020304" pitchFamily="18" charset="0"/>
                <a:cs typeface="Times New Roman" panose="02020603050405020304" pitchFamily="18" charset="0"/>
              </a:rPr>
              <a:t>правопорушника</a:t>
            </a:r>
            <a:r>
              <a:rPr lang="ru-RU" sz="1350" dirty="0">
                <a:latin typeface="Times New Roman" panose="02020603050405020304" pitchFamily="18" charset="0"/>
                <a:cs typeface="Times New Roman" panose="02020603050405020304" pitchFamily="18" charset="0"/>
              </a:rPr>
              <a:t> </a:t>
            </a:r>
            <a:r>
              <a:rPr lang="ru-RU" sz="1350" dirty="0" err="1">
                <a:latin typeface="Times New Roman" panose="02020603050405020304" pitchFamily="18" charset="0"/>
                <a:cs typeface="Times New Roman" panose="02020603050405020304" pitchFamily="18" charset="0"/>
              </a:rPr>
              <a:t>заходів</a:t>
            </a:r>
            <a:r>
              <a:rPr lang="ru-RU" sz="1350" dirty="0">
                <a:latin typeface="Times New Roman" panose="02020603050405020304" pitchFamily="18" charset="0"/>
                <a:cs typeface="Times New Roman" panose="02020603050405020304" pitchFamily="18" charset="0"/>
              </a:rPr>
              <a:t> примусу</a:t>
            </a:r>
          </a:p>
        </p:txBody>
      </p:sp>
      <p:sp>
        <p:nvSpPr>
          <p:cNvPr id="15" name="Прямоугольник 14"/>
          <p:cNvSpPr/>
          <p:nvPr/>
        </p:nvSpPr>
        <p:spPr>
          <a:xfrm>
            <a:off x="4572000" y="3440560"/>
            <a:ext cx="4390549" cy="715581"/>
          </a:xfrm>
          <a:prstGeom prst="rect">
            <a:avLst/>
          </a:prstGeom>
        </p:spPr>
        <p:txBody>
          <a:bodyPr wrap="square">
            <a:spAutoFit/>
          </a:bodyPr>
          <a:lstStyle/>
          <a:p>
            <a:r>
              <a:rPr lang="ru-RU" sz="1350" dirty="0" err="1">
                <a:latin typeface="Times New Roman" panose="02020603050405020304" pitchFamily="18" charset="0"/>
                <a:cs typeface="Times New Roman" panose="02020603050405020304" pitchFamily="18" charset="0"/>
              </a:rPr>
              <a:t>це</a:t>
            </a:r>
            <a:r>
              <a:rPr lang="ru-RU" sz="1350" dirty="0">
                <a:latin typeface="Times New Roman" panose="02020603050405020304" pitchFamily="18" charset="0"/>
                <a:cs typeface="Times New Roman" panose="02020603050405020304" pitchFamily="18" charset="0"/>
              </a:rPr>
              <a:t> </a:t>
            </a:r>
            <a:r>
              <a:rPr lang="ru-RU" sz="1350" dirty="0" err="1">
                <a:latin typeface="Times New Roman" panose="02020603050405020304" pitchFamily="18" charset="0"/>
                <a:cs typeface="Times New Roman" panose="02020603050405020304" pitchFamily="18" charset="0"/>
              </a:rPr>
              <a:t>визначення</a:t>
            </a:r>
            <a:r>
              <a:rPr lang="ru-RU" sz="1350" dirty="0">
                <a:latin typeface="Times New Roman" panose="02020603050405020304" pitchFamily="18" charset="0"/>
                <a:cs typeface="Times New Roman" panose="02020603050405020304" pitchFamily="18" charset="0"/>
              </a:rPr>
              <a:t> </a:t>
            </a:r>
            <a:r>
              <a:rPr lang="ru-RU" sz="1350" dirty="0" err="1">
                <a:latin typeface="Times New Roman" panose="02020603050405020304" pitchFamily="18" charset="0"/>
                <a:cs typeface="Times New Roman" panose="02020603050405020304" pitchFamily="18" charset="0"/>
              </a:rPr>
              <a:t>обмежень</a:t>
            </a:r>
            <a:r>
              <a:rPr lang="ru-RU" sz="1350" dirty="0">
                <a:latin typeface="Times New Roman" panose="02020603050405020304" pitchFamily="18" charset="0"/>
                <a:cs typeface="Times New Roman" panose="02020603050405020304" pitchFamily="18" charset="0"/>
              </a:rPr>
              <a:t> </a:t>
            </a:r>
            <a:r>
              <a:rPr lang="ru-RU" sz="1350" dirty="0" err="1">
                <a:latin typeface="Times New Roman" panose="02020603050405020304" pitchFamily="18" charset="0"/>
                <a:cs typeface="Times New Roman" panose="02020603050405020304" pitchFamily="18" charset="0"/>
              </a:rPr>
              <a:t>майнових</a:t>
            </a:r>
            <a:r>
              <a:rPr lang="ru-RU" sz="1350" dirty="0">
                <a:latin typeface="Times New Roman" panose="02020603050405020304" pitchFamily="18" charset="0"/>
                <a:cs typeface="Times New Roman" panose="02020603050405020304" pitchFamily="18" charset="0"/>
              </a:rPr>
              <a:t>, а </a:t>
            </a:r>
            <a:r>
              <a:rPr lang="ru-RU" sz="1350" dirty="0" err="1">
                <a:latin typeface="Times New Roman" panose="02020603050405020304" pitchFamily="18" charset="0"/>
                <a:cs typeface="Times New Roman" panose="02020603050405020304" pitchFamily="18" charset="0"/>
              </a:rPr>
              <a:t>також</a:t>
            </a:r>
            <a:r>
              <a:rPr lang="ru-RU" sz="1350" dirty="0">
                <a:latin typeface="Times New Roman" panose="02020603050405020304" pitchFamily="18" charset="0"/>
                <a:cs typeface="Times New Roman" panose="02020603050405020304" pitchFamily="18" charset="0"/>
              </a:rPr>
              <a:t> </a:t>
            </a:r>
            <a:r>
              <a:rPr lang="ru-RU" sz="1350" dirty="0" err="1">
                <a:latin typeface="Times New Roman" panose="02020603050405020304" pitchFamily="18" charset="0"/>
                <a:cs typeface="Times New Roman" panose="02020603050405020304" pitchFamily="18" charset="0"/>
              </a:rPr>
              <a:t>особистих</a:t>
            </a:r>
            <a:r>
              <a:rPr lang="ru-RU" sz="1350" dirty="0">
                <a:latin typeface="Times New Roman" panose="02020603050405020304" pitchFamily="18" charset="0"/>
                <a:cs typeface="Times New Roman" panose="02020603050405020304" pitchFamily="18" charset="0"/>
              </a:rPr>
              <a:t> благ і </a:t>
            </a:r>
            <a:r>
              <a:rPr lang="ru-RU" sz="1350" dirty="0" err="1">
                <a:latin typeface="Times New Roman" panose="02020603050405020304" pitchFamily="18" charset="0"/>
                <a:cs typeface="Times New Roman" panose="02020603050405020304" pitchFamily="18" charset="0"/>
              </a:rPr>
              <a:t>інтересів</a:t>
            </a:r>
            <a:r>
              <a:rPr lang="ru-RU" sz="1350" dirty="0">
                <a:latin typeface="Times New Roman" panose="02020603050405020304" pitchFamily="18" charset="0"/>
                <a:cs typeface="Times New Roman" panose="02020603050405020304" pitchFamily="18" charset="0"/>
              </a:rPr>
              <a:t> за </a:t>
            </a:r>
            <a:r>
              <a:rPr lang="ru-RU" sz="1350" dirty="0" err="1">
                <a:latin typeface="Times New Roman" panose="02020603050405020304" pitchFamily="18" charset="0"/>
                <a:cs typeface="Times New Roman" panose="02020603050405020304" pitchFamily="18" charset="0"/>
              </a:rPr>
              <a:t>здійснення</a:t>
            </a:r>
            <a:r>
              <a:rPr lang="ru-RU" sz="1350" dirty="0">
                <a:latin typeface="Times New Roman" panose="02020603050405020304" pitchFamily="18" charset="0"/>
                <a:cs typeface="Times New Roman" panose="02020603050405020304" pitchFamily="18" charset="0"/>
              </a:rPr>
              <a:t> </a:t>
            </a:r>
            <a:r>
              <a:rPr lang="ru-RU" sz="1350" dirty="0" err="1">
                <a:latin typeface="Times New Roman" panose="02020603050405020304" pitchFamily="18" charset="0"/>
                <a:cs typeface="Times New Roman" panose="02020603050405020304" pitchFamily="18" charset="0"/>
              </a:rPr>
              <a:t>адміністративних</a:t>
            </a:r>
            <a:r>
              <a:rPr lang="ru-RU" sz="1350" dirty="0">
                <a:latin typeface="Times New Roman" panose="02020603050405020304" pitchFamily="18" charset="0"/>
                <a:cs typeface="Times New Roman" panose="02020603050405020304" pitchFamily="18" charset="0"/>
              </a:rPr>
              <a:t> </a:t>
            </a:r>
            <a:r>
              <a:rPr lang="ru-RU" sz="1350" dirty="0" err="1">
                <a:latin typeface="Times New Roman" panose="02020603050405020304" pitchFamily="18" charset="0"/>
                <a:cs typeface="Times New Roman" panose="02020603050405020304" pitchFamily="18" charset="0"/>
              </a:rPr>
              <a:t>правопорушень</a:t>
            </a:r>
            <a:endParaRPr lang="ru-RU" sz="1350" dirty="0">
              <a:latin typeface="Times New Roman" panose="02020603050405020304" pitchFamily="18" charset="0"/>
              <a:cs typeface="Times New Roman" panose="02020603050405020304" pitchFamily="18" charset="0"/>
            </a:endParaRPr>
          </a:p>
        </p:txBody>
      </p:sp>
      <p:sp>
        <p:nvSpPr>
          <p:cNvPr id="16" name="Прямоугольник 15"/>
          <p:cNvSpPr/>
          <p:nvPr/>
        </p:nvSpPr>
        <p:spPr>
          <a:xfrm>
            <a:off x="4572000" y="4248611"/>
            <a:ext cx="4572000" cy="715581"/>
          </a:xfrm>
          <a:prstGeom prst="rect">
            <a:avLst/>
          </a:prstGeom>
        </p:spPr>
        <p:txBody>
          <a:bodyPr>
            <a:spAutoFit/>
          </a:bodyPr>
          <a:lstStyle/>
          <a:p>
            <a:r>
              <a:rPr lang="ru-RU" sz="1350" dirty="0" err="1">
                <a:latin typeface="Times New Roman" panose="02020603050405020304" pitchFamily="18" charset="0"/>
                <a:cs typeface="Times New Roman" panose="02020603050405020304" pitchFamily="18" charset="0"/>
              </a:rPr>
              <a:t>це</a:t>
            </a:r>
            <a:r>
              <a:rPr lang="ru-RU" sz="1350" dirty="0">
                <a:latin typeface="Times New Roman" panose="02020603050405020304" pitchFamily="18" charset="0"/>
                <a:cs typeface="Times New Roman" panose="02020603050405020304" pitchFamily="18" charset="0"/>
              </a:rPr>
              <a:t> </a:t>
            </a:r>
            <a:r>
              <a:rPr lang="ru-RU" sz="1350" dirty="0" err="1">
                <a:latin typeface="Times New Roman" panose="02020603050405020304" pitchFamily="18" charset="0"/>
                <a:cs typeface="Times New Roman" panose="02020603050405020304" pitchFamily="18" charset="0"/>
              </a:rPr>
              <a:t>сукупність</a:t>
            </a:r>
            <a:r>
              <a:rPr lang="ru-RU" sz="1350" dirty="0">
                <a:latin typeface="Times New Roman" panose="02020603050405020304" pitchFamily="18" charset="0"/>
                <a:cs typeface="Times New Roman" panose="02020603050405020304" pitchFamily="18" charset="0"/>
              </a:rPr>
              <a:t> </a:t>
            </a:r>
            <a:r>
              <a:rPr lang="ru-RU" sz="1350" dirty="0" err="1">
                <a:latin typeface="Times New Roman" panose="02020603050405020304" pitchFamily="18" charset="0"/>
                <a:cs typeface="Times New Roman" panose="02020603050405020304" pitchFamily="18" charset="0"/>
              </a:rPr>
              <a:t>адміністративних</a:t>
            </a:r>
            <a:r>
              <a:rPr lang="ru-RU" sz="1350" dirty="0">
                <a:latin typeface="Times New Roman" panose="02020603050405020304" pitchFamily="18" charset="0"/>
                <a:cs typeface="Times New Roman" panose="02020603050405020304" pitchFamily="18" charset="0"/>
              </a:rPr>
              <a:t> </a:t>
            </a:r>
            <a:r>
              <a:rPr lang="ru-RU" sz="1350" dirty="0" err="1">
                <a:latin typeface="Times New Roman" panose="02020603050405020304" pitchFamily="18" charset="0"/>
                <a:cs typeface="Times New Roman" panose="02020603050405020304" pitchFamily="18" charset="0"/>
              </a:rPr>
              <a:t>правовідносин</a:t>
            </a:r>
            <a:r>
              <a:rPr lang="ru-RU" sz="1350" dirty="0">
                <a:latin typeface="Times New Roman" panose="02020603050405020304" pitchFamily="18" charset="0"/>
                <a:cs typeface="Times New Roman" panose="02020603050405020304" pitchFamily="18" charset="0"/>
              </a:rPr>
              <a:t>, </a:t>
            </a:r>
            <a:r>
              <a:rPr lang="ru-RU" sz="1350" dirty="0" err="1">
                <a:latin typeface="Times New Roman" panose="02020603050405020304" pitchFamily="18" charset="0"/>
                <a:cs typeface="Times New Roman" panose="02020603050405020304" pitchFamily="18" charset="0"/>
              </a:rPr>
              <a:t>які</a:t>
            </a:r>
            <a:r>
              <a:rPr lang="ru-RU" sz="1350" dirty="0">
                <a:latin typeface="Times New Roman" panose="02020603050405020304" pitchFamily="18" charset="0"/>
                <a:cs typeface="Times New Roman" panose="02020603050405020304" pitchFamily="18" charset="0"/>
              </a:rPr>
              <a:t> </a:t>
            </a:r>
            <a:r>
              <a:rPr lang="ru-RU" sz="1350" dirty="0" err="1">
                <a:latin typeface="Times New Roman" panose="02020603050405020304" pitchFamily="18" charset="0"/>
                <a:cs typeface="Times New Roman" panose="02020603050405020304" pitchFamily="18" charset="0"/>
              </a:rPr>
              <a:t>виникають</a:t>
            </a:r>
            <a:r>
              <a:rPr lang="ru-RU" sz="1350" dirty="0">
                <a:latin typeface="Times New Roman" panose="02020603050405020304" pitchFamily="18" charset="0"/>
                <a:cs typeface="Times New Roman" panose="02020603050405020304" pitchFamily="18" charset="0"/>
              </a:rPr>
              <a:t> у </a:t>
            </a:r>
            <a:r>
              <a:rPr lang="ru-RU" sz="1350" dirty="0" err="1">
                <a:latin typeface="Times New Roman" panose="02020603050405020304" pitchFamily="18" charset="0"/>
                <a:cs typeface="Times New Roman" panose="02020603050405020304" pitchFamily="18" charset="0"/>
              </a:rPr>
              <a:t>зв’язку</a:t>
            </a:r>
            <a:r>
              <a:rPr lang="ru-RU" sz="1350" dirty="0">
                <a:latin typeface="Times New Roman" panose="02020603050405020304" pitchFamily="18" charset="0"/>
                <a:cs typeface="Times New Roman" panose="02020603050405020304" pitchFamily="18" charset="0"/>
              </a:rPr>
              <a:t> </a:t>
            </a:r>
            <a:r>
              <a:rPr lang="ru-RU" sz="1350" dirty="0" err="1">
                <a:latin typeface="Times New Roman" panose="02020603050405020304" pitchFamily="18" charset="0"/>
                <a:cs typeface="Times New Roman" panose="02020603050405020304" pitchFamily="18" charset="0"/>
              </a:rPr>
              <a:t>із</a:t>
            </a:r>
            <a:r>
              <a:rPr lang="ru-RU" sz="1350" dirty="0">
                <a:latin typeface="Times New Roman" panose="02020603050405020304" pitchFamily="18" charset="0"/>
                <a:cs typeface="Times New Roman" panose="02020603050405020304" pitchFamily="18" charset="0"/>
              </a:rPr>
              <a:t> </a:t>
            </a:r>
            <a:r>
              <a:rPr lang="ru-RU" sz="1350" dirty="0" err="1">
                <a:latin typeface="Times New Roman" panose="02020603050405020304" pitchFamily="18" charset="0"/>
                <a:cs typeface="Times New Roman" panose="02020603050405020304" pitchFamily="18" charset="0"/>
              </a:rPr>
              <a:t>застосуванням</a:t>
            </a:r>
            <a:r>
              <a:rPr lang="ru-RU" sz="1350" dirty="0">
                <a:latin typeface="Times New Roman" panose="02020603050405020304" pitchFamily="18" charset="0"/>
                <a:cs typeface="Times New Roman" panose="02020603050405020304" pitchFamily="18" charset="0"/>
              </a:rPr>
              <a:t> до </a:t>
            </a:r>
            <a:r>
              <a:rPr lang="ru-RU" sz="1350" dirty="0" err="1">
                <a:latin typeface="Times New Roman" panose="02020603050405020304" pitchFamily="18" charset="0"/>
                <a:cs typeface="Times New Roman" panose="02020603050405020304" pitchFamily="18" charset="0"/>
              </a:rPr>
              <a:t>суб’єкта</a:t>
            </a:r>
            <a:r>
              <a:rPr lang="ru-RU" sz="1350" dirty="0">
                <a:latin typeface="Times New Roman" panose="02020603050405020304" pitchFamily="18" charset="0"/>
                <a:cs typeface="Times New Roman" panose="02020603050405020304" pitchFamily="18" charset="0"/>
              </a:rPr>
              <a:t> проступку </a:t>
            </a:r>
            <a:r>
              <a:rPr lang="ru-RU" sz="1350" dirty="0" err="1">
                <a:latin typeface="Times New Roman" panose="02020603050405020304" pitchFamily="18" charset="0"/>
                <a:cs typeface="Times New Roman" panose="02020603050405020304" pitchFamily="18" charset="0"/>
              </a:rPr>
              <a:t>адміністративних</a:t>
            </a:r>
            <a:r>
              <a:rPr lang="ru-RU" sz="1350" dirty="0">
                <a:latin typeface="Times New Roman" panose="02020603050405020304" pitchFamily="18" charset="0"/>
                <a:cs typeface="Times New Roman" panose="02020603050405020304" pitchFamily="18" charset="0"/>
              </a:rPr>
              <a:t> </a:t>
            </a:r>
            <a:r>
              <a:rPr lang="ru-RU" sz="1350" dirty="0" err="1">
                <a:latin typeface="Times New Roman" panose="02020603050405020304" pitchFamily="18" charset="0"/>
                <a:cs typeface="Times New Roman" panose="02020603050405020304" pitchFamily="18" charset="0"/>
              </a:rPr>
              <a:t>стягнень</a:t>
            </a:r>
            <a:endParaRPr lang="ru-RU" sz="1350" dirty="0">
              <a:latin typeface="Times New Roman" panose="02020603050405020304" pitchFamily="18" charset="0"/>
              <a:cs typeface="Times New Roman" panose="02020603050405020304" pitchFamily="18" charset="0"/>
            </a:endParaRPr>
          </a:p>
        </p:txBody>
      </p:sp>
      <p:sp>
        <p:nvSpPr>
          <p:cNvPr id="17" name="Прямоугольник 16"/>
          <p:cNvSpPr/>
          <p:nvPr/>
        </p:nvSpPr>
        <p:spPr>
          <a:xfrm>
            <a:off x="2849880" y="4973362"/>
            <a:ext cx="6294120" cy="1015663"/>
          </a:xfrm>
          <a:prstGeom prst="rect">
            <a:avLst/>
          </a:prstGeom>
        </p:spPr>
        <p:txBody>
          <a:bodyPr wrap="square">
            <a:spAutoFit/>
          </a:bodyPr>
          <a:lstStyle/>
          <a:p>
            <a:r>
              <a:rPr lang="ru-RU" sz="1200" dirty="0" err="1">
                <a:latin typeface="Times New Roman" panose="02020603050405020304" pitchFamily="18" charset="0"/>
                <a:cs typeface="Times New Roman" panose="02020603050405020304" pitchFamily="18" charset="0"/>
              </a:rPr>
              <a:t>переліченим</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дефініціям</a:t>
            </a:r>
            <a:r>
              <a:rPr lang="ru-RU" sz="1200" dirty="0">
                <a:latin typeface="Times New Roman" panose="02020603050405020304" pitchFamily="18" charset="0"/>
                <a:cs typeface="Times New Roman" panose="02020603050405020304" pitchFamily="18" charset="0"/>
              </a:rPr>
              <a:t> </a:t>
            </a:r>
            <a:r>
              <a:rPr lang="ru-RU" sz="1200" b="1" i="1" u="sng" dirty="0" err="1">
                <a:solidFill>
                  <a:srgbClr val="FF0000"/>
                </a:solidFill>
                <a:latin typeface="Times New Roman" panose="02020603050405020304" pitchFamily="18" charset="0"/>
                <a:cs typeface="Times New Roman" panose="02020603050405020304" pitchFamily="18" charset="0"/>
              </a:rPr>
              <a:t>бракує</a:t>
            </a:r>
            <a:r>
              <a:rPr lang="ru-RU" sz="1200" b="1" i="1" u="sng" dirty="0">
                <a:solidFill>
                  <a:srgbClr val="FF0000"/>
                </a:solidFill>
                <a:latin typeface="Times New Roman" panose="02020603050405020304" pitchFamily="18" charset="0"/>
                <a:cs typeface="Times New Roman" panose="02020603050405020304" pitchFamily="18" charset="0"/>
              </a:rPr>
              <a:t> </a:t>
            </a:r>
            <a:r>
              <a:rPr lang="ru-RU" sz="1200" b="1" i="1" u="sng" dirty="0" err="1">
                <a:solidFill>
                  <a:srgbClr val="FF0000"/>
                </a:solidFill>
                <a:latin typeface="Times New Roman" panose="02020603050405020304" pitchFamily="18" charset="0"/>
                <a:cs typeface="Times New Roman" panose="02020603050405020304" pitchFamily="18" charset="0"/>
              </a:rPr>
              <a:t>вказівок</a:t>
            </a:r>
            <a:r>
              <a:rPr lang="ru-RU" sz="1200" b="1" i="1" u="sng" dirty="0">
                <a:solidFill>
                  <a:srgbClr val="FF0000"/>
                </a:solidFill>
                <a:latin typeface="Times New Roman" panose="02020603050405020304" pitchFamily="18" charset="0"/>
                <a:cs typeface="Times New Roman" panose="02020603050405020304" pitchFamily="18" charset="0"/>
              </a:rPr>
              <a:t> про </a:t>
            </a:r>
            <a:r>
              <a:rPr lang="ru-RU" sz="1200" b="1" i="1" u="sng" dirty="0" err="1">
                <a:solidFill>
                  <a:srgbClr val="FF0000"/>
                </a:solidFill>
                <a:latin typeface="Times New Roman" panose="02020603050405020304" pitchFamily="18" charset="0"/>
                <a:cs typeface="Times New Roman" panose="02020603050405020304" pitchFamily="18" charset="0"/>
              </a:rPr>
              <a:t>виконання</a:t>
            </a:r>
            <a:r>
              <a:rPr lang="ru-RU" sz="1200" b="1" i="1" u="sng" dirty="0">
                <a:solidFill>
                  <a:srgbClr val="FF0000"/>
                </a:solidFill>
                <a:latin typeface="Times New Roman" panose="02020603050405020304" pitchFamily="18" charset="0"/>
                <a:cs typeface="Times New Roman" panose="02020603050405020304" pitchFamily="18" charset="0"/>
              </a:rPr>
              <a:t> </a:t>
            </a:r>
            <a:r>
              <a:rPr lang="ru-RU" sz="1200" b="1" i="1" u="sng" dirty="0" err="1">
                <a:solidFill>
                  <a:srgbClr val="FF0000"/>
                </a:solidFill>
                <a:latin typeface="Times New Roman" panose="02020603050405020304" pitchFamily="18" charset="0"/>
                <a:cs typeface="Times New Roman" panose="02020603050405020304" pitchFamily="18" charset="0"/>
              </a:rPr>
              <a:t>суб’єктами</a:t>
            </a:r>
            <a:r>
              <a:rPr lang="ru-RU" sz="1200" b="1" i="1" u="sng" dirty="0">
                <a:solidFill>
                  <a:srgbClr val="FF0000"/>
                </a:solidFill>
                <a:latin typeface="Times New Roman" panose="02020603050405020304" pitchFamily="18" charset="0"/>
                <a:cs typeface="Times New Roman" panose="02020603050405020304" pitchFamily="18" charset="0"/>
              </a:rPr>
              <a:t> </a:t>
            </a:r>
            <a:r>
              <a:rPr lang="ru-RU" sz="1200" b="1" i="1" u="sng" dirty="0" err="1">
                <a:solidFill>
                  <a:srgbClr val="FF0000"/>
                </a:solidFill>
                <a:latin typeface="Times New Roman" panose="02020603050405020304" pitchFamily="18" charset="0"/>
                <a:cs typeface="Times New Roman" panose="02020603050405020304" pitchFamily="18" charset="0"/>
              </a:rPr>
              <a:t>протиправних</a:t>
            </a:r>
            <a:r>
              <a:rPr lang="ru-RU" sz="1200" b="1" i="1" u="sng" dirty="0">
                <a:solidFill>
                  <a:srgbClr val="FF0000"/>
                </a:solidFill>
                <a:latin typeface="Times New Roman" panose="02020603050405020304" pitchFamily="18" charset="0"/>
                <a:cs typeface="Times New Roman" panose="02020603050405020304" pitchFamily="18" charset="0"/>
              </a:rPr>
              <a:t> </a:t>
            </a:r>
            <a:r>
              <a:rPr lang="ru-RU" sz="1200" b="1" i="1" u="sng" dirty="0" err="1">
                <a:solidFill>
                  <a:srgbClr val="FF0000"/>
                </a:solidFill>
                <a:latin typeface="Times New Roman" panose="02020603050405020304" pitchFamily="18" charset="0"/>
                <a:cs typeface="Times New Roman" panose="02020603050405020304" pitchFamily="18" charset="0"/>
              </a:rPr>
              <a:t>дій</a:t>
            </a:r>
            <a:r>
              <a:rPr lang="ru-RU" sz="1200" b="1" i="1" u="sng" dirty="0">
                <a:solidFill>
                  <a:srgbClr val="FF0000"/>
                </a:solidFill>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вживаних</a:t>
            </a:r>
            <a:r>
              <a:rPr lang="ru-RU" sz="1200" dirty="0">
                <a:latin typeface="Times New Roman" panose="02020603050405020304" pitchFamily="18" charset="0"/>
                <a:cs typeface="Times New Roman" panose="02020603050405020304" pitchFamily="18" charset="0"/>
              </a:rPr>
              <a:t> за </a:t>
            </a:r>
            <a:r>
              <a:rPr lang="ru-RU" sz="1200" dirty="0" err="1">
                <a:latin typeface="Times New Roman" panose="02020603050405020304" pitchFamily="18" charset="0"/>
                <a:cs typeface="Times New Roman" panose="02020603050405020304" pitchFamily="18" charset="0"/>
              </a:rPr>
              <a:t>їх</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вчинення</a:t>
            </a:r>
            <a:r>
              <a:rPr lang="ru-RU" sz="1200" dirty="0">
                <a:latin typeface="Times New Roman" panose="02020603050405020304" pitchFamily="18" charset="0"/>
                <a:cs typeface="Times New Roman" panose="02020603050405020304" pitchFamily="18" charset="0"/>
              </a:rPr>
              <a:t> </a:t>
            </a:r>
            <a:r>
              <a:rPr lang="ru-RU" sz="1200" b="1" i="1" u="sng" dirty="0" err="1">
                <a:solidFill>
                  <a:srgbClr val="FF0000"/>
                </a:solidFill>
                <a:latin typeface="Times New Roman" panose="02020603050405020304" pitchFamily="18" charset="0"/>
                <a:cs typeface="Times New Roman" panose="02020603050405020304" pitchFamily="18" charset="0"/>
              </a:rPr>
              <a:t>заходів</a:t>
            </a:r>
            <a:r>
              <a:rPr lang="ru-RU" sz="1200" b="1" i="1" u="sng" dirty="0">
                <a:solidFill>
                  <a:srgbClr val="FF0000"/>
                </a:solidFill>
                <a:latin typeface="Times New Roman" panose="02020603050405020304" pitchFamily="18" charset="0"/>
                <a:cs typeface="Times New Roman" panose="02020603050405020304" pitchFamily="18" charset="0"/>
              </a:rPr>
              <a:t> </a:t>
            </a:r>
            <a:r>
              <a:rPr lang="ru-RU" sz="1200" b="1" i="1" u="sng" dirty="0" err="1">
                <a:solidFill>
                  <a:srgbClr val="FF0000"/>
                </a:solidFill>
                <a:latin typeface="Times New Roman" panose="02020603050405020304" pitchFamily="18" charset="0"/>
                <a:cs typeface="Times New Roman" panose="02020603050405020304" pitchFamily="18" charset="0"/>
              </a:rPr>
              <a:t>адміністративного</a:t>
            </a:r>
            <a:r>
              <a:rPr lang="ru-RU" sz="1200" b="1" i="1" u="sng" dirty="0">
                <a:solidFill>
                  <a:srgbClr val="FF0000"/>
                </a:solidFill>
                <a:latin typeface="Times New Roman" panose="02020603050405020304" pitchFamily="18" charset="0"/>
                <a:cs typeface="Times New Roman" panose="02020603050405020304" pitchFamily="18" charset="0"/>
              </a:rPr>
              <a:t> примусу</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що</a:t>
            </a:r>
            <a:r>
              <a:rPr lang="ru-RU" sz="1200" dirty="0">
                <a:latin typeface="Times New Roman" panose="02020603050405020304" pitchFamily="18" charset="0"/>
                <a:cs typeface="Times New Roman" panose="02020603050405020304" pitchFamily="18" charset="0"/>
              </a:rPr>
              <a:t> є </a:t>
            </a:r>
            <a:r>
              <a:rPr lang="ru-RU" sz="1200" dirty="0" err="1">
                <a:latin typeface="Times New Roman" panose="02020603050405020304" pitchFamily="18" charset="0"/>
                <a:cs typeface="Times New Roman" panose="02020603050405020304" pitchFamily="18" charset="0"/>
              </a:rPr>
              <a:t>істотним</a:t>
            </a:r>
            <a:r>
              <a:rPr lang="ru-RU" sz="1200" dirty="0">
                <a:latin typeface="Times New Roman" panose="02020603050405020304" pitchFamily="18" charset="0"/>
                <a:cs typeface="Times New Roman" panose="02020603050405020304" pitchFamily="18" charset="0"/>
              </a:rPr>
              <a:t> компонентом будь-</a:t>
            </a:r>
            <a:r>
              <a:rPr lang="ru-RU" sz="1200" dirty="0" err="1">
                <a:latin typeface="Times New Roman" panose="02020603050405020304" pitchFamily="18" charset="0"/>
                <a:cs typeface="Times New Roman" panose="02020603050405020304" pitchFamily="18" charset="0"/>
              </a:rPr>
              <a:t>якої</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відповідальності</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зокрема</a:t>
            </a:r>
            <a:r>
              <a:rPr lang="ru-RU" sz="1200" dirty="0">
                <a:latin typeface="Times New Roman" panose="02020603050405020304" pitchFamily="18" charset="0"/>
                <a:cs typeface="Times New Roman" panose="02020603050405020304" pitchFamily="18" charset="0"/>
              </a:rPr>
              <a:t> і </a:t>
            </a:r>
            <a:r>
              <a:rPr lang="ru-RU" sz="1200" dirty="0" err="1">
                <a:latin typeface="Times New Roman" panose="02020603050405020304" pitchFamily="18" charset="0"/>
                <a:cs typeface="Times New Roman" panose="02020603050405020304" pitchFamily="18" charset="0"/>
              </a:rPr>
              <a:t>адміністративної</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Адже</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відповідальність</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настає</a:t>
            </a:r>
            <a:r>
              <a:rPr lang="ru-RU" sz="1200" dirty="0">
                <a:latin typeface="Times New Roman" panose="02020603050405020304" pitchFamily="18" charset="0"/>
                <a:cs typeface="Times New Roman" panose="02020603050405020304" pitchFamily="18" charset="0"/>
              </a:rPr>
              <a:t> </a:t>
            </a:r>
            <a:r>
              <a:rPr lang="ru-RU" sz="1200" b="1" i="1" dirty="0" err="1">
                <a:solidFill>
                  <a:srgbClr val="FF0000"/>
                </a:solidFill>
                <a:latin typeface="Times New Roman" panose="02020603050405020304" pitchFamily="18" charset="0"/>
                <a:cs typeface="Times New Roman" panose="02020603050405020304" pitchFamily="18" charset="0"/>
              </a:rPr>
              <a:t>лише</a:t>
            </a:r>
            <a:r>
              <a:rPr lang="ru-RU" sz="1200" b="1" i="1" dirty="0">
                <a:solidFill>
                  <a:srgbClr val="FF0000"/>
                </a:solidFill>
                <a:latin typeface="Times New Roman" panose="02020603050405020304" pitchFamily="18" charset="0"/>
                <a:cs typeface="Times New Roman" panose="02020603050405020304" pitchFamily="18" charset="0"/>
              </a:rPr>
              <a:t> </a:t>
            </a:r>
            <a:r>
              <a:rPr lang="ru-RU" sz="1200" b="1" i="1" dirty="0" err="1">
                <a:solidFill>
                  <a:srgbClr val="FF0000"/>
                </a:solidFill>
                <a:latin typeface="Times New Roman" panose="02020603050405020304" pitchFamily="18" charset="0"/>
                <a:cs typeface="Times New Roman" panose="02020603050405020304" pitchFamily="18" charset="0"/>
              </a:rPr>
              <a:t>тоді</a:t>
            </a:r>
            <a:r>
              <a:rPr lang="ru-RU" sz="1200" dirty="0">
                <a:latin typeface="Times New Roman" panose="02020603050405020304" pitchFamily="18" charset="0"/>
                <a:cs typeface="Times New Roman" panose="02020603050405020304" pitchFamily="18" charset="0"/>
              </a:rPr>
              <a:t>, коли </a:t>
            </a:r>
            <a:r>
              <a:rPr lang="ru-RU" sz="1200" b="1" i="1" dirty="0" err="1">
                <a:solidFill>
                  <a:srgbClr val="FF0000"/>
                </a:solidFill>
                <a:latin typeface="Times New Roman" panose="02020603050405020304" pitchFamily="18" charset="0"/>
                <a:cs typeface="Times New Roman" panose="02020603050405020304" pitchFamily="18" charset="0"/>
              </a:rPr>
              <a:t>правопорушником</a:t>
            </a:r>
            <a:r>
              <a:rPr lang="ru-RU" sz="1200" b="1" i="1" dirty="0">
                <a:solidFill>
                  <a:srgbClr val="FF0000"/>
                </a:solidFill>
                <a:latin typeface="Times New Roman" panose="02020603050405020304" pitchFamily="18" charset="0"/>
                <a:cs typeface="Times New Roman" panose="02020603050405020304" pitchFamily="18" charset="0"/>
              </a:rPr>
              <a:t> </a:t>
            </a:r>
            <a:r>
              <a:rPr lang="ru-RU" sz="1200" b="1" i="1" dirty="0" err="1">
                <a:solidFill>
                  <a:srgbClr val="FF0000"/>
                </a:solidFill>
                <a:latin typeface="Times New Roman" panose="02020603050405020304" pitchFamily="18" charset="0"/>
                <a:cs typeface="Times New Roman" panose="02020603050405020304" pitchFamily="18" charset="0"/>
              </a:rPr>
              <a:t>виконані</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встановлені</a:t>
            </a:r>
            <a:r>
              <a:rPr lang="ru-RU" sz="1200" dirty="0">
                <a:latin typeface="Times New Roman" panose="02020603050405020304" pitchFamily="18" charset="0"/>
                <a:cs typeface="Times New Roman" panose="02020603050405020304" pitchFamily="18" charset="0"/>
              </a:rPr>
              <a:t> компетентною особою </a:t>
            </a:r>
            <a:r>
              <a:rPr lang="ru-RU" sz="1200" b="1" i="1" dirty="0">
                <a:solidFill>
                  <a:srgbClr val="FF0000"/>
                </a:solidFill>
                <a:latin typeface="Times New Roman" panose="02020603050405020304" pitchFamily="18" charset="0"/>
                <a:cs typeface="Times New Roman" panose="02020603050405020304" pitchFamily="18" charset="0"/>
              </a:rPr>
              <a:t>заходи </a:t>
            </a:r>
            <a:r>
              <a:rPr lang="ru-RU" sz="1200" b="1" i="1" dirty="0" err="1">
                <a:solidFill>
                  <a:srgbClr val="FF0000"/>
                </a:solidFill>
                <a:latin typeface="Times New Roman" panose="02020603050405020304" pitchFamily="18" charset="0"/>
                <a:cs typeface="Times New Roman" panose="02020603050405020304" pitchFamily="18" charset="0"/>
              </a:rPr>
              <a:t>впливу</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або</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реалізовані</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іншим</a:t>
            </a:r>
            <a:r>
              <a:rPr lang="ru-RU" sz="1200" dirty="0">
                <a:latin typeface="Times New Roman" panose="02020603050405020304" pitchFamily="18" charset="0"/>
                <a:cs typeface="Times New Roman" panose="02020603050405020304" pitchFamily="18" charset="0"/>
              </a:rPr>
              <a:t> чином.</a:t>
            </a:r>
          </a:p>
        </p:txBody>
      </p:sp>
    </p:spTree>
    <p:extLst>
      <p:ext uri="{BB962C8B-B14F-4D97-AF65-F5344CB8AC3E}">
        <p14:creationId xmlns:p14="http://schemas.microsoft.com/office/powerpoint/2010/main" val="274176844"/>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spTree>
    <p:extLst>
      <p:ext uri="{BB962C8B-B14F-4D97-AF65-F5344CB8AC3E}">
        <p14:creationId xmlns:p14="http://schemas.microsoft.com/office/powerpoint/2010/main" val="620120999"/>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a:t>Обов'язки</a:t>
            </a:r>
            <a:r>
              <a:rPr lang="ru-RU" dirty="0"/>
              <a:t> </a:t>
            </a:r>
            <a:r>
              <a:rPr lang="ru-RU" dirty="0" err="1"/>
              <a:t>Служби</a:t>
            </a:r>
            <a:r>
              <a:rPr lang="ru-RU" dirty="0"/>
              <a:t> </a:t>
            </a:r>
            <a:r>
              <a:rPr lang="ru-RU" dirty="0" err="1"/>
              <a:t>безпеки</a:t>
            </a:r>
            <a:r>
              <a:rPr lang="ru-RU" dirty="0"/>
              <a:t> </a:t>
            </a:r>
            <a:r>
              <a:rPr lang="ru-RU" dirty="0" err="1"/>
              <a:t>України</a:t>
            </a:r>
            <a:endParaRPr lang="ru-RU" dirty="0"/>
          </a:p>
        </p:txBody>
      </p:sp>
      <p:sp>
        <p:nvSpPr>
          <p:cNvPr id="3" name="Объект 2"/>
          <p:cNvSpPr>
            <a:spLocks noGrp="1"/>
          </p:cNvSpPr>
          <p:nvPr>
            <p:ph idx="1"/>
          </p:nvPr>
        </p:nvSpPr>
        <p:spPr/>
        <p:txBody>
          <a:bodyPr>
            <a:normAutofit fontScale="47500" lnSpcReduction="20000"/>
          </a:bodyPr>
          <a:lstStyle/>
          <a:p>
            <a:r>
              <a:rPr lang="ru-RU" dirty="0"/>
              <a:t>1) </a:t>
            </a:r>
            <a:r>
              <a:rPr lang="ru-RU" dirty="0" err="1"/>
              <a:t>здійснювати</a:t>
            </a:r>
            <a:r>
              <a:rPr lang="ru-RU" dirty="0"/>
              <a:t> </a:t>
            </a:r>
            <a:r>
              <a:rPr lang="ru-RU" b="1" i="1" dirty="0" err="1">
                <a:solidFill>
                  <a:srgbClr val="FF0000"/>
                </a:solidFill>
              </a:rPr>
              <a:t>інформаційно-аналітичну</a:t>
            </a:r>
            <a:r>
              <a:rPr lang="ru-RU" b="1" i="1" dirty="0">
                <a:solidFill>
                  <a:srgbClr val="FF0000"/>
                </a:solidFill>
              </a:rPr>
              <a:t> роботу</a:t>
            </a:r>
            <a:r>
              <a:rPr lang="ru-RU" dirty="0"/>
              <a:t> в </a:t>
            </a:r>
            <a:r>
              <a:rPr lang="ru-RU" dirty="0" err="1"/>
              <a:t>інтересах</a:t>
            </a:r>
            <a:r>
              <a:rPr lang="ru-RU" dirty="0"/>
              <a:t> </a:t>
            </a:r>
            <a:r>
              <a:rPr lang="ru-RU" dirty="0" err="1"/>
              <a:t>ефективного</a:t>
            </a:r>
            <a:r>
              <a:rPr lang="ru-RU" dirty="0"/>
              <a:t> </a:t>
            </a:r>
            <a:r>
              <a:rPr lang="ru-RU" dirty="0" err="1"/>
              <a:t>проведення</a:t>
            </a:r>
            <a:r>
              <a:rPr lang="ru-RU" dirty="0"/>
              <a:t> органами </a:t>
            </a:r>
            <a:r>
              <a:rPr lang="ru-RU" dirty="0" err="1"/>
              <a:t>державної</a:t>
            </a:r>
            <a:r>
              <a:rPr lang="ru-RU" dirty="0"/>
              <a:t> </a:t>
            </a:r>
            <a:r>
              <a:rPr lang="ru-RU" dirty="0" err="1"/>
              <a:t>влади</a:t>
            </a:r>
            <a:r>
              <a:rPr lang="ru-RU" dirty="0"/>
              <a:t> та </a:t>
            </a:r>
            <a:r>
              <a:rPr lang="ru-RU" dirty="0" err="1"/>
              <a:t>управління</a:t>
            </a:r>
            <a:r>
              <a:rPr lang="ru-RU" dirty="0"/>
              <a:t> </a:t>
            </a:r>
            <a:r>
              <a:rPr lang="ru-RU" dirty="0" err="1"/>
              <a:t>України</a:t>
            </a:r>
            <a:r>
              <a:rPr lang="ru-RU" dirty="0"/>
              <a:t> </a:t>
            </a:r>
            <a:r>
              <a:rPr lang="ru-RU" dirty="0" err="1"/>
              <a:t>внутрішньої</a:t>
            </a:r>
            <a:r>
              <a:rPr lang="ru-RU" dirty="0"/>
              <a:t> і </a:t>
            </a:r>
            <a:r>
              <a:rPr lang="ru-RU" dirty="0" err="1"/>
              <a:t>зовнішньої</a:t>
            </a:r>
            <a:r>
              <a:rPr lang="ru-RU" dirty="0"/>
              <a:t> </a:t>
            </a:r>
            <a:r>
              <a:rPr lang="ru-RU" dirty="0" err="1"/>
              <a:t>діяльності</a:t>
            </a:r>
            <a:r>
              <a:rPr lang="ru-RU" dirty="0"/>
              <a:t>, </a:t>
            </a:r>
            <a:r>
              <a:rPr lang="ru-RU" dirty="0" err="1"/>
              <a:t>вирішення</a:t>
            </a:r>
            <a:r>
              <a:rPr lang="ru-RU" dirty="0"/>
              <a:t> проблем оборони, </a:t>
            </a:r>
            <a:r>
              <a:rPr lang="ru-RU" dirty="0" err="1"/>
              <a:t>соціально-економічного</a:t>
            </a:r>
            <a:r>
              <a:rPr lang="ru-RU" dirty="0"/>
              <a:t> </a:t>
            </a:r>
            <a:r>
              <a:rPr lang="ru-RU" dirty="0" err="1"/>
              <a:t>будівництва</a:t>
            </a:r>
            <a:r>
              <a:rPr lang="ru-RU" dirty="0"/>
              <a:t>, </a:t>
            </a:r>
            <a:r>
              <a:rPr lang="ru-RU" dirty="0" err="1"/>
              <a:t>науково-технічного</a:t>
            </a:r>
            <a:r>
              <a:rPr lang="ru-RU" dirty="0"/>
              <a:t> </a:t>
            </a:r>
            <a:r>
              <a:rPr lang="ru-RU" dirty="0" err="1"/>
              <a:t>прогресу</a:t>
            </a:r>
            <a:r>
              <a:rPr lang="ru-RU" dirty="0"/>
              <a:t>, </a:t>
            </a:r>
            <a:r>
              <a:rPr lang="ru-RU" dirty="0" err="1"/>
              <a:t>екології</a:t>
            </a:r>
            <a:r>
              <a:rPr lang="ru-RU" dirty="0"/>
              <a:t> та </a:t>
            </a:r>
            <a:r>
              <a:rPr lang="ru-RU" dirty="0" err="1"/>
              <a:t>інших</a:t>
            </a:r>
            <a:r>
              <a:rPr lang="ru-RU" dirty="0"/>
              <a:t> </a:t>
            </a:r>
            <a:r>
              <a:rPr lang="ru-RU" dirty="0" err="1"/>
              <a:t>питань</a:t>
            </a:r>
            <a:r>
              <a:rPr lang="ru-RU" dirty="0"/>
              <a:t>, </a:t>
            </a:r>
            <a:r>
              <a:rPr lang="ru-RU" dirty="0" err="1"/>
              <a:t>пов'язаних</a:t>
            </a:r>
            <a:r>
              <a:rPr lang="ru-RU" dirty="0"/>
              <a:t> з </a:t>
            </a:r>
            <a:r>
              <a:rPr lang="ru-RU" dirty="0" err="1"/>
              <a:t>національною</a:t>
            </a:r>
            <a:r>
              <a:rPr lang="ru-RU" dirty="0"/>
              <a:t> </a:t>
            </a:r>
            <a:r>
              <a:rPr lang="ru-RU" dirty="0" err="1"/>
              <a:t>безпекою</a:t>
            </a:r>
            <a:r>
              <a:rPr lang="ru-RU" dirty="0"/>
              <a:t> </a:t>
            </a:r>
            <a:r>
              <a:rPr lang="ru-RU" dirty="0" err="1"/>
              <a:t>України</a:t>
            </a:r>
            <a:r>
              <a:rPr lang="ru-RU" dirty="0" smtClean="0"/>
              <a:t>;</a:t>
            </a:r>
          </a:p>
          <a:p>
            <a:r>
              <a:rPr lang="ru-RU" dirty="0"/>
              <a:t>7) </a:t>
            </a:r>
            <a:r>
              <a:rPr lang="ru-RU" dirty="0" err="1"/>
              <a:t>брати</a:t>
            </a:r>
            <a:r>
              <a:rPr lang="ru-RU" dirty="0"/>
              <a:t> участь </a:t>
            </a:r>
            <a:r>
              <a:rPr lang="ru-RU" b="1" i="1" dirty="0">
                <a:solidFill>
                  <a:srgbClr val="FF0000"/>
                </a:solidFill>
              </a:rPr>
              <a:t>у </a:t>
            </a:r>
            <a:r>
              <a:rPr lang="ru-RU" b="1" i="1" dirty="0" err="1">
                <a:solidFill>
                  <a:srgbClr val="FF0000"/>
                </a:solidFill>
              </a:rPr>
              <a:t>розробці</a:t>
            </a:r>
            <a:r>
              <a:rPr lang="ru-RU" b="1" i="1" dirty="0">
                <a:solidFill>
                  <a:srgbClr val="FF0000"/>
                </a:solidFill>
              </a:rPr>
              <a:t> і </a:t>
            </a:r>
            <a:r>
              <a:rPr lang="ru-RU" b="1" i="1" dirty="0" err="1">
                <a:solidFill>
                  <a:srgbClr val="FF0000"/>
                </a:solidFill>
              </a:rPr>
              <a:t>здійсненні</a:t>
            </a:r>
            <a:r>
              <a:rPr lang="ru-RU" b="1" i="1" dirty="0">
                <a:solidFill>
                  <a:srgbClr val="FF0000"/>
                </a:solidFill>
              </a:rPr>
              <a:t> </a:t>
            </a:r>
            <a:r>
              <a:rPr lang="ru-RU" dirty="0" err="1"/>
              <a:t>відповідно</a:t>
            </a:r>
            <a:r>
              <a:rPr lang="ru-RU" dirty="0"/>
              <a:t> до </a:t>
            </a:r>
            <a:r>
              <a:rPr lang="ru-RU" u="sng" dirty="0"/>
              <a:t>Закону </a:t>
            </a:r>
            <a:r>
              <a:rPr lang="ru-RU" u="sng" dirty="0" err="1"/>
              <a:t>України</a:t>
            </a:r>
            <a:r>
              <a:rPr lang="ru-RU" dirty="0"/>
              <a:t> "Про </a:t>
            </a:r>
            <a:r>
              <a:rPr lang="ru-RU" dirty="0" err="1"/>
              <a:t>державну</a:t>
            </a:r>
            <a:r>
              <a:rPr lang="ru-RU" dirty="0"/>
              <a:t> </a:t>
            </a:r>
            <a:r>
              <a:rPr lang="ru-RU" dirty="0" err="1"/>
              <a:t>таємницю</a:t>
            </a:r>
            <a:r>
              <a:rPr lang="ru-RU" dirty="0"/>
              <a:t>" та </a:t>
            </a:r>
            <a:r>
              <a:rPr lang="ru-RU" dirty="0" err="1"/>
              <a:t>інших</a:t>
            </a:r>
            <a:r>
              <a:rPr lang="ru-RU" dirty="0"/>
              <a:t> </a:t>
            </a:r>
            <a:r>
              <a:rPr lang="ru-RU" dirty="0" err="1"/>
              <a:t>актів</a:t>
            </a:r>
            <a:r>
              <a:rPr lang="ru-RU" dirty="0"/>
              <a:t> </a:t>
            </a:r>
            <a:r>
              <a:rPr lang="ru-RU" dirty="0" err="1"/>
              <a:t>законодавства</a:t>
            </a:r>
            <a:r>
              <a:rPr lang="ru-RU" dirty="0"/>
              <a:t> </a:t>
            </a:r>
            <a:r>
              <a:rPr lang="ru-RU" b="1" i="1" u="sng" dirty="0" err="1">
                <a:solidFill>
                  <a:srgbClr val="FF0000"/>
                </a:solidFill>
              </a:rPr>
              <a:t>заходів</a:t>
            </a:r>
            <a:r>
              <a:rPr lang="ru-RU" b="1" i="1" u="sng" dirty="0">
                <a:solidFill>
                  <a:srgbClr val="FF0000"/>
                </a:solidFill>
              </a:rPr>
              <a:t> </a:t>
            </a:r>
            <a:r>
              <a:rPr lang="ru-RU" b="1" i="1" u="sng" dirty="0" err="1">
                <a:solidFill>
                  <a:srgbClr val="FF0000"/>
                </a:solidFill>
              </a:rPr>
              <a:t>щодо</a:t>
            </a:r>
            <a:r>
              <a:rPr lang="ru-RU" b="1" i="1" u="sng" dirty="0">
                <a:solidFill>
                  <a:srgbClr val="FF0000"/>
                </a:solidFill>
              </a:rPr>
              <a:t> </a:t>
            </a:r>
            <a:r>
              <a:rPr lang="ru-RU" b="1" i="1" u="sng" dirty="0" err="1">
                <a:solidFill>
                  <a:srgbClr val="FF0000"/>
                </a:solidFill>
              </a:rPr>
              <a:t>забезпечення</a:t>
            </a:r>
            <a:r>
              <a:rPr lang="ru-RU" b="1" i="1" u="sng" dirty="0">
                <a:solidFill>
                  <a:srgbClr val="FF0000"/>
                </a:solidFill>
              </a:rPr>
              <a:t> </a:t>
            </a:r>
            <a:r>
              <a:rPr lang="ru-RU" b="1" i="1" u="sng" dirty="0" err="1">
                <a:solidFill>
                  <a:srgbClr val="FF0000"/>
                </a:solidFill>
              </a:rPr>
              <a:t>охорони</a:t>
            </a:r>
            <a:r>
              <a:rPr lang="ru-RU" b="1" i="1" u="sng" dirty="0">
                <a:solidFill>
                  <a:srgbClr val="FF0000"/>
                </a:solidFill>
              </a:rPr>
              <a:t> </a:t>
            </a:r>
            <a:r>
              <a:rPr lang="ru-RU" dirty="0" err="1"/>
              <a:t>державної</a:t>
            </a:r>
            <a:r>
              <a:rPr lang="ru-RU" dirty="0"/>
              <a:t> </a:t>
            </a:r>
            <a:r>
              <a:rPr lang="ru-RU" dirty="0" err="1"/>
              <a:t>таємниці</a:t>
            </a:r>
            <a:r>
              <a:rPr lang="ru-RU" dirty="0"/>
              <a:t> </a:t>
            </a:r>
            <a:r>
              <a:rPr lang="ru-RU" dirty="0">
                <a:solidFill>
                  <a:srgbClr val="FF0000"/>
                </a:solidFill>
              </a:rPr>
              <a:t>та </a:t>
            </a:r>
            <a:r>
              <a:rPr lang="ru-RU" b="1" i="1" u="sng" dirty="0" err="1">
                <a:solidFill>
                  <a:srgbClr val="FF0000"/>
                </a:solidFill>
              </a:rPr>
              <a:t>здійснення</a:t>
            </a:r>
            <a:r>
              <a:rPr lang="ru-RU" b="1" i="1" u="sng" dirty="0">
                <a:solidFill>
                  <a:srgbClr val="FF0000"/>
                </a:solidFill>
              </a:rPr>
              <a:t> контролю за </a:t>
            </a:r>
            <a:r>
              <a:rPr lang="ru-RU" b="1" i="1" u="sng" dirty="0" err="1">
                <a:solidFill>
                  <a:srgbClr val="FF0000"/>
                </a:solidFill>
              </a:rPr>
              <a:t>додержанням</a:t>
            </a:r>
            <a:r>
              <a:rPr lang="ru-RU" b="1" i="1" u="sng" dirty="0">
                <a:solidFill>
                  <a:srgbClr val="FF0000"/>
                </a:solidFill>
              </a:rPr>
              <a:t> порядку </a:t>
            </a:r>
            <a:r>
              <a:rPr lang="ru-RU" b="1" i="1" u="sng" dirty="0" err="1">
                <a:solidFill>
                  <a:srgbClr val="FF0000"/>
                </a:solidFill>
              </a:rPr>
              <a:t>обліку</a:t>
            </a:r>
            <a:r>
              <a:rPr lang="ru-RU" b="1" i="1" u="sng" dirty="0">
                <a:solidFill>
                  <a:srgbClr val="FF0000"/>
                </a:solidFill>
              </a:rPr>
              <a:t>, </a:t>
            </a:r>
            <a:r>
              <a:rPr lang="ru-RU" b="1" i="1" u="sng" dirty="0" err="1">
                <a:solidFill>
                  <a:srgbClr val="FF0000"/>
                </a:solidFill>
              </a:rPr>
              <a:t>зберігання</a:t>
            </a:r>
            <a:r>
              <a:rPr lang="ru-RU" b="1" i="1" u="sng" dirty="0">
                <a:solidFill>
                  <a:srgbClr val="FF0000"/>
                </a:solidFill>
              </a:rPr>
              <a:t> і </a:t>
            </a:r>
            <a:r>
              <a:rPr lang="ru-RU" b="1" i="1" u="sng" dirty="0" err="1">
                <a:solidFill>
                  <a:srgbClr val="FF0000"/>
                </a:solidFill>
              </a:rPr>
              <a:t>використання</a:t>
            </a:r>
            <a:r>
              <a:rPr lang="ru-RU" b="1" i="1" u="sng" dirty="0">
                <a:solidFill>
                  <a:srgbClr val="FF0000"/>
                </a:solidFill>
              </a:rPr>
              <a:t> </a:t>
            </a:r>
            <a:r>
              <a:rPr lang="ru-RU" dirty="0" err="1"/>
              <a:t>документів</a:t>
            </a:r>
            <a:r>
              <a:rPr lang="ru-RU" dirty="0"/>
              <a:t> та </a:t>
            </a:r>
            <a:r>
              <a:rPr lang="ru-RU" dirty="0" err="1"/>
              <a:t>інших</a:t>
            </a:r>
            <a:r>
              <a:rPr lang="ru-RU" dirty="0"/>
              <a:t> </a:t>
            </a:r>
            <a:r>
              <a:rPr lang="ru-RU" dirty="0" err="1"/>
              <a:t>матеріальних</a:t>
            </a:r>
            <a:r>
              <a:rPr lang="ru-RU" dirty="0"/>
              <a:t> </a:t>
            </a:r>
            <a:r>
              <a:rPr lang="ru-RU" dirty="0" err="1"/>
              <a:t>носіїв</a:t>
            </a:r>
            <a:r>
              <a:rPr lang="ru-RU" dirty="0"/>
              <a:t>, </a:t>
            </a:r>
            <a:r>
              <a:rPr lang="ru-RU" dirty="0" err="1"/>
              <a:t>що</a:t>
            </a:r>
            <a:r>
              <a:rPr lang="ru-RU" dirty="0"/>
              <a:t> </a:t>
            </a:r>
            <a:r>
              <a:rPr lang="ru-RU" dirty="0" err="1"/>
              <a:t>містять</a:t>
            </a:r>
            <a:r>
              <a:rPr lang="ru-RU" dirty="0"/>
              <a:t> </a:t>
            </a:r>
            <a:r>
              <a:rPr lang="ru-RU" dirty="0" err="1"/>
              <a:t>службову</a:t>
            </a:r>
            <a:r>
              <a:rPr lang="ru-RU" dirty="0"/>
              <a:t> </a:t>
            </a:r>
            <a:r>
              <a:rPr lang="ru-RU" dirty="0" err="1"/>
              <a:t>інформацію</a:t>
            </a:r>
            <a:r>
              <a:rPr lang="ru-RU" dirty="0"/>
              <a:t>, </a:t>
            </a:r>
            <a:r>
              <a:rPr lang="ru-RU" dirty="0" err="1"/>
              <a:t>зібрану</a:t>
            </a:r>
            <a:r>
              <a:rPr lang="ru-RU" dirty="0"/>
              <a:t> у </a:t>
            </a:r>
            <a:r>
              <a:rPr lang="ru-RU" dirty="0" err="1"/>
              <a:t>процесі</a:t>
            </a:r>
            <a:r>
              <a:rPr lang="ru-RU" dirty="0"/>
              <a:t> оперативно-</a:t>
            </a:r>
            <a:r>
              <a:rPr lang="ru-RU" dirty="0" err="1"/>
              <a:t>розшукової</a:t>
            </a:r>
            <a:r>
              <a:rPr lang="ru-RU" dirty="0"/>
              <a:t>, </a:t>
            </a:r>
            <a:r>
              <a:rPr lang="ru-RU" dirty="0" err="1"/>
              <a:t>контррозвідувальної</a:t>
            </a:r>
            <a:r>
              <a:rPr lang="ru-RU" dirty="0"/>
              <a:t> </a:t>
            </a:r>
            <a:r>
              <a:rPr lang="ru-RU" dirty="0" err="1"/>
              <a:t>діяльності</a:t>
            </a:r>
            <a:r>
              <a:rPr lang="ru-RU" dirty="0"/>
              <a:t>, у </a:t>
            </a:r>
            <a:r>
              <a:rPr lang="ru-RU" dirty="0" err="1"/>
              <a:t>сфері</a:t>
            </a:r>
            <a:r>
              <a:rPr lang="ru-RU" dirty="0"/>
              <a:t> оборони </a:t>
            </a:r>
            <a:r>
              <a:rPr lang="ru-RU" dirty="0" err="1"/>
              <a:t>країни</a:t>
            </a:r>
            <a:r>
              <a:rPr lang="ru-RU" dirty="0"/>
              <a:t>, </a:t>
            </a:r>
            <a:r>
              <a:rPr lang="ru-RU" dirty="0" err="1"/>
              <a:t>сприяти</a:t>
            </a:r>
            <a:r>
              <a:rPr lang="ru-RU" dirty="0"/>
              <a:t> у порядку, </a:t>
            </a:r>
            <a:r>
              <a:rPr lang="ru-RU" dirty="0" err="1"/>
              <a:t>передбаченому</a:t>
            </a:r>
            <a:r>
              <a:rPr lang="ru-RU" dirty="0"/>
              <a:t> </a:t>
            </a:r>
            <a:r>
              <a:rPr lang="ru-RU" dirty="0" err="1"/>
              <a:t>законодавством</a:t>
            </a:r>
            <a:r>
              <a:rPr lang="ru-RU" dirty="0"/>
              <a:t>, </a:t>
            </a:r>
            <a:r>
              <a:rPr lang="ru-RU" dirty="0" err="1"/>
              <a:t>підприємствам</a:t>
            </a:r>
            <a:r>
              <a:rPr lang="ru-RU" dirty="0"/>
              <a:t>, </a:t>
            </a:r>
            <a:r>
              <a:rPr lang="ru-RU" dirty="0" err="1"/>
              <a:t>установам</a:t>
            </a:r>
            <a:r>
              <a:rPr lang="ru-RU" dirty="0"/>
              <a:t>, </a:t>
            </a:r>
            <a:r>
              <a:rPr lang="ru-RU" dirty="0" err="1"/>
              <a:t>організаціям</a:t>
            </a:r>
            <a:r>
              <a:rPr lang="ru-RU" dirty="0"/>
              <a:t> та </a:t>
            </a:r>
            <a:r>
              <a:rPr lang="ru-RU" dirty="0" err="1"/>
              <a:t>підприємцям</a:t>
            </a:r>
            <a:r>
              <a:rPr lang="ru-RU" dirty="0"/>
              <a:t> у </a:t>
            </a:r>
            <a:r>
              <a:rPr lang="ru-RU" dirty="0" err="1"/>
              <a:t>збереженні</a:t>
            </a:r>
            <a:r>
              <a:rPr lang="ru-RU" dirty="0"/>
              <a:t> </a:t>
            </a:r>
            <a:r>
              <a:rPr lang="ru-RU" dirty="0" err="1"/>
              <a:t>комерційної</a:t>
            </a:r>
            <a:r>
              <a:rPr lang="ru-RU" dirty="0"/>
              <a:t> </a:t>
            </a:r>
            <a:r>
              <a:rPr lang="ru-RU" dirty="0" err="1"/>
              <a:t>таємниці</a:t>
            </a:r>
            <a:r>
              <a:rPr lang="ru-RU" dirty="0"/>
              <a:t>, </a:t>
            </a:r>
            <a:r>
              <a:rPr lang="ru-RU" dirty="0" err="1"/>
              <a:t>розголошення</a:t>
            </a:r>
            <a:r>
              <a:rPr lang="ru-RU" dirty="0"/>
              <a:t> </a:t>
            </a:r>
            <a:r>
              <a:rPr lang="ru-RU" dirty="0" err="1"/>
              <a:t>якої</a:t>
            </a:r>
            <a:r>
              <a:rPr lang="ru-RU" dirty="0"/>
              <a:t> </a:t>
            </a:r>
            <a:r>
              <a:rPr lang="ru-RU" dirty="0" err="1"/>
              <a:t>може</a:t>
            </a:r>
            <a:r>
              <a:rPr lang="ru-RU" dirty="0"/>
              <a:t> </a:t>
            </a:r>
            <a:r>
              <a:rPr lang="ru-RU" dirty="0" err="1"/>
              <a:t>завдати</a:t>
            </a:r>
            <a:r>
              <a:rPr lang="ru-RU" dirty="0"/>
              <a:t> </a:t>
            </a:r>
            <a:r>
              <a:rPr lang="ru-RU" dirty="0" err="1"/>
              <a:t>шкоди</a:t>
            </a:r>
            <a:r>
              <a:rPr lang="ru-RU" dirty="0"/>
              <a:t> </a:t>
            </a:r>
            <a:r>
              <a:rPr lang="ru-RU" dirty="0" err="1"/>
              <a:t>життєво</a:t>
            </a:r>
            <a:r>
              <a:rPr lang="ru-RU" dirty="0"/>
              <a:t> </a:t>
            </a:r>
            <a:r>
              <a:rPr lang="ru-RU" dirty="0" err="1"/>
              <a:t>важливим</a:t>
            </a:r>
            <a:r>
              <a:rPr lang="ru-RU" dirty="0"/>
              <a:t> </a:t>
            </a:r>
            <a:r>
              <a:rPr lang="ru-RU" dirty="0" err="1"/>
              <a:t>інтересам</a:t>
            </a:r>
            <a:r>
              <a:rPr lang="ru-RU" dirty="0"/>
              <a:t> </a:t>
            </a:r>
            <a:r>
              <a:rPr lang="ru-RU" dirty="0" err="1"/>
              <a:t>України</a:t>
            </a:r>
            <a:r>
              <a:rPr lang="ru-RU" dirty="0" smtClean="0"/>
              <a:t>;</a:t>
            </a:r>
          </a:p>
          <a:p>
            <a:r>
              <a:rPr lang="ru-RU" dirty="0"/>
              <a:t>8) </a:t>
            </a:r>
            <a:r>
              <a:rPr lang="ru-RU" dirty="0" err="1"/>
              <a:t>здійснювати</a:t>
            </a:r>
            <a:r>
              <a:rPr lang="ru-RU" dirty="0"/>
              <a:t> </a:t>
            </a:r>
            <a:r>
              <a:rPr lang="ru-RU" dirty="0" err="1"/>
              <a:t>відповідно</a:t>
            </a:r>
            <a:r>
              <a:rPr lang="ru-RU" dirty="0"/>
              <a:t> до </a:t>
            </a:r>
            <a:r>
              <a:rPr lang="ru-RU" dirty="0" err="1"/>
              <a:t>законодавства</a:t>
            </a:r>
            <a:r>
              <a:rPr lang="ru-RU" dirty="0"/>
              <a:t> </a:t>
            </a:r>
            <a:r>
              <a:rPr lang="ru-RU" b="1" i="1" u="sng" dirty="0" err="1">
                <a:solidFill>
                  <a:srgbClr val="FF0000"/>
                </a:solidFill>
              </a:rPr>
              <a:t>профілактику</a:t>
            </a:r>
            <a:r>
              <a:rPr lang="ru-RU" b="1" i="1" u="sng" dirty="0">
                <a:solidFill>
                  <a:srgbClr val="FF0000"/>
                </a:solidFill>
              </a:rPr>
              <a:t> </a:t>
            </a:r>
            <a:r>
              <a:rPr lang="ru-RU" b="1" i="1" u="sng" dirty="0" err="1">
                <a:solidFill>
                  <a:srgbClr val="FF0000"/>
                </a:solidFill>
              </a:rPr>
              <a:t>правопорушень</a:t>
            </a:r>
            <a:r>
              <a:rPr lang="ru-RU" b="1" i="1" u="sng" dirty="0"/>
              <a:t> </a:t>
            </a:r>
            <a:r>
              <a:rPr lang="ru-RU" dirty="0"/>
              <a:t>у </a:t>
            </a:r>
            <a:r>
              <a:rPr lang="ru-RU" dirty="0" err="1"/>
              <a:t>сфері</a:t>
            </a:r>
            <a:r>
              <a:rPr lang="ru-RU" dirty="0"/>
              <a:t> </a:t>
            </a:r>
            <a:r>
              <a:rPr lang="ru-RU" dirty="0" err="1"/>
              <a:t>державної</a:t>
            </a:r>
            <a:r>
              <a:rPr lang="ru-RU" dirty="0"/>
              <a:t> </a:t>
            </a:r>
            <a:r>
              <a:rPr lang="ru-RU" dirty="0" err="1"/>
              <a:t>безпеки</a:t>
            </a:r>
            <a:r>
              <a:rPr lang="ru-RU" dirty="0" smtClean="0"/>
              <a:t>;</a:t>
            </a:r>
          </a:p>
          <a:p>
            <a:r>
              <a:rPr lang="ru-RU" b="1" i="1" dirty="0" smtClean="0">
                <a:solidFill>
                  <a:srgbClr val="FF0000"/>
                </a:solidFill>
              </a:rPr>
              <a:t>11) </a:t>
            </a:r>
            <a:r>
              <a:rPr lang="ru-RU" b="1" i="1" dirty="0" err="1" smtClean="0">
                <a:solidFill>
                  <a:srgbClr val="FF0000"/>
                </a:solidFill>
              </a:rPr>
              <a:t>сприяти</a:t>
            </a:r>
            <a:r>
              <a:rPr lang="ru-RU" b="1" i="1" dirty="0" smtClean="0">
                <a:solidFill>
                  <a:srgbClr val="FF0000"/>
                </a:solidFill>
              </a:rPr>
              <a:t> </a:t>
            </a:r>
            <a:r>
              <a:rPr lang="ru-RU" b="1" i="1" dirty="0" err="1">
                <a:solidFill>
                  <a:srgbClr val="FF0000"/>
                </a:solidFill>
              </a:rPr>
              <a:t>забезпеченню</a:t>
            </a:r>
            <a:r>
              <a:rPr lang="ru-RU" b="1" i="1" dirty="0">
                <a:solidFill>
                  <a:srgbClr val="FF0000"/>
                </a:solidFill>
              </a:rPr>
              <a:t> режиму </a:t>
            </a:r>
            <a:r>
              <a:rPr lang="ru-RU" dirty="0" err="1"/>
              <a:t>воєнного</a:t>
            </a:r>
            <a:r>
              <a:rPr lang="ru-RU" dirty="0"/>
              <a:t> та </a:t>
            </a:r>
            <a:r>
              <a:rPr lang="ru-RU" dirty="0" err="1"/>
              <a:t>надзвичайного</a:t>
            </a:r>
            <a:r>
              <a:rPr lang="ru-RU" dirty="0"/>
              <a:t> стану в </a:t>
            </a:r>
            <a:r>
              <a:rPr lang="ru-RU" dirty="0" err="1"/>
              <a:t>разі</a:t>
            </a:r>
            <a:r>
              <a:rPr lang="ru-RU" dirty="0"/>
              <a:t> </a:t>
            </a:r>
            <a:r>
              <a:rPr lang="ru-RU" dirty="0" err="1"/>
              <a:t>їх</a:t>
            </a:r>
            <a:r>
              <a:rPr lang="ru-RU" dirty="0"/>
              <a:t> </a:t>
            </a:r>
            <a:r>
              <a:rPr lang="ru-RU" dirty="0" err="1"/>
              <a:t>оголошення</a:t>
            </a:r>
            <a:r>
              <a:rPr lang="ru-RU" dirty="0"/>
              <a:t>, а </a:t>
            </a:r>
            <a:r>
              <a:rPr lang="ru-RU" dirty="0" err="1"/>
              <a:t>також</a:t>
            </a:r>
            <a:r>
              <a:rPr lang="ru-RU" dirty="0"/>
              <a:t> </a:t>
            </a:r>
            <a:r>
              <a:rPr lang="ru-RU" dirty="0" err="1"/>
              <a:t>ліквідації</a:t>
            </a:r>
            <a:r>
              <a:rPr lang="ru-RU" dirty="0"/>
              <a:t> </a:t>
            </a:r>
            <a:r>
              <a:rPr lang="ru-RU" dirty="0" err="1"/>
              <a:t>наслідків</a:t>
            </a:r>
            <a:r>
              <a:rPr lang="ru-RU" dirty="0"/>
              <a:t> </a:t>
            </a:r>
            <a:r>
              <a:rPr lang="ru-RU" dirty="0" err="1"/>
              <a:t>стихійного</a:t>
            </a:r>
            <a:r>
              <a:rPr lang="ru-RU" dirty="0"/>
              <a:t> лиха, </a:t>
            </a:r>
            <a:r>
              <a:rPr lang="ru-RU" dirty="0" err="1"/>
              <a:t>значних</a:t>
            </a:r>
            <a:r>
              <a:rPr lang="ru-RU" dirty="0"/>
              <a:t> </a:t>
            </a:r>
            <a:r>
              <a:rPr lang="ru-RU" dirty="0" err="1"/>
              <a:t>аварій</a:t>
            </a:r>
            <a:r>
              <a:rPr lang="ru-RU" dirty="0"/>
              <a:t>, катастроф, </a:t>
            </a:r>
            <a:r>
              <a:rPr lang="ru-RU" dirty="0" err="1"/>
              <a:t>епідемій</a:t>
            </a:r>
            <a:r>
              <a:rPr lang="ru-RU" dirty="0"/>
              <a:t>, </a:t>
            </a:r>
            <a:r>
              <a:rPr lang="ru-RU" dirty="0" err="1"/>
              <a:t>епізоотій</a:t>
            </a:r>
            <a:r>
              <a:rPr lang="ru-RU" dirty="0"/>
              <a:t> та </a:t>
            </a:r>
            <a:r>
              <a:rPr lang="ru-RU" dirty="0" err="1"/>
              <a:t>інших</a:t>
            </a:r>
            <a:r>
              <a:rPr lang="ru-RU" dirty="0"/>
              <a:t> </a:t>
            </a:r>
            <a:r>
              <a:rPr lang="ru-RU" dirty="0" err="1"/>
              <a:t>надзвичайних</a:t>
            </a:r>
            <a:r>
              <a:rPr lang="ru-RU" dirty="0"/>
              <a:t> </a:t>
            </a:r>
            <a:r>
              <a:rPr lang="ru-RU" dirty="0" err="1"/>
              <a:t>ситуацій</a:t>
            </a:r>
            <a:r>
              <a:rPr lang="ru-RU" dirty="0" smtClean="0"/>
              <a:t>;</a:t>
            </a:r>
          </a:p>
          <a:p>
            <a:r>
              <a:rPr lang="ru-RU" b="1" i="1" u="sng" dirty="0" smtClean="0">
                <a:solidFill>
                  <a:srgbClr val="FF0000"/>
                </a:solidFill>
              </a:rPr>
              <a:t>13) </a:t>
            </a:r>
            <a:r>
              <a:rPr lang="ru-RU" b="1" i="1" u="sng" dirty="0" err="1" smtClean="0">
                <a:solidFill>
                  <a:srgbClr val="FF0000"/>
                </a:solidFill>
              </a:rPr>
              <a:t>брати</a:t>
            </a:r>
            <a:r>
              <a:rPr lang="ru-RU" b="1" i="1" u="sng" dirty="0" smtClean="0">
                <a:solidFill>
                  <a:srgbClr val="FF0000"/>
                </a:solidFill>
              </a:rPr>
              <a:t> </a:t>
            </a:r>
            <a:r>
              <a:rPr lang="ru-RU" b="1" i="1" u="sng" dirty="0">
                <a:solidFill>
                  <a:srgbClr val="FF0000"/>
                </a:solidFill>
              </a:rPr>
              <a:t>участь у </a:t>
            </a:r>
            <a:r>
              <a:rPr lang="ru-RU" b="1" i="1" u="sng" dirty="0" err="1">
                <a:solidFill>
                  <a:srgbClr val="FF0000"/>
                </a:solidFill>
              </a:rPr>
              <a:t>розробці</a:t>
            </a:r>
            <a:r>
              <a:rPr lang="ru-RU" b="1" i="1" u="sng" dirty="0">
                <a:solidFill>
                  <a:srgbClr val="FF0000"/>
                </a:solidFill>
              </a:rPr>
              <a:t> </a:t>
            </a:r>
            <a:r>
              <a:rPr lang="ru-RU" b="1" i="1" u="sng" dirty="0" err="1">
                <a:solidFill>
                  <a:srgbClr val="FF0000"/>
                </a:solidFill>
              </a:rPr>
              <a:t>заходів</a:t>
            </a:r>
            <a:r>
              <a:rPr lang="ru-RU" b="1" i="1" u="sng" dirty="0">
                <a:solidFill>
                  <a:srgbClr val="FF0000"/>
                </a:solidFill>
              </a:rPr>
              <a:t> і </a:t>
            </a:r>
            <a:r>
              <a:rPr lang="ru-RU" b="1" i="1" u="sng" dirty="0" err="1">
                <a:solidFill>
                  <a:srgbClr val="FF0000"/>
                </a:solidFill>
              </a:rPr>
              <a:t>вирішенні</a:t>
            </a:r>
            <a:r>
              <a:rPr lang="ru-RU" b="1" i="1" u="sng" dirty="0">
                <a:solidFill>
                  <a:srgbClr val="FF0000"/>
                </a:solidFill>
              </a:rPr>
              <a:t> </a:t>
            </a:r>
            <a:r>
              <a:rPr lang="ru-RU" b="1" i="1" u="sng" dirty="0" err="1">
                <a:solidFill>
                  <a:srgbClr val="FF0000"/>
                </a:solidFill>
              </a:rPr>
              <a:t>питань</a:t>
            </a:r>
            <a:r>
              <a:rPr lang="ru-RU" dirty="0"/>
              <a:t>, </a:t>
            </a:r>
            <a:r>
              <a:rPr lang="ru-RU" dirty="0" err="1"/>
              <a:t>що</a:t>
            </a:r>
            <a:r>
              <a:rPr lang="ru-RU" dirty="0"/>
              <a:t> </a:t>
            </a:r>
            <a:r>
              <a:rPr lang="ru-RU" dirty="0" err="1"/>
              <a:t>стосуються</a:t>
            </a:r>
            <a:r>
              <a:rPr lang="ru-RU" dirty="0"/>
              <a:t> </a:t>
            </a:r>
            <a:r>
              <a:rPr lang="ru-RU" dirty="0" err="1"/>
              <a:t>в'їзду</a:t>
            </a:r>
            <a:r>
              <a:rPr lang="ru-RU" dirty="0"/>
              <a:t> в </a:t>
            </a:r>
            <a:r>
              <a:rPr lang="ru-RU" dirty="0" err="1"/>
              <a:t>Україну</a:t>
            </a:r>
            <a:r>
              <a:rPr lang="ru-RU" dirty="0"/>
              <a:t> та </a:t>
            </a:r>
            <a:r>
              <a:rPr lang="ru-RU" dirty="0" err="1"/>
              <a:t>виїзду</a:t>
            </a:r>
            <a:r>
              <a:rPr lang="ru-RU" dirty="0"/>
              <a:t> за кордон, </a:t>
            </a:r>
            <a:r>
              <a:rPr lang="ru-RU" dirty="0" err="1"/>
              <a:t>перебування</a:t>
            </a:r>
            <a:r>
              <a:rPr lang="ru-RU" dirty="0"/>
              <a:t> на </a:t>
            </a:r>
            <a:r>
              <a:rPr lang="ru-RU" dirty="0" err="1"/>
              <a:t>її</a:t>
            </a:r>
            <a:r>
              <a:rPr lang="ru-RU" dirty="0"/>
              <a:t> </a:t>
            </a:r>
            <a:r>
              <a:rPr lang="ru-RU" dirty="0" err="1"/>
              <a:t>території</a:t>
            </a:r>
            <a:r>
              <a:rPr lang="ru-RU" dirty="0"/>
              <a:t> </a:t>
            </a:r>
            <a:r>
              <a:rPr lang="ru-RU" dirty="0" err="1"/>
              <a:t>іноземців</a:t>
            </a:r>
            <a:r>
              <a:rPr lang="ru-RU" dirty="0"/>
              <a:t> та </a:t>
            </a:r>
            <a:r>
              <a:rPr lang="ru-RU" dirty="0" err="1"/>
              <a:t>осіб</a:t>
            </a:r>
            <a:r>
              <a:rPr lang="ru-RU" dirty="0"/>
              <a:t> без </a:t>
            </a:r>
            <a:r>
              <a:rPr lang="ru-RU" dirty="0" err="1"/>
              <a:t>громадянства</a:t>
            </a:r>
            <a:r>
              <a:rPr lang="ru-RU" dirty="0"/>
              <a:t>, </a:t>
            </a:r>
            <a:r>
              <a:rPr lang="ru-RU" dirty="0" err="1"/>
              <a:t>прикордонного</a:t>
            </a:r>
            <a:r>
              <a:rPr lang="ru-RU" dirty="0"/>
              <a:t> режиму і </a:t>
            </a:r>
            <a:r>
              <a:rPr lang="ru-RU" dirty="0" err="1"/>
              <a:t>митних</a:t>
            </a:r>
            <a:r>
              <a:rPr lang="ru-RU" dirty="0"/>
              <a:t> правил, </a:t>
            </a:r>
            <a:r>
              <a:rPr lang="ru-RU" dirty="0" err="1"/>
              <a:t>приймати</a:t>
            </a:r>
            <a:r>
              <a:rPr lang="ru-RU" dirty="0"/>
              <a:t> </a:t>
            </a:r>
            <a:r>
              <a:rPr lang="ru-RU" dirty="0" err="1"/>
              <a:t>рішення</a:t>
            </a:r>
            <a:r>
              <a:rPr lang="ru-RU" dirty="0"/>
              <a:t> про </a:t>
            </a:r>
            <a:r>
              <a:rPr lang="ru-RU" dirty="0" err="1"/>
              <a:t>заборону</a:t>
            </a:r>
            <a:r>
              <a:rPr lang="ru-RU" dirty="0"/>
              <a:t> </a:t>
            </a:r>
            <a:r>
              <a:rPr lang="ru-RU" dirty="0" err="1"/>
              <a:t>в'їзду</a:t>
            </a:r>
            <a:r>
              <a:rPr lang="ru-RU" dirty="0"/>
              <a:t> в </a:t>
            </a:r>
            <a:r>
              <a:rPr lang="ru-RU" dirty="0" err="1"/>
              <a:t>Україну</a:t>
            </a:r>
            <a:r>
              <a:rPr lang="ru-RU" dirty="0"/>
              <a:t> </a:t>
            </a:r>
            <a:r>
              <a:rPr lang="ru-RU" dirty="0" err="1"/>
              <a:t>іноземцю</a:t>
            </a:r>
            <a:r>
              <a:rPr lang="ru-RU" dirty="0"/>
              <a:t> </a:t>
            </a:r>
            <a:r>
              <a:rPr lang="ru-RU" dirty="0" err="1"/>
              <a:t>або</a:t>
            </a:r>
            <a:r>
              <a:rPr lang="ru-RU" dirty="0"/>
              <a:t> </a:t>
            </a:r>
            <a:r>
              <a:rPr lang="ru-RU" dirty="0" err="1"/>
              <a:t>особі</a:t>
            </a:r>
            <a:r>
              <a:rPr lang="ru-RU" dirty="0"/>
              <a:t> без </a:t>
            </a:r>
            <a:r>
              <a:rPr lang="ru-RU" dirty="0" err="1"/>
              <a:t>громадянства</a:t>
            </a:r>
            <a:r>
              <a:rPr lang="ru-RU" dirty="0"/>
              <a:t>, про </a:t>
            </a:r>
            <a:r>
              <a:rPr lang="ru-RU" dirty="0" err="1"/>
              <a:t>скорочення</a:t>
            </a:r>
            <a:r>
              <a:rPr lang="ru-RU" dirty="0"/>
              <a:t> строку </a:t>
            </a:r>
            <a:r>
              <a:rPr lang="ru-RU" dirty="0" err="1"/>
              <a:t>тимчасового</a:t>
            </a:r>
            <a:r>
              <a:rPr lang="ru-RU" dirty="0"/>
              <a:t> </a:t>
            </a:r>
            <a:r>
              <a:rPr lang="ru-RU" dirty="0" err="1"/>
              <a:t>перебування</a:t>
            </a:r>
            <a:r>
              <a:rPr lang="ru-RU" dirty="0"/>
              <a:t> </a:t>
            </a:r>
            <a:r>
              <a:rPr lang="ru-RU" dirty="0" err="1"/>
              <a:t>іноземця</a:t>
            </a:r>
            <a:r>
              <a:rPr lang="ru-RU" dirty="0"/>
              <a:t> та особи без </a:t>
            </a:r>
            <a:r>
              <a:rPr lang="ru-RU" dirty="0" err="1"/>
              <a:t>громадянства</a:t>
            </a:r>
            <a:r>
              <a:rPr lang="ru-RU" dirty="0"/>
              <a:t> на </a:t>
            </a:r>
            <a:r>
              <a:rPr lang="ru-RU" dirty="0" err="1"/>
              <a:t>території</a:t>
            </a:r>
            <a:r>
              <a:rPr lang="ru-RU" dirty="0"/>
              <a:t> </a:t>
            </a:r>
            <a:r>
              <a:rPr lang="ru-RU" dirty="0" err="1"/>
              <a:t>України</a:t>
            </a:r>
            <a:r>
              <a:rPr lang="ru-RU" dirty="0"/>
              <a:t>, про </a:t>
            </a:r>
            <a:r>
              <a:rPr lang="ru-RU" dirty="0" err="1"/>
              <a:t>примусове</a:t>
            </a:r>
            <a:r>
              <a:rPr lang="ru-RU" dirty="0"/>
              <a:t> </a:t>
            </a:r>
            <a:r>
              <a:rPr lang="ru-RU" dirty="0" err="1"/>
              <a:t>повернення</a:t>
            </a:r>
            <a:r>
              <a:rPr lang="ru-RU" dirty="0"/>
              <a:t> </a:t>
            </a:r>
            <a:r>
              <a:rPr lang="ru-RU" dirty="0" err="1"/>
              <a:t>іноземця</a:t>
            </a:r>
            <a:r>
              <a:rPr lang="ru-RU" dirty="0"/>
              <a:t> </a:t>
            </a:r>
            <a:r>
              <a:rPr lang="ru-RU" dirty="0" err="1"/>
              <a:t>або</a:t>
            </a:r>
            <a:r>
              <a:rPr lang="ru-RU" dirty="0"/>
              <a:t> особи без </a:t>
            </a:r>
            <a:r>
              <a:rPr lang="ru-RU" dirty="0" err="1"/>
              <a:t>громадянства</a:t>
            </a:r>
            <a:r>
              <a:rPr lang="ru-RU" dirty="0"/>
              <a:t> в </a:t>
            </a:r>
            <a:r>
              <a:rPr lang="ru-RU" dirty="0" err="1"/>
              <a:t>країну</a:t>
            </a:r>
            <a:r>
              <a:rPr lang="ru-RU" dirty="0"/>
              <a:t> </a:t>
            </a:r>
            <a:r>
              <a:rPr lang="ru-RU" dirty="0" err="1"/>
              <a:t>походження</a:t>
            </a:r>
            <a:r>
              <a:rPr lang="ru-RU" dirty="0"/>
              <a:t> </a:t>
            </a:r>
            <a:r>
              <a:rPr lang="ru-RU" dirty="0" err="1"/>
              <a:t>або</a:t>
            </a:r>
            <a:r>
              <a:rPr lang="ru-RU" dirty="0"/>
              <a:t> </a:t>
            </a:r>
            <a:r>
              <a:rPr lang="ru-RU" dirty="0" err="1"/>
              <a:t>третю</a:t>
            </a:r>
            <a:r>
              <a:rPr lang="ru-RU" dirty="0"/>
              <a:t> </a:t>
            </a:r>
            <a:r>
              <a:rPr lang="ru-RU" dirty="0" err="1"/>
              <a:t>країну</a:t>
            </a:r>
            <a:r>
              <a:rPr lang="ru-RU" dirty="0"/>
              <a:t>;</a:t>
            </a:r>
            <a:endParaRPr lang="ru-RU" dirty="0" smtClean="0"/>
          </a:p>
          <a:p>
            <a:endParaRPr lang="ru-RU" b="1" dirty="0"/>
          </a:p>
        </p:txBody>
      </p:sp>
    </p:spTree>
    <p:extLst>
      <p:ext uri="{BB962C8B-B14F-4D97-AF65-F5344CB8AC3E}">
        <p14:creationId xmlns:p14="http://schemas.microsoft.com/office/powerpoint/2010/main" val="306350249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a:t>Обов'язки</a:t>
            </a:r>
            <a:r>
              <a:rPr lang="ru-RU" dirty="0"/>
              <a:t> </a:t>
            </a:r>
            <a:r>
              <a:rPr lang="ru-RU" dirty="0" err="1"/>
              <a:t>Служби</a:t>
            </a:r>
            <a:r>
              <a:rPr lang="ru-RU" dirty="0"/>
              <a:t> </a:t>
            </a:r>
            <a:r>
              <a:rPr lang="ru-RU" dirty="0" err="1"/>
              <a:t>безпеки</a:t>
            </a:r>
            <a:r>
              <a:rPr lang="ru-RU" dirty="0"/>
              <a:t> </a:t>
            </a:r>
            <a:r>
              <a:rPr lang="ru-RU" dirty="0" err="1"/>
              <a:t>України</a:t>
            </a:r>
            <a:endParaRPr lang="ru-RU" dirty="0"/>
          </a:p>
        </p:txBody>
      </p:sp>
      <p:sp>
        <p:nvSpPr>
          <p:cNvPr id="3" name="Объект 2"/>
          <p:cNvSpPr>
            <a:spLocks noGrp="1"/>
          </p:cNvSpPr>
          <p:nvPr>
            <p:ph idx="1"/>
          </p:nvPr>
        </p:nvSpPr>
        <p:spPr/>
        <p:txBody>
          <a:bodyPr>
            <a:normAutofit fontScale="70000" lnSpcReduction="20000"/>
          </a:bodyPr>
          <a:lstStyle/>
          <a:p>
            <a:r>
              <a:rPr lang="ru-RU" dirty="0"/>
              <a:t>15) </a:t>
            </a:r>
            <a:r>
              <a:rPr lang="ru-RU" dirty="0" err="1"/>
              <a:t>проводити</a:t>
            </a:r>
            <a:r>
              <a:rPr lang="ru-RU" dirty="0"/>
              <a:t> </a:t>
            </a:r>
            <a:r>
              <a:rPr lang="ru-RU" dirty="0" err="1"/>
              <a:t>наукові</a:t>
            </a:r>
            <a:r>
              <a:rPr lang="ru-RU" dirty="0"/>
              <a:t> </a:t>
            </a:r>
            <a:r>
              <a:rPr lang="ru-RU" dirty="0" err="1"/>
              <a:t>дослідження</a:t>
            </a:r>
            <a:r>
              <a:rPr lang="ru-RU" dirty="0"/>
              <a:t> і </a:t>
            </a:r>
            <a:r>
              <a:rPr lang="ru-RU" dirty="0" err="1"/>
              <a:t>дослідно-конструкторські</a:t>
            </a:r>
            <a:r>
              <a:rPr lang="ru-RU" dirty="0"/>
              <a:t> </a:t>
            </a:r>
            <a:r>
              <a:rPr lang="ru-RU" dirty="0" err="1"/>
              <a:t>роботи</a:t>
            </a:r>
            <a:r>
              <a:rPr lang="ru-RU" dirty="0"/>
              <a:t>, </a:t>
            </a:r>
            <a:r>
              <a:rPr lang="ru-RU" dirty="0" err="1"/>
              <a:t>впроваджувати</a:t>
            </a:r>
            <a:r>
              <a:rPr lang="ru-RU" dirty="0"/>
              <a:t> </a:t>
            </a:r>
            <a:r>
              <a:rPr lang="ru-RU" dirty="0" err="1"/>
              <a:t>їх</a:t>
            </a:r>
            <a:r>
              <a:rPr lang="ru-RU" dirty="0"/>
              <a:t> </a:t>
            </a:r>
            <a:r>
              <a:rPr lang="ru-RU" dirty="0" err="1"/>
              <a:t>результати</a:t>
            </a:r>
            <a:r>
              <a:rPr lang="ru-RU" dirty="0"/>
              <a:t> в практику </a:t>
            </a:r>
            <a:r>
              <a:rPr lang="ru-RU" dirty="0" err="1"/>
              <a:t>діяльності</a:t>
            </a:r>
            <a:r>
              <a:rPr lang="ru-RU" dirty="0"/>
              <a:t> </a:t>
            </a:r>
            <a:r>
              <a:rPr lang="ru-RU" dirty="0" err="1"/>
              <a:t>Служби</a:t>
            </a:r>
            <a:r>
              <a:rPr lang="ru-RU" dirty="0"/>
              <a:t> </a:t>
            </a:r>
            <a:r>
              <a:rPr lang="ru-RU" dirty="0" err="1"/>
              <a:t>безпеки</a:t>
            </a:r>
            <a:r>
              <a:rPr lang="ru-RU" dirty="0"/>
              <a:t> </a:t>
            </a:r>
            <a:r>
              <a:rPr lang="ru-RU" dirty="0" err="1"/>
              <a:t>України</a:t>
            </a:r>
            <a:r>
              <a:rPr lang="ru-RU" dirty="0" smtClean="0"/>
              <a:t>;</a:t>
            </a:r>
          </a:p>
          <a:p>
            <a:r>
              <a:rPr lang="ru-RU" dirty="0"/>
              <a:t>18</a:t>
            </a:r>
            <a:r>
              <a:rPr lang="ru-RU" b="1" i="1" dirty="0">
                <a:solidFill>
                  <a:srgbClr val="FF0000"/>
                </a:solidFill>
              </a:rPr>
              <a:t>) </a:t>
            </a:r>
            <a:r>
              <a:rPr lang="ru-RU" b="1" i="1" dirty="0" err="1">
                <a:solidFill>
                  <a:srgbClr val="FF0000"/>
                </a:solidFill>
              </a:rPr>
              <a:t>забезпечувати</a:t>
            </a:r>
            <a:r>
              <a:rPr lang="ru-RU" b="1" i="1" dirty="0">
                <a:solidFill>
                  <a:srgbClr val="FF0000"/>
                </a:solidFill>
              </a:rPr>
              <a:t> </a:t>
            </a:r>
            <a:r>
              <a:rPr lang="ru-RU" b="1" i="1" dirty="0" err="1">
                <a:solidFill>
                  <a:srgbClr val="FF0000"/>
                </a:solidFill>
              </a:rPr>
              <a:t>внесення</a:t>
            </a:r>
            <a:r>
              <a:rPr lang="ru-RU" b="1" i="1" dirty="0">
                <a:solidFill>
                  <a:srgbClr val="FF0000"/>
                </a:solidFill>
              </a:rPr>
              <a:t> </a:t>
            </a:r>
            <a:r>
              <a:rPr lang="ru-RU" b="1" i="1" dirty="0" err="1">
                <a:solidFill>
                  <a:srgbClr val="FF0000"/>
                </a:solidFill>
              </a:rPr>
              <a:t>відомостей</a:t>
            </a:r>
            <a:r>
              <a:rPr lang="ru-RU" b="1" i="1" dirty="0">
                <a:solidFill>
                  <a:srgbClr val="FF0000"/>
                </a:solidFill>
              </a:rPr>
              <a:t> </a:t>
            </a:r>
            <a:r>
              <a:rPr lang="ru-RU" dirty="0"/>
              <a:t>до </a:t>
            </a:r>
            <a:r>
              <a:rPr lang="ru-RU" dirty="0" err="1"/>
              <a:t>Єдиного</a:t>
            </a:r>
            <a:r>
              <a:rPr lang="ru-RU" dirty="0"/>
              <a:t> </a:t>
            </a:r>
            <a:r>
              <a:rPr lang="ru-RU" dirty="0" err="1"/>
              <a:t>реєстру</a:t>
            </a:r>
            <a:r>
              <a:rPr lang="ru-RU" dirty="0"/>
              <a:t> </a:t>
            </a:r>
            <a:r>
              <a:rPr lang="ru-RU" dirty="0" err="1"/>
              <a:t>осіб</a:t>
            </a:r>
            <a:r>
              <a:rPr lang="ru-RU" dirty="0"/>
              <a:t>, </a:t>
            </a:r>
            <a:r>
              <a:rPr lang="ru-RU" dirty="0" err="1"/>
              <a:t>зниклих</a:t>
            </a:r>
            <a:r>
              <a:rPr lang="ru-RU" dirty="0"/>
              <a:t> </a:t>
            </a:r>
            <a:r>
              <a:rPr lang="ru-RU" dirty="0" err="1"/>
              <a:t>безвісти</a:t>
            </a:r>
            <a:r>
              <a:rPr lang="ru-RU" dirty="0"/>
              <a:t> за </a:t>
            </a:r>
            <a:r>
              <a:rPr lang="ru-RU" dirty="0" err="1"/>
              <a:t>особливих</a:t>
            </a:r>
            <a:r>
              <a:rPr lang="ru-RU" dirty="0"/>
              <a:t> </a:t>
            </a:r>
            <a:r>
              <a:rPr lang="ru-RU" dirty="0" err="1"/>
              <a:t>обставин</a:t>
            </a:r>
            <a:r>
              <a:rPr lang="ru-RU" dirty="0"/>
              <a:t>, та </a:t>
            </a:r>
            <a:r>
              <a:rPr lang="ru-RU" dirty="0" err="1"/>
              <a:t>підтримання</a:t>
            </a:r>
            <a:r>
              <a:rPr lang="ru-RU" dirty="0"/>
              <a:t> таких </a:t>
            </a:r>
            <a:r>
              <a:rPr lang="ru-RU" dirty="0" err="1"/>
              <a:t>відомостей</a:t>
            </a:r>
            <a:r>
              <a:rPr lang="ru-RU" dirty="0"/>
              <a:t> в актуальному </a:t>
            </a:r>
            <a:r>
              <a:rPr lang="ru-RU" dirty="0" err="1"/>
              <a:t>стані</a:t>
            </a:r>
            <a:r>
              <a:rPr lang="ru-RU" dirty="0"/>
              <a:t> у межах, </a:t>
            </a:r>
            <a:r>
              <a:rPr lang="ru-RU" dirty="0" err="1"/>
              <a:t>визначених</a:t>
            </a:r>
            <a:r>
              <a:rPr lang="ru-RU" dirty="0"/>
              <a:t> </a:t>
            </a:r>
            <a:r>
              <a:rPr lang="ru-RU" dirty="0" err="1"/>
              <a:t>законодавством</a:t>
            </a:r>
            <a:r>
              <a:rPr lang="ru-RU" dirty="0" smtClean="0"/>
              <a:t>;</a:t>
            </a:r>
          </a:p>
          <a:p>
            <a:r>
              <a:rPr lang="ru-RU" dirty="0"/>
              <a:t>20) </a:t>
            </a:r>
            <a:r>
              <a:rPr lang="ru-RU" dirty="0" err="1"/>
              <a:t>здійснювати</a:t>
            </a:r>
            <a:r>
              <a:rPr lang="ru-RU" dirty="0"/>
              <a:t> за </a:t>
            </a:r>
            <a:r>
              <a:rPr lang="ru-RU" dirty="0" err="1"/>
              <a:t>участю</a:t>
            </a:r>
            <a:r>
              <a:rPr lang="ru-RU" dirty="0"/>
              <a:t> </a:t>
            </a:r>
            <a:r>
              <a:rPr lang="ru-RU" dirty="0" err="1"/>
              <a:t>Міністерства</a:t>
            </a:r>
            <a:r>
              <a:rPr lang="ru-RU" dirty="0"/>
              <a:t> </a:t>
            </a:r>
            <a:r>
              <a:rPr lang="ru-RU" dirty="0" err="1"/>
              <a:t>закордонних</a:t>
            </a:r>
            <a:r>
              <a:rPr lang="ru-RU" dirty="0"/>
              <a:t> справ </a:t>
            </a:r>
            <a:r>
              <a:rPr lang="ru-RU" dirty="0" err="1"/>
              <a:t>України</a:t>
            </a:r>
            <a:r>
              <a:rPr lang="ru-RU" dirty="0"/>
              <a:t> </a:t>
            </a:r>
            <a:r>
              <a:rPr lang="ru-RU" b="1" i="1" dirty="0" err="1">
                <a:solidFill>
                  <a:srgbClr val="FF0000"/>
                </a:solidFill>
              </a:rPr>
              <a:t>міжнародне</a:t>
            </a:r>
            <a:r>
              <a:rPr lang="ru-RU" b="1" i="1" dirty="0">
                <a:solidFill>
                  <a:srgbClr val="FF0000"/>
                </a:solidFill>
              </a:rPr>
              <a:t> </a:t>
            </a:r>
            <a:r>
              <a:rPr lang="ru-RU" b="1" i="1" dirty="0" err="1">
                <a:solidFill>
                  <a:srgbClr val="FF0000"/>
                </a:solidFill>
              </a:rPr>
              <a:t>співробітництво</a:t>
            </a:r>
            <a:r>
              <a:rPr lang="ru-RU" b="1" i="1" dirty="0">
                <a:solidFill>
                  <a:srgbClr val="FF0000"/>
                </a:solidFill>
              </a:rPr>
              <a:t> </a:t>
            </a:r>
            <a:r>
              <a:rPr lang="ru-RU" dirty="0" err="1"/>
              <a:t>щодо</a:t>
            </a:r>
            <a:r>
              <a:rPr lang="ru-RU" dirty="0"/>
              <a:t> </a:t>
            </a:r>
            <a:r>
              <a:rPr lang="ru-RU" dirty="0" err="1"/>
              <a:t>подання</a:t>
            </a:r>
            <a:r>
              <a:rPr lang="ru-RU" dirty="0"/>
              <a:t> </a:t>
            </a:r>
            <a:r>
              <a:rPr lang="ru-RU" dirty="0" err="1"/>
              <a:t>пропозицій</a:t>
            </a:r>
            <a:r>
              <a:rPr lang="ru-RU" dirty="0"/>
              <a:t> до </a:t>
            </a:r>
            <a:r>
              <a:rPr lang="ru-RU" dirty="0" err="1"/>
              <a:t>комітетів</a:t>
            </a:r>
            <a:r>
              <a:rPr lang="ru-RU" dirty="0"/>
              <a:t> Ради </a:t>
            </a:r>
            <a:r>
              <a:rPr lang="ru-RU" dirty="0" err="1"/>
              <a:t>Безпеки</a:t>
            </a:r>
            <a:r>
              <a:rPr lang="ru-RU" dirty="0"/>
              <a:t> ООН та до </a:t>
            </a:r>
            <a:r>
              <a:rPr lang="ru-RU" dirty="0" err="1"/>
              <a:t>іноземних</a:t>
            </a:r>
            <a:r>
              <a:rPr lang="ru-RU" dirty="0"/>
              <a:t> держав про </a:t>
            </a:r>
            <a:r>
              <a:rPr lang="ru-RU" dirty="0" err="1"/>
              <a:t>включення</a:t>
            </a:r>
            <a:r>
              <a:rPr lang="ru-RU" dirty="0"/>
              <a:t> (</a:t>
            </a:r>
            <a:r>
              <a:rPr lang="ru-RU" dirty="0" err="1"/>
              <a:t>виключення</a:t>
            </a:r>
            <a:r>
              <a:rPr lang="ru-RU" dirty="0"/>
              <a:t>) </a:t>
            </a:r>
            <a:r>
              <a:rPr lang="ru-RU" dirty="0" err="1"/>
              <a:t>фізичних</a:t>
            </a:r>
            <a:r>
              <a:rPr lang="ru-RU" dirty="0"/>
              <a:t> </a:t>
            </a:r>
            <a:r>
              <a:rPr lang="ru-RU" dirty="0" err="1"/>
              <a:t>або</a:t>
            </a:r>
            <a:r>
              <a:rPr lang="ru-RU" dirty="0"/>
              <a:t> </a:t>
            </a:r>
            <a:r>
              <a:rPr lang="ru-RU" dirty="0" err="1"/>
              <a:t>юридичних</a:t>
            </a:r>
            <a:r>
              <a:rPr lang="ru-RU" dirty="0"/>
              <a:t> </a:t>
            </a:r>
            <a:r>
              <a:rPr lang="ru-RU" dirty="0" err="1"/>
              <a:t>осіб</a:t>
            </a:r>
            <a:r>
              <a:rPr lang="ru-RU" dirty="0"/>
              <a:t> та </a:t>
            </a:r>
            <a:r>
              <a:rPr lang="ru-RU" dirty="0" err="1"/>
              <a:t>організацій</a:t>
            </a:r>
            <a:r>
              <a:rPr lang="ru-RU" dirty="0"/>
              <a:t> до </a:t>
            </a:r>
            <a:r>
              <a:rPr lang="ru-RU" dirty="0" err="1"/>
              <a:t>відповідних</a:t>
            </a:r>
            <a:r>
              <a:rPr lang="ru-RU" dirty="0"/>
              <a:t> </a:t>
            </a:r>
            <a:r>
              <a:rPr lang="ru-RU" dirty="0" err="1"/>
              <a:t>санкційних</a:t>
            </a:r>
            <a:r>
              <a:rPr lang="ru-RU" dirty="0"/>
              <a:t> </a:t>
            </a:r>
            <a:r>
              <a:rPr lang="ru-RU" dirty="0" err="1"/>
              <a:t>переліків</a:t>
            </a:r>
            <a:r>
              <a:rPr lang="ru-RU" dirty="0"/>
              <a:t> та </a:t>
            </a:r>
            <a:r>
              <a:rPr lang="ru-RU" dirty="0" err="1"/>
              <a:t>розгляду</a:t>
            </a:r>
            <a:r>
              <a:rPr lang="ru-RU" dirty="0"/>
              <a:t> </a:t>
            </a:r>
            <a:r>
              <a:rPr lang="ru-RU" dirty="0" err="1"/>
              <a:t>запитів</a:t>
            </a:r>
            <a:r>
              <a:rPr lang="ru-RU" dirty="0"/>
              <a:t> </a:t>
            </a:r>
            <a:r>
              <a:rPr lang="ru-RU" dirty="0" err="1"/>
              <a:t>іноземних</a:t>
            </a:r>
            <a:r>
              <a:rPr lang="ru-RU" dirty="0"/>
              <a:t> держав про </a:t>
            </a:r>
            <a:r>
              <a:rPr lang="ru-RU" dirty="0" err="1"/>
              <a:t>включення</a:t>
            </a:r>
            <a:r>
              <a:rPr lang="ru-RU" dirty="0"/>
              <a:t> (</a:t>
            </a:r>
            <a:r>
              <a:rPr lang="ru-RU" dirty="0" err="1"/>
              <a:t>виключення</a:t>
            </a:r>
            <a:r>
              <a:rPr lang="ru-RU" dirty="0"/>
              <a:t>) до (з) </a:t>
            </a:r>
            <a:r>
              <a:rPr lang="ru-RU" dirty="0" err="1"/>
              <a:t>переліку</a:t>
            </a:r>
            <a:r>
              <a:rPr lang="ru-RU" dirty="0"/>
              <a:t> </a:t>
            </a:r>
            <a:r>
              <a:rPr lang="ru-RU" dirty="0" err="1"/>
              <a:t>осіб</a:t>
            </a:r>
            <a:r>
              <a:rPr lang="ru-RU" dirty="0"/>
              <a:t>, </a:t>
            </a:r>
            <a:r>
              <a:rPr lang="ru-RU" dirty="0" err="1"/>
              <a:t>пов’язаних</a:t>
            </a:r>
            <a:r>
              <a:rPr lang="ru-RU" dirty="0"/>
              <a:t> з </a:t>
            </a:r>
            <a:r>
              <a:rPr lang="ru-RU" dirty="0" err="1"/>
              <a:t>провадженням</a:t>
            </a:r>
            <a:r>
              <a:rPr lang="ru-RU" dirty="0"/>
              <a:t> </a:t>
            </a:r>
            <a:r>
              <a:rPr lang="ru-RU" dirty="0" err="1"/>
              <a:t>терористичної</a:t>
            </a:r>
            <a:r>
              <a:rPr lang="ru-RU" dirty="0"/>
              <a:t> </a:t>
            </a:r>
            <a:r>
              <a:rPr lang="ru-RU" dirty="0" err="1"/>
              <a:t>діяльності</a:t>
            </a:r>
            <a:r>
              <a:rPr lang="ru-RU" dirty="0"/>
              <a:t> </a:t>
            </a:r>
            <a:r>
              <a:rPr lang="ru-RU" dirty="0" err="1"/>
              <a:t>або</a:t>
            </a:r>
            <a:r>
              <a:rPr lang="ru-RU" dirty="0"/>
              <a:t> </a:t>
            </a:r>
            <a:r>
              <a:rPr lang="ru-RU" dirty="0" err="1"/>
              <a:t>стосовно</a:t>
            </a:r>
            <a:r>
              <a:rPr lang="ru-RU" dirty="0"/>
              <a:t> </a:t>
            </a:r>
            <a:r>
              <a:rPr lang="ru-RU" dirty="0" err="1"/>
              <a:t>яких</a:t>
            </a:r>
            <a:r>
              <a:rPr lang="ru-RU" dirty="0"/>
              <a:t> </a:t>
            </a:r>
            <a:r>
              <a:rPr lang="ru-RU" dirty="0" err="1"/>
              <a:t>застосовано</a:t>
            </a:r>
            <a:r>
              <a:rPr lang="ru-RU" dirty="0"/>
              <a:t> </a:t>
            </a:r>
            <a:r>
              <a:rPr lang="ru-RU" dirty="0" err="1"/>
              <a:t>міжнародні</a:t>
            </a:r>
            <a:r>
              <a:rPr lang="ru-RU" dirty="0"/>
              <a:t> </a:t>
            </a:r>
            <a:r>
              <a:rPr lang="ru-RU" dirty="0" err="1"/>
              <a:t>санкції</a:t>
            </a:r>
            <a:r>
              <a:rPr lang="ru-RU" dirty="0" smtClean="0"/>
              <a:t>.</a:t>
            </a:r>
          </a:p>
          <a:p>
            <a:endParaRPr lang="ru-RU" b="1" dirty="0"/>
          </a:p>
        </p:txBody>
      </p:sp>
    </p:spTree>
    <p:extLst>
      <p:ext uri="{BB962C8B-B14F-4D97-AF65-F5344CB8AC3E}">
        <p14:creationId xmlns:p14="http://schemas.microsoft.com/office/powerpoint/2010/main" val="304384943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Права </a:t>
            </a:r>
            <a:r>
              <a:rPr lang="ru-RU" dirty="0" err="1"/>
              <a:t>Служби</a:t>
            </a:r>
            <a:r>
              <a:rPr lang="ru-RU" dirty="0"/>
              <a:t> </a:t>
            </a:r>
            <a:r>
              <a:rPr lang="ru-RU" dirty="0" err="1"/>
              <a:t>безпеки</a:t>
            </a:r>
            <a:r>
              <a:rPr lang="ru-RU" dirty="0"/>
              <a:t> </a:t>
            </a:r>
            <a:r>
              <a:rPr lang="ru-RU" dirty="0" err="1"/>
              <a:t>України</a:t>
            </a:r>
            <a:endParaRPr lang="ru-RU" dirty="0"/>
          </a:p>
        </p:txBody>
      </p:sp>
      <p:sp>
        <p:nvSpPr>
          <p:cNvPr id="3" name="Объект 2"/>
          <p:cNvSpPr>
            <a:spLocks noGrp="1"/>
          </p:cNvSpPr>
          <p:nvPr>
            <p:ph idx="1"/>
          </p:nvPr>
        </p:nvSpPr>
        <p:spPr/>
        <p:txBody>
          <a:bodyPr>
            <a:normAutofit fontScale="40000" lnSpcReduction="20000"/>
          </a:bodyPr>
          <a:lstStyle/>
          <a:p>
            <a:r>
              <a:rPr lang="ru-RU" dirty="0"/>
              <a:t>1) </a:t>
            </a:r>
            <a:r>
              <a:rPr lang="ru-RU" b="1" i="1" dirty="0" err="1">
                <a:solidFill>
                  <a:srgbClr val="FF0000"/>
                </a:solidFill>
              </a:rPr>
              <a:t>вимагати</a:t>
            </a:r>
            <a:r>
              <a:rPr lang="ru-RU" dirty="0"/>
              <a:t> </a:t>
            </a:r>
            <a:r>
              <a:rPr lang="ru-RU" dirty="0" err="1"/>
              <a:t>від</a:t>
            </a:r>
            <a:r>
              <a:rPr lang="ru-RU" dirty="0"/>
              <a:t> </a:t>
            </a:r>
            <a:r>
              <a:rPr lang="ru-RU" dirty="0" err="1"/>
              <a:t>громадян</a:t>
            </a:r>
            <a:r>
              <a:rPr lang="ru-RU" dirty="0"/>
              <a:t> та </a:t>
            </a:r>
            <a:r>
              <a:rPr lang="ru-RU" dirty="0" err="1"/>
              <a:t>посадових</a:t>
            </a:r>
            <a:r>
              <a:rPr lang="ru-RU" dirty="0"/>
              <a:t> </a:t>
            </a:r>
            <a:r>
              <a:rPr lang="ru-RU" dirty="0" err="1"/>
              <a:t>осіб</a:t>
            </a:r>
            <a:r>
              <a:rPr lang="ru-RU" dirty="0"/>
              <a:t> </a:t>
            </a:r>
            <a:r>
              <a:rPr lang="ru-RU" dirty="0" err="1"/>
              <a:t>припинення</a:t>
            </a:r>
            <a:r>
              <a:rPr lang="ru-RU" dirty="0"/>
              <a:t> </a:t>
            </a:r>
            <a:r>
              <a:rPr lang="ru-RU" dirty="0" err="1"/>
              <a:t>правопорушень</a:t>
            </a:r>
            <a:r>
              <a:rPr lang="ru-RU" dirty="0"/>
              <a:t> і </a:t>
            </a:r>
            <a:r>
              <a:rPr lang="ru-RU" dirty="0" err="1"/>
              <a:t>дій</a:t>
            </a:r>
            <a:r>
              <a:rPr lang="ru-RU" dirty="0"/>
              <a:t>, </a:t>
            </a:r>
            <a:r>
              <a:rPr lang="ru-RU" dirty="0" err="1"/>
              <a:t>що</a:t>
            </a:r>
            <a:r>
              <a:rPr lang="ru-RU" dirty="0"/>
              <a:t> </a:t>
            </a:r>
            <a:r>
              <a:rPr lang="ru-RU" dirty="0" err="1"/>
              <a:t>перешкоджають</a:t>
            </a:r>
            <a:r>
              <a:rPr lang="ru-RU" dirty="0"/>
              <a:t> </a:t>
            </a:r>
            <a:r>
              <a:rPr lang="ru-RU" dirty="0" err="1"/>
              <a:t>здійсненню</a:t>
            </a:r>
            <a:r>
              <a:rPr lang="ru-RU" dirty="0"/>
              <a:t> </a:t>
            </a:r>
            <a:r>
              <a:rPr lang="ru-RU" dirty="0" err="1"/>
              <a:t>повноважень</a:t>
            </a:r>
            <a:r>
              <a:rPr lang="ru-RU" dirty="0"/>
              <a:t> </a:t>
            </a:r>
            <a:r>
              <a:rPr lang="ru-RU" dirty="0" err="1"/>
              <a:t>Служби</a:t>
            </a:r>
            <a:r>
              <a:rPr lang="ru-RU" dirty="0"/>
              <a:t> </a:t>
            </a:r>
            <a:r>
              <a:rPr lang="ru-RU" dirty="0" err="1"/>
              <a:t>безпеки</a:t>
            </a:r>
            <a:r>
              <a:rPr lang="ru-RU" dirty="0"/>
              <a:t> </a:t>
            </a:r>
            <a:r>
              <a:rPr lang="ru-RU" dirty="0" err="1"/>
              <a:t>України</a:t>
            </a:r>
            <a:r>
              <a:rPr lang="ru-RU" dirty="0"/>
              <a:t>, </a:t>
            </a:r>
            <a:r>
              <a:rPr lang="ru-RU" b="1" i="1" dirty="0" err="1">
                <a:solidFill>
                  <a:srgbClr val="FF0000"/>
                </a:solidFill>
              </a:rPr>
              <a:t>перевіряти</a:t>
            </a:r>
            <a:r>
              <a:rPr lang="ru-RU" b="1" i="1" dirty="0">
                <a:solidFill>
                  <a:srgbClr val="FF0000"/>
                </a:solidFill>
              </a:rPr>
              <a:t> у </a:t>
            </a:r>
            <a:r>
              <a:rPr lang="ru-RU" b="1" i="1" dirty="0" err="1">
                <a:solidFill>
                  <a:srgbClr val="FF0000"/>
                </a:solidFill>
              </a:rPr>
              <a:t>зв'язку</a:t>
            </a:r>
            <a:r>
              <a:rPr lang="ru-RU" b="1" i="1" dirty="0">
                <a:solidFill>
                  <a:srgbClr val="FF0000"/>
                </a:solidFill>
              </a:rPr>
              <a:t> з </a:t>
            </a:r>
            <a:r>
              <a:rPr lang="ru-RU" b="1" i="1" dirty="0" err="1">
                <a:solidFill>
                  <a:srgbClr val="FF0000"/>
                </a:solidFill>
              </a:rPr>
              <a:t>цим</a:t>
            </a:r>
            <a:r>
              <a:rPr lang="ru-RU" b="1" i="1" dirty="0">
                <a:solidFill>
                  <a:srgbClr val="FF0000"/>
                </a:solidFill>
              </a:rPr>
              <a:t> </a:t>
            </a:r>
            <a:r>
              <a:rPr lang="ru-RU" b="1" i="1" dirty="0" err="1">
                <a:solidFill>
                  <a:srgbClr val="FF0000"/>
                </a:solidFill>
              </a:rPr>
              <a:t>документи</a:t>
            </a:r>
            <a:r>
              <a:rPr lang="ru-RU" b="1" i="1" dirty="0">
                <a:solidFill>
                  <a:srgbClr val="FF0000"/>
                </a:solidFill>
              </a:rPr>
              <a:t>, </a:t>
            </a:r>
            <a:r>
              <a:rPr lang="ru-RU" b="1" i="1" dirty="0" err="1">
                <a:solidFill>
                  <a:srgbClr val="FF0000"/>
                </a:solidFill>
              </a:rPr>
              <a:t>які</a:t>
            </a:r>
            <a:r>
              <a:rPr lang="ru-RU" b="1" i="1" dirty="0">
                <a:solidFill>
                  <a:srgbClr val="FF0000"/>
                </a:solidFill>
              </a:rPr>
              <a:t> </a:t>
            </a:r>
            <a:r>
              <a:rPr lang="ru-RU" b="1" i="1" dirty="0" err="1">
                <a:solidFill>
                  <a:srgbClr val="FF0000"/>
                </a:solidFill>
              </a:rPr>
              <a:t>посвідчують</a:t>
            </a:r>
            <a:r>
              <a:rPr lang="ru-RU" b="1" i="1" dirty="0">
                <a:solidFill>
                  <a:srgbClr val="FF0000"/>
                </a:solidFill>
              </a:rPr>
              <a:t> </a:t>
            </a:r>
            <a:r>
              <a:rPr lang="ru-RU" b="1" i="1" dirty="0" err="1">
                <a:solidFill>
                  <a:srgbClr val="FF0000"/>
                </a:solidFill>
              </a:rPr>
              <a:t>їх</a:t>
            </a:r>
            <a:r>
              <a:rPr lang="ru-RU" b="1" i="1" dirty="0">
                <a:solidFill>
                  <a:srgbClr val="FF0000"/>
                </a:solidFill>
              </a:rPr>
              <a:t> особу, а </a:t>
            </a:r>
            <a:r>
              <a:rPr lang="ru-RU" b="1" i="1" dirty="0" err="1">
                <a:solidFill>
                  <a:srgbClr val="FF0000"/>
                </a:solidFill>
              </a:rPr>
              <a:t>також</a:t>
            </a:r>
            <a:r>
              <a:rPr lang="ru-RU" b="1" i="1" dirty="0">
                <a:solidFill>
                  <a:srgbClr val="FF0000"/>
                </a:solidFill>
              </a:rPr>
              <a:t> </a:t>
            </a:r>
            <a:r>
              <a:rPr lang="ru-RU" b="1" i="1" dirty="0" err="1">
                <a:solidFill>
                  <a:srgbClr val="FF0000"/>
                </a:solidFill>
              </a:rPr>
              <a:t>проводити</a:t>
            </a:r>
            <a:r>
              <a:rPr lang="ru-RU" b="1" i="1" dirty="0">
                <a:solidFill>
                  <a:srgbClr val="FF0000"/>
                </a:solidFill>
              </a:rPr>
              <a:t> </a:t>
            </a:r>
            <a:r>
              <a:rPr lang="ru-RU" b="1" i="1" dirty="0" err="1">
                <a:solidFill>
                  <a:srgbClr val="FF0000"/>
                </a:solidFill>
              </a:rPr>
              <a:t>огляд</a:t>
            </a:r>
            <a:r>
              <a:rPr lang="ru-RU" b="1" i="1" dirty="0">
                <a:solidFill>
                  <a:srgbClr val="FF0000"/>
                </a:solidFill>
              </a:rPr>
              <a:t> </a:t>
            </a:r>
            <a:r>
              <a:rPr lang="ru-RU" b="1" i="1" dirty="0" err="1">
                <a:solidFill>
                  <a:srgbClr val="FF0000"/>
                </a:solidFill>
              </a:rPr>
              <a:t>осіб</a:t>
            </a:r>
            <a:r>
              <a:rPr lang="ru-RU" b="1" i="1" dirty="0">
                <a:solidFill>
                  <a:srgbClr val="FF0000"/>
                </a:solidFill>
              </a:rPr>
              <a:t>, </a:t>
            </a:r>
            <a:r>
              <a:rPr lang="ru-RU" b="1" i="1" dirty="0" err="1">
                <a:solidFill>
                  <a:srgbClr val="FF0000"/>
                </a:solidFill>
              </a:rPr>
              <a:t>їх</a:t>
            </a:r>
            <a:r>
              <a:rPr lang="ru-RU" b="1" i="1" dirty="0">
                <a:solidFill>
                  <a:srgbClr val="FF0000"/>
                </a:solidFill>
              </a:rPr>
              <a:t> речей і </a:t>
            </a:r>
            <a:r>
              <a:rPr lang="ru-RU" b="1" i="1" dirty="0" err="1">
                <a:solidFill>
                  <a:srgbClr val="FF0000"/>
                </a:solidFill>
              </a:rPr>
              <a:t>транспортних</a:t>
            </a:r>
            <a:r>
              <a:rPr lang="ru-RU" b="1" i="1" dirty="0">
                <a:solidFill>
                  <a:srgbClr val="FF0000"/>
                </a:solidFill>
              </a:rPr>
              <a:t> </a:t>
            </a:r>
            <a:r>
              <a:rPr lang="ru-RU" b="1" i="1" dirty="0" err="1">
                <a:solidFill>
                  <a:srgbClr val="FF0000"/>
                </a:solidFill>
              </a:rPr>
              <a:t>засобів</a:t>
            </a:r>
            <a:r>
              <a:rPr lang="ru-RU" dirty="0"/>
              <a:t>, </a:t>
            </a:r>
            <a:r>
              <a:rPr lang="ru-RU" dirty="0" err="1"/>
              <a:t>якщо</a:t>
            </a:r>
            <a:r>
              <a:rPr lang="ru-RU" dirty="0"/>
              <a:t> є </a:t>
            </a:r>
            <a:r>
              <a:rPr lang="ru-RU" dirty="0" err="1"/>
              <a:t>загроза</a:t>
            </a:r>
            <a:r>
              <a:rPr lang="ru-RU" dirty="0"/>
              <a:t> </a:t>
            </a:r>
            <a:r>
              <a:rPr lang="ru-RU" dirty="0" err="1"/>
              <a:t>втечі</a:t>
            </a:r>
            <a:r>
              <a:rPr lang="ru-RU" dirty="0"/>
              <a:t> </a:t>
            </a:r>
            <a:r>
              <a:rPr lang="ru-RU" dirty="0" err="1"/>
              <a:t>підозрюваного</a:t>
            </a:r>
            <a:r>
              <a:rPr lang="ru-RU" dirty="0"/>
              <a:t> </a:t>
            </a:r>
            <a:r>
              <a:rPr lang="ru-RU" dirty="0" err="1"/>
              <a:t>або</a:t>
            </a:r>
            <a:r>
              <a:rPr lang="ru-RU" dirty="0"/>
              <a:t> </a:t>
            </a:r>
            <a:r>
              <a:rPr lang="ru-RU" dirty="0" err="1"/>
              <a:t>знищення</a:t>
            </a:r>
            <a:r>
              <a:rPr lang="ru-RU" dirty="0"/>
              <a:t> </a:t>
            </a:r>
            <a:r>
              <a:rPr lang="ru-RU" dirty="0" err="1"/>
              <a:t>чи</a:t>
            </a:r>
            <a:r>
              <a:rPr lang="ru-RU" dirty="0"/>
              <a:t> </a:t>
            </a:r>
            <a:r>
              <a:rPr lang="ru-RU" dirty="0" err="1"/>
              <a:t>приховання</a:t>
            </a:r>
            <a:r>
              <a:rPr lang="ru-RU" dirty="0"/>
              <a:t> </a:t>
            </a:r>
            <a:r>
              <a:rPr lang="ru-RU" dirty="0" err="1"/>
              <a:t>речових</a:t>
            </a:r>
            <a:r>
              <a:rPr lang="ru-RU" dirty="0"/>
              <a:t> </a:t>
            </a:r>
            <a:r>
              <a:rPr lang="ru-RU" dirty="0" err="1"/>
              <a:t>доказів</a:t>
            </a:r>
            <a:r>
              <a:rPr lang="ru-RU" dirty="0"/>
              <a:t> </a:t>
            </a:r>
            <a:r>
              <a:rPr lang="ru-RU" dirty="0" err="1"/>
              <a:t>злочинної</a:t>
            </a:r>
            <a:r>
              <a:rPr lang="ru-RU" dirty="0"/>
              <a:t> </a:t>
            </a:r>
            <a:r>
              <a:rPr lang="ru-RU" dirty="0" err="1"/>
              <a:t>діяльності</a:t>
            </a:r>
            <a:r>
              <a:rPr lang="ru-RU" dirty="0"/>
              <a:t>;</a:t>
            </a:r>
          </a:p>
          <a:p>
            <a:r>
              <a:rPr lang="ru-RU" dirty="0"/>
              <a:t>2) </a:t>
            </a:r>
            <a:r>
              <a:rPr lang="ru-RU" dirty="0" err="1"/>
              <a:t>подавати</a:t>
            </a:r>
            <a:r>
              <a:rPr lang="ru-RU" dirty="0"/>
              <a:t> органам </a:t>
            </a:r>
            <a:r>
              <a:rPr lang="ru-RU" dirty="0" err="1"/>
              <a:t>державної</a:t>
            </a:r>
            <a:r>
              <a:rPr lang="ru-RU" dirty="0"/>
              <a:t> </a:t>
            </a:r>
            <a:r>
              <a:rPr lang="ru-RU" dirty="0" err="1"/>
              <a:t>влади</a:t>
            </a:r>
            <a:r>
              <a:rPr lang="ru-RU" dirty="0"/>
              <a:t>, органам </a:t>
            </a:r>
            <a:r>
              <a:rPr lang="ru-RU" dirty="0" err="1"/>
              <a:t>місцевого</a:t>
            </a:r>
            <a:r>
              <a:rPr lang="ru-RU" dirty="0"/>
              <a:t> </a:t>
            </a:r>
            <a:r>
              <a:rPr lang="ru-RU" dirty="0" err="1"/>
              <a:t>самоврядування</a:t>
            </a:r>
            <a:r>
              <a:rPr lang="ru-RU" dirty="0"/>
              <a:t>, </a:t>
            </a:r>
            <a:r>
              <a:rPr lang="ru-RU" dirty="0" err="1"/>
              <a:t>підприємствам</a:t>
            </a:r>
            <a:r>
              <a:rPr lang="ru-RU" dirty="0"/>
              <a:t>, </a:t>
            </a:r>
            <a:r>
              <a:rPr lang="ru-RU" dirty="0" err="1"/>
              <a:t>установам</a:t>
            </a:r>
            <a:r>
              <a:rPr lang="ru-RU" dirty="0"/>
              <a:t>, </a:t>
            </a:r>
            <a:r>
              <a:rPr lang="ru-RU" dirty="0" err="1"/>
              <a:t>організаціям</a:t>
            </a:r>
            <a:r>
              <a:rPr lang="ru-RU" dirty="0"/>
              <a:t> </a:t>
            </a:r>
            <a:r>
              <a:rPr lang="ru-RU" dirty="0" err="1"/>
              <a:t>усіх</a:t>
            </a:r>
            <a:r>
              <a:rPr lang="ru-RU" dirty="0"/>
              <a:t> форм </a:t>
            </a:r>
            <a:r>
              <a:rPr lang="ru-RU" dirty="0" err="1"/>
              <a:t>власності</a:t>
            </a:r>
            <a:r>
              <a:rPr lang="ru-RU" dirty="0"/>
              <a:t> </a:t>
            </a:r>
            <a:r>
              <a:rPr lang="ru-RU" dirty="0" err="1"/>
              <a:t>обов'язкові</a:t>
            </a:r>
            <a:r>
              <a:rPr lang="ru-RU" dirty="0"/>
              <a:t> для </a:t>
            </a:r>
            <a:r>
              <a:rPr lang="ru-RU" dirty="0" err="1"/>
              <a:t>розгляду</a:t>
            </a:r>
            <a:r>
              <a:rPr lang="ru-RU" dirty="0"/>
              <a:t> </a:t>
            </a:r>
            <a:r>
              <a:rPr lang="ru-RU" b="1" i="1" dirty="0" err="1">
                <a:solidFill>
                  <a:srgbClr val="FF0000"/>
                </a:solidFill>
              </a:rPr>
              <a:t>пропозиції</a:t>
            </a:r>
            <a:r>
              <a:rPr lang="ru-RU" b="1" i="1" dirty="0">
                <a:solidFill>
                  <a:srgbClr val="FF0000"/>
                </a:solidFill>
              </a:rPr>
              <a:t> з </a:t>
            </a:r>
            <a:r>
              <a:rPr lang="ru-RU" b="1" i="1" dirty="0" err="1">
                <a:solidFill>
                  <a:srgbClr val="FF0000"/>
                </a:solidFill>
              </a:rPr>
              <a:t>питань</a:t>
            </a:r>
            <a:r>
              <a:rPr lang="ru-RU" b="1" i="1" dirty="0">
                <a:solidFill>
                  <a:srgbClr val="FF0000"/>
                </a:solidFill>
              </a:rPr>
              <a:t> </a:t>
            </a:r>
            <a:r>
              <a:rPr lang="ru-RU" b="1" i="1" dirty="0" err="1">
                <a:solidFill>
                  <a:srgbClr val="FF0000"/>
                </a:solidFill>
              </a:rPr>
              <a:t>національної</a:t>
            </a:r>
            <a:r>
              <a:rPr lang="ru-RU" b="1" i="1" dirty="0">
                <a:solidFill>
                  <a:srgbClr val="FF0000"/>
                </a:solidFill>
              </a:rPr>
              <a:t> </a:t>
            </a:r>
            <a:r>
              <a:rPr lang="ru-RU" b="1" i="1" dirty="0" err="1">
                <a:solidFill>
                  <a:srgbClr val="FF0000"/>
                </a:solidFill>
              </a:rPr>
              <a:t>безпеки</a:t>
            </a:r>
            <a:r>
              <a:rPr lang="ru-RU" b="1" i="1" dirty="0">
                <a:solidFill>
                  <a:srgbClr val="FF0000"/>
                </a:solidFill>
              </a:rPr>
              <a:t>, у тому </a:t>
            </a:r>
            <a:r>
              <a:rPr lang="ru-RU" b="1" i="1" dirty="0" err="1">
                <a:solidFill>
                  <a:srgbClr val="FF0000"/>
                </a:solidFill>
              </a:rPr>
              <a:t>числі</a:t>
            </a:r>
            <a:r>
              <a:rPr lang="ru-RU" b="1" i="1" dirty="0">
                <a:solidFill>
                  <a:srgbClr val="FF0000"/>
                </a:solidFill>
              </a:rPr>
              <a:t> </a:t>
            </a:r>
            <a:r>
              <a:rPr lang="ru-RU" b="1" i="1" dirty="0" err="1">
                <a:solidFill>
                  <a:srgbClr val="FF0000"/>
                </a:solidFill>
              </a:rPr>
              <a:t>із</a:t>
            </a:r>
            <a:r>
              <a:rPr lang="ru-RU" b="1" i="1" dirty="0">
                <a:solidFill>
                  <a:srgbClr val="FF0000"/>
                </a:solidFill>
              </a:rPr>
              <a:t> </a:t>
            </a:r>
            <a:r>
              <a:rPr lang="ru-RU" b="1" i="1" dirty="0" err="1">
                <a:solidFill>
                  <a:srgbClr val="FF0000"/>
                </a:solidFill>
              </a:rPr>
              <a:t>забезпечення</a:t>
            </a:r>
            <a:r>
              <a:rPr lang="ru-RU" b="1" i="1" dirty="0">
                <a:solidFill>
                  <a:srgbClr val="FF0000"/>
                </a:solidFill>
              </a:rPr>
              <a:t> </a:t>
            </a:r>
            <a:r>
              <a:rPr lang="ru-RU" b="1" i="1" dirty="0" err="1">
                <a:solidFill>
                  <a:srgbClr val="FF0000"/>
                </a:solidFill>
              </a:rPr>
              <a:t>охорони</a:t>
            </a:r>
            <a:r>
              <a:rPr lang="ru-RU" b="1" i="1" dirty="0">
                <a:solidFill>
                  <a:srgbClr val="FF0000"/>
                </a:solidFill>
              </a:rPr>
              <a:t> </a:t>
            </a:r>
            <a:r>
              <a:rPr lang="ru-RU" b="1" i="1" dirty="0" err="1">
                <a:solidFill>
                  <a:srgbClr val="FF0000"/>
                </a:solidFill>
              </a:rPr>
              <a:t>державної</a:t>
            </a:r>
            <a:r>
              <a:rPr lang="ru-RU" b="1" i="1" dirty="0">
                <a:solidFill>
                  <a:srgbClr val="FF0000"/>
                </a:solidFill>
              </a:rPr>
              <a:t> </a:t>
            </a:r>
            <a:r>
              <a:rPr lang="ru-RU" b="1" i="1" dirty="0" err="1">
                <a:solidFill>
                  <a:srgbClr val="FF0000"/>
                </a:solidFill>
              </a:rPr>
              <a:t>таємниці</a:t>
            </a:r>
            <a:r>
              <a:rPr lang="ru-RU" b="1" i="1" dirty="0" smtClean="0">
                <a:solidFill>
                  <a:srgbClr val="FF0000"/>
                </a:solidFill>
              </a:rPr>
              <a:t>;</a:t>
            </a:r>
          </a:p>
          <a:p>
            <a:r>
              <a:rPr lang="ru-RU" dirty="0"/>
              <a:t>3) </a:t>
            </a:r>
            <a:r>
              <a:rPr lang="ru-RU" b="1" i="1" dirty="0" err="1">
                <a:solidFill>
                  <a:srgbClr val="FF0000"/>
                </a:solidFill>
              </a:rPr>
              <a:t>одержувати</a:t>
            </a:r>
            <a:r>
              <a:rPr lang="ru-RU" dirty="0"/>
              <a:t> на </a:t>
            </a:r>
            <a:r>
              <a:rPr lang="ru-RU" dirty="0" err="1"/>
              <a:t>письмовий</a:t>
            </a:r>
            <a:r>
              <a:rPr lang="ru-RU" dirty="0"/>
              <a:t> запит </a:t>
            </a:r>
            <a:r>
              <a:rPr lang="ru-RU" dirty="0" err="1"/>
              <a:t>керівника</a:t>
            </a:r>
            <a:r>
              <a:rPr lang="ru-RU" dirty="0"/>
              <a:t> </a:t>
            </a:r>
            <a:r>
              <a:rPr lang="ru-RU" dirty="0" err="1"/>
              <a:t>відповідного</a:t>
            </a:r>
            <a:r>
              <a:rPr lang="ru-RU" dirty="0"/>
              <a:t> органу </a:t>
            </a:r>
            <a:r>
              <a:rPr lang="ru-RU" dirty="0" err="1"/>
              <a:t>Служби</a:t>
            </a:r>
            <a:r>
              <a:rPr lang="ru-RU" dirty="0"/>
              <a:t> </a:t>
            </a:r>
            <a:r>
              <a:rPr lang="ru-RU" dirty="0" err="1"/>
              <a:t>безпеки</a:t>
            </a:r>
            <a:r>
              <a:rPr lang="ru-RU" dirty="0"/>
              <a:t> </a:t>
            </a:r>
            <a:r>
              <a:rPr lang="ru-RU" dirty="0" err="1"/>
              <a:t>України</a:t>
            </a:r>
            <a:r>
              <a:rPr lang="ru-RU" dirty="0"/>
              <a:t> </a:t>
            </a:r>
            <a:r>
              <a:rPr lang="ru-RU" dirty="0" err="1"/>
              <a:t>від</a:t>
            </a:r>
            <a:r>
              <a:rPr lang="ru-RU" dirty="0"/>
              <a:t> </a:t>
            </a:r>
            <a:r>
              <a:rPr lang="ru-RU" dirty="0" err="1"/>
              <a:t>міністерств</a:t>
            </a:r>
            <a:r>
              <a:rPr lang="ru-RU" dirty="0"/>
              <a:t>, </a:t>
            </a:r>
            <a:r>
              <a:rPr lang="ru-RU" dirty="0" err="1"/>
              <a:t>державних</a:t>
            </a:r>
            <a:r>
              <a:rPr lang="ru-RU" dirty="0"/>
              <a:t> </a:t>
            </a:r>
            <a:r>
              <a:rPr lang="ru-RU" dirty="0" err="1"/>
              <a:t>комітетів</a:t>
            </a:r>
            <a:r>
              <a:rPr lang="ru-RU" dirty="0"/>
              <a:t>, </a:t>
            </a:r>
            <a:r>
              <a:rPr lang="ru-RU" dirty="0" err="1"/>
              <a:t>інших</a:t>
            </a:r>
            <a:r>
              <a:rPr lang="ru-RU" dirty="0"/>
              <a:t> </a:t>
            </a:r>
            <a:r>
              <a:rPr lang="ru-RU" dirty="0" err="1"/>
              <a:t>відомств</a:t>
            </a:r>
            <a:r>
              <a:rPr lang="ru-RU" dirty="0"/>
              <a:t>, </a:t>
            </a:r>
            <a:r>
              <a:rPr lang="ru-RU" dirty="0" err="1"/>
              <a:t>підприємств</a:t>
            </a:r>
            <a:r>
              <a:rPr lang="ru-RU" dirty="0"/>
              <a:t>, </a:t>
            </a:r>
            <a:r>
              <a:rPr lang="ru-RU" dirty="0" err="1"/>
              <a:t>установ</a:t>
            </a:r>
            <a:r>
              <a:rPr lang="ru-RU" dirty="0"/>
              <a:t>, </a:t>
            </a:r>
            <a:r>
              <a:rPr lang="ru-RU" dirty="0" err="1"/>
              <a:t>організацій</a:t>
            </a:r>
            <a:r>
              <a:rPr lang="ru-RU" dirty="0"/>
              <a:t>, </a:t>
            </a:r>
            <a:r>
              <a:rPr lang="ru-RU" dirty="0" err="1"/>
              <a:t>військових</a:t>
            </a:r>
            <a:r>
              <a:rPr lang="ru-RU" dirty="0"/>
              <a:t> </a:t>
            </a:r>
            <a:r>
              <a:rPr lang="ru-RU" dirty="0" err="1"/>
              <a:t>частин</a:t>
            </a:r>
            <a:r>
              <a:rPr lang="ru-RU" dirty="0"/>
              <a:t>, </a:t>
            </a:r>
            <a:r>
              <a:rPr lang="ru-RU" dirty="0" err="1"/>
              <a:t>громадян</a:t>
            </a:r>
            <a:r>
              <a:rPr lang="ru-RU" dirty="0"/>
              <a:t> та </a:t>
            </a:r>
            <a:r>
              <a:rPr lang="ru-RU" dirty="0" err="1"/>
              <a:t>їх</a:t>
            </a:r>
            <a:r>
              <a:rPr lang="ru-RU" dirty="0"/>
              <a:t> </a:t>
            </a:r>
            <a:r>
              <a:rPr lang="ru-RU" dirty="0" err="1"/>
              <a:t>об'єднань</a:t>
            </a:r>
            <a:r>
              <a:rPr lang="ru-RU" dirty="0"/>
              <a:t> </a:t>
            </a:r>
            <a:r>
              <a:rPr lang="ru-RU" b="1" i="1" dirty="0" err="1">
                <a:solidFill>
                  <a:srgbClr val="FF0000"/>
                </a:solidFill>
              </a:rPr>
              <a:t>дані</a:t>
            </a:r>
            <a:r>
              <a:rPr lang="ru-RU" b="1" i="1" dirty="0">
                <a:solidFill>
                  <a:srgbClr val="FF0000"/>
                </a:solidFill>
              </a:rPr>
              <a:t> і </a:t>
            </a:r>
            <a:r>
              <a:rPr lang="ru-RU" b="1" i="1" dirty="0" err="1">
                <a:solidFill>
                  <a:srgbClr val="FF0000"/>
                </a:solidFill>
              </a:rPr>
              <a:t>відомості</a:t>
            </a:r>
            <a:r>
              <a:rPr lang="ru-RU" b="1" i="1" dirty="0">
                <a:solidFill>
                  <a:srgbClr val="FF0000"/>
                </a:solidFill>
              </a:rPr>
              <a:t>, </a:t>
            </a:r>
            <a:r>
              <a:rPr lang="ru-RU" b="1" i="1" dirty="0" err="1">
                <a:solidFill>
                  <a:srgbClr val="FF0000"/>
                </a:solidFill>
              </a:rPr>
              <a:t>необхідні</a:t>
            </a:r>
            <a:r>
              <a:rPr lang="ru-RU" b="1" i="1" dirty="0">
                <a:solidFill>
                  <a:srgbClr val="FF0000"/>
                </a:solidFill>
              </a:rPr>
              <a:t> для </a:t>
            </a:r>
            <a:r>
              <a:rPr lang="ru-RU" b="1" i="1" dirty="0" err="1">
                <a:solidFill>
                  <a:srgbClr val="FF0000"/>
                </a:solidFill>
              </a:rPr>
              <a:t>забезпечення</a:t>
            </a:r>
            <a:r>
              <a:rPr lang="ru-RU" b="1" i="1" dirty="0">
                <a:solidFill>
                  <a:srgbClr val="FF0000"/>
                </a:solidFill>
              </a:rPr>
              <a:t> </a:t>
            </a:r>
            <a:r>
              <a:rPr lang="ru-RU" b="1" i="1" dirty="0" err="1">
                <a:solidFill>
                  <a:srgbClr val="FF0000"/>
                </a:solidFill>
              </a:rPr>
              <a:t>державної</a:t>
            </a:r>
            <a:r>
              <a:rPr lang="ru-RU" b="1" i="1" dirty="0">
                <a:solidFill>
                  <a:srgbClr val="FF0000"/>
                </a:solidFill>
              </a:rPr>
              <a:t> </a:t>
            </a:r>
            <a:r>
              <a:rPr lang="ru-RU" b="1" i="1" dirty="0" err="1">
                <a:solidFill>
                  <a:srgbClr val="FF0000"/>
                </a:solidFill>
              </a:rPr>
              <a:t>безпеки</a:t>
            </a:r>
            <a:r>
              <a:rPr lang="ru-RU" b="1" i="1" dirty="0">
                <a:solidFill>
                  <a:srgbClr val="FF0000"/>
                </a:solidFill>
              </a:rPr>
              <a:t> </a:t>
            </a:r>
            <a:r>
              <a:rPr lang="ru-RU" b="1" i="1" dirty="0" err="1">
                <a:solidFill>
                  <a:srgbClr val="FF0000"/>
                </a:solidFill>
              </a:rPr>
              <a:t>України</a:t>
            </a:r>
            <a:r>
              <a:rPr lang="ru-RU" b="1" i="1" dirty="0">
                <a:solidFill>
                  <a:srgbClr val="FF0000"/>
                </a:solidFill>
              </a:rPr>
              <a:t>, а </a:t>
            </a:r>
            <a:r>
              <a:rPr lang="ru-RU" b="1" i="1" dirty="0" err="1">
                <a:solidFill>
                  <a:srgbClr val="FF0000"/>
                </a:solidFill>
              </a:rPr>
              <a:t>також</a:t>
            </a:r>
            <a:r>
              <a:rPr lang="ru-RU" b="1" i="1" dirty="0">
                <a:solidFill>
                  <a:srgbClr val="FF0000"/>
                </a:solidFill>
              </a:rPr>
              <a:t> </a:t>
            </a:r>
            <a:r>
              <a:rPr lang="ru-RU" b="1" i="1" dirty="0" err="1">
                <a:solidFill>
                  <a:srgbClr val="FF0000"/>
                </a:solidFill>
              </a:rPr>
              <a:t>користуватись</a:t>
            </a:r>
            <a:r>
              <a:rPr lang="ru-RU" b="1" i="1" dirty="0">
                <a:solidFill>
                  <a:srgbClr val="FF0000"/>
                </a:solidFill>
              </a:rPr>
              <a:t> з </a:t>
            </a:r>
            <a:r>
              <a:rPr lang="ru-RU" b="1" i="1" dirty="0" err="1">
                <a:solidFill>
                  <a:srgbClr val="FF0000"/>
                </a:solidFill>
              </a:rPr>
              <a:t>цією</a:t>
            </a:r>
            <a:r>
              <a:rPr lang="ru-RU" b="1" i="1" dirty="0">
                <a:solidFill>
                  <a:srgbClr val="FF0000"/>
                </a:solidFill>
              </a:rPr>
              <a:t> метою </a:t>
            </a:r>
            <a:r>
              <a:rPr lang="ru-RU" b="1" i="1" dirty="0" err="1">
                <a:solidFill>
                  <a:srgbClr val="FF0000"/>
                </a:solidFill>
              </a:rPr>
              <a:t>службовою</a:t>
            </a:r>
            <a:r>
              <a:rPr lang="ru-RU" b="1" i="1" dirty="0">
                <a:solidFill>
                  <a:srgbClr val="FF0000"/>
                </a:solidFill>
              </a:rPr>
              <a:t> </a:t>
            </a:r>
            <a:r>
              <a:rPr lang="ru-RU" b="1" i="1" dirty="0" err="1">
                <a:solidFill>
                  <a:srgbClr val="FF0000"/>
                </a:solidFill>
              </a:rPr>
              <a:t>документацією</a:t>
            </a:r>
            <a:r>
              <a:rPr lang="ru-RU" b="1" i="1" dirty="0">
                <a:solidFill>
                  <a:srgbClr val="FF0000"/>
                </a:solidFill>
              </a:rPr>
              <a:t> і </a:t>
            </a:r>
            <a:r>
              <a:rPr lang="ru-RU" b="1" i="1" dirty="0" err="1">
                <a:solidFill>
                  <a:srgbClr val="FF0000"/>
                </a:solidFill>
              </a:rPr>
              <a:t>звітністю</a:t>
            </a:r>
            <a:r>
              <a:rPr lang="ru-RU" dirty="0"/>
              <a:t>. </a:t>
            </a:r>
            <a:r>
              <a:rPr lang="ru-RU" b="1" i="1" dirty="0" err="1">
                <a:solidFill>
                  <a:srgbClr val="FF0000"/>
                </a:solidFill>
              </a:rPr>
              <a:t>Отримання</a:t>
            </a:r>
            <a:r>
              <a:rPr lang="ru-RU" dirty="0"/>
              <a:t> </a:t>
            </a:r>
            <a:r>
              <a:rPr lang="ru-RU" dirty="0" err="1"/>
              <a:t>від</a:t>
            </a:r>
            <a:r>
              <a:rPr lang="ru-RU" dirty="0"/>
              <a:t> </a:t>
            </a:r>
            <a:r>
              <a:rPr lang="ru-RU" dirty="0" err="1"/>
              <a:t>банків</a:t>
            </a:r>
            <a:r>
              <a:rPr lang="ru-RU" dirty="0"/>
              <a:t> </a:t>
            </a:r>
            <a:r>
              <a:rPr lang="ru-RU" dirty="0" err="1"/>
              <a:t>інформації</a:t>
            </a:r>
            <a:r>
              <a:rPr lang="ru-RU" dirty="0"/>
              <a:t>, яка </a:t>
            </a:r>
            <a:r>
              <a:rPr lang="ru-RU" dirty="0" err="1"/>
              <a:t>містить</a:t>
            </a:r>
            <a:r>
              <a:rPr lang="ru-RU" dirty="0"/>
              <a:t> </a:t>
            </a:r>
            <a:r>
              <a:rPr lang="ru-RU" dirty="0" err="1"/>
              <a:t>банківську</a:t>
            </a:r>
            <a:r>
              <a:rPr lang="ru-RU" dirty="0"/>
              <a:t> </a:t>
            </a:r>
            <a:r>
              <a:rPr lang="ru-RU" dirty="0" err="1"/>
              <a:t>таємницю</a:t>
            </a:r>
            <a:r>
              <a:rPr lang="ru-RU" dirty="0"/>
              <a:t>, </a:t>
            </a:r>
            <a:r>
              <a:rPr lang="ru-RU" dirty="0" err="1"/>
              <a:t>здійснюється</a:t>
            </a:r>
            <a:r>
              <a:rPr lang="ru-RU" dirty="0"/>
              <a:t> у порядку та </a:t>
            </a:r>
            <a:r>
              <a:rPr lang="ru-RU" dirty="0" err="1"/>
              <a:t>обсязі</a:t>
            </a:r>
            <a:r>
              <a:rPr lang="ru-RU" dirty="0"/>
              <a:t>, </a:t>
            </a:r>
            <a:r>
              <a:rPr lang="ru-RU" dirty="0" err="1"/>
              <a:t>встановлених</a:t>
            </a:r>
            <a:r>
              <a:rPr lang="ru-RU" dirty="0"/>
              <a:t> </a:t>
            </a:r>
            <a:r>
              <a:rPr lang="ru-RU" u="sng" dirty="0"/>
              <a:t>Законом </a:t>
            </a:r>
            <a:r>
              <a:rPr lang="ru-RU" u="sng" dirty="0" err="1"/>
              <a:t>України</a:t>
            </a:r>
            <a:r>
              <a:rPr lang="ru-RU" dirty="0"/>
              <a:t> "Про банки і </a:t>
            </a:r>
            <a:r>
              <a:rPr lang="ru-RU" dirty="0" err="1"/>
              <a:t>банківську</a:t>
            </a:r>
            <a:r>
              <a:rPr lang="ru-RU" dirty="0"/>
              <a:t> </a:t>
            </a:r>
            <a:r>
              <a:rPr lang="ru-RU" dirty="0" err="1"/>
              <a:t>діяльність</a:t>
            </a:r>
            <a:r>
              <a:rPr lang="ru-RU" dirty="0"/>
              <a:t>". </a:t>
            </a:r>
            <a:r>
              <a:rPr lang="ru-RU" b="1" i="1" dirty="0" err="1">
                <a:solidFill>
                  <a:srgbClr val="FF0000"/>
                </a:solidFill>
              </a:rPr>
              <a:t>Отримання</a:t>
            </a:r>
            <a:r>
              <a:rPr lang="ru-RU" dirty="0"/>
              <a:t> </a:t>
            </a:r>
            <a:r>
              <a:rPr lang="ru-RU" dirty="0" err="1"/>
              <a:t>від</a:t>
            </a:r>
            <a:r>
              <a:rPr lang="ru-RU" dirty="0"/>
              <a:t> Центрального </a:t>
            </a:r>
            <a:r>
              <a:rPr lang="ru-RU" dirty="0" err="1"/>
              <a:t>депозитарію</a:t>
            </a:r>
            <a:r>
              <a:rPr lang="ru-RU" dirty="0"/>
              <a:t> </a:t>
            </a:r>
            <a:r>
              <a:rPr lang="ru-RU" dirty="0" err="1"/>
              <a:t>цінних</a:t>
            </a:r>
            <a:r>
              <a:rPr lang="ru-RU" dirty="0"/>
              <a:t> </a:t>
            </a:r>
            <a:r>
              <a:rPr lang="ru-RU" dirty="0" err="1"/>
              <a:t>паперів</a:t>
            </a:r>
            <a:r>
              <a:rPr lang="ru-RU" dirty="0"/>
              <a:t>, </a:t>
            </a:r>
            <a:r>
              <a:rPr lang="ru-RU" dirty="0" err="1"/>
              <a:t>Національного</a:t>
            </a:r>
            <a:r>
              <a:rPr lang="ru-RU" dirty="0"/>
              <a:t> банку </a:t>
            </a:r>
            <a:r>
              <a:rPr lang="ru-RU" dirty="0" err="1"/>
              <a:t>України</a:t>
            </a:r>
            <a:r>
              <a:rPr lang="ru-RU" dirty="0"/>
              <a:t> та </a:t>
            </a:r>
            <a:r>
              <a:rPr lang="ru-RU" dirty="0" err="1"/>
              <a:t>депозитарних</a:t>
            </a:r>
            <a:r>
              <a:rPr lang="ru-RU" dirty="0"/>
              <a:t> </a:t>
            </a:r>
            <a:r>
              <a:rPr lang="ru-RU" dirty="0" err="1"/>
              <a:t>установ</a:t>
            </a:r>
            <a:r>
              <a:rPr lang="ru-RU" dirty="0"/>
              <a:t> </a:t>
            </a:r>
            <a:r>
              <a:rPr lang="ru-RU" dirty="0" err="1"/>
              <a:t>інформації</a:t>
            </a:r>
            <a:r>
              <a:rPr lang="ru-RU" dirty="0"/>
              <a:t>, </a:t>
            </a:r>
            <a:r>
              <a:rPr lang="ru-RU" dirty="0" err="1"/>
              <a:t>що</a:t>
            </a:r>
            <a:r>
              <a:rPr lang="ru-RU" dirty="0"/>
              <a:t> </a:t>
            </a:r>
            <a:r>
              <a:rPr lang="ru-RU" dirty="0" err="1"/>
              <a:t>міститься</a:t>
            </a:r>
            <a:r>
              <a:rPr lang="ru-RU" dirty="0"/>
              <a:t> у </a:t>
            </a:r>
            <a:r>
              <a:rPr lang="ru-RU" dirty="0" err="1"/>
              <a:t>системі</a:t>
            </a:r>
            <a:r>
              <a:rPr lang="ru-RU" dirty="0"/>
              <a:t> депозитарного </a:t>
            </a:r>
            <a:r>
              <a:rPr lang="ru-RU" dirty="0" err="1"/>
              <a:t>обліку</a:t>
            </a:r>
            <a:r>
              <a:rPr lang="ru-RU" dirty="0"/>
              <a:t> </a:t>
            </a:r>
            <a:r>
              <a:rPr lang="ru-RU" dirty="0" err="1"/>
              <a:t>цінних</a:t>
            </a:r>
            <a:r>
              <a:rPr lang="ru-RU" dirty="0"/>
              <a:t> </a:t>
            </a:r>
            <a:r>
              <a:rPr lang="ru-RU" dirty="0" err="1"/>
              <a:t>паперів</a:t>
            </a:r>
            <a:r>
              <a:rPr lang="ru-RU" dirty="0"/>
              <a:t>, </a:t>
            </a:r>
            <a:r>
              <a:rPr lang="ru-RU" dirty="0" err="1"/>
              <a:t>здійснюється</a:t>
            </a:r>
            <a:r>
              <a:rPr lang="ru-RU" dirty="0"/>
              <a:t> в порядку та </a:t>
            </a:r>
            <a:r>
              <a:rPr lang="ru-RU" dirty="0" err="1"/>
              <a:t>обсязі</a:t>
            </a:r>
            <a:r>
              <a:rPr lang="ru-RU" dirty="0"/>
              <a:t>, </a:t>
            </a:r>
            <a:r>
              <a:rPr lang="ru-RU" dirty="0" err="1"/>
              <a:t>встановлених</a:t>
            </a:r>
            <a:r>
              <a:rPr lang="ru-RU" dirty="0"/>
              <a:t> </a:t>
            </a:r>
            <a:r>
              <a:rPr lang="ru-RU" u="sng" dirty="0"/>
              <a:t>Законом </a:t>
            </a:r>
            <a:r>
              <a:rPr lang="ru-RU" u="sng" dirty="0" err="1"/>
              <a:t>України</a:t>
            </a:r>
            <a:r>
              <a:rPr lang="ru-RU" dirty="0"/>
              <a:t> "Про </a:t>
            </a:r>
            <a:r>
              <a:rPr lang="ru-RU" dirty="0" err="1"/>
              <a:t>депозитарну</a:t>
            </a:r>
            <a:r>
              <a:rPr lang="ru-RU" dirty="0"/>
              <a:t> систему </a:t>
            </a:r>
            <a:r>
              <a:rPr lang="ru-RU" dirty="0" err="1"/>
              <a:t>України</a:t>
            </a:r>
            <a:r>
              <a:rPr lang="ru-RU" dirty="0" smtClean="0"/>
              <a:t>";</a:t>
            </a:r>
          </a:p>
          <a:p>
            <a:r>
              <a:rPr lang="ru-RU" dirty="0"/>
              <a:t>4</a:t>
            </a:r>
            <a:r>
              <a:rPr lang="ru-RU" b="1" i="1" dirty="0">
                <a:solidFill>
                  <a:srgbClr val="FF0000"/>
                </a:solidFill>
              </a:rPr>
              <a:t>) </a:t>
            </a:r>
            <a:r>
              <a:rPr lang="ru-RU" b="1" i="1" dirty="0" err="1">
                <a:solidFill>
                  <a:srgbClr val="FF0000"/>
                </a:solidFill>
              </a:rPr>
              <a:t>входити</a:t>
            </a:r>
            <a:r>
              <a:rPr lang="ru-RU" dirty="0"/>
              <a:t> у порядку, </a:t>
            </a:r>
            <a:r>
              <a:rPr lang="ru-RU" dirty="0" err="1"/>
              <a:t>погодженому</a:t>
            </a:r>
            <a:r>
              <a:rPr lang="ru-RU" dirty="0"/>
              <a:t> з </a:t>
            </a:r>
            <a:r>
              <a:rPr lang="ru-RU" dirty="0" err="1"/>
              <a:t>адміністрацією</a:t>
            </a:r>
            <a:r>
              <a:rPr lang="ru-RU" dirty="0"/>
              <a:t> </a:t>
            </a:r>
            <a:r>
              <a:rPr lang="ru-RU" dirty="0" err="1"/>
              <a:t>підприємств</a:t>
            </a:r>
            <a:r>
              <a:rPr lang="ru-RU" dirty="0"/>
              <a:t>, </a:t>
            </a:r>
            <a:r>
              <a:rPr lang="ru-RU" dirty="0" err="1"/>
              <a:t>установ</a:t>
            </a:r>
            <a:r>
              <a:rPr lang="ru-RU" dirty="0"/>
              <a:t> та </a:t>
            </a:r>
            <a:r>
              <a:rPr lang="ru-RU" dirty="0" err="1"/>
              <a:t>організацій</a:t>
            </a:r>
            <a:r>
              <a:rPr lang="ru-RU" dirty="0"/>
              <a:t> і </a:t>
            </a:r>
            <a:r>
              <a:rPr lang="ru-RU" dirty="0" err="1"/>
              <a:t>командуванням</a:t>
            </a:r>
            <a:r>
              <a:rPr lang="ru-RU" dirty="0"/>
              <a:t> </a:t>
            </a:r>
            <a:r>
              <a:rPr lang="ru-RU" dirty="0" err="1"/>
              <a:t>військових</a:t>
            </a:r>
            <a:r>
              <a:rPr lang="ru-RU" dirty="0"/>
              <a:t> </a:t>
            </a:r>
            <a:r>
              <a:rPr lang="ru-RU" dirty="0" err="1"/>
              <a:t>частин</a:t>
            </a:r>
            <a:r>
              <a:rPr lang="ru-RU" dirty="0"/>
              <a:t>, </a:t>
            </a:r>
            <a:r>
              <a:rPr lang="ru-RU" b="1" i="1" dirty="0">
                <a:solidFill>
                  <a:srgbClr val="FF0000"/>
                </a:solidFill>
              </a:rPr>
              <a:t>на </a:t>
            </a:r>
            <a:r>
              <a:rPr lang="ru-RU" b="1" i="1" dirty="0" err="1">
                <a:solidFill>
                  <a:srgbClr val="FF0000"/>
                </a:solidFill>
              </a:rPr>
              <a:t>їх</a:t>
            </a:r>
            <a:r>
              <a:rPr lang="ru-RU" b="1" i="1" dirty="0">
                <a:solidFill>
                  <a:srgbClr val="FF0000"/>
                </a:solidFill>
              </a:rPr>
              <a:t> </a:t>
            </a:r>
            <a:r>
              <a:rPr lang="ru-RU" b="1" i="1" dirty="0" err="1">
                <a:solidFill>
                  <a:srgbClr val="FF0000"/>
                </a:solidFill>
              </a:rPr>
              <a:t>територію</a:t>
            </a:r>
            <a:r>
              <a:rPr lang="ru-RU" b="1" i="1" dirty="0">
                <a:solidFill>
                  <a:srgbClr val="FF0000"/>
                </a:solidFill>
              </a:rPr>
              <a:t> і в </a:t>
            </a:r>
            <a:r>
              <a:rPr lang="ru-RU" b="1" i="1" dirty="0" err="1">
                <a:solidFill>
                  <a:srgbClr val="FF0000"/>
                </a:solidFill>
              </a:rPr>
              <a:t>службові</a:t>
            </a:r>
            <a:r>
              <a:rPr lang="ru-RU" b="1" i="1" dirty="0">
                <a:solidFill>
                  <a:srgbClr val="FF0000"/>
                </a:solidFill>
              </a:rPr>
              <a:t> </a:t>
            </a:r>
            <a:r>
              <a:rPr lang="ru-RU" b="1" i="1" dirty="0" err="1">
                <a:solidFill>
                  <a:srgbClr val="FF0000"/>
                </a:solidFill>
              </a:rPr>
              <a:t>приміщення</a:t>
            </a:r>
            <a:r>
              <a:rPr lang="ru-RU" b="1" i="1" dirty="0">
                <a:solidFill>
                  <a:srgbClr val="FF0000"/>
                </a:solidFill>
              </a:rPr>
              <a:t>;</a:t>
            </a:r>
          </a:p>
          <a:p>
            <a:r>
              <a:rPr lang="ru-RU" dirty="0"/>
              <a:t>4</a:t>
            </a:r>
            <a:r>
              <a:rPr lang="ru-RU" b="1" baseline="30000" dirty="0"/>
              <a:t>-1</a:t>
            </a:r>
            <a:r>
              <a:rPr lang="ru-RU" dirty="0"/>
              <a:t>) </a:t>
            </a:r>
            <a:r>
              <a:rPr lang="ru-RU" b="1" i="1" dirty="0" err="1">
                <a:solidFill>
                  <a:srgbClr val="FF0000"/>
                </a:solidFill>
              </a:rPr>
              <a:t>складати</a:t>
            </a:r>
            <a:r>
              <a:rPr lang="ru-RU" b="1" i="1" dirty="0">
                <a:solidFill>
                  <a:srgbClr val="FF0000"/>
                </a:solidFill>
              </a:rPr>
              <a:t> </a:t>
            </a:r>
            <a:r>
              <a:rPr lang="ru-RU" b="1" i="1" dirty="0" err="1">
                <a:solidFill>
                  <a:srgbClr val="FF0000"/>
                </a:solidFill>
              </a:rPr>
              <a:t>протоколи</a:t>
            </a:r>
            <a:r>
              <a:rPr lang="ru-RU" b="1" i="1" dirty="0">
                <a:solidFill>
                  <a:srgbClr val="FF0000"/>
                </a:solidFill>
              </a:rPr>
              <a:t> та </a:t>
            </a:r>
            <a:r>
              <a:rPr lang="ru-RU" b="1" i="1" dirty="0" err="1">
                <a:solidFill>
                  <a:srgbClr val="FF0000"/>
                </a:solidFill>
              </a:rPr>
              <a:t>розглядати</a:t>
            </a:r>
            <a:r>
              <a:rPr lang="ru-RU" b="1" i="1" dirty="0">
                <a:solidFill>
                  <a:srgbClr val="FF0000"/>
                </a:solidFill>
              </a:rPr>
              <a:t> </a:t>
            </a:r>
            <a:r>
              <a:rPr lang="ru-RU" b="1" i="1" dirty="0" err="1">
                <a:solidFill>
                  <a:srgbClr val="FF0000"/>
                </a:solidFill>
              </a:rPr>
              <a:t>справи</a:t>
            </a:r>
            <a:r>
              <a:rPr lang="ru-RU" b="1" i="1" dirty="0">
                <a:solidFill>
                  <a:srgbClr val="FF0000"/>
                </a:solidFill>
              </a:rPr>
              <a:t> </a:t>
            </a:r>
            <a:r>
              <a:rPr lang="ru-RU" dirty="0"/>
              <a:t>про </a:t>
            </a:r>
            <a:r>
              <a:rPr lang="ru-RU" dirty="0" err="1"/>
              <a:t>адміністративні</a:t>
            </a:r>
            <a:r>
              <a:rPr lang="ru-RU" dirty="0"/>
              <a:t> </a:t>
            </a:r>
            <a:r>
              <a:rPr lang="ru-RU" dirty="0" err="1"/>
              <a:t>правопорушення</a:t>
            </a:r>
            <a:r>
              <a:rPr lang="ru-RU" dirty="0"/>
              <a:t>, </a:t>
            </a:r>
            <a:r>
              <a:rPr lang="ru-RU" dirty="0" err="1"/>
              <a:t>віднесені</a:t>
            </a:r>
            <a:r>
              <a:rPr lang="ru-RU" dirty="0"/>
              <a:t> законом до </a:t>
            </a:r>
            <a:r>
              <a:rPr lang="ru-RU" dirty="0" err="1"/>
              <a:t>компетенції</a:t>
            </a:r>
            <a:r>
              <a:rPr lang="ru-RU" dirty="0"/>
              <a:t> </a:t>
            </a:r>
            <a:r>
              <a:rPr lang="ru-RU" dirty="0" err="1"/>
              <a:t>Служби</a:t>
            </a:r>
            <a:r>
              <a:rPr lang="ru-RU" dirty="0"/>
              <a:t> </a:t>
            </a:r>
            <a:r>
              <a:rPr lang="ru-RU" dirty="0" err="1"/>
              <a:t>безпеки</a:t>
            </a:r>
            <a:r>
              <a:rPr lang="ru-RU" dirty="0"/>
              <a:t> </a:t>
            </a:r>
            <a:r>
              <a:rPr lang="ru-RU" dirty="0" err="1"/>
              <a:t>України</a:t>
            </a:r>
            <a:r>
              <a:rPr lang="ru-RU" dirty="0"/>
              <a:t>, </a:t>
            </a:r>
            <a:r>
              <a:rPr lang="ru-RU" b="1" i="1" dirty="0" err="1">
                <a:solidFill>
                  <a:srgbClr val="FF0000"/>
                </a:solidFill>
              </a:rPr>
              <a:t>проводити</a:t>
            </a:r>
            <a:r>
              <a:rPr lang="ru-RU" b="1" i="1" dirty="0">
                <a:solidFill>
                  <a:srgbClr val="FF0000"/>
                </a:solidFill>
              </a:rPr>
              <a:t> </a:t>
            </a:r>
            <a:r>
              <a:rPr lang="ru-RU" b="1" i="1" dirty="0" err="1">
                <a:solidFill>
                  <a:srgbClr val="FF0000"/>
                </a:solidFill>
              </a:rPr>
              <a:t>особистий</a:t>
            </a:r>
            <a:r>
              <a:rPr lang="ru-RU" b="1" i="1" dirty="0">
                <a:solidFill>
                  <a:srgbClr val="FF0000"/>
                </a:solidFill>
              </a:rPr>
              <a:t> </a:t>
            </a:r>
            <a:r>
              <a:rPr lang="ru-RU" b="1" i="1" dirty="0" err="1">
                <a:solidFill>
                  <a:srgbClr val="FF0000"/>
                </a:solidFill>
              </a:rPr>
              <a:t>огляд</a:t>
            </a:r>
            <a:r>
              <a:rPr lang="ru-RU" b="1" i="1" dirty="0">
                <a:solidFill>
                  <a:srgbClr val="FF0000"/>
                </a:solidFill>
              </a:rPr>
              <a:t>, </a:t>
            </a:r>
            <a:r>
              <a:rPr lang="ru-RU" b="1" i="1" dirty="0" err="1">
                <a:solidFill>
                  <a:srgbClr val="FF0000"/>
                </a:solidFill>
              </a:rPr>
              <a:t>огляд</a:t>
            </a:r>
            <a:r>
              <a:rPr lang="ru-RU" b="1" i="1" dirty="0">
                <a:solidFill>
                  <a:srgbClr val="FF0000"/>
                </a:solidFill>
              </a:rPr>
              <a:t> речей, </a:t>
            </a:r>
            <a:r>
              <a:rPr lang="ru-RU" b="1" i="1" dirty="0" err="1">
                <a:solidFill>
                  <a:srgbClr val="FF0000"/>
                </a:solidFill>
              </a:rPr>
              <a:t>вилучення</a:t>
            </a:r>
            <a:r>
              <a:rPr lang="ru-RU" b="1" i="1" dirty="0">
                <a:solidFill>
                  <a:srgbClr val="FF0000"/>
                </a:solidFill>
              </a:rPr>
              <a:t> речей і </a:t>
            </a:r>
            <a:r>
              <a:rPr lang="ru-RU" b="1" i="1" dirty="0" err="1">
                <a:solidFill>
                  <a:srgbClr val="FF0000"/>
                </a:solidFill>
              </a:rPr>
              <a:t>документів</a:t>
            </a:r>
            <a:r>
              <a:rPr lang="ru-RU" b="1" i="1" dirty="0">
                <a:solidFill>
                  <a:srgbClr val="FF0000"/>
                </a:solidFill>
              </a:rPr>
              <a:t>, </a:t>
            </a:r>
            <a:r>
              <a:rPr lang="ru-RU" b="1" i="1" dirty="0" err="1">
                <a:solidFill>
                  <a:srgbClr val="FF0000"/>
                </a:solidFill>
              </a:rPr>
              <a:t>застосовувати</a:t>
            </a:r>
            <a:r>
              <a:rPr lang="ru-RU" b="1" i="1" dirty="0">
                <a:solidFill>
                  <a:srgbClr val="FF0000"/>
                </a:solidFill>
              </a:rPr>
              <a:t> </a:t>
            </a:r>
            <a:r>
              <a:rPr lang="ru-RU" b="1" i="1" dirty="0" err="1">
                <a:solidFill>
                  <a:srgbClr val="FF0000"/>
                </a:solidFill>
              </a:rPr>
              <a:t>інші</a:t>
            </a:r>
            <a:r>
              <a:rPr lang="ru-RU" b="1" i="1" dirty="0">
                <a:solidFill>
                  <a:srgbClr val="FF0000"/>
                </a:solidFill>
              </a:rPr>
              <a:t> </a:t>
            </a:r>
            <a:r>
              <a:rPr lang="ru-RU" b="1" i="1" dirty="0" err="1">
                <a:solidFill>
                  <a:srgbClr val="FF0000"/>
                </a:solidFill>
              </a:rPr>
              <a:t>передбачені</a:t>
            </a:r>
            <a:r>
              <a:rPr lang="ru-RU" b="1" i="1" dirty="0">
                <a:solidFill>
                  <a:srgbClr val="FF0000"/>
                </a:solidFill>
              </a:rPr>
              <a:t> законом заходи </a:t>
            </a:r>
            <a:r>
              <a:rPr lang="ru-RU" b="1" i="1" dirty="0" err="1">
                <a:solidFill>
                  <a:srgbClr val="FF0000"/>
                </a:solidFill>
              </a:rPr>
              <a:t>забезпечення</a:t>
            </a:r>
            <a:r>
              <a:rPr lang="ru-RU" b="1" i="1" dirty="0">
                <a:solidFill>
                  <a:srgbClr val="FF0000"/>
                </a:solidFill>
              </a:rPr>
              <a:t> </a:t>
            </a:r>
            <a:r>
              <a:rPr lang="ru-RU" b="1" i="1" dirty="0" err="1">
                <a:solidFill>
                  <a:srgbClr val="FF0000"/>
                </a:solidFill>
              </a:rPr>
              <a:t>провадження</a:t>
            </a:r>
            <a:r>
              <a:rPr lang="ru-RU" b="1" i="1" dirty="0">
                <a:solidFill>
                  <a:srgbClr val="FF0000"/>
                </a:solidFill>
              </a:rPr>
              <a:t> у справах про </a:t>
            </a:r>
            <a:r>
              <a:rPr lang="ru-RU" b="1" i="1" dirty="0" err="1">
                <a:solidFill>
                  <a:srgbClr val="FF0000"/>
                </a:solidFill>
              </a:rPr>
              <a:t>адміністративні</a:t>
            </a:r>
            <a:r>
              <a:rPr lang="ru-RU" b="1" i="1" dirty="0">
                <a:solidFill>
                  <a:srgbClr val="FF0000"/>
                </a:solidFill>
              </a:rPr>
              <a:t> </a:t>
            </a:r>
            <a:r>
              <a:rPr lang="ru-RU" b="1" i="1" dirty="0" err="1">
                <a:solidFill>
                  <a:srgbClr val="FF0000"/>
                </a:solidFill>
              </a:rPr>
              <a:t>правопорушення</a:t>
            </a:r>
            <a:r>
              <a:rPr lang="ru-RU" b="1" i="1" dirty="0" smtClean="0">
                <a:solidFill>
                  <a:srgbClr val="FF0000"/>
                </a:solidFill>
              </a:rPr>
              <a:t>;</a:t>
            </a:r>
          </a:p>
          <a:p>
            <a:r>
              <a:rPr lang="ru-RU" dirty="0"/>
              <a:t>9) </a:t>
            </a:r>
            <a:r>
              <a:rPr lang="ru-RU" dirty="0" err="1"/>
              <a:t>здійснювати</a:t>
            </a:r>
            <a:r>
              <a:rPr lang="ru-RU" dirty="0"/>
              <a:t> </a:t>
            </a:r>
            <a:r>
              <a:rPr lang="ru-RU" b="1" i="1" dirty="0" err="1">
                <a:solidFill>
                  <a:srgbClr val="FF0000"/>
                </a:solidFill>
              </a:rPr>
              <a:t>співробітництво</a:t>
            </a:r>
            <a:r>
              <a:rPr lang="ru-RU" dirty="0"/>
              <a:t> з </a:t>
            </a:r>
            <a:r>
              <a:rPr lang="ru-RU" dirty="0" err="1"/>
              <a:t>громадянами</a:t>
            </a:r>
            <a:r>
              <a:rPr lang="ru-RU" dirty="0"/>
              <a:t> </a:t>
            </a:r>
            <a:r>
              <a:rPr lang="ru-RU" dirty="0" err="1"/>
              <a:t>України</a:t>
            </a:r>
            <a:r>
              <a:rPr lang="ru-RU" dirty="0"/>
              <a:t> та </a:t>
            </a:r>
            <a:r>
              <a:rPr lang="ru-RU" dirty="0" err="1"/>
              <a:t>іншими</a:t>
            </a:r>
            <a:r>
              <a:rPr lang="ru-RU" dirty="0"/>
              <a:t> особами, в тому </a:t>
            </a:r>
            <a:r>
              <a:rPr lang="ru-RU" dirty="0" err="1"/>
              <a:t>числі</a:t>
            </a:r>
            <a:r>
              <a:rPr lang="ru-RU" dirty="0"/>
              <a:t> на </a:t>
            </a:r>
            <a:r>
              <a:rPr lang="ru-RU" dirty="0" err="1"/>
              <a:t>договірних</a:t>
            </a:r>
            <a:r>
              <a:rPr lang="ru-RU" dirty="0"/>
              <a:t> засадах, </a:t>
            </a:r>
            <a:r>
              <a:rPr lang="ru-RU" dirty="0" err="1"/>
              <a:t>дотримуючись</a:t>
            </a:r>
            <a:r>
              <a:rPr lang="ru-RU" dirty="0"/>
              <a:t> при </a:t>
            </a:r>
            <a:r>
              <a:rPr lang="ru-RU" dirty="0" err="1"/>
              <a:t>цьому</a:t>
            </a:r>
            <a:r>
              <a:rPr lang="ru-RU" dirty="0"/>
              <a:t> умов </a:t>
            </a:r>
            <a:r>
              <a:rPr lang="ru-RU" dirty="0" err="1"/>
              <a:t>добровільності</a:t>
            </a:r>
            <a:r>
              <a:rPr lang="ru-RU" dirty="0"/>
              <a:t> і </a:t>
            </a:r>
            <a:r>
              <a:rPr lang="ru-RU" dirty="0" err="1"/>
              <a:t>конфіденційності</a:t>
            </a:r>
            <a:r>
              <a:rPr lang="ru-RU" dirty="0"/>
              <a:t> </a:t>
            </a:r>
            <a:r>
              <a:rPr lang="ru-RU" dirty="0" err="1"/>
              <a:t>цих</a:t>
            </a:r>
            <a:r>
              <a:rPr lang="ru-RU" dirty="0"/>
              <a:t> </a:t>
            </a:r>
            <a:r>
              <a:rPr lang="ru-RU" dirty="0" err="1"/>
              <a:t>відносин</a:t>
            </a:r>
            <a:r>
              <a:rPr lang="ru-RU" dirty="0"/>
              <a:t>;</a:t>
            </a:r>
          </a:p>
          <a:p>
            <a:r>
              <a:rPr lang="ru-RU" dirty="0"/>
              <a:t>10</a:t>
            </a:r>
            <a:r>
              <a:rPr lang="ru-RU" b="1" i="1" dirty="0">
                <a:solidFill>
                  <a:srgbClr val="FF0000"/>
                </a:solidFill>
              </a:rPr>
              <a:t>) </a:t>
            </a:r>
            <a:r>
              <a:rPr lang="ru-RU" b="1" i="1" dirty="0" err="1">
                <a:solidFill>
                  <a:srgbClr val="FF0000"/>
                </a:solidFill>
              </a:rPr>
              <a:t>користуватися</a:t>
            </a:r>
            <a:r>
              <a:rPr lang="ru-RU" b="1" i="1" dirty="0">
                <a:solidFill>
                  <a:srgbClr val="FF0000"/>
                </a:solidFill>
              </a:rPr>
              <a:t> на </a:t>
            </a:r>
            <a:r>
              <a:rPr lang="ru-RU" b="1" i="1" dirty="0" err="1">
                <a:solidFill>
                  <a:srgbClr val="FF0000"/>
                </a:solidFill>
              </a:rPr>
              <a:t>договірних</a:t>
            </a:r>
            <a:r>
              <a:rPr lang="ru-RU" b="1" i="1" dirty="0">
                <a:solidFill>
                  <a:srgbClr val="FF0000"/>
                </a:solidFill>
              </a:rPr>
              <a:t> засадах </a:t>
            </a:r>
            <a:r>
              <a:rPr lang="ru-RU" dirty="0" err="1"/>
              <a:t>службовими</a:t>
            </a:r>
            <a:r>
              <a:rPr lang="ru-RU" dirty="0"/>
              <a:t> </a:t>
            </a:r>
            <a:r>
              <a:rPr lang="ru-RU" dirty="0" err="1"/>
              <a:t>приміщеннями</a:t>
            </a:r>
            <a:r>
              <a:rPr lang="ru-RU" dirty="0"/>
              <a:t> </a:t>
            </a:r>
            <a:r>
              <a:rPr lang="ru-RU" dirty="0" err="1"/>
              <a:t>підприємств</a:t>
            </a:r>
            <a:r>
              <a:rPr lang="ru-RU" dirty="0"/>
              <a:t>, </a:t>
            </a:r>
            <a:r>
              <a:rPr lang="ru-RU" dirty="0" err="1"/>
              <a:t>установ</a:t>
            </a:r>
            <a:r>
              <a:rPr lang="ru-RU" dirty="0"/>
              <a:t>, </a:t>
            </a:r>
            <a:r>
              <a:rPr lang="ru-RU" dirty="0" err="1"/>
              <a:t>організацій</a:t>
            </a:r>
            <a:r>
              <a:rPr lang="ru-RU" dirty="0"/>
              <a:t>, </a:t>
            </a:r>
            <a:r>
              <a:rPr lang="ru-RU" dirty="0" err="1"/>
              <a:t>військових</a:t>
            </a:r>
            <a:r>
              <a:rPr lang="ru-RU" dirty="0"/>
              <a:t> </a:t>
            </a:r>
            <a:r>
              <a:rPr lang="ru-RU" dirty="0" err="1"/>
              <a:t>частин</a:t>
            </a:r>
            <a:r>
              <a:rPr lang="ru-RU" dirty="0"/>
              <a:t>, а </a:t>
            </a:r>
            <a:r>
              <a:rPr lang="ru-RU" dirty="0" err="1"/>
              <a:t>також</a:t>
            </a:r>
            <a:r>
              <a:rPr lang="ru-RU" dirty="0"/>
              <a:t> </a:t>
            </a:r>
            <a:r>
              <a:rPr lang="ru-RU" dirty="0" err="1"/>
              <a:t>жилими</a:t>
            </a:r>
            <a:r>
              <a:rPr lang="ru-RU" dirty="0"/>
              <a:t> та </a:t>
            </a:r>
            <a:r>
              <a:rPr lang="ru-RU" dirty="0" err="1"/>
              <a:t>іншими</a:t>
            </a:r>
            <a:r>
              <a:rPr lang="ru-RU" dirty="0"/>
              <a:t> </a:t>
            </a:r>
            <a:r>
              <a:rPr lang="ru-RU" dirty="0" err="1"/>
              <a:t>приміщеннями</a:t>
            </a:r>
            <a:r>
              <a:rPr lang="ru-RU" dirty="0"/>
              <a:t> </a:t>
            </a:r>
            <a:r>
              <a:rPr lang="ru-RU" dirty="0" err="1"/>
              <a:t>громадян</a:t>
            </a:r>
            <a:r>
              <a:rPr lang="ru-RU" dirty="0"/>
              <a:t>;</a:t>
            </a:r>
          </a:p>
          <a:p>
            <a:endParaRPr lang="ru-RU" b="1" i="1" dirty="0">
              <a:solidFill>
                <a:srgbClr val="FF0000"/>
              </a:solidFill>
            </a:endParaRPr>
          </a:p>
        </p:txBody>
      </p:sp>
    </p:spTree>
    <p:extLst>
      <p:ext uri="{BB962C8B-B14F-4D97-AF65-F5344CB8AC3E}">
        <p14:creationId xmlns:p14="http://schemas.microsoft.com/office/powerpoint/2010/main" val="211407564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Права </a:t>
            </a:r>
            <a:r>
              <a:rPr lang="ru-RU" dirty="0" err="1"/>
              <a:t>Служби</a:t>
            </a:r>
            <a:r>
              <a:rPr lang="ru-RU" dirty="0"/>
              <a:t> </a:t>
            </a:r>
            <a:r>
              <a:rPr lang="ru-RU" dirty="0" err="1"/>
              <a:t>безпеки</a:t>
            </a:r>
            <a:r>
              <a:rPr lang="ru-RU" dirty="0"/>
              <a:t> </a:t>
            </a:r>
            <a:r>
              <a:rPr lang="ru-RU" dirty="0" err="1"/>
              <a:t>України</a:t>
            </a:r>
            <a:endParaRPr lang="ru-RU" dirty="0"/>
          </a:p>
        </p:txBody>
      </p:sp>
      <p:sp>
        <p:nvSpPr>
          <p:cNvPr id="3" name="Объект 2"/>
          <p:cNvSpPr>
            <a:spLocks noGrp="1"/>
          </p:cNvSpPr>
          <p:nvPr>
            <p:ph idx="1"/>
          </p:nvPr>
        </p:nvSpPr>
        <p:spPr/>
        <p:txBody>
          <a:bodyPr>
            <a:normAutofit/>
          </a:bodyPr>
          <a:lstStyle/>
          <a:p>
            <a:r>
              <a:rPr lang="ru-RU" dirty="0"/>
              <a:t>13) </a:t>
            </a:r>
            <a:r>
              <a:rPr lang="ru-RU" b="1" i="1" dirty="0">
                <a:solidFill>
                  <a:srgbClr val="FF0000"/>
                </a:solidFill>
              </a:rPr>
              <a:t>морально і </a:t>
            </a:r>
            <a:r>
              <a:rPr lang="ru-RU" b="1" i="1" dirty="0" err="1">
                <a:solidFill>
                  <a:srgbClr val="FF0000"/>
                </a:solidFill>
              </a:rPr>
              <a:t>матеріально</a:t>
            </a:r>
            <a:r>
              <a:rPr lang="ru-RU" b="1" i="1" dirty="0">
                <a:solidFill>
                  <a:srgbClr val="FF0000"/>
                </a:solidFill>
              </a:rPr>
              <a:t> </a:t>
            </a:r>
            <a:r>
              <a:rPr lang="ru-RU" b="1" i="1" dirty="0" err="1">
                <a:solidFill>
                  <a:srgbClr val="FF0000"/>
                </a:solidFill>
              </a:rPr>
              <a:t>заохочувати</a:t>
            </a:r>
            <a:r>
              <a:rPr lang="ru-RU" b="1" i="1" dirty="0">
                <a:solidFill>
                  <a:srgbClr val="FF0000"/>
                </a:solidFill>
              </a:rPr>
              <a:t> </a:t>
            </a:r>
            <a:r>
              <a:rPr lang="ru-RU" b="1" i="1" dirty="0" err="1">
                <a:solidFill>
                  <a:srgbClr val="FF0000"/>
                </a:solidFill>
              </a:rPr>
              <a:t>співробітників</a:t>
            </a:r>
            <a:r>
              <a:rPr lang="ru-RU" dirty="0"/>
              <a:t> </a:t>
            </a:r>
            <a:r>
              <a:rPr lang="ru-RU" dirty="0" err="1"/>
              <a:t>Служби</a:t>
            </a:r>
            <a:r>
              <a:rPr lang="ru-RU" dirty="0"/>
              <a:t> </a:t>
            </a:r>
            <a:r>
              <a:rPr lang="ru-RU" dirty="0" err="1"/>
              <a:t>безпеки</a:t>
            </a:r>
            <a:r>
              <a:rPr lang="ru-RU" dirty="0"/>
              <a:t> </a:t>
            </a:r>
            <a:r>
              <a:rPr lang="ru-RU" dirty="0" err="1"/>
              <a:t>України</a:t>
            </a:r>
            <a:r>
              <a:rPr lang="ru-RU" dirty="0"/>
              <a:t> та </a:t>
            </a:r>
            <a:r>
              <a:rPr lang="ru-RU" dirty="0" err="1"/>
              <a:t>інших</a:t>
            </a:r>
            <a:r>
              <a:rPr lang="ru-RU" dirty="0"/>
              <a:t> </a:t>
            </a:r>
            <a:r>
              <a:rPr lang="ru-RU" dirty="0" err="1"/>
              <a:t>осіб</a:t>
            </a:r>
            <a:r>
              <a:rPr lang="ru-RU" dirty="0"/>
              <a:t> за заслуги по </a:t>
            </a:r>
            <a:r>
              <a:rPr lang="ru-RU" dirty="0" err="1"/>
              <a:t>забезпеченню</a:t>
            </a:r>
            <a:r>
              <a:rPr lang="ru-RU" dirty="0"/>
              <a:t> </a:t>
            </a:r>
            <a:r>
              <a:rPr lang="ru-RU" dirty="0" err="1"/>
              <a:t>державної</a:t>
            </a:r>
            <a:r>
              <a:rPr lang="ru-RU" dirty="0"/>
              <a:t> </a:t>
            </a:r>
            <a:r>
              <a:rPr lang="ru-RU" dirty="0" err="1"/>
              <a:t>безпеки</a:t>
            </a:r>
            <a:r>
              <a:rPr lang="ru-RU" dirty="0"/>
              <a:t>; </a:t>
            </a:r>
            <a:r>
              <a:rPr lang="ru-RU" b="1" i="1" dirty="0" err="1">
                <a:solidFill>
                  <a:srgbClr val="FF0000"/>
                </a:solidFill>
              </a:rPr>
              <a:t>представляти</a:t>
            </a:r>
            <a:r>
              <a:rPr lang="ru-RU" b="1" i="1" dirty="0">
                <a:solidFill>
                  <a:srgbClr val="FF0000"/>
                </a:solidFill>
              </a:rPr>
              <a:t> </a:t>
            </a:r>
            <a:r>
              <a:rPr lang="ru-RU" b="1" i="1" dirty="0" err="1">
                <a:solidFill>
                  <a:srgbClr val="FF0000"/>
                </a:solidFill>
              </a:rPr>
              <a:t>їх</a:t>
            </a:r>
            <a:r>
              <a:rPr lang="ru-RU" b="1" i="1" dirty="0">
                <a:solidFill>
                  <a:srgbClr val="FF0000"/>
                </a:solidFill>
              </a:rPr>
              <a:t> </a:t>
            </a:r>
            <a:r>
              <a:rPr lang="ru-RU" dirty="0"/>
              <a:t>у </a:t>
            </a:r>
            <a:r>
              <a:rPr lang="ru-RU" dirty="0" err="1"/>
              <a:t>встановленому</a:t>
            </a:r>
            <a:r>
              <a:rPr lang="ru-RU" dirty="0"/>
              <a:t> порядку до </a:t>
            </a:r>
            <a:r>
              <a:rPr lang="ru-RU" dirty="0" err="1"/>
              <a:t>державних</a:t>
            </a:r>
            <a:r>
              <a:rPr lang="ru-RU" dirty="0"/>
              <a:t> </a:t>
            </a:r>
            <a:r>
              <a:rPr lang="ru-RU" dirty="0" err="1"/>
              <a:t>нагород</a:t>
            </a:r>
            <a:r>
              <a:rPr lang="ru-RU" dirty="0" smtClean="0"/>
              <a:t>;</a:t>
            </a:r>
          </a:p>
          <a:p>
            <a:endParaRPr lang="ru-RU" dirty="0" smtClean="0"/>
          </a:p>
          <a:p>
            <a:endParaRPr lang="ru-RU" b="1" i="1" dirty="0">
              <a:solidFill>
                <a:srgbClr val="FF0000"/>
              </a:solidFill>
            </a:endParaRPr>
          </a:p>
        </p:txBody>
      </p:sp>
    </p:spTree>
    <p:extLst>
      <p:ext uri="{BB962C8B-B14F-4D97-AF65-F5344CB8AC3E}">
        <p14:creationId xmlns:p14="http://schemas.microsoft.com/office/powerpoint/2010/main" val="412301523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dirty="0"/>
              <a:t>У </a:t>
            </a:r>
            <a:r>
              <a:rPr lang="ru-RU" sz="2400" dirty="0" err="1"/>
              <a:t>разі</a:t>
            </a:r>
            <a:r>
              <a:rPr lang="ru-RU" sz="2400" dirty="0"/>
              <a:t> </a:t>
            </a:r>
            <a:r>
              <a:rPr lang="ru-RU" sz="2400" dirty="0" err="1"/>
              <a:t>проведення</a:t>
            </a:r>
            <a:r>
              <a:rPr lang="ru-RU" sz="2400" dirty="0"/>
              <a:t> </a:t>
            </a:r>
            <a:r>
              <a:rPr lang="ru-RU" sz="2400" dirty="0" err="1"/>
              <a:t>заходів</a:t>
            </a:r>
            <a:r>
              <a:rPr lang="ru-RU" sz="2400" dirty="0"/>
              <a:t> </a:t>
            </a:r>
            <a:r>
              <a:rPr lang="ru-RU" sz="2400" dirty="0" err="1"/>
              <a:t>щодо</a:t>
            </a:r>
            <a:r>
              <a:rPr lang="ru-RU" sz="2400" dirty="0"/>
              <a:t> </a:t>
            </a:r>
            <a:r>
              <a:rPr lang="ru-RU" sz="2400" dirty="0" err="1"/>
              <a:t>боротьби</a:t>
            </a:r>
            <a:r>
              <a:rPr lang="ru-RU" sz="2400" dirty="0"/>
              <a:t> з </a:t>
            </a:r>
            <a:r>
              <a:rPr lang="ru-RU" sz="2400" dirty="0" err="1"/>
              <a:t>тероризмом</a:t>
            </a:r>
            <a:r>
              <a:rPr lang="ru-RU" sz="2400" dirty="0"/>
              <a:t> і </a:t>
            </a:r>
            <a:r>
              <a:rPr lang="ru-RU" sz="2400" dirty="0" err="1"/>
              <a:t>фінансуванням</a:t>
            </a:r>
            <a:r>
              <a:rPr lang="ru-RU" sz="2400" dirty="0"/>
              <a:t> </a:t>
            </a:r>
            <a:r>
              <a:rPr lang="ru-RU" sz="2400" dirty="0" err="1"/>
              <a:t>терористичної</a:t>
            </a:r>
            <a:r>
              <a:rPr lang="ru-RU" sz="2400" dirty="0"/>
              <a:t> </a:t>
            </a:r>
            <a:r>
              <a:rPr lang="ru-RU" sz="2400" dirty="0" err="1"/>
              <a:t>діяльності</a:t>
            </a:r>
            <a:r>
              <a:rPr lang="ru-RU" sz="2400" dirty="0"/>
              <a:t> Служба </a:t>
            </a:r>
            <a:r>
              <a:rPr lang="ru-RU" sz="2400" dirty="0" err="1"/>
              <a:t>безпеки</a:t>
            </a:r>
            <a:r>
              <a:rPr lang="ru-RU" sz="2400" dirty="0"/>
              <a:t> </a:t>
            </a:r>
            <a:r>
              <a:rPr lang="ru-RU" sz="2400" dirty="0" err="1"/>
              <a:t>України</a:t>
            </a:r>
            <a:r>
              <a:rPr lang="ru-RU" sz="2400" dirty="0"/>
              <a:t>, </a:t>
            </a:r>
            <a:r>
              <a:rPr lang="ru-RU" sz="2400" dirty="0" err="1"/>
              <a:t>її</a:t>
            </a:r>
            <a:r>
              <a:rPr lang="ru-RU" sz="2400" dirty="0"/>
              <a:t> </a:t>
            </a:r>
            <a:r>
              <a:rPr lang="ru-RU" sz="2400" dirty="0" err="1"/>
              <a:t>органи</a:t>
            </a:r>
            <a:r>
              <a:rPr lang="ru-RU" sz="2400" dirty="0"/>
              <a:t> і </a:t>
            </a:r>
            <a:r>
              <a:rPr lang="ru-RU" sz="2400" dirty="0" err="1"/>
              <a:t>співробітники</a:t>
            </a:r>
            <a:r>
              <a:rPr lang="ru-RU" sz="2400" dirty="0"/>
              <a:t> </a:t>
            </a:r>
            <a:r>
              <a:rPr lang="ru-RU" sz="2400" dirty="0" err="1"/>
              <a:t>мають</a:t>
            </a:r>
            <a:r>
              <a:rPr lang="ru-RU" sz="2400" dirty="0"/>
              <a:t> </a:t>
            </a:r>
            <a:r>
              <a:rPr lang="ru-RU" sz="2400" dirty="0" err="1"/>
              <a:t>також</a:t>
            </a:r>
            <a:r>
              <a:rPr lang="ru-RU" sz="2400" dirty="0"/>
              <a:t> право:</a:t>
            </a:r>
          </a:p>
        </p:txBody>
      </p:sp>
      <p:sp>
        <p:nvSpPr>
          <p:cNvPr id="3" name="Объект 2"/>
          <p:cNvSpPr>
            <a:spLocks noGrp="1"/>
          </p:cNvSpPr>
          <p:nvPr>
            <p:ph idx="1"/>
          </p:nvPr>
        </p:nvSpPr>
        <p:spPr>
          <a:xfrm>
            <a:off x="457200" y="1600200"/>
            <a:ext cx="8229600" cy="5141168"/>
          </a:xfrm>
        </p:spPr>
        <p:txBody>
          <a:bodyPr>
            <a:normAutofit fontScale="47500" lnSpcReduction="20000"/>
          </a:bodyPr>
          <a:lstStyle/>
          <a:p>
            <a:r>
              <a:rPr lang="ru-RU" dirty="0"/>
              <a:t>1) </a:t>
            </a:r>
            <a:r>
              <a:rPr lang="ru-RU" b="1" i="1" dirty="0" err="1">
                <a:solidFill>
                  <a:srgbClr val="FF0000"/>
                </a:solidFill>
              </a:rPr>
              <a:t>одержувати</a:t>
            </a:r>
            <a:r>
              <a:rPr lang="ru-RU" dirty="0"/>
              <a:t> в </a:t>
            </a:r>
            <a:r>
              <a:rPr lang="ru-RU" dirty="0" err="1"/>
              <a:t>установленому</a:t>
            </a:r>
            <a:r>
              <a:rPr lang="ru-RU" dirty="0"/>
              <a:t> законом порядку </a:t>
            </a:r>
            <a:r>
              <a:rPr lang="ru-RU" b="1" i="1" dirty="0">
                <a:solidFill>
                  <a:srgbClr val="FF0000"/>
                </a:solidFill>
              </a:rPr>
              <a:t>на </a:t>
            </a:r>
            <a:r>
              <a:rPr lang="ru-RU" b="1" i="1" dirty="0" err="1">
                <a:solidFill>
                  <a:srgbClr val="FF0000"/>
                </a:solidFill>
              </a:rPr>
              <a:t>письмову</a:t>
            </a:r>
            <a:r>
              <a:rPr lang="ru-RU" b="1" i="1" dirty="0">
                <a:solidFill>
                  <a:srgbClr val="FF0000"/>
                </a:solidFill>
              </a:rPr>
              <a:t> </a:t>
            </a:r>
            <a:r>
              <a:rPr lang="ru-RU" b="1" i="1" dirty="0" err="1">
                <a:solidFill>
                  <a:srgbClr val="FF0000"/>
                </a:solidFill>
              </a:rPr>
              <a:t>вимогу</a:t>
            </a:r>
            <a:r>
              <a:rPr lang="ru-RU" b="1" i="1" dirty="0">
                <a:solidFill>
                  <a:srgbClr val="FF0000"/>
                </a:solidFill>
              </a:rPr>
              <a:t> </a:t>
            </a:r>
            <a:r>
              <a:rPr lang="ru-RU" dirty="0" err="1"/>
              <a:t>керівника</a:t>
            </a:r>
            <a:r>
              <a:rPr lang="ru-RU" dirty="0"/>
              <a:t> органу </a:t>
            </a:r>
            <a:r>
              <a:rPr lang="ru-RU" dirty="0" err="1"/>
              <a:t>або</a:t>
            </a:r>
            <a:r>
              <a:rPr lang="ru-RU" dirty="0"/>
              <a:t> оперативного </a:t>
            </a:r>
            <a:r>
              <a:rPr lang="ru-RU" dirty="0" err="1"/>
              <a:t>підрозділу</a:t>
            </a:r>
            <a:r>
              <a:rPr lang="ru-RU" dirty="0"/>
              <a:t> </a:t>
            </a:r>
            <a:r>
              <a:rPr lang="ru-RU" dirty="0" err="1"/>
              <a:t>Служби</a:t>
            </a:r>
            <a:r>
              <a:rPr lang="ru-RU" dirty="0"/>
              <a:t> </a:t>
            </a:r>
            <a:r>
              <a:rPr lang="ru-RU" dirty="0" err="1"/>
              <a:t>безпеки</a:t>
            </a:r>
            <a:r>
              <a:rPr lang="ru-RU" dirty="0"/>
              <a:t> </a:t>
            </a:r>
            <a:r>
              <a:rPr lang="ru-RU" dirty="0" err="1"/>
              <a:t>України</a:t>
            </a:r>
            <a:r>
              <a:rPr lang="ru-RU" dirty="0"/>
              <a:t> </a:t>
            </a:r>
            <a:r>
              <a:rPr lang="ru-RU" dirty="0" err="1"/>
              <a:t>від</a:t>
            </a:r>
            <a:r>
              <a:rPr lang="ru-RU" dirty="0"/>
              <a:t> </a:t>
            </a:r>
            <a:r>
              <a:rPr lang="ru-RU" dirty="0" err="1"/>
              <a:t>митних</a:t>
            </a:r>
            <a:r>
              <a:rPr lang="ru-RU" dirty="0"/>
              <a:t> </a:t>
            </a:r>
            <a:r>
              <a:rPr lang="ru-RU" dirty="0" err="1"/>
              <a:t>органів</a:t>
            </a:r>
            <a:r>
              <a:rPr lang="ru-RU" dirty="0"/>
              <a:t>, </a:t>
            </a:r>
            <a:r>
              <a:rPr lang="ru-RU" dirty="0" err="1"/>
              <a:t>фінансових</a:t>
            </a:r>
            <a:r>
              <a:rPr lang="ru-RU" dirty="0"/>
              <a:t> та </a:t>
            </a:r>
            <a:r>
              <a:rPr lang="ru-RU" dirty="0" err="1"/>
              <a:t>інших</a:t>
            </a:r>
            <a:r>
              <a:rPr lang="ru-RU" dirty="0"/>
              <a:t> </a:t>
            </a:r>
            <a:r>
              <a:rPr lang="ru-RU" dirty="0" err="1"/>
              <a:t>установ</a:t>
            </a:r>
            <a:r>
              <a:rPr lang="ru-RU" dirty="0"/>
              <a:t>, </a:t>
            </a:r>
            <a:r>
              <a:rPr lang="ru-RU" dirty="0" err="1"/>
              <a:t>підприємств</a:t>
            </a:r>
            <a:r>
              <a:rPr lang="ru-RU" dirty="0"/>
              <a:t>, </a:t>
            </a:r>
            <a:r>
              <a:rPr lang="ru-RU" dirty="0" err="1"/>
              <a:t>організацій</a:t>
            </a:r>
            <a:r>
              <a:rPr lang="ru-RU" dirty="0"/>
              <a:t> (</a:t>
            </a:r>
            <a:r>
              <a:rPr lang="ru-RU" dirty="0" err="1"/>
              <a:t>незалежно</a:t>
            </a:r>
            <a:r>
              <a:rPr lang="ru-RU" dirty="0"/>
              <a:t> </a:t>
            </a:r>
            <a:r>
              <a:rPr lang="ru-RU" dirty="0" err="1"/>
              <a:t>від</a:t>
            </a:r>
            <a:r>
              <a:rPr lang="ru-RU" dirty="0"/>
              <a:t> </a:t>
            </a:r>
            <a:r>
              <a:rPr lang="ru-RU" dirty="0" err="1"/>
              <a:t>форми</a:t>
            </a:r>
            <a:r>
              <a:rPr lang="ru-RU" dirty="0"/>
              <a:t> </a:t>
            </a:r>
            <a:r>
              <a:rPr lang="ru-RU" dirty="0" err="1"/>
              <a:t>власності</a:t>
            </a:r>
            <a:r>
              <a:rPr lang="ru-RU" b="1" i="1" dirty="0">
                <a:solidFill>
                  <a:srgbClr val="FF0000"/>
                </a:solidFill>
              </a:rPr>
              <a:t>) </a:t>
            </a:r>
            <a:r>
              <a:rPr lang="ru-RU" b="1" i="1" dirty="0" err="1">
                <a:solidFill>
                  <a:srgbClr val="FF0000"/>
                </a:solidFill>
              </a:rPr>
              <a:t>інформацію</a:t>
            </a:r>
            <a:r>
              <a:rPr lang="ru-RU" b="1" i="1" dirty="0">
                <a:solidFill>
                  <a:srgbClr val="FF0000"/>
                </a:solidFill>
              </a:rPr>
              <a:t> і </a:t>
            </a:r>
            <a:r>
              <a:rPr lang="ru-RU" b="1" i="1" dirty="0" err="1">
                <a:solidFill>
                  <a:srgbClr val="FF0000"/>
                </a:solidFill>
              </a:rPr>
              <a:t>документи</a:t>
            </a:r>
            <a:r>
              <a:rPr lang="ru-RU" b="1" i="1" dirty="0">
                <a:solidFill>
                  <a:srgbClr val="FF0000"/>
                </a:solidFill>
              </a:rPr>
              <a:t> </a:t>
            </a:r>
            <a:r>
              <a:rPr lang="ru-RU" dirty="0"/>
              <a:t>про </a:t>
            </a:r>
            <a:r>
              <a:rPr lang="ru-RU" dirty="0" err="1"/>
              <a:t>операції</a:t>
            </a:r>
            <a:r>
              <a:rPr lang="ru-RU" dirty="0"/>
              <a:t>, стан </a:t>
            </a:r>
            <a:r>
              <a:rPr lang="ru-RU" dirty="0" err="1"/>
              <a:t>рахунків</a:t>
            </a:r>
            <a:r>
              <a:rPr lang="ru-RU" dirty="0"/>
              <a:t> і </a:t>
            </a:r>
            <a:r>
              <a:rPr lang="ru-RU" dirty="0" err="1"/>
              <a:t>руху</a:t>
            </a:r>
            <a:r>
              <a:rPr lang="ru-RU" dirty="0"/>
              <a:t> </a:t>
            </a:r>
            <a:r>
              <a:rPr lang="ru-RU" dirty="0" err="1"/>
              <a:t>коштів</a:t>
            </a:r>
            <a:r>
              <a:rPr lang="ru-RU" dirty="0"/>
              <a:t> на них за </a:t>
            </a:r>
            <a:r>
              <a:rPr lang="ru-RU" dirty="0" err="1"/>
              <a:t>конкретний</a:t>
            </a:r>
            <a:r>
              <a:rPr lang="ru-RU" dirty="0"/>
              <a:t> </a:t>
            </a:r>
            <a:r>
              <a:rPr lang="ru-RU" dirty="0" err="1"/>
              <a:t>проміжок</a:t>
            </a:r>
            <a:r>
              <a:rPr lang="ru-RU" dirty="0"/>
              <a:t> часу (з </a:t>
            </a:r>
            <a:r>
              <a:rPr lang="ru-RU" dirty="0" err="1"/>
              <a:t>розшифруванням</a:t>
            </a:r>
            <a:r>
              <a:rPr lang="ru-RU" dirty="0"/>
              <a:t> </a:t>
            </a:r>
            <a:r>
              <a:rPr lang="ru-RU" dirty="0" err="1"/>
              <a:t>сум</a:t>
            </a:r>
            <a:r>
              <a:rPr lang="ru-RU" dirty="0"/>
              <a:t>, </a:t>
            </a:r>
            <a:r>
              <a:rPr lang="ru-RU" dirty="0" err="1"/>
              <a:t>дати</a:t>
            </a:r>
            <a:r>
              <a:rPr lang="ru-RU" dirty="0"/>
              <a:t> </a:t>
            </a:r>
            <a:r>
              <a:rPr lang="ru-RU" dirty="0" err="1"/>
              <a:t>призначення</a:t>
            </a:r>
            <a:r>
              <a:rPr lang="ru-RU" dirty="0"/>
              <a:t> та контрагента платежу), </a:t>
            </a:r>
            <a:r>
              <a:rPr lang="ru-RU" dirty="0" err="1"/>
              <a:t>вклади</a:t>
            </a:r>
            <a:r>
              <a:rPr lang="ru-RU" dirty="0"/>
              <a:t>, </a:t>
            </a:r>
            <a:r>
              <a:rPr lang="ru-RU" dirty="0" err="1"/>
              <a:t>внутрішньо</a:t>
            </a:r>
            <a:r>
              <a:rPr lang="ru-RU" dirty="0"/>
              <a:t>- та </a:t>
            </a:r>
            <a:r>
              <a:rPr lang="ru-RU" dirty="0" err="1"/>
              <a:t>зовнішньоекономічні</a:t>
            </a:r>
            <a:r>
              <a:rPr lang="ru-RU" dirty="0"/>
              <a:t> угоди, а </a:t>
            </a:r>
            <a:r>
              <a:rPr lang="ru-RU" dirty="0" err="1"/>
              <a:t>також</a:t>
            </a:r>
            <a:r>
              <a:rPr lang="ru-RU" dirty="0"/>
              <a:t> </a:t>
            </a:r>
            <a:r>
              <a:rPr lang="ru-RU" dirty="0" err="1"/>
              <a:t>завірені</a:t>
            </a:r>
            <a:r>
              <a:rPr lang="ru-RU" dirty="0"/>
              <a:t> </a:t>
            </a:r>
            <a:r>
              <a:rPr lang="ru-RU" dirty="0" err="1"/>
              <a:t>копії</a:t>
            </a:r>
            <a:r>
              <a:rPr lang="ru-RU" dirty="0"/>
              <a:t> </a:t>
            </a:r>
            <a:r>
              <a:rPr lang="ru-RU" dirty="0" err="1"/>
              <a:t>документів</a:t>
            </a:r>
            <a:r>
              <a:rPr lang="ru-RU" dirty="0"/>
              <a:t>, на </a:t>
            </a:r>
            <a:r>
              <a:rPr lang="ru-RU" dirty="0" err="1"/>
              <a:t>підставі</a:t>
            </a:r>
            <a:r>
              <a:rPr lang="ru-RU" dirty="0"/>
              <a:t> </a:t>
            </a:r>
            <a:r>
              <a:rPr lang="ru-RU" dirty="0" err="1"/>
              <a:t>яких</a:t>
            </a:r>
            <a:r>
              <a:rPr lang="ru-RU" dirty="0"/>
              <a:t> </a:t>
            </a:r>
            <a:r>
              <a:rPr lang="ru-RU" dirty="0" err="1"/>
              <a:t>було</a:t>
            </a:r>
            <a:r>
              <a:rPr lang="ru-RU" dirty="0"/>
              <a:t> </a:t>
            </a:r>
            <a:r>
              <a:rPr lang="ru-RU" dirty="0" err="1"/>
              <a:t>відкрито</a:t>
            </a:r>
            <a:r>
              <a:rPr lang="ru-RU" dirty="0"/>
              <a:t> </a:t>
            </a:r>
            <a:r>
              <a:rPr lang="ru-RU" dirty="0" err="1"/>
              <a:t>рахунок</a:t>
            </a:r>
            <a:r>
              <a:rPr lang="ru-RU" dirty="0"/>
              <a:t> </a:t>
            </a:r>
            <a:r>
              <a:rPr lang="ru-RU" dirty="0" err="1"/>
              <a:t>конкретної</a:t>
            </a:r>
            <a:r>
              <a:rPr lang="ru-RU" dirty="0"/>
              <a:t> </a:t>
            </a:r>
            <a:r>
              <a:rPr lang="ru-RU" dirty="0" err="1"/>
              <a:t>юридичної</a:t>
            </a:r>
            <a:r>
              <a:rPr lang="ru-RU" dirty="0"/>
              <a:t> </a:t>
            </a:r>
            <a:r>
              <a:rPr lang="ru-RU" dirty="0" err="1"/>
              <a:t>або</a:t>
            </a:r>
            <a:r>
              <a:rPr lang="ru-RU" dirty="0"/>
              <a:t> </a:t>
            </a:r>
            <a:r>
              <a:rPr lang="ru-RU" dirty="0" err="1"/>
              <a:t>фізичної</a:t>
            </a:r>
            <a:r>
              <a:rPr lang="ru-RU" dirty="0"/>
              <a:t> особи. </a:t>
            </a:r>
            <a:r>
              <a:rPr lang="ru-RU" b="1" i="1" dirty="0" err="1">
                <a:solidFill>
                  <a:srgbClr val="FF0000"/>
                </a:solidFill>
              </a:rPr>
              <a:t>Отримання</a:t>
            </a:r>
            <a:r>
              <a:rPr lang="ru-RU" dirty="0"/>
              <a:t> </a:t>
            </a:r>
            <a:r>
              <a:rPr lang="ru-RU" dirty="0" err="1"/>
              <a:t>від</a:t>
            </a:r>
            <a:r>
              <a:rPr lang="ru-RU" dirty="0"/>
              <a:t> </a:t>
            </a:r>
            <a:r>
              <a:rPr lang="ru-RU" dirty="0" err="1"/>
              <a:t>банків</a:t>
            </a:r>
            <a:r>
              <a:rPr lang="ru-RU" dirty="0"/>
              <a:t> </a:t>
            </a:r>
            <a:r>
              <a:rPr lang="ru-RU" dirty="0" err="1"/>
              <a:t>відомості</a:t>
            </a:r>
            <a:r>
              <a:rPr lang="ru-RU" dirty="0"/>
              <a:t>, яка </a:t>
            </a:r>
            <a:r>
              <a:rPr lang="ru-RU" dirty="0" err="1"/>
              <a:t>містить</a:t>
            </a:r>
            <a:r>
              <a:rPr lang="ru-RU" dirty="0"/>
              <a:t> </a:t>
            </a:r>
            <a:r>
              <a:rPr lang="ru-RU" dirty="0" err="1"/>
              <a:t>банківську</a:t>
            </a:r>
            <a:r>
              <a:rPr lang="ru-RU" dirty="0"/>
              <a:t> </a:t>
            </a:r>
            <a:r>
              <a:rPr lang="ru-RU" dirty="0" err="1"/>
              <a:t>таємницю</a:t>
            </a:r>
            <a:r>
              <a:rPr lang="ru-RU" dirty="0"/>
              <a:t>, </a:t>
            </a:r>
            <a:r>
              <a:rPr lang="ru-RU" dirty="0" err="1"/>
              <a:t>здійснюється</a:t>
            </a:r>
            <a:r>
              <a:rPr lang="ru-RU" dirty="0"/>
              <a:t> у порядку та </a:t>
            </a:r>
            <a:r>
              <a:rPr lang="ru-RU" dirty="0" err="1"/>
              <a:t>обсязі</a:t>
            </a:r>
            <a:r>
              <a:rPr lang="ru-RU" dirty="0"/>
              <a:t>, </a:t>
            </a:r>
            <a:r>
              <a:rPr lang="ru-RU" dirty="0" err="1"/>
              <a:t>встановлених</a:t>
            </a:r>
            <a:r>
              <a:rPr lang="ru-RU" dirty="0"/>
              <a:t> </a:t>
            </a:r>
            <a:r>
              <a:rPr lang="ru-RU" u="sng" dirty="0">
                <a:hlinkClick r:id="rId2"/>
              </a:rPr>
              <a:t>Законом </a:t>
            </a:r>
            <a:r>
              <a:rPr lang="ru-RU" u="sng" dirty="0" err="1">
                <a:hlinkClick r:id="rId2"/>
              </a:rPr>
              <a:t>України</a:t>
            </a:r>
            <a:r>
              <a:rPr lang="ru-RU" dirty="0"/>
              <a:t> "Про банки і </a:t>
            </a:r>
            <a:r>
              <a:rPr lang="ru-RU" dirty="0" err="1"/>
              <a:t>банківську</a:t>
            </a:r>
            <a:r>
              <a:rPr lang="ru-RU" dirty="0"/>
              <a:t> </a:t>
            </a:r>
            <a:r>
              <a:rPr lang="ru-RU" dirty="0" err="1"/>
              <a:t>діяльність</a:t>
            </a:r>
            <a:r>
              <a:rPr lang="ru-RU" dirty="0"/>
              <a:t>". </a:t>
            </a:r>
            <a:r>
              <a:rPr lang="ru-RU" dirty="0" err="1"/>
              <a:t>Документи</a:t>
            </a:r>
            <a:r>
              <a:rPr lang="ru-RU" dirty="0"/>
              <a:t> та </a:t>
            </a:r>
            <a:r>
              <a:rPr lang="ru-RU" dirty="0" err="1"/>
              <a:t>інформація</a:t>
            </a:r>
            <a:r>
              <a:rPr lang="ru-RU" dirty="0"/>
              <a:t> </a:t>
            </a:r>
            <a:r>
              <a:rPr lang="ru-RU" dirty="0" err="1"/>
              <a:t>повинні</a:t>
            </a:r>
            <a:r>
              <a:rPr lang="ru-RU" dirty="0"/>
              <a:t> бути </a:t>
            </a:r>
            <a:r>
              <a:rPr lang="ru-RU" dirty="0" err="1"/>
              <a:t>подані</a:t>
            </a:r>
            <a:r>
              <a:rPr lang="ru-RU" dirty="0"/>
              <a:t> </a:t>
            </a:r>
            <a:r>
              <a:rPr lang="ru-RU" dirty="0" err="1"/>
              <a:t>негайно</a:t>
            </a:r>
            <a:r>
              <a:rPr lang="ru-RU" dirty="0"/>
              <a:t>, а </a:t>
            </a:r>
            <a:r>
              <a:rPr lang="ru-RU" dirty="0" err="1"/>
              <a:t>якщо</a:t>
            </a:r>
            <a:r>
              <a:rPr lang="ru-RU" dirty="0"/>
              <a:t> </a:t>
            </a:r>
            <a:r>
              <a:rPr lang="ru-RU" dirty="0" err="1"/>
              <a:t>це</a:t>
            </a:r>
            <a:r>
              <a:rPr lang="ru-RU" dirty="0"/>
              <a:t> </a:t>
            </a:r>
            <a:r>
              <a:rPr lang="ru-RU" dirty="0" err="1"/>
              <a:t>неможливо</a:t>
            </a:r>
            <a:r>
              <a:rPr lang="ru-RU" dirty="0"/>
              <a:t> - не </a:t>
            </a:r>
            <a:r>
              <a:rPr lang="ru-RU" dirty="0" err="1"/>
              <a:t>пізніш</a:t>
            </a:r>
            <a:r>
              <a:rPr lang="ru-RU" dirty="0"/>
              <a:t> як </a:t>
            </a:r>
            <a:r>
              <a:rPr lang="ru-RU" dirty="0" err="1"/>
              <a:t>протягом</a:t>
            </a:r>
            <a:r>
              <a:rPr lang="ru-RU" dirty="0"/>
              <a:t> 10 </a:t>
            </a:r>
            <a:r>
              <a:rPr lang="ru-RU" dirty="0" err="1"/>
              <a:t>діб</a:t>
            </a:r>
            <a:r>
              <a:rPr lang="ru-RU" dirty="0" smtClean="0"/>
              <a:t>;</a:t>
            </a:r>
          </a:p>
          <a:p>
            <a:r>
              <a:rPr lang="ru-RU" dirty="0"/>
              <a:t>2) </a:t>
            </a:r>
            <a:r>
              <a:rPr lang="ru-RU" b="1" i="1" dirty="0" err="1">
                <a:solidFill>
                  <a:srgbClr val="FF0000"/>
                </a:solidFill>
              </a:rPr>
              <a:t>залучати</a:t>
            </a:r>
            <a:r>
              <a:rPr lang="ru-RU" dirty="0"/>
              <a:t> в </a:t>
            </a:r>
            <a:r>
              <a:rPr lang="ru-RU" dirty="0" err="1"/>
              <a:t>установленому</a:t>
            </a:r>
            <a:r>
              <a:rPr lang="ru-RU" dirty="0"/>
              <a:t> </a:t>
            </a:r>
            <a:r>
              <a:rPr lang="ru-RU" dirty="0" err="1"/>
              <a:t>законодавством</a:t>
            </a:r>
            <a:r>
              <a:rPr lang="ru-RU" dirty="0"/>
              <a:t> </a:t>
            </a:r>
            <a:r>
              <a:rPr lang="ru-RU" b="1" i="1" dirty="0">
                <a:solidFill>
                  <a:srgbClr val="FF0000"/>
                </a:solidFill>
              </a:rPr>
              <a:t>порядку до </a:t>
            </a:r>
            <a:r>
              <a:rPr lang="ru-RU" b="1" i="1" dirty="0" err="1">
                <a:solidFill>
                  <a:srgbClr val="FF0000"/>
                </a:solidFill>
              </a:rPr>
              <a:t>проведення</a:t>
            </a:r>
            <a:r>
              <a:rPr lang="ru-RU" b="1" i="1" dirty="0">
                <a:solidFill>
                  <a:srgbClr val="FF0000"/>
                </a:solidFill>
              </a:rPr>
              <a:t> </a:t>
            </a:r>
            <a:r>
              <a:rPr lang="ru-RU" b="1" i="1" dirty="0" err="1">
                <a:solidFill>
                  <a:srgbClr val="FF0000"/>
                </a:solidFill>
              </a:rPr>
              <a:t>перевірок</a:t>
            </a:r>
            <a:r>
              <a:rPr lang="ru-RU" b="1" i="1" dirty="0">
                <a:solidFill>
                  <a:srgbClr val="FF0000"/>
                </a:solidFill>
              </a:rPr>
              <a:t>, </a:t>
            </a:r>
            <a:r>
              <a:rPr lang="ru-RU" b="1" i="1" dirty="0" err="1">
                <a:solidFill>
                  <a:srgbClr val="FF0000"/>
                </a:solidFill>
              </a:rPr>
              <a:t>ревізій</a:t>
            </a:r>
            <a:r>
              <a:rPr lang="ru-RU" b="1" i="1" dirty="0">
                <a:solidFill>
                  <a:srgbClr val="FF0000"/>
                </a:solidFill>
              </a:rPr>
              <a:t> та </a:t>
            </a:r>
            <a:r>
              <a:rPr lang="ru-RU" b="1" i="1" dirty="0" err="1">
                <a:solidFill>
                  <a:srgbClr val="FF0000"/>
                </a:solidFill>
              </a:rPr>
              <a:t>експертиз</a:t>
            </a:r>
            <a:r>
              <a:rPr lang="ru-RU" b="1" i="1" dirty="0">
                <a:solidFill>
                  <a:srgbClr val="FF0000"/>
                </a:solidFill>
              </a:rPr>
              <a:t> </a:t>
            </a:r>
            <a:r>
              <a:rPr lang="ru-RU" b="1" i="1" dirty="0" err="1">
                <a:solidFill>
                  <a:srgbClr val="FF0000"/>
                </a:solidFill>
              </a:rPr>
              <a:t>кваліфікованих</a:t>
            </a:r>
            <a:r>
              <a:rPr lang="ru-RU" b="1" i="1" dirty="0">
                <a:solidFill>
                  <a:srgbClr val="FF0000"/>
                </a:solidFill>
              </a:rPr>
              <a:t> </a:t>
            </a:r>
            <a:r>
              <a:rPr lang="ru-RU" b="1" i="1" dirty="0" err="1">
                <a:solidFill>
                  <a:srgbClr val="FF0000"/>
                </a:solidFill>
              </a:rPr>
              <a:t>спеціалістів</a:t>
            </a:r>
            <a:r>
              <a:rPr lang="ru-RU" b="1" i="1" dirty="0">
                <a:solidFill>
                  <a:srgbClr val="FF0000"/>
                </a:solidFill>
              </a:rPr>
              <a:t> </a:t>
            </a:r>
            <a:r>
              <a:rPr lang="ru-RU" b="1" i="1" dirty="0" err="1">
                <a:solidFill>
                  <a:srgbClr val="FF0000"/>
                </a:solidFill>
              </a:rPr>
              <a:t>установ</a:t>
            </a:r>
            <a:r>
              <a:rPr lang="ru-RU" b="1" i="1" dirty="0">
                <a:solidFill>
                  <a:srgbClr val="FF0000"/>
                </a:solidFill>
              </a:rPr>
              <a:t>, </a:t>
            </a:r>
            <a:r>
              <a:rPr lang="ru-RU" b="1" i="1" dirty="0" err="1">
                <a:solidFill>
                  <a:srgbClr val="FF0000"/>
                </a:solidFill>
              </a:rPr>
              <a:t>організацій</a:t>
            </a:r>
            <a:r>
              <a:rPr lang="ru-RU" b="1" i="1" dirty="0">
                <a:solidFill>
                  <a:srgbClr val="FF0000"/>
                </a:solidFill>
              </a:rPr>
              <a:t> </a:t>
            </a:r>
            <a:r>
              <a:rPr lang="ru-RU" b="1" i="1" dirty="0" err="1">
                <a:solidFill>
                  <a:srgbClr val="FF0000"/>
                </a:solidFill>
              </a:rPr>
              <a:t>контрольних</a:t>
            </a:r>
            <a:r>
              <a:rPr lang="ru-RU" b="1" i="1" dirty="0">
                <a:solidFill>
                  <a:srgbClr val="FF0000"/>
                </a:solidFill>
              </a:rPr>
              <a:t> і </a:t>
            </a:r>
            <a:r>
              <a:rPr lang="ru-RU" b="1" i="1" dirty="0" err="1">
                <a:solidFill>
                  <a:srgbClr val="FF0000"/>
                </a:solidFill>
              </a:rPr>
              <a:t>фінансових</a:t>
            </a:r>
            <a:r>
              <a:rPr lang="ru-RU" b="1" i="1" dirty="0">
                <a:solidFill>
                  <a:srgbClr val="FF0000"/>
                </a:solidFill>
              </a:rPr>
              <a:t> </a:t>
            </a:r>
            <a:r>
              <a:rPr lang="ru-RU" b="1" i="1" dirty="0" err="1">
                <a:solidFill>
                  <a:srgbClr val="FF0000"/>
                </a:solidFill>
              </a:rPr>
              <a:t>орга</a:t>
            </a:r>
            <a:r>
              <a:rPr lang="ru-RU" dirty="0" err="1"/>
              <a:t>нів</a:t>
            </a:r>
            <a:r>
              <a:rPr lang="ru-RU" dirty="0"/>
              <a:t>;</a:t>
            </a:r>
          </a:p>
          <a:p>
            <a:r>
              <a:rPr lang="ru-RU" dirty="0"/>
              <a:t>3) </a:t>
            </a:r>
            <a:r>
              <a:rPr lang="ru-RU" b="1" i="1" dirty="0" err="1">
                <a:solidFill>
                  <a:srgbClr val="FF0000"/>
                </a:solidFill>
              </a:rPr>
              <a:t>одержувати</a:t>
            </a:r>
            <a:r>
              <a:rPr lang="ru-RU" dirty="0"/>
              <a:t> в </a:t>
            </a:r>
            <a:r>
              <a:rPr lang="ru-RU" dirty="0" err="1"/>
              <a:t>установленому</a:t>
            </a:r>
            <a:r>
              <a:rPr lang="ru-RU" dirty="0"/>
              <a:t> </a:t>
            </a:r>
            <a:r>
              <a:rPr lang="ru-RU" dirty="0" err="1"/>
              <a:t>законодавством</a:t>
            </a:r>
            <a:r>
              <a:rPr lang="ru-RU" dirty="0"/>
              <a:t> порядку </a:t>
            </a:r>
            <a:r>
              <a:rPr lang="ru-RU" b="1" i="1" dirty="0">
                <a:solidFill>
                  <a:srgbClr val="FF0000"/>
                </a:solidFill>
              </a:rPr>
              <a:t>за </a:t>
            </a:r>
            <a:r>
              <a:rPr lang="ru-RU" b="1" i="1" dirty="0" err="1">
                <a:solidFill>
                  <a:srgbClr val="FF0000"/>
                </a:solidFill>
              </a:rPr>
              <a:t>письмовими</a:t>
            </a:r>
            <a:r>
              <a:rPr lang="ru-RU" b="1" i="1" dirty="0">
                <a:solidFill>
                  <a:srgbClr val="FF0000"/>
                </a:solidFill>
              </a:rPr>
              <a:t> </a:t>
            </a:r>
            <a:r>
              <a:rPr lang="ru-RU" b="1" i="1" dirty="0" err="1">
                <a:solidFill>
                  <a:srgbClr val="FF0000"/>
                </a:solidFill>
              </a:rPr>
              <a:t>запитами</a:t>
            </a:r>
            <a:r>
              <a:rPr lang="ru-RU" dirty="0"/>
              <a:t> </a:t>
            </a:r>
            <a:r>
              <a:rPr lang="ru-RU" dirty="0" err="1"/>
              <a:t>керівника</a:t>
            </a:r>
            <a:r>
              <a:rPr lang="ru-RU" dirty="0"/>
              <a:t> органу </a:t>
            </a:r>
            <a:r>
              <a:rPr lang="ru-RU" dirty="0" err="1"/>
              <a:t>або</a:t>
            </a:r>
            <a:r>
              <a:rPr lang="ru-RU" dirty="0"/>
              <a:t> оперативного </a:t>
            </a:r>
            <a:r>
              <a:rPr lang="ru-RU" dirty="0" err="1"/>
              <a:t>підрозділу</a:t>
            </a:r>
            <a:r>
              <a:rPr lang="ru-RU" dirty="0"/>
              <a:t> </a:t>
            </a:r>
            <a:r>
              <a:rPr lang="ru-RU" dirty="0" err="1"/>
              <a:t>Служби</a:t>
            </a:r>
            <a:r>
              <a:rPr lang="ru-RU" dirty="0"/>
              <a:t> </a:t>
            </a:r>
            <a:r>
              <a:rPr lang="ru-RU" dirty="0" err="1"/>
              <a:t>безпеки</a:t>
            </a:r>
            <a:r>
              <a:rPr lang="ru-RU" dirty="0"/>
              <a:t> </a:t>
            </a:r>
            <a:r>
              <a:rPr lang="ru-RU" b="1" i="1" dirty="0" err="1">
                <a:solidFill>
                  <a:srgbClr val="FF0000"/>
                </a:solidFill>
              </a:rPr>
              <a:t>України</a:t>
            </a:r>
            <a:r>
              <a:rPr lang="ru-RU" b="1" i="1" dirty="0">
                <a:solidFill>
                  <a:srgbClr val="FF0000"/>
                </a:solidFill>
              </a:rPr>
              <a:t> </a:t>
            </a:r>
            <a:r>
              <a:rPr lang="ru-RU" b="1" i="1" dirty="0" err="1">
                <a:solidFill>
                  <a:srgbClr val="FF0000"/>
                </a:solidFill>
              </a:rPr>
              <a:t>інформацію</a:t>
            </a:r>
            <a:r>
              <a:rPr lang="ru-RU" b="1" i="1" dirty="0">
                <a:solidFill>
                  <a:srgbClr val="FF0000"/>
                </a:solidFill>
              </a:rPr>
              <a:t> з </a:t>
            </a:r>
            <a:r>
              <a:rPr lang="ru-RU" b="1" i="1" dirty="0" err="1">
                <a:solidFill>
                  <a:srgbClr val="FF0000"/>
                </a:solidFill>
              </a:rPr>
              <a:t>автоматизованих</a:t>
            </a:r>
            <a:r>
              <a:rPr lang="ru-RU" b="1" i="1" dirty="0">
                <a:solidFill>
                  <a:srgbClr val="FF0000"/>
                </a:solidFill>
              </a:rPr>
              <a:t> </a:t>
            </a:r>
            <a:r>
              <a:rPr lang="ru-RU" b="1" i="1" dirty="0" err="1">
                <a:solidFill>
                  <a:srgbClr val="FF0000"/>
                </a:solidFill>
              </a:rPr>
              <a:t>інформаційних</a:t>
            </a:r>
            <a:r>
              <a:rPr lang="ru-RU" b="1" i="1" dirty="0">
                <a:solidFill>
                  <a:srgbClr val="FF0000"/>
                </a:solidFill>
              </a:rPr>
              <a:t> і </a:t>
            </a:r>
            <a:r>
              <a:rPr lang="ru-RU" b="1" i="1" dirty="0" err="1">
                <a:solidFill>
                  <a:srgbClr val="FF0000"/>
                </a:solidFill>
              </a:rPr>
              <a:t>довідкових</a:t>
            </a:r>
            <a:r>
              <a:rPr lang="ru-RU" b="1" i="1" dirty="0">
                <a:solidFill>
                  <a:srgbClr val="FF0000"/>
                </a:solidFill>
              </a:rPr>
              <a:t> систем та </a:t>
            </a:r>
            <a:r>
              <a:rPr lang="ru-RU" b="1" i="1" dirty="0" err="1">
                <a:solidFill>
                  <a:srgbClr val="FF0000"/>
                </a:solidFill>
              </a:rPr>
              <a:t>банків</a:t>
            </a:r>
            <a:r>
              <a:rPr lang="ru-RU" b="1" i="1" dirty="0">
                <a:solidFill>
                  <a:srgbClr val="FF0000"/>
                </a:solidFill>
              </a:rPr>
              <a:t> </a:t>
            </a:r>
            <a:r>
              <a:rPr lang="ru-RU" b="1" i="1" dirty="0" err="1">
                <a:solidFill>
                  <a:srgbClr val="FF0000"/>
                </a:solidFill>
              </a:rPr>
              <a:t>даних</a:t>
            </a:r>
            <a:r>
              <a:rPr lang="ru-RU" dirty="0"/>
              <a:t>, </a:t>
            </a:r>
            <a:r>
              <a:rPr lang="ru-RU" dirty="0" err="1"/>
              <a:t>створюваних</a:t>
            </a:r>
            <a:r>
              <a:rPr lang="ru-RU" dirty="0"/>
              <a:t> </a:t>
            </a:r>
            <a:r>
              <a:rPr lang="ru-RU" dirty="0" err="1"/>
              <a:t>Верховним</a:t>
            </a:r>
            <a:r>
              <a:rPr lang="ru-RU" dirty="0"/>
              <a:t> Судом, </a:t>
            </a:r>
            <a:r>
              <a:rPr lang="ru-RU" dirty="0" err="1"/>
              <a:t>Офісом</a:t>
            </a:r>
            <a:r>
              <a:rPr lang="ru-RU" dirty="0"/>
              <a:t> Генерального прокурора, </a:t>
            </a:r>
            <a:r>
              <a:rPr lang="ru-RU" dirty="0" err="1"/>
              <a:t>Національним</a:t>
            </a:r>
            <a:r>
              <a:rPr lang="ru-RU" dirty="0"/>
              <a:t> банком </a:t>
            </a:r>
            <a:r>
              <a:rPr lang="ru-RU" dirty="0" err="1"/>
              <a:t>України</a:t>
            </a:r>
            <a:r>
              <a:rPr lang="ru-RU" dirty="0"/>
              <a:t>, </a:t>
            </a:r>
            <a:r>
              <a:rPr lang="ru-RU" dirty="0" err="1"/>
              <a:t>Антимонопольним</a:t>
            </a:r>
            <a:r>
              <a:rPr lang="ru-RU" dirty="0"/>
              <a:t> </a:t>
            </a:r>
            <a:r>
              <a:rPr lang="ru-RU" dirty="0" err="1"/>
              <a:t>комітетом</a:t>
            </a:r>
            <a:r>
              <a:rPr lang="ru-RU" dirty="0"/>
              <a:t> </a:t>
            </a:r>
            <a:r>
              <a:rPr lang="ru-RU" dirty="0" err="1"/>
              <a:t>України</a:t>
            </a:r>
            <a:r>
              <a:rPr lang="ru-RU" dirty="0"/>
              <a:t>, Фондом державного майна </a:t>
            </a:r>
            <a:r>
              <a:rPr lang="ru-RU" dirty="0" err="1"/>
              <a:t>України</a:t>
            </a:r>
            <a:r>
              <a:rPr lang="ru-RU" dirty="0"/>
              <a:t>, </a:t>
            </a:r>
            <a:r>
              <a:rPr lang="ru-RU" dirty="0" err="1"/>
              <a:t>міністерствами</a:t>
            </a:r>
            <a:r>
              <a:rPr lang="ru-RU" dirty="0"/>
              <a:t>, </a:t>
            </a:r>
            <a:r>
              <a:rPr lang="ru-RU" dirty="0" err="1"/>
              <a:t>іншими</a:t>
            </a:r>
            <a:r>
              <a:rPr lang="ru-RU" dirty="0"/>
              <a:t> </a:t>
            </a:r>
            <a:r>
              <a:rPr lang="ru-RU" dirty="0" err="1"/>
              <a:t>центральними</a:t>
            </a:r>
            <a:r>
              <a:rPr lang="ru-RU" dirty="0"/>
              <a:t> органами </a:t>
            </a:r>
            <a:r>
              <a:rPr lang="ru-RU" dirty="0" err="1"/>
              <a:t>виконавчої</a:t>
            </a:r>
            <a:r>
              <a:rPr lang="ru-RU" dirty="0"/>
              <a:t> </a:t>
            </a:r>
            <a:r>
              <a:rPr lang="ru-RU" dirty="0" err="1"/>
              <a:t>влади</a:t>
            </a:r>
            <a:r>
              <a:rPr lang="ru-RU" dirty="0"/>
              <a:t> та органами </a:t>
            </a:r>
            <a:r>
              <a:rPr lang="ru-RU" dirty="0" err="1"/>
              <a:t>місцевого</a:t>
            </a:r>
            <a:r>
              <a:rPr lang="ru-RU" dirty="0"/>
              <a:t> </a:t>
            </a:r>
            <a:r>
              <a:rPr lang="ru-RU" dirty="0" err="1"/>
              <a:t>самоврядування</a:t>
            </a:r>
            <a:r>
              <a:rPr lang="ru-RU" dirty="0"/>
              <a:t> </a:t>
            </a:r>
            <a:r>
              <a:rPr lang="ru-RU" dirty="0" err="1"/>
              <a:t>України</a:t>
            </a:r>
            <a:r>
              <a:rPr lang="ru-RU" dirty="0" smtClean="0"/>
              <a:t>;</a:t>
            </a:r>
          </a:p>
          <a:p>
            <a:r>
              <a:rPr lang="ru-RU" b="1" i="1" dirty="0" err="1">
                <a:solidFill>
                  <a:srgbClr val="FF0000"/>
                </a:solidFill>
              </a:rPr>
              <a:t>входити</a:t>
            </a:r>
            <a:r>
              <a:rPr lang="ru-RU" b="1" i="1" dirty="0">
                <a:solidFill>
                  <a:srgbClr val="FF0000"/>
                </a:solidFill>
              </a:rPr>
              <a:t> за </a:t>
            </a:r>
            <a:r>
              <a:rPr lang="ru-RU" b="1" i="1" dirty="0" err="1">
                <a:solidFill>
                  <a:srgbClr val="FF0000"/>
                </a:solidFill>
              </a:rPr>
              <a:t>письмовим</a:t>
            </a:r>
            <a:r>
              <a:rPr lang="ru-RU" b="1" i="1" dirty="0">
                <a:solidFill>
                  <a:srgbClr val="FF0000"/>
                </a:solidFill>
              </a:rPr>
              <a:t> </a:t>
            </a:r>
            <a:r>
              <a:rPr lang="ru-RU" b="1" i="1" dirty="0" err="1">
                <a:solidFill>
                  <a:srgbClr val="FF0000"/>
                </a:solidFill>
              </a:rPr>
              <a:t>розпорядженням</a:t>
            </a:r>
            <a:r>
              <a:rPr lang="ru-RU" dirty="0"/>
              <a:t> </a:t>
            </a:r>
            <a:r>
              <a:rPr lang="ru-RU" dirty="0" err="1"/>
              <a:t>керівника</a:t>
            </a:r>
            <a:r>
              <a:rPr lang="ru-RU" dirty="0"/>
              <a:t> органу </a:t>
            </a:r>
            <a:r>
              <a:rPr lang="ru-RU" dirty="0" err="1"/>
              <a:t>або</a:t>
            </a:r>
            <a:r>
              <a:rPr lang="ru-RU" dirty="0"/>
              <a:t> оперативного </a:t>
            </a:r>
            <a:r>
              <a:rPr lang="ru-RU" dirty="0" err="1"/>
              <a:t>підрозділу</a:t>
            </a:r>
            <a:r>
              <a:rPr lang="ru-RU" dirty="0"/>
              <a:t> </a:t>
            </a:r>
            <a:r>
              <a:rPr lang="ru-RU" dirty="0" err="1"/>
              <a:t>Служби</a:t>
            </a:r>
            <a:r>
              <a:rPr lang="ru-RU" dirty="0"/>
              <a:t> </a:t>
            </a:r>
            <a:r>
              <a:rPr lang="ru-RU" dirty="0" err="1"/>
              <a:t>безпеки</a:t>
            </a:r>
            <a:r>
              <a:rPr lang="ru-RU" dirty="0"/>
              <a:t> </a:t>
            </a:r>
            <a:r>
              <a:rPr lang="ru-RU" dirty="0" err="1"/>
              <a:t>України</a:t>
            </a:r>
            <a:r>
              <a:rPr lang="ru-RU" dirty="0"/>
              <a:t> за </a:t>
            </a:r>
            <a:r>
              <a:rPr lang="ru-RU" dirty="0" err="1"/>
              <a:t>службовими</a:t>
            </a:r>
            <a:r>
              <a:rPr lang="ru-RU" dirty="0"/>
              <a:t> </a:t>
            </a:r>
            <a:r>
              <a:rPr lang="ru-RU" dirty="0" err="1"/>
              <a:t>посвідченнями</a:t>
            </a:r>
            <a:r>
              <a:rPr lang="ru-RU" dirty="0"/>
              <a:t> </a:t>
            </a:r>
            <a:r>
              <a:rPr lang="ru-RU" b="1" i="1" dirty="0">
                <a:solidFill>
                  <a:srgbClr val="FF0000"/>
                </a:solidFill>
              </a:rPr>
              <a:t>на </a:t>
            </a:r>
            <a:r>
              <a:rPr lang="ru-RU" b="1" i="1" dirty="0" err="1">
                <a:solidFill>
                  <a:srgbClr val="FF0000"/>
                </a:solidFill>
              </a:rPr>
              <a:t>територію</a:t>
            </a:r>
            <a:r>
              <a:rPr lang="ru-RU" b="1" i="1" dirty="0">
                <a:solidFill>
                  <a:srgbClr val="FF0000"/>
                </a:solidFill>
              </a:rPr>
              <a:t>, у </a:t>
            </a:r>
            <a:r>
              <a:rPr lang="ru-RU" b="1" i="1" dirty="0" err="1">
                <a:solidFill>
                  <a:srgbClr val="FF0000"/>
                </a:solidFill>
              </a:rPr>
              <a:t>приміщення</a:t>
            </a:r>
            <a:r>
              <a:rPr lang="ru-RU" b="1" i="1" dirty="0">
                <a:solidFill>
                  <a:srgbClr val="FF0000"/>
                </a:solidFill>
              </a:rPr>
              <a:t>, </a:t>
            </a:r>
            <a:r>
              <a:rPr lang="ru-RU" b="1" i="1" dirty="0" err="1">
                <a:solidFill>
                  <a:srgbClr val="FF0000"/>
                </a:solidFill>
              </a:rPr>
              <a:t>склади</a:t>
            </a:r>
            <a:r>
              <a:rPr lang="ru-RU" b="1" i="1" dirty="0">
                <a:solidFill>
                  <a:srgbClr val="FF0000"/>
                </a:solidFill>
              </a:rPr>
              <a:t> та </a:t>
            </a:r>
            <a:r>
              <a:rPr lang="ru-RU" b="1" i="1" dirty="0" err="1">
                <a:solidFill>
                  <a:srgbClr val="FF0000"/>
                </a:solidFill>
              </a:rPr>
              <a:t>сховища</a:t>
            </a:r>
            <a:r>
              <a:rPr lang="ru-RU" b="1" i="1" dirty="0">
                <a:solidFill>
                  <a:srgbClr val="FF0000"/>
                </a:solidFill>
              </a:rPr>
              <a:t> </a:t>
            </a:r>
            <a:r>
              <a:rPr lang="ru-RU" dirty="0" err="1"/>
              <a:t>підприємств</a:t>
            </a:r>
            <a:r>
              <a:rPr lang="ru-RU" dirty="0"/>
              <a:t>, </a:t>
            </a:r>
            <a:r>
              <a:rPr lang="ru-RU" dirty="0" err="1"/>
              <a:t>організацій</a:t>
            </a:r>
            <a:r>
              <a:rPr lang="ru-RU" dirty="0"/>
              <a:t> і </a:t>
            </a:r>
            <a:r>
              <a:rPr lang="ru-RU" dirty="0" err="1"/>
              <a:t>установ</a:t>
            </a:r>
            <a:r>
              <a:rPr lang="ru-RU" dirty="0"/>
              <a:t> (</a:t>
            </a:r>
            <a:r>
              <a:rPr lang="ru-RU" dirty="0" err="1"/>
              <a:t>крім</a:t>
            </a:r>
            <a:r>
              <a:rPr lang="ru-RU" dirty="0"/>
              <a:t> </a:t>
            </a:r>
            <a:r>
              <a:rPr lang="ru-RU" dirty="0" err="1"/>
              <a:t>іноземних</a:t>
            </a:r>
            <a:r>
              <a:rPr lang="ru-RU" dirty="0"/>
              <a:t> </a:t>
            </a:r>
            <a:r>
              <a:rPr lang="ru-RU" dirty="0" err="1"/>
              <a:t>дипломатичних</a:t>
            </a:r>
            <a:r>
              <a:rPr lang="ru-RU" dirty="0"/>
              <a:t> </a:t>
            </a:r>
            <a:r>
              <a:rPr lang="ru-RU" dirty="0" err="1"/>
              <a:t>представництв</a:t>
            </a:r>
            <a:r>
              <a:rPr lang="ru-RU" dirty="0"/>
              <a:t>) </a:t>
            </a:r>
            <a:r>
              <a:rPr lang="ru-RU" dirty="0" err="1"/>
              <a:t>незалежно</a:t>
            </a:r>
            <a:r>
              <a:rPr lang="ru-RU" dirty="0"/>
              <a:t> </a:t>
            </a:r>
            <a:r>
              <a:rPr lang="ru-RU" dirty="0" err="1"/>
              <a:t>від</a:t>
            </a:r>
            <a:r>
              <a:rPr lang="ru-RU" dirty="0"/>
              <a:t> </a:t>
            </a:r>
            <a:r>
              <a:rPr lang="ru-RU" dirty="0" err="1"/>
              <a:t>форми</a:t>
            </a:r>
            <a:r>
              <a:rPr lang="ru-RU" dirty="0"/>
              <a:t> </a:t>
            </a:r>
            <a:r>
              <a:rPr lang="ru-RU" dirty="0" err="1"/>
              <a:t>власності</a:t>
            </a:r>
            <a:r>
              <a:rPr lang="ru-RU" dirty="0"/>
              <a:t>, на </a:t>
            </a:r>
            <a:r>
              <a:rPr lang="ru-RU" dirty="0" err="1"/>
              <a:t>пункти</a:t>
            </a:r>
            <a:r>
              <a:rPr lang="ru-RU" dirty="0"/>
              <a:t> пропуску через </a:t>
            </a:r>
            <a:r>
              <a:rPr lang="ru-RU" dirty="0" err="1"/>
              <a:t>державний</a:t>
            </a:r>
            <a:r>
              <a:rPr lang="ru-RU" dirty="0"/>
              <a:t> кордон та </a:t>
            </a:r>
            <a:r>
              <a:rPr lang="ru-RU" dirty="0" err="1"/>
              <a:t>митниць</a:t>
            </a:r>
            <a:r>
              <a:rPr lang="ru-RU" dirty="0"/>
              <a:t>, а </a:t>
            </a:r>
            <a:r>
              <a:rPr lang="ru-RU" dirty="0" err="1"/>
              <a:t>також</a:t>
            </a:r>
            <a:r>
              <a:rPr lang="ru-RU" dirty="0"/>
              <a:t> у </a:t>
            </a:r>
            <a:r>
              <a:rPr lang="ru-RU" dirty="0" err="1"/>
              <a:t>виробничі</a:t>
            </a:r>
            <a:r>
              <a:rPr lang="ru-RU" dirty="0"/>
              <a:t> </a:t>
            </a:r>
            <a:r>
              <a:rPr lang="ru-RU" dirty="0" err="1"/>
              <a:t>приміщення</a:t>
            </a:r>
            <a:r>
              <a:rPr lang="ru-RU" dirty="0"/>
              <a:t> </a:t>
            </a:r>
            <a:r>
              <a:rPr lang="ru-RU" dirty="0" err="1"/>
              <a:t>громадян</a:t>
            </a:r>
            <a:r>
              <a:rPr lang="ru-RU" dirty="0"/>
              <a:t>, </a:t>
            </a:r>
            <a:r>
              <a:rPr lang="ru-RU" dirty="0" err="1"/>
              <a:t>які</a:t>
            </a:r>
            <a:r>
              <a:rPr lang="ru-RU" dirty="0"/>
              <a:t> </a:t>
            </a:r>
            <a:r>
              <a:rPr lang="ru-RU" dirty="0" err="1"/>
              <a:t>займаються</a:t>
            </a:r>
            <a:r>
              <a:rPr lang="ru-RU" dirty="0"/>
              <a:t> </a:t>
            </a:r>
            <a:r>
              <a:rPr lang="ru-RU" dirty="0" err="1"/>
              <a:t>підприємницькою</a:t>
            </a:r>
            <a:r>
              <a:rPr lang="ru-RU" dirty="0"/>
              <a:t> </a:t>
            </a:r>
            <a:r>
              <a:rPr lang="ru-RU" dirty="0" err="1"/>
              <a:t>діяльністю</a:t>
            </a:r>
            <a:r>
              <a:rPr lang="ru-RU" dirty="0" smtClean="0"/>
              <a:t>;</a:t>
            </a:r>
          </a:p>
          <a:p>
            <a:endParaRPr lang="ru-RU" dirty="0"/>
          </a:p>
          <a:p>
            <a:endParaRPr lang="ru-RU" dirty="0"/>
          </a:p>
        </p:txBody>
      </p:sp>
    </p:spTree>
    <p:extLst>
      <p:ext uri="{BB962C8B-B14F-4D97-AF65-F5344CB8AC3E}">
        <p14:creationId xmlns:p14="http://schemas.microsoft.com/office/powerpoint/2010/main" val="148621362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b="1" dirty="0"/>
              <a:t>КОНТРОЛЬ І НАГЛЯД ЗА ДІЯЛЬНІСТЮ СЛУЖБИ БЕЗПЕКИ УКРАЇНИ</a:t>
            </a:r>
            <a:endParaRPr lang="ru-RU" sz="3600" dirty="0"/>
          </a:p>
        </p:txBody>
      </p:sp>
      <p:sp>
        <p:nvSpPr>
          <p:cNvPr id="3" name="Объект 2"/>
          <p:cNvSpPr>
            <a:spLocks noGrp="1"/>
          </p:cNvSpPr>
          <p:nvPr>
            <p:ph idx="1"/>
          </p:nvPr>
        </p:nvSpPr>
        <p:spPr/>
        <p:txBody>
          <a:bodyPr>
            <a:normAutofit fontScale="70000" lnSpcReduction="20000"/>
          </a:bodyPr>
          <a:lstStyle/>
          <a:p>
            <a:r>
              <a:rPr lang="ru-RU" dirty="0" err="1"/>
              <a:t>Постійний</a:t>
            </a:r>
            <a:r>
              <a:rPr lang="ru-RU" dirty="0"/>
              <a:t> контроль за </a:t>
            </a:r>
            <a:r>
              <a:rPr lang="ru-RU" dirty="0" err="1"/>
              <a:t>діяльністю</a:t>
            </a:r>
            <a:r>
              <a:rPr lang="ru-RU" dirty="0"/>
              <a:t> </a:t>
            </a:r>
            <a:r>
              <a:rPr lang="ru-RU" dirty="0" err="1"/>
              <a:t>Служби</a:t>
            </a:r>
            <a:r>
              <a:rPr lang="ru-RU" dirty="0"/>
              <a:t> </a:t>
            </a:r>
            <a:r>
              <a:rPr lang="ru-RU" dirty="0" err="1"/>
              <a:t>безпеки</a:t>
            </a:r>
            <a:r>
              <a:rPr lang="ru-RU" dirty="0"/>
              <a:t> </a:t>
            </a:r>
            <a:r>
              <a:rPr lang="ru-RU" dirty="0" err="1"/>
              <a:t>України</a:t>
            </a:r>
            <a:r>
              <a:rPr lang="ru-RU" dirty="0"/>
              <a:t>, </a:t>
            </a:r>
            <a:r>
              <a:rPr lang="ru-RU" dirty="0" err="1"/>
              <a:t>дотриманням</a:t>
            </a:r>
            <a:r>
              <a:rPr lang="ru-RU" dirty="0"/>
              <a:t> нею </a:t>
            </a:r>
            <a:r>
              <a:rPr lang="ru-RU" dirty="0" err="1"/>
              <a:t>законодавства</a:t>
            </a:r>
            <a:r>
              <a:rPr lang="ru-RU" dirty="0"/>
              <a:t> </a:t>
            </a:r>
            <a:r>
              <a:rPr lang="ru-RU" dirty="0" err="1"/>
              <a:t>здійснюється</a:t>
            </a:r>
            <a:r>
              <a:rPr lang="ru-RU" dirty="0"/>
              <a:t> Верховною Радою </a:t>
            </a:r>
            <a:r>
              <a:rPr lang="ru-RU" dirty="0" err="1"/>
              <a:t>України</a:t>
            </a:r>
            <a:r>
              <a:rPr lang="ru-RU" dirty="0"/>
              <a:t>.</a:t>
            </a:r>
          </a:p>
          <a:p>
            <a:r>
              <a:rPr lang="ru-RU" dirty="0"/>
              <a:t>Голова </a:t>
            </a:r>
            <a:r>
              <a:rPr lang="ru-RU" dirty="0" err="1"/>
              <a:t>Служби</a:t>
            </a:r>
            <a:r>
              <a:rPr lang="ru-RU" dirty="0"/>
              <a:t> </a:t>
            </a:r>
            <a:r>
              <a:rPr lang="ru-RU" dirty="0" err="1"/>
              <a:t>безпеки</a:t>
            </a:r>
            <a:r>
              <a:rPr lang="ru-RU" dirty="0"/>
              <a:t> </a:t>
            </a:r>
            <a:r>
              <a:rPr lang="ru-RU" dirty="0" err="1"/>
              <a:t>України</a:t>
            </a:r>
            <a:r>
              <a:rPr lang="ru-RU" dirty="0"/>
              <a:t> </a:t>
            </a:r>
            <a:r>
              <a:rPr lang="ru-RU" dirty="0" err="1"/>
              <a:t>щорічно</a:t>
            </a:r>
            <a:r>
              <a:rPr lang="ru-RU" dirty="0"/>
              <a:t>, до 1 лютого, </a:t>
            </a:r>
            <a:r>
              <a:rPr lang="ru-RU" dirty="0" err="1"/>
              <a:t>подає</a:t>
            </a:r>
            <a:r>
              <a:rPr lang="ru-RU" dirty="0"/>
              <a:t> </a:t>
            </a:r>
            <a:r>
              <a:rPr lang="ru-RU" dirty="0" err="1"/>
              <a:t>Верховній</a:t>
            </a:r>
            <a:r>
              <a:rPr lang="ru-RU" dirty="0"/>
              <a:t> </a:t>
            </a:r>
            <a:r>
              <a:rPr lang="ru-RU" dirty="0" err="1"/>
              <a:t>Раді</a:t>
            </a:r>
            <a:r>
              <a:rPr lang="ru-RU" dirty="0"/>
              <a:t> </a:t>
            </a:r>
            <a:r>
              <a:rPr lang="ru-RU" dirty="0" err="1"/>
              <a:t>України</a:t>
            </a:r>
            <a:r>
              <a:rPr lang="ru-RU" dirty="0"/>
              <a:t> </a:t>
            </a:r>
            <a:r>
              <a:rPr lang="ru-RU" b="1" i="1" dirty="0" err="1">
                <a:solidFill>
                  <a:srgbClr val="FF0000"/>
                </a:solidFill>
              </a:rPr>
              <a:t>звіт</a:t>
            </a:r>
            <a:r>
              <a:rPr lang="ru-RU" b="1" i="1" dirty="0">
                <a:solidFill>
                  <a:srgbClr val="FF0000"/>
                </a:solidFill>
              </a:rPr>
              <a:t> про </a:t>
            </a:r>
            <a:r>
              <a:rPr lang="ru-RU" b="1" i="1" dirty="0" err="1">
                <a:solidFill>
                  <a:srgbClr val="FF0000"/>
                </a:solidFill>
              </a:rPr>
              <a:t>діяльність</a:t>
            </a:r>
            <a:r>
              <a:rPr lang="ru-RU" b="1" i="1" dirty="0">
                <a:solidFill>
                  <a:srgbClr val="FF0000"/>
                </a:solidFill>
              </a:rPr>
              <a:t> </a:t>
            </a:r>
            <a:r>
              <a:rPr lang="ru-RU" b="1" i="1" dirty="0" err="1">
                <a:solidFill>
                  <a:srgbClr val="FF0000"/>
                </a:solidFill>
              </a:rPr>
              <a:t>Служби</a:t>
            </a:r>
            <a:r>
              <a:rPr lang="ru-RU" b="1" i="1" dirty="0">
                <a:solidFill>
                  <a:srgbClr val="FF0000"/>
                </a:solidFill>
              </a:rPr>
              <a:t> </a:t>
            </a:r>
            <a:r>
              <a:rPr lang="ru-RU" b="1" i="1" dirty="0" err="1">
                <a:solidFill>
                  <a:srgbClr val="FF0000"/>
                </a:solidFill>
              </a:rPr>
              <a:t>безпеки</a:t>
            </a:r>
            <a:r>
              <a:rPr lang="ru-RU" b="1" i="1" dirty="0">
                <a:solidFill>
                  <a:srgbClr val="FF0000"/>
                </a:solidFill>
              </a:rPr>
              <a:t> </a:t>
            </a:r>
            <a:r>
              <a:rPr lang="ru-RU" b="1" i="1" dirty="0" err="1">
                <a:solidFill>
                  <a:srgbClr val="FF0000"/>
                </a:solidFill>
              </a:rPr>
              <a:t>України</a:t>
            </a:r>
            <a:r>
              <a:rPr lang="ru-RU" b="1" i="1" dirty="0" smtClean="0">
                <a:solidFill>
                  <a:srgbClr val="FF0000"/>
                </a:solidFill>
              </a:rPr>
              <a:t>.</a:t>
            </a:r>
          </a:p>
          <a:p>
            <a:r>
              <a:rPr lang="ru-RU" dirty="0" err="1"/>
              <a:t>Постійний</a:t>
            </a:r>
            <a:r>
              <a:rPr lang="ru-RU" dirty="0"/>
              <a:t> контроль за </a:t>
            </a:r>
            <a:r>
              <a:rPr lang="ru-RU" dirty="0" err="1"/>
              <a:t>дотриманням</a:t>
            </a:r>
            <a:r>
              <a:rPr lang="ru-RU" dirty="0"/>
              <a:t> </a:t>
            </a:r>
            <a:r>
              <a:rPr lang="ru-RU" dirty="0" err="1"/>
              <a:t>конституційних</a:t>
            </a:r>
            <a:r>
              <a:rPr lang="ru-RU" dirty="0"/>
              <a:t> прав </a:t>
            </a:r>
            <a:r>
              <a:rPr lang="ru-RU" dirty="0" err="1"/>
              <a:t>громадян</a:t>
            </a:r>
            <a:r>
              <a:rPr lang="ru-RU" dirty="0"/>
              <a:t> і </a:t>
            </a:r>
            <a:r>
              <a:rPr lang="ru-RU" dirty="0" err="1"/>
              <a:t>законодавства</a:t>
            </a:r>
            <a:r>
              <a:rPr lang="ru-RU" dirty="0"/>
              <a:t> в оперативно-</a:t>
            </a:r>
            <a:r>
              <a:rPr lang="ru-RU" dirty="0" err="1"/>
              <a:t>розшуковій</a:t>
            </a:r>
            <a:r>
              <a:rPr lang="ru-RU" dirty="0"/>
              <a:t> </a:t>
            </a:r>
            <a:r>
              <a:rPr lang="ru-RU" dirty="0" err="1"/>
              <a:t>діяльності</a:t>
            </a:r>
            <a:r>
              <a:rPr lang="ru-RU" dirty="0"/>
              <a:t> та </a:t>
            </a:r>
            <a:r>
              <a:rPr lang="ru-RU" dirty="0" err="1"/>
              <a:t>діяльності</a:t>
            </a:r>
            <a:r>
              <a:rPr lang="ru-RU" dirty="0"/>
              <a:t> у </a:t>
            </a:r>
            <a:r>
              <a:rPr lang="ru-RU" dirty="0" err="1"/>
              <a:t>сфері</a:t>
            </a:r>
            <a:r>
              <a:rPr lang="ru-RU" dirty="0"/>
              <a:t> </a:t>
            </a:r>
            <a:r>
              <a:rPr lang="ru-RU" dirty="0" err="1"/>
              <a:t>охорони</a:t>
            </a:r>
            <a:r>
              <a:rPr lang="ru-RU" dirty="0"/>
              <a:t> </a:t>
            </a:r>
            <a:r>
              <a:rPr lang="ru-RU" dirty="0" err="1"/>
              <a:t>державної</a:t>
            </a:r>
            <a:r>
              <a:rPr lang="ru-RU" dirty="0"/>
              <a:t> </a:t>
            </a:r>
            <a:r>
              <a:rPr lang="ru-RU" dirty="0" err="1"/>
              <a:t>таємниці</a:t>
            </a:r>
            <a:r>
              <a:rPr lang="ru-RU" dirty="0"/>
              <a:t> </a:t>
            </a:r>
            <a:r>
              <a:rPr lang="ru-RU" dirty="0" err="1"/>
              <a:t>органів</a:t>
            </a:r>
            <a:r>
              <a:rPr lang="ru-RU" dirty="0"/>
              <a:t> і </a:t>
            </a:r>
            <a:r>
              <a:rPr lang="ru-RU" dirty="0" err="1"/>
              <a:t>підрозділів</a:t>
            </a:r>
            <a:r>
              <a:rPr lang="ru-RU" dirty="0"/>
              <a:t> </a:t>
            </a:r>
            <a:r>
              <a:rPr lang="ru-RU" dirty="0" err="1"/>
              <a:t>Служби</a:t>
            </a:r>
            <a:r>
              <a:rPr lang="ru-RU" dirty="0"/>
              <a:t> </a:t>
            </a:r>
            <a:r>
              <a:rPr lang="ru-RU" dirty="0" err="1"/>
              <a:t>безпеки</a:t>
            </a:r>
            <a:r>
              <a:rPr lang="ru-RU" dirty="0"/>
              <a:t> </a:t>
            </a:r>
            <a:r>
              <a:rPr lang="ru-RU" dirty="0" err="1"/>
              <a:t>України</a:t>
            </a:r>
            <a:r>
              <a:rPr lang="ru-RU" dirty="0"/>
              <a:t>, а </a:t>
            </a:r>
            <a:r>
              <a:rPr lang="ru-RU" dirty="0" err="1"/>
              <a:t>також</a:t>
            </a:r>
            <a:r>
              <a:rPr lang="ru-RU" dirty="0"/>
              <a:t> </a:t>
            </a:r>
            <a:r>
              <a:rPr lang="ru-RU" b="1" i="1" dirty="0">
                <a:solidFill>
                  <a:srgbClr val="FF0000"/>
                </a:solidFill>
              </a:rPr>
              <a:t>контроль за </a:t>
            </a:r>
            <a:r>
              <a:rPr lang="ru-RU" b="1" i="1" dirty="0" err="1">
                <a:solidFill>
                  <a:srgbClr val="FF0000"/>
                </a:solidFill>
              </a:rPr>
              <a:t>відповідністю</a:t>
            </a:r>
            <a:r>
              <a:rPr lang="ru-RU" b="1" i="1" dirty="0">
                <a:solidFill>
                  <a:srgbClr val="FF0000"/>
                </a:solidFill>
              </a:rPr>
              <a:t> </a:t>
            </a:r>
            <a:r>
              <a:rPr lang="ru-RU" b="1" i="1" dirty="0" err="1">
                <a:solidFill>
                  <a:srgbClr val="FF0000"/>
                </a:solidFill>
              </a:rPr>
              <a:t>виданих</a:t>
            </a:r>
            <a:r>
              <a:rPr lang="ru-RU" b="1" i="1" dirty="0">
                <a:solidFill>
                  <a:srgbClr val="FF0000"/>
                </a:solidFill>
              </a:rPr>
              <a:t> Службою </a:t>
            </a:r>
            <a:r>
              <a:rPr lang="ru-RU" b="1" i="1" dirty="0" err="1">
                <a:solidFill>
                  <a:srgbClr val="FF0000"/>
                </a:solidFill>
              </a:rPr>
              <a:t>безпеки</a:t>
            </a:r>
            <a:r>
              <a:rPr lang="ru-RU" b="1" i="1" dirty="0">
                <a:solidFill>
                  <a:srgbClr val="FF0000"/>
                </a:solidFill>
              </a:rPr>
              <a:t> </a:t>
            </a:r>
            <a:r>
              <a:rPr lang="ru-RU" b="1" i="1" dirty="0" err="1">
                <a:solidFill>
                  <a:srgbClr val="FF0000"/>
                </a:solidFill>
              </a:rPr>
              <a:t>України</a:t>
            </a:r>
            <a:r>
              <a:rPr lang="ru-RU" b="1" i="1" dirty="0">
                <a:solidFill>
                  <a:srgbClr val="FF0000"/>
                </a:solidFill>
              </a:rPr>
              <a:t> </a:t>
            </a:r>
            <a:r>
              <a:rPr lang="ru-RU" b="1" i="1" dirty="0" err="1">
                <a:solidFill>
                  <a:srgbClr val="FF0000"/>
                </a:solidFill>
              </a:rPr>
              <a:t>положень</a:t>
            </a:r>
            <a:r>
              <a:rPr lang="ru-RU" b="1" i="1" dirty="0">
                <a:solidFill>
                  <a:srgbClr val="FF0000"/>
                </a:solidFill>
              </a:rPr>
              <a:t>, </a:t>
            </a:r>
            <a:r>
              <a:rPr lang="ru-RU" b="1" i="1" dirty="0" err="1">
                <a:solidFill>
                  <a:srgbClr val="FF0000"/>
                </a:solidFill>
              </a:rPr>
              <a:t>наказів</a:t>
            </a:r>
            <a:r>
              <a:rPr lang="ru-RU" b="1" i="1" dirty="0">
                <a:solidFill>
                  <a:srgbClr val="FF0000"/>
                </a:solidFill>
              </a:rPr>
              <a:t>, </a:t>
            </a:r>
            <a:r>
              <a:rPr lang="ru-RU" b="1" i="1" dirty="0" err="1">
                <a:solidFill>
                  <a:srgbClr val="FF0000"/>
                </a:solidFill>
              </a:rPr>
              <a:t>розпоряджень</a:t>
            </a:r>
            <a:r>
              <a:rPr lang="ru-RU" b="1" i="1" dirty="0">
                <a:solidFill>
                  <a:srgbClr val="FF0000"/>
                </a:solidFill>
              </a:rPr>
              <a:t>, </a:t>
            </a:r>
            <a:r>
              <a:rPr lang="ru-RU" b="1" i="1" dirty="0" err="1">
                <a:solidFill>
                  <a:srgbClr val="FF0000"/>
                </a:solidFill>
              </a:rPr>
              <a:t>інструкцій</a:t>
            </a:r>
            <a:r>
              <a:rPr lang="ru-RU" b="1" i="1" dirty="0">
                <a:solidFill>
                  <a:srgbClr val="FF0000"/>
                </a:solidFill>
              </a:rPr>
              <a:t> і </a:t>
            </a:r>
            <a:r>
              <a:rPr lang="ru-RU" b="1" i="1" dirty="0" err="1">
                <a:solidFill>
                  <a:srgbClr val="FF0000"/>
                </a:solidFill>
              </a:rPr>
              <a:t>вказівок</a:t>
            </a:r>
            <a:r>
              <a:rPr lang="ru-RU" b="1" i="1" dirty="0">
                <a:solidFill>
                  <a:srgbClr val="FF0000"/>
                </a:solidFill>
              </a:rPr>
              <a:t> </a:t>
            </a:r>
            <a:r>
              <a:rPr lang="ru-RU" b="1" i="1" u="sng" dirty="0" err="1">
                <a:solidFill>
                  <a:srgbClr val="FF0000"/>
                </a:solidFill>
                <a:hlinkClick r:id="rId2"/>
              </a:rPr>
              <a:t>Конституції</a:t>
            </a:r>
            <a:r>
              <a:rPr lang="ru-RU" b="1" i="1" dirty="0">
                <a:solidFill>
                  <a:srgbClr val="FF0000"/>
                </a:solidFill>
              </a:rPr>
              <a:t> і законам</a:t>
            </a:r>
            <a:r>
              <a:rPr lang="ru-RU" dirty="0"/>
              <a:t> </a:t>
            </a:r>
            <a:r>
              <a:rPr lang="ru-RU" dirty="0" err="1"/>
              <a:t>України</a:t>
            </a:r>
            <a:r>
              <a:rPr lang="ru-RU" dirty="0"/>
              <a:t> </a:t>
            </a:r>
            <a:r>
              <a:rPr lang="ru-RU" dirty="0" err="1"/>
              <a:t>здійснюється</a:t>
            </a:r>
            <a:r>
              <a:rPr lang="ru-RU" dirty="0"/>
              <a:t> </a:t>
            </a:r>
            <a:r>
              <a:rPr lang="ru-RU" dirty="0" err="1"/>
              <a:t>спеціально</a:t>
            </a:r>
            <a:r>
              <a:rPr lang="ru-RU" dirty="0"/>
              <a:t> </a:t>
            </a:r>
            <a:r>
              <a:rPr lang="ru-RU" dirty="0" err="1"/>
              <a:t>призначеними</a:t>
            </a:r>
            <a:r>
              <a:rPr lang="ru-RU" dirty="0"/>
              <a:t> Президентом </a:t>
            </a:r>
            <a:r>
              <a:rPr lang="ru-RU" dirty="0" err="1"/>
              <a:t>України</a:t>
            </a:r>
            <a:r>
              <a:rPr lang="ru-RU" dirty="0"/>
              <a:t> </a:t>
            </a:r>
            <a:r>
              <a:rPr lang="ru-RU" dirty="0" err="1"/>
              <a:t>посадовими</a:t>
            </a:r>
            <a:r>
              <a:rPr lang="ru-RU" dirty="0"/>
              <a:t> особами. </a:t>
            </a:r>
            <a:r>
              <a:rPr lang="ru-RU" dirty="0" err="1"/>
              <a:t>Повноваження</a:t>
            </a:r>
            <a:r>
              <a:rPr lang="ru-RU" dirty="0"/>
              <a:t> </a:t>
            </a:r>
            <a:r>
              <a:rPr lang="ru-RU" dirty="0" err="1"/>
              <a:t>цих</a:t>
            </a:r>
            <a:r>
              <a:rPr lang="ru-RU" dirty="0"/>
              <a:t> </a:t>
            </a:r>
            <a:r>
              <a:rPr lang="ru-RU" dirty="0" err="1"/>
              <a:t>посадових</a:t>
            </a:r>
            <a:r>
              <a:rPr lang="ru-RU" dirty="0"/>
              <a:t> </a:t>
            </a:r>
            <a:r>
              <a:rPr lang="ru-RU" dirty="0" err="1"/>
              <a:t>осіб</a:t>
            </a:r>
            <a:r>
              <a:rPr lang="ru-RU" dirty="0"/>
              <a:t> та </a:t>
            </a:r>
            <a:r>
              <a:rPr lang="ru-RU" dirty="0" err="1"/>
              <a:t>правові</a:t>
            </a:r>
            <a:r>
              <a:rPr lang="ru-RU" dirty="0"/>
              <a:t> </a:t>
            </a:r>
            <a:r>
              <a:rPr lang="ru-RU" dirty="0" err="1"/>
              <a:t>гарантії</a:t>
            </a:r>
            <a:r>
              <a:rPr lang="ru-RU" dirty="0"/>
              <a:t> </a:t>
            </a:r>
            <a:r>
              <a:rPr lang="ru-RU" dirty="0" err="1"/>
              <a:t>їх</a:t>
            </a:r>
            <a:r>
              <a:rPr lang="ru-RU" dirty="0"/>
              <a:t> </a:t>
            </a:r>
            <a:r>
              <a:rPr lang="ru-RU" dirty="0" err="1"/>
              <a:t>діяльності</a:t>
            </a:r>
            <a:r>
              <a:rPr lang="ru-RU" dirty="0"/>
              <a:t> </a:t>
            </a:r>
            <a:r>
              <a:rPr lang="ru-RU" dirty="0" err="1"/>
              <a:t>визначаються</a:t>
            </a:r>
            <a:r>
              <a:rPr lang="ru-RU" dirty="0"/>
              <a:t> </a:t>
            </a:r>
            <a:r>
              <a:rPr lang="ru-RU" dirty="0" err="1"/>
              <a:t>Положенням</a:t>
            </a:r>
            <a:r>
              <a:rPr lang="ru-RU" dirty="0"/>
              <a:t>, яке </a:t>
            </a:r>
            <a:r>
              <a:rPr lang="ru-RU" dirty="0" err="1"/>
              <a:t>затверджується</a:t>
            </a:r>
            <a:r>
              <a:rPr lang="ru-RU" dirty="0"/>
              <a:t> Президентом </a:t>
            </a:r>
            <a:r>
              <a:rPr lang="ru-RU" dirty="0" err="1"/>
              <a:t>України</a:t>
            </a:r>
            <a:r>
              <a:rPr lang="ru-RU" dirty="0"/>
              <a:t>.</a:t>
            </a:r>
          </a:p>
        </p:txBody>
      </p:sp>
    </p:spTree>
    <p:extLst>
      <p:ext uri="{BB962C8B-B14F-4D97-AF65-F5344CB8AC3E}">
        <p14:creationId xmlns:p14="http://schemas.microsoft.com/office/powerpoint/2010/main" val="1842478016"/>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Методи адміністративної діяльності СБУ</a:t>
            </a:r>
            <a:endParaRPr lang="ru-RU" dirty="0"/>
          </a:p>
        </p:txBody>
      </p:sp>
      <p:sp>
        <p:nvSpPr>
          <p:cNvPr id="3" name="Объект 2"/>
          <p:cNvSpPr>
            <a:spLocks noGrp="1"/>
          </p:cNvSpPr>
          <p:nvPr>
            <p:ph idx="1"/>
          </p:nvPr>
        </p:nvSpPr>
        <p:spPr>
          <a:xfrm>
            <a:off x="485775" y="1534715"/>
            <a:ext cx="8229600" cy="4525963"/>
          </a:xfrm>
        </p:spPr>
        <p:txBody>
          <a:bodyPr>
            <a:normAutofit fontScale="55000" lnSpcReduction="20000"/>
          </a:bodyPr>
          <a:lstStyle/>
          <a:p>
            <a:r>
              <a:rPr lang="uk-UA" dirty="0" smtClean="0"/>
              <a:t>- </a:t>
            </a:r>
            <a:r>
              <a:rPr lang="uk-UA" dirty="0" err="1" smtClean="0"/>
              <a:t>внутрішньосистемні</a:t>
            </a:r>
            <a:r>
              <a:rPr lang="uk-UA" dirty="0" smtClean="0"/>
              <a:t> </a:t>
            </a:r>
          </a:p>
          <a:p>
            <a:r>
              <a:rPr lang="uk-UA" dirty="0" smtClean="0"/>
              <a:t>- </a:t>
            </a:r>
            <a:r>
              <a:rPr lang="uk-UA" dirty="0" err="1" smtClean="0"/>
              <a:t>зовнішньосистемні</a:t>
            </a:r>
            <a:endParaRPr lang="uk-UA" dirty="0" smtClean="0"/>
          </a:p>
          <a:p>
            <a:pPr marL="0" indent="0">
              <a:buNone/>
            </a:pPr>
            <a:r>
              <a:rPr lang="ru-RU" b="1" i="1" dirty="0" err="1">
                <a:solidFill>
                  <a:srgbClr val="FF0000"/>
                </a:solidFill>
              </a:rPr>
              <a:t>Методи</a:t>
            </a:r>
            <a:r>
              <a:rPr lang="ru-RU" b="1" i="1" dirty="0">
                <a:solidFill>
                  <a:srgbClr val="FF0000"/>
                </a:solidFill>
              </a:rPr>
              <a:t> </a:t>
            </a:r>
            <a:r>
              <a:rPr lang="ru-RU" b="1" i="1" dirty="0" err="1">
                <a:solidFill>
                  <a:srgbClr val="FF0000"/>
                </a:solidFill>
              </a:rPr>
              <a:t>адміністративної</a:t>
            </a:r>
            <a:r>
              <a:rPr lang="ru-RU" b="1" i="1" dirty="0">
                <a:solidFill>
                  <a:srgbClr val="FF0000"/>
                </a:solidFill>
              </a:rPr>
              <a:t> </a:t>
            </a:r>
            <a:r>
              <a:rPr lang="ru-RU" b="1" i="1" dirty="0" err="1">
                <a:solidFill>
                  <a:srgbClr val="FF0000"/>
                </a:solidFill>
              </a:rPr>
              <a:t>діяльності</a:t>
            </a:r>
            <a:r>
              <a:rPr lang="ru-RU" b="1" i="1" dirty="0">
                <a:solidFill>
                  <a:srgbClr val="FF0000"/>
                </a:solidFill>
              </a:rPr>
              <a:t> </a:t>
            </a:r>
            <a:r>
              <a:rPr lang="ru-RU" dirty="0"/>
              <a:t>СБ </a:t>
            </a:r>
            <a:r>
              <a:rPr lang="ru-RU" dirty="0" err="1"/>
              <a:t>України</a:t>
            </a:r>
            <a:r>
              <a:rPr lang="ru-RU" dirty="0"/>
              <a:t> </a:t>
            </a:r>
            <a:r>
              <a:rPr lang="ru-RU" dirty="0" err="1"/>
              <a:t>досить</a:t>
            </a:r>
            <a:r>
              <a:rPr lang="ru-RU" dirty="0"/>
              <a:t> </a:t>
            </a:r>
            <a:r>
              <a:rPr lang="ru-RU" dirty="0" err="1"/>
              <a:t>різноманітні</a:t>
            </a:r>
            <a:r>
              <a:rPr lang="ru-RU" dirty="0"/>
              <a:t> та</a:t>
            </a:r>
          </a:p>
          <a:p>
            <a:pPr marL="0" indent="0">
              <a:buNone/>
            </a:pPr>
            <a:r>
              <a:rPr lang="ru-RU" dirty="0" err="1"/>
              <a:t>покликані</a:t>
            </a:r>
            <a:r>
              <a:rPr lang="ru-RU" dirty="0"/>
              <a:t> </a:t>
            </a:r>
            <a:r>
              <a:rPr lang="ru-RU" b="1" i="1" dirty="0" err="1">
                <a:solidFill>
                  <a:srgbClr val="FF0000"/>
                </a:solidFill>
              </a:rPr>
              <a:t>забезпечити</a:t>
            </a:r>
            <a:r>
              <a:rPr lang="ru-RU" b="1" i="1" dirty="0">
                <a:solidFill>
                  <a:srgbClr val="FF0000"/>
                </a:solidFill>
              </a:rPr>
              <a:t> </a:t>
            </a:r>
            <a:r>
              <a:rPr lang="ru-RU" b="1" i="1" dirty="0" err="1">
                <a:solidFill>
                  <a:srgbClr val="FF0000"/>
                </a:solidFill>
              </a:rPr>
              <a:t>високу</a:t>
            </a:r>
            <a:r>
              <a:rPr lang="ru-RU" b="1" i="1" dirty="0">
                <a:solidFill>
                  <a:srgbClr val="FF0000"/>
                </a:solidFill>
              </a:rPr>
              <a:t> </a:t>
            </a:r>
            <a:r>
              <a:rPr lang="ru-RU" b="1" i="1" dirty="0" err="1">
                <a:solidFill>
                  <a:srgbClr val="FF0000"/>
                </a:solidFill>
              </a:rPr>
              <a:t>ефективність</a:t>
            </a:r>
            <a:r>
              <a:rPr lang="ru-RU" b="1" i="1" dirty="0">
                <a:solidFill>
                  <a:srgbClr val="FF0000"/>
                </a:solidFill>
              </a:rPr>
              <a:t> </a:t>
            </a:r>
            <a:r>
              <a:rPr lang="ru-RU" b="1" i="1" dirty="0" err="1">
                <a:solidFill>
                  <a:srgbClr val="FF0000"/>
                </a:solidFill>
              </a:rPr>
              <a:t>діяльності</a:t>
            </a:r>
            <a:r>
              <a:rPr lang="ru-RU" b="1" i="1" dirty="0">
                <a:solidFill>
                  <a:srgbClr val="FF0000"/>
                </a:solidFill>
              </a:rPr>
              <a:t> </a:t>
            </a:r>
            <a:r>
              <a:rPr lang="ru-RU" b="1" i="1" dirty="0" err="1">
                <a:solidFill>
                  <a:srgbClr val="FF0000"/>
                </a:solidFill>
              </a:rPr>
              <a:t>співробітників</a:t>
            </a:r>
            <a:r>
              <a:rPr lang="ru-RU" b="1" i="1" dirty="0">
                <a:solidFill>
                  <a:srgbClr val="FF0000"/>
                </a:solidFill>
              </a:rPr>
              <a:t> </a:t>
            </a:r>
            <a:r>
              <a:rPr lang="ru-RU" dirty="0"/>
              <a:t>СБ</a:t>
            </a:r>
          </a:p>
          <a:p>
            <a:pPr marL="0" indent="0">
              <a:buNone/>
            </a:pPr>
            <a:r>
              <a:rPr lang="ru-RU" dirty="0" err="1"/>
              <a:t>України</a:t>
            </a:r>
            <a:r>
              <a:rPr lang="ru-RU" dirty="0"/>
              <a:t>, </a:t>
            </a:r>
            <a:r>
              <a:rPr lang="ru-RU" b="1" i="1" dirty="0" err="1">
                <a:solidFill>
                  <a:srgbClr val="FF0000"/>
                </a:solidFill>
              </a:rPr>
              <a:t>злагодженість</a:t>
            </a:r>
            <a:r>
              <a:rPr lang="ru-RU" b="1" i="1" dirty="0">
                <a:solidFill>
                  <a:srgbClr val="FF0000"/>
                </a:solidFill>
              </a:rPr>
              <a:t> </a:t>
            </a:r>
            <a:r>
              <a:rPr lang="ru-RU" b="1" i="1" dirty="0" err="1">
                <a:solidFill>
                  <a:srgbClr val="FF0000"/>
                </a:solidFill>
              </a:rPr>
              <a:t>роботи</a:t>
            </a:r>
            <a:r>
              <a:rPr lang="ru-RU" b="1" i="1" dirty="0">
                <a:solidFill>
                  <a:srgbClr val="FF0000"/>
                </a:solidFill>
              </a:rPr>
              <a:t>, </a:t>
            </a:r>
            <a:r>
              <a:rPr lang="ru-RU" b="1" i="1" dirty="0" err="1">
                <a:solidFill>
                  <a:srgbClr val="FF0000"/>
                </a:solidFill>
              </a:rPr>
              <a:t>сприяти</a:t>
            </a:r>
            <a:r>
              <a:rPr lang="ru-RU" b="1" i="1" dirty="0">
                <a:solidFill>
                  <a:srgbClr val="FF0000"/>
                </a:solidFill>
              </a:rPr>
              <a:t> </a:t>
            </a:r>
            <a:r>
              <a:rPr lang="ru-RU" b="1" i="1" dirty="0" err="1">
                <a:solidFill>
                  <a:srgbClr val="FF0000"/>
                </a:solidFill>
              </a:rPr>
              <a:t>розвитку</a:t>
            </a:r>
            <a:r>
              <a:rPr lang="ru-RU" dirty="0"/>
              <a:t> </a:t>
            </a:r>
            <a:r>
              <a:rPr lang="ru-RU" dirty="0" err="1"/>
              <a:t>творчої</a:t>
            </a:r>
            <a:r>
              <a:rPr lang="ru-RU" dirty="0"/>
              <a:t> </a:t>
            </a:r>
            <a:r>
              <a:rPr lang="ru-RU" dirty="0" err="1"/>
              <a:t>ініціативи</a:t>
            </a:r>
            <a:r>
              <a:rPr lang="ru-RU" dirty="0"/>
              <a:t> кож-</a:t>
            </a:r>
          </a:p>
          <a:p>
            <a:pPr marL="0" indent="0">
              <a:buNone/>
            </a:pPr>
            <a:r>
              <a:rPr lang="ru-RU" dirty="0" err="1"/>
              <a:t>ного</a:t>
            </a:r>
            <a:r>
              <a:rPr lang="ru-RU" dirty="0"/>
              <a:t> </a:t>
            </a:r>
            <a:r>
              <a:rPr lang="ru-RU" dirty="0" err="1"/>
              <a:t>співробітника</a:t>
            </a:r>
            <a:r>
              <a:rPr lang="ru-RU" dirty="0"/>
              <a:t>. </a:t>
            </a:r>
            <a:r>
              <a:rPr lang="ru-RU" dirty="0" err="1"/>
              <a:t>Їм</a:t>
            </a:r>
            <a:r>
              <a:rPr lang="ru-RU" dirty="0"/>
              <a:t> </a:t>
            </a:r>
            <a:r>
              <a:rPr lang="ru-RU" dirty="0" err="1"/>
              <a:t>властиві</a:t>
            </a:r>
            <a:r>
              <a:rPr lang="ru-RU" dirty="0"/>
              <a:t> </a:t>
            </a:r>
            <a:r>
              <a:rPr lang="ru-RU" dirty="0" err="1"/>
              <a:t>наступні</a:t>
            </a:r>
            <a:r>
              <a:rPr lang="ru-RU" dirty="0"/>
              <a:t> </a:t>
            </a:r>
            <a:r>
              <a:rPr lang="ru-RU" dirty="0" err="1"/>
              <a:t>риси</a:t>
            </a:r>
            <a:r>
              <a:rPr lang="ru-RU" dirty="0"/>
              <a:t>: </a:t>
            </a:r>
            <a:endParaRPr lang="ru-RU" dirty="0" smtClean="0"/>
          </a:p>
          <a:p>
            <a:pPr marL="514350" indent="-514350">
              <a:buAutoNum type="arabicParenR"/>
            </a:pPr>
            <a:r>
              <a:rPr lang="ru-RU" dirty="0" err="1" smtClean="0"/>
              <a:t>виражають</a:t>
            </a:r>
            <a:r>
              <a:rPr lang="ru-RU" dirty="0" smtClean="0"/>
              <a:t> </a:t>
            </a:r>
            <a:r>
              <a:rPr lang="ru-RU" dirty="0" err="1"/>
              <a:t>зв'язок</a:t>
            </a:r>
            <a:r>
              <a:rPr lang="ru-RU" dirty="0"/>
              <a:t> </a:t>
            </a:r>
            <a:r>
              <a:rPr lang="ru-RU" dirty="0" err="1" smtClean="0"/>
              <a:t>суб'єкта</a:t>
            </a:r>
            <a:r>
              <a:rPr lang="ru-RU" dirty="0" smtClean="0"/>
              <a:t> </a:t>
            </a:r>
            <a:r>
              <a:rPr lang="ru-RU" dirty="0" err="1"/>
              <a:t>адміністративної</a:t>
            </a:r>
            <a:r>
              <a:rPr lang="ru-RU" dirty="0"/>
              <a:t> </a:t>
            </a:r>
            <a:r>
              <a:rPr lang="ru-RU" dirty="0" err="1"/>
              <a:t>діяльності</a:t>
            </a:r>
            <a:r>
              <a:rPr lang="ru-RU" dirty="0"/>
              <a:t> з </a:t>
            </a:r>
            <a:r>
              <a:rPr lang="ru-RU" dirty="0" err="1"/>
              <a:t>об'єктом</a:t>
            </a:r>
            <a:r>
              <a:rPr lang="ru-RU" dirty="0"/>
              <a:t> </a:t>
            </a:r>
            <a:r>
              <a:rPr lang="ru-RU" dirty="0" err="1"/>
              <a:t>цієї</a:t>
            </a:r>
            <a:r>
              <a:rPr lang="ru-RU" dirty="0"/>
              <a:t> </a:t>
            </a:r>
            <a:r>
              <a:rPr lang="ru-RU" dirty="0" err="1"/>
              <a:t>діяльності</a:t>
            </a:r>
            <a:r>
              <a:rPr lang="ru-RU" dirty="0"/>
              <a:t>; </a:t>
            </a:r>
            <a:endParaRPr lang="ru-RU" dirty="0" smtClean="0"/>
          </a:p>
          <a:p>
            <a:pPr marL="514350" indent="-514350">
              <a:buAutoNum type="arabicParenR"/>
            </a:pPr>
            <a:r>
              <a:rPr lang="ru-RU" dirty="0" smtClean="0"/>
              <a:t>вони </a:t>
            </a:r>
            <a:r>
              <a:rPr lang="ru-RU" dirty="0"/>
              <a:t>є </a:t>
            </a:r>
            <a:r>
              <a:rPr lang="ru-RU" dirty="0" err="1" smtClean="0"/>
              <a:t>засобами</a:t>
            </a:r>
            <a:r>
              <a:rPr lang="ru-RU" dirty="0" smtClean="0"/>
              <a:t> </a:t>
            </a:r>
            <a:r>
              <a:rPr lang="ru-RU" dirty="0" err="1"/>
              <a:t>здійснення</a:t>
            </a:r>
            <a:r>
              <a:rPr lang="ru-RU" dirty="0"/>
              <a:t> </a:t>
            </a:r>
            <a:r>
              <a:rPr lang="ru-RU" dirty="0" err="1"/>
              <a:t>керуючого</a:t>
            </a:r>
            <a:r>
              <a:rPr lang="ru-RU" dirty="0"/>
              <a:t> </a:t>
            </a:r>
            <a:r>
              <a:rPr lang="ru-RU" dirty="0" err="1"/>
              <a:t>впливу</a:t>
            </a:r>
            <a:r>
              <a:rPr lang="ru-RU" dirty="0"/>
              <a:t> </a:t>
            </a:r>
            <a:r>
              <a:rPr lang="ru-RU" dirty="0" err="1"/>
              <a:t>суб'єкта</a:t>
            </a:r>
            <a:r>
              <a:rPr lang="ru-RU" dirty="0"/>
              <a:t> на </a:t>
            </a:r>
            <a:r>
              <a:rPr lang="ru-RU" dirty="0" err="1"/>
              <a:t>об'єкт</a:t>
            </a:r>
            <a:r>
              <a:rPr lang="ru-RU" dirty="0"/>
              <a:t> </a:t>
            </a:r>
            <a:r>
              <a:rPr lang="ru-RU" dirty="0" err="1"/>
              <a:t>управління</a:t>
            </a:r>
            <a:r>
              <a:rPr lang="ru-RU" dirty="0"/>
              <a:t>, вони </a:t>
            </a:r>
            <a:r>
              <a:rPr lang="ru-RU" dirty="0" smtClean="0"/>
              <a:t>є </a:t>
            </a:r>
            <a:r>
              <a:rPr lang="ru-RU" dirty="0" err="1" smtClean="0"/>
              <a:t>засобами</a:t>
            </a:r>
            <a:r>
              <a:rPr lang="ru-RU" dirty="0" smtClean="0"/>
              <a:t> </a:t>
            </a:r>
            <a:r>
              <a:rPr lang="ru-RU" dirty="0" err="1"/>
              <a:t>упорядкування</a:t>
            </a:r>
            <a:r>
              <a:rPr lang="ru-RU" dirty="0"/>
              <a:t>, </a:t>
            </a:r>
            <a:r>
              <a:rPr lang="ru-RU" dirty="0" err="1"/>
              <a:t>організації</a:t>
            </a:r>
            <a:r>
              <a:rPr lang="ru-RU" dirty="0"/>
              <a:t> </a:t>
            </a:r>
            <a:r>
              <a:rPr lang="ru-RU" dirty="0" err="1"/>
              <a:t>процесів</a:t>
            </a:r>
            <a:r>
              <a:rPr lang="ru-RU" dirty="0"/>
              <a:t>, </a:t>
            </a:r>
            <a:r>
              <a:rPr lang="ru-RU" dirty="0" err="1"/>
              <a:t>що</a:t>
            </a:r>
            <a:r>
              <a:rPr lang="ru-RU" dirty="0"/>
              <a:t> </a:t>
            </a:r>
            <a:r>
              <a:rPr lang="ru-RU" dirty="0" err="1"/>
              <a:t>відбуваються</a:t>
            </a:r>
            <a:r>
              <a:rPr lang="ru-RU" dirty="0"/>
              <a:t> у </a:t>
            </a:r>
            <a:r>
              <a:rPr lang="ru-RU" dirty="0" err="1" smtClean="0"/>
              <a:t>сфері</a:t>
            </a:r>
            <a:r>
              <a:rPr lang="ru-RU" dirty="0"/>
              <a:t> </a:t>
            </a:r>
            <a:r>
              <a:rPr lang="ru-RU" dirty="0" err="1" smtClean="0"/>
              <a:t>адміністративної</a:t>
            </a:r>
            <a:r>
              <a:rPr lang="ru-RU" dirty="0" smtClean="0"/>
              <a:t> </a:t>
            </a:r>
            <a:r>
              <a:rPr lang="ru-RU" dirty="0" err="1"/>
              <a:t>діяльності</a:t>
            </a:r>
            <a:r>
              <a:rPr lang="ru-RU" dirty="0"/>
              <a:t> СБ </a:t>
            </a:r>
            <a:r>
              <a:rPr lang="ru-RU" dirty="0" err="1"/>
              <a:t>України</a:t>
            </a:r>
            <a:r>
              <a:rPr lang="ru-RU" dirty="0"/>
              <a:t>, </a:t>
            </a:r>
            <a:r>
              <a:rPr lang="ru-RU" dirty="0" err="1"/>
              <a:t>прийомами</a:t>
            </a:r>
            <a:r>
              <a:rPr lang="ru-RU" dirty="0"/>
              <a:t>, за </a:t>
            </a:r>
            <a:r>
              <a:rPr lang="ru-RU" dirty="0" err="1"/>
              <a:t>допомогою</a:t>
            </a:r>
            <a:r>
              <a:rPr lang="ru-RU" dirty="0"/>
              <a:t> </a:t>
            </a:r>
            <a:r>
              <a:rPr lang="ru-RU" dirty="0" err="1" smtClean="0"/>
              <a:t>яких</a:t>
            </a:r>
            <a:r>
              <a:rPr lang="ru-RU" dirty="0"/>
              <a:t> </a:t>
            </a:r>
            <a:r>
              <a:rPr lang="ru-RU" dirty="0" err="1" smtClean="0"/>
              <a:t>досягаються</a:t>
            </a:r>
            <a:r>
              <a:rPr lang="ru-RU" dirty="0" smtClean="0"/>
              <a:t> </a:t>
            </a:r>
            <a:r>
              <a:rPr lang="ru-RU" dirty="0" err="1"/>
              <a:t>певні</a:t>
            </a:r>
            <a:r>
              <a:rPr lang="ru-RU" dirty="0"/>
              <a:t> </a:t>
            </a:r>
            <a:r>
              <a:rPr lang="ru-RU" dirty="0" err="1"/>
              <a:t>цілі</a:t>
            </a:r>
            <a:r>
              <a:rPr lang="ru-RU" dirty="0"/>
              <a:t> </a:t>
            </a:r>
            <a:r>
              <a:rPr lang="ru-RU" dirty="0" err="1"/>
              <a:t>діяльності</a:t>
            </a:r>
            <a:r>
              <a:rPr lang="ru-RU" dirty="0"/>
              <a:t>; </a:t>
            </a:r>
            <a:endParaRPr lang="ru-RU" dirty="0" smtClean="0"/>
          </a:p>
          <a:p>
            <a:pPr marL="514350" indent="-514350">
              <a:buAutoNum type="arabicParenR"/>
            </a:pPr>
            <a:r>
              <a:rPr lang="ru-RU" dirty="0" err="1" smtClean="0"/>
              <a:t>становлять</a:t>
            </a:r>
            <a:r>
              <a:rPr lang="ru-RU" dirty="0" smtClean="0"/>
              <a:t> </a:t>
            </a:r>
            <a:r>
              <a:rPr lang="ru-RU" dirty="0" err="1"/>
              <a:t>найбільш</a:t>
            </a:r>
            <a:r>
              <a:rPr lang="ru-RU" dirty="0"/>
              <a:t> </a:t>
            </a:r>
            <a:r>
              <a:rPr lang="ru-RU" dirty="0" err="1"/>
              <a:t>активний</a:t>
            </a:r>
            <a:r>
              <a:rPr lang="ru-RU" dirty="0"/>
              <a:t> </a:t>
            </a:r>
            <a:r>
              <a:rPr lang="ru-RU" dirty="0" err="1" smtClean="0"/>
              <a:t>елемент</a:t>
            </a:r>
            <a:r>
              <a:rPr lang="ru-RU" dirty="0" smtClean="0"/>
              <a:t> </a:t>
            </a:r>
            <a:r>
              <a:rPr lang="ru-RU" dirty="0"/>
              <a:t>в </a:t>
            </a:r>
            <a:r>
              <a:rPr lang="ru-RU" dirty="0" err="1"/>
              <a:t>адміністративній</a:t>
            </a:r>
            <a:r>
              <a:rPr lang="ru-RU" dirty="0"/>
              <a:t> СБ </a:t>
            </a:r>
            <a:r>
              <a:rPr lang="ru-RU" dirty="0" err="1"/>
              <a:t>України</a:t>
            </a:r>
            <a:r>
              <a:rPr lang="ru-RU" dirty="0"/>
              <a:t>; </a:t>
            </a:r>
            <a:endParaRPr lang="ru-RU" dirty="0" smtClean="0"/>
          </a:p>
          <a:p>
            <a:pPr marL="514350" indent="-514350">
              <a:buAutoNum type="arabicParenR"/>
            </a:pPr>
            <a:r>
              <a:rPr lang="ru-RU" dirty="0" err="1" smtClean="0"/>
              <a:t>мають</a:t>
            </a:r>
            <a:r>
              <a:rPr lang="ru-RU" dirty="0" smtClean="0"/>
              <a:t> </a:t>
            </a:r>
            <a:r>
              <a:rPr lang="ru-RU" dirty="0" err="1"/>
              <a:t>альтернативний</a:t>
            </a:r>
            <a:r>
              <a:rPr lang="ru-RU" dirty="0"/>
              <a:t> </a:t>
            </a:r>
            <a:r>
              <a:rPr lang="ru-RU" dirty="0" err="1"/>
              <a:t>характе</a:t>
            </a:r>
            <a:r>
              <a:rPr lang="uk-UA" dirty="0"/>
              <a:t>р</a:t>
            </a:r>
            <a:endParaRPr lang="ru-RU" dirty="0"/>
          </a:p>
          <a:p>
            <a:pPr marL="0" indent="0">
              <a:buNone/>
            </a:pPr>
            <a:endParaRPr lang="ru-RU" dirty="0"/>
          </a:p>
        </p:txBody>
      </p:sp>
      <p:sp>
        <p:nvSpPr>
          <p:cNvPr id="4" name="Rectangle 1"/>
          <p:cNvSpPr>
            <a:spLocks noChangeArrowheads="1"/>
          </p:cNvSpPr>
          <p:nvPr/>
        </p:nvSpPr>
        <p:spPr bwMode="auto">
          <a:xfrm>
            <a:off x="485775" y="8585200"/>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900" b="0" i="0" u="none" strike="noStrike" cap="none" normalizeH="0" baseline="0" dirty="0" err="1" smtClean="0">
                <a:ln>
                  <a:noFill/>
                </a:ln>
                <a:solidFill>
                  <a:srgbClr val="000000"/>
                </a:solidFill>
                <a:effectLst/>
                <a:latin typeface="Times" panose="02020603050405020304" pitchFamily="18" charset="0"/>
              </a:rPr>
              <a:t>Методи</a:t>
            </a:r>
            <a:r>
              <a:rPr kumimoji="0" lang="ru-RU" altLang="ru-RU" sz="900" b="0" i="0" u="none" strike="noStrike" cap="none" normalizeH="0" baseline="0" dirty="0" smtClean="0">
                <a:ln>
                  <a:noFill/>
                </a:ln>
                <a:solidFill>
                  <a:srgbClr val="000000"/>
                </a:solidFill>
                <a:effectLst/>
                <a:latin typeface="Times" panose="02020603050405020304" pitchFamily="18" charset="0"/>
              </a:rPr>
              <a:t> </a:t>
            </a:r>
            <a:r>
              <a:rPr kumimoji="0" lang="ru-RU" altLang="ru-RU" sz="900" b="0" i="0" u="none" strike="noStrike" cap="none" normalizeH="0" baseline="0" dirty="0" err="1" smtClean="0">
                <a:ln>
                  <a:noFill/>
                </a:ln>
                <a:solidFill>
                  <a:srgbClr val="000000"/>
                </a:solidFill>
                <a:effectLst/>
                <a:latin typeface="Times" panose="02020603050405020304" pitchFamily="18" charset="0"/>
              </a:rPr>
              <a:t>адміністративної</a:t>
            </a:r>
            <a:r>
              <a:rPr kumimoji="0" lang="ru-RU" altLang="ru-RU" sz="900" b="0" i="0" u="none" strike="noStrike" cap="none" normalizeH="0" baseline="0" dirty="0" smtClean="0">
                <a:ln>
                  <a:noFill/>
                </a:ln>
                <a:solidFill>
                  <a:srgbClr val="000000"/>
                </a:solidFill>
                <a:effectLst/>
                <a:latin typeface="Times" panose="02020603050405020304" pitchFamily="18" charset="0"/>
              </a:rPr>
              <a:t> </a:t>
            </a:r>
            <a:r>
              <a:rPr kumimoji="0" lang="ru-RU" altLang="ru-RU" sz="900" b="0" i="0" u="none" strike="noStrike" cap="none" normalizeH="0" baseline="0" dirty="0" err="1" smtClean="0">
                <a:ln>
                  <a:noFill/>
                </a:ln>
                <a:solidFill>
                  <a:srgbClr val="000000"/>
                </a:solidFill>
                <a:effectLst/>
                <a:latin typeface="Times" panose="02020603050405020304" pitchFamily="18" charset="0"/>
              </a:rPr>
              <a:t>діяльності</a:t>
            </a:r>
            <a:r>
              <a:rPr kumimoji="0" lang="ru-RU" altLang="ru-RU" sz="900" b="0" i="0" u="none" strike="noStrike" cap="none" normalizeH="0" baseline="0" dirty="0" smtClean="0">
                <a:ln>
                  <a:noFill/>
                </a:ln>
                <a:solidFill>
                  <a:srgbClr val="000000"/>
                </a:solidFill>
                <a:effectLst/>
                <a:latin typeface="Times" panose="02020603050405020304" pitchFamily="18" charset="0"/>
              </a:rPr>
              <a:t> СБ </a:t>
            </a:r>
            <a:r>
              <a:rPr kumimoji="0" lang="ru-RU" altLang="ru-RU" sz="900" b="0" i="0" u="none" strike="noStrike" cap="none" normalizeH="0" baseline="0" dirty="0" err="1" smtClean="0">
                <a:ln>
                  <a:noFill/>
                </a:ln>
                <a:solidFill>
                  <a:srgbClr val="000000"/>
                </a:solidFill>
                <a:effectLst/>
                <a:latin typeface="Times" panose="02020603050405020304" pitchFamily="18" charset="0"/>
              </a:rPr>
              <a:t>України</a:t>
            </a:r>
            <a:r>
              <a:rPr kumimoji="0" lang="ru-RU" altLang="ru-RU" sz="900" b="0" i="0" u="none" strike="noStrike" cap="none" normalizeH="0" baseline="0" dirty="0" smtClean="0">
                <a:ln>
                  <a:noFill/>
                </a:ln>
                <a:solidFill>
                  <a:srgbClr val="000000"/>
                </a:solidFill>
                <a:effectLst/>
                <a:latin typeface="Times" panose="02020603050405020304" pitchFamily="18" charset="0"/>
              </a:rPr>
              <a:t> </a:t>
            </a:r>
            <a:r>
              <a:rPr kumimoji="0" lang="ru-RU" altLang="ru-RU" sz="900" b="0" i="0" u="none" strike="noStrike" cap="none" normalizeH="0" baseline="0" dirty="0" err="1" smtClean="0">
                <a:ln>
                  <a:noFill/>
                </a:ln>
                <a:solidFill>
                  <a:srgbClr val="000000"/>
                </a:solidFill>
                <a:effectLst/>
                <a:latin typeface="Times" panose="02020603050405020304" pitchFamily="18" charset="0"/>
              </a:rPr>
              <a:t>досить</a:t>
            </a:r>
            <a:r>
              <a:rPr kumimoji="0" lang="ru-RU" altLang="ru-RU" sz="900" b="0" i="0" u="none" strike="noStrike" cap="none" normalizeH="0" baseline="0" dirty="0" smtClean="0">
                <a:ln>
                  <a:noFill/>
                </a:ln>
                <a:solidFill>
                  <a:srgbClr val="000000"/>
                </a:solidFill>
                <a:effectLst/>
                <a:latin typeface="Times" panose="02020603050405020304" pitchFamily="18" charset="0"/>
              </a:rPr>
              <a:t> </a:t>
            </a:r>
            <a:r>
              <a:rPr kumimoji="0" lang="ru-RU" altLang="ru-RU" sz="900" b="0" i="0" u="none" strike="noStrike" cap="none" normalizeH="0" baseline="0" dirty="0" err="1" smtClean="0">
                <a:ln>
                  <a:noFill/>
                </a:ln>
                <a:solidFill>
                  <a:srgbClr val="000000"/>
                </a:solidFill>
                <a:effectLst/>
                <a:latin typeface="Times" panose="02020603050405020304" pitchFamily="18" charset="0"/>
              </a:rPr>
              <a:t>різноманітні</a:t>
            </a:r>
            <a:r>
              <a:rPr kumimoji="0" lang="ru-RU" altLang="ru-RU" sz="900" b="0" i="0" u="none" strike="noStrike" cap="none" normalizeH="0" baseline="0" dirty="0" smtClean="0">
                <a:ln>
                  <a:noFill/>
                </a:ln>
                <a:solidFill>
                  <a:srgbClr val="000000"/>
                </a:solidFill>
                <a:effectLst/>
                <a:latin typeface="Times" panose="02020603050405020304" pitchFamily="18" charset="0"/>
              </a:rPr>
              <a:t> та</a:t>
            </a:r>
            <a:endParaRPr kumimoji="0" lang="ru-RU" altLang="ru-RU"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385763" y="8693150"/>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900" b="0" i="0" u="none" strike="noStrike" cap="none" normalizeH="0" baseline="0" dirty="0" err="1" smtClean="0">
                <a:ln>
                  <a:noFill/>
                </a:ln>
                <a:solidFill>
                  <a:srgbClr val="000000"/>
                </a:solidFill>
                <a:effectLst/>
                <a:latin typeface="Times" panose="02020603050405020304" pitchFamily="18" charset="0"/>
              </a:rPr>
              <a:t>покликані</a:t>
            </a:r>
            <a:r>
              <a:rPr kumimoji="0" lang="ru-RU" altLang="ru-RU" sz="900" b="0" i="0" u="none" strike="noStrike" cap="none" normalizeH="0" baseline="0" dirty="0" smtClean="0">
                <a:ln>
                  <a:noFill/>
                </a:ln>
                <a:solidFill>
                  <a:srgbClr val="000000"/>
                </a:solidFill>
                <a:effectLst/>
                <a:latin typeface="Times" panose="02020603050405020304" pitchFamily="18" charset="0"/>
              </a:rPr>
              <a:t> </a:t>
            </a:r>
            <a:r>
              <a:rPr kumimoji="0" lang="ru-RU" altLang="ru-RU" sz="900" b="0" i="0" u="none" strike="noStrike" cap="none" normalizeH="0" baseline="0" dirty="0" err="1" smtClean="0">
                <a:ln>
                  <a:noFill/>
                </a:ln>
                <a:solidFill>
                  <a:srgbClr val="000000"/>
                </a:solidFill>
                <a:effectLst/>
                <a:latin typeface="Times" panose="02020603050405020304" pitchFamily="18" charset="0"/>
              </a:rPr>
              <a:t>забезпечити</a:t>
            </a:r>
            <a:r>
              <a:rPr kumimoji="0" lang="ru-RU" altLang="ru-RU" sz="900" b="0" i="0" u="none" strike="noStrike" cap="none" normalizeH="0" baseline="0" dirty="0" smtClean="0">
                <a:ln>
                  <a:noFill/>
                </a:ln>
                <a:solidFill>
                  <a:srgbClr val="000000"/>
                </a:solidFill>
                <a:effectLst/>
                <a:latin typeface="Times" panose="02020603050405020304" pitchFamily="18" charset="0"/>
              </a:rPr>
              <a:t> </a:t>
            </a:r>
            <a:r>
              <a:rPr kumimoji="0" lang="ru-RU" altLang="ru-RU" sz="900" b="0" i="0" u="none" strike="noStrike" cap="none" normalizeH="0" baseline="0" dirty="0" err="1" smtClean="0">
                <a:ln>
                  <a:noFill/>
                </a:ln>
                <a:solidFill>
                  <a:srgbClr val="000000"/>
                </a:solidFill>
                <a:effectLst/>
                <a:latin typeface="Times" panose="02020603050405020304" pitchFamily="18" charset="0"/>
              </a:rPr>
              <a:t>високу</a:t>
            </a:r>
            <a:r>
              <a:rPr kumimoji="0" lang="ru-RU" altLang="ru-RU" sz="900" b="0" i="0" u="none" strike="noStrike" cap="none" normalizeH="0" baseline="0" dirty="0" smtClean="0">
                <a:ln>
                  <a:noFill/>
                </a:ln>
                <a:solidFill>
                  <a:srgbClr val="000000"/>
                </a:solidFill>
                <a:effectLst/>
                <a:latin typeface="Times" panose="02020603050405020304" pitchFamily="18" charset="0"/>
              </a:rPr>
              <a:t> </a:t>
            </a:r>
            <a:r>
              <a:rPr kumimoji="0" lang="ru-RU" altLang="ru-RU" sz="900" b="0" i="0" u="none" strike="noStrike" cap="none" normalizeH="0" baseline="0" dirty="0" err="1" smtClean="0">
                <a:ln>
                  <a:noFill/>
                </a:ln>
                <a:solidFill>
                  <a:srgbClr val="000000"/>
                </a:solidFill>
                <a:effectLst/>
                <a:latin typeface="Times" panose="02020603050405020304" pitchFamily="18" charset="0"/>
              </a:rPr>
              <a:t>ефективність</a:t>
            </a:r>
            <a:r>
              <a:rPr kumimoji="0" lang="ru-RU" altLang="ru-RU" sz="900" b="0" i="0" u="none" strike="noStrike" cap="none" normalizeH="0" baseline="0" dirty="0" smtClean="0">
                <a:ln>
                  <a:noFill/>
                </a:ln>
                <a:solidFill>
                  <a:srgbClr val="000000"/>
                </a:solidFill>
                <a:effectLst/>
                <a:latin typeface="Times" panose="02020603050405020304" pitchFamily="18" charset="0"/>
              </a:rPr>
              <a:t> </a:t>
            </a:r>
            <a:r>
              <a:rPr kumimoji="0" lang="ru-RU" altLang="ru-RU" sz="900" b="0" i="0" u="none" strike="noStrike" cap="none" normalizeH="0" baseline="0" dirty="0" err="1" smtClean="0">
                <a:ln>
                  <a:noFill/>
                </a:ln>
                <a:solidFill>
                  <a:srgbClr val="000000"/>
                </a:solidFill>
                <a:effectLst/>
                <a:latin typeface="Times" panose="02020603050405020304" pitchFamily="18" charset="0"/>
              </a:rPr>
              <a:t>діяльності</a:t>
            </a:r>
            <a:r>
              <a:rPr kumimoji="0" lang="ru-RU" altLang="ru-RU" sz="900" b="0" i="0" u="none" strike="noStrike" cap="none" normalizeH="0" baseline="0" dirty="0" smtClean="0">
                <a:ln>
                  <a:noFill/>
                </a:ln>
                <a:solidFill>
                  <a:srgbClr val="000000"/>
                </a:solidFill>
                <a:effectLst/>
                <a:latin typeface="Times" panose="02020603050405020304" pitchFamily="18" charset="0"/>
              </a:rPr>
              <a:t> </a:t>
            </a:r>
            <a:r>
              <a:rPr kumimoji="0" lang="ru-RU" altLang="ru-RU" sz="900" b="0" i="0" u="none" strike="noStrike" cap="none" normalizeH="0" baseline="0" dirty="0" err="1" smtClean="0">
                <a:ln>
                  <a:noFill/>
                </a:ln>
                <a:solidFill>
                  <a:srgbClr val="000000"/>
                </a:solidFill>
                <a:effectLst/>
                <a:latin typeface="Times" panose="02020603050405020304" pitchFamily="18" charset="0"/>
              </a:rPr>
              <a:t>співробітників</a:t>
            </a:r>
            <a:r>
              <a:rPr kumimoji="0" lang="ru-RU" altLang="ru-RU" sz="900" b="0" i="0" u="none" strike="noStrike" cap="none" normalizeH="0" baseline="0" dirty="0" smtClean="0">
                <a:ln>
                  <a:noFill/>
                </a:ln>
                <a:solidFill>
                  <a:srgbClr val="000000"/>
                </a:solidFill>
                <a:effectLst/>
                <a:latin typeface="Times" panose="02020603050405020304" pitchFamily="18" charset="0"/>
              </a:rPr>
              <a:t> СБ</a:t>
            </a:r>
            <a:endParaRPr kumimoji="0" lang="ru-RU" altLang="ru-RU"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
        <p:nvSpPr>
          <p:cNvPr id="6" name="Rectangle 3"/>
          <p:cNvSpPr>
            <a:spLocks noChangeArrowheads="1"/>
          </p:cNvSpPr>
          <p:nvPr/>
        </p:nvSpPr>
        <p:spPr bwMode="auto">
          <a:xfrm>
            <a:off x="385763" y="8794750"/>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900" b="0" i="0" u="none" strike="noStrike" cap="none" normalizeH="0" baseline="0" dirty="0" err="1" smtClean="0">
                <a:ln>
                  <a:noFill/>
                </a:ln>
                <a:solidFill>
                  <a:srgbClr val="000000"/>
                </a:solidFill>
                <a:effectLst/>
                <a:latin typeface="Times" panose="02020603050405020304" pitchFamily="18" charset="0"/>
              </a:rPr>
              <a:t>України</a:t>
            </a:r>
            <a:r>
              <a:rPr kumimoji="0" lang="ru-RU" altLang="ru-RU" sz="900" b="0" i="0" u="none" strike="noStrike" cap="none" normalizeH="0" baseline="0" dirty="0" smtClean="0">
                <a:ln>
                  <a:noFill/>
                </a:ln>
                <a:solidFill>
                  <a:srgbClr val="000000"/>
                </a:solidFill>
                <a:effectLst/>
                <a:latin typeface="Times" panose="02020603050405020304" pitchFamily="18" charset="0"/>
              </a:rPr>
              <a:t>, </a:t>
            </a:r>
            <a:r>
              <a:rPr kumimoji="0" lang="ru-RU" altLang="ru-RU" sz="900" b="0" i="0" u="none" strike="noStrike" cap="none" normalizeH="0" baseline="0" dirty="0" err="1" smtClean="0">
                <a:ln>
                  <a:noFill/>
                </a:ln>
                <a:solidFill>
                  <a:srgbClr val="000000"/>
                </a:solidFill>
                <a:effectLst/>
                <a:latin typeface="Times" panose="02020603050405020304" pitchFamily="18" charset="0"/>
              </a:rPr>
              <a:t>злагодженість</a:t>
            </a:r>
            <a:r>
              <a:rPr kumimoji="0" lang="ru-RU" altLang="ru-RU" sz="900" b="0" i="0" u="none" strike="noStrike" cap="none" normalizeH="0" baseline="0" dirty="0" smtClean="0">
                <a:ln>
                  <a:noFill/>
                </a:ln>
                <a:solidFill>
                  <a:srgbClr val="000000"/>
                </a:solidFill>
                <a:effectLst/>
                <a:latin typeface="Times" panose="02020603050405020304" pitchFamily="18" charset="0"/>
              </a:rPr>
              <a:t> </a:t>
            </a:r>
            <a:r>
              <a:rPr kumimoji="0" lang="ru-RU" altLang="ru-RU" sz="900" b="0" i="0" u="none" strike="noStrike" cap="none" normalizeH="0" baseline="0" dirty="0" err="1" smtClean="0">
                <a:ln>
                  <a:noFill/>
                </a:ln>
                <a:solidFill>
                  <a:srgbClr val="000000"/>
                </a:solidFill>
                <a:effectLst/>
                <a:latin typeface="Times" panose="02020603050405020304" pitchFamily="18" charset="0"/>
              </a:rPr>
              <a:t>роботи</a:t>
            </a:r>
            <a:r>
              <a:rPr kumimoji="0" lang="ru-RU" altLang="ru-RU" sz="900" b="0" i="0" u="none" strike="noStrike" cap="none" normalizeH="0" baseline="0" dirty="0" smtClean="0">
                <a:ln>
                  <a:noFill/>
                </a:ln>
                <a:solidFill>
                  <a:srgbClr val="000000"/>
                </a:solidFill>
                <a:effectLst/>
                <a:latin typeface="Times" panose="02020603050405020304" pitchFamily="18" charset="0"/>
              </a:rPr>
              <a:t>, </a:t>
            </a:r>
            <a:r>
              <a:rPr kumimoji="0" lang="ru-RU" altLang="ru-RU" sz="900" b="0" i="0" u="none" strike="noStrike" cap="none" normalizeH="0" baseline="0" dirty="0" err="1" smtClean="0">
                <a:ln>
                  <a:noFill/>
                </a:ln>
                <a:solidFill>
                  <a:srgbClr val="000000"/>
                </a:solidFill>
                <a:effectLst/>
                <a:latin typeface="Times" panose="02020603050405020304" pitchFamily="18" charset="0"/>
              </a:rPr>
              <a:t>сприяти</a:t>
            </a:r>
            <a:r>
              <a:rPr kumimoji="0" lang="ru-RU" altLang="ru-RU" sz="900" b="0" i="0" u="none" strike="noStrike" cap="none" normalizeH="0" baseline="0" dirty="0" smtClean="0">
                <a:ln>
                  <a:noFill/>
                </a:ln>
                <a:solidFill>
                  <a:srgbClr val="000000"/>
                </a:solidFill>
                <a:effectLst/>
                <a:latin typeface="Times" panose="02020603050405020304" pitchFamily="18" charset="0"/>
              </a:rPr>
              <a:t> </a:t>
            </a:r>
            <a:r>
              <a:rPr kumimoji="0" lang="ru-RU" altLang="ru-RU" sz="900" b="0" i="0" u="none" strike="noStrike" cap="none" normalizeH="0" baseline="0" dirty="0" err="1" smtClean="0">
                <a:ln>
                  <a:noFill/>
                </a:ln>
                <a:solidFill>
                  <a:srgbClr val="000000"/>
                </a:solidFill>
                <a:effectLst/>
                <a:latin typeface="Times" panose="02020603050405020304" pitchFamily="18" charset="0"/>
              </a:rPr>
              <a:t>розвитку</a:t>
            </a:r>
            <a:r>
              <a:rPr kumimoji="0" lang="ru-RU" altLang="ru-RU" sz="900" b="0" i="0" u="none" strike="noStrike" cap="none" normalizeH="0" baseline="0" dirty="0" smtClean="0">
                <a:ln>
                  <a:noFill/>
                </a:ln>
                <a:solidFill>
                  <a:srgbClr val="000000"/>
                </a:solidFill>
                <a:effectLst/>
                <a:latin typeface="Times" panose="02020603050405020304" pitchFamily="18" charset="0"/>
              </a:rPr>
              <a:t> </a:t>
            </a:r>
            <a:r>
              <a:rPr kumimoji="0" lang="ru-RU" altLang="ru-RU" sz="900" b="0" i="0" u="none" strike="noStrike" cap="none" normalizeH="0" baseline="0" dirty="0" err="1" smtClean="0">
                <a:ln>
                  <a:noFill/>
                </a:ln>
                <a:solidFill>
                  <a:srgbClr val="000000"/>
                </a:solidFill>
                <a:effectLst/>
                <a:latin typeface="Times" panose="02020603050405020304" pitchFamily="18" charset="0"/>
              </a:rPr>
              <a:t>творчої</a:t>
            </a:r>
            <a:r>
              <a:rPr kumimoji="0" lang="ru-RU" altLang="ru-RU" sz="900" b="0" i="0" u="none" strike="noStrike" cap="none" normalizeH="0" baseline="0" dirty="0" smtClean="0">
                <a:ln>
                  <a:noFill/>
                </a:ln>
                <a:solidFill>
                  <a:srgbClr val="000000"/>
                </a:solidFill>
                <a:effectLst/>
                <a:latin typeface="Times" panose="02020603050405020304" pitchFamily="18" charset="0"/>
              </a:rPr>
              <a:t> </a:t>
            </a:r>
            <a:r>
              <a:rPr kumimoji="0" lang="ru-RU" altLang="ru-RU" sz="900" b="0" i="0" u="none" strike="noStrike" cap="none" normalizeH="0" baseline="0" dirty="0" err="1" smtClean="0">
                <a:ln>
                  <a:noFill/>
                </a:ln>
                <a:solidFill>
                  <a:srgbClr val="000000"/>
                </a:solidFill>
                <a:effectLst/>
                <a:latin typeface="Times" panose="02020603050405020304" pitchFamily="18" charset="0"/>
              </a:rPr>
              <a:t>ініціативи</a:t>
            </a:r>
            <a:r>
              <a:rPr kumimoji="0" lang="ru-RU" altLang="ru-RU" sz="900" b="0" i="0" u="none" strike="noStrike" cap="none" normalizeH="0" baseline="0" dirty="0" smtClean="0">
                <a:ln>
                  <a:noFill/>
                </a:ln>
                <a:solidFill>
                  <a:srgbClr val="000000"/>
                </a:solidFill>
                <a:effectLst/>
                <a:latin typeface="Times" panose="02020603050405020304" pitchFamily="18" charset="0"/>
              </a:rPr>
              <a:t> кож-</a:t>
            </a:r>
            <a:endParaRPr kumimoji="0" lang="ru-RU" altLang="ru-RU"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
        <p:nvSpPr>
          <p:cNvPr id="7" name="Rectangle 4"/>
          <p:cNvSpPr>
            <a:spLocks noChangeArrowheads="1"/>
          </p:cNvSpPr>
          <p:nvPr/>
        </p:nvSpPr>
        <p:spPr bwMode="auto">
          <a:xfrm>
            <a:off x="385763" y="8896350"/>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900" b="0" i="0" u="none" strike="noStrike" cap="none" normalizeH="0" baseline="0" dirty="0" err="1" smtClean="0">
                <a:ln>
                  <a:noFill/>
                </a:ln>
                <a:solidFill>
                  <a:srgbClr val="000000"/>
                </a:solidFill>
                <a:effectLst/>
                <a:latin typeface="Times" panose="02020603050405020304" pitchFamily="18" charset="0"/>
              </a:rPr>
              <a:t>ного</a:t>
            </a:r>
            <a:r>
              <a:rPr kumimoji="0" lang="ru-RU" altLang="ru-RU" sz="900" b="0" i="0" u="none" strike="noStrike" cap="none" normalizeH="0" baseline="0" dirty="0" smtClean="0">
                <a:ln>
                  <a:noFill/>
                </a:ln>
                <a:solidFill>
                  <a:srgbClr val="000000"/>
                </a:solidFill>
                <a:effectLst/>
                <a:latin typeface="Times" panose="02020603050405020304" pitchFamily="18" charset="0"/>
              </a:rPr>
              <a:t> </a:t>
            </a:r>
            <a:r>
              <a:rPr kumimoji="0" lang="ru-RU" altLang="ru-RU" sz="900" b="0" i="0" u="none" strike="noStrike" cap="none" normalizeH="0" baseline="0" dirty="0" err="1" smtClean="0">
                <a:ln>
                  <a:noFill/>
                </a:ln>
                <a:solidFill>
                  <a:srgbClr val="000000"/>
                </a:solidFill>
                <a:effectLst/>
                <a:latin typeface="Times" panose="02020603050405020304" pitchFamily="18" charset="0"/>
              </a:rPr>
              <a:t>співробітника</a:t>
            </a:r>
            <a:r>
              <a:rPr kumimoji="0" lang="ru-RU" altLang="ru-RU" sz="900" b="0" i="0" u="none" strike="noStrike" cap="none" normalizeH="0" baseline="0" dirty="0" smtClean="0">
                <a:ln>
                  <a:noFill/>
                </a:ln>
                <a:solidFill>
                  <a:srgbClr val="000000"/>
                </a:solidFill>
                <a:effectLst/>
                <a:latin typeface="Times" panose="02020603050405020304" pitchFamily="18" charset="0"/>
              </a:rPr>
              <a:t>. </a:t>
            </a:r>
            <a:r>
              <a:rPr kumimoji="0" lang="ru-RU" altLang="ru-RU" sz="900" b="0" i="0" u="none" strike="noStrike" cap="none" normalizeH="0" baseline="0" dirty="0" err="1" smtClean="0">
                <a:ln>
                  <a:noFill/>
                </a:ln>
                <a:solidFill>
                  <a:srgbClr val="000000"/>
                </a:solidFill>
                <a:effectLst/>
                <a:latin typeface="Times" panose="02020603050405020304" pitchFamily="18" charset="0"/>
              </a:rPr>
              <a:t>Їм</a:t>
            </a:r>
            <a:r>
              <a:rPr kumimoji="0" lang="ru-RU" altLang="ru-RU" sz="900" b="0" i="0" u="none" strike="noStrike" cap="none" normalizeH="0" baseline="0" dirty="0" smtClean="0">
                <a:ln>
                  <a:noFill/>
                </a:ln>
                <a:solidFill>
                  <a:srgbClr val="000000"/>
                </a:solidFill>
                <a:effectLst/>
                <a:latin typeface="Times" panose="02020603050405020304" pitchFamily="18" charset="0"/>
              </a:rPr>
              <a:t> </a:t>
            </a:r>
            <a:r>
              <a:rPr kumimoji="0" lang="ru-RU" altLang="ru-RU" sz="900" b="0" i="0" u="none" strike="noStrike" cap="none" normalizeH="0" baseline="0" dirty="0" err="1" smtClean="0">
                <a:ln>
                  <a:noFill/>
                </a:ln>
                <a:solidFill>
                  <a:srgbClr val="000000"/>
                </a:solidFill>
                <a:effectLst/>
                <a:latin typeface="Times" panose="02020603050405020304" pitchFamily="18" charset="0"/>
              </a:rPr>
              <a:t>властиві</a:t>
            </a:r>
            <a:r>
              <a:rPr kumimoji="0" lang="ru-RU" altLang="ru-RU" sz="900" b="0" i="0" u="none" strike="noStrike" cap="none" normalizeH="0" baseline="0" dirty="0" smtClean="0">
                <a:ln>
                  <a:noFill/>
                </a:ln>
                <a:solidFill>
                  <a:srgbClr val="000000"/>
                </a:solidFill>
                <a:effectLst/>
                <a:latin typeface="Times" panose="02020603050405020304" pitchFamily="18" charset="0"/>
              </a:rPr>
              <a:t> </a:t>
            </a:r>
            <a:r>
              <a:rPr kumimoji="0" lang="ru-RU" altLang="ru-RU" sz="900" b="0" i="0" u="none" strike="noStrike" cap="none" normalizeH="0" baseline="0" dirty="0" err="1" smtClean="0">
                <a:ln>
                  <a:noFill/>
                </a:ln>
                <a:solidFill>
                  <a:srgbClr val="000000"/>
                </a:solidFill>
                <a:effectLst/>
                <a:latin typeface="Times" panose="02020603050405020304" pitchFamily="18" charset="0"/>
              </a:rPr>
              <a:t>наступні</a:t>
            </a:r>
            <a:r>
              <a:rPr kumimoji="0" lang="ru-RU" altLang="ru-RU" sz="900" b="0" i="0" u="none" strike="noStrike" cap="none" normalizeH="0" baseline="0" dirty="0" smtClean="0">
                <a:ln>
                  <a:noFill/>
                </a:ln>
                <a:solidFill>
                  <a:srgbClr val="000000"/>
                </a:solidFill>
                <a:effectLst/>
                <a:latin typeface="Times" panose="02020603050405020304" pitchFamily="18" charset="0"/>
              </a:rPr>
              <a:t> </a:t>
            </a:r>
            <a:r>
              <a:rPr kumimoji="0" lang="ru-RU" altLang="ru-RU" sz="900" b="0" i="0" u="none" strike="noStrike" cap="none" normalizeH="0" baseline="0" dirty="0" err="1" smtClean="0">
                <a:ln>
                  <a:noFill/>
                </a:ln>
                <a:solidFill>
                  <a:srgbClr val="000000"/>
                </a:solidFill>
                <a:effectLst/>
                <a:latin typeface="Times" panose="02020603050405020304" pitchFamily="18" charset="0"/>
              </a:rPr>
              <a:t>риси</a:t>
            </a:r>
            <a:r>
              <a:rPr kumimoji="0" lang="ru-RU" altLang="ru-RU" sz="900" b="0" i="0" u="none" strike="noStrike" cap="none" normalizeH="0" baseline="0" dirty="0" smtClean="0">
                <a:ln>
                  <a:noFill/>
                </a:ln>
                <a:solidFill>
                  <a:srgbClr val="000000"/>
                </a:solidFill>
                <a:effectLst/>
                <a:latin typeface="Times" panose="02020603050405020304" pitchFamily="18" charset="0"/>
              </a:rPr>
              <a:t>: 1) </a:t>
            </a:r>
            <a:r>
              <a:rPr kumimoji="0" lang="ru-RU" altLang="ru-RU" sz="900" b="0" i="0" u="none" strike="noStrike" cap="none" normalizeH="0" baseline="0" dirty="0" err="1" smtClean="0">
                <a:ln>
                  <a:noFill/>
                </a:ln>
                <a:solidFill>
                  <a:srgbClr val="000000"/>
                </a:solidFill>
                <a:effectLst/>
                <a:latin typeface="Times" panose="02020603050405020304" pitchFamily="18" charset="0"/>
              </a:rPr>
              <a:t>виражають</a:t>
            </a:r>
            <a:r>
              <a:rPr kumimoji="0" lang="ru-RU" altLang="ru-RU" sz="900" b="0" i="0" u="none" strike="noStrike" cap="none" normalizeH="0" baseline="0" dirty="0" smtClean="0">
                <a:ln>
                  <a:noFill/>
                </a:ln>
                <a:solidFill>
                  <a:srgbClr val="000000"/>
                </a:solidFill>
                <a:effectLst/>
                <a:latin typeface="Times" panose="02020603050405020304" pitchFamily="18" charset="0"/>
              </a:rPr>
              <a:t> </a:t>
            </a:r>
            <a:r>
              <a:rPr kumimoji="0" lang="ru-RU" altLang="ru-RU" sz="900" b="0" i="0" u="none" strike="noStrike" cap="none" normalizeH="0" baseline="0" dirty="0" err="1" smtClean="0">
                <a:ln>
                  <a:noFill/>
                </a:ln>
                <a:solidFill>
                  <a:srgbClr val="000000"/>
                </a:solidFill>
                <a:effectLst/>
                <a:latin typeface="Times" panose="02020603050405020304" pitchFamily="18" charset="0"/>
              </a:rPr>
              <a:t>зв'язок</a:t>
            </a:r>
            <a:r>
              <a:rPr kumimoji="0" lang="ru-RU" altLang="ru-RU" sz="900" b="0" i="0" u="none" strike="noStrike" cap="none" normalizeH="0" baseline="0" dirty="0" smtClean="0">
                <a:ln>
                  <a:noFill/>
                </a:ln>
                <a:solidFill>
                  <a:srgbClr val="000000"/>
                </a:solidFill>
                <a:effectLst/>
                <a:latin typeface="Times" panose="02020603050405020304" pitchFamily="18" charset="0"/>
              </a:rPr>
              <a:t> су-</a:t>
            </a:r>
            <a:endParaRPr kumimoji="0" lang="ru-RU" altLang="ru-RU"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385763" y="9004300"/>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900" b="0" i="0" u="none" strike="noStrike" cap="none" normalizeH="0" baseline="0" smtClean="0">
                <a:ln>
                  <a:noFill/>
                </a:ln>
                <a:solidFill>
                  <a:srgbClr val="000000"/>
                </a:solidFill>
                <a:effectLst/>
                <a:latin typeface="Times" panose="02020603050405020304" pitchFamily="18" charset="0"/>
              </a:rPr>
              <a:t>б'єкта адміністративної діяльності з об'єктом цієї діяльності; 2) вони є за-</a:t>
            </a:r>
            <a:endParaRPr kumimoji="0" lang="ru-RU" altLang="ru-RU" sz="6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385763" y="9105900"/>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900" b="0" i="0" u="none" strike="noStrike" cap="none" normalizeH="0" baseline="0" smtClean="0">
                <a:ln>
                  <a:noFill/>
                </a:ln>
                <a:solidFill>
                  <a:srgbClr val="000000"/>
                </a:solidFill>
                <a:effectLst/>
                <a:latin typeface="Times" panose="02020603050405020304" pitchFamily="18" charset="0"/>
              </a:rPr>
              <a:t>собами здійснення керуючого впливу суб'єкта на об'єкт управління, вони є</a:t>
            </a:r>
            <a:endParaRPr kumimoji="0" lang="ru-RU" altLang="ru-RU" sz="6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sp>
        <p:nvSpPr>
          <p:cNvPr id="10" name="Rectangle 7"/>
          <p:cNvSpPr>
            <a:spLocks noChangeArrowheads="1"/>
          </p:cNvSpPr>
          <p:nvPr/>
        </p:nvSpPr>
        <p:spPr bwMode="auto">
          <a:xfrm>
            <a:off x="385763" y="9213850"/>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900" b="0" i="0" u="none" strike="noStrike" cap="none" normalizeH="0" baseline="0" smtClean="0">
                <a:ln>
                  <a:noFill/>
                </a:ln>
                <a:solidFill>
                  <a:srgbClr val="000000"/>
                </a:solidFill>
                <a:effectLst/>
                <a:latin typeface="Times" panose="02020603050405020304" pitchFamily="18" charset="0"/>
              </a:rPr>
              <a:t>засобами упорядкування, організації процесів, що відбуваються у сфері</a:t>
            </a:r>
            <a:endParaRPr kumimoji="0" lang="ru-RU" altLang="ru-RU" sz="6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sp>
        <p:nvSpPr>
          <p:cNvPr id="11" name="Rectangle 8"/>
          <p:cNvSpPr>
            <a:spLocks noChangeArrowheads="1"/>
          </p:cNvSpPr>
          <p:nvPr/>
        </p:nvSpPr>
        <p:spPr bwMode="auto">
          <a:xfrm>
            <a:off x="385763" y="9315450"/>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900" b="0" i="0" u="none" strike="noStrike" cap="none" normalizeH="0" baseline="0" smtClean="0">
                <a:ln>
                  <a:noFill/>
                </a:ln>
                <a:solidFill>
                  <a:srgbClr val="000000"/>
                </a:solidFill>
                <a:effectLst/>
                <a:latin typeface="Times" panose="02020603050405020304" pitchFamily="18" charset="0"/>
              </a:rPr>
              <a:t>адміністративної діяльності СБ України, прийомами, за допомогою яких</a:t>
            </a:r>
            <a:endParaRPr kumimoji="0" lang="ru-RU" altLang="ru-RU" sz="6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sp>
        <p:nvSpPr>
          <p:cNvPr id="12" name="Rectangle 9"/>
          <p:cNvSpPr>
            <a:spLocks noChangeArrowheads="1"/>
          </p:cNvSpPr>
          <p:nvPr/>
        </p:nvSpPr>
        <p:spPr bwMode="auto">
          <a:xfrm>
            <a:off x="385763" y="9417050"/>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900" b="0" i="0" u="none" strike="noStrike" cap="none" normalizeH="0" baseline="0" smtClean="0">
                <a:ln>
                  <a:noFill/>
                </a:ln>
                <a:solidFill>
                  <a:srgbClr val="000000"/>
                </a:solidFill>
                <a:effectLst/>
                <a:latin typeface="Times" panose="02020603050405020304" pitchFamily="18" charset="0"/>
              </a:rPr>
              <a:t>досягаються певні цілі діяльності; 3) становлять найбільш активний еле-</a:t>
            </a:r>
            <a:endParaRPr kumimoji="0" lang="ru-RU" altLang="ru-RU" sz="6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sp>
        <p:nvSpPr>
          <p:cNvPr id="13" name="Rectangle 10"/>
          <p:cNvSpPr>
            <a:spLocks noChangeArrowheads="1"/>
          </p:cNvSpPr>
          <p:nvPr/>
        </p:nvSpPr>
        <p:spPr bwMode="auto">
          <a:xfrm>
            <a:off x="385763" y="9525000"/>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900" b="0" i="0" u="none" strike="noStrike" cap="none" normalizeH="0" baseline="0" smtClean="0">
                <a:ln>
                  <a:noFill/>
                </a:ln>
                <a:solidFill>
                  <a:srgbClr val="000000"/>
                </a:solidFill>
                <a:effectLst/>
                <a:latin typeface="Times" panose="02020603050405020304" pitchFamily="18" charset="0"/>
              </a:rPr>
              <a:t>мент в адміністративній СБ України; 4) мають альтернативний характе</a:t>
            </a: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08015289"/>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Головні методи</a:t>
            </a:r>
            <a:endParaRPr lang="ru-RU" dirty="0"/>
          </a:p>
        </p:txBody>
      </p:sp>
      <p:sp>
        <p:nvSpPr>
          <p:cNvPr id="3" name="Объект 2"/>
          <p:cNvSpPr>
            <a:spLocks noGrp="1"/>
          </p:cNvSpPr>
          <p:nvPr>
            <p:ph idx="1"/>
          </p:nvPr>
        </p:nvSpPr>
        <p:spPr/>
        <p:txBody>
          <a:bodyPr>
            <a:normAutofit fontScale="62500" lnSpcReduction="20000"/>
          </a:bodyPr>
          <a:lstStyle/>
          <a:p>
            <a:pPr marL="0" indent="0">
              <a:buNone/>
            </a:pPr>
            <a:r>
              <a:rPr lang="ru-RU" dirty="0" smtClean="0"/>
              <a:t>   </a:t>
            </a:r>
            <a:r>
              <a:rPr lang="ru-RU" b="1" i="1" dirty="0" err="1" smtClean="0">
                <a:solidFill>
                  <a:srgbClr val="FF0000"/>
                </a:solidFill>
              </a:rPr>
              <a:t>Головними</a:t>
            </a:r>
            <a:r>
              <a:rPr lang="ru-RU" b="1" i="1" dirty="0" smtClean="0">
                <a:solidFill>
                  <a:srgbClr val="FF0000"/>
                </a:solidFill>
              </a:rPr>
              <a:t> </a:t>
            </a:r>
            <a:r>
              <a:rPr lang="ru-RU" b="1" i="1" dirty="0">
                <a:solidFill>
                  <a:srgbClr val="FF0000"/>
                </a:solidFill>
              </a:rPr>
              <a:t>методами </a:t>
            </a:r>
            <a:r>
              <a:rPr lang="ru-RU" dirty="0" err="1"/>
              <a:t>адміністративної</a:t>
            </a:r>
            <a:r>
              <a:rPr lang="ru-RU" dirty="0"/>
              <a:t> </a:t>
            </a:r>
            <a:r>
              <a:rPr lang="ru-RU" dirty="0" err="1"/>
              <a:t>діяльності</a:t>
            </a:r>
            <a:r>
              <a:rPr lang="ru-RU" dirty="0"/>
              <a:t> СБУ є </a:t>
            </a:r>
            <a:r>
              <a:rPr lang="ru-RU" b="1" i="1" dirty="0" err="1">
                <a:solidFill>
                  <a:srgbClr val="FF0000"/>
                </a:solidFill>
              </a:rPr>
              <a:t>переконання</a:t>
            </a:r>
            <a:r>
              <a:rPr lang="ru-RU" b="1" i="1" dirty="0">
                <a:solidFill>
                  <a:srgbClr val="FF0000"/>
                </a:solidFill>
              </a:rPr>
              <a:t> </a:t>
            </a:r>
            <a:r>
              <a:rPr lang="ru-RU" b="1" i="1" dirty="0" smtClean="0">
                <a:solidFill>
                  <a:srgbClr val="FF0000"/>
                </a:solidFill>
              </a:rPr>
              <a:t>і примус</a:t>
            </a:r>
            <a:r>
              <a:rPr lang="ru-RU" dirty="0"/>
              <a:t>, </a:t>
            </a:r>
            <a:r>
              <a:rPr lang="ru-RU" dirty="0" err="1"/>
              <a:t>оскільки</a:t>
            </a:r>
            <a:r>
              <a:rPr lang="ru-RU" dirty="0"/>
              <a:t> в </a:t>
            </a:r>
            <a:r>
              <a:rPr lang="ru-RU" dirty="0" err="1"/>
              <a:t>реалізації</a:t>
            </a:r>
            <a:r>
              <a:rPr lang="ru-RU" dirty="0"/>
              <a:t> </a:t>
            </a:r>
            <a:r>
              <a:rPr lang="ru-RU" dirty="0" err="1"/>
              <a:t>функцій</a:t>
            </a:r>
            <a:r>
              <a:rPr lang="ru-RU" dirty="0"/>
              <a:t> </a:t>
            </a:r>
            <a:r>
              <a:rPr lang="ru-RU" dirty="0" err="1"/>
              <a:t>такої</a:t>
            </a:r>
            <a:r>
              <a:rPr lang="ru-RU" dirty="0"/>
              <a:t> </a:t>
            </a:r>
            <a:r>
              <a:rPr lang="ru-RU" dirty="0" err="1"/>
              <a:t>діяльності</a:t>
            </a:r>
            <a:r>
              <a:rPr lang="ru-RU" dirty="0"/>
              <a:t> є </a:t>
            </a:r>
            <a:r>
              <a:rPr lang="ru-RU" dirty="0" err="1" smtClean="0"/>
              <a:t>варіативність</a:t>
            </a:r>
            <a:r>
              <a:rPr lang="ru-RU" dirty="0" smtClean="0"/>
              <a:t>, </a:t>
            </a:r>
            <a:r>
              <a:rPr lang="ru-RU" dirty="0" err="1" smtClean="0"/>
              <a:t>співвідношення</a:t>
            </a:r>
            <a:r>
              <a:rPr lang="ru-RU" dirty="0" smtClean="0"/>
              <a:t> </a:t>
            </a:r>
            <a:r>
              <a:rPr lang="ru-RU" dirty="0" err="1"/>
              <a:t>переконання</a:t>
            </a:r>
            <a:r>
              <a:rPr lang="ru-RU" dirty="0"/>
              <a:t> і примусу. При </a:t>
            </a:r>
            <a:r>
              <a:rPr lang="ru-RU" dirty="0" err="1"/>
              <a:t>цьому</a:t>
            </a:r>
            <a:r>
              <a:rPr lang="ru-RU" dirty="0"/>
              <a:t> повинно </a:t>
            </a:r>
            <a:r>
              <a:rPr lang="ru-RU" dirty="0" err="1" smtClean="0"/>
              <a:t>переважати</a:t>
            </a:r>
            <a:r>
              <a:rPr lang="ru-RU" dirty="0"/>
              <a:t> </a:t>
            </a:r>
            <a:r>
              <a:rPr lang="ru-RU" dirty="0" err="1" smtClean="0"/>
              <a:t>переконання</a:t>
            </a:r>
            <a:r>
              <a:rPr lang="ru-RU" dirty="0"/>
              <a:t>, </a:t>
            </a:r>
            <a:r>
              <a:rPr lang="ru-RU" dirty="0" err="1"/>
              <a:t>що</a:t>
            </a:r>
            <a:r>
              <a:rPr lang="ru-RU" dirty="0"/>
              <a:t> </a:t>
            </a:r>
            <a:r>
              <a:rPr lang="ru-RU" dirty="0" err="1"/>
              <a:t>пояснюється</a:t>
            </a:r>
            <a:r>
              <a:rPr lang="ru-RU" dirty="0"/>
              <a:t> характеристикою </a:t>
            </a:r>
            <a:r>
              <a:rPr lang="ru-RU" dirty="0" err="1"/>
              <a:t>України</a:t>
            </a:r>
            <a:r>
              <a:rPr lang="ru-RU" dirty="0"/>
              <a:t> як </a:t>
            </a:r>
            <a:r>
              <a:rPr lang="ru-RU" dirty="0" err="1"/>
              <a:t>правової</a:t>
            </a:r>
            <a:r>
              <a:rPr lang="ru-RU" dirty="0"/>
              <a:t> </a:t>
            </a:r>
            <a:r>
              <a:rPr lang="ru-RU" dirty="0" err="1" smtClean="0"/>
              <a:t>держави</a:t>
            </a:r>
            <a:r>
              <a:rPr lang="ru-RU" dirty="0"/>
              <a:t>, </a:t>
            </a:r>
            <a:r>
              <a:rPr lang="ru-RU" dirty="0" err="1"/>
              <a:t>із</a:t>
            </a:r>
            <a:r>
              <a:rPr lang="ru-RU" dirty="0"/>
              <a:t> </a:t>
            </a:r>
            <a:r>
              <a:rPr lang="ru-RU" dirty="0" err="1"/>
              <a:t>відповідності</a:t>
            </a:r>
            <a:r>
              <a:rPr lang="ru-RU" dirty="0"/>
              <a:t> </a:t>
            </a:r>
            <a:r>
              <a:rPr lang="ru-RU" dirty="0" err="1"/>
              <a:t>її</a:t>
            </a:r>
            <a:r>
              <a:rPr lang="ru-RU" dirty="0"/>
              <a:t> </a:t>
            </a:r>
            <a:r>
              <a:rPr lang="ru-RU" dirty="0" err="1"/>
              <a:t>цілей</a:t>
            </a:r>
            <a:r>
              <a:rPr lang="ru-RU" dirty="0"/>
              <a:t> і </a:t>
            </a:r>
            <a:r>
              <a:rPr lang="ru-RU" dirty="0" err="1"/>
              <a:t>завдань</a:t>
            </a:r>
            <a:r>
              <a:rPr lang="ru-RU" dirty="0"/>
              <a:t> </a:t>
            </a:r>
            <a:r>
              <a:rPr lang="ru-RU" dirty="0" err="1"/>
              <a:t>інтересам</a:t>
            </a:r>
            <a:r>
              <a:rPr lang="ru-RU" dirty="0"/>
              <a:t> </a:t>
            </a:r>
            <a:r>
              <a:rPr lang="ru-RU" dirty="0" err="1"/>
              <a:t>людини</a:t>
            </a:r>
            <a:r>
              <a:rPr lang="ru-RU" dirty="0"/>
              <a:t> і </a:t>
            </a:r>
            <a:r>
              <a:rPr lang="ru-RU" dirty="0" err="1"/>
              <a:t>громадянина</a:t>
            </a:r>
            <a:r>
              <a:rPr lang="ru-RU" dirty="0"/>
              <a:t>.</a:t>
            </a:r>
          </a:p>
          <a:p>
            <a:pPr marL="0" indent="0">
              <a:buNone/>
            </a:pPr>
            <a:r>
              <a:rPr lang="ru-RU" dirty="0" smtClean="0"/>
              <a:t>          </a:t>
            </a:r>
            <a:r>
              <a:rPr lang="ru-RU" dirty="0" err="1" smtClean="0"/>
              <a:t>Водночас</a:t>
            </a:r>
            <a:r>
              <a:rPr lang="ru-RU" dirty="0" smtClean="0"/>
              <a:t> </a:t>
            </a:r>
            <a:r>
              <a:rPr lang="ru-RU" dirty="0"/>
              <a:t>в </a:t>
            </a:r>
            <a:r>
              <a:rPr lang="ru-RU" dirty="0" err="1"/>
              <a:t>адміністративній</a:t>
            </a:r>
            <a:r>
              <a:rPr lang="ru-RU" dirty="0"/>
              <a:t> </a:t>
            </a:r>
            <a:r>
              <a:rPr lang="ru-RU" dirty="0" err="1"/>
              <a:t>діяльності</a:t>
            </a:r>
            <a:r>
              <a:rPr lang="ru-RU" dirty="0"/>
              <a:t> СБ </a:t>
            </a:r>
            <a:r>
              <a:rPr lang="ru-RU" dirty="0" err="1"/>
              <a:t>України</a:t>
            </a:r>
            <a:r>
              <a:rPr lang="ru-RU" dirty="0"/>
              <a:t> </a:t>
            </a:r>
            <a:r>
              <a:rPr lang="ru-RU" dirty="0" err="1"/>
              <a:t>переконання</a:t>
            </a:r>
            <a:r>
              <a:rPr lang="ru-RU" dirty="0"/>
              <a:t> і </a:t>
            </a:r>
            <a:r>
              <a:rPr lang="ru-RU" dirty="0" smtClean="0"/>
              <a:t>примус </a:t>
            </a:r>
            <a:r>
              <a:rPr lang="ru-RU" dirty="0" err="1"/>
              <a:t>виражаються</a:t>
            </a:r>
            <a:r>
              <a:rPr lang="ru-RU" dirty="0"/>
              <a:t> в </a:t>
            </a:r>
            <a:r>
              <a:rPr lang="ru-RU" dirty="0" err="1"/>
              <a:t>різноманітних</a:t>
            </a:r>
            <a:r>
              <a:rPr lang="ru-RU" dirty="0"/>
              <a:t> </a:t>
            </a:r>
            <a:r>
              <a:rPr lang="ru-RU" dirty="0" err="1"/>
              <a:t>варіантах</a:t>
            </a:r>
            <a:r>
              <a:rPr lang="ru-RU" dirty="0"/>
              <a:t>, на </a:t>
            </a:r>
            <a:r>
              <a:rPr lang="ru-RU" dirty="0" err="1"/>
              <a:t>основі</a:t>
            </a:r>
            <a:r>
              <a:rPr lang="ru-RU" dirty="0"/>
              <a:t> </a:t>
            </a:r>
            <a:r>
              <a:rPr lang="ru-RU" dirty="0" err="1"/>
              <a:t>чого</a:t>
            </a:r>
            <a:r>
              <a:rPr lang="ru-RU" dirty="0"/>
              <a:t> </a:t>
            </a:r>
            <a:r>
              <a:rPr lang="ru-RU" dirty="0" err="1"/>
              <a:t>можна</a:t>
            </a:r>
            <a:r>
              <a:rPr lang="ru-RU" dirty="0"/>
              <a:t> </a:t>
            </a:r>
            <a:r>
              <a:rPr lang="ru-RU" dirty="0" err="1" smtClean="0"/>
              <a:t>виділити</a:t>
            </a:r>
            <a:r>
              <a:rPr lang="ru-RU" dirty="0" smtClean="0"/>
              <a:t> </a:t>
            </a:r>
            <a:r>
              <a:rPr lang="ru-RU" dirty="0" err="1"/>
              <a:t>більш</a:t>
            </a:r>
            <a:r>
              <a:rPr lang="ru-RU" dirty="0"/>
              <a:t> </a:t>
            </a:r>
            <a:r>
              <a:rPr lang="ru-RU" dirty="0" err="1"/>
              <a:t>конкретні</a:t>
            </a:r>
            <a:r>
              <a:rPr lang="ru-RU" dirty="0"/>
              <a:t> </a:t>
            </a:r>
            <a:r>
              <a:rPr lang="ru-RU" dirty="0" err="1"/>
              <a:t>види</a:t>
            </a:r>
            <a:r>
              <a:rPr lang="ru-RU" dirty="0"/>
              <a:t> </a:t>
            </a:r>
            <a:r>
              <a:rPr lang="ru-RU" dirty="0" err="1"/>
              <a:t>методів</a:t>
            </a:r>
            <a:r>
              <a:rPr lang="ru-RU" dirty="0"/>
              <a:t> </a:t>
            </a:r>
            <a:r>
              <a:rPr lang="ru-RU" dirty="0" err="1"/>
              <a:t>цієї</a:t>
            </a:r>
            <a:r>
              <a:rPr lang="ru-RU" dirty="0"/>
              <a:t> </a:t>
            </a:r>
            <a:r>
              <a:rPr lang="ru-RU" dirty="0" err="1"/>
              <a:t>діяльності</a:t>
            </a:r>
            <a:r>
              <a:rPr lang="ru-RU" dirty="0"/>
              <a:t>. За характером </a:t>
            </a:r>
            <a:r>
              <a:rPr lang="ru-RU" dirty="0" err="1" smtClean="0"/>
              <a:t>управлінського</a:t>
            </a:r>
            <a:r>
              <a:rPr lang="ru-RU" dirty="0" smtClean="0"/>
              <a:t> </a:t>
            </a:r>
            <a:r>
              <a:rPr lang="ru-RU" dirty="0" err="1"/>
              <a:t>впливу</a:t>
            </a:r>
            <a:r>
              <a:rPr lang="ru-RU" dirty="0"/>
              <a:t> </a:t>
            </a:r>
            <a:r>
              <a:rPr lang="ru-RU" dirty="0" err="1"/>
              <a:t>виділяють</a:t>
            </a:r>
            <a:r>
              <a:rPr lang="ru-RU" dirty="0"/>
              <a:t> </a:t>
            </a:r>
            <a:r>
              <a:rPr lang="ru-RU" dirty="0" err="1"/>
              <a:t>такі</a:t>
            </a:r>
            <a:r>
              <a:rPr lang="ru-RU" dirty="0"/>
              <a:t> </a:t>
            </a:r>
            <a:r>
              <a:rPr lang="ru-RU" dirty="0" err="1" smtClean="0"/>
              <a:t>методи</a:t>
            </a:r>
            <a:r>
              <a:rPr lang="ru-RU" dirty="0" smtClean="0"/>
              <a:t>:</a:t>
            </a:r>
          </a:p>
          <a:p>
            <a:r>
              <a:rPr lang="ru-RU" dirty="0" err="1" smtClean="0"/>
              <a:t>організаційні</a:t>
            </a:r>
            <a:r>
              <a:rPr lang="ru-RU" dirty="0" smtClean="0"/>
              <a:t> </a:t>
            </a:r>
            <a:r>
              <a:rPr lang="ru-RU" dirty="0"/>
              <a:t>(</a:t>
            </a:r>
            <a:r>
              <a:rPr lang="ru-RU" dirty="0" err="1"/>
              <a:t>координація</a:t>
            </a:r>
            <a:r>
              <a:rPr lang="ru-RU" dirty="0"/>
              <a:t>, </a:t>
            </a:r>
            <a:r>
              <a:rPr lang="ru-RU" dirty="0" err="1" smtClean="0"/>
              <a:t>узгодження</a:t>
            </a:r>
            <a:r>
              <a:rPr lang="ru-RU" dirty="0"/>
              <a:t>, </a:t>
            </a:r>
            <a:r>
              <a:rPr lang="ru-RU" dirty="0" err="1"/>
              <a:t>інструктування</a:t>
            </a:r>
            <a:r>
              <a:rPr lang="ru-RU" dirty="0"/>
              <a:t> та </a:t>
            </a:r>
            <a:r>
              <a:rPr lang="ru-RU" dirty="0" err="1"/>
              <a:t>ін</a:t>
            </a:r>
            <a:r>
              <a:rPr lang="ru-RU" dirty="0"/>
              <a:t>.), </a:t>
            </a:r>
            <a:endParaRPr lang="ru-RU" dirty="0" smtClean="0"/>
          </a:p>
          <a:p>
            <a:r>
              <a:rPr lang="ru-RU" dirty="0" err="1" smtClean="0"/>
              <a:t>психологічні</a:t>
            </a:r>
            <a:r>
              <a:rPr lang="ru-RU" dirty="0" smtClean="0"/>
              <a:t> </a:t>
            </a:r>
            <a:r>
              <a:rPr lang="ru-RU" dirty="0"/>
              <a:t>(</a:t>
            </a:r>
            <a:r>
              <a:rPr lang="ru-RU" dirty="0" err="1"/>
              <a:t>психологічне</a:t>
            </a:r>
            <a:r>
              <a:rPr lang="ru-RU" dirty="0"/>
              <a:t> </a:t>
            </a:r>
            <a:r>
              <a:rPr lang="ru-RU" dirty="0" err="1" smtClean="0"/>
              <a:t>спонукування</a:t>
            </a:r>
            <a:r>
              <a:rPr lang="ru-RU" dirty="0" smtClean="0"/>
              <a:t>, </a:t>
            </a:r>
            <a:r>
              <a:rPr lang="ru-RU" dirty="0" err="1" smtClean="0"/>
              <a:t>мотивація</a:t>
            </a:r>
            <a:r>
              <a:rPr lang="ru-RU" dirty="0"/>
              <a:t>, авторитет й </a:t>
            </a:r>
            <a:r>
              <a:rPr lang="ru-RU" dirty="0" err="1"/>
              <a:t>ін</a:t>
            </a:r>
            <a:r>
              <a:rPr lang="ru-RU" dirty="0"/>
              <a:t>.), </a:t>
            </a:r>
            <a:endParaRPr lang="ru-RU" dirty="0" smtClean="0"/>
          </a:p>
          <a:p>
            <a:r>
              <a:rPr lang="ru-RU" dirty="0" err="1" smtClean="0"/>
              <a:t>адміністративні</a:t>
            </a:r>
            <a:endParaRPr lang="ru-RU" dirty="0"/>
          </a:p>
          <a:p>
            <a:r>
              <a:rPr lang="ru-RU" dirty="0" err="1" smtClean="0"/>
              <a:t>економічні</a:t>
            </a:r>
            <a:r>
              <a:rPr lang="ru-RU" dirty="0"/>
              <a:t>. </a:t>
            </a:r>
          </a:p>
          <a:p>
            <a:pPr marL="0" indent="0">
              <a:buNone/>
            </a:pPr>
            <a:r>
              <a:rPr lang="ru-RU" dirty="0" err="1" smtClean="0"/>
              <a:t>Усі</a:t>
            </a:r>
            <a:r>
              <a:rPr lang="ru-RU" dirty="0" smtClean="0"/>
              <a:t> </a:t>
            </a:r>
            <a:r>
              <a:rPr lang="ru-RU" dirty="0" err="1"/>
              <a:t>методи</a:t>
            </a:r>
            <a:r>
              <a:rPr lang="ru-RU" dirty="0"/>
              <a:t> </a:t>
            </a:r>
            <a:r>
              <a:rPr lang="ru-RU" dirty="0" err="1" smtClean="0"/>
              <a:t>мають</a:t>
            </a:r>
            <a:r>
              <a:rPr lang="ru-RU" dirty="0" smtClean="0"/>
              <a:t> </a:t>
            </a:r>
            <a:r>
              <a:rPr lang="ru-RU" dirty="0" err="1"/>
              <a:t>відповідати</a:t>
            </a:r>
            <a:r>
              <a:rPr lang="ru-RU" dirty="0"/>
              <a:t> </a:t>
            </a:r>
            <a:r>
              <a:rPr lang="ru-RU" dirty="0" err="1"/>
              <a:t>вимогам</a:t>
            </a:r>
            <a:r>
              <a:rPr lang="ru-RU" dirty="0"/>
              <a:t> чинного </a:t>
            </a:r>
            <a:r>
              <a:rPr lang="ru-RU" dirty="0" err="1"/>
              <a:t>законодавства</a:t>
            </a:r>
            <a:r>
              <a:rPr lang="ru-RU" dirty="0"/>
              <a:t> за </a:t>
            </a:r>
            <a:r>
              <a:rPr lang="ru-RU" dirty="0" err="1"/>
              <a:t>змістом</a:t>
            </a:r>
            <a:r>
              <a:rPr lang="ru-RU" dirty="0"/>
              <a:t>, </a:t>
            </a:r>
            <a:r>
              <a:rPr lang="ru-RU" dirty="0" err="1" smtClean="0"/>
              <a:t>цілеспрямованістю</a:t>
            </a:r>
            <a:r>
              <a:rPr lang="ru-RU" dirty="0"/>
              <a:t> </a:t>
            </a:r>
          </a:p>
          <a:p>
            <a:endParaRPr lang="ru-RU" dirty="0"/>
          </a:p>
        </p:txBody>
      </p:sp>
    </p:spTree>
    <p:extLst>
      <p:ext uri="{BB962C8B-B14F-4D97-AF65-F5344CB8AC3E}">
        <p14:creationId xmlns:p14="http://schemas.microsoft.com/office/powerpoint/2010/main" val="2067189962"/>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20000"/>
          </a:bodyPr>
          <a:lstStyle/>
          <a:p>
            <a:r>
              <a:rPr lang="ru-RU" dirty="0" err="1"/>
              <a:t>Методи</a:t>
            </a:r>
            <a:r>
              <a:rPr lang="ru-RU" dirty="0"/>
              <a:t> </a:t>
            </a:r>
            <a:r>
              <a:rPr lang="ru-RU" dirty="0" err="1"/>
              <a:t>переконання</a:t>
            </a:r>
            <a:r>
              <a:rPr lang="ru-RU" dirty="0"/>
              <a:t> та примусу </a:t>
            </a:r>
            <a:r>
              <a:rPr lang="ru-RU" b="1" i="1" dirty="0">
                <a:solidFill>
                  <a:srgbClr val="FF0000"/>
                </a:solidFill>
              </a:rPr>
              <a:t>є </a:t>
            </a:r>
            <a:r>
              <a:rPr lang="ru-RU" b="1" i="1" dirty="0" err="1">
                <a:solidFill>
                  <a:srgbClr val="FF0000"/>
                </a:solidFill>
              </a:rPr>
              <a:t>універсальними</a:t>
            </a:r>
            <a:r>
              <a:rPr lang="ru-RU" b="1" i="1" dirty="0">
                <a:solidFill>
                  <a:srgbClr val="FF0000"/>
                </a:solidFill>
              </a:rPr>
              <a:t> методами </a:t>
            </a:r>
            <a:r>
              <a:rPr lang="ru-RU" b="1" i="1" dirty="0" err="1" smtClean="0">
                <a:solidFill>
                  <a:srgbClr val="FF0000"/>
                </a:solidFill>
              </a:rPr>
              <a:t>публічного</a:t>
            </a:r>
            <a:r>
              <a:rPr lang="ru-RU" b="1" i="1" dirty="0" smtClean="0">
                <a:solidFill>
                  <a:srgbClr val="FF0000"/>
                </a:solidFill>
              </a:rPr>
              <a:t> </a:t>
            </a:r>
            <a:r>
              <a:rPr lang="ru-RU" b="1" i="1" dirty="0" err="1">
                <a:solidFill>
                  <a:srgbClr val="FF0000"/>
                </a:solidFill>
              </a:rPr>
              <a:t>управління</a:t>
            </a:r>
            <a:r>
              <a:rPr lang="ru-RU" dirty="0"/>
              <a:t>. Вони </a:t>
            </a:r>
            <a:r>
              <a:rPr lang="ru-RU" dirty="0" err="1"/>
              <a:t>становлять</a:t>
            </a:r>
            <a:r>
              <a:rPr lang="ru-RU" dirty="0"/>
              <a:t> систему </a:t>
            </a:r>
            <a:r>
              <a:rPr lang="ru-RU" dirty="0" err="1"/>
              <a:t>засобів</a:t>
            </a:r>
            <a:r>
              <a:rPr lang="ru-RU" dirty="0"/>
              <a:t> </a:t>
            </a:r>
            <a:r>
              <a:rPr lang="ru-RU" dirty="0" err="1"/>
              <a:t>організуючого</a:t>
            </a:r>
            <a:r>
              <a:rPr lang="ru-RU" dirty="0"/>
              <a:t> </a:t>
            </a:r>
            <a:r>
              <a:rPr lang="ru-RU" dirty="0" err="1" smtClean="0"/>
              <a:t>впливу</a:t>
            </a:r>
            <a:r>
              <a:rPr lang="ru-RU" dirty="0"/>
              <a:t> </a:t>
            </a:r>
            <a:r>
              <a:rPr lang="ru-RU" dirty="0" err="1" smtClean="0"/>
              <a:t>держави</a:t>
            </a:r>
            <a:r>
              <a:rPr lang="ru-RU" dirty="0" smtClean="0"/>
              <a:t> </a:t>
            </a:r>
            <a:r>
              <a:rPr lang="ru-RU" dirty="0"/>
              <a:t>(органу </a:t>
            </a:r>
            <a:r>
              <a:rPr lang="ru-RU" dirty="0" err="1"/>
              <a:t>управління</a:t>
            </a:r>
            <a:r>
              <a:rPr lang="ru-RU" dirty="0"/>
              <a:t>, </a:t>
            </a:r>
            <a:r>
              <a:rPr lang="ru-RU" dirty="0" err="1"/>
              <a:t>посадових</a:t>
            </a:r>
            <a:r>
              <a:rPr lang="ru-RU" dirty="0"/>
              <a:t> </a:t>
            </a:r>
            <a:r>
              <a:rPr lang="ru-RU" dirty="0" err="1"/>
              <a:t>осіб</a:t>
            </a:r>
            <a:r>
              <a:rPr lang="ru-RU" dirty="0"/>
              <a:t>, </a:t>
            </a:r>
            <a:r>
              <a:rPr lang="ru-RU" dirty="0" err="1"/>
              <a:t>якими</a:t>
            </a:r>
            <a:r>
              <a:rPr lang="ru-RU" dirty="0"/>
              <a:t> є </a:t>
            </a:r>
            <a:r>
              <a:rPr lang="ru-RU" dirty="0" err="1"/>
              <a:t>співробітники</a:t>
            </a:r>
            <a:r>
              <a:rPr lang="ru-RU" dirty="0"/>
              <a:t> </a:t>
            </a:r>
            <a:r>
              <a:rPr lang="ru-RU" dirty="0" smtClean="0"/>
              <a:t>СБ </a:t>
            </a:r>
            <a:r>
              <a:rPr lang="ru-RU" dirty="0" err="1" smtClean="0"/>
              <a:t>України</a:t>
            </a:r>
            <a:r>
              <a:rPr lang="ru-RU" dirty="0"/>
              <a:t>) на </a:t>
            </a:r>
            <a:r>
              <a:rPr lang="ru-RU" dirty="0" err="1"/>
              <a:t>свідомість</a:t>
            </a:r>
            <a:r>
              <a:rPr lang="ru-RU" dirty="0"/>
              <a:t> і </a:t>
            </a:r>
            <a:r>
              <a:rPr lang="ru-RU" dirty="0" err="1"/>
              <a:t>поведінку</a:t>
            </a:r>
            <a:r>
              <a:rPr lang="ru-RU" dirty="0"/>
              <a:t> людей, є </a:t>
            </a:r>
            <a:r>
              <a:rPr lang="ru-RU" dirty="0" err="1"/>
              <a:t>необхідною</a:t>
            </a:r>
            <a:r>
              <a:rPr lang="ru-RU" dirty="0"/>
              <a:t> </a:t>
            </a:r>
            <a:r>
              <a:rPr lang="ru-RU" dirty="0" err="1"/>
              <a:t>умовою</a:t>
            </a:r>
            <a:r>
              <a:rPr lang="ru-RU" dirty="0"/>
              <a:t> </a:t>
            </a:r>
            <a:r>
              <a:rPr lang="ru-RU" dirty="0" smtClean="0"/>
              <a:t>нормального </a:t>
            </a:r>
            <a:r>
              <a:rPr lang="ru-RU" dirty="0" err="1"/>
              <a:t>функціонування</a:t>
            </a:r>
            <a:r>
              <a:rPr lang="ru-RU" dirty="0"/>
              <a:t> </a:t>
            </a:r>
            <a:r>
              <a:rPr lang="ru-RU" dirty="0" err="1"/>
              <a:t>суспільства</a:t>
            </a:r>
            <a:r>
              <a:rPr lang="ru-RU" dirty="0"/>
              <a:t> </a:t>
            </a:r>
            <a:r>
              <a:rPr lang="ru-RU" dirty="0" err="1"/>
              <a:t>загалом</a:t>
            </a:r>
            <a:r>
              <a:rPr lang="ru-RU" dirty="0"/>
              <a:t>, кожного </a:t>
            </a:r>
            <a:r>
              <a:rPr lang="ru-RU" dirty="0" err="1"/>
              <a:t>публічного</a:t>
            </a:r>
            <a:r>
              <a:rPr lang="ru-RU" dirty="0"/>
              <a:t> </a:t>
            </a:r>
            <a:r>
              <a:rPr lang="ru-RU" dirty="0" smtClean="0"/>
              <a:t>органу, </a:t>
            </a:r>
            <a:r>
              <a:rPr lang="ru-RU" dirty="0" err="1" smtClean="0"/>
              <a:t>об’єднання</a:t>
            </a:r>
            <a:r>
              <a:rPr lang="ru-RU" dirty="0" smtClean="0"/>
              <a:t> </a:t>
            </a:r>
            <a:r>
              <a:rPr lang="ru-RU" dirty="0" err="1"/>
              <a:t>громадян</a:t>
            </a:r>
            <a:r>
              <a:rPr lang="ru-RU" dirty="0"/>
              <a:t>, будь-</a:t>
            </a:r>
            <a:r>
              <a:rPr lang="ru-RU" dirty="0" err="1"/>
              <a:t>якого</a:t>
            </a:r>
            <a:r>
              <a:rPr lang="ru-RU" dirty="0"/>
              <a:t> </a:t>
            </a:r>
            <a:r>
              <a:rPr lang="ru-RU" dirty="0" err="1"/>
              <a:t>процесу</a:t>
            </a:r>
            <a:r>
              <a:rPr lang="ru-RU" dirty="0"/>
              <a:t> </a:t>
            </a:r>
            <a:r>
              <a:rPr lang="ru-RU" dirty="0" err="1"/>
              <a:t>управління</a:t>
            </a:r>
            <a:r>
              <a:rPr lang="ru-RU" dirty="0"/>
              <a:t>. </a:t>
            </a:r>
            <a:endParaRPr lang="ru-RU" dirty="0" smtClean="0"/>
          </a:p>
          <a:p>
            <a:pPr marL="0" indent="0">
              <a:buNone/>
            </a:pPr>
            <a:r>
              <a:rPr lang="ru-RU" dirty="0" err="1" smtClean="0"/>
              <a:t>Використання</a:t>
            </a:r>
            <a:r>
              <a:rPr lang="ru-RU" dirty="0" smtClean="0"/>
              <a:t> методу </a:t>
            </a:r>
            <a:r>
              <a:rPr lang="ru-RU" b="1" i="1" dirty="0" err="1">
                <a:solidFill>
                  <a:srgbClr val="FF0000"/>
                </a:solidFill>
              </a:rPr>
              <a:t>переконання</a:t>
            </a:r>
            <a:r>
              <a:rPr lang="ru-RU" dirty="0"/>
              <a:t> </a:t>
            </a:r>
            <a:r>
              <a:rPr lang="ru-RU" dirty="0" err="1"/>
              <a:t>сприяє</a:t>
            </a:r>
            <a:r>
              <a:rPr lang="ru-RU" dirty="0"/>
              <a:t> </a:t>
            </a:r>
            <a:r>
              <a:rPr lang="ru-RU" dirty="0" err="1"/>
              <a:t>формуванню</a:t>
            </a:r>
            <a:r>
              <a:rPr lang="ru-RU" dirty="0"/>
              <a:t> у людей </a:t>
            </a:r>
            <a:r>
              <a:rPr lang="ru-RU" dirty="0" err="1"/>
              <a:t>розуміння</a:t>
            </a:r>
            <a:r>
              <a:rPr lang="ru-RU" dirty="0"/>
              <a:t> </a:t>
            </a:r>
            <a:r>
              <a:rPr lang="ru-RU" dirty="0" err="1"/>
              <a:t>необхідності</a:t>
            </a:r>
            <a:r>
              <a:rPr lang="ru-RU" dirty="0"/>
              <a:t> </a:t>
            </a:r>
            <a:r>
              <a:rPr lang="ru-RU" dirty="0" err="1" smtClean="0"/>
              <a:t>добровільного</a:t>
            </a:r>
            <a:r>
              <a:rPr lang="ru-RU" dirty="0"/>
              <a:t>, активного </a:t>
            </a:r>
            <a:r>
              <a:rPr lang="ru-RU" dirty="0" err="1"/>
              <a:t>виконання</a:t>
            </a:r>
            <a:r>
              <a:rPr lang="ru-RU" dirty="0"/>
              <a:t> </a:t>
            </a:r>
            <a:r>
              <a:rPr lang="ru-RU" dirty="0" err="1"/>
              <a:t>приписів</a:t>
            </a:r>
            <a:r>
              <a:rPr lang="ru-RU" dirty="0"/>
              <a:t>, правил і норм, </a:t>
            </a:r>
            <a:r>
              <a:rPr lang="ru-RU" dirty="0" err="1"/>
              <a:t>які</a:t>
            </a:r>
            <a:r>
              <a:rPr lang="ru-RU" dirty="0"/>
              <a:t> </a:t>
            </a:r>
            <a:r>
              <a:rPr lang="ru-RU" dirty="0" err="1" smtClean="0"/>
              <a:t>функціону-ють</a:t>
            </a:r>
            <a:r>
              <a:rPr lang="ru-RU" dirty="0" smtClean="0"/>
              <a:t> </a:t>
            </a:r>
            <a:r>
              <a:rPr lang="ru-RU" dirty="0"/>
              <a:t>у </a:t>
            </a:r>
            <a:r>
              <a:rPr lang="ru-RU" dirty="0" err="1"/>
              <a:t>суспільстві</a:t>
            </a:r>
            <a:endParaRPr lang="ru-RU" dirty="0"/>
          </a:p>
          <a:p>
            <a:endParaRPr lang="ru-RU" dirty="0"/>
          </a:p>
        </p:txBody>
      </p:sp>
    </p:spTree>
    <p:extLst>
      <p:ext uri="{BB962C8B-B14F-4D97-AF65-F5344CB8AC3E}">
        <p14:creationId xmlns:p14="http://schemas.microsoft.com/office/powerpoint/2010/main" val="35935979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02540" y="3347645"/>
            <a:ext cx="7886700" cy="3263504"/>
          </a:xfrm>
        </p:spPr>
        <p:txBody>
          <a:bodyPr>
            <a:normAutofit lnSpcReduction="10000"/>
          </a:bodyPr>
          <a:lstStyle/>
          <a:p>
            <a:pPr marL="0" indent="0" algn="just">
              <a:buNone/>
            </a:pPr>
            <a:r>
              <a:rPr lang="ru-RU" dirty="0" smtClean="0">
                <a:latin typeface="Times New Roman" panose="02020603050405020304" pitchFamily="18" charset="0"/>
                <a:cs typeface="Times New Roman" panose="02020603050405020304" pitchFamily="18" charset="0"/>
              </a:rPr>
              <a:t>        </a:t>
            </a:r>
            <a:r>
              <a:rPr lang="ru-RU" b="1" i="1" dirty="0" err="1" smtClean="0">
                <a:solidFill>
                  <a:srgbClr val="FF0000"/>
                </a:solidFill>
                <a:latin typeface="Times New Roman" panose="02020603050405020304" pitchFamily="18" charset="0"/>
                <a:cs typeface="Times New Roman" panose="02020603050405020304" pitchFamily="18" charset="0"/>
              </a:rPr>
              <a:t>Адміністративна</a:t>
            </a:r>
            <a:r>
              <a:rPr lang="ru-RU" b="1" i="1" dirty="0" smtClean="0">
                <a:solidFill>
                  <a:srgbClr val="FF0000"/>
                </a:solidFill>
                <a:latin typeface="Times New Roman" panose="02020603050405020304" pitchFamily="18" charset="0"/>
                <a:cs typeface="Times New Roman" panose="02020603050405020304" pitchFamily="18" charset="0"/>
              </a:rPr>
              <a:t> </a:t>
            </a:r>
            <a:r>
              <a:rPr lang="ru-RU" b="1" i="1" dirty="0" err="1" smtClean="0">
                <a:solidFill>
                  <a:srgbClr val="FF0000"/>
                </a:solidFill>
                <a:latin typeface="Times New Roman" panose="02020603050405020304" pitchFamily="18" charset="0"/>
                <a:cs typeface="Times New Roman" panose="02020603050405020304" pitchFamily="18" charset="0"/>
              </a:rPr>
              <a:t>відповідальність</a:t>
            </a:r>
            <a:r>
              <a:rPr lang="ru-RU" b="1" i="1" dirty="0" smtClean="0">
                <a:solidFill>
                  <a:srgbClr val="FF0000"/>
                </a:solidFill>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це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передбачене</a:t>
            </a:r>
            <a:r>
              <a:rPr lang="ru-RU" dirty="0" smtClean="0">
                <a:latin typeface="Times New Roman" panose="02020603050405020304" pitchFamily="18" charset="0"/>
                <a:cs typeface="Times New Roman" panose="02020603050405020304" pitchFamily="18" charset="0"/>
              </a:rPr>
              <a:t> </a:t>
            </a:r>
            <a:r>
              <a:rPr lang="ru-RU" u="sng" dirty="0" err="1" smtClean="0">
                <a:latin typeface="Times New Roman" panose="02020603050405020304" pitchFamily="18" charset="0"/>
                <a:cs typeface="Times New Roman" panose="02020603050405020304" pitchFamily="18" charset="0"/>
              </a:rPr>
              <a:t>законодавством</a:t>
            </a:r>
            <a:r>
              <a:rPr lang="ru-RU" dirty="0" smtClean="0">
                <a:latin typeface="Times New Roman" panose="02020603050405020304" pitchFamily="18" charset="0"/>
                <a:cs typeface="Times New Roman" panose="02020603050405020304" pitchFamily="18" charset="0"/>
              </a:rPr>
              <a:t>, </a:t>
            </a:r>
            <a:r>
              <a:rPr lang="ru-RU" u="sng" dirty="0" err="1" smtClean="0">
                <a:latin typeface="Times New Roman" panose="02020603050405020304" pitchFamily="18" charset="0"/>
                <a:cs typeface="Times New Roman" panose="02020603050405020304" pitchFamily="18" charset="0"/>
              </a:rPr>
              <a:t>примусове</a:t>
            </a:r>
            <a:r>
              <a:rPr lang="ru-RU" dirty="0" smtClean="0">
                <a:latin typeface="Times New Roman" panose="02020603050405020304" pitchFamily="18" charset="0"/>
                <a:cs typeface="Times New Roman" panose="02020603050405020304" pitchFamily="18" charset="0"/>
              </a:rPr>
              <a:t>, з </a:t>
            </a:r>
            <a:r>
              <a:rPr lang="ru-RU" u="sng" dirty="0" err="1" smtClean="0">
                <a:latin typeface="Times New Roman" panose="02020603050405020304" pitchFamily="18" charset="0"/>
                <a:cs typeface="Times New Roman" panose="02020603050405020304" pitchFamily="18" charset="0"/>
              </a:rPr>
              <a:t>додержанням</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встановленої</a:t>
            </a:r>
            <a:r>
              <a:rPr lang="ru-RU" dirty="0" smtClean="0">
                <a:latin typeface="Times New Roman" panose="02020603050405020304" pitchFamily="18" charset="0"/>
                <a:cs typeface="Times New Roman" panose="02020603050405020304" pitchFamily="18" charset="0"/>
              </a:rPr>
              <a:t> </a:t>
            </a:r>
            <a:r>
              <a:rPr lang="ru-RU" u="sng" dirty="0" err="1" smtClean="0">
                <a:latin typeface="Times New Roman" panose="02020603050405020304" pitchFamily="18" charset="0"/>
                <a:cs typeface="Times New Roman" panose="02020603050405020304" pitchFamily="18" charset="0"/>
              </a:rPr>
              <a:t>процедури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застосування</a:t>
            </a:r>
            <a:r>
              <a:rPr lang="ru-RU" dirty="0" smtClean="0">
                <a:latin typeface="Times New Roman" panose="02020603050405020304" pitchFamily="18" charset="0"/>
                <a:cs typeface="Times New Roman" panose="02020603050405020304" pitchFamily="18" charset="0"/>
              </a:rPr>
              <a:t> </a:t>
            </a:r>
            <a:r>
              <a:rPr lang="ru-RU" u="sng" dirty="0" err="1" smtClean="0">
                <a:latin typeface="Times New Roman" panose="02020603050405020304" pitchFamily="18" charset="0"/>
                <a:cs typeface="Times New Roman" panose="02020603050405020304" pitchFamily="18" charset="0"/>
              </a:rPr>
              <a:t>правомочним</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суб’єктом</a:t>
            </a:r>
            <a:r>
              <a:rPr lang="ru-RU" dirty="0" smtClean="0">
                <a:latin typeface="Times New Roman" panose="02020603050405020304" pitchFamily="18" charset="0"/>
                <a:cs typeface="Times New Roman" panose="02020603050405020304" pitchFamily="18" charset="0"/>
              </a:rPr>
              <a:t> до </a:t>
            </a:r>
            <a:r>
              <a:rPr lang="ru-RU" dirty="0" err="1" smtClean="0">
                <a:latin typeface="Times New Roman" panose="02020603050405020304" pitchFamily="18" charset="0"/>
                <a:cs typeface="Times New Roman" panose="02020603050405020304" pitchFamily="18" charset="0"/>
              </a:rPr>
              <a:t>осіб</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які</a:t>
            </a:r>
            <a:r>
              <a:rPr lang="ru-RU" dirty="0" smtClean="0">
                <a:latin typeface="Times New Roman" panose="02020603050405020304" pitchFamily="18" charset="0"/>
                <a:cs typeface="Times New Roman" panose="02020603050405020304" pitchFamily="18" charset="0"/>
              </a:rPr>
              <a:t> </a:t>
            </a:r>
            <a:r>
              <a:rPr lang="ru-RU" u="sng" dirty="0" smtClean="0">
                <a:latin typeface="Times New Roman" panose="02020603050405020304" pitchFamily="18" charset="0"/>
                <a:cs typeface="Times New Roman" panose="02020603050405020304" pitchFamily="18" charset="0"/>
              </a:rPr>
              <a:t>вчинили </a:t>
            </a:r>
            <a:r>
              <a:rPr lang="ru-RU" u="sng" dirty="0" err="1" smtClean="0">
                <a:latin typeface="Times New Roman" panose="02020603050405020304" pitchFamily="18" charset="0"/>
                <a:cs typeface="Times New Roman" panose="02020603050405020304" pitchFamily="18" charset="0"/>
              </a:rPr>
              <a:t>адміністративні</a:t>
            </a:r>
            <a:r>
              <a:rPr lang="ru-RU" u="sng" dirty="0" smtClean="0">
                <a:latin typeface="Times New Roman" panose="02020603050405020304" pitchFamily="18" charset="0"/>
                <a:cs typeface="Times New Roman" panose="02020603050405020304" pitchFamily="18" charset="0"/>
              </a:rPr>
              <a:t> проступки </a:t>
            </a:r>
            <a:r>
              <a:rPr lang="ru-RU" u="sng" dirty="0" err="1" smtClean="0">
                <a:latin typeface="Times New Roman" panose="02020603050405020304" pitchFamily="18" charset="0"/>
                <a:cs typeface="Times New Roman" panose="02020603050405020304" pitchFamily="18" charset="0"/>
              </a:rPr>
              <a:t>заходів</a:t>
            </a:r>
            <a:r>
              <a:rPr lang="ru-RU" u="sng" dirty="0" smtClean="0">
                <a:latin typeface="Times New Roman" panose="02020603050405020304" pitchFamily="18" charset="0"/>
                <a:cs typeface="Times New Roman" panose="02020603050405020304" pitchFamily="18" charset="0"/>
              </a:rPr>
              <a:t> </a:t>
            </a:r>
            <a:r>
              <a:rPr lang="ru-RU" u="sng" dirty="0" err="1" smtClean="0">
                <a:latin typeface="Times New Roman" panose="02020603050405020304" pitchFamily="18" charset="0"/>
                <a:cs typeface="Times New Roman" panose="02020603050405020304" pitchFamily="18" charset="0"/>
              </a:rPr>
              <a:t>впливу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реалізація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яких</a:t>
            </a:r>
            <a:r>
              <a:rPr lang="ru-RU" dirty="0" smtClean="0">
                <a:latin typeface="Times New Roman" panose="02020603050405020304" pitchFamily="18" charset="0"/>
                <a:cs typeface="Times New Roman" panose="02020603050405020304" pitchFamily="18" charset="0"/>
              </a:rPr>
              <a:t> </a:t>
            </a:r>
            <a:r>
              <a:rPr lang="ru-RU" u="sng" dirty="0" err="1" smtClean="0">
                <a:latin typeface="Times New Roman" panose="02020603050405020304" pitchFamily="18" charset="0"/>
                <a:cs typeface="Times New Roman" panose="02020603050405020304" pitchFamily="18" charset="0"/>
              </a:rPr>
              <a:t>юридично</a:t>
            </a:r>
            <a:r>
              <a:rPr lang="ru-RU" u="sng" dirty="0" smtClean="0">
                <a:latin typeface="Times New Roman" panose="02020603050405020304" pitchFamily="18" charset="0"/>
                <a:cs typeface="Times New Roman" panose="02020603050405020304" pitchFamily="18" charset="0"/>
              </a:rPr>
              <a:t> </a:t>
            </a:r>
            <a:r>
              <a:rPr lang="ru-RU" u="sng" dirty="0" err="1" smtClean="0">
                <a:latin typeface="Times New Roman" panose="02020603050405020304" pitchFamily="18" charset="0"/>
                <a:cs typeface="Times New Roman" panose="02020603050405020304" pitchFamily="18" charset="0"/>
              </a:rPr>
              <a:t>визнана</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
        <p:nvSpPr>
          <p:cNvPr id="4" name="Скругленный прямоугольник 3"/>
          <p:cNvSpPr/>
          <p:nvPr/>
        </p:nvSpPr>
        <p:spPr>
          <a:xfrm>
            <a:off x="2101215" y="720183"/>
            <a:ext cx="3684269" cy="350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100" i="1" dirty="0">
                <a:latin typeface="Times New Roman" panose="02020603050405020304" pitchFamily="18" charset="0"/>
                <a:cs typeface="Times New Roman" panose="02020603050405020304" pitchFamily="18" charset="0"/>
              </a:rPr>
              <a:t>Підстави</a:t>
            </a:r>
            <a:endParaRPr lang="ru-RU" sz="2100" i="1" dirty="0">
              <a:latin typeface="Times New Roman" panose="02020603050405020304" pitchFamily="18" charset="0"/>
              <a:cs typeface="Times New Roman" panose="02020603050405020304" pitchFamily="18" charset="0"/>
            </a:endParaRPr>
          </a:p>
        </p:txBody>
      </p:sp>
      <p:sp>
        <p:nvSpPr>
          <p:cNvPr id="5" name="Стрелка вниз 4"/>
          <p:cNvSpPr/>
          <p:nvPr/>
        </p:nvSpPr>
        <p:spPr>
          <a:xfrm rot="2306485">
            <a:off x="1691973" y="1059136"/>
            <a:ext cx="289560" cy="9372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p>
        </p:txBody>
      </p:sp>
      <p:sp>
        <p:nvSpPr>
          <p:cNvPr id="6" name="Стрелка вниз 5"/>
          <p:cNvSpPr/>
          <p:nvPr/>
        </p:nvSpPr>
        <p:spPr>
          <a:xfrm>
            <a:off x="3653789" y="1173152"/>
            <a:ext cx="289560" cy="9372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p>
        </p:txBody>
      </p:sp>
      <p:sp>
        <p:nvSpPr>
          <p:cNvPr id="7" name="Стрелка вниз 6"/>
          <p:cNvSpPr/>
          <p:nvPr/>
        </p:nvSpPr>
        <p:spPr>
          <a:xfrm rot="20025069">
            <a:off x="5303592" y="1194619"/>
            <a:ext cx="289560" cy="9372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p>
        </p:txBody>
      </p:sp>
      <p:sp>
        <p:nvSpPr>
          <p:cNvPr id="8" name="Прямоугольник 7"/>
          <p:cNvSpPr/>
          <p:nvPr/>
        </p:nvSpPr>
        <p:spPr>
          <a:xfrm>
            <a:off x="626973" y="2082697"/>
            <a:ext cx="2361480" cy="646331"/>
          </a:xfrm>
          <a:prstGeom prst="rect">
            <a:avLst/>
          </a:prstGeom>
        </p:spPr>
        <p:txBody>
          <a:bodyPr wrap="none">
            <a:spAutoFit/>
          </a:bodyPr>
          <a:lstStyle/>
          <a:p>
            <a:r>
              <a:rPr lang="ru-RU" b="1" i="1" dirty="0" err="1">
                <a:latin typeface="Times New Roman" panose="02020603050405020304" pitchFamily="18" charset="0"/>
                <a:cs typeface="Times New Roman" panose="02020603050405020304" pitchFamily="18" charset="0"/>
              </a:rPr>
              <a:t>нормативні</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правові</a:t>
            </a:r>
            <a:r>
              <a:rPr lang="ru-RU" b="1" i="1" dirty="0">
                <a:latin typeface="Times New Roman" panose="02020603050405020304" pitchFamily="18" charset="0"/>
                <a:cs typeface="Times New Roman" panose="02020603050405020304" pitchFamily="18" charset="0"/>
              </a:rPr>
              <a:t>)</a:t>
            </a:r>
          </a:p>
          <a:p>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підстави</a:t>
            </a:r>
            <a:endParaRPr lang="ru-RU" b="1" i="1" dirty="0">
              <a:latin typeface="Times New Roman" panose="02020603050405020304" pitchFamily="18" charset="0"/>
              <a:cs typeface="Times New Roman" panose="02020603050405020304" pitchFamily="18" charset="0"/>
            </a:endParaRPr>
          </a:p>
        </p:txBody>
      </p:sp>
      <p:sp>
        <p:nvSpPr>
          <p:cNvPr id="9" name="Прямоугольник 8"/>
          <p:cNvSpPr/>
          <p:nvPr/>
        </p:nvSpPr>
        <p:spPr>
          <a:xfrm>
            <a:off x="2846638" y="2235054"/>
            <a:ext cx="2193421" cy="369332"/>
          </a:xfrm>
          <a:prstGeom prst="rect">
            <a:avLst/>
          </a:prstGeom>
        </p:spPr>
        <p:txBody>
          <a:bodyPr wrap="none">
            <a:spAutoFit/>
          </a:bodyPr>
          <a:lstStyle/>
          <a:p>
            <a:r>
              <a:rPr lang="ru-RU" b="1" i="1" dirty="0" err="1">
                <a:latin typeface="Times New Roman" panose="02020603050405020304" pitchFamily="18" charset="0"/>
                <a:cs typeface="Times New Roman" panose="02020603050405020304" pitchFamily="18" charset="0"/>
              </a:rPr>
              <a:t>фактичні</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підстави</a:t>
            </a:r>
            <a:endParaRPr lang="ru-RU" b="1" i="1" dirty="0">
              <a:latin typeface="Times New Roman" panose="02020603050405020304" pitchFamily="18" charset="0"/>
              <a:cs typeface="Times New Roman" panose="02020603050405020304" pitchFamily="18" charset="0"/>
            </a:endParaRPr>
          </a:p>
        </p:txBody>
      </p:sp>
      <p:sp>
        <p:nvSpPr>
          <p:cNvPr id="10" name="Прямоугольник 9"/>
          <p:cNvSpPr/>
          <p:nvPr/>
        </p:nvSpPr>
        <p:spPr>
          <a:xfrm>
            <a:off x="5208118" y="2237969"/>
            <a:ext cx="3320974" cy="646331"/>
          </a:xfrm>
          <a:prstGeom prst="rect">
            <a:avLst/>
          </a:prstGeom>
        </p:spPr>
        <p:txBody>
          <a:bodyPr wrap="none">
            <a:spAutoFit/>
          </a:bodyPr>
          <a:lstStyle/>
          <a:p>
            <a:r>
              <a:rPr lang="ru-RU" b="1" i="1" dirty="0" err="1">
                <a:latin typeface="Times New Roman" panose="02020603050405020304" pitchFamily="18" charset="0"/>
                <a:cs typeface="Times New Roman" panose="02020603050405020304" pitchFamily="18" charset="0"/>
              </a:rPr>
              <a:t>документальні</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процесуальні</a:t>
            </a:r>
            <a:r>
              <a:rPr lang="ru-RU" b="1" i="1" dirty="0">
                <a:latin typeface="Times New Roman" panose="02020603050405020304" pitchFamily="18" charset="0"/>
                <a:cs typeface="Times New Roman" panose="02020603050405020304" pitchFamily="18" charset="0"/>
              </a:rPr>
              <a:t>) </a:t>
            </a:r>
          </a:p>
          <a:p>
            <a:r>
              <a:rPr lang="ru-RU" b="1" i="1" dirty="0" err="1">
                <a:latin typeface="Times New Roman" panose="02020603050405020304" pitchFamily="18" charset="0"/>
                <a:cs typeface="Times New Roman" panose="02020603050405020304" pitchFamily="18" charset="0"/>
              </a:rPr>
              <a:t>підстави</a:t>
            </a:r>
            <a:endParaRPr lang="ru-RU"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1242742"/>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Переконання</a:t>
            </a:r>
            <a:endParaRPr lang="ru-RU" dirty="0"/>
          </a:p>
        </p:txBody>
      </p:sp>
      <p:sp>
        <p:nvSpPr>
          <p:cNvPr id="3" name="Объект 2"/>
          <p:cNvSpPr>
            <a:spLocks noGrp="1"/>
          </p:cNvSpPr>
          <p:nvPr>
            <p:ph idx="1"/>
          </p:nvPr>
        </p:nvSpPr>
        <p:spPr/>
        <p:txBody>
          <a:bodyPr>
            <a:normAutofit fontScale="85000" lnSpcReduction="20000"/>
          </a:bodyPr>
          <a:lstStyle/>
          <a:p>
            <a:r>
              <a:rPr lang="ru-RU" dirty="0"/>
              <a:t>Основною формою </a:t>
            </a:r>
            <a:r>
              <a:rPr lang="ru-RU" dirty="0" err="1"/>
              <a:t>реалізації</a:t>
            </a:r>
            <a:r>
              <a:rPr lang="ru-RU" dirty="0"/>
              <a:t> методу </a:t>
            </a:r>
            <a:r>
              <a:rPr lang="ru-RU" dirty="0" err="1"/>
              <a:t>переконання</a:t>
            </a:r>
            <a:r>
              <a:rPr lang="ru-RU" dirty="0"/>
              <a:t> є </a:t>
            </a:r>
            <a:r>
              <a:rPr lang="ru-RU" b="1" i="1" dirty="0" err="1">
                <a:solidFill>
                  <a:srgbClr val="FF0000"/>
                </a:solidFill>
              </a:rPr>
              <a:t>профілактична</a:t>
            </a:r>
            <a:r>
              <a:rPr lang="ru-RU" b="1" i="1" dirty="0">
                <a:solidFill>
                  <a:srgbClr val="FF0000"/>
                </a:solidFill>
              </a:rPr>
              <a:t> </a:t>
            </a:r>
            <a:r>
              <a:rPr lang="ru-RU" b="1" i="1" dirty="0" err="1" smtClean="0">
                <a:solidFill>
                  <a:srgbClr val="FF0000"/>
                </a:solidFill>
              </a:rPr>
              <a:t>бесіда</a:t>
            </a:r>
            <a:r>
              <a:rPr lang="ru-RU" dirty="0"/>
              <a:t>, </a:t>
            </a:r>
            <a:r>
              <a:rPr lang="ru-RU" dirty="0" err="1"/>
              <a:t>ефективність</a:t>
            </a:r>
            <a:r>
              <a:rPr lang="ru-RU" dirty="0"/>
              <a:t> </a:t>
            </a:r>
            <a:r>
              <a:rPr lang="ru-RU" dirty="0" err="1"/>
              <a:t>якої</a:t>
            </a:r>
            <a:r>
              <a:rPr lang="ru-RU" dirty="0"/>
              <a:t> </a:t>
            </a:r>
            <a:r>
              <a:rPr lang="ru-RU" dirty="0" err="1"/>
              <a:t>багато</a:t>
            </a:r>
            <a:r>
              <a:rPr lang="ru-RU" dirty="0"/>
              <a:t> в </a:t>
            </a:r>
            <a:r>
              <a:rPr lang="ru-RU" dirty="0" err="1"/>
              <a:t>чому</a:t>
            </a:r>
            <a:r>
              <a:rPr lang="ru-RU" dirty="0"/>
              <a:t> </a:t>
            </a:r>
            <a:r>
              <a:rPr lang="ru-RU" dirty="0" err="1"/>
              <a:t>досягається</a:t>
            </a:r>
            <a:r>
              <a:rPr lang="ru-RU" dirty="0"/>
              <a:t> </a:t>
            </a:r>
            <a:r>
              <a:rPr lang="ru-RU" dirty="0" err="1"/>
              <a:t>умінням</a:t>
            </a:r>
            <a:r>
              <a:rPr lang="ru-RU" dirty="0"/>
              <a:t> </a:t>
            </a:r>
            <a:r>
              <a:rPr lang="ru-RU" dirty="0" err="1" smtClean="0"/>
              <a:t>застосовувати</a:t>
            </a:r>
            <a:r>
              <a:rPr lang="ru-RU" dirty="0"/>
              <a:t> </a:t>
            </a:r>
            <a:r>
              <a:rPr lang="ru-RU" dirty="0" err="1" smtClean="0"/>
              <a:t>співробітниками</a:t>
            </a:r>
            <a:r>
              <a:rPr lang="ru-RU" dirty="0" smtClean="0"/>
              <a:t> </a:t>
            </a:r>
            <a:r>
              <a:rPr lang="ru-RU" dirty="0"/>
              <a:t>СБ </a:t>
            </a:r>
            <a:r>
              <a:rPr lang="ru-RU" dirty="0" err="1"/>
              <a:t>України</a:t>
            </a:r>
            <a:r>
              <a:rPr lang="ru-RU" dirty="0"/>
              <a:t> психолого-</a:t>
            </a:r>
            <a:r>
              <a:rPr lang="ru-RU" dirty="0" err="1"/>
              <a:t>педагогічних</a:t>
            </a:r>
            <a:r>
              <a:rPr lang="ru-RU" dirty="0"/>
              <a:t> </a:t>
            </a:r>
            <a:r>
              <a:rPr lang="ru-RU" dirty="0" err="1"/>
              <a:t>прийомів</a:t>
            </a:r>
            <a:r>
              <a:rPr lang="ru-RU" dirty="0"/>
              <a:t> </a:t>
            </a:r>
            <a:r>
              <a:rPr lang="ru-RU" dirty="0" err="1" smtClean="0"/>
              <a:t>виховного</a:t>
            </a:r>
            <a:r>
              <a:rPr lang="ru-RU" dirty="0"/>
              <a:t> </a:t>
            </a:r>
            <a:r>
              <a:rPr lang="ru-RU" dirty="0" err="1" smtClean="0"/>
              <a:t>впливу</a:t>
            </a:r>
            <a:r>
              <a:rPr lang="ru-RU" dirty="0"/>
              <a:t>: </a:t>
            </a:r>
            <a:r>
              <a:rPr lang="ru-RU" b="1" i="1" dirty="0" err="1">
                <a:solidFill>
                  <a:srgbClr val="FF0000"/>
                </a:solidFill>
              </a:rPr>
              <a:t>роз'яснення</a:t>
            </a:r>
            <a:r>
              <a:rPr lang="ru-RU" b="1" i="1" dirty="0">
                <a:solidFill>
                  <a:srgbClr val="FF0000"/>
                </a:solidFill>
              </a:rPr>
              <a:t>, </a:t>
            </a:r>
            <a:r>
              <a:rPr lang="ru-RU" b="1" i="1" dirty="0" err="1">
                <a:solidFill>
                  <a:srgbClr val="FF0000"/>
                </a:solidFill>
              </a:rPr>
              <a:t>порівняння</a:t>
            </a:r>
            <a:r>
              <a:rPr lang="ru-RU" b="1" i="1" dirty="0">
                <a:solidFill>
                  <a:srgbClr val="FF0000"/>
                </a:solidFill>
              </a:rPr>
              <a:t>, </a:t>
            </a:r>
            <a:r>
              <a:rPr lang="ru-RU" b="1" i="1" dirty="0" err="1">
                <a:solidFill>
                  <a:srgbClr val="FF0000"/>
                </a:solidFill>
              </a:rPr>
              <a:t>заохочення</a:t>
            </a:r>
            <a:r>
              <a:rPr lang="ru-RU" b="1" i="1" dirty="0">
                <a:solidFill>
                  <a:srgbClr val="FF0000"/>
                </a:solidFill>
              </a:rPr>
              <a:t>, </a:t>
            </a:r>
            <a:r>
              <a:rPr lang="ru-RU" b="1" i="1" dirty="0" err="1">
                <a:solidFill>
                  <a:srgbClr val="FF0000"/>
                </a:solidFill>
              </a:rPr>
              <a:t>виявлення</a:t>
            </a:r>
            <a:r>
              <a:rPr lang="ru-RU" b="1" i="1" dirty="0">
                <a:solidFill>
                  <a:srgbClr val="FF0000"/>
                </a:solidFill>
              </a:rPr>
              <a:t> </a:t>
            </a:r>
            <a:r>
              <a:rPr lang="ru-RU" b="1" i="1" dirty="0" err="1">
                <a:solidFill>
                  <a:srgbClr val="FF0000"/>
                </a:solidFill>
              </a:rPr>
              <a:t>довіри</a:t>
            </a:r>
            <a:r>
              <a:rPr lang="ru-RU" b="1" i="1" dirty="0">
                <a:solidFill>
                  <a:srgbClr val="FF0000"/>
                </a:solidFill>
              </a:rPr>
              <a:t> </a:t>
            </a:r>
            <a:endParaRPr lang="ru-RU" b="1" i="1" dirty="0" smtClean="0">
              <a:solidFill>
                <a:srgbClr val="FF0000"/>
              </a:solidFill>
            </a:endParaRPr>
          </a:p>
          <a:p>
            <a:r>
              <a:rPr lang="ru-RU" dirty="0" err="1" smtClean="0"/>
              <a:t>Наприклад</a:t>
            </a:r>
            <a:r>
              <a:rPr lang="ru-RU" dirty="0"/>
              <a:t>, </a:t>
            </a:r>
            <a:r>
              <a:rPr lang="ru-RU" b="1" i="1" dirty="0" err="1">
                <a:solidFill>
                  <a:srgbClr val="FF0000"/>
                </a:solidFill>
              </a:rPr>
              <a:t>прийом</a:t>
            </a:r>
            <a:r>
              <a:rPr lang="ru-RU" b="1" i="1" dirty="0">
                <a:solidFill>
                  <a:srgbClr val="FF0000"/>
                </a:solidFill>
              </a:rPr>
              <a:t> </a:t>
            </a:r>
            <a:r>
              <a:rPr lang="ru-RU" b="1" i="1" dirty="0" err="1">
                <a:solidFill>
                  <a:srgbClr val="FF0000"/>
                </a:solidFill>
              </a:rPr>
              <a:t>заохочення</a:t>
            </a:r>
            <a:r>
              <a:rPr lang="ru-RU" b="1" i="1" dirty="0">
                <a:solidFill>
                  <a:srgbClr val="FF0000"/>
                </a:solidFill>
              </a:rPr>
              <a:t> </a:t>
            </a:r>
            <a:r>
              <a:rPr lang="ru-RU" b="1" i="1" dirty="0" err="1">
                <a:solidFill>
                  <a:srgbClr val="FF0000"/>
                </a:solidFill>
              </a:rPr>
              <a:t>стимулює</a:t>
            </a:r>
            <a:r>
              <a:rPr lang="ru-RU" b="1" i="1" dirty="0">
                <a:solidFill>
                  <a:srgbClr val="FF0000"/>
                </a:solidFill>
              </a:rPr>
              <a:t> </a:t>
            </a:r>
            <a:r>
              <a:rPr lang="ru-RU" dirty="0" err="1"/>
              <a:t>вдосконалення</a:t>
            </a:r>
            <a:r>
              <a:rPr lang="ru-RU" dirty="0"/>
              <a:t> і </a:t>
            </a:r>
            <a:r>
              <a:rPr lang="ru-RU" dirty="0" err="1" smtClean="0"/>
              <a:t>закріплення</a:t>
            </a:r>
            <a:r>
              <a:rPr lang="ru-RU" dirty="0" smtClean="0"/>
              <a:t> позитивного </a:t>
            </a:r>
            <a:r>
              <a:rPr lang="ru-RU" dirty="0" err="1"/>
              <a:t>поводження</a:t>
            </a:r>
            <a:r>
              <a:rPr lang="ru-RU" dirty="0"/>
              <a:t>, </a:t>
            </a:r>
            <a:r>
              <a:rPr lang="ru-RU" dirty="0" err="1"/>
              <a:t>дій</a:t>
            </a:r>
            <a:r>
              <a:rPr lang="ru-RU" dirty="0"/>
              <a:t>, </a:t>
            </a:r>
            <a:r>
              <a:rPr lang="ru-RU" dirty="0" err="1"/>
              <a:t>поглядів</a:t>
            </a:r>
            <a:r>
              <a:rPr lang="ru-RU" dirty="0"/>
              <a:t>, </a:t>
            </a:r>
            <a:r>
              <a:rPr lang="ru-RU" dirty="0" err="1"/>
              <a:t>звичок</a:t>
            </a:r>
            <a:r>
              <a:rPr lang="ru-RU" dirty="0"/>
              <a:t> особи, </a:t>
            </a:r>
            <a:r>
              <a:rPr lang="ru-RU" dirty="0" err="1"/>
              <a:t>стосовно</a:t>
            </a:r>
            <a:r>
              <a:rPr lang="ru-RU" dirty="0"/>
              <a:t> </a:t>
            </a:r>
            <a:r>
              <a:rPr lang="ru-RU" dirty="0" err="1"/>
              <a:t>якої</a:t>
            </a:r>
            <a:r>
              <a:rPr lang="ru-RU" dirty="0"/>
              <a:t> </a:t>
            </a:r>
            <a:r>
              <a:rPr lang="ru-RU" dirty="0" err="1" smtClean="0"/>
              <a:t>здійснюється</a:t>
            </a:r>
            <a:r>
              <a:rPr lang="ru-RU" dirty="0" smtClean="0"/>
              <a:t> </a:t>
            </a:r>
            <a:r>
              <a:rPr lang="ru-RU" dirty="0" err="1"/>
              <a:t>профілактика</a:t>
            </a:r>
            <a:r>
              <a:rPr lang="ru-RU" dirty="0"/>
              <a:t>. У </a:t>
            </a:r>
            <a:r>
              <a:rPr lang="ru-RU" dirty="0" err="1"/>
              <a:t>теорії</a:t>
            </a:r>
            <a:r>
              <a:rPr lang="ru-RU" dirty="0"/>
              <a:t> державного </a:t>
            </a:r>
            <a:r>
              <a:rPr lang="ru-RU" dirty="0" err="1"/>
              <a:t>управління</a:t>
            </a:r>
            <a:r>
              <a:rPr lang="ru-RU" dirty="0"/>
              <a:t> </a:t>
            </a:r>
            <a:r>
              <a:rPr lang="ru-RU" dirty="0" err="1"/>
              <a:t>заохочення</a:t>
            </a:r>
            <a:r>
              <a:rPr lang="ru-RU" dirty="0"/>
              <a:t> </a:t>
            </a:r>
            <a:r>
              <a:rPr lang="ru-RU" dirty="0" err="1" smtClean="0"/>
              <a:t>може</a:t>
            </a:r>
            <a:r>
              <a:rPr lang="ru-RU" dirty="0"/>
              <a:t> </a:t>
            </a:r>
            <a:r>
              <a:rPr lang="ru-RU" dirty="0" smtClean="0"/>
              <a:t>бути </a:t>
            </a:r>
            <a:r>
              <a:rPr lang="ru-RU" dirty="0" err="1"/>
              <a:t>моральним</a:t>
            </a:r>
            <a:r>
              <a:rPr lang="ru-RU" dirty="0"/>
              <a:t> і </a:t>
            </a:r>
            <a:r>
              <a:rPr lang="ru-RU" dirty="0" err="1"/>
              <a:t>матеріальним</a:t>
            </a:r>
            <a:endParaRPr lang="ru-RU" dirty="0"/>
          </a:p>
          <a:p>
            <a:endParaRPr lang="ru-RU" dirty="0"/>
          </a:p>
        </p:txBody>
      </p:sp>
    </p:spTree>
    <p:extLst>
      <p:ext uri="{BB962C8B-B14F-4D97-AF65-F5344CB8AC3E}">
        <p14:creationId xmlns:p14="http://schemas.microsoft.com/office/powerpoint/2010/main" val="263452546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Примус</a:t>
            </a:r>
            <a:endParaRPr lang="ru-RU" dirty="0"/>
          </a:p>
        </p:txBody>
      </p:sp>
      <p:sp>
        <p:nvSpPr>
          <p:cNvPr id="3" name="Объект 2"/>
          <p:cNvSpPr>
            <a:spLocks noGrp="1"/>
          </p:cNvSpPr>
          <p:nvPr>
            <p:ph idx="1"/>
          </p:nvPr>
        </p:nvSpPr>
        <p:spPr/>
        <p:txBody>
          <a:bodyPr>
            <a:normAutofit fontScale="62500" lnSpcReduction="20000"/>
          </a:bodyPr>
          <a:lstStyle/>
          <a:p>
            <a:r>
              <a:rPr lang="ru-RU" dirty="0" err="1" smtClean="0"/>
              <a:t>Під</a:t>
            </a:r>
            <a:r>
              <a:rPr lang="ru-RU" dirty="0" smtClean="0"/>
              <a:t> </a:t>
            </a:r>
            <a:r>
              <a:rPr lang="ru-RU" dirty="0" err="1"/>
              <a:t>адміністративним</a:t>
            </a:r>
            <a:r>
              <a:rPr lang="ru-RU" dirty="0"/>
              <a:t> примусом, </a:t>
            </a:r>
            <a:r>
              <a:rPr lang="ru-RU" dirty="0" err="1"/>
              <a:t>який</a:t>
            </a:r>
            <a:r>
              <a:rPr lang="ru-RU" dirty="0"/>
              <a:t> </a:t>
            </a:r>
            <a:r>
              <a:rPr lang="ru-RU" dirty="0" err="1"/>
              <a:t>здійснюється</a:t>
            </a:r>
            <a:r>
              <a:rPr lang="ru-RU" dirty="0"/>
              <a:t> СБ </a:t>
            </a:r>
            <a:r>
              <a:rPr lang="ru-RU" dirty="0" err="1" smtClean="0"/>
              <a:t>України</a:t>
            </a:r>
            <a:r>
              <a:rPr lang="ru-RU" dirty="0" smtClean="0"/>
              <a:t>, </a:t>
            </a:r>
            <a:r>
              <a:rPr lang="ru-RU" dirty="0" err="1" smtClean="0"/>
              <a:t>слід</a:t>
            </a:r>
            <a:r>
              <a:rPr lang="ru-RU" dirty="0" smtClean="0"/>
              <a:t> </a:t>
            </a:r>
            <a:r>
              <a:rPr lang="ru-RU" dirty="0" err="1"/>
              <a:t>розуміти</a:t>
            </a:r>
            <a:r>
              <a:rPr lang="ru-RU" dirty="0"/>
              <a:t> </a:t>
            </a:r>
            <a:r>
              <a:rPr lang="ru-RU" b="1" i="1" dirty="0" err="1">
                <a:solidFill>
                  <a:srgbClr val="FF0000"/>
                </a:solidFill>
              </a:rPr>
              <a:t>застосування</a:t>
            </a:r>
            <a:r>
              <a:rPr lang="ru-RU" b="1" i="1" dirty="0">
                <a:solidFill>
                  <a:srgbClr val="FF0000"/>
                </a:solidFill>
              </a:rPr>
              <a:t> </a:t>
            </a:r>
            <a:r>
              <a:rPr lang="ru-RU" b="1" i="1" dirty="0" err="1">
                <a:solidFill>
                  <a:srgbClr val="FF0000"/>
                </a:solidFill>
              </a:rPr>
              <a:t>передбачених</a:t>
            </a:r>
            <a:r>
              <a:rPr lang="ru-RU" b="1" i="1" dirty="0">
                <a:solidFill>
                  <a:srgbClr val="FF0000"/>
                </a:solidFill>
              </a:rPr>
              <a:t> </a:t>
            </a:r>
            <a:r>
              <a:rPr lang="ru-RU" b="1" i="1" dirty="0" err="1">
                <a:solidFill>
                  <a:srgbClr val="FF0000"/>
                </a:solidFill>
              </a:rPr>
              <a:t>адміністративно-правовими</a:t>
            </a:r>
            <a:r>
              <a:rPr lang="ru-RU" b="1" i="1" dirty="0">
                <a:solidFill>
                  <a:srgbClr val="FF0000"/>
                </a:solidFill>
              </a:rPr>
              <a:t> </a:t>
            </a:r>
            <a:r>
              <a:rPr lang="ru-RU" b="1" i="1" dirty="0" smtClean="0">
                <a:solidFill>
                  <a:srgbClr val="FF0000"/>
                </a:solidFill>
              </a:rPr>
              <a:t>нормами </a:t>
            </a:r>
            <a:r>
              <a:rPr lang="ru-RU" b="1" i="1" dirty="0" err="1">
                <a:solidFill>
                  <a:srgbClr val="FF0000"/>
                </a:solidFill>
              </a:rPr>
              <a:t>заходів</a:t>
            </a:r>
            <a:r>
              <a:rPr lang="ru-RU" b="1" i="1" dirty="0">
                <a:solidFill>
                  <a:srgbClr val="FF0000"/>
                </a:solidFill>
              </a:rPr>
              <a:t> </a:t>
            </a:r>
            <a:r>
              <a:rPr lang="ru-RU" b="1" i="1" dirty="0" err="1">
                <a:solidFill>
                  <a:srgbClr val="FF0000"/>
                </a:solidFill>
              </a:rPr>
              <a:t>впливу</a:t>
            </a:r>
            <a:r>
              <a:rPr lang="ru-RU" b="1" i="1" dirty="0">
                <a:solidFill>
                  <a:srgbClr val="FF0000"/>
                </a:solidFill>
              </a:rPr>
              <a:t> </a:t>
            </a:r>
            <a:r>
              <a:rPr lang="ru-RU" b="1" i="1" dirty="0" err="1">
                <a:solidFill>
                  <a:srgbClr val="FF0000"/>
                </a:solidFill>
              </a:rPr>
              <a:t>щодо</a:t>
            </a:r>
            <a:r>
              <a:rPr lang="ru-RU" b="1" i="1" dirty="0">
                <a:solidFill>
                  <a:srgbClr val="FF0000"/>
                </a:solidFill>
              </a:rPr>
              <a:t> </a:t>
            </a:r>
            <a:r>
              <a:rPr lang="ru-RU" b="1" i="1" dirty="0" err="1">
                <a:solidFill>
                  <a:srgbClr val="FF0000"/>
                </a:solidFill>
              </a:rPr>
              <a:t>правозобов’язаних</a:t>
            </a:r>
            <a:r>
              <a:rPr lang="ru-RU" b="1" i="1" dirty="0">
                <a:solidFill>
                  <a:srgbClr val="FF0000"/>
                </a:solidFill>
              </a:rPr>
              <a:t> </a:t>
            </a:r>
            <a:r>
              <a:rPr lang="ru-RU" b="1" i="1" dirty="0" err="1">
                <a:solidFill>
                  <a:srgbClr val="FF0000"/>
                </a:solidFill>
              </a:rPr>
              <a:t>суб’єктів</a:t>
            </a:r>
            <a:r>
              <a:rPr lang="ru-RU" b="1" i="1" dirty="0">
                <a:solidFill>
                  <a:srgbClr val="FF0000"/>
                </a:solidFill>
              </a:rPr>
              <a:t> з метою </a:t>
            </a:r>
            <a:r>
              <a:rPr lang="ru-RU" dirty="0" err="1" smtClean="0"/>
              <a:t>захисту</a:t>
            </a:r>
            <a:r>
              <a:rPr lang="ru-RU" dirty="0"/>
              <a:t> </a:t>
            </a:r>
            <a:r>
              <a:rPr lang="ru-RU" dirty="0" smtClean="0"/>
              <a:t>державного </a:t>
            </a:r>
            <a:r>
              <a:rPr lang="ru-RU" dirty="0" err="1"/>
              <a:t>суверенітету</a:t>
            </a:r>
            <a:r>
              <a:rPr lang="ru-RU" dirty="0"/>
              <a:t>, </a:t>
            </a:r>
            <a:r>
              <a:rPr lang="ru-RU" dirty="0" err="1"/>
              <a:t>конституційного</a:t>
            </a:r>
            <a:r>
              <a:rPr lang="ru-RU" dirty="0"/>
              <a:t> ладу, </a:t>
            </a:r>
            <a:r>
              <a:rPr lang="ru-RU" dirty="0" err="1"/>
              <a:t>територіальної</a:t>
            </a:r>
            <a:r>
              <a:rPr lang="ru-RU" dirty="0"/>
              <a:t> </a:t>
            </a:r>
            <a:r>
              <a:rPr lang="ru-RU" dirty="0" err="1" smtClean="0"/>
              <a:t>цілісності</a:t>
            </a:r>
            <a:r>
              <a:rPr lang="ru-RU" dirty="0" smtClean="0"/>
              <a:t>, </a:t>
            </a:r>
            <a:r>
              <a:rPr lang="ru-RU" dirty="0" err="1" smtClean="0"/>
              <a:t>економічного</a:t>
            </a:r>
            <a:r>
              <a:rPr lang="ru-RU" dirty="0"/>
              <a:t>, </a:t>
            </a:r>
            <a:r>
              <a:rPr lang="ru-RU" dirty="0" err="1"/>
              <a:t>науково-технічного</a:t>
            </a:r>
            <a:r>
              <a:rPr lang="ru-RU" dirty="0"/>
              <a:t> і оборонного </a:t>
            </a:r>
            <a:r>
              <a:rPr lang="ru-RU" dirty="0" err="1"/>
              <a:t>потенціалу</a:t>
            </a:r>
            <a:r>
              <a:rPr lang="ru-RU" dirty="0"/>
              <a:t> </a:t>
            </a:r>
            <a:r>
              <a:rPr lang="ru-RU" dirty="0" err="1"/>
              <a:t>України</a:t>
            </a:r>
            <a:r>
              <a:rPr lang="ru-RU" dirty="0"/>
              <a:t>, </a:t>
            </a:r>
            <a:r>
              <a:rPr lang="ru-RU" dirty="0" err="1" smtClean="0"/>
              <a:t>законних</a:t>
            </a:r>
            <a:r>
              <a:rPr lang="ru-RU" dirty="0" smtClean="0"/>
              <a:t> </a:t>
            </a:r>
            <a:r>
              <a:rPr lang="ru-RU" dirty="0" err="1"/>
              <a:t>інтересів</a:t>
            </a:r>
            <a:r>
              <a:rPr lang="ru-RU" dirty="0"/>
              <a:t> </a:t>
            </a:r>
            <a:r>
              <a:rPr lang="ru-RU" dirty="0" err="1"/>
              <a:t>держави</a:t>
            </a:r>
            <a:r>
              <a:rPr lang="ru-RU" dirty="0"/>
              <a:t> та прав </a:t>
            </a:r>
            <a:r>
              <a:rPr lang="ru-RU" dirty="0" err="1"/>
              <a:t>громадян</a:t>
            </a:r>
            <a:r>
              <a:rPr lang="ru-RU" dirty="0"/>
              <a:t> </a:t>
            </a:r>
            <a:r>
              <a:rPr lang="ru-RU" dirty="0" err="1"/>
              <a:t>від</a:t>
            </a:r>
            <a:r>
              <a:rPr lang="ru-RU" dirty="0"/>
              <a:t> </a:t>
            </a:r>
            <a:r>
              <a:rPr lang="ru-RU" dirty="0" err="1" smtClean="0"/>
              <a:t>розвідувально-підривної</a:t>
            </a:r>
            <a:r>
              <a:rPr lang="ru-RU" dirty="0" smtClean="0"/>
              <a:t> </a:t>
            </a:r>
            <a:r>
              <a:rPr lang="ru-RU" dirty="0" err="1" smtClean="0"/>
              <a:t>діяльності</a:t>
            </a:r>
            <a:r>
              <a:rPr lang="ru-RU" dirty="0" smtClean="0"/>
              <a:t> </a:t>
            </a:r>
            <a:r>
              <a:rPr lang="ru-RU" dirty="0" err="1"/>
              <a:t>іноземних</a:t>
            </a:r>
            <a:r>
              <a:rPr lang="ru-RU" dirty="0"/>
              <a:t> </a:t>
            </a:r>
            <a:r>
              <a:rPr lang="ru-RU" dirty="0" err="1"/>
              <a:t>спеціальних</a:t>
            </a:r>
            <a:r>
              <a:rPr lang="ru-RU" dirty="0"/>
              <a:t> служб, </a:t>
            </a:r>
            <a:r>
              <a:rPr lang="ru-RU" dirty="0" err="1"/>
              <a:t>посягань</a:t>
            </a:r>
            <a:r>
              <a:rPr lang="ru-RU" dirty="0"/>
              <a:t> з боку </a:t>
            </a:r>
            <a:r>
              <a:rPr lang="ru-RU" dirty="0" err="1"/>
              <a:t>окремих</a:t>
            </a:r>
            <a:r>
              <a:rPr lang="ru-RU" dirty="0"/>
              <a:t> </a:t>
            </a:r>
            <a:r>
              <a:rPr lang="ru-RU" dirty="0" err="1" smtClean="0"/>
              <a:t>організацій</a:t>
            </a:r>
            <a:r>
              <a:rPr lang="ru-RU" dirty="0"/>
              <a:t>, </a:t>
            </a:r>
            <a:r>
              <a:rPr lang="ru-RU" dirty="0" err="1"/>
              <a:t>груп</a:t>
            </a:r>
            <a:r>
              <a:rPr lang="ru-RU" dirty="0"/>
              <a:t> та </a:t>
            </a:r>
            <a:r>
              <a:rPr lang="ru-RU" dirty="0" err="1"/>
              <a:t>осіб</a:t>
            </a:r>
            <a:r>
              <a:rPr lang="ru-RU" dirty="0"/>
              <a:t>, </a:t>
            </a:r>
            <a:r>
              <a:rPr lang="ru-RU" dirty="0" err="1"/>
              <a:t>забезпечення</a:t>
            </a:r>
            <a:r>
              <a:rPr lang="ru-RU" dirty="0"/>
              <a:t> </a:t>
            </a:r>
            <a:r>
              <a:rPr lang="ru-RU" dirty="0" err="1"/>
              <a:t>охорони</a:t>
            </a:r>
            <a:r>
              <a:rPr lang="ru-RU" dirty="0"/>
              <a:t> </a:t>
            </a:r>
            <a:r>
              <a:rPr lang="ru-RU" dirty="0" err="1"/>
              <a:t>державної</a:t>
            </a:r>
            <a:r>
              <a:rPr lang="ru-RU" dirty="0"/>
              <a:t> </a:t>
            </a:r>
            <a:r>
              <a:rPr lang="ru-RU" dirty="0" err="1" smtClean="0"/>
              <a:t>таємниці</a:t>
            </a:r>
            <a:r>
              <a:rPr lang="ru-RU" dirty="0" smtClean="0"/>
              <a:t>. </a:t>
            </a:r>
          </a:p>
          <a:p>
            <a:pPr marL="0" indent="0">
              <a:buNone/>
            </a:pPr>
            <a:r>
              <a:rPr lang="ru-RU" dirty="0" smtClean="0"/>
              <a:t>СБ </a:t>
            </a:r>
            <a:r>
              <a:rPr lang="ru-RU" dirty="0" err="1"/>
              <a:t>України</a:t>
            </a:r>
            <a:r>
              <a:rPr lang="ru-RU" dirty="0"/>
              <a:t>, як </a:t>
            </a:r>
            <a:r>
              <a:rPr lang="ru-RU" dirty="0" err="1"/>
              <a:t>державний</a:t>
            </a:r>
            <a:r>
              <a:rPr lang="ru-RU" dirty="0"/>
              <a:t> </a:t>
            </a:r>
            <a:r>
              <a:rPr lang="ru-RU" dirty="0" err="1"/>
              <a:t>правоохоронний</a:t>
            </a:r>
            <a:r>
              <a:rPr lang="ru-RU" dirty="0"/>
              <a:t> орган </a:t>
            </a:r>
            <a:r>
              <a:rPr lang="ru-RU" dirty="0" err="1"/>
              <a:t>спеціального</a:t>
            </a:r>
            <a:r>
              <a:rPr lang="ru-RU" dirty="0"/>
              <a:t> </a:t>
            </a:r>
            <a:r>
              <a:rPr lang="ru-RU" dirty="0" err="1" smtClean="0"/>
              <a:t>призначення</a:t>
            </a:r>
            <a:r>
              <a:rPr lang="ru-RU" b="1" i="1" dirty="0">
                <a:solidFill>
                  <a:srgbClr val="FF0000"/>
                </a:solidFill>
              </a:rPr>
              <a:t>, в </a:t>
            </a:r>
            <a:r>
              <a:rPr lang="ru-RU" b="1" i="1" dirty="0" err="1">
                <a:solidFill>
                  <a:srgbClr val="FF0000"/>
                </a:solidFill>
              </a:rPr>
              <a:t>основі</a:t>
            </a:r>
            <a:r>
              <a:rPr lang="ru-RU" b="1" i="1" dirty="0">
                <a:solidFill>
                  <a:srgbClr val="FF0000"/>
                </a:solidFill>
              </a:rPr>
              <a:t> </a:t>
            </a:r>
            <a:r>
              <a:rPr lang="ru-RU" b="1" i="1" dirty="0" err="1">
                <a:solidFill>
                  <a:srgbClr val="FF0000"/>
                </a:solidFill>
              </a:rPr>
              <a:t>своєї</a:t>
            </a:r>
            <a:r>
              <a:rPr lang="ru-RU" b="1" i="1" dirty="0">
                <a:solidFill>
                  <a:srgbClr val="FF0000"/>
                </a:solidFill>
              </a:rPr>
              <a:t> </a:t>
            </a:r>
            <a:r>
              <a:rPr lang="ru-RU" b="1" i="1" dirty="0" err="1">
                <a:solidFill>
                  <a:srgbClr val="FF0000"/>
                </a:solidFill>
              </a:rPr>
              <a:t>діяльності</a:t>
            </a:r>
            <a:r>
              <a:rPr lang="ru-RU" b="1" i="1" dirty="0">
                <a:solidFill>
                  <a:srgbClr val="FF0000"/>
                </a:solidFill>
              </a:rPr>
              <a:t> </a:t>
            </a:r>
            <a:r>
              <a:rPr lang="ru-RU" b="1" i="1" dirty="0" err="1">
                <a:solidFill>
                  <a:srgbClr val="FF0000"/>
                </a:solidFill>
              </a:rPr>
              <a:t>має</a:t>
            </a:r>
            <a:r>
              <a:rPr lang="ru-RU" b="1" i="1" dirty="0">
                <a:solidFill>
                  <a:srgbClr val="FF0000"/>
                </a:solidFill>
              </a:rPr>
              <a:t> </a:t>
            </a:r>
            <a:r>
              <a:rPr lang="ru-RU" b="1" i="1" dirty="0" err="1">
                <a:solidFill>
                  <a:srgbClr val="FF0000"/>
                </a:solidFill>
              </a:rPr>
              <a:t>саме</a:t>
            </a:r>
            <a:r>
              <a:rPr lang="ru-RU" b="1" i="1" dirty="0">
                <a:solidFill>
                  <a:srgbClr val="FF0000"/>
                </a:solidFill>
              </a:rPr>
              <a:t> </a:t>
            </a:r>
            <a:r>
              <a:rPr lang="ru-RU" b="1" i="1" dirty="0" err="1">
                <a:solidFill>
                  <a:srgbClr val="FF0000"/>
                </a:solidFill>
              </a:rPr>
              <a:t>примусові</a:t>
            </a:r>
            <a:r>
              <a:rPr lang="ru-RU" b="1" i="1" dirty="0">
                <a:solidFill>
                  <a:srgbClr val="FF0000"/>
                </a:solidFill>
              </a:rPr>
              <a:t> заходи</a:t>
            </a:r>
            <a:r>
              <a:rPr lang="ru-RU" dirty="0"/>
              <a:t>, </a:t>
            </a:r>
            <a:r>
              <a:rPr lang="ru-RU" dirty="0" err="1"/>
              <a:t>які</a:t>
            </a:r>
            <a:r>
              <a:rPr lang="ru-RU" dirty="0"/>
              <a:t> </a:t>
            </a:r>
            <a:r>
              <a:rPr lang="ru-RU" dirty="0" err="1" smtClean="0"/>
              <a:t>застосовуються</a:t>
            </a:r>
            <a:r>
              <a:rPr lang="ru-RU" dirty="0" smtClean="0"/>
              <a:t> </a:t>
            </a:r>
            <a:r>
              <a:rPr lang="ru-RU" dirty="0"/>
              <a:t>державою через </a:t>
            </a:r>
            <a:r>
              <a:rPr lang="ru-RU" dirty="0" err="1"/>
              <a:t>уповноважений</a:t>
            </a:r>
            <a:r>
              <a:rPr lang="ru-RU" dirty="0"/>
              <a:t> орган </a:t>
            </a:r>
            <a:r>
              <a:rPr lang="ru-RU" dirty="0" err="1"/>
              <a:t>тоді</a:t>
            </a:r>
            <a:r>
              <a:rPr lang="ru-RU" dirty="0"/>
              <a:t>, коли особа </a:t>
            </a:r>
            <a:r>
              <a:rPr lang="ru-RU" dirty="0" err="1"/>
              <a:t>посягає</a:t>
            </a:r>
            <a:r>
              <a:rPr lang="ru-RU" dirty="0"/>
              <a:t> </a:t>
            </a:r>
            <a:r>
              <a:rPr lang="ru-RU" dirty="0" smtClean="0"/>
              <a:t>на </a:t>
            </a:r>
            <a:r>
              <a:rPr lang="ru-RU" dirty="0" err="1" smtClean="0"/>
              <a:t>об’єкт</a:t>
            </a:r>
            <a:r>
              <a:rPr lang="ru-RU" dirty="0" smtClean="0"/>
              <a:t> </a:t>
            </a:r>
            <a:r>
              <a:rPr lang="ru-RU" dirty="0" err="1"/>
              <a:t>охорони</a:t>
            </a:r>
            <a:r>
              <a:rPr lang="ru-RU" dirty="0"/>
              <a:t>. У </a:t>
            </a:r>
            <a:r>
              <a:rPr lang="ru-RU" dirty="0" err="1"/>
              <a:t>зв’язку</a:t>
            </a:r>
            <a:r>
              <a:rPr lang="ru-RU" dirty="0"/>
              <a:t> з </a:t>
            </a:r>
            <a:r>
              <a:rPr lang="ru-RU" dirty="0" err="1"/>
              <a:t>цим</a:t>
            </a:r>
            <a:r>
              <a:rPr lang="ru-RU" dirty="0"/>
              <a:t>, </a:t>
            </a:r>
            <a:r>
              <a:rPr lang="ru-RU" dirty="0" err="1"/>
              <a:t>слід</a:t>
            </a:r>
            <a:r>
              <a:rPr lang="ru-RU" dirty="0"/>
              <a:t> </a:t>
            </a:r>
            <a:r>
              <a:rPr lang="ru-RU" dirty="0" err="1"/>
              <a:t>констатувати</a:t>
            </a:r>
            <a:r>
              <a:rPr lang="ru-RU" dirty="0"/>
              <a:t> </a:t>
            </a:r>
            <a:r>
              <a:rPr lang="ru-RU" dirty="0" err="1"/>
              <a:t>існування</a:t>
            </a:r>
            <a:r>
              <a:rPr lang="ru-RU" dirty="0"/>
              <a:t> </a:t>
            </a:r>
            <a:r>
              <a:rPr lang="ru-RU" dirty="0" err="1"/>
              <a:t>досить</a:t>
            </a:r>
            <a:r>
              <a:rPr lang="ru-RU" dirty="0"/>
              <a:t> </a:t>
            </a:r>
            <a:r>
              <a:rPr lang="ru-RU" dirty="0" err="1" smtClean="0"/>
              <a:t>великої</a:t>
            </a:r>
            <a:r>
              <a:rPr lang="ru-RU" dirty="0" smtClean="0"/>
              <a:t> </a:t>
            </a:r>
            <a:r>
              <a:rPr lang="ru-RU" dirty="0" err="1"/>
              <a:t>кількості</a:t>
            </a:r>
            <a:r>
              <a:rPr lang="ru-RU" dirty="0"/>
              <a:t> </a:t>
            </a:r>
            <a:r>
              <a:rPr lang="ru-RU" dirty="0" err="1"/>
              <a:t>різних</a:t>
            </a:r>
            <a:r>
              <a:rPr lang="ru-RU" dirty="0"/>
              <a:t> </a:t>
            </a:r>
            <a:r>
              <a:rPr lang="ru-RU" dirty="0" err="1"/>
              <a:t>видів</a:t>
            </a:r>
            <a:r>
              <a:rPr lang="ru-RU" dirty="0"/>
              <a:t> примусу в </a:t>
            </a:r>
            <a:r>
              <a:rPr lang="ru-RU" dirty="0" err="1"/>
              <a:t>зазначеній</a:t>
            </a:r>
            <a:r>
              <a:rPr lang="ru-RU" dirty="0"/>
              <a:t> </a:t>
            </a:r>
            <a:r>
              <a:rPr lang="ru-RU" dirty="0" err="1"/>
              <a:t>сфері</a:t>
            </a:r>
            <a:r>
              <a:rPr lang="ru-RU" dirty="0"/>
              <a:t>. Так, </a:t>
            </a:r>
            <a:r>
              <a:rPr lang="ru-RU" dirty="0" err="1"/>
              <a:t>залежно</a:t>
            </a:r>
            <a:r>
              <a:rPr lang="ru-RU" dirty="0"/>
              <a:t> </a:t>
            </a:r>
            <a:r>
              <a:rPr lang="ru-RU" dirty="0" err="1" smtClean="0"/>
              <a:t>від</a:t>
            </a:r>
            <a:r>
              <a:rPr lang="ru-RU" dirty="0"/>
              <a:t> </a:t>
            </a:r>
            <a:r>
              <a:rPr lang="ru-RU" dirty="0" err="1" smtClean="0"/>
              <a:t>об’єкта</a:t>
            </a:r>
            <a:r>
              <a:rPr lang="ru-RU" dirty="0" smtClean="0"/>
              <a:t> </a:t>
            </a:r>
            <a:r>
              <a:rPr lang="ru-RU" dirty="0" err="1"/>
              <a:t>впливу</a:t>
            </a:r>
            <a:r>
              <a:rPr lang="ru-RU" dirty="0"/>
              <a:t>, </a:t>
            </a:r>
            <a:r>
              <a:rPr lang="ru-RU" dirty="0" err="1"/>
              <a:t>розрізняють</a:t>
            </a:r>
            <a:r>
              <a:rPr lang="ru-RU" dirty="0"/>
              <a:t> </a:t>
            </a:r>
            <a:r>
              <a:rPr lang="ru-RU" b="1" i="1" dirty="0" err="1">
                <a:solidFill>
                  <a:srgbClr val="FF0000"/>
                </a:solidFill>
              </a:rPr>
              <a:t>психічний</a:t>
            </a:r>
            <a:r>
              <a:rPr lang="ru-RU" b="1" i="1" dirty="0">
                <a:solidFill>
                  <a:srgbClr val="FF0000"/>
                </a:solidFill>
              </a:rPr>
              <a:t>, </a:t>
            </a:r>
            <a:r>
              <a:rPr lang="ru-RU" b="1" i="1" dirty="0" err="1">
                <a:solidFill>
                  <a:srgbClr val="FF0000"/>
                </a:solidFill>
              </a:rPr>
              <a:t>матеріальний</a:t>
            </a:r>
            <a:r>
              <a:rPr lang="ru-RU" b="1" i="1" dirty="0">
                <a:solidFill>
                  <a:srgbClr val="FF0000"/>
                </a:solidFill>
              </a:rPr>
              <a:t>, </a:t>
            </a:r>
            <a:r>
              <a:rPr lang="ru-RU" b="1" i="1" dirty="0" err="1">
                <a:solidFill>
                  <a:srgbClr val="FF0000"/>
                </a:solidFill>
              </a:rPr>
              <a:t>фізичний</a:t>
            </a:r>
            <a:r>
              <a:rPr lang="ru-RU" b="1" i="1" dirty="0">
                <a:solidFill>
                  <a:srgbClr val="FF0000"/>
                </a:solidFill>
              </a:rPr>
              <a:t> та </a:t>
            </a:r>
            <a:r>
              <a:rPr lang="ru-RU" b="1" i="1" dirty="0" err="1" smtClean="0">
                <a:solidFill>
                  <a:srgbClr val="FF0000"/>
                </a:solidFill>
              </a:rPr>
              <a:t>організаційний</a:t>
            </a:r>
            <a:r>
              <a:rPr lang="ru-RU" b="1" i="1" dirty="0" smtClean="0">
                <a:solidFill>
                  <a:srgbClr val="FF0000"/>
                </a:solidFill>
              </a:rPr>
              <a:t> </a:t>
            </a:r>
            <a:r>
              <a:rPr lang="ru-RU" b="1" i="1" dirty="0">
                <a:solidFill>
                  <a:srgbClr val="FF0000"/>
                </a:solidFill>
              </a:rPr>
              <a:t>примус</a:t>
            </a:r>
          </a:p>
          <a:p>
            <a:endParaRPr lang="ru-RU" dirty="0"/>
          </a:p>
        </p:txBody>
      </p:sp>
    </p:spTree>
    <p:extLst>
      <p:ext uri="{BB962C8B-B14F-4D97-AF65-F5344CB8AC3E}">
        <p14:creationId xmlns:p14="http://schemas.microsoft.com/office/powerpoint/2010/main" val="577467364"/>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Примус</a:t>
            </a:r>
            <a:endParaRPr lang="ru-RU" dirty="0"/>
          </a:p>
        </p:txBody>
      </p:sp>
      <p:sp>
        <p:nvSpPr>
          <p:cNvPr id="3" name="Объект 2"/>
          <p:cNvSpPr>
            <a:spLocks noGrp="1"/>
          </p:cNvSpPr>
          <p:nvPr>
            <p:ph idx="1"/>
          </p:nvPr>
        </p:nvSpPr>
        <p:spPr>
          <a:xfrm>
            <a:off x="457200" y="1600200"/>
            <a:ext cx="8229600" cy="4997152"/>
          </a:xfrm>
        </p:spPr>
        <p:txBody>
          <a:bodyPr>
            <a:normAutofit fontScale="55000" lnSpcReduction="20000"/>
          </a:bodyPr>
          <a:lstStyle/>
          <a:p>
            <a:pPr marL="0" indent="0">
              <a:buNone/>
            </a:pPr>
            <a:r>
              <a:rPr lang="ru-RU" dirty="0" smtClean="0"/>
              <a:t>          </a:t>
            </a:r>
            <a:r>
              <a:rPr lang="ru-RU" b="1" i="1" dirty="0" err="1" smtClean="0">
                <a:solidFill>
                  <a:srgbClr val="FF0000"/>
                </a:solidFill>
              </a:rPr>
              <a:t>Психічний</a:t>
            </a:r>
            <a:r>
              <a:rPr lang="ru-RU" b="1" i="1" dirty="0" smtClean="0">
                <a:solidFill>
                  <a:srgbClr val="FF0000"/>
                </a:solidFill>
              </a:rPr>
              <a:t> </a:t>
            </a:r>
            <a:r>
              <a:rPr lang="ru-RU" b="1" i="1" dirty="0">
                <a:solidFill>
                  <a:srgbClr val="FF0000"/>
                </a:solidFill>
              </a:rPr>
              <a:t>примус </a:t>
            </a:r>
            <a:r>
              <a:rPr lang="ru-RU" dirty="0" err="1"/>
              <a:t>впливає</a:t>
            </a:r>
            <a:r>
              <a:rPr lang="ru-RU" dirty="0"/>
              <a:t> на волю, </a:t>
            </a:r>
            <a:r>
              <a:rPr lang="ru-RU" dirty="0" err="1"/>
              <a:t>емоції</a:t>
            </a:r>
            <a:r>
              <a:rPr lang="ru-RU" dirty="0"/>
              <a:t>, </a:t>
            </a:r>
            <a:r>
              <a:rPr lang="ru-RU" dirty="0" err="1"/>
              <a:t>розум</a:t>
            </a:r>
            <a:r>
              <a:rPr lang="ru-RU" dirty="0"/>
              <a:t>, </a:t>
            </a:r>
            <a:r>
              <a:rPr lang="ru-RU" dirty="0" err="1"/>
              <a:t>тобто</a:t>
            </a:r>
            <a:r>
              <a:rPr lang="ru-RU" dirty="0"/>
              <a:t> на </a:t>
            </a:r>
            <a:r>
              <a:rPr lang="ru-RU" dirty="0" err="1" smtClean="0"/>
              <a:t>психіку</a:t>
            </a:r>
            <a:r>
              <a:rPr lang="ru-RU" dirty="0"/>
              <a:t> </a:t>
            </a:r>
            <a:r>
              <a:rPr lang="ru-RU" dirty="0" smtClean="0"/>
              <a:t>особи</a:t>
            </a:r>
            <a:r>
              <a:rPr lang="ru-RU" dirty="0"/>
              <a:t>, </a:t>
            </a:r>
            <a:r>
              <a:rPr lang="ru-RU" dirty="0" err="1"/>
              <a:t>формує</a:t>
            </a:r>
            <a:r>
              <a:rPr lang="ru-RU" dirty="0"/>
              <a:t> </a:t>
            </a:r>
            <a:r>
              <a:rPr lang="ru-RU" dirty="0" err="1"/>
              <a:t>її</a:t>
            </a:r>
            <a:r>
              <a:rPr lang="ru-RU" dirty="0"/>
              <a:t> волю, </a:t>
            </a:r>
            <a:r>
              <a:rPr lang="ru-RU" dirty="0" err="1"/>
              <a:t>схиляє</a:t>
            </a:r>
            <a:r>
              <a:rPr lang="ru-RU" dirty="0"/>
              <a:t> до </a:t>
            </a:r>
            <a:r>
              <a:rPr lang="ru-RU" dirty="0" err="1"/>
              <a:t>необхідної</a:t>
            </a:r>
            <a:r>
              <a:rPr lang="ru-RU" dirty="0"/>
              <a:t> </a:t>
            </a:r>
            <a:r>
              <a:rPr lang="ru-RU" dirty="0" err="1"/>
              <a:t>суспільної</a:t>
            </a:r>
            <a:r>
              <a:rPr lang="ru-RU" dirty="0"/>
              <a:t> </a:t>
            </a:r>
            <a:r>
              <a:rPr lang="ru-RU" dirty="0" err="1"/>
              <a:t>поведінки</a:t>
            </a:r>
            <a:r>
              <a:rPr lang="ru-RU" dirty="0"/>
              <a:t> </a:t>
            </a:r>
            <a:r>
              <a:rPr lang="ru-RU" dirty="0" smtClean="0"/>
              <a:t>шляхом погрози </a:t>
            </a:r>
            <a:r>
              <a:rPr lang="ru-RU" dirty="0" err="1"/>
              <a:t>застосування</a:t>
            </a:r>
            <a:r>
              <a:rPr lang="ru-RU" dirty="0"/>
              <a:t> </a:t>
            </a:r>
            <a:r>
              <a:rPr lang="ru-RU" dirty="0" err="1"/>
              <a:t>насильства</a:t>
            </a:r>
            <a:r>
              <a:rPr lang="ru-RU" dirty="0"/>
              <a:t> </a:t>
            </a:r>
            <a:r>
              <a:rPr lang="ru-RU" dirty="0" err="1"/>
              <a:t>або</a:t>
            </a:r>
            <a:r>
              <a:rPr lang="ru-RU" dirty="0"/>
              <a:t> </a:t>
            </a:r>
            <a:r>
              <a:rPr lang="ru-RU" dirty="0" err="1"/>
              <a:t>інших</a:t>
            </a:r>
            <a:r>
              <a:rPr lang="ru-RU" dirty="0"/>
              <a:t> </a:t>
            </a:r>
            <a:r>
              <a:rPr lang="ru-RU" dirty="0" err="1"/>
              <a:t>заходів</a:t>
            </a:r>
            <a:r>
              <a:rPr lang="ru-RU" dirty="0"/>
              <a:t> </a:t>
            </a:r>
            <a:r>
              <a:rPr lang="ru-RU" dirty="0" err="1"/>
              <a:t>впливу</a:t>
            </a:r>
            <a:r>
              <a:rPr lang="ru-RU" dirty="0"/>
              <a:t>, </a:t>
            </a:r>
            <a:r>
              <a:rPr lang="ru-RU" dirty="0" err="1"/>
              <a:t>які</a:t>
            </a:r>
            <a:r>
              <a:rPr lang="ru-RU" dirty="0"/>
              <a:t> </a:t>
            </a:r>
            <a:r>
              <a:rPr lang="ru-RU" dirty="0" err="1" smtClean="0"/>
              <a:t>можуть</a:t>
            </a:r>
            <a:r>
              <a:rPr lang="ru-RU" dirty="0"/>
              <a:t> </a:t>
            </a:r>
            <a:r>
              <a:rPr lang="ru-RU" dirty="0" err="1" smtClean="0"/>
              <a:t>спричинити</a:t>
            </a:r>
            <a:r>
              <a:rPr lang="ru-RU" dirty="0" smtClean="0"/>
              <a:t> </a:t>
            </a:r>
            <a:r>
              <a:rPr lang="ru-RU" dirty="0" err="1"/>
              <a:t>невигідні</a:t>
            </a:r>
            <a:r>
              <a:rPr lang="ru-RU" dirty="0"/>
              <a:t> </a:t>
            </a:r>
            <a:r>
              <a:rPr lang="ru-RU" dirty="0" err="1"/>
              <a:t>наслідки</a:t>
            </a:r>
            <a:r>
              <a:rPr lang="ru-RU" dirty="0"/>
              <a:t> для особи.</a:t>
            </a:r>
          </a:p>
          <a:p>
            <a:pPr marL="0" indent="0">
              <a:buNone/>
            </a:pPr>
            <a:r>
              <a:rPr lang="ru-RU" b="1" i="1" dirty="0" smtClean="0">
                <a:solidFill>
                  <a:srgbClr val="FF0000"/>
                </a:solidFill>
              </a:rPr>
              <a:t>          </a:t>
            </a:r>
            <a:r>
              <a:rPr lang="ru-RU" b="1" i="1" dirty="0" err="1" smtClean="0">
                <a:solidFill>
                  <a:srgbClr val="FF0000"/>
                </a:solidFill>
              </a:rPr>
              <a:t>Матеріальний</a:t>
            </a:r>
            <a:r>
              <a:rPr lang="ru-RU" b="1" i="1" dirty="0" smtClean="0">
                <a:solidFill>
                  <a:srgbClr val="FF0000"/>
                </a:solidFill>
              </a:rPr>
              <a:t> </a:t>
            </a:r>
            <a:r>
              <a:rPr lang="ru-RU" b="1" i="1" dirty="0">
                <a:solidFill>
                  <a:srgbClr val="FF0000"/>
                </a:solidFill>
              </a:rPr>
              <a:t>примус </a:t>
            </a:r>
            <a:r>
              <a:rPr lang="ru-RU" dirty="0" err="1"/>
              <a:t>впливає</a:t>
            </a:r>
            <a:r>
              <a:rPr lang="ru-RU" dirty="0"/>
              <a:t> на </a:t>
            </a:r>
            <a:r>
              <a:rPr lang="ru-RU" dirty="0" err="1"/>
              <a:t>поведінку</a:t>
            </a:r>
            <a:r>
              <a:rPr lang="ru-RU" dirty="0"/>
              <a:t> особи через </a:t>
            </a:r>
            <a:r>
              <a:rPr lang="ru-RU" dirty="0" err="1"/>
              <a:t>приналежні</a:t>
            </a:r>
            <a:r>
              <a:rPr lang="ru-RU" dirty="0"/>
              <a:t> </a:t>
            </a:r>
            <a:r>
              <a:rPr lang="ru-RU" dirty="0" err="1" smtClean="0"/>
              <a:t>їй</a:t>
            </a:r>
            <a:r>
              <a:rPr lang="ru-RU" dirty="0"/>
              <a:t> </a:t>
            </a:r>
            <a:r>
              <a:rPr lang="ru-RU" dirty="0" err="1" smtClean="0"/>
              <a:t>кошти</a:t>
            </a:r>
            <a:r>
              <a:rPr lang="ru-RU" dirty="0" smtClean="0"/>
              <a:t> </a:t>
            </a:r>
            <a:r>
              <a:rPr lang="ru-RU" dirty="0"/>
              <a:t>і </a:t>
            </a:r>
            <a:r>
              <a:rPr lang="ru-RU" dirty="0" err="1"/>
              <a:t>майно</a:t>
            </a:r>
            <a:r>
              <a:rPr lang="ru-RU" dirty="0"/>
              <a:t>. </a:t>
            </a:r>
            <a:r>
              <a:rPr lang="ru-RU" dirty="0" err="1"/>
              <a:t>Він</a:t>
            </a:r>
            <a:r>
              <a:rPr lang="ru-RU" dirty="0"/>
              <a:t> </a:t>
            </a:r>
            <a:r>
              <a:rPr lang="ru-RU" dirty="0" err="1"/>
              <a:t>виражається</a:t>
            </a:r>
            <a:r>
              <a:rPr lang="ru-RU" dirty="0"/>
              <a:t> в </a:t>
            </a:r>
            <a:r>
              <a:rPr lang="ru-RU" dirty="0" err="1"/>
              <a:t>певних</a:t>
            </a:r>
            <a:r>
              <a:rPr lang="ru-RU" dirty="0"/>
              <a:t> </a:t>
            </a:r>
            <a:r>
              <a:rPr lang="ru-RU" dirty="0" err="1"/>
              <a:t>обмеженнях</a:t>
            </a:r>
            <a:r>
              <a:rPr lang="ru-RU" dirty="0"/>
              <a:t> </a:t>
            </a:r>
            <a:r>
              <a:rPr lang="ru-RU" dirty="0" err="1"/>
              <a:t>володіння</a:t>
            </a:r>
            <a:r>
              <a:rPr lang="ru-RU" dirty="0"/>
              <a:t> і </a:t>
            </a:r>
            <a:r>
              <a:rPr lang="ru-RU" dirty="0" err="1" smtClean="0"/>
              <a:t>користування</a:t>
            </a:r>
            <a:r>
              <a:rPr lang="ru-RU" dirty="0" smtClean="0"/>
              <a:t> </a:t>
            </a:r>
            <a:r>
              <a:rPr lang="ru-RU" dirty="0" err="1"/>
              <a:t>майном</a:t>
            </a:r>
            <a:r>
              <a:rPr lang="ru-RU" dirty="0"/>
              <a:t>, у </a:t>
            </a:r>
            <a:r>
              <a:rPr lang="ru-RU" dirty="0" err="1"/>
              <a:t>позбавленні</a:t>
            </a:r>
            <a:r>
              <a:rPr lang="ru-RU" dirty="0"/>
              <a:t> </a:t>
            </a:r>
            <a:r>
              <a:rPr lang="ru-RU" dirty="0" err="1"/>
              <a:t>деяких</a:t>
            </a:r>
            <a:r>
              <a:rPr lang="ru-RU" dirty="0"/>
              <a:t> </a:t>
            </a:r>
            <a:r>
              <a:rPr lang="ru-RU" dirty="0" err="1"/>
              <a:t>матеріальних</a:t>
            </a:r>
            <a:r>
              <a:rPr lang="ru-RU" dirty="0"/>
              <a:t> благ </a:t>
            </a:r>
            <a:r>
              <a:rPr lang="ru-RU" dirty="0" err="1"/>
              <a:t>власника</a:t>
            </a:r>
            <a:r>
              <a:rPr lang="ru-RU" dirty="0"/>
              <a:t>, у </a:t>
            </a:r>
            <a:r>
              <a:rPr lang="ru-RU" dirty="0" err="1" smtClean="0"/>
              <a:t>стягненні</a:t>
            </a:r>
            <a:r>
              <a:rPr lang="ru-RU" dirty="0" smtClean="0"/>
              <a:t> </a:t>
            </a:r>
            <a:r>
              <a:rPr lang="ru-RU" dirty="0"/>
              <a:t>з </a:t>
            </a:r>
            <a:r>
              <a:rPr lang="ru-RU" dirty="0" err="1"/>
              <a:t>правопорушника</a:t>
            </a:r>
            <a:r>
              <a:rPr lang="ru-RU" dirty="0"/>
              <a:t> штрафу </a:t>
            </a:r>
            <a:r>
              <a:rPr lang="ru-RU" dirty="0" err="1" smtClean="0"/>
              <a:t>тощо</a:t>
            </a:r>
            <a:r>
              <a:rPr lang="ru-RU" dirty="0" smtClean="0"/>
              <a:t>. </a:t>
            </a:r>
            <a:r>
              <a:rPr lang="ru-RU" dirty="0"/>
              <a:t>Так, СБ </a:t>
            </a:r>
            <a:r>
              <a:rPr lang="ru-RU" dirty="0" err="1"/>
              <a:t>України</a:t>
            </a:r>
            <a:r>
              <a:rPr lang="ru-RU" dirty="0"/>
              <a:t> </a:t>
            </a:r>
            <a:r>
              <a:rPr lang="ru-RU" dirty="0" err="1" smtClean="0"/>
              <a:t>має</a:t>
            </a:r>
            <a:r>
              <a:rPr lang="ru-RU" dirty="0"/>
              <a:t> </a:t>
            </a:r>
            <a:r>
              <a:rPr lang="ru-RU" dirty="0" smtClean="0"/>
              <a:t>право</a:t>
            </a:r>
            <a:r>
              <a:rPr lang="ru-RU" dirty="0"/>
              <a:t>, </a:t>
            </a:r>
            <a:r>
              <a:rPr lang="ru-RU" dirty="0" err="1"/>
              <a:t>згідно</a:t>
            </a:r>
            <a:r>
              <a:rPr lang="ru-RU" dirty="0"/>
              <a:t> пункту 7 </a:t>
            </a:r>
            <a:r>
              <a:rPr lang="ru-RU" dirty="0" err="1"/>
              <a:t>частини</a:t>
            </a:r>
            <a:r>
              <a:rPr lang="ru-RU" dirty="0"/>
              <a:t> 2 </a:t>
            </a:r>
            <a:r>
              <a:rPr lang="ru-RU" dirty="0" err="1"/>
              <a:t>статті</a:t>
            </a:r>
            <a:r>
              <a:rPr lang="ru-RU" dirty="0"/>
              <a:t> 25 Закону </a:t>
            </a:r>
            <a:r>
              <a:rPr lang="ru-RU" dirty="0" err="1"/>
              <a:t>України</a:t>
            </a:r>
            <a:r>
              <a:rPr lang="ru-RU" dirty="0"/>
              <a:t> „Про </a:t>
            </a:r>
            <a:r>
              <a:rPr lang="ru-RU" dirty="0" smtClean="0"/>
              <a:t>Службу </a:t>
            </a:r>
            <a:r>
              <a:rPr lang="ru-RU" dirty="0" err="1" smtClean="0"/>
              <a:t>безпеки</a:t>
            </a:r>
            <a:r>
              <a:rPr lang="ru-RU" dirty="0" smtClean="0"/>
              <a:t> </a:t>
            </a:r>
            <a:r>
              <a:rPr lang="ru-RU" dirty="0" err="1"/>
              <a:t>України</a:t>
            </a:r>
            <a:r>
              <a:rPr lang="ru-RU" dirty="0" smtClean="0"/>
              <a:t>”, </a:t>
            </a:r>
            <a:r>
              <a:rPr lang="ru-RU" dirty="0" err="1"/>
              <a:t>ініціювати</a:t>
            </a:r>
            <a:r>
              <a:rPr lang="ru-RU" dirty="0"/>
              <a:t> </a:t>
            </a:r>
            <a:r>
              <a:rPr lang="ru-RU" dirty="0" err="1"/>
              <a:t>питання</a:t>
            </a:r>
            <a:r>
              <a:rPr lang="ru-RU" dirty="0"/>
              <a:t> </a:t>
            </a:r>
            <a:r>
              <a:rPr lang="ru-RU" dirty="0" err="1"/>
              <a:t>накладення</a:t>
            </a:r>
            <a:r>
              <a:rPr lang="ru-RU" dirty="0"/>
              <a:t> на </a:t>
            </a:r>
            <a:r>
              <a:rPr lang="ru-RU" dirty="0" err="1" smtClean="0"/>
              <a:t>невизначений</a:t>
            </a:r>
            <a:r>
              <a:rPr lang="ru-RU" dirty="0"/>
              <a:t> </a:t>
            </a:r>
            <a:r>
              <a:rPr lang="ru-RU" dirty="0" smtClean="0"/>
              <a:t>строк </a:t>
            </a:r>
            <a:r>
              <a:rPr lang="ru-RU" dirty="0" err="1"/>
              <a:t>арешту</a:t>
            </a:r>
            <a:r>
              <a:rPr lang="ru-RU" dirty="0"/>
              <a:t> на </a:t>
            </a:r>
            <a:r>
              <a:rPr lang="ru-RU" dirty="0" err="1"/>
              <a:t>активи</a:t>
            </a:r>
            <a:r>
              <a:rPr lang="ru-RU" dirty="0"/>
              <a:t>, </a:t>
            </a:r>
            <a:r>
              <a:rPr lang="ru-RU" dirty="0" err="1"/>
              <a:t>що</a:t>
            </a:r>
            <a:r>
              <a:rPr lang="ru-RU" dirty="0"/>
              <a:t> </a:t>
            </a:r>
            <a:r>
              <a:rPr lang="ru-RU" dirty="0" err="1"/>
              <a:t>пов'язані</a:t>
            </a:r>
            <a:r>
              <a:rPr lang="ru-RU" dirty="0"/>
              <a:t> з </a:t>
            </a:r>
            <a:r>
              <a:rPr lang="ru-RU" dirty="0" err="1"/>
              <a:t>фінансуванням</a:t>
            </a:r>
            <a:r>
              <a:rPr lang="ru-RU" dirty="0"/>
              <a:t> </a:t>
            </a:r>
            <a:r>
              <a:rPr lang="ru-RU" dirty="0" err="1"/>
              <a:t>тероризму</a:t>
            </a:r>
            <a:r>
              <a:rPr lang="ru-RU" dirty="0"/>
              <a:t> та </a:t>
            </a:r>
            <a:r>
              <a:rPr lang="ru-RU" dirty="0" err="1" smtClean="0"/>
              <a:t>стосуються</a:t>
            </a:r>
            <a:r>
              <a:rPr lang="ru-RU" dirty="0" smtClean="0"/>
              <a:t> </a:t>
            </a:r>
            <a:r>
              <a:rPr lang="ru-RU" dirty="0" err="1"/>
              <a:t>фінансових</a:t>
            </a:r>
            <a:r>
              <a:rPr lang="ru-RU" dirty="0"/>
              <a:t> </a:t>
            </a:r>
            <a:r>
              <a:rPr lang="ru-RU" dirty="0" err="1"/>
              <a:t>операцій</a:t>
            </a:r>
            <a:r>
              <a:rPr lang="ru-RU" dirty="0"/>
              <a:t>, </a:t>
            </a:r>
            <a:r>
              <a:rPr lang="ru-RU" dirty="0" err="1"/>
              <a:t>зупинених</a:t>
            </a:r>
            <a:r>
              <a:rPr lang="ru-RU" dirty="0"/>
              <a:t> </a:t>
            </a:r>
            <a:r>
              <a:rPr lang="ru-RU" dirty="0" err="1"/>
              <a:t>відповідно</a:t>
            </a:r>
            <a:r>
              <a:rPr lang="ru-RU" dirty="0"/>
              <a:t> до </a:t>
            </a:r>
            <a:r>
              <a:rPr lang="ru-RU" dirty="0" err="1"/>
              <a:t>рішення</a:t>
            </a:r>
            <a:r>
              <a:rPr lang="ru-RU" dirty="0"/>
              <a:t>, </a:t>
            </a:r>
            <a:r>
              <a:rPr lang="ru-RU" dirty="0" err="1" smtClean="0"/>
              <a:t>прийнятого</a:t>
            </a:r>
            <a:r>
              <a:rPr lang="ru-RU" dirty="0" smtClean="0"/>
              <a:t> </a:t>
            </a:r>
            <a:r>
              <a:rPr lang="ru-RU" dirty="0"/>
              <a:t>на </a:t>
            </a:r>
            <a:r>
              <a:rPr lang="ru-RU" dirty="0" err="1"/>
              <a:t>підставі</a:t>
            </a:r>
            <a:r>
              <a:rPr lang="ru-RU" dirty="0"/>
              <a:t> </a:t>
            </a:r>
            <a:r>
              <a:rPr lang="ru-RU" dirty="0" err="1"/>
              <a:t>резолюцій</a:t>
            </a:r>
            <a:r>
              <a:rPr lang="ru-RU" dirty="0"/>
              <a:t> Ради </a:t>
            </a:r>
            <a:r>
              <a:rPr lang="ru-RU" dirty="0" err="1"/>
              <a:t>Безпеки</a:t>
            </a:r>
            <a:r>
              <a:rPr lang="ru-RU" dirty="0"/>
              <a:t> ООН, </a:t>
            </a:r>
            <a:r>
              <a:rPr lang="ru-RU" dirty="0" err="1"/>
              <a:t>зняття</a:t>
            </a:r>
            <a:r>
              <a:rPr lang="ru-RU" dirty="0"/>
              <a:t> </a:t>
            </a:r>
            <a:r>
              <a:rPr lang="ru-RU" dirty="0" err="1"/>
              <a:t>арешту</a:t>
            </a:r>
            <a:r>
              <a:rPr lang="ru-RU" dirty="0"/>
              <a:t> з таких </a:t>
            </a:r>
            <a:r>
              <a:rPr lang="ru-RU" dirty="0" err="1" smtClean="0"/>
              <a:t>активів</a:t>
            </a:r>
            <a:r>
              <a:rPr lang="ru-RU" dirty="0" smtClean="0"/>
              <a:t> </a:t>
            </a:r>
            <a:r>
              <a:rPr lang="ru-RU" dirty="0"/>
              <a:t>та </a:t>
            </a:r>
            <a:r>
              <a:rPr lang="ru-RU" dirty="0" err="1"/>
              <a:t>надання</a:t>
            </a:r>
            <a:r>
              <a:rPr lang="ru-RU" dirty="0"/>
              <a:t> доступу до них за </a:t>
            </a:r>
            <a:r>
              <a:rPr lang="ru-RU" dirty="0" err="1"/>
              <a:t>зверненням</a:t>
            </a:r>
            <a:r>
              <a:rPr lang="ru-RU" dirty="0"/>
              <a:t> особи, яка </a:t>
            </a:r>
            <a:r>
              <a:rPr lang="ru-RU" dirty="0" err="1"/>
              <a:t>може</a:t>
            </a:r>
            <a:r>
              <a:rPr lang="ru-RU" dirty="0"/>
              <a:t> </a:t>
            </a:r>
            <a:r>
              <a:rPr lang="ru-RU" dirty="0" smtClean="0"/>
              <a:t>документально </a:t>
            </a:r>
            <a:r>
              <a:rPr lang="ru-RU" dirty="0" err="1"/>
              <a:t>підтвердити</a:t>
            </a:r>
            <a:r>
              <a:rPr lang="ru-RU" dirty="0"/>
              <a:t> потреби в </a:t>
            </a:r>
            <a:r>
              <a:rPr lang="ru-RU" dirty="0" err="1"/>
              <a:t>покритті</a:t>
            </a:r>
            <a:r>
              <a:rPr lang="ru-RU" dirty="0"/>
              <a:t> </a:t>
            </a:r>
            <a:r>
              <a:rPr lang="ru-RU" dirty="0" err="1"/>
              <a:t>основних</a:t>
            </a:r>
            <a:r>
              <a:rPr lang="ru-RU" dirty="0"/>
              <a:t> та </a:t>
            </a:r>
            <a:r>
              <a:rPr lang="ru-RU" dirty="0" err="1"/>
              <a:t>надзвичайних</a:t>
            </a:r>
            <a:r>
              <a:rPr lang="ru-RU" dirty="0"/>
              <a:t> </a:t>
            </a:r>
            <a:r>
              <a:rPr lang="ru-RU" dirty="0" err="1" smtClean="0"/>
              <a:t>витрат</a:t>
            </a:r>
            <a:r>
              <a:rPr lang="ru-RU" dirty="0" smtClean="0"/>
              <a:t>.</a:t>
            </a:r>
            <a:endParaRPr lang="ru-RU" dirty="0"/>
          </a:p>
          <a:p>
            <a:pPr marL="0" indent="0">
              <a:buNone/>
            </a:pPr>
            <a:r>
              <a:rPr lang="ru-RU" dirty="0"/>
              <a:t> </a:t>
            </a:r>
            <a:r>
              <a:rPr lang="ru-RU" dirty="0" smtClean="0"/>
              <a:t>  До </a:t>
            </a:r>
            <a:r>
              <a:rPr lang="ru-RU" b="1" i="1" dirty="0" err="1">
                <a:solidFill>
                  <a:srgbClr val="FF0000"/>
                </a:solidFill>
              </a:rPr>
              <a:t>фізичного</a:t>
            </a:r>
            <a:r>
              <a:rPr lang="ru-RU" b="1" i="1" dirty="0">
                <a:solidFill>
                  <a:srgbClr val="FF0000"/>
                </a:solidFill>
              </a:rPr>
              <a:t> примусу </a:t>
            </a:r>
            <a:r>
              <a:rPr lang="ru-RU" dirty="0" err="1"/>
              <a:t>можна</a:t>
            </a:r>
            <a:r>
              <a:rPr lang="ru-RU" dirty="0"/>
              <a:t> </a:t>
            </a:r>
            <a:r>
              <a:rPr lang="ru-RU" dirty="0" err="1"/>
              <a:t>віднести</a:t>
            </a:r>
            <a:r>
              <a:rPr lang="ru-RU" dirty="0"/>
              <a:t> </a:t>
            </a:r>
            <a:r>
              <a:rPr lang="ru-RU" dirty="0" err="1"/>
              <a:t>такі</a:t>
            </a:r>
            <a:r>
              <a:rPr lang="ru-RU" dirty="0"/>
              <a:t> заходи, </a:t>
            </a:r>
            <a:r>
              <a:rPr lang="ru-RU" dirty="0" err="1"/>
              <a:t>що</a:t>
            </a:r>
            <a:r>
              <a:rPr lang="ru-RU" dirty="0"/>
              <a:t> </a:t>
            </a:r>
            <a:r>
              <a:rPr lang="ru-RU" dirty="0" err="1" smtClean="0"/>
              <a:t>безпосередньо</a:t>
            </a:r>
            <a:r>
              <a:rPr lang="ru-RU" dirty="0"/>
              <a:t> </a:t>
            </a:r>
            <a:r>
              <a:rPr lang="ru-RU" dirty="0" err="1" smtClean="0"/>
              <a:t>впливають</a:t>
            </a:r>
            <a:r>
              <a:rPr lang="ru-RU" dirty="0" smtClean="0"/>
              <a:t> </a:t>
            </a:r>
            <a:r>
              <a:rPr lang="ru-RU" dirty="0"/>
              <a:t>на особу, </a:t>
            </a:r>
            <a:r>
              <a:rPr lang="ru-RU" dirty="0" err="1"/>
              <a:t>обмежують</a:t>
            </a:r>
            <a:r>
              <a:rPr lang="ru-RU" dirty="0"/>
              <a:t> </a:t>
            </a:r>
            <a:r>
              <a:rPr lang="ru-RU" dirty="0" err="1"/>
              <a:t>її</a:t>
            </a:r>
            <a:r>
              <a:rPr lang="ru-RU" dirty="0"/>
              <a:t> свободу </a:t>
            </a:r>
            <a:r>
              <a:rPr lang="ru-RU" dirty="0" err="1"/>
              <a:t>пересування</a:t>
            </a:r>
            <a:r>
              <a:rPr lang="ru-RU" dirty="0"/>
              <a:t>, </a:t>
            </a:r>
            <a:r>
              <a:rPr lang="ru-RU" dirty="0" err="1"/>
              <a:t>дій</a:t>
            </a:r>
            <a:r>
              <a:rPr lang="ru-RU" dirty="0"/>
              <a:t> </a:t>
            </a:r>
            <a:r>
              <a:rPr lang="ru-RU" dirty="0" err="1"/>
              <a:t>під</a:t>
            </a:r>
            <a:r>
              <a:rPr lang="ru-RU" dirty="0"/>
              <a:t> час </a:t>
            </a:r>
            <a:r>
              <a:rPr lang="ru-RU" dirty="0" err="1" smtClean="0"/>
              <a:t>припинення</a:t>
            </a:r>
            <a:r>
              <a:rPr lang="ru-RU" dirty="0" smtClean="0"/>
              <a:t> </a:t>
            </a:r>
            <a:r>
              <a:rPr lang="ru-RU" dirty="0" err="1"/>
              <a:t>правопорушення</a:t>
            </a:r>
            <a:r>
              <a:rPr lang="ru-RU" dirty="0"/>
              <a:t>. За </a:t>
            </a:r>
            <a:r>
              <a:rPr lang="ru-RU" dirty="0" err="1"/>
              <a:t>допомогою</a:t>
            </a:r>
            <a:r>
              <a:rPr lang="ru-RU" dirty="0"/>
              <a:t> </a:t>
            </a:r>
            <a:r>
              <a:rPr lang="ru-RU" dirty="0" err="1"/>
              <a:t>цих</a:t>
            </a:r>
            <a:r>
              <a:rPr lang="ru-RU" dirty="0"/>
              <a:t> </a:t>
            </a:r>
            <a:r>
              <a:rPr lang="ru-RU" dirty="0" err="1"/>
              <a:t>заходів</a:t>
            </a:r>
            <a:r>
              <a:rPr lang="ru-RU" dirty="0"/>
              <a:t>, </a:t>
            </a:r>
            <a:r>
              <a:rPr lang="ru-RU" dirty="0" err="1"/>
              <a:t>усупереч</a:t>
            </a:r>
            <a:r>
              <a:rPr lang="ru-RU" dirty="0"/>
              <a:t> </a:t>
            </a:r>
            <a:r>
              <a:rPr lang="ru-RU" dirty="0" err="1"/>
              <a:t>волі</a:t>
            </a:r>
            <a:r>
              <a:rPr lang="ru-RU" dirty="0"/>
              <a:t> </a:t>
            </a:r>
            <a:r>
              <a:rPr lang="ru-RU" dirty="0" err="1" smtClean="0"/>
              <a:t>особидії</a:t>
            </a:r>
            <a:r>
              <a:rPr lang="ru-RU" dirty="0" smtClean="0"/>
              <a:t> </a:t>
            </a:r>
            <a:r>
              <a:rPr lang="ru-RU" dirty="0" err="1"/>
              <a:t>спеціально</a:t>
            </a:r>
            <a:r>
              <a:rPr lang="ru-RU" dirty="0"/>
              <a:t> </a:t>
            </a:r>
            <a:r>
              <a:rPr lang="ru-RU" dirty="0" err="1"/>
              <a:t>уповноважених</a:t>
            </a:r>
            <a:r>
              <a:rPr lang="ru-RU" dirty="0"/>
              <a:t> </a:t>
            </a:r>
            <a:r>
              <a:rPr lang="ru-RU" dirty="0" err="1"/>
              <a:t>органів</a:t>
            </a:r>
            <a:r>
              <a:rPr lang="ru-RU" dirty="0"/>
              <a:t> </a:t>
            </a:r>
            <a:r>
              <a:rPr lang="ru-RU" dirty="0" err="1"/>
              <a:t>спрямовані</a:t>
            </a:r>
            <a:r>
              <a:rPr lang="ru-RU" dirty="0"/>
              <a:t> на </a:t>
            </a:r>
            <a:r>
              <a:rPr lang="ru-RU" dirty="0" err="1"/>
              <a:t>досягнення</a:t>
            </a:r>
            <a:r>
              <a:rPr lang="ru-RU" dirty="0"/>
              <a:t> </a:t>
            </a:r>
            <a:r>
              <a:rPr lang="ru-RU" dirty="0" err="1"/>
              <a:t>цілей</a:t>
            </a:r>
            <a:r>
              <a:rPr lang="ru-RU" dirty="0"/>
              <a:t> </a:t>
            </a:r>
            <a:r>
              <a:rPr lang="ru-RU" dirty="0" err="1" smtClean="0"/>
              <a:t>адміністративної</a:t>
            </a:r>
            <a:r>
              <a:rPr lang="ru-RU" dirty="0" smtClean="0"/>
              <a:t> </a:t>
            </a:r>
            <a:r>
              <a:rPr lang="ru-RU" dirty="0" err="1" smtClean="0"/>
              <a:t>діяльності</a:t>
            </a:r>
            <a:r>
              <a:rPr lang="ru-RU" dirty="0" smtClean="0"/>
              <a:t>.</a:t>
            </a:r>
            <a:endParaRPr lang="ru-RU" dirty="0"/>
          </a:p>
        </p:txBody>
      </p:sp>
    </p:spTree>
    <p:extLst>
      <p:ext uri="{BB962C8B-B14F-4D97-AF65-F5344CB8AC3E}">
        <p14:creationId xmlns:p14="http://schemas.microsoft.com/office/powerpoint/2010/main" val="309976112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7500" lnSpcReduction="20000"/>
          </a:bodyPr>
          <a:lstStyle/>
          <a:p>
            <a:pPr marL="0" indent="0" algn="just">
              <a:buNone/>
            </a:pPr>
            <a:r>
              <a:rPr lang="ru-RU" dirty="0" smtClean="0"/>
              <a:t>             </a:t>
            </a:r>
            <a:r>
              <a:rPr lang="ru-RU" dirty="0" err="1" smtClean="0"/>
              <a:t>Застосування</a:t>
            </a:r>
            <a:r>
              <a:rPr lang="ru-RU" dirty="0" smtClean="0"/>
              <a:t> </a:t>
            </a:r>
            <a:r>
              <a:rPr lang="ru-RU" dirty="0"/>
              <a:t>СБ </a:t>
            </a:r>
            <a:r>
              <a:rPr lang="ru-RU" dirty="0" err="1"/>
              <a:t>України</a:t>
            </a:r>
            <a:r>
              <a:rPr lang="ru-RU" dirty="0"/>
              <a:t> </a:t>
            </a:r>
            <a:r>
              <a:rPr lang="ru-RU" dirty="0" err="1"/>
              <a:t>адміністративного</a:t>
            </a:r>
            <a:r>
              <a:rPr lang="ru-RU" dirty="0"/>
              <a:t> примусу </a:t>
            </a:r>
            <a:r>
              <a:rPr lang="ru-RU" dirty="0" err="1"/>
              <a:t>має</a:t>
            </a:r>
            <a:r>
              <a:rPr lang="ru-RU" dirty="0"/>
              <a:t> </a:t>
            </a:r>
            <a:r>
              <a:rPr lang="ru-RU" dirty="0" err="1"/>
              <a:t>свої</a:t>
            </a:r>
            <a:r>
              <a:rPr lang="ru-RU" dirty="0"/>
              <a:t> </a:t>
            </a:r>
            <a:r>
              <a:rPr lang="ru-RU" dirty="0" err="1" smtClean="0"/>
              <a:t>особливості</a:t>
            </a:r>
            <a:r>
              <a:rPr lang="ru-RU" dirty="0"/>
              <a:t>, </a:t>
            </a:r>
            <a:r>
              <a:rPr lang="ru-RU" dirty="0" err="1"/>
              <a:t>що</a:t>
            </a:r>
            <a:r>
              <a:rPr lang="ru-RU" dirty="0"/>
              <a:t> </a:t>
            </a:r>
            <a:r>
              <a:rPr lang="ru-RU" dirty="0" err="1"/>
              <a:t>пояснюється</a:t>
            </a:r>
            <a:r>
              <a:rPr lang="ru-RU" dirty="0"/>
              <a:t> </a:t>
            </a:r>
            <a:r>
              <a:rPr lang="ru-RU" dirty="0" err="1"/>
              <a:t>її</a:t>
            </a:r>
            <a:r>
              <a:rPr lang="ru-RU" dirty="0"/>
              <a:t> </a:t>
            </a:r>
            <a:r>
              <a:rPr lang="ru-RU" dirty="0" err="1"/>
              <a:t>спеціалізованим</a:t>
            </a:r>
            <a:r>
              <a:rPr lang="ru-RU" dirty="0"/>
              <a:t> становищем у </a:t>
            </a:r>
            <a:r>
              <a:rPr lang="ru-RU" dirty="0" err="1"/>
              <a:t>системі</a:t>
            </a:r>
            <a:r>
              <a:rPr lang="ru-RU" dirty="0"/>
              <a:t> </a:t>
            </a:r>
            <a:r>
              <a:rPr lang="ru-RU" dirty="0" err="1" smtClean="0"/>
              <a:t>публічних</a:t>
            </a:r>
            <a:r>
              <a:rPr lang="ru-RU" dirty="0"/>
              <a:t> </a:t>
            </a:r>
            <a:r>
              <a:rPr lang="ru-RU" dirty="0" err="1" smtClean="0"/>
              <a:t>органів</a:t>
            </a:r>
            <a:r>
              <a:rPr lang="ru-RU" dirty="0" smtClean="0"/>
              <a:t> </a:t>
            </a:r>
            <a:r>
              <a:rPr lang="ru-RU" dirty="0" err="1"/>
              <a:t>влади</a:t>
            </a:r>
            <a:r>
              <a:rPr lang="ru-RU" dirty="0"/>
              <a:t>. </a:t>
            </a:r>
            <a:r>
              <a:rPr lang="ru-RU" dirty="0" err="1"/>
              <a:t>Ці</a:t>
            </a:r>
            <a:r>
              <a:rPr lang="ru-RU" dirty="0"/>
              <a:t> </a:t>
            </a:r>
            <a:r>
              <a:rPr lang="ru-RU" dirty="0" err="1"/>
              <a:t>особливості</a:t>
            </a:r>
            <a:r>
              <a:rPr lang="ru-RU" dirty="0"/>
              <a:t> </a:t>
            </a:r>
            <a:r>
              <a:rPr lang="ru-RU" dirty="0" err="1"/>
              <a:t>зумовлені</a:t>
            </a:r>
            <a:r>
              <a:rPr lang="ru-RU" dirty="0"/>
              <a:t> </a:t>
            </a:r>
            <a:r>
              <a:rPr lang="ru-RU" dirty="0" err="1"/>
              <a:t>тим</a:t>
            </a:r>
            <a:r>
              <a:rPr lang="ru-RU" dirty="0"/>
              <a:t>, </a:t>
            </a:r>
            <a:r>
              <a:rPr lang="ru-RU" dirty="0" err="1"/>
              <a:t>що</a:t>
            </a:r>
            <a:r>
              <a:rPr lang="ru-RU" dirty="0"/>
              <a:t> на СБ </a:t>
            </a:r>
            <a:r>
              <a:rPr lang="ru-RU" dirty="0" err="1"/>
              <a:t>України</a:t>
            </a:r>
            <a:r>
              <a:rPr lang="ru-RU" dirty="0"/>
              <a:t> </a:t>
            </a:r>
            <a:r>
              <a:rPr lang="ru-RU" dirty="0" err="1" smtClean="0"/>
              <a:t>покладено</a:t>
            </a:r>
            <a:r>
              <a:rPr lang="ru-RU" dirty="0"/>
              <a:t> </a:t>
            </a:r>
            <a:r>
              <a:rPr lang="ru-RU" dirty="0" err="1" smtClean="0"/>
              <a:t>основне</a:t>
            </a:r>
            <a:r>
              <a:rPr lang="ru-RU" dirty="0" smtClean="0"/>
              <a:t> </a:t>
            </a:r>
            <a:r>
              <a:rPr lang="ru-RU" dirty="0" err="1"/>
              <a:t>завдання</a:t>
            </a:r>
            <a:r>
              <a:rPr lang="ru-RU" dirty="0"/>
              <a:t> – </a:t>
            </a:r>
            <a:r>
              <a:rPr lang="ru-RU" dirty="0" err="1"/>
              <a:t>забезпечення</a:t>
            </a:r>
            <a:r>
              <a:rPr lang="ru-RU" dirty="0"/>
              <a:t> </a:t>
            </a:r>
            <a:r>
              <a:rPr lang="ru-RU" dirty="0" err="1"/>
              <a:t>національної</a:t>
            </a:r>
            <a:r>
              <a:rPr lang="ru-RU" dirty="0"/>
              <a:t> </a:t>
            </a:r>
            <a:r>
              <a:rPr lang="ru-RU" dirty="0" err="1"/>
              <a:t>безпеки</a:t>
            </a:r>
            <a:r>
              <a:rPr lang="ru-RU" dirty="0"/>
              <a:t>, яке </a:t>
            </a:r>
            <a:r>
              <a:rPr lang="ru-RU" dirty="0" err="1" smtClean="0"/>
              <a:t>передбачає</a:t>
            </a:r>
            <a:r>
              <a:rPr lang="ru-RU" dirty="0"/>
              <a:t> </a:t>
            </a:r>
            <a:r>
              <a:rPr lang="ru-RU" dirty="0" err="1" smtClean="0"/>
              <a:t>застосування</a:t>
            </a:r>
            <a:r>
              <a:rPr lang="ru-RU" dirty="0" smtClean="0"/>
              <a:t> </a:t>
            </a:r>
            <a:r>
              <a:rPr lang="ru-RU" dirty="0"/>
              <a:t>широкого кола </a:t>
            </a:r>
            <a:r>
              <a:rPr lang="ru-RU" dirty="0" err="1"/>
              <a:t>примусових</a:t>
            </a:r>
            <a:r>
              <a:rPr lang="ru-RU" dirty="0"/>
              <a:t> </a:t>
            </a:r>
            <a:r>
              <a:rPr lang="ru-RU" dirty="0" err="1"/>
              <a:t>заходів</a:t>
            </a:r>
            <a:r>
              <a:rPr lang="ru-RU" dirty="0"/>
              <a:t>. </a:t>
            </a:r>
            <a:r>
              <a:rPr lang="ru-RU" dirty="0" err="1"/>
              <a:t>Необхідно</a:t>
            </a:r>
            <a:r>
              <a:rPr lang="ru-RU" dirty="0"/>
              <a:t> </a:t>
            </a:r>
            <a:r>
              <a:rPr lang="ru-RU" dirty="0" err="1"/>
              <a:t>також</a:t>
            </a:r>
            <a:r>
              <a:rPr lang="ru-RU" dirty="0"/>
              <a:t> </a:t>
            </a:r>
            <a:r>
              <a:rPr lang="ru-RU" dirty="0" err="1" smtClean="0"/>
              <a:t>підкреслити</a:t>
            </a:r>
            <a:r>
              <a:rPr lang="ru-RU" dirty="0"/>
              <a:t>, </a:t>
            </a:r>
            <a:r>
              <a:rPr lang="ru-RU" dirty="0" err="1"/>
              <a:t>що</a:t>
            </a:r>
            <a:r>
              <a:rPr lang="ru-RU" dirty="0"/>
              <a:t> </a:t>
            </a:r>
            <a:r>
              <a:rPr lang="ru-RU" dirty="0" err="1"/>
              <a:t>співробітники</a:t>
            </a:r>
            <a:r>
              <a:rPr lang="ru-RU" dirty="0"/>
              <a:t> СБ </a:t>
            </a:r>
            <a:r>
              <a:rPr lang="ru-RU" dirty="0" err="1"/>
              <a:t>України</a:t>
            </a:r>
            <a:r>
              <a:rPr lang="ru-RU" dirty="0"/>
              <a:t> </a:t>
            </a:r>
            <a:r>
              <a:rPr lang="ru-RU" dirty="0" err="1"/>
              <a:t>застосовують</a:t>
            </a:r>
            <a:r>
              <a:rPr lang="ru-RU" dirty="0"/>
              <a:t> заходи </a:t>
            </a:r>
            <a:r>
              <a:rPr lang="ru-RU" dirty="0" err="1" smtClean="0"/>
              <a:t>адміністративного</a:t>
            </a:r>
            <a:r>
              <a:rPr lang="ru-RU" dirty="0" smtClean="0"/>
              <a:t> </a:t>
            </a:r>
            <a:r>
              <a:rPr lang="ru-RU" dirty="0"/>
              <a:t>примусу, </a:t>
            </a:r>
            <a:r>
              <a:rPr lang="ru-RU" dirty="0" err="1"/>
              <a:t>які</a:t>
            </a:r>
            <a:r>
              <a:rPr lang="ru-RU" dirty="0"/>
              <a:t> </a:t>
            </a:r>
            <a:r>
              <a:rPr lang="ru-RU" dirty="0" err="1"/>
              <a:t>становлять</a:t>
            </a:r>
            <a:r>
              <a:rPr lang="ru-RU" dirty="0"/>
              <a:t> основу </a:t>
            </a:r>
            <a:r>
              <a:rPr lang="ru-RU" dirty="0" err="1"/>
              <a:t>їх</a:t>
            </a:r>
            <a:r>
              <a:rPr lang="ru-RU" dirty="0"/>
              <a:t> </a:t>
            </a:r>
            <a:r>
              <a:rPr lang="ru-RU" dirty="0" err="1"/>
              <a:t>діяльності</a:t>
            </a:r>
            <a:r>
              <a:rPr lang="ru-RU" dirty="0"/>
              <a:t>, </a:t>
            </a:r>
            <a:r>
              <a:rPr lang="ru-RU" dirty="0" err="1"/>
              <a:t>хоча</a:t>
            </a:r>
            <a:r>
              <a:rPr lang="ru-RU" dirty="0"/>
              <a:t> не </a:t>
            </a:r>
            <a:r>
              <a:rPr lang="ru-RU" dirty="0" err="1" smtClean="0"/>
              <a:t>виключається</a:t>
            </a:r>
            <a:r>
              <a:rPr lang="ru-RU" dirty="0"/>
              <a:t> </a:t>
            </a:r>
            <a:r>
              <a:rPr lang="ru-RU" dirty="0" err="1" smtClean="0"/>
              <a:t>можливість</a:t>
            </a:r>
            <a:r>
              <a:rPr lang="ru-RU" dirty="0" smtClean="0"/>
              <a:t> </a:t>
            </a:r>
            <a:r>
              <a:rPr lang="ru-RU" dirty="0" err="1"/>
              <a:t>добровільної</a:t>
            </a:r>
            <a:r>
              <a:rPr lang="ru-RU" dirty="0"/>
              <a:t> </a:t>
            </a:r>
            <a:r>
              <a:rPr lang="ru-RU" dirty="0" err="1"/>
              <a:t>відмови</a:t>
            </a:r>
            <a:r>
              <a:rPr lang="ru-RU" dirty="0"/>
              <a:t> особи </a:t>
            </a:r>
            <a:r>
              <a:rPr lang="ru-RU" dirty="0" err="1"/>
              <a:t>від</a:t>
            </a:r>
            <a:r>
              <a:rPr lang="ru-RU" dirty="0"/>
              <a:t> </a:t>
            </a:r>
            <a:r>
              <a:rPr lang="ru-RU" dirty="0" err="1"/>
              <a:t>скоєння</a:t>
            </a:r>
            <a:r>
              <a:rPr lang="ru-RU" dirty="0"/>
              <a:t> </a:t>
            </a:r>
            <a:r>
              <a:rPr lang="ru-RU" dirty="0" err="1"/>
              <a:t>протиправного</a:t>
            </a:r>
            <a:r>
              <a:rPr lang="ru-RU" dirty="0"/>
              <a:t> </a:t>
            </a:r>
            <a:r>
              <a:rPr lang="ru-RU" dirty="0" err="1" smtClean="0"/>
              <a:t>діяння</a:t>
            </a:r>
            <a:r>
              <a:rPr lang="ru-RU" dirty="0"/>
              <a:t>. </a:t>
            </a:r>
            <a:r>
              <a:rPr lang="ru-RU" dirty="0" err="1"/>
              <a:t>Застосування</a:t>
            </a:r>
            <a:r>
              <a:rPr lang="ru-RU" dirty="0"/>
              <a:t> </a:t>
            </a:r>
            <a:r>
              <a:rPr lang="ru-RU" dirty="0" err="1"/>
              <a:t>примусових</a:t>
            </a:r>
            <a:r>
              <a:rPr lang="ru-RU" dirty="0"/>
              <a:t> </a:t>
            </a:r>
            <a:r>
              <a:rPr lang="ru-RU" dirty="0" err="1"/>
              <a:t>заходів</a:t>
            </a:r>
            <a:r>
              <a:rPr lang="ru-RU" dirty="0"/>
              <a:t> </a:t>
            </a:r>
            <a:r>
              <a:rPr lang="ru-RU" dirty="0" err="1"/>
              <a:t>здійснюється</a:t>
            </a:r>
            <a:r>
              <a:rPr lang="ru-RU" dirty="0"/>
              <a:t> на засадах </a:t>
            </a:r>
            <a:r>
              <a:rPr lang="ru-RU" dirty="0" err="1" smtClean="0"/>
              <a:t>суворого</a:t>
            </a:r>
            <a:r>
              <a:rPr lang="ru-RU" dirty="0"/>
              <a:t> </a:t>
            </a:r>
            <a:r>
              <a:rPr lang="ru-RU" dirty="0" err="1" smtClean="0"/>
              <a:t>додержання</a:t>
            </a:r>
            <a:r>
              <a:rPr lang="ru-RU" dirty="0" smtClean="0"/>
              <a:t> </a:t>
            </a:r>
            <a:r>
              <a:rPr lang="ru-RU" dirty="0" err="1"/>
              <a:t>вимог</a:t>
            </a:r>
            <a:r>
              <a:rPr lang="ru-RU" dirty="0"/>
              <a:t> </a:t>
            </a:r>
            <a:r>
              <a:rPr lang="ru-RU" dirty="0" err="1"/>
              <a:t>законодавства</a:t>
            </a:r>
            <a:r>
              <a:rPr lang="ru-RU" dirty="0"/>
              <a:t>, </a:t>
            </a:r>
            <a:r>
              <a:rPr lang="ru-RU" dirty="0" err="1"/>
              <a:t>охорони</a:t>
            </a:r>
            <a:r>
              <a:rPr lang="ru-RU" dirty="0"/>
              <a:t> прав </a:t>
            </a:r>
            <a:r>
              <a:rPr lang="ru-RU" dirty="0" err="1"/>
              <a:t>громадян</a:t>
            </a:r>
            <a:r>
              <a:rPr lang="ru-RU" dirty="0"/>
              <a:t>, </a:t>
            </a:r>
            <a:r>
              <a:rPr lang="ru-RU" dirty="0" err="1"/>
              <a:t>підприємств</a:t>
            </a:r>
            <a:r>
              <a:rPr lang="ru-RU" dirty="0"/>
              <a:t> </a:t>
            </a:r>
            <a:r>
              <a:rPr lang="ru-RU" dirty="0" smtClean="0"/>
              <a:t>та </a:t>
            </a:r>
            <a:r>
              <a:rPr lang="ru-RU" dirty="0" err="1" smtClean="0"/>
              <a:t>організацій</a:t>
            </a:r>
            <a:endParaRPr lang="ru-RU" dirty="0"/>
          </a:p>
          <a:p>
            <a:endParaRPr lang="ru-RU" dirty="0"/>
          </a:p>
        </p:txBody>
      </p:sp>
    </p:spTree>
    <p:extLst>
      <p:ext uri="{BB962C8B-B14F-4D97-AF65-F5344CB8AC3E}">
        <p14:creationId xmlns:p14="http://schemas.microsoft.com/office/powerpoint/2010/main" val="236484984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0528" y="836712"/>
            <a:ext cx="8229600" cy="1143000"/>
          </a:xfrm>
        </p:spPr>
        <p:txBody>
          <a:bodyPr>
            <a:noAutofit/>
          </a:bodyPr>
          <a:lstStyle/>
          <a:p>
            <a:r>
              <a:rPr lang="ru-RU" sz="2800" b="1" dirty="0" err="1">
                <a:latin typeface="Times New Roman" panose="02020603050405020304" pitchFamily="18" charset="0"/>
                <a:cs typeface="Times New Roman" panose="02020603050405020304" pitchFamily="18" charset="0"/>
              </a:rPr>
              <a:t>Стаття</a:t>
            </a:r>
            <a:r>
              <a:rPr lang="ru-RU" sz="2800" b="1" dirty="0">
                <a:latin typeface="Times New Roman" panose="02020603050405020304" pitchFamily="18" charset="0"/>
                <a:cs typeface="Times New Roman" panose="02020603050405020304" pitchFamily="18" charset="0"/>
              </a:rPr>
              <a:t> 235</a:t>
            </a:r>
            <a:r>
              <a:rPr lang="ru-RU" sz="2800" b="1" baseline="30000" dirty="0">
                <a:latin typeface="Times New Roman" panose="02020603050405020304" pitchFamily="18" charset="0"/>
                <a:cs typeface="Times New Roman" panose="02020603050405020304" pitchFamily="18" charset="0"/>
              </a:rPr>
              <a:t>-2</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Центральне</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управління</a:t>
            </a:r>
            <a:r>
              <a:rPr lang="ru-RU" sz="2800" b="1" dirty="0">
                <a:latin typeface="Times New Roman" panose="02020603050405020304" pitchFamily="18" charset="0"/>
                <a:cs typeface="Times New Roman" panose="02020603050405020304" pitchFamily="18" charset="0"/>
              </a:rPr>
              <a:t> та </a:t>
            </a:r>
            <a:r>
              <a:rPr lang="ru-RU" sz="2800" b="1" dirty="0" err="1">
                <a:latin typeface="Times New Roman" panose="02020603050405020304" pitchFamily="18" charset="0"/>
                <a:cs typeface="Times New Roman" panose="02020603050405020304" pitchFamily="18" charset="0"/>
              </a:rPr>
              <a:t>регіональні</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органи</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Служби</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безпеки</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України</a:t>
            </a: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51520" y="1772816"/>
            <a:ext cx="8229600" cy="4525963"/>
          </a:xfrm>
        </p:spPr>
        <p:txBody>
          <a:bodyPr>
            <a:normAutofit fontScale="70000" lnSpcReduction="20000"/>
          </a:bodyPr>
          <a:lstStyle/>
          <a:p>
            <a:pPr marL="0" indent="0">
              <a:buNone/>
            </a:pPr>
            <a:r>
              <a:rPr lang="ru-RU" dirty="0" err="1" smtClean="0"/>
              <a:t>Центральне</a:t>
            </a:r>
            <a:r>
              <a:rPr lang="ru-RU" dirty="0" smtClean="0"/>
              <a:t> </a:t>
            </a:r>
            <a:r>
              <a:rPr lang="ru-RU" dirty="0" err="1"/>
              <a:t>управління</a:t>
            </a:r>
            <a:r>
              <a:rPr lang="ru-RU" dirty="0"/>
              <a:t> та </a:t>
            </a:r>
            <a:r>
              <a:rPr lang="ru-RU" dirty="0" err="1"/>
              <a:t>регіональні</a:t>
            </a:r>
            <a:r>
              <a:rPr lang="ru-RU" dirty="0"/>
              <a:t> </a:t>
            </a:r>
            <a:r>
              <a:rPr lang="ru-RU" dirty="0" err="1"/>
              <a:t>органи</a:t>
            </a:r>
            <a:r>
              <a:rPr lang="ru-RU" dirty="0"/>
              <a:t> </a:t>
            </a:r>
            <a:r>
              <a:rPr lang="ru-RU" dirty="0" err="1"/>
              <a:t>Служби</a:t>
            </a:r>
            <a:r>
              <a:rPr lang="ru-RU" dirty="0"/>
              <a:t> </a:t>
            </a:r>
            <a:r>
              <a:rPr lang="ru-RU" dirty="0" err="1"/>
              <a:t>безпеки</a:t>
            </a:r>
            <a:r>
              <a:rPr lang="ru-RU" dirty="0"/>
              <a:t> </a:t>
            </a:r>
            <a:r>
              <a:rPr lang="ru-RU" dirty="0" err="1"/>
              <a:t>України</a:t>
            </a:r>
            <a:r>
              <a:rPr lang="ru-RU" dirty="0"/>
              <a:t> </a:t>
            </a:r>
            <a:r>
              <a:rPr lang="ru-RU" dirty="0" err="1"/>
              <a:t>розглядають</a:t>
            </a:r>
            <a:r>
              <a:rPr lang="ru-RU" dirty="0"/>
              <a:t> </a:t>
            </a:r>
            <a:r>
              <a:rPr lang="ru-RU" dirty="0" err="1"/>
              <a:t>справи</a:t>
            </a:r>
            <a:r>
              <a:rPr lang="ru-RU" dirty="0"/>
              <a:t> про </a:t>
            </a:r>
            <a:r>
              <a:rPr lang="ru-RU" dirty="0" err="1"/>
              <a:t>такі</a:t>
            </a:r>
            <a:r>
              <a:rPr lang="ru-RU" dirty="0"/>
              <a:t> </a:t>
            </a:r>
            <a:r>
              <a:rPr lang="ru-RU" dirty="0" err="1"/>
              <a:t>адміністративні</a:t>
            </a:r>
            <a:r>
              <a:rPr lang="ru-RU" dirty="0"/>
              <a:t> </a:t>
            </a:r>
            <a:r>
              <a:rPr lang="ru-RU" dirty="0" err="1"/>
              <a:t>правопорушення</a:t>
            </a:r>
            <a:r>
              <a:rPr lang="ru-RU" dirty="0"/>
              <a:t>: про </a:t>
            </a:r>
            <a:r>
              <a:rPr lang="ru-RU" dirty="0" err="1"/>
              <a:t>порушення</a:t>
            </a:r>
            <a:r>
              <a:rPr lang="ru-RU" dirty="0"/>
              <a:t> </a:t>
            </a:r>
            <a:r>
              <a:rPr lang="ru-RU" dirty="0" err="1"/>
              <a:t>призовниками</a:t>
            </a:r>
            <a:r>
              <a:rPr lang="ru-RU" dirty="0"/>
              <a:t>, </a:t>
            </a:r>
            <a:r>
              <a:rPr lang="ru-RU" dirty="0" err="1"/>
              <a:t>військовозобов’язаними</a:t>
            </a:r>
            <a:r>
              <a:rPr lang="ru-RU" dirty="0"/>
              <a:t>, </a:t>
            </a:r>
            <a:r>
              <a:rPr lang="ru-RU" dirty="0" err="1"/>
              <a:t>резервістами</a:t>
            </a:r>
            <a:r>
              <a:rPr lang="ru-RU" dirty="0"/>
              <a:t> правил </a:t>
            </a:r>
            <a:r>
              <a:rPr lang="ru-RU" dirty="0" err="1"/>
              <a:t>військового</a:t>
            </a:r>
            <a:r>
              <a:rPr lang="ru-RU" dirty="0"/>
              <a:t> </a:t>
            </a:r>
            <a:r>
              <a:rPr lang="ru-RU" dirty="0" err="1"/>
              <a:t>обліку</a:t>
            </a:r>
            <a:r>
              <a:rPr lang="ru-RU" dirty="0"/>
              <a:t>, про </a:t>
            </a:r>
            <a:r>
              <a:rPr lang="ru-RU" dirty="0" err="1"/>
              <a:t>порушення</a:t>
            </a:r>
            <a:r>
              <a:rPr lang="ru-RU" dirty="0"/>
              <a:t> </a:t>
            </a:r>
            <a:r>
              <a:rPr lang="ru-RU" dirty="0" err="1"/>
              <a:t>законодавства</a:t>
            </a:r>
            <a:r>
              <a:rPr lang="ru-RU" dirty="0"/>
              <a:t> про оборону, </a:t>
            </a:r>
            <a:r>
              <a:rPr lang="ru-RU" dirty="0" err="1"/>
              <a:t>мобілізаційну</a:t>
            </a:r>
            <a:r>
              <a:rPr lang="ru-RU" dirty="0"/>
              <a:t> </a:t>
            </a:r>
            <a:r>
              <a:rPr lang="ru-RU" dirty="0" err="1"/>
              <a:t>підготовку</a:t>
            </a:r>
            <a:r>
              <a:rPr lang="ru-RU" dirty="0"/>
              <a:t> та </a:t>
            </a:r>
            <a:r>
              <a:rPr lang="ru-RU" dirty="0" err="1"/>
              <a:t>мобілізацію</a:t>
            </a:r>
            <a:r>
              <a:rPr lang="ru-RU" dirty="0"/>
              <a:t>, про </a:t>
            </a:r>
            <a:r>
              <a:rPr lang="ru-RU" dirty="0" err="1"/>
              <a:t>зіпсуття</a:t>
            </a:r>
            <a:r>
              <a:rPr lang="ru-RU" dirty="0"/>
              <a:t> </a:t>
            </a:r>
            <a:r>
              <a:rPr lang="ru-RU" dirty="0" err="1"/>
              <a:t>військово-облікових</a:t>
            </a:r>
            <a:r>
              <a:rPr lang="ru-RU" dirty="0"/>
              <a:t> </a:t>
            </a:r>
            <a:r>
              <a:rPr lang="ru-RU" dirty="0" err="1"/>
              <a:t>документів</a:t>
            </a:r>
            <a:r>
              <a:rPr lang="ru-RU" dirty="0"/>
              <a:t> </a:t>
            </a:r>
            <a:r>
              <a:rPr lang="ru-RU" dirty="0" err="1"/>
              <a:t>чи</a:t>
            </a:r>
            <a:r>
              <a:rPr lang="ru-RU" dirty="0"/>
              <a:t> </a:t>
            </a:r>
            <a:r>
              <a:rPr lang="ru-RU" dirty="0" err="1"/>
              <a:t>втрату</a:t>
            </a:r>
            <a:r>
              <a:rPr lang="ru-RU" dirty="0"/>
              <a:t> </a:t>
            </a:r>
            <a:r>
              <a:rPr lang="ru-RU" dirty="0" err="1"/>
              <a:t>їх</a:t>
            </a:r>
            <a:r>
              <a:rPr lang="ru-RU" dirty="0"/>
              <a:t> з </a:t>
            </a:r>
            <a:r>
              <a:rPr lang="ru-RU" dirty="0" err="1"/>
              <a:t>необережності</a:t>
            </a:r>
            <a:r>
              <a:rPr lang="ru-RU" dirty="0"/>
              <a:t> (</a:t>
            </a:r>
            <a:r>
              <a:rPr lang="ru-RU" u="sng" dirty="0" err="1"/>
              <a:t>статті</a:t>
            </a:r>
            <a:r>
              <a:rPr lang="ru-RU" u="sng" dirty="0"/>
              <a:t> 210</a:t>
            </a:r>
            <a:r>
              <a:rPr lang="ru-RU" dirty="0"/>
              <a:t>, </a:t>
            </a:r>
            <a:r>
              <a:rPr lang="ru-RU" u="sng" dirty="0"/>
              <a:t>210</a:t>
            </a:r>
            <a:r>
              <a:rPr lang="ru-RU" b="1" u="sng" baseline="30000" dirty="0"/>
              <a:t>-1</a:t>
            </a:r>
            <a:r>
              <a:rPr lang="ru-RU" dirty="0"/>
              <a:t>, </a:t>
            </a:r>
            <a:r>
              <a:rPr lang="ru-RU" u="sng" dirty="0"/>
              <a:t>211</a:t>
            </a:r>
            <a:r>
              <a:rPr lang="ru-RU" dirty="0"/>
              <a:t> (у </a:t>
            </a:r>
            <a:r>
              <a:rPr lang="ru-RU" dirty="0" err="1"/>
              <a:t>частині</a:t>
            </a:r>
            <a:r>
              <a:rPr lang="ru-RU" dirty="0"/>
              <a:t> </a:t>
            </a:r>
            <a:r>
              <a:rPr lang="ru-RU" dirty="0" err="1"/>
              <a:t>правопорушень</a:t>
            </a:r>
            <a:r>
              <a:rPr lang="ru-RU" dirty="0"/>
              <a:t>, </a:t>
            </a:r>
            <a:r>
              <a:rPr lang="ru-RU" dirty="0" err="1"/>
              <a:t>вчинених</a:t>
            </a:r>
            <a:r>
              <a:rPr lang="ru-RU" dirty="0"/>
              <a:t> </a:t>
            </a:r>
            <a:r>
              <a:rPr lang="ru-RU" dirty="0" err="1"/>
              <a:t>військовозобов’язаними</a:t>
            </a:r>
            <a:r>
              <a:rPr lang="ru-RU" dirty="0"/>
              <a:t> </a:t>
            </a:r>
            <a:r>
              <a:rPr lang="ru-RU" dirty="0" err="1"/>
              <a:t>чи</a:t>
            </a:r>
            <a:r>
              <a:rPr lang="ru-RU" dirty="0"/>
              <a:t> </a:t>
            </a:r>
            <a:r>
              <a:rPr lang="ru-RU" dirty="0" err="1"/>
              <a:t>резервістами</a:t>
            </a:r>
            <a:r>
              <a:rPr lang="ru-RU" dirty="0"/>
              <a:t>, </a:t>
            </a:r>
            <a:r>
              <a:rPr lang="ru-RU" dirty="0" err="1"/>
              <a:t>які</a:t>
            </a:r>
            <a:r>
              <a:rPr lang="ru-RU" dirty="0"/>
              <a:t> </a:t>
            </a:r>
            <a:r>
              <a:rPr lang="ru-RU" dirty="0" err="1"/>
              <a:t>перебувають</a:t>
            </a:r>
            <a:r>
              <a:rPr lang="ru-RU" dirty="0"/>
              <a:t> у </a:t>
            </a:r>
            <a:r>
              <a:rPr lang="ru-RU" dirty="0" err="1"/>
              <a:t>запасі</a:t>
            </a:r>
            <a:r>
              <a:rPr lang="ru-RU" dirty="0"/>
              <a:t> </a:t>
            </a:r>
            <a:r>
              <a:rPr lang="ru-RU" dirty="0" err="1"/>
              <a:t>Служби</a:t>
            </a:r>
            <a:r>
              <a:rPr lang="ru-RU" dirty="0"/>
              <a:t> </a:t>
            </a:r>
            <a:r>
              <a:rPr lang="ru-RU" dirty="0" err="1"/>
              <a:t>безпеки</a:t>
            </a:r>
            <a:r>
              <a:rPr lang="ru-RU" dirty="0"/>
              <a:t> </a:t>
            </a:r>
            <a:r>
              <a:rPr lang="ru-RU" dirty="0" err="1"/>
              <a:t>України</a:t>
            </a:r>
            <a:r>
              <a:rPr lang="ru-RU" dirty="0"/>
              <a:t>).</a:t>
            </a:r>
          </a:p>
          <a:p>
            <a:r>
              <a:rPr lang="ru-RU" dirty="0" err="1"/>
              <a:t>Від</a:t>
            </a:r>
            <a:r>
              <a:rPr lang="ru-RU" dirty="0"/>
              <a:t> </a:t>
            </a:r>
            <a:r>
              <a:rPr lang="ru-RU" dirty="0" err="1"/>
              <a:t>імені</a:t>
            </a:r>
            <a:r>
              <a:rPr lang="ru-RU" dirty="0"/>
              <a:t> Центрального </a:t>
            </a:r>
            <a:r>
              <a:rPr lang="ru-RU" dirty="0" err="1"/>
              <a:t>управління</a:t>
            </a:r>
            <a:r>
              <a:rPr lang="ru-RU" dirty="0"/>
              <a:t> та </a:t>
            </a:r>
            <a:r>
              <a:rPr lang="ru-RU" dirty="0" err="1"/>
              <a:t>регіональних</a:t>
            </a:r>
            <a:r>
              <a:rPr lang="ru-RU" dirty="0"/>
              <a:t> </a:t>
            </a:r>
            <a:r>
              <a:rPr lang="ru-RU" dirty="0" err="1"/>
              <a:t>органів</a:t>
            </a:r>
            <a:r>
              <a:rPr lang="ru-RU" dirty="0"/>
              <a:t> </a:t>
            </a:r>
            <a:r>
              <a:rPr lang="ru-RU" dirty="0" err="1"/>
              <a:t>Служби</a:t>
            </a:r>
            <a:r>
              <a:rPr lang="ru-RU" dirty="0"/>
              <a:t> </a:t>
            </a:r>
            <a:r>
              <a:rPr lang="ru-RU" dirty="0" err="1"/>
              <a:t>безпеки</a:t>
            </a:r>
            <a:r>
              <a:rPr lang="ru-RU" dirty="0"/>
              <a:t> </a:t>
            </a:r>
            <a:r>
              <a:rPr lang="ru-RU" dirty="0" err="1"/>
              <a:t>України</a:t>
            </a:r>
            <a:r>
              <a:rPr lang="ru-RU" dirty="0"/>
              <a:t> </a:t>
            </a:r>
            <a:r>
              <a:rPr lang="ru-RU" dirty="0" err="1"/>
              <a:t>розглядати</a:t>
            </a:r>
            <a:r>
              <a:rPr lang="ru-RU" dirty="0"/>
              <a:t> </a:t>
            </a:r>
            <a:r>
              <a:rPr lang="ru-RU" dirty="0" err="1"/>
              <a:t>справи</a:t>
            </a:r>
            <a:r>
              <a:rPr lang="ru-RU" dirty="0"/>
              <a:t> про </a:t>
            </a:r>
            <a:r>
              <a:rPr lang="ru-RU" dirty="0" err="1"/>
              <a:t>адміністративні</a:t>
            </a:r>
            <a:r>
              <a:rPr lang="ru-RU" dirty="0"/>
              <a:t> </a:t>
            </a:r>
            <a:r>
              <a:rPr lang="ru-RU" dirty="0" err="1"/>
              <a:t>правопорушення</a:t>
            </a:r>
            <a:r>
              <a:rPr lang="ru-RU" dirty="0"/>
              <a:t> і </a:t>
            </a:r>
            <a:r>
              <a:rPr lang="ru-RU" dirty="0" err="1"/>
              <a:t>накладати</a:t>
            </a:r>
            <a:r>
              <a:rPr lang="ru-RU" dirty="0"/>
              <a:t> </a:t>
            </a:r>
            <a:r>
              <a:rPr lang="ru-RU" dirty="0" err="1"/>
              <a:t>адміністративні</a:t>
            </a:r>
            <a:r>
              <a:rPr lang="ru-RU" dirty="0"/>
              <a:t> </a:t>
            </a:r>
            <a:r>
              <a:rPr lang="ru-RU" dirty="0" err="1"/>
              <a:t>стягнення</a:t>
            </a:r>
            <a:r>
              <a:rPr lang="ru-RU" dirty="0"/>
              <a:t> </a:t>
            </a:r>
            <a:r>
              <a:rPr lang="ru-RU" dirty="0" err="1"/>
              <a:t>мають</a:t>
            </a:r>
            <a:r>
              <a:rPr lang="ru-RU" dirty="0"/>
              <a:t> право начальники </a:t>
            </a:r>
            <a:r>
              <a:rPr lang="ru-RU" dirty="0" err="1"/>
              <a:t>Служби</a:t>
            </a:r>
            <a:r>
              <a:rPr lang="ru-RU" dirty="0"/>
              <a:t> </a:t>
            </a:r>
            <a:r>
              <a:rPr lang="ru-RU" dirty="0" err="1"/>
              <a:t>мобілізації</a:t>
            </a:r>
            <a:r>
              <a:rPr lang="ru-RU" dirty="0"/>
              <a:t> та </a:t>
            </a:r>
            <a:r>
              <a:rPr lang="ru-RU" dirty="0" err="1"/>
              <a:t>територіальної</a:t>
            </a:r>
            <a:r>
              <a:rPr lang="ru-RU" dirty="0"/>
              <a:t> оборони, </a:t>
            </a:r>
            <a:r>
              <a:rPr lang="ru-RU" dirty="0" err="1"/>
              <a:t>регіональних</a:t>
            </a:r>
            <a:r>
              <a:rPr lang="ru-RU" dirty="0"/>
              <a:t> </a:t>
            </a:r>
            <a:r>
              <a:rPr lang="ru-RU" dirty="0" err="1"/>
              <a:t>органів</a:t>
            </a:r>
            <a:r>
              <a:rPr lang="ru-RU" dirty="0"/>
              <a:t> </a:t>
            </a:r>
            <a:r>
              <a:rPr lang="ru-RU" dirty="0" err="1"/>
              <a:t>Служби</a:t>
            </a:r>
            <a:r>
              <a:rPr lang="ru-RU" dirty="0"/>
              <a:t> </a:t>
            </a:r>
            <a:r>
              <a:rPr lang="ru-RU" dirty="0" err="1"/>
              <a:t>безпеки</a:t>
            </a:r>
            <a:r>
              <a:rPr lang="ru-RU" dirty="0"/>
              <a:t> </a:t>
            </a:r>
            <a:r>
              <a:rPr lang="ru-RU" dirty="0" err="1"/>
              <a:t>України</a:t>
            </a:r>
            <a:r>
              <a:rPr lang="ru-RU" dirty="0"/>
              <a:t>.</a:t>
            </a:r>
          </a:p>
          <a:p>
            <a:endParaRPr lang="ru-RU" dirty="0"/>
          </a:p>
        </p:txBody>
      </p:sp>
    </p:spTree>
    <p:extLst>
      <p:ext uri="{BB962C8B-B14F-4D97-AF65-F5344CB8AC3E}">
        <p14:creationId xmlns:p14="http://schemas.microsoft.com/office/powerpoint/2010/main" val="286672023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b="1" dirty="0" err="1"/>
              <a:t>Стаття</a:t>
            </a:r>
            <a:r>
              <a:rPr lang="ru-RU" b="1" dirty="0"/>
              <a:t> 210. </a:t>
            </a:r>
            <a:r>
              <a:rPr lang="ru-RU" b="1" dirty="0" err="1"/>
              <a:t>Порушення</a:t>
            </a:r>
            <a:r>
              <a:rPr lang="ru-RU" b="1" dirty="0"/>
              <a:t> </a:t>
            </a:r>
            <a:r>
              <a:rPr lang="ru-RU" b="1" dirty="0" err="1"/>
              <a:t>призовниками</a:t>
            </a:r>
            <a:r>
              <a:rPr lang="ru-RU" b="1" dirty="0"/>
              <a:t>, </a:t>
            </a:r>
            <a:r>
              <a:rPr lang="ru-RU" b="1" dirty="0" err="1"/>
              <a:t>військовозобов’язаними</a:t>
            </a:r>
            <a:r>
              <a:rPr lang="ru-RU" b="1" dirty="0"/>
              <a:t>, </a:t>
            </a:r>
            <a:r>
              <a:rPr lang="ru-RU" b="1" dirty="0" err="1"/>
              <a:t>резервістами</a:t>
            </a:r>
            <a:r>
              <a:rPr lang="ru-RU" b="1" dirty="0"/>
              <a:t> правил </a:t>
            </a:r>
            <a:r>
              <a:rPr lang="ru-RU" b="1" dirty="0" err="1"/>
              <a:t>військового</a:t>
            </a:r>
            <a:r>
              <a:rPr lang="ru-RU" b="1" dirty="0"/>
              <a:t> </a:t>
            </a:r>
            <a:r>
              <a:rPr lang="ru-RU" b="1" dirty="0" err="1"/>
              <a:t>обліку</a:t>
            </a:r>
            <a:endParaRPr lang="ru-RU" b="1" dirty="0" smtClean="0"/>
          </a:p>
          <a:p>
            <a:r>
              <a:rPr lang="ru-RU" b="1" dirty="0" err="1" smtClean="0"/>
              <a:t>Стаття</a:t>
            </a:r>
            <a:r>
              <a:rPr lang="ru-RU" b="1" dirty="0" smtClean="0"/>
              <a:t> </a:t>
            </a:r>
            <a:r>
              <a:rPr lang="ru-RU" b="1" dirty="0"/>
              <a:t>210</a:t>
            </a:r>
            <a:r>
              <a:rPr lang="ru-RU" b="1" baseline="30000" dirty="0"/>
              <a:t>-1</a:t>
            </a:r>
            <a:r>
              <a:rPr lang="ru-RU" b="1" dirty="0"/>
              <a:t>. </a:t>
            </a:r>
            <a:r>
              <a:rPr lang="ru-RU" b="1" dirty="0" err="1"/>
              <a:t>Порушення</a:t>
            </a:r>
            <a:r>
              <a:rPr lang="ru-RU" b="1" dirty="0"/>
              <a:t> </a:t>
            </a:r>
            <a:r>
              <a:rPr lang="ru-RU" b="1" dirty="0" err="1"/>
              <a:t>законодавства</a:t>
            </a:r>
            <a:r>
              <a:rPr lang="ru-RU" b="1" dirty="0"/>
              <a:t> про оборону, </a:t>
            </a:r>
            <a:r>
              <a:rPr lang="ru-RU" b="1" dirty="0" err="1"/>
              <a:t>мобілізаційну</a:t>
            </a:r>
            <a:r>
              <a:rPr lang="ru-RU" b="1" dirty="0"/>
              <a:t> </a:t>
            </a:r>
            <a:r>
              <a:rPr lang="ru-RU" b="1" dirty="0" err="1"/>
              <a:t>підготовку</a:t>
            </a:r>
            <a:r>
              <a:rPr lang="ru-RU" b="1" dirty="0"/>
              <a:t> та </a:t>
            </a:r>
            <a:r>
              <a:rPr lang="ru-RU" b="1" dirty="0" err="1" smtClean="0"/>
              <a:t>мобілізацію</a:t>
            </a:r>
            <a:endParaRPr lang="ru-RU" b="1" dirty="0" smtClean="0"/>
          </a:p>
          <a:p>
            <a:r>
              <a:rPr lang="ru-RU" b="1" dirty="0" err="1"/>
              <a:t>Стаття</a:t>
            </a:r>
            <a:r>
              <a:rPr lang="ru-RU" b="1" dirty="0"/>
              <a:t> 211. </a:t>
            </a:r>
            <a:r>
              <a:rPr lang="ru-RU" b="1" dirty="0" err="1"/>
              <a:t>Зіпсуття</a:t>
            </a:r>
            <a:r>
              <a:rPr lang="ru-RU" b="1" dirty="0"/>
              <a:t> </a:t>
            </a:r>
            <a:r>
              <a:rPr lang="ru-RU" b="1" dirty="0" err="1"/>
              <a:t>військово-облікових</a:t>
            </a:r>
            <a:r>
              <a:rPr lang="ru-RU" b="1" dirty="0"/>
              <a:t> </a:t>
            </a:r>
            <a:r>
              <a:rPr lang="ru-RU" b="1" dirty="0" err="1"/>
              <a:t>документів</a:t>
            </a:r>
            <a:r>
              <a:rPr lang="ru-RU" b="1" dirty="0"/>
              <a:t> </a:t>
            </a:r>
            <a:r>
              <a:rPr lang="ru-RU" b="1" dirty="0" err="1"/>
              <a:t>чи</a:t>
            </a:r>
            <a:r>
              <a:rPr lang="ru-RU" b="1" dirty="0"/>
              <a:t> </a:t>
            </a:r>
            <a:r>
              <a:rPr lang="ru-RU" b="1" dirty="0" err="1"/>
              <a:t>втрата</a:t>
            </a:r>
            <a:r>
              <a:rPr lang="ru-RU" b="1" dirty="0"/>
              <a:t> </a:t>
            </a:r>
            <a:r>
              <a:rPr lang="ru-RU" b="1" dirty="0" err="1"/>
              <a:t>їх</a:t>
            </a:r>
            <a:r>
              <a:rPr lang="ru-RU" b="1" dirty="0"/>
              <a:t> з </a:t>
            </a:r>
            <a:r>
              <a:rPr lang="ru-RU" b="1" dirty="0" err="1"/>
              <a:t>необережності</a:t>
            </a:r>
            <a:endParaRPr lang="ru-RU" dirty="0"/>
          </a:p>
        </p:txBody>
      </p:sp>
    </p:spTree>
    <p:extLst>
      <p:ext uri="{BB962C8B-B14F-4D97-AF65-F5344CB8AC3E}">
        <p14:creationId xmlns:p14="http://schemas.microsoft.com/office/powerpoint/2010/main" val="153703481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3568" y="2420888"/>
            <a:ext cx="7859216" cy="1540768"/>
          </a:xfrm>
        </p:spPr>
        <p:txBody>
          <a:bodyPr/>
          <a:lstStyle/>
          <a:p>
            <a:pPr marL="0" indent="0" algn="ctr">
              <a:buNone/>
            </a:pPr>
            <a:r>
              <a:rPr lang="uk-UA" b="1" i="1" dirty="0" smtClean="0">
                <a:latin typeface="Times New Roman" panose="02020603050405020304" pitchFamily="18" charset="0"/>
                <a:cs typeface="Times New Roman" panose="02020603050405020304" pitchFamily="18" charset="0"/>
              </a:rPr>
              <a:t>Адміністративна діяльність </a:t>
            </a:r>
            <a:r>
              <a:rPr lang="ru-RU" b="1" i="1" dirty="0" err="1" smtClean="0">
                <a:latin typeface="Times New Roman" panose="02020603050405020304" pitchFamily="18" charset="0"/>
                <a:cs typeface="Times New Roman" panose="02020603050405020304" pitchFamily="18" charset="0"/>
              </a:rPr>
              <a:t>Державної</a:t>
            </a:r>
            <a:r>
              <a:rPr lang="ru-RU" b="1" i="1" dirty="0" smtClean="0">
                <a:latin typeface="Times New Roman" panose="02020603050405020304" pitchFamily="18" charset="0"/>
                <a:cs typeface="Times New Roman" panose="02020603050405020304" pitchFamily="18" charset="0"/>
              </a:rPr>
              <a:t> </a:t>
            </a:r>
            <a:r>
              <a:rPr lang="ru-RU" b="1" i="1" dirty="0" err="1" smtClean="0">
                <a:latin typeface="Times New Roman" panose="02020603050405020304" pitchFamily="18" charset="0"/>
                <a:cs typeface="Times New Roman" panose="02020603050405020304" pitchFamily="18" charset="0"/>
              </a:rPr>
              <a:t>прикордонної</a:t>
            </a:r>
            <a:r>
              <a:rPr lang="ru-RU" b="1" i="1" dirty="0" smtClean="0">
                <a:latin typeface="Times New Roman" panose="02020603050405020304" pitchFamily="18" charset="0"/>
                <a:cs typeface="Times New Roman" panose="02020603050405020304" pitchFamily="18" charset="0"/>
              </a:rPr>
              <a:t> </a:t>
            </a:r>
            <a:r>
              <a:rPr lang="ru-RU" b="1" i="1" dirty="0" err="1" smtClean="0">
                <a:latin typeface="Times New Roman" panose="02020603050405020304" pitchFamily="18" charset="0"/>
                <a:cs typeface="Times New Roman" panose="02020603050405020304" pitchFamily="18" charset="0"/>
              </a:rPr>
              <a:t>служби</a:t>
            </a:r>
            <a:r>
              <a:rPr lang="ru-RU" b="1" i="1" dirty="0" smtClean="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України</a:t>
            </a:r>
            <a:endParaRPr lang="ru-RU" b="1" i="1" dirty="0">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80884858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Правова база</a:t>
            </a:r>
            <a:endParaRPr lang="ru-RU" dirty="0"/>
          </a:p>
        </p:txBody>
      </p:sp>
      <p:sp>
        <p:nvSpPr>
          <p:cNvPr id="3" name="Объект 2"/>
          <p:cNvSpPr>
            <a:spLocks noGrp="1"/>
          </p:cNvSpPr>
          <p:nvPr>
            <p:ph idx="1"/>
          </p:nvPr>
        </p:nvSpPr>
        <p:spPr/>
        <p:txBody>
          <a:bodyPr/>
          <a:lstStyle/>
          <a:p>
            <a:r>
              <a:rPr lang="ru-RU" dirty="0"/>
              <a:t>Правовою основою </a:t>
            </a:r>
            <a:r>
              <a:rPr lang="ru-RU" dirty="0" err="1"/>
              <a:t>діяльності</a:t>
            </a:r>
            <a:r>
              <a:rPr lang="ru-RU" dirty="0"/>
              <a:t>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r>
              <a:rPr lang="ru-RU" dirty="0"/>
              <a:t> є </a:t>
            </a:r>
            <a:r>
              <a:rPr lang="ru-RU" u="sng" dirty="0" err="1"/>
              <a:t>Конституція</a:t>
            </a:r>
            <a:r>
              <a:rPr lang="ru-RU" u="sng" dirty="0"/>
              <a:t> </a:t>
            </a:r>
            <a:r>
              <a:rPr lang="ru-RU" u="sng" dirty="0" err="1"/>
              <a:t>України</a:t>
            </a:r>
            <a:r>
              <a:rPr lang="ru-RU" dirty="0"/>
              <a:t>, </a:t>
            </a:r>
            <a:r>
              <a:rPr lang="ru-RU" u="sng" dirty="0"/>
              <a:t>Закон </a:t>
            </a:r>
            <a:r>
              <a:rPr lang="ru-RU" u="sng" dirty="0" err="1"/>
              <a:t>України</a:t>
            </a:r>
            <a:r>
              <a:rPr lang="ru-RU" dirty="0"/>
              <a:t> "Про </a:t>
            </a:r>
            <a:r>
              <a:rPr lang="ru-RU" dirty="0" err="1"/>
              <a:t>державний</a:t>
            </a:r>
            <a:r>
              <a:rPr lang="ru-RU" dirty="0"/>
              <a:t> кордон </a:t>
            </a:r>
            <a:r>
              <a:rPr lang="ru-RU" dirty="0" err="1"/>
              <a:t>України</a:t>
            </a:r>
            <a:r>
              <a:rPr lang="ru-RU" dirty="0"/>
              <a:t>", </a:t>
            </a:r>
            <a:r>
              <a:rPr lang="ru-RU" dirty="0" err="1"/>
              <a:t>цей</a:t>
            </a:r>
            <a:r>
              <a:rPr lang="ru-RU" dirty="0"/>
              <a:t> Закон, </a:t>
            </a:r>
            <a:r>
              <a:rPr lang="ru-RU" dirty="0" err="1"/>
              <a:t>інші</a:t>
            </a:r>
            <a:r>
              <a:rPr lang="ru-RU" dirty="0"/>
              <a:t> </a:t>
            </a:r>
            <a:r>
              <a:rPr lang="ru-RU" dirty="0" err="1"/>
              <a:t>закони</a:t>
            </a:r>
            <a:r>
              <a:rPr lang="ru-RU" dirty="0"/>
              <a:t> </a:t>
            </a:r>
            <a:r>
              <a:rPr lang="ru-RU" dirty="0" err="1"/>
              <a:t>України</a:t>
            </a:r>
            <a:r>
              <a:rPr lang="ru-RU" dirty="0"/>
              <a:t>, </a:t>
            </a:r>
            <a:r>
              <a:rPr lang="ru-RU" dirty="0" err="1"/>
              <a:t>видані</a:t>
            </a:r>
            <a:r>
              <a:rPr lang="ru-RU" dirty="0"/>
              <a:t> на </a:t>
            </a:r>
            <a:r>
              <a:rPr lang="ru-RU" dirty="0" err="1"/>
              <a:t>їх</a:t>
            </a:r>
            <a:r>
              <a:rPr lang="ru-RU" dirty="0"/>
              <a:t> </a:t>
            </a:r>
            <a:r>
              <a:rPr lang="ru-RU" dirty="0" err="1"/>
              <a:t>виконання</a:t>
            </a:r>
            <a:r>
              <a:rPr lang="ru-RU" dirty="0"/>
              <a:t> </a:t>
            </a:r>
            <a:r>
              <a:rPr lang="ru-RU" dirty="0" err="1"/>
              <a:t>акти</a:t>
            </a:r>
            <a:r>
              <a:rPr lang="ru-RU" dirty="0"/>
              <a:t> Президента </a:t>
            </a:r>
            <a:r>
              <a:rPr lang="ru-RU" dirty="0" err="1"/>
              <a:t>України</a:t>
            </a:r>
            <a:r>
              <a:rPr lang="ru-RU" dirty="0"/>
              <a:t>, </a:t>
            </a:r>
            <a:r>
              <a:rPr lang="ru-RU" dirty="0" err="1"/>
              <a:t>Кабінету</a:t>
            </a:r>
            <a:r>
              <a:rPr lang="ru-RU" dirty="0"/>
              <a:t> </a:t>
            </a:r>
            <a:r>
              <a:rPr lang="ru-RU" dirty="0" err="1"/>
              <a:t>Міністрів</a:t>
            </a:r>
            <a:r>
              <a:rPr lang="ru-RU" dirty="0"/>
              <a:t> </a:t>
            </a:r>
            <a:r>
              <a:rPr lang="ru-RU" dirty="0" err="1"/>
              <a:t>України</a:t>
            </a:r>
            <a:r>
              <a:rPr lang="ru-RU" dirty="0"/>
              <a:t>, а </a:t>
            </a:r>
            <a:r>
              <a:rPr lang="ru-RU" dirty="0" err="1"/>
              <a:t>також</a:t>
            </a:r>
            <a:r>
              <a:rPr lang="ru-RU" dirty="0"/>
              <a:t> </a:t>
            </a:r>
            <a:r>
              <a:rPr lang="ru-RU" dirty="0" err="1"/>
              <a:t>міжнародні</a:t>
            </a:r>
            <a:r>
              <a:rPr lang="ru-RU" dirty="0"/>
              <a:t> договори </a:t>
            </a:r>
            <a:r>
              <a:rPr lang="ru-RU" dirty="0" err="1"/>
              <a:t>України</a:t>
            </a:r>
            <a:r>
              <a:rPr lang="ru-RU" dirty="0"/>
              <a:t>, </a:t>
            </a:r>
            <a:r>
              <a:rPr lang="ru-RU" dirty="0" err="1"/>
              <a:t>згода</a:t>
            </a:r>
            <a:r>
              <a:rPr lang="ru-RU" dirty="0"/>
              <a:t> на </a:t>
            </a:r>
            <a:r>
              <a:rPr lang="ru-RU" dirty="0" err="1"/>
              <a:t>обов’язковість</a:t>
            </a:r>
            <a:r>
              <a:rPr lang="ru-RU" dirty="0"/>
              <a:t> </a:t>
            </a:r>
            <a:r>
              <a:rPr lang="ru-RU" dirty="0" err="1"/>
              <a:t>яких</a:t>
            </a:r>
            <a:r>
              <a:rPr lang="ru-RU" dirty="0"/>
              <a:t> </a:t>
            </a:r>
            <a:r>
              <a:rPr lang="ru-RU" dirty="0" err="1"/>
              <a:t>надана</a:t>
            </a:r>
            <a:r>
              <a:rPr lang="ru-RU" dirty="0"/>
              <a:t> Верховною Радою </a:t>
            </a:r>
            <a:r>
              <a:rPr lang="ru-RU" dirty="0" err="1"/>
              <a:t>України</a:t>
            </a:r>
            <a:r>
              <a:rPr lang="ru-RU" dirty="0"/>
              <a:t>.</a:t>
            </a:r>
          </a:p>
        </p:txBody>
      </p:sp>
    </p:spTree>
    <p:extLst>
      <p:ext uri="{BB962C8B-B14F-4D97-AF65-F5344CB8AC3E}">
        <p14:creationId xmlns:p14="http://schemas.microsoft.com/office/powerpoint/2010/main" val="310788866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Завдання</a:t>
            </a:r>
            <a:endParaRPr lang="ru-RU" dirty="0"/>
          </a:p>
        </p:txBody>
      </p:sp>
      <p:sp>
        <p:nvSpPr>
          <p:cNvPr id="3" name="Объект 2"/>
          <p:cNvSpPr>
            <a:spLocks noGrp="1"/>
          </p:cNvSpPr>
          <p:nvPr>
            <p:ph idx="1"/>
          </p:nvPr>
        </p:nvSpPr>
        <p:spPr/>
        <p:txBody>
          <a:bodyPr/>
          <a:lstStyle/>
          <a:p>
            <a:pPr marL="0" indent="0" algn="just">
              <a:buNone/>
            </a:pPr>
            <a:r>
              <a:rPr lang="ru-RU" dirty="0"/>
              <a:t>На </a:t>
            </a:r>
            <a:r>
              <a:rPr lang="ru-RU" dirty="0" err="1"/>
              <a:t>Державну</a:t>
            </a:r>
            <a:r>
              <a:rPr lang="ru-RU" dirty="0"/>
              <a:t> </a:t>
            </a:r>
            <a:r>
              <a:rPr lang="ru-RU" dirty="0" err="1"/>
              <a:t>прикордонну</a:t>
            </a:r>
            <a:r>
              <a:rPr lang="ru-RU" dirty="0"/>
              <a:t> службу </a:t>
            </a:r>
            <a:r>
              <a:rPr lang="ru-RU" dirty="0" err="1"/>
              <a:t>України</a:t>
            </a:r>
            <a:r>
              <a:rPr lang="ru-RU" dirty="0"/>
              <a:t> </a:t>
            </a:r>
            <a:r>
              <a:rPr lang="ru-RU" dirty="0" err="1"/>
              <a:t>покладаються</a:t>
            </a:r>
            <a:r>
              <a:rPr lang="ru-RU" dirty="0"/>
              <a:t> </a:t>
            </a:r>
            <a:r>
              <a:rPr lang="ru-RU" dirty="0" err="1"/>
              <a:t>завдання</a:t>
            </a:r>
            <a:r>
              <a:rPr lang="ru-RU" dirty="0"/>
              <a:t> </a:t>
            </a:r>
            <a:r>
              <a:rPr lang="ru-RU" dirty="0" err="1"/>
              <a:t>щодо</a:t>
            </a:r>
            <a:r>
              <a:rPr lang="ru-RU" dirty="0"/>
              <a:t> </a:t>
            </a:r>
            <a:r>
              <a:rPr lang="ru-RU" b="1" i="1" dirty="0" err="1">
                <a:solidFill>
                  <a:srgbClr val="FF0000"/>
                </a:solidFill>
              </a:rPr>
              <a:t>забезпечення</a:t>
            </a:r>
            <a:r>
              <a:rPr lang="ru-RU" b="1" i="1" dirty="0">
                <a:solidFill>
                  <a:srgbClr val="FF0000"/>
                </a:solidFill>
              </a:rPr>
              <a:t> </a:t>
            </a:r>
            <a:r>
              <a:rPr lang="ru-RU" b="1" i="1" dirty="0" err="1">
                <a:solidFill>
                  <a:srgbClr val="FF0000"/>
                </a:solidFill>
              </a:rPr>
              <a:t>недоторканності</a:t>
            </a:r>
            <a:r>
              <a:rPr lang="ru-RU" b="1" i="1" dirty="0">
                <a:solidFill>
                  <a:srgbClr val="FF0000"/>
                </a:solidFill>
              </a:rPr>
              <a:t> державного кордону та </a:t>
            </a:r>
            <a:r>
              <a:rPr lang="ru-RU" b="1" i="1" dirty="0" err="1">
                <a:solidFill>
                  <a:srgbClr val="FF0000"/>
                </a:solidFill>
              </a:rPr>
              <a:t>охорони</a:t>
            </a:r>
            <a:r>
              <a:rPr lang="ru-RU" b="1" i="1" dirty="0">
                <a:solidFill>
                  <a:srgbClr val="FF0000"/>
                </a:solidFill>
              </a:rPr>
              <a:t> </a:t>
            </a:r>
            <a:r>
              <a:rPr lang="ru-RU" b="1" i="1" dirty="0" err="1">
                <a:solidFill>
                  <a:srgbClr val="FF0000"/>
                </a:solidFill>
              </a:rPr>
              <a:t>суверенних</a:t>
            </a:r>
            <a:r>
              <a:rPr lang="ru-RU" b="1" i="1" dirty="0">
                <a:solidFill>
                  <a:srgbClr val="FF0000"/>
                </a:solidFill>
              </a:rPr>
              <a:t> прав </a:t>
            </a:r>
            <a:r>
              <a:rPr lang="ru-RU" b="1" i="1" dirty="0" err="1">
                <a:solidFill>
                  <a:srgbClr val="FF0000"/>
                </a:solidFill>
              </a:rPr>
              <a:t>України</a:t>
            </a:r>
            <a:r>
              <a:rPr lang="ru-RU" b="1" i="1" dirty="0">
                <a:solidFill>
                  <a:srgbClr val="FF0000"/>
                </a:solidFill>
              </a:rPr>
              <a:t> в </a:t>
            </a:r>
            <a:r>
              <a:rPr lang="ru-RU" b="1" i="1" dirty="0" err="1">
                <a:solidFill>
                  <a:srgbClr val="FF0000"/>
                </a:solidFill>
              </a:rPr>
              <a:t>її</a:t>
            </a:r>
            <a:r>
              <a:rPr lang="ru-RU" b="1" i="1" dirty="0">
                <a:solidFill>
                  <a:srgbClr val="FF0000"/>
                </a:solidFill>
              </a:rPr>
              <a:t> </a:t>
            </a:r>
            <a:r>
              <a:rPr lang="ru-RU" b="1" i="1" dirty="0" err="1">
                <a:solidFill>
                  <a:srgbClr val="FF0000"/>
                </a:solidFill>
              </a:rPr>
              <a:t>прилеглій</a:t>
            </a:r>
            <a:r>
              <a:rPr lang="ru-RU" b="1" i="1" dirty="0">
                <a:solidFill>
                  <a:srgbClr val="FF0000"/>
                </a:solidFill>
              </a:rPr>
              <a:t> </a:t>
            </a:r>
            <a:r>
              <a:rPr lang="ru-RU" b="1" i="1" dirty="0" err="1">
                <a:solidFill>
                  <a:srgbClr val="FF0000"/>
                </a:solidFill>
              </a:rPr>
              <a:t>зоні</a:t>
            </a:r>
            <a:r>
              <a:rPr lang="ru-RU" b="1" i="1" dirty="0">
                <a:solidFill>
                  <a:srgbClr val="FF0000"/>
                </a:solidFill>
              </a:rPr>
              <a:t> та </a:t>
            </a:r>
            <a:r>
              <a:rPr lang="ru-RU" b="1" i="1" dirty="0" err="1">
                <a:solidFill>
                  <a:srgbClr val="FF0000"/>
                </a:solidFill>
              </a:rPr>
              <a:t>виключній</a:t>
            </a:r>
            <a:r>
              <a:rPr lang="ru-RU" b="1" i="1" dirty="0">
                <a:solidFill>
                  <a:srgbClr val="FF0000"/>
                </a:solidFill>
              </a:rPr>
              <a:t> (</a:t>
            </a:r>
            <a:r>
              <a:rPr lang="ru-RU" b="1" i="1" dirty="0" err="1">
                <a:solidFill>
                  <a:srgbClr val="FF0000"/>
                </a:solidFill>
              </a:rPr>
              <a:t>морській</a:t>
            </a:r>
            <a:r>
              <a:rPr lang="ru-RU" b="1" i="1" dirty="0">
                <a:solidFill>
                  <a:srgbClr val="FF0000"/>
                </a:solidFill>
              </a:rPr>
              <a:t>) </a:t>
            </a:r>
            <a:r>
              <a:rPr lang="ru-RU" b="1" i="1" dirty="0" err="1">
                <a:solidFill>
                  <a:srgbClr val="FF0000"/>
                </a:solidFill>
              </a:rPr>
              <a:t>економічній</a:t>
            </a:r>
            <a:r>
              <a:rPr lang="ru-RU" b="1" i="1" dirty="0">
                <a:solidFill>
                  <a:srgbClr val="FF0000"/>
                </a:solidFill>
              </a:rPr>
              <a:t> </a:t>
            </a:r>
            <a:r>
              <a:rPr lang="ru-RU" b="1" i="1" dirty="0" err="1">
                <a:solidFill>
                  <a:srgbClr val="FF0000"/>
                </a:solidFill>
              </a:rPr>
              <a:t>зоні</a:t>
            </a:r>
            <a:r>
              <a:rPr lang="ru-RU" b="1" i="1" dirty="0">
                <a:solidFill>
                  <a:srgbClr val="FF0000"/>
                </a:solidFill>
              </a:rPr>
              <a:t>.</a:t>
            </a:r>
          </a:p>
        </p:txBody>
      </p:sp>
    </p:spTree>
    <p:extLst>
      <p:ext uri="{BB962C8B-B14F-4D97-AF65-F5344CB8AC3E}">
        <p14:creationId xmlns:p14="http://schemas.microsoft.com/office/powerpoint/2010/main" val="4211486309"/>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Функції</a:t>
            </a:r>
            <a:endParaRPr lang="ru-RU" dirty="0"/>
          </a:p>
        </p:txBody>
      </p:sp>
      <p:sp>
        <p:nvSpPr>
          <p:cNvPr id="3" name="Объект 2"/>
          <p:cNvSpPr>
            <a:spLocks noGrp="1"/>
          </p:cNvSpPr>
          <p:nvPr>
            <p:ph idx="1"/>
          </p:nvPr>
        </p:nvSpPr>
        <p:spPr/>
        <p:txBody>
          <a:bodyPr>
            <a:normAutofit fontScale="70000" lnSpcReduction="20000"/>
          </a:bodyPr>
          <a:lstStyle/>
          <a:p>
            <a:r>
              <a:rPr lang="ru-RU" b="1" i="1" dirty="0" err="1">
                <a:solidFill>
                  <a:srgbClr val="FF0000"/>
                </a:solidFill>
              </a:rPr>
              <a:t>охорона</a:t>
            </a:r>
            <a:r>
              <a:rPr lang="ru-RU" b="1" i="1" dirty="0">
                <a:solidFill>
                  <a:srgbClr val="FF0000"/>
                </a:solidFill>
              </a:rPr>
              <a:t> державного кордону </a:t>
            </a:r>
            <a:r>
              <a:rPr lang="ru-RU" dirty="0" err="1"/>
              <a:t>України</a:t>
            </a:r>
            <a:r>
              <a:rPr lang="ru-RU" dirty="0"/>
              <a:t> на </a:t>
            </a:r>
            <a:r>
              <a:rPr lang="ru-RU" dirty="0" err="1"/>
              <a:t>суші</a:t>
            </a:r>
            <a:r>
              <a:rPr lang="ru-RU" dirty="0"/>
              <a:t>, </a:t>
            </a:r>
            <a:r>
              <a:rPr lang="ru-RU" dirty="0" err="1"/>
              <a:t>морі</a:t>
            </a:r>
            <a:r>
              <a:rPr lang="ru-RU" dirty="0"/>
              <a:t>, </a:t>
            </a:r>
            <a:r>
              <a:rPr lang="ru-RU" dirty="0" err="1"/>
              <a:t>річках</a:t>
            </a:r>
            <a:r>
              <a:rPr lang="ru-RU" dirty="0"/>
              <a:t>, озерах та </a:t>
            </a:r>
            <a:r>
              <a:rPr lang="ru-RU" dirty="0" err="1"/>
              <a:t>інших</a:t>
            </a:r>
            <a:r>
              <a:rPr lang="ru-RU" dirty="0"/>
              <a:t> </a:t>
            </a:r>
            <a:r>
              <a:rPr lang="ru-RU" dirty="0" err="1"/>
              <a:t>водоймах</a:t>
            </a:r>
            <a:r>
              <a:rPr lang="ru-RU" dirty="0"/>
              <a:t> з метою </a:t>
            </a:r>
            <a:r>
              <a:rPr lang="ru-RU" b="1" i="1" dirty="0" err="1">
                <a:solidFill>
                  <a:srgbClr val="FF0000"/>
                </a:solidFill>
              </a:rPr>
              <a:t>недопущення</a:t>
            </a:r>
            <a:r>
              <a:rPr lang="ru-RU" b="1" i="1" dirty="0">
                <a:solidFill>
                  <a:srgbClr val="FF0000"/>
                </a:solidFill>
              </a:rPr>
              <a:t> </a:t>
            </a:r>
            <a:r>
              <a:rPr lang="ru-RU" b="1" i="1" dirty="0" err="1">
                <a:solidFill>
                  <a:srgbClr val="FF0000"/>
                </a:solidFill>
              </a:rPr>
              <a:t>незаконної</a:t>
            </a:r>
            <a:r>
              <a:rPr lang="ru-RU" b="1" i="1" dirty="0">
                <a:solidFill>
                  <a:srgbClr val="FF0000"/>
                </a:solidFill>
              </a:rPr>
              <a:t> </a:t>
            </a:r>
            <a:r>
              <a:rPr lang="ru-RU" b="1" i="1" dirty="0" err="1">
                <a:solidFill>
                  <a:srgbClr val="FF0000"/>
                </a:solidFill>
              </a:rPr>
              <a:t>зміни</a:t>
            </a:r>
            <a:r>
              <a:rPr lang="ru-RU" b="1" i="1" dirty="0">
                <a:solidFill>
                  <a:srgbClr val="FF0000"/>
                </a:solidFill>
              </a:rPr>
              <a:t> </a:t>
            </a:r>
            <a:r>
              <a:rPr lang="ru-RU" b="1" i="1" dirty="0" err="1">
                <a:solidFill>
                  <a:srgbClr val="FF0000"/>
                </a:solidFill>
              </a:rPr>
              <a:t>проходження</a:t>
            </a:r>
            <a:r>
              <a:rPr lang="ru-RU" b="1" i="1" dirty="0">
                <a:solidFill>
                  <a:srgbClr val="FF0000"/>
                </a:solidFill>
              </a:rPr>
              <a:t> </a:t>
            </a:r>
            <a:r>
              <a:rPr lang="ru-RU" b="1" i="1" dirty="0" err="1">
                <a:solidFill>
                  <a:srgbClr val="FF0000"/>
                </a:solidFill>
              </a:rPr>
              <a:t>його</a:t>
            </a:r>
            <a:r>
              <a:rPr lang="ru-RU" b="1" i="1" dirty="0">
                <a:solidFill>
                  <a:srgbClr val="FF0000"/>
                </a:solidFill>
              </a:rPr>
              <a:t> </a:t>
            </a:r>
            <a:r>
              <a:rPr lang="ru-RU" dirty="0" err="1"/>
              <a:t>лінії</a:t>
            </a:r>
            <a:r>
              <a:rPr lang="ru-RU" dirty="0"/>
              <a:t>, </a:t>
            </a:r>
            <a:r>
              <a:rPr lang="ru-RU" dirty="0" err="1"/>
              <a:t>забезпечення</a:t>
            </a:r>
            <a:r>
              <a:rPr lang="ru-RU" dirty="0"/>
              <a:t> </a:t>
            </a:r>
            <a:r>
              <a:rPr lang="ru-RU" dirty="0" err="1"/>
              <a:t>дотримання</a:t>
            </a:r>
            <a:r>
              <a:rPr lang="ru-RU" dirty="0"/>
              <a:t> режиму державного кордону та </a:t>
            </a:r>
            <a:r>
              <a:rPr lang="ru-RU" dirty="0" err="1"/>
              <a:t>прикордонного</a:t>
            </a:r>
            <a:r>
              <a:rPr lang="ru-RU" dirty="0"/>
              <a:t> режиму;</a:t>
            </a:r>
          </a:p>
          <a:p>
            <a:r>
              <a:rPr lang="ru-RU" b="1" i="1" dirty="0" err="1">
                <a:solidFill>
                  <a:srgbClr val="FF0000"/>
                </a:solidFill>
              </a:rPr>
              <a:t>здійснення</a:t>
            </a:r>
            <a:r>
              <a:rPr lang="ru-RU" dirty="0"/>
              <a:t> в </a:t>
            </a:r>
            <a:r>
              <a:rPr lang="ru-RU" dirty="0" err="1"/>
              <a:t>установленому</a:t>
            </a:r>
            <a:r>
              <a:rPr lang="ru-RU" dirty="0"/>
              <a:t> порядку </a:t>
            </a:r>
            <a:r>
              <a:rPr lang="ru-RU" b="1" i="1" dirty="0" err="1">
                <a:solidFill>
                  <a:srgbClr val="FF0000"/>
                </a:solidFill>
              </a:rPr>
              <a:t>прикордонного</a:t>
            </a:r>
            <a:r>
              <a:rPr lang="ru-RU" b="1" i="1" dirty="0">
                <a:solidFill>
                  <a:srgbClr val="FF0000"/>
                </a:solidFill>
              </a:rPr>
              <a:t> контролю і пропуску </a:t>
            </a:r>
            <a:r>
              <a:rPr lang="ru-RU" dirty="0"/>
              <a:t>через </a:t>
            </a:r>
            <a:r>
              <a:rPr lang="ru-RU" dirty="0" err="1"/>
              <a:t>державний</a:t>
            </a:r>
            <a:r>
              <a:rPr lang="ru-RU" dirty="0"/>
              <a:t> кордон </a:t>
            </a:r>
            <a:r>
              <a:rPr lang="ru-RU" dirty="0" err="1"/>
              <a:t>України</a:t>
            </a:r>
            <a:r>
              <a:rPr lang="ru-RU" dirty="0"/>
              <a:t> та до </a:t>
            </a:r>
            <a:r>
              <a:rPr lang="ru-RU" dirty="0" err="1"/>
              <a:t>тимчасово</a:t>
            </a:r>
            <a:r>
              <a:rPr lang="ru-RU" dirty="0"/>
              <a:t> </a:t>
            </a:r>
            <a:r>
              <a:rPr lang="ru-RU" dirty="0" err="1"/>
              <a:t>окупованої</a:t>
            </a:r>
            <a:r>
              <a:rPr lang="ru-RU" dirty="0"/>
              <a:t> </a:t>
            </a:r>
            <a:r>
              <a:rPr lang="ru-RU" dirty="0" err="1"/>
              <a:t>території</a:t>
            </a:r>
            <a:r>
              <a:rPr lang="ru-RU" dirty="0"/>
              <a:t> і з </a:t>
            </a:r>
            <a:r>
              <a:rPr lang="ru-RU" dirty="0" err="1"/>
              <a:t>неї</a:t>
            </a:r>
            <a:r>
              <a:rPr lang="ru-RU" dirty="0"/>
              <a:t> </a:t>
            </a:r>
            <a:r>
              <a:rPr lang="ru-RU" dirty="0" err="1"/>
              <a:t>осіб</a:t>
            </a:r>
            <a:r>
              <a:rPr lang="ru-RU" dirty="0"/>
              <a:t>, </a:t>
            </a:r>
            <a:r>
              <a:rPr lang="ru-RU" dirty="0" err="1"/>
              <a:t>транспортних</a:t>
            </a:r>
            <a:r>
              <a:rPr lang="ru-RU" dirty="0"/>
              <a:t> </a:t>
            </a:r>
            <a:r>
              <a:rPr lang="ru-RU" dirty="0" err="1"/>
              <a:t>засобів</a:t>
            </a:r>
            <a:r>
              <a:rPr lang="ru-RU" dirty="0"/>
              <a:t>, </a:t>
            </a:r>
            <a:r>
              <a:rPr lang="ru-RU" dirty="0" err="1"/>
              <a:t>вантажів</a:t>
            </a:r>
            <a:r>
              <a:rPr lang="ru-RU" dirty="0"/>
              <a:t>, а </a:t>
            </a:r>
            <a:r>
              <a:rPr lang="ru-RU" dirty="0" err="1"/>
              <a:t>також</a:t>
            </a:r>
            <a:r>
              <a:rPr lang="ru-RU" dirty="0"/>
              <a:t> </a:t>
            </a:r>
            <a:r>
              <a:rPr lang="ru-RU" b="1" i="1" dirty="0" err="1">
                <a:solidFill>
                  <a:srgbClr val="FF0000"/>
                </a:solidFill>
              </a:rPr>
              <a:t>виявлення</a:t>
            </a:r>
            <a:r>
              <a:rPr lang="ru-RU" b="1" i="1" dirty="0">
                <a:solidFill>
                  <a:srgbClr val="FF0000"/>
                </a:solidFill>
              </a:rPr>
              <a:t> і </a:t>
            </a:r>
            <a:r>
              <a:rPr lang="ru-RU" b="1" i="1" dirty="0" err="1">
                <a:solidFill>
                  <a:srgbClr val="FF0000"/>
                </a:solidFill>
              </a:rPr>
              <a:t>припинення</a:t>
            </a:r>
            <a:r>
              <a:rPr lang="ru-RU" b="1" i="1" dirty="0">
                <a:solidFill>
                  <a:srgbClr val="FF0000"/>
                </a:solidFill>
              </a:rPr>
              <a:t> </a:t>
            </a:r>
            <a:r>
              <a:rPr lang="ru-RU" dirty="0" err="1"/>
              <a:t>випадків</a:t>
            </a:r>
            <a:r>
              <a:rPr lang="ru-RU" dirty="0"/>
              <a:t> незаконного </a:t>
            </a:r>
            <a:r>
              <a:rPr lang="ru-RU" dirty="0" err="1"/>
              <a:t>їх</a:t>
            </a:r>
            <a:r>
              <a:rPr lang="ru-RU" dirty="0"/>
              <a:t> </a:t>
            </a:r>
            <a:r>
              <a:rPr lang="ru-RU" dirty="0" err="1"/>
              <a:t>переміщення</a:t>
            </a:r>
            <a:r>
              <a:rPr lang="ru-RU" dirty="0" smtClean="0"/>
              <a:t>;</a:t>
            </a:r>
          </a:p>
          <a:p>
            <a:r>
              <a:rPr lang="ru-RU" b="1" i="1" dirty="0" err="1">
                <a:solidFill>
                  <a:srgbClr val="FF0000"/>
                </a:solidFill>
              </a:rPr>
              <a:t>охорона</a:t>
            </a:r>
            <a:r>
              <a:rPr lang="ru-RU" dirty="0"/>
              <a:t> </a:t>
            </a:r>
            <a:r>
              <a:rPr lang="ru-RU" dirty="0" err="1"/>
              <a:t>суверенних</a:t>
            </a:r>
            <a:r>
              <a:rPr lang="ru-RU" dirty="0"/>
              <a:t> прав </a:t>
            </a:r>
            <a:r>
              <a:rPr lang="ru-RU" dirty="0" err="1"/>
              <a:t>України</a:t>
            </a:r>
            <a:r>
              <a:rPr lang="ru-RU" dirty="0"/>
              <a:t> в </a:t>
            </a:r>
            <a:r>
              <a:rPr lang="ru-RU" dirty="0" err="1"/>
              <a:t>її</a:t>
            </a:r>
            <a:r>
              <a:rPr lang="ru-RU" dirty="0"/>
              <a:t> </a:t>
            </a:r>
            <a:r>
              <a:rPr lang="ru-RU" dirty="0" err="1"/>
              <a:t>виключній</a:t>
            </a:r>
            <a:r>
              <a:rPr lang="ru-RU" dirty="0"/>
              <a:t> (</a:t>
            </a:r>
            <a:r>
              <a:rPr lang="ru-RU" dirty="0" err="1"/>
              <a:t>морській</a:t>
            </a:r>
            <a:r>
              <a:rPr lang="ru-RU" dirty="0"/>
              <a:t>) </a:t>
            </a:r>
            <a:r>
              <a:rPr lang="ru-RU" dirty="0" err="1"/>
              <a:t>економічній</a:t>
            </a:r>
            <a:r>
              <a:rPr lang="ru-RU" dirty="0"/>
              <a:t> </a:t>
            </a:r>
            <a:r>
              <a:rPr lang="ru-RU" dirty="0" err="1"/>
              <a:t>зоні</a:t>
            </a:r>
            <a:r>
              <a:rPr lang="ru-RU" dirty="0"/>
              <a:t> </a:t>
            </a:r>
            <a:r>
              <a:rPr lang="ru-RU" b="1" i="1" dirty="0">
                <a:solidFill>
                  <a:srgbClr val="FF0000"/>
                </a:solidFill>
              </a:rPr>
              <a:t>та контроль</a:t>
            </a:r>
            <a:r>
              <a:rPr lang="ru-RU" dirty="0"/>
              <a:t> за </a:t>
            </a:r>
            <a:r>
              <a:rPr lang="ru-RU" dirty="0" err="1"/>
              <a:t>реалізацією</a:t>
            </a:r>
            <a:r>
              <a:rPr lang="ru-RU" dirty="0"/>
              <a:t> прав і </a:t>
            </a:r>
            <a:r>
              <a:rPr lang="ru-RU" dirty="0" err="1"/>
              <a:t>виконанням</a:t>
            </a:r>
            <a:r>
              <a:rPr lang="ru-RU" dirty="0"/>
              <a:t> </a:t>
            </a:r>
            <a:r>
              <a:rPr lang="ru-RU" dirty="0" err="1"/>
              <a:t>зобов’язань</a:t>
            </a:r>
            <a:r>
              <a:rPr lang="ru-RU" dirty="0"/>
              <a:t> у </a:t>
            </a:r>
            <a:r>
              <a:rPr lang="ru-RU" dirty="0" err="1"/>
              <a:t>цій</a:t>
            </a:r>
            <a:r>
              <a:rPr lang="ru-RU" dirty="0"/>
              <a:t> </a:t>
            </a:r>
            <a:r>
              <a:rPr lang="ru-RU" dirty="0" err="1"/>
              <a:t>зоні</a:t>
            </a:r>
            <a:r>
              <a:rPr lang="ru-RU" dirty="0"/>
              <a:t> </a:t>
            </a:r>
            <a:r>
              <a:rPr lang="ru-RU" dirty="0" err="1"/>
              <a:t>інших</a:t>
            </a:r>
            <a:r>
              <a:rPr lang="ru-RU" dirty="0"/>
              <a:t> держав, </a:t>
            </a:r>
            <a:r>
              <a:rPr lang="ru-RU" dirty="0" err="1"/>
              <a:t>українських</a:t>
            </a:r>
            <a:r>
              <a:rPr lang="ru-RU" dirty="0"/>
              <a:t> та </a:t>
            </a:r>
            <a:r>
              <a:rPr lang="ru-RU" dirty="0" err="1"/>
              <a:t>іноземних</a:t>
            </a:r>
            <a:r>
              <a:rPr lang="ru-RU" dirty="0"/>
              <a:t> </a:t>
            </a:r>
            <a:r>
              <a:rPr lang="ru-RU" dirty="0" err="1"/>
              <a:t>юридичних</a:t>
            </a:r>
            <a:r>
              <a:rPr lang="ru-RU" dirty="0"/>
              <a:t> і </a:t>
            </a:r>
            <a:r>
              <a:rPr lang="ru-RU" dirty="0" err="1"/>
              <a:t>фізичних</a:t>
            </a:r>
            <a:r>
              <a:rPr lang="ru-RU" dirty="0"/>
              <a:t> </a:t>
            </a:r>
            <a:r>
              <a:rPr lang="ru-RU" dirty="0" err="1"/>
              <a:t>осіб</a:t>
            </a:r>
            <a:r>
              <a:rPr lang="ru-RU" dirty="0"/>
              <a:t>, </a:t>
            </a:r>
            <a:r>
              <a:rPr lang="ru-RU" dirty="0" err="1"/>
              <a:t>міжнародних</a:t>
            </a:r>
            <a:r>
              <a:rPr lang="ru-RU" dirty="0"/>
              <a:t> </a:t>
            </a:r>
            <a:r>
              <a:rPr lang="ru-RU" dirty="0" err="1"/>
              <a:t>організацій</a:t>
            </a:r>
            <a:r>
              <a:rPr lang="ru-RU" dirty="0" smtClean="0"/>
              <a:t>;</a:t>
            </a:r>
          </a:p>
          <a:p>
            <a:endParaRPr lang="ru-RU" dirty="0"/>
          </a:p>
          <a:p>
            <a:endParaRPr lang="ru-RU" dirty="0"/>
          </a:p>
        </p:txBody>
      </p:sp>
    </p:spTree>
    <p:extLst>
      <p:ext uri="{BB962C8B-B14F-4D97-AF65-F5344CB8AC3E}">
        <p14:creationId xmlns:p14="http://schemas.microsoft.com/office/powerpoint/2010/main" val="2589515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3830" y="986314"/>
            <a:ext cx="7886700" cy="994172"/>
          </a:xfrm>
        </p:spPr>
        <p:txBody>
          <a:bodyPr>
            <a:normAutofit/>
          </a:bodyPr>
          <a:lstStyle/>
          <a:p>
            <a:r>
              <a:rPr lang="ru-RU" sz="2700" b="1" dirty="0" err="1">
                <a:latin typeface="Times New Roman" panose="02020603050405020304" pitchFamily="18" charset="0"/>
                <a:cs typeface="Times New Roman" panose="02020603050405020304" pitchFamily="18" charset="0"/>
              </a:rPr>
              <a:t>Ознаки</a:t>
            </a:r>
            <a:r>
              <a:rPr lang="ru-RU" sz="2700" b="1" dirty="0">
                <a:latin typeface="Times New Roman" panose="02020603050405020304" pitchFamily="18" charset="0"/>
                <a:cs typeface="Times New Roman" panose="02020603050405020304" pitchFamily="18" charset="0"/>
              </a:rPr>
              <a:t> </a:t>
            </a:r>
            <a:r>
              <a:rPr lang="ru-RU" sz="2700" b="1" dirty="0" err="1">
                <a:latin typeface="Times New Roman" panose="02020603050405020304" pitchFamily="18" charset="0"/>
                <a:cs typeface="Times New Roman" panose="02020603050405020304" pitchFamily="18" charset="0"/>
              </a:rPr>
              <a:t>адміністративної</a:t>
            </a:r>
            <a:r>
              <a:rPr lang="ru-RU" sz="2700" b="1" dirty="0">
                <a:latin typeface="Times New Roman" panose="02020603050405020304" pitchFamily="18" charset="0"/>
                <a:cs typeface="Times New Roman" panose="02020603050405020304" pitchFamily="18" charset="0"/>
              </a:rPr>
              <a:t> </a:t>
            </a:r>
            <a:r>
              <a:rPr lang="ru-RU" sz="2700" b="1" dirty="0" err="1">
                <a:latin typeface="Times New Roman" panose="02020603050405020304" pitchFamily="18" charset="0"/>
                <a:cs typeface="Times New Roman" panose="02020603050405020304" pitchFamily="18" charset="0"/>
              </a:rPr>
              <a:t>відповідальності</a:t>
            </a:r>
            <a:endParaRPr lang="ru-RU" sz="27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63830" y="1980487"/>
            <a:ext cx="8351520" cy="4073603"/>
          </a:xfrm>
        </p:spPr>
        <p:txBody>
          <a:bodyPr>
            <a:normAutofit fontScale="47500" lnSpcReduction="20000"/>
          </a:bodyPr>
          <a:lstStyle/>
          <a:p>
            <a:r>
              <a:rPr lang="ru-RU" dirty="0">
                <a:latin typeface="Times New Roman" panose="02020603050405020304" pitchFamily="18" charset="0"/>
                <a:cs typeface="Times New Roman" panose="02020603050405020304" pitchFamily="18" charset="0"/>
              </a:rPr>
              <a:t>1) </a:t>
            </a:r>
            <a:r>
              <a:rPr lang="ru-RU" dirty="0" err="1">
                <a:latin typeface="Times New Roman" panose="02020603050405020304" pitchFamily="18" charset="0"/>
                <a:cs typeface="Times New Roman" panose="02020603050405020304" pitchFamily="18" charset="0"/>
              </a:rPr>
              <a:t>притягнення</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адміністративної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можливо</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тільки</a:t>
            </a:r>
            <a:r>
              <a:rPr lang="ru-RU" b="1" i="1" dirty="0">
                <a:solidFill>
                  <a:srgbClr val="FF0000"/>
                </a:solidFill>
                <a:latin typeface="Times New Roman" panose="02020603050405020304" pitchFamily="18" charset="0"/>
                <a:cs typeface="Times New Roman" panose="02020603050405020304" pitchFamily="18" charset="0"/>
              </a:rPr>
              <a:t> в </a:t>
            </a:r>
            <a:r>
              <a:rPr lang="ru-RU" b="1" i="1" dirty="0" err="1">
                <a:solidFill>
                  <a:srgbClr val="FF0000"/>
                </a:solidFill>
                <a:latin typeface="Times New Roman" panose="02020603050405020304" pitchFamily="18" charset="0"/>
                <a:cs typeface="Times New Roman" panose="02020603050405020304" pitchFamily="18" charset="0"/>
              </a:rPr>
              <a:t>результаті</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вчинення</a:t>
            </a:r>
            <a:r>
              <a:rPr lang="ru-RU" b="1" i="1" dirty="0">
                <a:solidFill>
                  <a:srgbClr val="FF0000"/>
                </a:solidFill>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адміністративного</a:t>
            </a:r>
            <a:r>
              <a:rPr lang="ru-RU" dirty="0">
                <a:latin typeface="Times New Roman" panose="02020603050405020304" pitchFamily="18" charset="0"/>
                <a:cs typeface="Times New Roman" panose="02020603050405020304" pitchFamily="18" charset="0"/>
              </a:rPr>
              <a:t> проступку;</a:t>
            </a:r>
          </a:p>
          <a:p>
            <a:r>
              <a:rPr lang="ru-RU" dirty="0">
                <a:latin typeface="Times New Roman" panose="02020603050405020304" pitchFamily="18" charset="0"/>
                <a:cs typeface="Times New Roman" panose="02020603050405020304" pitchFamily="18" charset="0"/>
              </a:rPr>
              <a:t>2) </a:t>
            </a:r>
            <a:r>
              <a:rPr lang="ru-RU" dirty="0" err="1">
                <a:latin typeface="Times New Roman" panose="02020603050405020304" pitchFamily="18" charset="0"/>
                <a:cs typeface="Times New Roman" panose="02020603050405020304" pitchFamily="18" charset="0"/>
              </a:rPr>
              <a:t>адміністративна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полягає</a:t>
            </a:r>
            <a:r>
              <a:rPr lang="ru-RU" dirty="0">
                <a:latin typeface="Times New Roman" panose="02020603050405020304" pitchFamily="18" charset="0"/>
                <a:cs typeface="Times New Roman" panose="02020603050405020304" pitchFamily="18" charset="0"/>
              </a:rPr>
              <a:t> в </a:t>
            </a:r>
            <a:r>
              <a:rPr lang="ru-RU" b="1" i="1" dirty="0" err="1">
                <a:solidFill>
                  <a:srgbClr val="FF0000"/>
                </a:solidFill>
                <a:latin typeface="Times New Roman" panose="02020603050405020304" pitchFamily="18" charset="0"/>
                <a:cs typeface="Times New Roman" panose="02020603050405020304" pitchFamily="18" charset="0"/>
              </a:rPr>
              <a:t>застосуванні</a:t>
            </a:r>
            <a:r>
              <a:rPr lang="ru-RU" b="1" i="1" dirty="0">
                <a:solidFill>
                  <a:srgbClr val="FF0000"/>
                </a:solidFill>
                <a:latin typeface="Times New Roman" panose="02020603050405020304" pitchFamily="18" charset="0"/>
                <a:cs typeface="Times New Roman" panose="02020603050405020304" pitchFamily="18" charset="0"/>
              </a:rPr>
              <a:t> до </a:t>
            </a:r>
            <a:r>
              <a:rPr lang="ru-RU" b="1" i="1" dirty="0" err="1">
                <a:solidFill>
                  <a:srgbClr val="FF0000"/>
                </a:solidFill>
                <a:latin typeface="Times New Roman" panose="02020603050405020304" pitchFamily="18" charset="0"/>
                <a:cs typeface="Times New Roman" panose="02020603050405020304" pitchFamily="18" charset="0"/>
              </a:rPr>
              <a:t>винних</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адміністративних</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стягнень</a:t>
            </a:r>
            <a:r>
              <a:rPr lang="ru-RU" dirty="0">
                <a:latin typeface="Times New Roman" panose="02020603050405020304" pitchFamily="18" charset="0"/>
                <a:cs typeface="Times New Roman" panose="02020603050405020304" pitchFamily="18" charset="0"/>
              </a:rPr>
              <a:t>. У ст. 23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 "Мета </a:t>
            </a:r>
            <a:r>
              <a:rPr lang="ru-RU" dirty="0" err="1">
                <a:latin typeface="Times New Roman" panose="02020603050405020304" pitchFamily="18" charset="0"/>
                <a:cs typeface="Times New Roman" panose="02020603050405020304" pitchFamily="18" charset="0"/>
              </a:rPr>
              <a:t>адміністративного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зазначено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стягнення</a:t>
            </a:r>
            <a:r>
              <a:rPr lang="ru-RU" dirty="0">
                <a:latin typeface="Times New Roman" panose="02020603050405020304" pitchFamily="18" charset="0"/>
                <a:cs typeface="Times New Roman" panose="02020603050405020304" pitchFamily="18" charset="0"/>
              </a:rPr>
              <a:t> є </a:t>
            </a:r>
            <a:r>
              <a:rPr lang="ru-RU" dirty="0" err="1">
                <a:latin typeface="Times New Roman" panose="02020603050405020304" pitchFamily="18" charset="0"/>
                <a:cs typeface="Times New Roman" panose="02020603050405020304" pitchFamily="18" charset="0"/>
              </a:rPr>
              <a:t>міра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відповідальності</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3) мета </a:t>
            </a:r>
            <a:r>
              <a:rPr lang="ru-RU" dirty="0" err="1">
                <a:latin typeface="Times New Roman" panose="02020603050405020304" pitchFamily="18" charset="0"/>
                <a:cs typeface="Times New Roman" panose="02020603050405020304" pitchFamily="18" charset="0"/>
              </a:rPr>
              <a:t>адміністративної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полягає</a:t>
            </a:r>
            <a:r>
              <a:rPr lang="ru-RU" dirty="0">
                <a:latin typeface="Times New Roman" panose="02020603050405020304" pitchFamily="18" charset="0"/>
                <a:cs typeface="Times New Roman" panose="02020603050405020304" pitchFamily="18" charset="0"/>
              </a:rPr>
              <a:t>: а) </a:t>
            </a:r>
            <a:r>
              <a:rPr lang="ru-RU" b="1" i="1" dirty="0">
                <a:solidFill>
                  <a:srgbClr val="FF0000"/>
                </a:solidFill>
                <a:latin typeface="Times New Roman" panose="02020603050405020304" pitchFamily="18" charset="0"/>
                <a:cs typeface="Times New Roman" panose="02020603050405020304" pitchFamily="18" charset="0"/>
              </a:rPr>
              <a:t>у </a:t>
            </a:r>
            <a:r>
              <a:rPr lang="ru-RU" b="1" i="1" dirty="0" err="1">
                <a:solidFill>
                  <a:srgbClr val="FF0000"/>
                </a:solidFill>
                <a:latin typeface="Times New Roman" panose="02020603050405020304" pitchFamily="18" charset="0"/>
                <a:cs typeface="Times New Roman" panose="02020603050405020304" pitchFamily="18" charset="0"/>
              </a:rPr>
              <a:t>вихованні</a:t>
            </a:r>
            <a:r>
              <a:rPr lang="ru-RU" b="1" i="1" dirty="0">
                <a:solidFill>
                  <a:srgbClr val="FF0000"/>
                </a:solidFill>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особи в </a:t>
            </a:r>
            <a:r>
              <a:rPr lang="ru-RU" dirty="0" err="1">
                <a:latin typeface="Times New Roman" panose="02020603050405020304" pitchFamily="18" charset="0"/>
                <a:cs typeface="Times New Roman" panose="02020603050405020304" pitchFamily="18" charset="0"/>
              </a:rPr>
              <a:t>дусі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додержання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законів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поваги</a:t>
            </a:r>
            <a:r>
              <a:rPr lang="ru-RU" dirty="0">
                <a:latin typeface="Times New Roman" panose="02020603050405020304" pitchFamily="18" charset="0"/>
                <a:cs typeface="Times New Roman" panose="02020603050405020304" pitchFamily="18" charset="0"/>
              </a:rPr>
              <a:t> до правил </a:t>
            </a:r>
            <a:r>
              <a:rPr lang="ru-RU" dirty="0" err="1">
                <a:latin typeface="Times New Roman" panose="02020603050405020304" pitchFamily="18" charset="0"/>
                <a:cs typeface="Times New Roman" panose="02020603050405020304" pitchFamily="18" charset="0"/>
              </a:rPr>
              <a:t>співжиття</a:t>
            </a:r>
            <a:r>
              <a:rPr lang="ru-RU" dirty="0">
                <a:latin typeface="Times New Roman" panose="02020603050405020304" pitchFamily="18" charset="0"/>
                <a:cs typeface="Times New Roman" panose="02020603050405020304" pitchFamily="18" charset="0"/>
              </a:rPr>
              <a:t>; б) </a:t>
            </a:r>
            <a:r>
              <a:rPr lang="ru-RU" b="1" i="1" dirty="0" err="1">
                <a:solidFill>
                  <a:srgbClr val="FF0000"/>
                </a:solidFill>
                <a:latin typeface="Times New Roman" panose="02020603050405020304" pitchFamily="18" charset="0"/>
                <a:cs typeface="Times New Roman" panose="02020603050405020304" pitchFamily="18" charset="0"/>
              </a:rPr>
              <a:t>запобіганні</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здійснення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нових</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проступків</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4) право </a:t>
            </a:r>
            <a:r>
              <a:rPr lang="ru-RU" dirty="0" err="1">
                <a:latin typeface="Times New Roman" panose="02020603050405020304" pitchFamily="18" charset="0"/>
                <a:cs typeface="Times New Roman" panose="02020603050405020304" pitchFamily="18" charset="0"/>
              </a:rPr>
              <a:t>притягнення</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адміністративної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надано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багатьом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суб’єктам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серед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яких</a:t>
            </a:r>
            <a:r>
              <a:rPr lang="ru-RU" dirty="0">
                <a:latin typeface="Times New Roman" panose="02020603050405020304" pitchFamily="18" charset="0"/>
                <a:cs typeface="Times New Roman" panose="02020603050405020304" pitchFamily="18" charset="0"/>
              </a:rPr>
              <a:t> — </a:t>
            </a:r>
            <a:r>
              <a:rPr lang="ru-RU" b="1" i="1" dirty="0" err="1">
                <a:solidFill>
                  <a:srgbClr val="FF0000"/>
                </a:solidFill>
                <a:latin typeface="Times New Roman" panose="02020603050405020304" pitchFamily="18" charset="0"/>
                <a:cs typeface="Times New Roman" panose="02020603050405020304" pitchFamily="18" charset="0"/>
              </a:rPr>
              <a:t>органи</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державної</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виконавчої</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влади</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місцевого</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самоврядування</a:t>
            </a:r>
            <a:r>
              <a:rPr lang="ru-RU" b="1" i="1" dirty="0">
                <a:solidFill>
                  <a:srgbClr val="FF0000"/>
                </a:solidFill>
                <a:latin typeface="Times New Roman" panose="02020603050405020304" pitchFamily="18" charset="0"/>
                <a:cs typeface="Times New Roman" panose="02020603050405020304" pitchFamily="18" charset="0"/>
              </a:rPr>
              <a:t>, суди </a:t>
            </a:r>
            <a:r>
              <a:rPr lang="ru-RU" dirty="0">
                <a:latin typeface="Times New Roman" panose="02020603050405020304" pitchFamily="18" charset="0"/>
                <a:cs typeface="Times New Roman" panose="02020603050405020304" pitchFamily="18" charset="0"/>
              </a:rPr>
              <a:t>(ст. 213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посадові</a:t>
            </a:r>
            <a:r>
              <a:rPr lang="ru-RU" dirty="0">
                <a:latin typeface="Times New Roman" panose="02020603050405020304" pitchFamily="18" charset="0"/>
                <a:cs typeface="Times New Roman" panose="02020603050405020304" pitchFamily="18" charset="0"/>
              </a:rPr>
              <a:t> особи), </a:t>
            </a:r>
            <a:r>
              <a:rPr lang="ru-RU" dirty="0" err="1">
                <a:latin typeface="Times New Roman" panose="02020603050405020304" pitchFamily="18" charset="0"/>
                <a:cs typeface="Times New Roman" panose="02020603050405020304" pitchFamily="18" charset="0"/>
              </a:rPr>
              <a:t>уповноважені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розглядати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справи</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адміністративні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5) акт про </a:t>
            </a:r>
            <a:r>
              <a:rPr lang="ru-RU" dirty="0" err="1">
                <a:latin typeface="Times New Roman" panose="02020603050405020304" pitchFamily="18" charset="0"/>
                <a:cs typeface="Times New Roman" panose="02020603050405020304" pitchFamily="18" charset="0"/>
              </a:rPr>
              <a:t>притягнення</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адміністративної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прийматися</a:t>
            </a:r>
            <a:r>
              <a:rPr lang="ru-RU" dirty="0">
                <a:latin typeface="Times New Roman" panose="02020603050405020304" pitchFamily="18" charset="0"/>
                <a:cs typeface="Times New Roman" panose="02020603050405020304" pitchFamily="18" charset="0"/>
              </a:rPr>
              <a:t>: а) </a:t>
            </a:r>
            <a:r>
              <a:rPr lang="ru-RU" b="1" i="1" dirty="0" err="1">
                <a:solidFill>
                  <a:srgbClr val="FF0000"/>
                </a:solidFill>
                <a:latin typeface="Times New Roman" panose="02020603050405020304" pitchFamily="18" charset="0"/>
                <a:cs typeface="Times New Roman" panose="02020603050405020304" pitchFamily="18" charset="0"/>
              </a:rPr>
              <a:t>індивідуально</a:t>
            </a:r>
            <a:r>
              <a:rPr lang="ru-RU" b="1" i="1" dirty="0">
                <a:solidFill>
                  <a:srgbClr val="FF0000"/>
                </a:solidFill>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судді</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посадові</a:t>
            </a:r>
            <a:r>
              <a:rPr lang="ru-RU" dirty="0">
                <a:latin typeface="Times New Roman" panose="02020603050405020304" pitchFamily="18" charset="0"/>
                <a:cs typeface="Times New Roman" panose="02020603050405020304" pitchFamily="18" charset="0"/>
              </a:rPr>
              <a:t> особи </a:t>
            </a:r>
            <a:r>
              <a:rPr lang="ru-RU" dirty="0" err="1">
                <a:latin typeface="Times New Roman" panose="02020603050405020304" pitchFamily="18" charset="0"/>
                <a:cs typeface="Times New Roman" panose="02020603050405020304" pitchFamily="18" charset="0"/>
              </a:rPr>
              <a:t>відповідних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органів</a:t>
            </a:r>
            <a:r>
              <a:rPr lang="ru-RU" dirty="0">
                <a:latin typeface="Times New Roman" panose="02020603050405020304" pitchFamily="18" charset="0"/>
                <a:cs typeface="Times New Roman" panose="02020603050405020304" pitchFamily="18" charset="0"/>
              </a:rPr>
              <a:t>); б) </a:t>
            </a:r>
            <a:r>
              <a:rPr lang="ru-RU" b="1" i="1" dirty="0" err="1">
                <a:solidFill>
                  <a:srgbClr val="FF0000"/>
                </a:solidFill>
                <a:latin typeface="Times New Roman" panose="02020603050405020304" pitchFamily="18" charset="0"/>
                <a:cs typeface="Times New Roman" panose="02020603050405020304" pitchFamily="18" charset="0"/>
              </a:rPr>
              <a:t>колегіально</a:t>
            </a:r>
            <a:r>
              <a:rPr lang="ru-RU" b="1" i="1" dirty="0">
                <a:solidFill>
                  <a:srgbClr val="FF0000"/>
                </a:solidFill>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шляхом </a:t>
            </a:r>
            <a:r>
              <a:rPr lang="ru-RU" dirty="0" err="1">
                <a:latin typeface="Times New Roman" panose="02020603050405020304" pitchFamily="18" charset="0"/>
                <a:cs typeface="Times New Roman" panose="02020603050405020304" pitchFamily="18" charset="0"/>
              </a:rPr>
              <a:t>голосування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виконавчі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комітети</a:t>
            </a:r>
            <a:r>
              <a:rPr lang="ru-RU" dirty="0">
                <a:latin typeface="Times New Roman" panose="02020603050405020304" pitchFamily="18" charset="0"/>
                <a:cs typeface="Times New Roman" panose="02020603050405020304" pitchFamily="18" charset="0"/>
              </a:rPr>
              <a:t> й </a:t>
            </a:r>
            <a:r>
              <a:rPr lang="ru-RU" dirty="0" err="1">
                <a:latin typeface="Times New Roman" panose="02020603050405020304" pitchFamily="18" charset="0"/>
                <a:cs typeface="Times New Roman" panose="02020603050405020304" pitchFamily="18" charset="0"/>
              </a:rPr>
              <a:t>адміністративні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комісії</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6) </a:t>
            </a:r>
            <a:r>
              <a:rPr lang="ru-RU" dirty="0" err="1">
                <a:latin typeface="Times New Roman" panose="02020603050405020304" pitchFamily="18" charset="0"/>
                <a:cs typeface="Times New Roman" panose="02020603050405020304" pitchFamily="18" charset="0"/>
              </a:rPr>
              <a:t>законодавством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встановлений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особливий</a:t>
            </a:r>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порядок </a:t>
            </a:r>
            <a:r>
              <a:rPr lang="ru-RU" b="1" i="1" dirty="0" err="1">
                <a:solidFill>
                  <a:srgbClr val="FF0000"/>
                </a:solidFill>
                <a:latin typeface="Times New Roman" panose="02020603050405020304" pitchFamily="18" charset="0"/>
                <a:cs typeface="Times New Roman" panose="02020603050405020304" pitchFamily="18" charset="0"/>
              </a:rPr>
              <a:t>притягнення</a:t>
            </a:r>
            <a:r>
              <a:rPr lang="ru-RU" b="1" i="1" dirty="0">
                <a:solidFill>
                  <a:srgbClr val="FF0000"/>
                </a:solidFill>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до </a:t>
            </a:r>
            <a:r>
              <a:rPr lang="ru-RU" dirty="0" err="1">
                <a:latin typeface="Times New Roman" panose="02020603050405020304" pitchFamily="18" charset="0"/>
                <a:cs typeface="Times New Roman" panose="02020603050405020304" pitchFamily="18" charset="0"/>
              </a:rPr>
              <a:t>адміністративної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складання</a:t>
            </a:r>
            <a:r>
              <a:rPr lang="ru-RU" dirty="0">
                <a:latin typeface="Times New Roman" panose="02020603050405020304" pitchFamily="18" charset="0"/>
                <a:cs typeface="Times New Roman" panose="02020603050405020304" pitchFamily="18" charset="0"/>
              </a:rPr>
              <a:t> протоколу, </a:t>
            </a:r>
            <a:r>
              <a:rPr lang="ru-RU" dirty="0" err="1">
                <a:latin typeface="Times New Roman" panose="02020603050405020304" pitchFamily="18" charset="0"/>
                <a:cs typeface="Times New Roman" panose="02020603050405020304" pitchFamily="18" charset="0"/>
              </a:rPr>
              <a:t>збір</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оцінка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доказів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винесення</a:t>
            </a:r>
            <a:r>
              <a:rPr lang="ru-RU" dirty="0">
                <a:latin typeface="Times New Roman" panose="02020603050405020304" pitchFamily="18" charset="0"/>
                <a:cs typeface="Times New Roman" panose="02020603050405020304" pitchFamily="18" charset="0"/>
              </a:rPr>
              <a:t> постанови і т. </a:t>
            </a:r>
            <a:r>
              <a:rPr lang="ru-RU" dirty="0" err="1">
                <a:latin typeface="Times New Roman" panose="02020603050405020304" pitchFamily="18" charset="0"/>
                <a:cs typeface="Times New Roman" panose="02020603050405020304" pitchFamily="18" charset="0"/>
              </a:rPr>
              <a:t>ін</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7) </a:t>
            </a:r>
            <a:r>
              <a:rPr lang="ru-RU" b="1" i="1" dirty="0" err="1">
                <a:solidFill>
                  <a:srgbClr val="FF0000"/>
                </a:solidFill>
                <a:latin typeface="Times New Roman" panose="02020603050405020304" pitchFamily="18" charset="0"/>
                <a:cs typeface="Times New Roman" panose="02020603050405020304" pitchFamily="18" charset="0"/>
              </a:rPr>
              <a:t>норми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регламентують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відповідальність</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містяться</a:t>
            </a:r>
            <a:r>
              <a:rPr lang="ru-RU" b="1" i="1" dirty="0">
                <a:solidFill>
                  <a:srgbClr val="FF0000"/>
                </a:solidFill>
                <a:latin typeface="Times New Roman" panose="02020603050405020304" pitchFamily="18" charset="0"/>
                <a:cs typeface="Times New Roman" panose="02020603050405020304" pitchFamily="18" charset="0"/>
              </a:rPr>
              <a:t> у </a:t>
            </a:r>
            <a:r>
              <a:rPr lang="ru-RU" b="1" i="1" dirty="0" err="1">
                <a:solidFill>
                  <a:srgbClr val="FF0000"/>
                </a:solidFill>
                <a:latin typeface="Times New Roman" panose="02020603050405020304" pitchFamily="18" charset="0"/>
                <a:cs typeface="Times New Roman" panose="02020603050405020304" pitchFamily="18" charset="0"/>
              </a:rPr>
              <a:t>різних</a:t>
            </a:r>
            <a:r>
              <a:rPr lang="ru-RU" b="1" i="1" dirty="0">
                <a:solidFill>
                  <a:srgbClr val="FF0000"/>
                </a:solidFill>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за </a:t>
            </a:r>
            <a:r>
              <a:rPr lang="ru-RU" dirty="0" err="1">
                <a:latin typeface="Times New Roman" panose="02020603050405020304" pitchFamily="18" charset="0"/>
                <a:cs typeface="Times New Roman" panose="02020603050405020304" pitchFamily="18" charset="0"/>
              </a:rPr>
              <a:t>своєю</a:t>
            </a:r>
            <a:r>
              <a:rPr lang="ru-RU" dirty="0">
                <a:latin typeface="Times New Roman" panose="02020603050405020304" pitchFamily="18" charset="0"/>
                <a:cs typeface="Times New Roman" panose="02020603050405020304" pitchFamily="18" charset="0"/>
              </a:rPr>
              <a:t> правовою природою </a:t>
            </a:r>
            <a:r>
              <a:rPr lang="ru-RU" b="1" i="1" dirty="0">
                <a:solidFill>
                  <a:srgbClr val="FF0000"/>
                </a:solidFill>
                <a:latin typeface="Times New Roman" panose="02020603050405020304" pitchFamily="18" charset="0"/>
                <a:cs typeface="Times New Roman" panose="02020603050405020304" pitchFamily="18" charset="0"/>
              </a:rPr>
              <a:t>актах</a:t>
            </a:r>
            <a:r>
              <a:rPr lang="ru-RU" dirty="0">
                <a:latin typeface="Times New Roman" panose="02020603050405020304" pitchFamily="18" charset="0"/>
                <a:cs typeface="Times New Roman" panose="02020603050405020304" pitchFamily="18" charset="0"/>
              </a:rPr>
              <a:t>: а) кодексах; б) законах; в) правилах. Правила </a:t>
            </a:r>
            <a:r>
              <a:rPr lang="ru-RU" dirty="0" err="1">
                <a:latin typeface="Times New Roman" panose="02020603050405020304" pitchFamily="18" charset="0"/>
                <a:cs typeface="Times New Roman" panose="02020603050405020304" pitchFamily="18" charset="0"/>
              </a:rPr>
              <a:t>можуть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затверджуватися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Кабінетом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Міністрів</a:t>
            </a:r>
            <a:r>
              <a:rPr lang="ru-RU" dirty="0">
                <a:latin typeface="Times New Roman" panose="02020603050405020304" pitchFamily="18" charset="0"/>
                <a:cs typeface="Times New Roman" panose="02020603050405020304" pitchFamily="18" charset="0"/>
              </a:rPr>
              <a:t>, органами </a:t>
            </a:r>
            <a:r>
              <a:rPr lang="ru-RU" dirty="0" err="1">
                <a:latin typeface="Times New Roman" panose="02020603050405020304" pitchFamily="18" charset="0"/>
                <a:cs typeface="Times New Roman" panose="02020603050405020304" pitchFamily="18" charset="0"/>
              </a:rPr>
              <a:t>виконавчої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влади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встановлюватися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рішеннями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місцевих</a:t>
            </a:r>
            <a:r>
              <a:rPr lang="ru-RU" dirty="0">
                <a:latin typeface="Times New Roman" panose="02020603050405020304" pitchFamily="18" charset="0"/>
                <a:cs typeface="Times New Roman" panose="02020603050405020304" pitchFamily="18" charset="0"/>
              </a:rPr>
              <a:t> рад і </a:t>
            </a:r>
            <a:r>
              <a:rPr lang="ru-RU" dirty="0" err="1">
                <a:latin typeface="Times New Roman" panose="02020603050405020304" pitchFamily="18" charset="0"/>
                <a:cs typeface="Times New Roman" panose="02020603050405020304" pitchFamily="18" charset="0"/>
              </a:rPr>
              <a:t>навіть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корпоративними</a:t>
            </a:r>
            <a:r>
              <a:rPr lang="ru-RU" dirty="0">
                <a:latin typeface="Times New Roman" panose="02020603050405020304" pitchFamily="18" charset="0"/>
                <a:cs typeface="Times New Roman" panose="02020603050405020304" pitchFamily="18" charset="0"/>
              </a:rPr>
              <a:t> актами.</a:t>
            </a:r>
          </a:p>
          <a:p>
            <a:endParaRPr lang="ru-RU" dirty="0"/>
          </a:p>
        </p:txBody>
      </p:sp>
    </p:spTree>
    <p:extLst>
      <p:ext uri="{BB962C8B-B14F-4D97-AF65-F5344CB8AC3E}">
        <p14:creationId xmlns:p14="http://schemas.microsoft.com/office/powerpoint/2010/main" val="3838986305"/>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dirty="0" err="1"/>
              <a:t>Основні</a:t>
            </a:r>
            <a:r>
              <a:rPr lang="ru-RU" sz="3600" dirty="0"/>
              <a:t> </a:t>
            </a:r>
            <a:r>
              <a:rPr lang="ru-RU" sz="3600" dirty="0" err="1"/>
              <a:t>принципи</a:t>
            </a:r>
            <a:r>
              <a:rPr lang="ru-RU" sz="3600" dirty="0"/>
              <a:t> </a:t>
            </a:r>
            <a:r>
              <a:rPr lang="ru-RU" sz="3600" dirty="0" err="1"/>
              <a:t>діяльності</a:t>
            </a:r>
            <a:r>
              <a:rPr lang="ru-RU" sz="3600" dirty="0"/>
              <a:t> </a:t>
            </a:r>
            <a:r>
              <a:rPr lang="ru-RU" sz="3600" dirty="0" err="1"/>
              <a:t>Державної</a:t>
            </a:r>
            <a:r>
              <a:rPr lang="ru-RU" sz="3600" dirty="0"/>
              <a:t> </a:t>
            </a:r>
            <a:r>
              <a:rPr lang="ru-RU" sz="3600" dirty="0" err="1"/>
              <a:t>прикордонної</a:t>
            </a:r>
            <a:r>
              <a:rPr lang="ru-RU" sz="3600" dirty="0"/>
              <a:t> </a:t>
            </a:r>
            <a:r>
              <a:rPr lang="ru-RU" sz="3600" dirty="0" err="1"/>
              <a:t>служби</a:t>
            </a:r>
            <a:r>
              <a:rPr lang="ru-RU" sz="3600" dirty="0"/>
              <a:t> </a:t>
            </a:r>
            <a:r>
              <a:rPr lang="ru-RU" sz="3600" dirty="0" err="1"/>
              <a:t>України</a:t>
            </a:r>
            <a:endParaRPr lang="ru-RU" sz="3600" dirty="0"/>
          </a:p>
        </p:txBody>
      </p:sp>
      <p:sp>
        <p:nvSpPr>
          <p:cNvPr id="3" name="Объект 2"/>
          <p:cNvSpPr>
            <a:spLocks noGrp="1"/>
          </p:cNvSpPr>
          <p:nvPr>
            <p:ph idx="1"/>
          </p:nvPr>
        </p:nvSpPr>
        <p:spPr/>
        <p:txBody>
          <a:bodyPr>
            <a:normAutofit fontScale="70000" lnSpcReduction="20000"/>
          </a:bodyPr>
          <a:lstStyle/>
          <a:p>
            <a:r>
              <a:rPr lang="ru-RU" dirty="0" err="1"/>
              <a:t>законність</a:t>
            </a:r>
            <a:r>
              <a:rPr lang="ru-RU" dirty="0"/>
              <a:t>;</a:t>
            </a:r>
          </a:p>
          <a:p>
            <a:r>
              <a:rPr lang="ru-RU" dirty="0" err="1"/>
              <a:t>повага</a:t>
            </a:r>
            <a:r>
              <a:rPr lang="ru-RU" dirty="0"/>
              <a:t> і </a:t>
            </a:r>
            <a:r>
              <a:rPr lang="ru-RU" dirty="0" err="1"/>
              <a:t>дотримання</a:t>
            </a:r>
            <a:r>
              <a:rPr lang="ru-RU" dirty="0"/>
              <a:t> прав та свобод </a:t>
            </a:r>
            <a:r>
              <a:rPr lang="ru-RU" dirty="0" err="1"/>
              <a:t>людини</a:t>
            </a:r>
            <a:r>
              <a:rPr lang="ru-RU" dirty="0"/>
              <a:t> та </a:t>
            </a:r>
            <a:r>
              <a:rPr lang="ru-RU" dirty="0" err="1"/>
              <a:t>громадянина</a:t>
            </a:r>
            <a:r>
              <a:rPr lang="ru-RU" dirty="0"/>
              <a:t>;</a:t>
            </a:r>
          </a:p>
          <a:p>
            <a:r>
              <a:rPr lang="ru-RU" dirty="0" err="1"/>
              <a:t>позапартійність</a:t>
            </a:r>
            <a:r>
              <a:rPr lang="ru-RU" dirty="0"/>
              <a:t>;</a:t>
            </a:r>
          </a:p>
          <a:p>
            <a:r>
              <a:rPr lang="ru-RU" dirty="0" err="1"/>
              <a:t>безперервність</a:t>
            </a:r>
            <a:r>
              <a:rPr lang="ru-RU" dirty="0"/>
              <a:t>;</a:t>
            </a:r>
          </a:p>
          <a:p>
            <a:r>
              <a:rPr lang="ru-RU" dirty="0" err="1"/>
              <a:t>поєднання</a:t>
            </a:r>
            <a:r>
              <a:rPr lang="ru-RU" dirty="0"/>
              <a:t> </a:t>
            </a:r>
            <a:r>
              <a:rPr lang="ru-RU" dirty="0" err="1"/>
              <a:t>гласних</a:t>
            </a:r>
            <a:r>
              <a:rPr lang="ru-RU" dirty="0"/>
              <a:t>, </a:t>
            </a:r>
            <a:r>
              <a:rPr lang="ru-RU" dirty="0" err="1"/>
              <a:t>негласних</a:t>
            </a:r>
            <a:r>
              <a:rPr lang="ru-RU" dirty="0"/>
              <a:t> та </a:t>
            </a:r>
            <a:r>
              <a:rPr lang="ru-RU" dirty="0" err="1"/>
              <a:t>конспіративних</a:t>
            </a:r>
            <a:r>
              <a:rPr lang="ru-RU" dirty="0"/>
              <a:t> форм і </a:t>
            </a:r>
            <a:r>
              <a:rPr lang="ru-RU" dirty="0" err="1"/>
              <a:t>методів</a:t>
            </a:r>
            <a:r>
              <a:rPr lang="ru-RU" dirty="0"/>
              <a:t> </a:t>
            </a:r>
            <a:r>
              <a:rPr lang="ru-RU" dirty="0" err="1"/>
              <a:t>діяльності</a:t>
            </a:r>
            <a:r>
              <a:rPr lang="ru-RU" dirty="0"/>
              <a:t>;</a:t>
            </a:r>
          </a:p>
          <a:p>
            <a:r>
              <a:rPr lang="ru-RU" dirty="0" err="1"/>
              <a:t>єдиноначальність</a:t>
            </a:r>
            <a:r>
              <a:rPr lang="ru-RU" dirty="0"/>
              <a:t>; </a:t>
            </a:r>
            <a:r>
              <a:rPr lang="ru-RU" dirty="0" err="1"/>
              <a:t>колегіальність</a:t>
            </a:r>
            <a:r>
              <a:rPr lang="ru-RU" dirty="0"/>
              <a:t> при </a:t>
            </a:r>
            <a:r>
              <a:rPr lang="ru-RU" dirty="0" err="1"/>
              <a:t>розробці</a:t>
            </a:r>
            <a:r>
              <a:rPr lang="ru-RU" dirty="0"/>
              <a:t> </a:t>
            </a:r>
            <a:r>
              <a:rPr lang="ru-RU" dirty="0" err="1"/>
              <a:t>важливих</a:t>
            </a:r>
            <a:r>
              <a:rPr lang="ru-RU" dirty="0"/>
              <a:t> </a:t>
            </a:r>
            <a:r>
              <a:rPr lang="ru-RU" dirty="0" err="1"/>
              <a:t>рішень</a:t>
            </a:r>
            <a:r>
              <a:rPr lang="ru-RU" dirty="0"/>
              <a:t>;</a:t>
            </a:r>
          </a:p>
          <a:p>
            <a:r>
              <a:rPr lang="ru-RU" dirty="0" err="1"/>
              <a:t>взаємодія</a:t>
            </a:r>
            <a:r>
              <a:rPr lang="ru-RU" dirty="0"/>
              <a:t> з органами </a:t>
            </a:r>
            <a:r>
              <a:rPr lang="ru-RU" dirty="0" err="1"/>
              <a:t>державної</a:t>
            </a:r>
            <a:r>
              <a:rPr lang="ru-RU" dirty="0"/>
              <a:t> </a:t>
            </a:r>
            <a:r>
              <a:rPr lang="ru-RU" dirty="0" err="1"/>
              <a:t>влади</a:t>
            </a:r>
            <a:r>
              <a:rPr lang="ru-RU" dirty="0"/>
              <a:t>, органами </a:t>
            </a:r>
            <a:r>
              <a:rPr lang="ru-RU" dirty="0" err="1"/>
              <a:t>місцевого</a:t>
            </a:r>
            <a:r>
              <a:rPr lang="ru-RU" dirty="0"/>
              <a:t> </a:t>
            </a:r>
            <a:r>
              <a:rPr lang="ru-RU" dirty="0" err="1"/>
              <a:t>самоврядування</a:t>
            </a:r>
            <a:r>
              <a:rPr lang="ru-RU" dirty="0"/>
              <a:t> та </a:t>
            </a:r>
            <a:r>
              <a:rPr lang="ru-RU" dirty="0" err="1"/>
              <a:t>громадськими</a:t>
            </a:r>
            <a:r>
              <a:rPr lang="ru-RU" dirty="0"/>
              <a:t> </a:t>
            </a:r>
            <a:r>
              <a:rPr lang="ru-RU" dirty="0" err="1"/>
              <a:t>об’єднаннями</a:t>
            </a:r>
            <a:r>
              <a:rPr lang="ru-RU" dirty="0"/>
              <a:t> при </a:t>
            </a:r>
            <a:r>
              <a:rPr lang="ru-RU" dirty="0" err="1"/>
              <a:t>здійсненні</a:t>
            </a:r>
            <a:r>
              <a:rPr lang="ru-RU" dirty="0"/>
              <a:t> </a:t>
            </a:r>
            <a:r>
              <a:rPr lang="ru-RU" dirty="0" err="1"/>
              <a:t>покладених</a:t>
            </a:r>
            <a:r>
              <a:rPr lang="ru-RU" dirty="0"/>
              <a:t> на </a:t>
            </a:r>
            <a:r>
              <a:rPr lang="ru-RU" dirty="0" err="1"/>
              <a:t>Державну</a:t>
            </a:r>
            <a:r>
              <a:rPr lang="ru-RU" dirty="0"/>
              <a:t> </a:t>
            </a:r>
            <a:r>
              <a:rPr lang="ru-RU" dirty="0" err="1"/>
              <a:t>прикордонну</a:t>
            </a:r>
            <a:r>
              <a:rPr lang="ru-RU" dirty="0"/>
              <a:t> службу </a:t>
            </a:r>
            <a:r>
              <a:rPr lang="ru-RU" dirty="0" err="1"/>
              <a:t>України</a:t>
            </a:r>
            <a:r>
              <a:rPr lang="ru-RU" dirty="0"/>
              <a:t> </a:t>
            </a:r>
            <a:r>
              <a:rPr lang="ru-RU" dirty="0" err="1"/>
              <a:t>завдань</a:t>
            </a:r>
            <a:r>
              <a:rPr lang="ru-RU" dirty="0"/>
              <a:t>;</a:t>
            </a:r>
          </a:p>
          <a:p>
            <a:r>
              <a:rPr lang="ru-RU" dirty="0" err="1"/>
              <a:t>відкритість</a:t>
            </a:r>
            <a:r>
              <a:rPr lang="ru-RU" dirty="0"/>
              <a:t> для демократичного </a:t>
            </a:r>
            <a:r>
              <a:rPr lang="ru-RU" dirty="0" err="1"/>
              <a:t>цивільного</a:t>
            </a:r>
            <a:r>
              <a:rPr lang="ru-RU" dirty="0"/>
              <a:t> контролю</a:t>
            </a:r>
            <a:r>
              <a:rPr lang="ru-RU" dirty="0" smtClean="0"/>
              <a:t>.</a:t>
            </a:r>
            <a:endParaRPr lang="ru-RU" dirty="0"/>
          </a:p>
        </p:txBody>
      </p:sp>
    </p:spTree>
    <p:extLst>
      <p:ext uri="{BB962C8B-B14F-4D97-AF65-F5344CB8AC3E}">
        <p14:creationId xmlns:p14="http://schemas.microsoft.com/office/powerpoint/2010/main" val="3553777572"/>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Структура</a:t>
            </a:r>
            <a:endParaRPr lang="ru-RU" dirty="0"/>
          </a:p>
        </p:txBody>
      </p:sp>
      <p:sp>
        <p:nvSpPr>
          <p:cNvPr id="3" name="Объект 2"/>
          <p:cNvSpPr>
            <a:spLocks noGrp="1"/>
          </p:cNvSpPr>
          <p:nvPr>
            <p:ph idx="1"/>
          </p:nvPr>
        </p:nvSpPr>
        <p:spPr/>
        <p:txBody>
          <a:bodyPr>
            <a:normAutofit fontScale="70000" lnSpcReduction="20000"/>
          </a:bodyPr>
          <a:lstStyle/>
          <a:p>
            <a:pPr marL="0" indent="0">
              <a:buNone/>
            </a:pPr>
            <a:r>
              <a:rPr lang="ru-RU" dirty="0" err="1"/>
              <a:t>Державна</a:t>
            </a:r>
            <a:r>
              <a:rPr lang="ru-RU" dirty="0"/>
              <a:t> </a:t>
            </a:r>
            <a:r>
              <a:rPr lang="ru-RU" dirty="0" err="1"/>
              <a:t>прикордонна</a:t>
            </a:r>
            <a:r>
              <a:rPr lang="ru-RU" dirty="0"/>
              <a:t> служба </a:t>
            </a:r>
            <a:r>
              <a:rPr lang="ru-RU" dirty="0" err="1"/>
              <a:t>України</a:t>
            </a:r>
            <a:r>
              <a:rPr lang="ru-RU" dirty="0"/>
              <a:t> є </a:t>
            </a:r>
            <a:r>
              <a:rPr lang="ru-RU" dirty="0" err="1"/>
              <a:t>правоохоронним</a:t>
            </a:r>
            <a:r>
              <a:rPr lang="ru-RU" dirty="0"/>
              <a:t> органом </a:t>
            </a:r>
            <a:r>
              <a:rPr lang="ru-RU" dirty="0" err="1"/>
              <a:t>спеціального</a:t>
            </a:r>
            <a:r>
              <a:rPr lang="ru-RU" dirty="0"/>
              <a:t> </a:t>
            </a:r>
            <a:r>
              <a:rPr lang="ru-RU" dirty="0" err="1"/>
              <a:t>призначення</a:t>
            </a:r>
            <a:r>
              <a:rPr lang="ru-RU" dirty="0"/>
              <a:t> і </a:t>
            </a:r>
            <a:r>
              <a:rPr lang="ru-RU" dirty="0" err="1"/>
              <a:t>має</a:t>
            </a:r>
            <a:r>
              <a:rPr lang="ru-RU" dirty="0"/>
              <a:t> </a:t>
            </a:r>
            <a:r>
              <a:rPr lang="ru-RU" dirty="0" err="1"/>
              <a:t>таку</a:t>
            </a:r>
            <a:r>
              <a:rPr lang="ru-RU" dirty="0"/>
              <a:t> </a:t>
            </a:r>
            <a:r>
              <a:rPr lang="ru-RU" b="1" i="1" dirty="0" err="1">
                <a:solidFill>
                  <a:srgbClr val="FF0000"/>
                </a:solidFill>
              </a:rPr>
              <a:t>загальну</a:t>
            </a:r>
            <a:r>
              <a:rPr lang="ru-RU" b="1" i="1" dirty="0">
                <a:solidFill>
                  <a:srgbClr val="FF0000"/>
                </a:solidFill>
              </a:rPr>
              <a:t> структуру</a:t>
            </a:r>
            <a:r>
              <a:rPr lang="ru-RU" dirty="0"/>
              <a:t>:</a:t>
            </a:r>
          </a:p>
          <a:p>
            <a:r>
              <a:rPr lang="ru-RU" dirty="0" err="1"/>
              <a:t>центральний</a:t>
            </a:r>
            <a:r>
              <a:rPr lang="ru-RU" dirty="0"/>
              <a:t> орган </a:t>
            </a:r>
            <a:r>
              <a:rPr lang="ru-RU" dirty="0" err="1"/>
              <a:t>виконавчої</a:t>
            </a:r>
            <a:r>
              <a:rPr lang="ru-RU" dirty="0"/>
              <a:t> </a:t>
            </a:r>
            <a:r>
              <a:rPr lang="ru-RU" dirty="0" err="1"/>
              <a:t>влади</a:t>
            </a:r>
            <a:r>
              <a:rPr lang="ru-RU" dirty="0"/>
              <a:t>, </a:t>
            </a:r>
            <a:r>
              <a:rPr lang="ru-RU" dirty="0" err="1"/>
              <a:t>що</a:t>
            </a:r>
            <a:r>
              <a:rPr lang="ru-RU" dirty="0"/>
              <a:t> </a:t>
            </a:r>
            <a:r>
              <a:rPr lang="ru-RU" dirty="0" err="1"/>
              <a:t>реалізує</a:t>
            </a:r>
            <a:r>
              <a:rPr lang="ru-RU" dirty="0"/>
              <a:t> </a:t>
            </a:r>
            <a:r>
              <a:rPr lang="ru-RU" dirty="0" err="1"/>
              <a:t>державну</a:t>
            </a:r>
            <a:r>
              <a:rPr lang="ru-RU" dirty="0"/>
              <a:t> </a:t>
            </a:r>
            <a:r>
              <a:rPr lang="ru-RU" dirty="0" err="1"/>
              <a:t>політику</a:t>
            </a:r>
            <a:r>
              <a:rPr lang="ru-RU" dirty="0"/>
              <a:t> у </a:t>
            </a:r>
            <a:r>
              <a:rPr lang="ru-RU" dirty="0" err="1"/>
              <a:t>сфері</a:t>
            </a:r>
            <a:r>
              <a:rPr lang="ru-RU" dirty="0"/>
              <a:t> </a:t>
            </a:r>
            <a:r>
              <a:rPr lang="ru-RU" dirty="0" err="1"/>
              <a:t>охорони</a:t>
            </a:r>
            <a:r>
              <a:rPr lang="ru-RU" dirty="0"/>
              <a:t> державного кордону;</a:t>
            </a:r>
          </a:p>
          <a:p>
            <a:r>
              <a:rPr lang="ru-RU" dirty="0" err="1"/>
              <a:t>територіальні</a:t>
            </a:r>
            <a:r>
              <a:rPr lang="ru-RU" dirty="0"/>
              <a:t> </a:t>
            </a:r>
            <a:r>
              <a:rPr lang="ru-RU" dirty="0" err="1"/>
              <a:t>органи</a:t>
            </a:r>
            <a:r>
              <a:rPr lang="ru-RU" dirty="0"/>
              <a:t> центрального органу </a:t>
            </a:r>
            <a:r>
              <a:rPr lang="ru-RU" dirty="0" err="1"/>
              <a:t>виконавчої</a:t>
            </a:r>
            <a:r>
              <a:rPr lang="ru-RU" dirty="0"/>
              <a:t> </a:t>
            </a:r>
            <a:r>
              <a:rPr lang="ru-RU" dirty="0" err="1"/>
              <a:t>влади</a:t>
            </a:r>
            <a:r>
              <a:rPr lang="ru-RU" dirty="0"/>
              <a:t>, </a:t>
            </a:r>
            <a:r>
              <a:rPr lang="ru-RU" dirty="0" err="1"/>
              <a:t>що</a:t>
            </a:r>
            <a:r>
              <a:rPr lang="ru-RU" dirty="0"/>
              <a:t> </a:t>
            </a:r>
            <a:r>
              <a:rPr lang="ru-RU" dirty="0" err="1"/>
              <a:t>реалізує</a:t>
            </a:r>
            <a:r>
              <a:rPr lang="ru-RU" dirty="0"/>
              <a:t> </a:t>
            </a:r>
            <a:r>
              <a:rPr lang="ru-RU" dirty="0" err="1"/>
              <a:t>державну</a:t>
            </a:r>
            <a:r>
              <a:rPr lang="ru-RU" dirty="0"/>
              <a:t> </a:t>
            </a:r>
            <a:r>
              <a:rPr lang="ru-RU" dirty="0" err="1"/>
              <a:t>політику</a:t>
            </a:r>
            <a:r>
              <a:rPr lang="ru-RU" dirty="0"/>
              <a:t> у </a:t>
            </a:r>
            <a:r>
              <a:rPr lang="ru-RU" dirty="0" err="1"/>
              <a:t>сфері</a:t>
            </a:r>
            <a:r>
              <a:rPr lang="ru-RU" dirty="0"/>
              <a:t> </a:t>
            </a:r>
            <a:r>
              <a:rPr lang="ru-RU" dirty="0" err="1"/>
              <a:t>охорони</a:t>
            </a:r>
            <a:r>
              <a:rPr lang="ru-RU" dirty="0"/>
              <a:t> державного кордону;</a:t>
            </a:r>
          </a:p>
          <a:p>
            <a:r>
              <a:rPr lang="ru-RU" dirty="0" err="1"/>
              <a:t>Морська</a:t>
            </a:r>
            <a:r>
              <a:rPr lang="ru-RU" dirty="0"/>
              <a:t> </a:t>
            </a:r>
            <a:r>
              <a:rPr lang="ru-RU" dirty="0" err="1"/>
              <a:t>охорона</a:t>
            </a:r>
            <a:r>
              <a:rPr lang="ru-RU" dirty="0"/>
              <a:t>, яка </a:t>
            </a:r>
            <a:r>
              <a:rPr lang="ru-RU" dirty="0" err="1"/>
              <a:t>складається</a:t>
            </a:r>
            <a:r>
              <a:rPr lang="ru-RU" dirty="0"/>
              <a:t> </a:t>
            </a:r>
            <a:r>
              <a:rPr lang="ru-RU" dirty="0" err="1"/>
              <a:t>із</a:t>
            </a:r>
            <a:r>
              <a:rPr lang="ru-RU" dirty="0"/>
              <a:t> </a:t>
            </a:r>
            <a:r>
              <a:rPr lang="ru-RU" dirty="0" err="1"/>
              <a:t>загонів</a:t>
            </a:r>
            <a:r>
              <a:rPr lang="ru-RU" dirty="0"/>
              <a:t> </a:t>
            </a:r>
            <a:r>
              <a:rPr lang="ru-RU" dirty="0" err="1"/>
              <a:t>морської</a:t>
            </a:r>
            <a:r>
              <a:rPr lang="ru-RU" dirty="0"/>
              <a:t> </a:t>
            </a:r>
            <a:r>
              <a:rPr lang="ru-RU" dirty="0" err="1"/>
              <a:t>охорони</a:t>
            </a:r>
            <a:r>
              <a:rPr lang="ru-RU" dirty="0"/>
              <a:t>;</a:t>
            </a:r>
          </a:p>
          <a:p>
            <a:r>
              <a:rPr lang="ru-RU" dirty="0" err="1"/>
              <a:t>органи</a:t>
            </a:r>
            <a:r>
              <a:rPr lang="ru-RU" dirty="0"/>
              <a:t> </a:t>
            </a:r>
            <a:r>
              <a:rPr lang="ru-RU" dirty="0" err="1"/>
              <a:t>охорони</a:t>
            </a:r>
            <a:r>
              <a:rPr lang="ru-RU" dirty="0"/>
              <a:t> державного кордону - </a:t>
            </a:r>
            <a:r>
              <a:rPr lang="ru-RU" dirty="0" err="1"/>
              <a:t>прикордонні</a:t>
            </a:r>
            <a:r>
              <a:rPr lang="ru-RU" dirty="0"/>
              <a:t> загони, </a:t>
            </a:r>
            <a:r>
              <a:rPr lang="ru-RU" dirty="0" err="1"/>
              <a:t>окремі</a:t>
            </a:r>
            <a:r>
              <a:rPr lang="ru-RU" dirty="0"/>
              <a:t> контрольно-</a:t>
            </a:r>
            <a:r>
              <a:rPr lang="ru-RU" dirty="0" err="1"/>
              <a:t>пропускні</a:t>
            </a:r>
            <a:r>
              <a:rPr lang="ru-RU" dirty="0"/>
              <a:t> </a:t>
            </a:r>
            <a:r>
              <a:rPr lang="ru-RU" dirty="0" err="1"/>
              <a:t>пункти</a:t>
            </a:r>
            <a:r>
              <a:rPr lang="ru-RU" dirty="0"/>
              <a:t>, </a:t>
            </a:r>
            <a:r>
              <a:rPr lang="ru-RU" dirty="0" err="1"/>
              <a:t>авіаційні</a:t>
            </a:r>
            <a:r>
              <a:rPr lang="ru-RU" dirty="0"/>
              <a:t> </a:t>
            </a:r>
            <a:r>
              <a:rPr lang="ru-RU" dirty="0" err="1"/>
              <a:t>частини</a:t>
            </a:r>
            <a:r>
              <a:rPr lang="ru-RU" dirty="0"/>
              <a:t>;</a:t>
            </a:r>
          </a:p>
          <a:p>
            <a:r>
              <a:rPr lang="ru-RU" dirty="0" err="1"/>
              <a:t>розвідувальний</a:t>
            </a:r>
            <a:r>
              <a:rPr lang="ru-RU" dirty="0"/>
              <a:t> орган центрального органу </a:t>
            </a:r>
            <a:r>
              <a:rPr lang="ru-RU" dirty="0" err="1"/>
              <a:t>виконавчої</a:t>
            </a:r>
            <a:r>
              <a:rPr lang="ru-RU" dirty="0"/>
              <a:t> </a:t>
            </a:r>
            <a:r>
              <a:rPr lang="ru-RU" dirty="0" err="1"/>
              <a:t>влади</a:t>
            </a:r>
            <a:r>
              <a:rPr lang="ru-RU" dirty="0"/>
              <a:t>, </a:t>
            </a:r>
            <a:r>
              <a:rPr lang="ru-RU" dirty="0" err="1"/>
              <a:t>що</a:t>
            </a:r>
            <a:r>
              <a:rPr lang="ru-RU" dirty="0"/>
              <a:t> </a:t>
            </a:r>
            <a:r>
              <a:rPr lang="ru-RU" dirty="0" err="1"/>
              <a:t>реалізує</a:t>
            </a:r>
            <a:r>
              <a:rPr lang="ru-RU" dirty="0"/>
              <a:t> </a:t>
            </a:r>
            <a:r>
              <a:rPr lang="ru-RU" dirty="0" err="1"/>
              <a:t>державну</a:t>
            </a:r>
            <a:r>
              <a:rPr lang="ru-RU" dirty="0"/>
              <a:t> </a:t>
            </a:r>
            <a:r>
              <a:rPr lang="ru-RU" dirty="0" err="1"/>
              <a:t>політику</a:t>
            </a:r>
            <a:r>
              <a:rPr lang="ru-RU" dirty="0"/>
              <a:t> у </a:t>
            </a:r>
            <a:r>
              <a:rPr lang="ru-RU" dirty="0" err="1"/>
              <a:t>сфері</a:t>
            </a:r>
            <a:r>
              <a:rPr lang="ru-RU" dirty="0"/>
              <a:t> </a:t>
            </a:r>
            <a:r>
              <a:rPr lang="ru-RU" dirty="0" err="1"/>
              <a:t>охорони</a:t>
            </a:r>
            <a:r>
              <a:rPr lang="ru-RU" dirty="0"/>
              <a:t> державного кордону.</a:t>
            </a:r>
          </a:p>
          <a:p>
            <a:endParaRPr lang="ru-RU" dirty="0"/>
          </a:p>
        </p:txBody>
      </p:sp>
    </p:spTree>
    <p:extLst>
      <p:ext uri="{BB962C8B-B14F-4D97-AF65-F5344CB8AC3E}">
        <p14:creationId xmlns:p14="http://schemas.microsoft.com/office/powerpoint/2010/main" val="2993680296"/>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Морська</a:t>
            </a:r>
            <a:r>
              <a:rPr lang="ru-RU" dirty="0"/>
              <a:t> </a:t>
            </a:r>
            <a:r>
              <a:rPr lang="ru-RU" dirty="0" err="1"/>
              <a:t>охорона</a:t>
            </a:r>
            <a:endParaRPr lang="ru-RU" dirty="0"/>
          </a:p>
        </p:txBody>
      </p:sp>
      <p:sp>
        <p:nvSpPr>
          <p:cNvPr id="3" name="Объект 2"/>
          <p:cNvSpPr>
            <a:spLocks noGrp="1"/>
          </p:cNvSpPr>
          <p:nvPr>
            <p:ph idx="1"/>
          </p:nvPr>
        </p:nvSpPr>
        <p:spPr/>
        <p:txBody>
          <a:bodyPr>
            <a:normAutofit fontScale="77500" lnSpcReduction="20000"/>
          </a:bodyPr>
          <a:lstStyle/>
          <a:p>
            <a:r>
              <a:rPr lang="ru-RU" dirty="0" err="1"/>
              <a:t>Морська</a:t>
            </a:r>
            <a:r>
              <a:rPr lang="ru-RU" dirty="0"/>
              <a:t> </a:t>
            </a:r>
            <a:r>
              <a:rPr lang="ru-RU" dirty="0" err="1"/>
              <a:t>охорона</a:t>
            </a:r>
            <a:r>
              <a:rPr lang="ru-RU" dirty="0"/>
              <a:t>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r>
              <a:rPr lang="ru-RU" dirty="0"/>
              <a:t> </a:t>
            </a:r>
            <a:r>
              <a:rPr lang="ru-RU" dirty="0" err="1"/>
              <a:t>здійснює</a:t>
            </a:r>
            <a:r>
              <a:rPr lang="ru-RU" dirty="0"/>
              <a:t>: </a:t>
            </a:r>
            <a:r>
              <a:rPr lang="ru-RU" b="1" i="1" dirty="0" err="1">
                <a:solidFill>
                  <a:srgbClr val="FF0000"/>
                </a:solidFill>
              </a:rPr>
              <a:t>охорону</a:t>
            </a:r>
            <a:r>
              <a:rPr lang="ru-RU" b="1" i="1" dirty="0">
                <a:solidFill>
                  <a:srgbClr val="FF0000"/>
                </a:solidFill>
              </a:rPr>
              <a:t> </a:t>
            </a:r>
            <a:r>
              <a:rPr lang="ru-RU" dirty="0"/>
              <a:t>державного кордону на </a:t>
            </a:r>
            <a:r>
              <a:rPr lang="ru-RU" dirty="0" err="1"/>
              <a:t>морі</a:t>
            </a:r>
            <a:r>
              <a:rPr lang="ru-RU" dirty="0"/>
              <a:t>, </a:t>
            </a:r>
            <a:r>
              <a:rPr lang="ru-RU" dirty="0" err="1"/>
              <a:t>річках</a:t>
            </a:r>
            <a:r>
              <a:rPr lang="ru-RU" dirty="0"/>
              <a:t>, озерах та </a:t>
            </a:r>
            <a:r>
              <a:rPr lang="ru-RU" dirty="0" err="1"/>
              <a:t>інших</a:t>
            </a:r>
            <a:r>
              <a:rPr lang="ru-RU" dirty="0"/>
              <a:t> </a:t>
            </a:r>
            <a:r>
              <a:rPr lang="ru-RU" dirty="0" err="1"/>
              <a:t>водоймах</a:t>
            </a:r>
            <a:r>
              <a:rPr lang="ru-RU" dirty="0"/>
              <a:t>; </a:t>
            </a:r>
            <a:r>
              <a:rPr lang="ru-RU" b="1" i="1" dirty="0">
                <a:solidFill>
                  <a:srgbClr val="FF0000"/>
                </a:solidFill>
              </a:rPr>
              <a:t>контроль </a:t>
            </a:r>
            <a:r>
              <a:rPr lang="ru-RU" dirty="0"/>
              <a:t>за </a:t>
            </a:r>
            <a:r>
              <a:rPr lang="ru-RU" dirty="0" err="1"/>
              <a:t>плаванням</a:t>
            </a:r>
            <a:r>
              <a:rPr lang="ru-RU" dirty="0"/>
              <a:t> і </a:t>
            </a:r>
            <a:r>
              <a:rPr lang="ru-RU" dirty="0" err="1"/>
              <a:t>перебуванням</a:t>
            </a:r>
            <a:r>
              <a:rPr lang="ru-RU" dirty="0"/>
              <a:t> </a:t>
            </a:r>
            <a:r>
              <a:rPr lang="ru-RU" dirty="0" err="1"/>
              <a:t>українських</a:t>
            </a:r>
            <a:r>
              <a:rPr lang="ru-RU" dirty="0"/>
              <a:t> та </a:t>
            </a:r>
            <a:r>
              <a:rPr lang="ru-RU" dirty="0" err="1"/>
              <a:t>іноземних</a:t>
            </a:r>
            <a:r>
              <a:rPr lang="ru-RU" dirty="0"/>
              <a:t> </a:t>
            </a:r>
            <a:r>
              <a:rPr lang="ru-RU" dirty="0" err="1"/>
              <a:t>невійськових</a:t>
            </a:r>
            <a:r>
              <a:rPr lang="ru-RU" dirty="0"/>
              <a:t> суден і </a:t>
            </a:r>
            <a:r>
              <a:rPr lang="ru-RU" dirty="0" err="1"/>
              <a:t>військових</a:t>
            </a:r>
            <a:r>
              <a:rPr lang="ru-RU" dirty="0"/>
              <a:t> </a:t>
            </a:r>
            <a:r>
              <a:rPr lang="ru-RU" dirty="0" err="1"/>
              <a:t>кораблів</a:t>
            </a:r>
            <a:r>
              <a:rPr lang="ru-RU" dirty="0"/>
              <a:t> у </a:t>
            </a:r>
            <a:r>
              <a:rPr lang="ru-RU" dirty="0" err="1"/>
              <a:t>прилеглій</a:t>
            </a:r>
            <a:r>
              <a:rPr lang="ru-RU" dirty="0"/>
              <a:t> </a:t>
            </a:r>
            <a:r>
              <a:rPr lang="ru-RU" dirty="0" err="1"/>
              <a:t>зоні</a:t>
            </a:r>
            <a:r>
              <a:rPr lang="ru-RU" dirty="0"/>
              <a:t>, </a:t>
            </a:r>
            <a:r>
              <a:rPr lang="ru-RU" dirty="0" err="1"/>
              <a:t>територіальному</a:t>
            </a:r>
            <a:r>
              <a:rPr lang="ru-RU" dirty="0"/>
              <a:t> </a:t>
            </a:r>
            <a:r>
              <a:rPr lang="ru-RU" dirty="0" err="1"/>
              <a:t>морі</a:t>
            </a:r>
            <a:r>
              <a:rPr lang="ru-RU" dirty="0"/>
              <a:t> та </a:t>
            </a:r>
            <a:r>
              <a:rPr lang="ru-RU" dirty="0" err="1"/>
              <a:t>внутрішніх</a:t>
            </a:r>
            <a:r>
              <a:rPr lang="ru-RU" dirty="0"/>
              <a:t> водах </a:t>
            </a:r>
            <a:r>
              <a:rPr lang="ru-RU" dirty="0" err="1"/>
              <a:t>України</a:t>
            </a:r>
            <a:r>
              <a:rPr lang="ru-RU" dirty="0"/>
              <a:t>, </a:t>
            </a:r>
            <a:r>
              <a:rPr lang="ru-RU" dirty="0" err="1"/>
              <a:t>заходженням</a:t>
            </a:r>
            <a:r>
              <a:rPr lang="ru-RU" dirty="0"/>
              <a:t> </a:t>
            </a:r>
            <a:r>
              <a:rPr lang="ru-RU" dirty="0" err="1"/>
              <a:t>іноземних</a:t>
            </a:r>
            <a:r>
              <a:rPr lang="ru-RU" dirty="0"/>
              <a:t> </a:t>
            </a:r>
            <a:r>
              <a:rPr lang="ru-RU" dirty="0" err="1"/>
              <a:t>невійськових</a:t>
            </a:r>
            <a:r>
              <a:rPr lang="ru-RU" dirty="0"/>
              <a:t> суден і </a:t>
            </a:r>
            <a:r>
              <a:rPr lang="ru-RU" dirty="0" err="1"/>
              <a:t>військових</a:t>
            </a:r>
            <a:r>
              <a:rPr lang="ru-RU" dirty="0"/>
              <a:t> </a:t>
            </a:r>
            <a:r>
              <a:rPr lang="ru-RU" dirty="0" err="1"/>
              <a:t>кораблів</a:t>
            </a:r>
            <a:r>
              <a:rPr lang="ru-RU" dirty="0"/>
              <a:t> у </a:t>
            </a:r>
            <a:r>
              <a:rPr lang="ru-RU" dirty="0" err="1"/>
              <a:t>внутрішні</a:t>
            </a:r>
            <a:r>
              <a:rPr lang="ru-RU" dirty="0"/>
              <a:t> води і порти </a:t>
            </a:r>
            <a:r>
              <a:rPr lang="ru-RU" dirty="0" err="1"/>
              <a:t>України</a:t>
            </a:r>
            <a:r>
              <a:rPr lang="ru-RU" dirty="0"/>
              <a:t> та </a:t>
            </a:r>
            <a:r>
              <a:rPr lang="ru-RU" dirty="0" err="1"/>
              <a:t>перебуванням</a:t>
            </a:r>
            <a:r>
              <a:rPr lang="ru-RU" dirty="0"/>
              <a:t> у них; </a:t>
            </a:r>
            <a:r>
              <a:rPr lang="ru-RU" b="1" i="1" dirty="0" err="1">
                <a:solidFill>
                  <a:srgbClr val="FF0000"/>
                </a:solidFill>
              </a:rPr>
              <a:t>охорону</a:t>
            </a:r>
            <a:r>
              <a:rPr lang="ru-RU" b="1" i="1" dirty="0">
                <a:solidFill>
                  <a:srgbClr val="FF0000"/>
                </a:solidFill>
              </a:rPr>
              <a:t> </a:t>
            </a:r>
            <a:r>
              <a:rPr lang="ru-RU" dirty="0" err="1"/>
              <a:t>суверенних</a:t>
            </a:r>
            <a:r>
              <a:rPr lang="ru-RU" dirty="0"/>
              <a:t> прав </a:t>
            </a:r>
            <a:r>
              <a:rPr lang="ru-RU" dirty="0" err="1"/>
              <a:t>України</a:t>
            </a:r>
            <a:r>
              <a:rPr lang="ru-RU" dirty="0"/>
              <a:t> в </a:t>
            </a:r>
            <a:r>
              <a:rPr lang="ru-RU" dirty="0" err="1"/>
              <a:t>її</a:t>
            </a:r>
            <a:r>
              <a:rPr lang="ru-RU" dirty="0"/>
              <a:t> </a:t>
            </a:r>
            <a:r>
              <a:rPr lang="ru-RU" dirty="0" err="1"/>
              <a:t>прилеглій</a:t>
            </a:r>
            <a:r>
              <a:rPr lang="ru-RU" dirty="0"/>
              <a:t> </a:t>
            </a:r>
            <a:r>
              <a:rPr lang="ru-RU" dirty="0" err="1"/>
              <a:t>зоні</a:t>
            </a:r>
            <a:r>
              <a:rPr lang="ru-RU" dirty="0"/>
              <a:t> та </a:t>
            </a:r>
            <a:r>
              <a:rPr lang="ru-RU" dirty="0" err="1"/>
              <a:t>виключній</a:t>
            </a:r>
            <a:r>
              <a:rPr lang="ru-RU" dirty="0"/>
              <a:t> (</a:t>
            </a:r>
            <a:r>
              <a:rPr lang="ru-RU" dirty="0" err="1"/>
              <a:t>морській</a:t>
            </a:r>
            <a:r>
              <a:rPr lang="ru-RU" dirty="0"/>
              <a:t>) </a:t>
            </a:r>
            <a:r>
              <a:rPr lang="ru-RU" dirty="0" err="1"/>
              <a:t>економічній</a:t>
            </a:r>
            <a:r>
              <a:rPr lang="ru-RU" dirty="0"/>
              <a:t> </a:t>
            </a:r>
            <a:r>
              <a:rPr lang="ru-RU" dirty="0" err="1"/>
              <a:t>зоні</a:t>
            </a:r>
            <a:r>
              <a:rPr lang="ru-RU" dirty="0"/>
              <a:t> та </a:t>
            </a:r>
            <a:r>
              <a:rPr lang="ru-RU" b="1" i="1" dirty="0">
                <a:solidFill>
                  <a:srgbClr val="FF0000"/>
                </a:solidFill>
              </a:rPr>
              <a:t>контроль</a:t>
            </a:r>
            <a:r>
              <a:rPr lang="ru-RU" dirty="0"/>
              <a:t> за </a:t>
            </a:r>
            <a:r>
              <a:rPr lang="ru-RU" dirty="0" err="1"/>
              <a:t>реалізацією</a:t>
            </a:r>
            <a:r>
              <a:rPr lang="ru-RU" dirty="0"/>
              <a:t> прав і </a:t>
            </a:r>
            <a:r>
              <a:rPr lang="ru-RU" dirty="0" err="1"/>
              <a:t>виконанням</a:t>
            </a:r>
            <a:r>
              <a:rPr lang="ru-RU" dirty="0"/>
              <a:t> </a:t>
            </a:r>
            <a:r>
              <a:rPr lang="ru-RU" dirty="0" err="1"/>
              <a:t>зобов’язань</a:t>
            </a:r>
            <a:r>
              <a:rPr lang="ru-RU" dirty="0"/>
              <a:t> у </a:t>
            </a:r>
            <a:r>
              <a:rPr lang="ru-RU" dirty="0" err="1"/>
              <a:t>цих</a:t>
            </a:r>
            <a:r>
              <a:rPr lang="ru-RU" dirty="0"/>
              <a:t> зонах </a:t>
            </a:r>
            <a:r>
              <a:rPr lang="ru-RU" dirty="0" err="1"/>
              <a:t>інших</a:t>
            </a:r>
            <a:r>
              <a:rPr lang="ru-RU" dirty="0"/>
              <a:t> держав, </a:t>
            </a:r>
            <a:r>
              <a:rPr lang="ru-RU" dirty="0" err="1"/>
              <a:t>українських</a:t>
            </a:r>
            <a:r>
              <a:rPr lang="ru-RU" dirty="0"/>
              <a:t> та </a:t>
            </a:r>
            <a:r>
              <a:rPr lang="ru-RU" dirty="0" err="1"/>
              <a:t>іноземних</a:t>
            </a:r>
            <a:r>
              <a:rPr lang="ru-RU" dirty="0"/>
              <a:t> </a:t>
            </a:r>
            <a:r>
              <a:rPr lang="ru-RU" dirty="0" err="1"/>
              <a:t>юридичних</a:t>
            </a:r>
            <a:r>
              <a:rPr lang="ru-RU" dirty="0"/>
              <a:t> і </a:t>
            </a:r>
            <a:r>
              <a:rPr lang="ru-RU" dirty="0" err="1"/>
              <a:t>фізичних</a:t>
            </a:r>
            <a:r>
              <a:rPr lang="ru-RU" dirty="0"/>
              <a:t> </a:t>
            </a:r>
            <a:r>
              <a:rPr lang="ru-RU" dirty="0" err="1"/>
              <a:t>осіб</a:t>
            </a:r>
            <a:r>
              <a:rPr lang="ru-RU" dirty="0"/>
              <a:t>, </a:t>
            </a:r>
            <a:r>
              <a:rPr lang="ru-RU" dirty="0" err="1"/>
              <a:t>міжнародних</a:t>
            </a:r>
            <a:r>
              <a:rPr lang="ru-RU" dirty="0"/>
              <a:t> </a:t>
            </a:r>
            <a:r>
              <a:rPr lang="ru-RU" dirty="0" err="1"/>
              <a:t>організацій</a:t>
            </a:r>
            <a:r>
              <a:rPr lang="ru-RU" dirty="0"/>
              <a:t>.</a:t>
            </a:r>
          </a:p>
        </p:txBody>
      </p:sp>
    </p:spTree>
    <p:extLst>
      <p:ext uri="{BB962C8B-B14F-4D97-AF65-F5344CB8AC3E}">
        <p14:creationId xmlns:p14="http://schemas.microsoft.com/office/powerpoint/2010/main" val="18536958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err="1">
                <a:latin typeface="Times New Roman" panose="02020603050405020304" pitchFamily="18" charset="0"/>
                <a:cs typeface="Times New Roman" panose="02020603050405020304" pitchFamily="18" charset="0"/>
              </a:rPr>
              <a:t>Органи</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охорони</a:t>
            </a:r>
            <a:r>
              <a:rPr lang="ru-RU" sz="3200" dirty="0">
                <a:latin typeface="Times New Roman" panose="02020603050405020304" pitchFamily="18" charset="0"/>
                <a:cs typeface="Times New Roman" panose="02020603050405020304" pitchFamily="18" charset="0"/>
              </a:rPr>
              <a:t> державного кордону </a:t>
            </a:r>
            <a:r>
              <a:rPr lang="ru-RU" sz="3200" dirty="0" err="1">
                <a:latin typeface="Times New Roman" panose="02020603050405020304" pitchFamily="18" charset="0"/>
                <a:cs typeface="Times New Roman" panose="02020603050405020304" pitchFamily="18" charset="0"/>
              </a:rPr>
              <a:t>Державної</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прикордонної</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служби</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України</a:t>
            </a:r>
            <a:endParaRPr lang="ru-RU" sz="32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7200" y="1600200"/>
            <a:ext cx="8229600" cy="5069160"/>
          </a:xfrm>
        </p:spPr>
        <p:txBody>
          <a:bodyPr>
            <a:normAutofit fontScale="55000" lnSpcReduction="20000"/>
          </a:bodyPr>
          <a:lstStyle/>
          <a:p>
            <a:r>
              <a:rPr lang="ru-RU" b="1" i="1" dirty="0" err="1">
                <a:solidFill>
                  <a:srgbClr val="FF0000"/>
                </a:solidFill>
              </a:rPr>
              <a:t>Прикордонний</a:t>
            </a:r>
            <a:r>
              <a:rPr lang="ru-RU" b="1" i="1" dirty="0">
                <a:solidFill>
                  <a:srgbClr val="FF0000"/>
                </a:solidFill>
              </a:rPr>
              <a:t> </a:t>
            </a:r>
            <a:r>
              <a:rPr lang="ru-RU" b="1" i="1" dirty="0" err="1">
                <a:solidFill>
                  <a:srgbClr val="FF0000"/>
                </a:solidFill>
              </a:rPr>
              <a:t>загін</a:t>
            </a:r>
            <a:r>
              <a:rPr lang="ru-RU" b="1" i="1" dirty="0">
                <a:solidFill>
                  <a:srgbClr val="FF0000"/>
                </a:solidFill>
              </a:rPr>
              <a:t> </a:t>
            </a:r>
            <a:r>
              <a:rPr lang="ru-RU" dirty="0"/>
              <a:t>є основною оперативно-</a:t>
            </a:r>
            <a:r>
              <a:rPr lang="ru-RU" dirty="0" err="1"/>
              <a:t>службовою</a:t>
            </a:r>
            <a:r>
              <a:rPr lang="ru-RU" dirty="0"/>
              <a:t> </a:t>
            </a:r>
            <a:r>
              <a:rPr lang="ru-RU" dirty="0" err="1"/>
              <a:t>ланкою</a:t>
            </a:r>
            <a:r>
              <a:rPr lang="ru-RU" dirty="0"/>
              <a:t>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r>
              <a:rPr lang="ru-RU" dirty="0"/>
              <a:t>, на яку </a:t>
            </a:r>
            <a:r>
              <a:rPr lang="ru-RU" dirty="0" err="1"/>
              <a:t>покладаються</a:t>
            </a:r>
            <a:r>
              <a:rPr lang="ru-RU" dirty="0"/>
              <a:t> </a:t>
            </a:r>
            <a:r>
              <a:rPr lang="ru-RU" b="1" i="1" dirty="0" err="1">
                <a:solidFill>
                  <a:srgbClr val="FF0000"/>
                </a:solidFill>
              </a:rPr>
              <a:t>охорона</a:t>
            </a:r>
            <a:r>
              <a:rPr lang="ru-RU" dirty="0"/>
              <a:t> </a:t>
            </a:r>
            <a:r>
              <a:rPr lang="ru-RU" dirty="0" err="1"/>
              <a:t>певної</a:t>
            </a:r>
            <a:r>
              <a:rPr lang="ru-RU" dirty="0"/>
              <a:t> </a:t>
            </a:r>
            <a:r>
              <a:rPr lang="ru-RU" dirty="0" err="1"/>
              <a:t>ділянки</a:t>
            </a:r>
            <a:r>
              <a:rPr lang="ru-RU" dirty="0"/>
              <a:t> державного кордону </a:t>
            </a:r>
            <a:r>
              <a:rPr lang="ru-RU" dirty="0" err="1"/>
              <a:t>самостійно</a:t>
            </a:r>
            <a:r>
              <a:rPr lang="ru-RU" dirty="0"/>
              <a:t> </a:t>
            </a:r>
            <a:r>
              <a:rPr lang="ru-RU" dirty="0" err="1"/>
              <a:t>чи</a:t>
            </a:r>
            <a:r>
              <a:rPr lang="ru-RU" dirty="0"/>
              <a:t> у </a:t>
            </a:r>
            <a:r>
              <a:rPr lang="ru-RU" dirty="0" err="1"/>
              <a:t>взаємодії</a:t>
            </a:r>
            <a:r>
              <a:rPr lang="ru-RU" dirty="0"/>
              <a:t> з </a:t>
            </a:r>
            <a:r>
              <a:rPr lang="ru-RU" dirty="0" err="1"/>
              <a:t>іншими</a:t>
            </a:r>
            <a:r>
              <a:rPr lang="ru-RU" dirty="0"/>
              <a:t> органами </a:t>
            </a:r>
            <a:r>
              <a:rPr lang="ru-RU" dirty="0" err="1"/>
              <a:t>охорони</a:t>
            </a:r>
            <a:r>
              <a:rPr lang="ru-RU" dirty="0"/>
              <a:t> державного кордону та </a:t>
            </a:r>
            <a:r>
              <a:rPr lang="ru-RU" dirty="0" err="1"/>
              <a:t>Морською</a:t>
            </a:r>
            <a:r>
              <a:rPr lang="ru-RU" dirty="0"/>
              <a:t> </a:t>
            </a:r>
            <a:r>
              <a:rPr lang="ru-RU" dirty="0" err="1"/>
              <a:t>охороною</a:t>
            </a:r>
            <a:r>
              <a:rPr lang="ru-RU" dirty="0"/>
              <a:t>, </a:t>
            </a:r>
            <a:r>
              <a:rPr lang="ru-RU" b="1" i="1" dirty="0" err="1">
                <a:solidFill>
                  <a:srgbClr val="FF0000"/>
                </a:solidFill>
              </a:rPr>
              <a:t>забезпечення</a:t>
            </a:r>
            <a:r>
              <a:rPr lang="ru-RU" b="1" i="1" dirty="0">
                <a:solidFill>
                  <a:srgbClr val="FF0000"/>
                </a:solidFill>
              </a:rPr>
              <a:t> </a:t>
            </a:r>
            <a:r>
              <a:rPr lang="ru-RU" b="1" i="1" dirty="0" err="1">
                <a:solidFill>
                  <a:srgbClr val="FF0000"/>
                </a:solidFill>
              </a:rPr>
              <a:t>дотримання</a:t>
            </a:r>
            <a:r>
              <a:rPr lang="ru-RU" dirty="0"/>
              <a:t> режиму державного кордону і </a:t>
            </a:r>
            <a:r>
              <a:rPr lang="ru-RU" dirty="0" err="1"/>
              <a:t>прикордонного</a:t>
            </a:r>
            <a:r>
              <a:rPr lang="ru-RU" dirty="0"/>
              <a:t> режиму, а </a:t>
            </a:r>
            <a:r>
              <a:rPr lang="ru-RU" dirty="0" err="1"/>
              <a:t>також</a:t>
            </a:r>
            <a:r>
              <a:rPr lang="ru-RU" dirty="0"/>
              <a:t> </a:t>
            </a:r>
            <a:r>
              <a:rPr lang="ru-RU" dirty="0" err="1"/>
              <a:t>здійснення</a:t>
            </a:r>
            <a:r>
              <a:rPr lang="ru-RU" dirty="0"/>
              <a:t> в </a:t>
            </a:r>
            <a:r>
              <a:rPr lang="ru-RU" dirty="0" err="1"/>
              <a:t>установленому</a:t>
            </a:r>
            <a:r>
              <a:rPr lang="ru-RU" dirty="0"/>
              <a:t> порядку </a:t>
            </a:r>
            <a:r>
              <a:rPr lang="ru-RU" dirty="0" err="1"/>
              <a:t>прикордонного</a:t>
            </a:r>
            <a:r>
              <a:rPr lang="ru-RU" dirty="0"/>
              <a:t> </a:t>
            </a:r>
            <a:r>
              <a:rPr lang="ru-RU" b="1" i="1" dirty="0">
                <a:solidFill>
                  <a:srgbClr val="FF0000"/>
                </a:solidFill>
              </a:rPr>
              <a:t>контролю і пропуску </a:t>
            </a:r>
            <a:r>
              <a:rPr lang="ru-RU" dirty="0"/>
              <a:t>через </a:t>
            </a:r>
            <a:r>
              <a:rPr lang="ru-RU" dirty="0" err="1"/>
              <a:t>державний</a:t>
            </a:r>
            <a:r>
              <a:rPr lang="ru-RU" dirty="0"/>
              <a:t> кордон </a:t>
            </a:r>
            <a:r>
              <a:rPr lang="ru-RU" dirty="0" err="1"/>
              <a:t>України</a:t>
            </a:r>
            <a:r>
              <a:rPr lang="ru-RU" dirty="0"/>
              <a:t> та до </a:t>
            </a:r>
            <a:r>
              <a:rPr lang="ru-RU" dirty="0" err="1"/>
              <a:t>тимчасово</a:t>
            </a:r>
            <a:r>
              <a:rPr lang="ru-RU" dirty="0"/>
              <a:t> </a:t>
            </a:r>
            <a:r>
              <a:rPr lang="ru-RU" dirty="0" err="1"/>
              <a:t>окупованої</a:t>
            </a:r>
            <a:r>
              <a:rPr lang="ru-RU" dirty="0"/>
              <a:t> </a:t>
            </a:r>
            <a:r>
              <a:rPr lang="ru-RU" dirty="0" err="1"/>
              <a:t>території</a:t>
            </a:r>
            <a:r>
              <a:rPr lang="ru-RU" dirty="0"/>
              <a:t> і з </a:t>
            </a:r>
            <a:r>
              <a:rPr lang="ru-RU" dirty="0" err="1"/>
              <a:t>неї</a:t>
            </a:r>
            <a:r>
              <a:rPr lang="ru-RU" dirty="0"/>
              <a:t> </a:t>
            </a:r>
            <a:r>
              <a:rPr lang="ru-RU" dirty="0" err="1"/>
              <a:t>осіб</a:t>
            </a:r>
            <a:r>
              <a:rPr lang="ru-RU" dirty="0"/>
              <a:t>, </a:t>
            </a:r>
            <a:r>
              <a:rPr lang="ru-RU" dirty="0" err="1"/>
              <a:t>транспортних</a:t>
            </a:r>
            <a:r>
              <a:rPr lang="ru-RU" dirty="0"/>
              <a:t> </a:t>
            </a:r>
            <a:r>
              <a:rPr lang="ru-RU" dirty="0" err="1"/>
              <a:t>засобів</a:t>
            </a:r>
            <a:r>
              <a:rPr lang="ru-RU" dirty="0"/>
              <a:t>, </a:t>
            </a:r>
            <a:r>
              <a:rPr lang="ru-RU" dirty="0" err="1"/>
              <a:t>вантажів</a:t>
            </a:r>
            <a:r>
              <a:rPr lang="ru-RU" dirty="0" smtClean="0"/>
              <a:t>.</a:t>
            </a:r>
          </a:p>
          <a:p>
            <a:r>
              <a:rPr lang="ru-RU" dirty="0"/>
              <a:t>До складу </a:t>
            </a:r>
            <a:r>
              <a:rPr lang="ru-RU" dirty="0" err="1"/>
              <a:t>прикордонного</a:t>
            </a:r>
            <a:r>
              <a:rPr lang="ru-RU" dirty="0"/>
              <a:t> загону </a:t>
            </a:r>
            <a:r>
              <a:rPr lang="ru-RU" dirty="0" err="1"/>
              <a:t>можуть</a:t>
            </a:r>
            <a:r>
              <a:rPr lang="ru-RU" dirty="0"/>
              <a:t> </a:t>
            </a:r>
            <a:r>
              <a:rPr lang="ru-RU" dirty="0" err="1"/>
              <a:t>входити</a:t>
            </a:r>
            <a:r>
              <a:rPr lang="ru-RU" dirty="0"/>
              <a:t> </a:t>
            </a:r>
            <a:r>
              <a:rPr lang="ru-RU" dirty="0" err="1"/>
              <a:t>прикордонні</a:t>
            </a:r>
            <a:r>
              <a:rPr lang="ru-RU" dirty="0"/>
              <a:t> </a:t>
            </a:r>
            <a:r>
              <a:rPr lang="ru-RU" dirty="0" err="1"/>
              <a:t>комендатури</a:t>
            </a:r>
            <a:r>
              <a:rPr lang="ru-RU" dirty="0"/>
              <a:t>, </a:t>
            </a:r>
            <a:r>
              <a:rPr lang="ru-RU" dirty="0" err="1"/>
              <a:t>відділи</a:t>
            </a:r>
            <a:r>
              <a:rPr lang="ru-RU" dirty="0"/>
              <a:t> </a:t>
            </a:r>
            <a:r>
              <a:rPr lang="ru-RU" dirty="0" err="1"/>
              <a:t>прикордонної</a:t>
            </a:r>
            <a:r>
              <a:rPr lang="ru-RU" dirty="0"/>
              <a:t> </a:t>
            </a:r>
            <a:r>
              <a:rPr lang="ru-RU" dirty="0" err="1"/>
              <a:t>служби</a:t>
            </a:r>
            <a:r>
              <a:rPr lang="ru-RU" dirty="0"/>
              <a:t>, </a:t>
            </a:r>
            <a:r>
              <a:rPr lang="ru-RU" dirty="0" err="1"/>
              <a:t>прикордонні</a:t>
            </a:r>
            <a:r>
              <a:rPr lang="ru-RU" dirty="0"/>
              <a:t> </a:t>
            </a:r>
            <a:r>
              <a:rPr lang="ru-RU" dirty="0" err="1"/>
              <a:t>застави</a:t>
            </a:r>
            <a:r>
              <a:rPr lang="ru-RU" dirty="0"/>
              <a:t>, контрольно-</a:t>
            </a:r>
            <a:r>
              <a:rPr lang="ru-RU" dirty="0" err="1"/>
              <a:t>пропускні</a:t>
            </a:r>
            <a:r>
              <a:rPr lang="ru-RU" dirty="0"/>
              <a:t> </a:t>
            </a:r>
            <a:r>
              <a:rPr lang="ru-RU" dirty="0" err="1"/>
              <a:t>пункти</a:t>
            </a:r>
            <a:r>
              <a:rPr lang="ru-RU" dirty="0"/>
              <a:t>, </a:t>
            </a:r>
            <a:r>
              <a:rPr lang="ru-RU" dirty="0" err="1"/>
              <a:t>відділення</a:t>
            </a:r>
            <a:r>
              <a:rPr lang="ru-RU" dirty="0"/>
              <a:t> </a:t>
            </a:r>
            <a:r>
              <a:rPr lang="ru-RU" dirty="0" err="1"/>
              <a:t>прикордонного</a:t>
            </a:r>
            <a:r>
              <a:rPr lang="ru-RU" dirty="0"/>
              <a:t> контролю</a:t>
            </a:r>
            <a:r>
              <a:rPr lang="ru-RU" dirty="0" smtClean="0"/>
              <a:t>.</a:t>
            </a:r>
          </a:p>
          <a:p>
            <a:r>
              <a:rPr lang="ru-RU" dirty="0" err="1"/>
              <a:t>Окремий</a:t>
            </a:r>
            <a:r>
              <a:rPr lang="ru-RU" dirty="0"/>
              <a:t> контрольно-</a:t>
            </a:r>
            <a:r>
              <a:rPr lang="ru-RU" dirty="0" err="1"/>
              <a:t>пропускний</a:t>
            </a:r>
            <a:r>
              <a:rPr lang="ru-RU" dirty="0"/>
              <a:t> пункт є оперативно-</a:t>
            </a:r>
            <a:r>
              <a:rPr lang="ru-RU" dirty="0" err="1"/>
              <a:t>службовою</a:t>
            </a:r>
            <a:r>
              <a:rPr lang="ru-RU" dirty="0"/>
              <a:t> </a:t>
            </a:r>
            <a:r>
              <a:rPr lang="ru-RU" dirty="0" err="1"/>
              <a:t>ланкою</a:t>
            </a:r>
            <a:r>
              <a:rPr lang="ru-RU" dirty="0"/>
              <a:t>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r>
              <a:rPr lang="ru-RU" dirty="0"/>
              <a:t>, на яку </a:t>
            </a:r>
            <a:r>
              <a:rPr lang="ru-RU" dirty="0" err="1"/>
              <a:t>покладається</a:t>
            </a:r>
            <a:r>
              <a:rPr lang="ru-RU" dirty="0"/>
              <a:t> </a:t>
            </a:r>
            <a:r>
              <a:rPr lang="ru-RU" dirty="0" err="1"/>
              <a:t>здійснення</a:t>
            </a:r>
            <a:r>
              <a:rPr lang="ru-RU" dirty="0"/>
              <a:t> в </a:t>
            </a:r>
            <a:r>
              <a:rPr lang="ru-RU" dirty="0" err="1"/>
              <a:t>установленому</a:t>
            </a:r>
            <a:r>
              <a:rPr lang="ru-RU" dirty="0"/>
              <a:t> </a:t>
            </a:r>
            <a:r>
              <a:rPr lang="ru-RU" b="1" i="1" dirty="0">
                <a:solidFill>
                  <a:srgbClr val="FF0000"/>
                </a:solidFill>
              </a:rPr>
              <a:t>порядку </a:t>
            </a:r>
            <a:r>
              <a:rPr lang="ru-RU" b="1" i="1" dirty="0" err="1">
                <a:solidFill>
                  <a:srgbClr val="FF0000"/>
                </a:solidFill>
              </a:rPr>
              <a:t>прикордонного</a:t>
            </a:r>
            <a:r>
              <a:rPr lang="ru-RU" b="1" i="1" dirty="0">
                <a:solidFill>
                  <a:srgbClr val="FF0000"/>
                </a:solidFill>
              </a:rPr>
              <a:t> контролю і пропуску</a:t>
            </a:r>
            <a:r>
              <a:rPr lang="ru-RU" dirty="0"/>
              <a:t> через </a:t>
            </a:r>
            <a:r>
              <a:rPr lang="ru-RU" dirty="0" err="1"/>
              <a:t>державний</a:t>
            </a:r>
            <a:r>
              <a:rPr lang="ru-RU" dirty="0"/>
              <a:t> кордон </a:t>
            </a:r>
            <a:r>
              <a:rPr lang="ru-RU" dirty="0" err="1"/>
              <a:t>України</a:t>
            </a:r>
            <a:r>
              <a:rPr lang="ru-RU" dirty="0"/>
              <a:t> </a:t>
            </a:r>
            <a:r>
              <a:rPr lang="ru-RU" dirty="0" err="1"/>
              <a:t>осіб</a:t>
            </a:r>
            <a:r>
              <a:rPr lang="ru-RU" dirty="0"/>
              <a:t>, </a:t>
            </a:r>
            <a:r>
              <a:rPr lang="ru-RU" dirty="0" err="1"/>
              <a:t>транспортних</a:t>
            </a:r>
            <a:r>
              <a:rPr lang="ru-RU" dirty="0"/>
              <a:t> </a:t>
            </a:r>
            <a:r>
              <a:rPr lang="ru-RU" dirty="0" err="1"/>
              <a:t>засобів</a:t>
            </a:r>
            <a:r>
              <a:rPr lang="ru-RU" dirty="0"/>
              <a:t>, </a:t>
            </a:r>
            <a:r>
              <a:rPr lang="ru-RU" dirty="0" err="1"/>
              <a:t>вантажів</a:t>
            </a:r>
            <a:r>
              <a:rPr lang="ru-RU" dirty="0" smtClean="0"/>
              <a:t>.</a:t>
            </a:r>
          </a:p>
          <a:p>
            <a:r>
              <a:rPr lang="ru-RU" b="1" i="1" dirty="0" err="1">
                <a:solidFill>
                  <a:srgbClr val="FF0000"/>
                </a:solidFill>
              </a:rPr>
              <a:t>Авіаційна</a:t>
            </a:r>
            <a:r>
              <a:rPr lang="ru-RU" b="1" i="1" dirty="0">
                <a:solidFill>
                  <a:srgbClr val="FF0000"/>
                </a:solidFill>
              </a:rPr>
              <a:t> </a:t>
            </a:r>
            <a:r>
              <a:rPr lang="ru-RU" b="1" i="1" dirty="0" err="1">
                <a:solidFill>
                  <a:srgbClr val="FF0000"/>
                </a:solidFill>
              </a:rPr>
              <a:t>частина</a:t>
            </a:r>
            <a:r>
              <a:rPr lang="ru-RU" b="1" i="1" dirty="0">
                <a:solidFill>
                  <a:srgbClr val="FF0000"/>
                </a:solidFill>
              </a:rPr>
              <a:t> </a:t>
            </a:r>
            <a:r>
              <a:rPr lang="ru-RU" dirty="0"/>
              <a:t>є оперативно-</a:t>
            </a:r>
            <a:r>
              <a:rPr lang="ru-RU" dirty="0" err="1"/>
              <a:t>службовою</a:t>
            </a:r>
            <a:r>
              <a:rPr lang="ru-RU" dirty="0"/>
              <a:t> </a:t>
            </a:r>
            <a:r>
              <a:rPr lang="ru-RU" dirty="0" err="1"/>
              <a:t>ланкою</a:t>
            </a:r>
            <a:r>
              <a:rPr lang="ru-RU" dirty="0"/>
              <a:t>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r>
              <a:rPr lang="ru-RU" dirty="0"/>
              <a:t>, на яку </a:t>
            </a:r>
            <a:r>
              <a:rPr lang="ru-RU" dirty="0" err="1"/>
              <a:t>покладаються</a:t>
            </a:r>
            <a:r>
              <a:rPr lang="ru-RU" dirty="0"/>
              <a:t> </a:t>
            </a:r>
            <a:r>
              <a:rPr lang="ru-RU" b="1" i="1" dirty="0" err="1">
                <a:solidFill>
                  <a:srgbClr val="FF0000"/>
                </a:solidFill>
              </a:rPr>
              <a:t>охорона</a:t>
            </a:r>
            <a:r>
              <a:rPr lang="ru-RU" b="1" i="1" dirty="0">
                <a:solidFill>
                  <a:srgbClr val="FF0000"/>
                </a:solidFill>
              </a:rPr>
              <a:t> державного кордону у </a:t>
            </a:r>
            <a:r>
              <a:rPr lang="ru-RU" b="1" i="1" dirty="0" err="1">
                <a:solidFill>
                  <a:srgbClr val="FF0000"/>
                </a:solidFill>
              </a:rPr>
              <a:t>взаємодії</a:t>
            </a:r>
            <a:r>
              <a:rPr lang="ru-RU" b="1" i="1" dirty="0">
                <a:solidFill>
                  <a:srgbClr val="FF0000"/>
                </a:solidFill>
              </a:rPr>
              <a:t> з </a:t>
            </a:r>
            <a:r>
              <a:rPr lang="ru-RU" b="1" i="1" dirty="0" err="1">
                <a:solidFill>
                  <a:srgbClr val="FF0000"/>
                </a:solidFill>
              </a:rPr>
              <a:t>іншими</a:t>
            </a:r>
            <a:r>
              <a:rPr lang="ru-RU" b="1" i="1" dirty="0">
                <a:solidFill>
                  <a:srgbClr val="FF0000"/>
                </a:solidFill>
              </a:rPr>
              <a:t> органами </a:t>
            </a:r>
            <a:r>
              <a:rPr lang="ru-RU" dirty="0" err="1"/>
              <a:t>охорони</a:t>
            </a:r>
            <a:r>
              <a:rPr lang="ru-RU" dirty="0"/>
              <a:t> державного кордону і </a:t>
            </a:r>
            <a:r>
              <a:rPr lang="ru-RU" dirty="0" err="1"/>
              <a:t>Морської</a:t>
            </a:r>
            <a:r>
              <a:rPr lang="ru-RU" dirty="0"/>
              <a:t> </a:t>
            </a:r>
            <a:r>
              <a:rPr lang="ru-RU" dirty="0" err="1"/>
              <a:t>охорони</a:t>
            </a:r>
            <a:r>
              <a:rPr lang="ru-RU" dirty="0"/>
              <a:t>, </a:t>
            </a:r>
            <a:r>
              <a:rPr lang="ru-RU" dirty="0" err="1"/>
              <a:t>забезпечення</a:t>
            </a:r>
            <a:r>
              <a:rPr lang="ru-RU" dirty="0"/>
              <a:t> </a:t>
            </a:r>
            <a:r>
              <a:rPr lang="ru-RU" dirty="0" err="1"/>
              <a:t>дотримання</a:t>
            </a:r>
            <a:r>
              <a:rPr lang="ru-RU" dirty="0"/>
              <a:t> режиму державного кордону і </a:t>
            </a:r>
            <a:r>
              <a:rPr lang="ru-RU" dirty="0" err="1"/>
              <a:t>прикордонного</a:t>
            </a:r>
            <a:r>
              <a:rPr lang="ru-RU" dirty="0"/>
              <a:t> режиму, а </a:t>
            </a:r>
            <a:r>
              <a:rPr lang="ru-RU" dirty="0" err="1"/>
              <a:t>також</a:t>
            </a:r>
            <a:r>
              <a:rPr lang="ru-RU" dirty="0"/>
              <a:t> </a:t>
            </a:r>
            <a:r>
              <a:rPr lang="ru-RU" dirty="0" err="1"/>
              <a:t>здійснення</a:t>
            </a:r>
            <a:r>
              <a:rPr lang="ru-RU" dirty="0"/>
              <a:t> </a:t>
            </a:r>
            <a:r>
              <a:rPr lang="ru-RU" dirty="0" err="1"/>
              <a:t>охорони</a:t>
            </a:r>
            <a:r>
              <a:rPr lang="ru-RU" dirty="0"/>
              <a:t> </a:t>
            </a:r>
            <a:r>
              <a:rPr lang="ru-RU" dirty="0" err="1"/>
              <a:t>суверенних</a:t>
            </a:r>
            <a:r>
              <a:rPr lang="ru-RU" dirty="0"/>
              <a:t> прав </a:t>
            </a:r>
            <a:r>
              <a:rPr lang="ru-RU" dirty="0" err="1"/>
              <a:t>України</a:t>
            </a:r>
            <a:r>
              <a:rPr lang="ru-RU" dirty="0"/>
              <a:t> в </a:t>
            </a:r>
            <a:r>
              <a:rPr lang="ru-RU" dirty="0" err="1"/>
              <a:t>її</a:t>
            </a:r>
            <a:r>
              <a:rPr lang="ru-RU" dirty="0"/>
              <a:t> </a:t>
            </a:r>
            <a:r>
              <a:rPr lang="ru-RU" dirty="0" err="1"/>
              <a:t>виключній</a:t>
            </a:r>
            <a:r>
              <a:rPr lang="ru-RU" dirty="0"/>
              <a:t> (</a:t>
            </a:r>
            <a:r>
              <a:rPr lang="ru-RU" dirty="0" err="1"/>
              <a:t>морській</a:t>
            </a:r>
            <a:r>
              <a:rPr lang="ru-RU" dirty="0"/>
              <a:t>) </a:t>
            </a:r>
            <a:r>
              <a:rPr lang="ru-RU" dirty="0" err="1"/>
              <a:t>економічній</a:t>
            </a:r>
            <a:r>
              <a:rPr lang="ru-RU" dirty="0"/>
              <a:t> </a:t>
            </a:r>
            <a:r>
              <a:rPr lang="ru-RU" dirty="0" err="1"/>
              <a:t>зоні</a:t>
            </a:r>
            <a:r>
              <a:rPr lang="ru-RU" dirty="0"/>
              <a:t>.</a:t>
            </a:r>
          </a:p>
        </p:txBody>
      </p:sp>
    </p:spTree>
    <p:extLst>
      <p:ext uri="{BB962C8B-B14F-4D97-AF65-F5344CB8AC3E}">
        <p14:creationId xmlns:p14="http://schemas.microsoft.com/office/powerpoint/2010/main" val="326779973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4000" dirty="0" err="1" smtClean="0"/>
              <a:t>Підрозділи</a:t>
            </a:r>
            <a:endParaRPr lang="ru-RU" sz="4000" dirty="0"/>
          </a:p>
        </p:txBody>
      </p:sp>
      <p:sp>
        <p:nvSpPr>
          <p:cNvPr id="3" name="Объект 2"/>
          <p:cNvSpPr>
            <a:spLocks noGrp="1"/>
          </p:cNvSpPr>
          <p:nvPr>
            <p:ph idx="1"/>
          </p:nvPr>
        </p:nvSpPr>
        <p:spPr>
          <a:xfrm>
            <a:off x="457200" y="1600200"/>
            <a:ext cx="8229600" cy="4853136"/>
          </a:xfrm>
        </p:spPr>
        <p:txBody>
          <a:bodyPr>
            <a:normAutofit fontScale="62500" lnSpcReduction="20000"/>
          </a:bodyPr>
          <a:lstStyle/>
          <a:p>
            <a:r>
              <a:rPr lang="ru-RU" b="1" i="1" dirty="0" err="1">
                <a:solidFill>
                  <a:srgbClr val="FF0000"/>
                </a:solidFill>
              </a:rPr>
              <a:t>Розвідувальний</a:t>
            </a:r>
            <a:r>
              <a:rPr lang="ru-RU" b="1" i="1" dirty="0">
                <a:solidFill>
                  <a:srgbClr val="FF0000"/>
                </a:solidFill>
              </a:rPr>
              <a:t> орган центрального органу </a:t>
            </a:r>
            <a:r>
              <a:rPr lang="ru-RU" b="1" i="1" dirty="0" err="1">
                <a:solidFill>
                  <a:srgbClr val="FF0000"/>
                </a:solidFill>
              </a:rPr>
              <a:t>виконавчої</a:t>
            </a:r>
            <a:r>
              <a:rPr lang="ru-RU" b="1" i="1" dirty="0">
                <a:solidFill>
                  <a:srgbClr val="FF0000"/>
                </a:solidFill>
              </a:rPr>
              <a:t> </a:t>
            </a:r>
            <a:r>
              <a:rPr lang="ru-RU" b="1" i="1" dirty="0" err="1">
                <a:solidFill>
                  <a:srgbClr val="FF0000"/>
                </a:solidFill>
              </a:rPr>
              <a:t>влади</a:t>
            </a:r>
            <a:r>
              <a:rPr lang="ru-RU" b="1" i="1" dirty="0">
                <a:solidFill>
                  <a:srgbClr val="FF0000"/>
                </a:solidFill>
              </a:rPr>
              <a:t>, </a:t>
            </a:r>
            <a:r>
              <a:rPr lang="ru-RU" b="1" i="1" dirty="0" err="1">
                <a:solidFill>
                  <a:srgbClr val="FF0000"/>
                </a:solidFill>
              </a:rPr>
              <a:t>що</a:t>
            </a:r>
            <a:r>
              <a:rPr lang="ru-RU" b="1" i="1" dirty="0">
                <a:solidFill>
                  <a:srgbClr val="FF0000"/>
                </a:solidFill>
              </a:rPr>
              <a:t> </a:t>
            </a:r>
            <a:r>
              <a:rPr lang="ru-RU" b="1" i="1" dirty="0" err="1">
                <a:solidFill>
                  <a:srgbClr val="FF0000"/>
                </a:solidFill>
              </a:rPr>
              <a:t>реалізує</a:t>
            </a:r>
            <a:r>
              <a:rPr lang="ru-RU" b="1" i="1" dirty="0">
                <a:solidFill>
                  <a:srgbClr val="FF0000"/>
                </a:solidFill>
              </a:rPr>
              <a:t> </a:t>
            </a:r>
            <a:r>
              <a:rPr lang="ru-RU" b="1" i="1" dirty="0" err="1">
                <a:solidFill>
                  <a:srgbClr val="FF0000"/>
                </a:solidFill>
              </a:rPr>
              <a:t>державну</a:t>
            </a:r>
            <a:r>
              <a:rPr lang="ru-RU" b="1" i="1" dirty="0">
                <a:solidFill>
                  <a:srgbClr val="FF0000"/>
                </a:solidFill>
              </a:rPr>
              <a:t> </a:t>
            </a:r>
            <a:r>
              <a:rPr lang="ru-RU" b="1" i="1" dirty="0" err="1">
                <a:solidFill>
                  <a:srgbClr val="FF0000"/>
                </a:solidFill>
              </a:rPr>
              <a:t>політику</a:t>
            </a:r>
            <a:r>
              <a:rPr lang="ru-RU" b="1" i="1" dirty="0">
                <a:solidFill>
                  <a:srgbClr val="FF0000"/>
                </a:solidFill>
              </a:rPr>
              <a:t> у </a:t>
            </a:r>
            <a:r>
              <a:rPr lang="ru-RU" b="1" i="1" dirty="0" err="1">
                <a:solidFill>
                  <a:srgbClr val="FF0000"/>
                </a:solidFill>
              </a:rPr>
              <a:t>сфері</a:t>
            </a:r>
            <a:r>
              <a:rPr lang="ru-RU" b="1" i="1" dirty="0">
                <a:solidFill>
                  <a:srgbClr val="FF0000"/>
                </a:solidFill>
              </a:rPr>
              <a:t> </a:t>
            </a:r>
            <a:r>
              <a:rPr lang="ru-RU" b="1" i="1" dirty="0" err="1">
                <a:solidFill>
                  <a:srgbClr val="FF0000"/>
                </a:solidFill>
              </a:rPr>
              <a:t>охорони</a:t>
            </a:r>
            <a:r>
              <a:rPr lang="ru-RU" b="1" i="1" dirty="0">
                <a:solidFill>
                  <a:srgbClr val="FF0000"/>
                </a:solidFill>
              </a:rPr>
              <a:t> державного </a:t>
            </a:r>
            <a:r>
              <a:rPr lang="ru-RU" b="1" i="1" dirty="0" smtClean="0">
                <a:solidFill>
                  <a:srgbClr val="FF0000"/>
                </a:solidFill>
              </a:rPr>
              <a:t>кордону</a:t>
            </a:r>
          </a:p>
          <a:p>
            <a:r>
              <a:rPr lang="ru-RU" b="1" i="1" dirty="0" err="1" smtClean="0">
                <a:solidFill>
                  <a:srgbClr val="FF0000"/>
                </a:solidFill>
              </a:rPr>
              <a:t>Підрозділи</a:t>
            </a:r>
            <a:r>
              <a:rPr lang="ru-RU" b="1" i="1" dirty="0" smtClean="0">
                <a:solidFill>
                  <a:srgbClr val="FF0000"/>
                </a:solidFill>
              </a:rPr>
              <a:t> </a:t>
            </a:r>
            <a:r>
              <a:rPr lang="ru-RU" b="1" i="1" dirty="0" err="1">
                <a:solidFill>
                  <a:srgbClr val="FF0000"/>
                </a:solidFill>
              </a:rPr>
              <a:t>спеціального</a:t>
            </a:r>
            <a:r>
              <a:rPr lang="ru-RU" b="1" i="1" dirty="0">
                <a:solidFill>
                  <a:srgbClr val="FF0000"/>
                </a:solidFill>
              </a:rPr>
              <a:t> </a:t>
            </a:r>
            <a:r>
              <a:rPr lang="ru-RU" b="1" i="1" dirty="0" err="1" smtClean="0">
                <a:solidFill>
                  <a:srgbClr val="FF0000"/>
                </a:solidFill>
              </a:rPr>
              <a:t>призначення</a:t>
            </a:r>
            <a:r>
              <a:rPr lang="ru-RU" b="1" i="1" dirty="0" smtClean="0">
                <a:solidFill>
                  <a:srgbClr val="FF0000"/>
                </a:solidFill>
              </a:rPr>
              <a:t> </a:t>
            </a:r>
            <a:r>
              <a:rPr lang="ru-RU" dirty="0" smtClean="0"/>
              <a:t>(у </a:t>
            </a:r>
            <a:r>
              <a:rPr lang="ru-RU" dirty="0" err="1"/>
              <a:t>складі</a:t>
            </a:r>
            <a:r>
              <a:rPr lang="ru-RU" dirty="0"/>
              <a:t> центрального органу </a:t>
            </a:r>
            <a:r>
              <a:rPr lang="ru-RU" dirty="0" err="1"/>
              <a:t>виконавчої</a:t>
            </a:r>
            <a:r>
              <a:rPr lang="ru-RU" dirty="0"/>
              <a:t> </a:t>
            </a:r>
            <a:r>
              <a:rPr lang="ru-RU" dirty="0" err="1"/>
              <a:t>влади</a:t>
            </a:r>
            <a:r>
              <a:rPr lang="ru-RU" dirty="0"/>
              <a:t>, </a:t>
            </a:r>
            <a:r>
              <a:rPr lang="ru-RU" dirty="0" err="1"/>
              <a:t>що</a:t>
            </a:r>
            <a:r>
              <a:rPr lang="ru-RU" dirty="0"/>
              <a:t> </a:t>
            </a:r>
            <a:r>
              <a:rPr lang="ru-RU" dirty="0" err="1"/>
              <a:t>реалізує</a:t>
            </a:r>
            <a:r>
              <a:rPr lang="ru-RU" dirty="0"/>
              <a:t> </a:t>
            </a:r>
            <a:r>
              <a:rPr lang="ru-RU" dirty="0" err="1"/>
              <a:t>державну</a:t>
            </a:r>
            <a:r>
              <a:rPr lang="ru-RU" dirty="0"/>
              <a:t> </a:t>
            </a:r>
            <a:r>
              <a:rPr lang="ru-RU" dirty="0" err="1"/>
              <a:t>політику</a:t>
            </a:r>
            <a:r>
              <a:rPr lang="ru-RU" dirty="0"/>
              <a:t> у </a:t>
            </a:r>
            <a:r>
              <a:rPr lang="ru-RU" dirty="0" err="1"/>
              <a:t>сфері</a:t>
            </a:r>
            <a:r>
              <a:rPr lang="ru-RU" dirty="0"/>
              <a:t> </a:t>
            </a:r>
            <a:r>
              <a:rPr lang="ru-RU" dirty="0" err="1"/>
              <a:t>охорони</a:t>
            </a:r>
            <a:r>
              <a:rPr lang="ru-RU" dirty="0"/>
              <a:t> державного кордону, </a:t>
            </a:r>
            <a:r>
              <a:rPr lang="ru-RU" dirty="0" err="1"/>
              <a:t>територіальних</a:t>
            </a:r>
            <a:r>
              <a:rPr lang="ru-RU" dirty="0"/>
              <a:t> </a:t>
            </a:r>
            <a:r>
              <a:rPr lang="ru-RU" dirty="0" err="1"/>
              <a:t>органів</a:t>
            </a:r>
            <a:r>
              <a:rPr lang="ru-RU" dirty="0"/>
              <a:t> центрального органу </a:t>
            </a:r>
            <a:r>
              <a:rPr lang="ru-RU" dirty="0" err="1"/>
              <a:t>виконавчої</a:t>
            </a:r>
            <a:r>
              <a:rPr lang="ru-RU" dirty="0"/>
              <a:t> </a:t>
            </a:r>
            <a:r>
              <a:rPr lang="ru-RU" dirty="0" err="1"/>
              <a:t>влади</a:t>
            </a:r>
            <a:r>
              <a:rPr lang="ru-RU" dirty="0"/>
              <a:t>, </a:t>
            </a:r>
            <a:r>
              <a:rPr lang="ru-RU" dirty="0" err="1"/>
              <a:t>що</a:t>
            </a:r>
            <a:r>
              <a:rPr lang="ru-RU" dirty="0"/>
              <a:t> </a:t>
            </a:r>
            <a:r>
              <a:rPr lang="ru-RU" dirty="0" err="1"/>
              <a:t>реалізує</a:t>
            </a:r>
            <a:r>
              <a:rPr lang="ru-RU" dirty="0"/>
              <a:t> </a:t>
            </a:r>
            <a:r>
              <a:rPr lang="ru-RU" dirty="0" err="1"/>
              <a:t>державну</a:t>
            </a:r>
            <a:r>
              <a:rPr lang="ru-RU" dirty="0"/>
              <a:t> </a:t>
            </a:r>
            <a:r>
              <a:rPr lang="ru-RU" dirty="0" err="1"/>
              <a:t>політику</a:t>
            </a:r>
            <a:r>
              <a:rPr lang="ru-RU" dirty="0"/>
              <a:t> у </a:t>
            </a:r>
            <a:r>
              <a:rPr lang="ru-RU" dirty="0" err="1"/>
              <a:t>сфері</a:t>
            </a:r>
            <a:r>
              <a:rPr lang="ru-RU" dirty="0"/>
              <a:t> </a:t>
            </a:r>
            <a:r>
              <a:rPr lang="ru-RU" dirty="0" err="1"/>
              <a:t>охорони</a:t>
            </a:r>
            <a:r>
              <a:rPr lang="ru-RU" dirty="0"/>
              <a:t> державного кордону, </a:t>
            </a:r>
            <a:r>
              <a:rPr lang="ru-RU" dirty="0" err="1"/>
              <a:t>органів</a:t>
            </a:r>
            <a:r>
              <a:rPr lang="ru-RU" dirty="0"/>
              <a:t> </a:t>
            </a:r>
            <a:r>
              <a:rPr lang="ru-RU" dirty="0" err="1"/>
              <a:t>охорони</a:t>
            </a:r>
            <a:r>
              <a:rPr lang="ru-RU" dirty="0"/>
              <a:t> державного кордону </a:t>
            </a:r>
            <a:r>
              <a:rPr lang="ru-RU" dirty="0" err="1"/>
              <a:t>функціонують</a:t>
            </a:r>
            <a:r>
              <a:rPr lang="ru-RU" dirty="0"/>
              <a:t> </a:t>
            </a:r>
            <a:r>
              <a:rPr lang="ru-RU" dirty="0" err="1"/>
              <a:t>підрозділи</a:t>
            </a:r>
            <a:r>
              <a:rPr lang="ru-RU" dirty="0"/>
              <a:t> </a:t>
            </a:r>
            <a:r>
              <a:rPr lang="ru-RU" dirty="0" err="1"/>
              <a:t>спеціального</a:t>
            </a:r>
            <a:r>
              <a:rPr lang="ru-RU" dirty="0"/>
              <a:t> </a:t>
            </a:r>
            <a:r>
              <a:rPr lang="ru-RU" dirty="0" err="1"/>
              <a:t>призначення</a:t>
            </a:r>
            <a:r>
              <a:rPr lang="ru-RU" dirty="0"/>
              <a:t> - </a:t>
            </a:r>
            <a:r>
              <a:rPr lang="ru-RU" b="1" i="1" dirty="0">
                <a:solidFill>
                  <a:srgbClr val="FF0000"/>
                </a:solidFill>
              </a:rPr>
              <a:t>оперативного </a:t>
            </a:r>
            <a:r>
              <a:rPr lang="ru-RU" b="1" i="1" dirty="0" err="1">
                <a:solidFill>
                  <a:srgbClr val="FF0000"/>
                </a:solidFill>
              </a:rPr>
              <a:t>документування</a:t>
            </a:r>
            <a:r>
              <a:rPr lang="ru-RU" b="1" i="1" dirty="0">
                <a:solidFill>
                  <a:srgbClr val="FF0000"/>
                </a:solidFill>
              </a:rPr>
              <a:t>, оперативно-</a:t>
            </a:r>
            <a:r>
              <a:rPr lang="ru-RU" b="1" i="1" dirty="0" err="1">
                <a:solidFill>
                  <a:srgbClr val="FF0000"/>
                </a:solidFill>
              </a:rPr>
              <a:t>технічні</a:t>
            </a:r>
            <a:r>
              <a:rPr lang="ru-RU" b="1" i="1" dirty="0">
                <a:solidFill>
                  <a:srgbClr val="FF0000"/>
                </a:solidFill>
              </a:rPr>
              <a:t>, </a:t>
            </a:r>
            <a:r>
              <a:rPr lang="ru-RU" b="1" i="1" dirty="0" err="1">
                <a:solidFill>
                  <a:srgbClr val="FF0000"/>
                </a:solidFill>
              </a:rPr>
              <a:t>забезпечення</a:t>
            </a:r>
            <a:r>
              <a:rPr lang="ru-RU" b="1" i="1" dirty="0">
                <a:solidFill>
                  <a:srgbClr val="FF0000"/>
                </a:solidFill>
              </a:rPr>
              <a:t> </a:t>
            </a:r>
            <a:r>
              <a:rPr lang="ru-RU" b="1" i="1" dirty="0" err="1">
                <a:solidFill>
                  <a:srgbClr val="FF0000"/>
                </a:solidFill>
              </a:rPr>
              <a:t>внутрішньої</a:t>
            </a:r>
            <a:r>
              <a:rPr lang="ru-RU" b="1" i="1" dirty="0">
                <a:solidFill>
                  <a:srgbClr val="FF0000"/>
                </a:solidFill>
              </a:rPr>
              <a:t> </a:t>
            </a:r>
            <a:r>
              <a:rPr lang="ru-RU" b="1" i="1" dirty="0" err="1">
                <a:solidFill>
                  <a:srgbClr val="FF0000"/>
                </a:solidFill>
              </a:rPr>
              <a:t>безпеки</a:t>
            </a:r>
            <a:r>
              <a:rPr lang="ru-RU" b="1" i="1" dirty="0">
                <a:solidFill>
                  <a:srgbClr val="FF0000"/>
                </a:solidFill>
              </a:rPr>
              <a:t> та </a:t>
            </a:r>
            <a:r>
              <a:rPr lang="ru-RU" b="1" i="1" dirty="0" err="1">
                <a:solidFill>
                  <a:srgbClr val="FF0000"/>
                </a:solidFill>
              </a:rPr>
              <a:t>власної</a:t>
            </a:r>
            <a:r>
              <a:rPr lang="ru-RU" b="1" i="1" dirty="0">
                <a:solidFill>
                  <a:srgbClr val="FF0000"/>
                </a:solidFill>
              </a:rPr>
              <a:t> </a:t>
            </a:r>
            <a:r>
              <a:rPr lang="ru-RU" b="1" i="1" dirty="0" err="1">
                <a:solidFill>
                  <a:srgbClr val="FF0000"/>
                </a:solidFill>
              </a:rPr>
              <a:t>безпеки</a:t>
            </a:r>
            <a:r>
              <a:rPr lang="ru-RU" dirty="0" smtClean="0"/>
              <a:t>.)</a:t>
            </a:r>
          </a:p>
          <a:p>
            <a:r>
              <a:rPr lang="ru-RU" b="1" i="1" dirty="0">
                <a:solidFill>
                  <a:srgbClr val="FF0000"/>
                </a:solidFill>
              </a:rPr>
              <a:t>Органами </a:t>
            </a:r>
            <a:r>
              <a:rPr lang="ru-RU" b="1" i="1" dirty="0" err="1">
                <a:solidFill>
                  <a:srgbClr val="FF0000"/>
                </a:solidFill>
              </a:rPr>
              <a:t>забезпечення</a:t>
            </a:r>
            <a:r>
              <a:rPr lang="ru-RU" b="1" i="1" dirty="0">
                <a:solidFill>
                  <a:srgbClr val="FF0000"/>
                </a:solidFill>
              </a:rPr>
              <a:t>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r>
              <a:rPr lang="ru-RU" dirty="0"/>
              <a:t> є </a:t>
            </a:r>
            <a:r>
              <a:rPr lang="ru-RU" dirty="0" err="1"/>
              <a:t>підприємства</a:t>
            </a:r>
            <a:r>
              <a:rPr lang="ru-RU" dirty="0"/>
              <a:t>, установи, а </a:t>
            </a:r>
            <a:r>
              <a:rPr lang="ru-RU" dirty="0" err="1"/>
              <a:t>також</a:t>
            </a:r>
            <a:r>
              <a:rPr lang="ru-RU" dirty="0"/>
              <a:t> </a:t>
            </a:r>
            <a:r>
              <a:rPr lang="ru-RU" b="1" i="1" dirty="0" err="1">
                <a:solidFill>
                  <a:srgbClr val="FF0000"/>
                </a:solidFill>
              </a:rPr>
              <a:t>підрозділи</a:t>
            </a:r>
            <a:r>
              <a:rPr lang="ru-RU" b="1" i="1" dirty="0">
                <a:solidFill>
                  <a:srgbClr val="FF0000"/>
                </a:solidFill>
              </a:rPr>
              <a:t> </a:t>
            </a:r>
            <a:r>
              <a:rPr lang="ru-RU" b="1" i="1" dirty="0" err="1">
                <a:solidFill>
                  <a:srgbClr val="FF0000"/>
                </a:solidFill>
              </a:rPr>
              <a:t>технічного</a:t>
            </a:r>
            <a:r>
              <a:rPr lang="ru-RU" b="1" i="1" dirty="0">
                <a:solidFill>
                  <a:srgbClr val="FF0000"/>
                </a:solidFill>
              </a:rPr>
              <a:t>, </a:t>
            </a:r>
            <a:r>
              <a:rPr lang="ru-RU" b="1" i="1" dirty="0" err="1">
                <a:solidFill>
                  <a:srgbClr val="FF0000"/>
                </a:solidFill>
              </a:rPr>
              <a:t>матеріального</a:t>
            </a:r>
            <a:r>
              <a:rPr lang="ru-RU" b="1" i="1" dirty="0">
                <a:solidFill>
                  <a:srgbClr val="FF0000"/>
                </a:solidFill>
              </a:rPr>
              <a:t>, </a:t>
            </a:r>
            <a:r>
              <a:rPr lang="ru-RU" b="1" i="1" dirty="0" err="1">
                <a:solidFill>
                  <a:srgbClr val="FF0000"/>
                </a:solidFill>
              </a:rPr>
              <a:t>медичного</a:t>
            </a:r>
            <a:r>
              <a:rPr lang="ru-RU" b="1" i="1" dirty="0">
                <a:solidFill>
                  <a:srgbClr val="FF0000"/>
                </a:solidFill>
              </a:rPr>
              <a:t> та </a:t>
            </a:r>
            <a:r>
              <a:rPr lang="ru-RU" b="1" i="1" dirty="0" err="1">
                <a:solidFill>
                  <a:srgbClr val="FF0000"/>
                </a:solidFill>
              </a:rPr>
              <a:t>інших</a:t>
            </a:r>
            <a:r>
              <a:rPr lang="ru-RU" b="1" i="1" dirty="0">
                <a:solidFill>
                  <a:srgbClr val="FF0000"/>
                </a:solidFill>
              </a:rPr>
              <a:t> </a:t>
            </a:r>
            <a:r>
              <a:rPr lang="ru-RU" b="1" i="1" dirty="0" err="1">
                <a:solidFill>
                  <a:srgbClr val="FF0000"/>
                </a:solidFill>
              </a:rPr>
              <a:t>видів</a:t>
            </a:r>
            <a:r>
              <a:rPr lang="ru-RU" b="1" i="1" dirty="0">
                <a:solidFill>
                  <a:srgbClr val="FF0000"/>
                </a:solidFill>
              </a:rPr>
              <a:t> </a:t>
            </a:r>
            <a:r>
              <a:rPr lang="ru-RU" b="1" i="1" dirty="0" err="1">
                <a:solidFill>
                  <a:srgbClr val="FF0000"/>
                </a:solidFill>
              </a:rPr>
              <a:t>забезпечення</a:t>
            </a:r>
            <a:r>
              <a:rPr lang="ru-RU" b="1" i="1" dirty="0">
                <a:solidFill>
                  <a:srgbClr val="FF0000"/>
                </a:solidFill>
              </a:rPr>
              <a:t> </a:t>
            </a:r>
            <a:r>
              <a:rPr lang="ru-RU" b="1" i="1" dirty="0" err="1">
                <a:solidFill>
                  <a:srgbClr val="FF0000"/>
                </a:solidFill>
              </a:rPr>
              <a:t>її</a:t>
            </a:r>
            <a:r>
              <a:rPr lang="ru-RU" b="1" i="1" dirty="0">
                <a:solidFill>
                  <a:srgbClr val="FF0000"/>
                </a:solidFill>
              </a:rPr>
              <a:t> </a:t>
            </a:r>
            <a:r>
              <a:rPr lang="ru-RU" b="1" i="1" dirty="0" err="1">
                <a:solidFill>
                  <a:srgbClr val="FF0000"/>
                </a:solidFill>
              </a:rPr>
              <a:t>діяльності</a:t>
            </a:r>
            <a:r>
              <a:rPr lang="ru-RU" b="1" i="1" dirty="0">
                <a:solidFill>
                  <a:srgbClr val="FF0000"/>
                </a:solidFill>
              </a:rPr>
              <a:t>,</a:t>
            </a:r>
            <a:r>
              <a:rPr lang="ru-RU" dirty="0"/>
              <a:t> </a:t>
            </a:r>
            <a:r>
              <a:rPr lang="ru-RU" dirty="0" err="1"/>
              <a:t>які</a:t>
            </a:r>
            <a:r>
              <a:rPr lang="ru-RU" dirty="0"/>
              <a:t> </a:t>
            </a:r>
            <a:r>
              <a:rPr lang="ru-RU" dirty="0" err="1"/>
              <a:t>функціонують</a:t>
            </a:r>
            <a:r>
              <a:rPr lang="ru-RU" dirty="0"/>
              <a:t> як </a:t>
            </a:r>
            <a:r>
              <a:rPr lang="ru-RU" dirty="0" err="1"/>
              <a:t>самостійно</a:t>
            </a:r>
            <a:r>
              <a:rPr lang="ru-RU" dirty="0"/>
              <a:t>, так і в </a:t>
            </a:r>
            <a:r>
              <a:rPr lang="ru-RU" dirty="0" err="1"/>
              <a:t>складі</a:t>
            </a:r>
            <a:r>
              <a:rPr lang="ru-RU" dirty="0"/>
              <a:t> </a:t>
            </a:r>
            <a:r>
              <a:rPr lang="ru-RU" dirty="0" err="1"/>
              <a:t>відповідно</a:t>
            </a:r>
            <a:r>
              <a:rPr lang="ru-RU" dirty="0"/>
              <a:t> центрального органу </a:t>
            </a:r>
            <a:r>
              <a:rPr lang="ru-RU" dirty="0" err="1"/>
              <a:t>виконавчої</a:t>
            </a:r>
            <a:r>
              <a:rPr lang="ru-RU" dirty="0"/>
              <a:t> </a:t>
            </a:r>
            <a:r>
              <a:rPr lang="ru-RU" dirty="0" err="1"/>
              <a:t>влади</a:t>
            </a:r>
            <a:r>
              <a:rPr lang="ru-RU" dirty="0"/>
              <a:t>, </a:t>
            </a:r>
            <a:r>
              <a:rPr lang="ru-RU" dirty="0" err="1"/>
              <a:t>що</a:t>
            </a:r>
            <a:r>
              <a:rPr lang="ru-RU" dirty="0"/>
              <a:t> </a:t>
            </a:r>
            <a:r>
              <a:rPr lang="ru-RU" dirty="0" err="1"/>
              <a:t>реалізує</a:t>
            </a:r>
            <a:r>
              <a:rPr lang="ru-RU" dirty="0"/>
              <a:t> </a:t>
            </a:r>
            <a:r>
              <a:rPr lang="ru-RU" dirty="0" err="1"/>
              <a:t>державну</a:t>
            </a:r>
            <a:r>
              <a:rPr lang="ru-RU" dirty="0"/>
              <a:t> </a:t>
            </a:r>
            <a:r>
              <a:rPr lang="ru-RU" dirty="0" err="1"/>
              <a:t>політику</a:t>
            </a:r>
            <a:r>
              <a:rPr lang="ru-RU" dirty="0"/>
              <a:t> у </a:t>
            </a:r>
            <a:r>
              <a:rPr lang="ru-RU" dirty="0" err="1"/>
              <a:t>сфері</a:t>
            </a:r>
            <a:r>
              <a:rPr lang="ru-RU" dirty="0"/>
              <a:t> </a:t>
            </a:r>
            <a:r>
              <a:rPr lang="ru-RU" dirty="0" err="1"/>
              <a:t>охорони</a:t>
            </a:r>
            <a:r>
              <a:rPr lang="ru-RU" dirty="0"/>
              <a:t> державного кордону, </a:t>
            </a:r>
            <a:r>
              <a:rPr lang="ru-RU" dirty="0" err="1"/>
              <a:t>його</a:t>
            </a:r>
            <a:r>
              <a:rPr lang="ru-RU" dirty="0"/>
              <a:t> </a:t>
            </a:r>
            <a:r>
              <a:rPr lang="ru-RU" dirty="0" err="1"/>
              <a:t>територіальних</a:t>
            </a:r>
            <a:r>
              <a:rPr lang="ru-RU" dirty="0"/>
              <a:t> </a:t>
            </a:r>
            <a:r>
              <a:rPr lang="ru-RU" dirty="0" err="1"/>
              <a:t>органів</a:t>
            </a:r>
            <a:r>
              <a:rPr lang="ru-RU" dirty="0"/>
              <a:t>, </a:t>
            </a:r>
            <a:r>
              <a:rPr lang="ru-RU" dirty="0" err="1"/>
              <a:t>Морської</a:t>
            </a:r>
            <a:r>
              <a:rPr lang="ru-RU" dirty="0"/>
              <a:t> </a:t>
            </a:r>
            <a:r>
              <a:rPr lang="ru-RU" dirty="0" err="1"/>
              <a:t>охорони</a:t>
            </a:r>
            <a:r>
              <a:rPr lang="ru-RU" dirty="0"/>
              <a:t>, </a:t>
            </a:r>
            <a:r>
              <a:rPr lang="ru-RU" dirty="0" err="1"/>
              <a:t>інших</a:t>
            </a:r>
            <a:r>
              <a:rPr lang="ru-RU" dirty="0"/>
              <a:t> </a:t>
            </a:r>
            <a:r>
              <a:rPr lang="ru-RU" dirty="0" err="1"/>
              <a:t>органів</a:t>
            </a:r>
            <a:r>
              <a:rPr lang="ru-RU" dirty="0"/>
              <a:t> </a:t>
            </a:r>
            <a:r>
              <a:rPr lang="ru-RU" dirty="0" err="1"/>
              <a:t>охорони</a:t>
            </a:r>
            <a:r>
              <a:rPr lang="ru-RU" dirty="0"/>
              <a:t> державного кордону, </a:t>
            </a:r>
            <a:r>
              <a:rPr lang="ru-RU" dirty="0" err="1"/>
              <a:t>навчальних</a:t>
            </a:r>
            <a:r>
              <a:rPr lang="ru-RU" dirty="0"/>
              <a:t> </a:t>
            </a:r>
            <a:r>
              <a:rPr lang="ru-RU" dirty="0" err="1"/>
              <a:t>закладів</a:t>
            </a:r>
            <a:r>
              <a:rPr lang="ru-RU" dirty="0"/>
              <a:t>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r>
              <a:rPr lang="ru-RU" dirty="0"/>
              <a:t>.</a:t>
            </a:r>
            <a:endParaRPr lang="ru-RU" dirty="0" smtClean="0"/>
          </a:p>
          <a:p>
            <a:endParaRPr lang="ru-RU" dirty="0"/>
          </a:p>
        </p:txBody>
      </p:sp>
    </p:spTree>
    <p:extLst>
      <p:ext uri="{BB962C8B-B14F-4D97-AF65-F5344CB8AC3E}">
        <p14:creationId xmlns:p14="http://schemas.microsoft.com/office/powerpoint/2010/main" val="314196316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a:t>Обов’язки</a:t>
            </a:r>
            <a:r>
              <a:rPr lang="ru-RU" dirty="0"/>
              <a:t>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endParaRPr lang="ru-RU" dirty="0"/>
          </a:p>
        </p:txBody>
      </p:sp>
      <p:sp>
        <p:nvSpPr>
          <p:cNvPr id="3" name="Объект 2"/>
          <p:cNvSpPr>
            <a:spLocks noGrp="1"/>
          </p:cNvSpPr>
          <p:nvPr>
            <p:ph idx="1"/>
          </p:nvPr>
        </p:nvSpPr>
        <p:spPr>
          <a:xfrm>
            <a:off x="457200" y="1600200"/>
            <a:ext cx="8229600" cy="5213176"/>
          </a:xfrm>
        </p:spPr>
        <p:txBody>
          <a:bodyPr>
            <a:normAutofit fontScale="40000" lnSpcReduction="20000"/>
          </a:bodyPr>
          <a:lstStyle/>
          <a:p>
            <a:r>
              <a:rPr lang="ru-RU" dirty="0"/>
              <a:t>4) участь у </a:t>
            </a:r>
            <a:r>
              <a:rPr lang="ru-RU" dirty="0" err="1"/>
              <a:t>виконанні</a:t>
            </a:r>
            <a:r>
              <a:rPr lang="ru-RU" dirty="0"/>
              <a:t> </a:t>
            </a:r>
            <a:r>
              <a:rPr lang="ru-RU" dirty="0" err="1"/>
              <a:t>заходів</a:t>
            </a:r>
            <a:r>
              <a:rPr lang="ru-RU" dirty="0"/>
              <a:t> </a:t>
            </a:r>
            <a:r>
              <a:rPr lang="ru-RU" dirty="0" err="1"/>
              <a:t>територіальної</a:t>
            </a:r>
            <a:r>
              <a:rPr lang="ru-RU" dirty="0"/>
              <a:t> оборони, а </a:t>
            </a:r>
            <a:r>
              <a:rPr lang="ru-RU" dirty="0" err="1"/>
              <a:t>також</a:t>
            </a:r>
            <a:r>
              <a:rPr lang="ru-RU" dirty="0"/>
              <a:t> </a:t>
            </a:r>
            <a:r>
              <a:rPr lang="ru-RU" b="1" i="1" dirty="0" err="1">
                <a:solidFill>
                  <a:srgbClr val="FF0000"/>
                </a:solidFill>
              </a:rPr>
              <a:t>заходів</a:t>
            </a:r>
            <a:r>
              <a:rPr lang="ru-RU" b="1" i="1" dirty="0">
                <a:solidFill>
                  <a:srgbClr val="FF0000"/>
                </a:solidFill>
              </a:rPr>
              <a:t>, </a:t>
            </a:r>
            <a:r>
              <a:rPr lang="ru-RU" b="1" i="1" dirty="0" err="1">
                <a:solidFill>
                  <a:srgbClr val="FF0000"/>
                </a:solidFill>
              </a:rPr>
              <a:t>спрямованих</a:t>
            </a:r>
            <a:r>
              <a:rPr lang="ru-RU" b="1" i="1" dirty="0">
                <a:solidFill>
                  <a:srgbClr val="FF0000"/>
                </a:solidFill>
              </a:rPr>
              <a:t> на </a:t>
            </a:r>
            <a:r>
              <a:rPr lang="ru-RU" b="1" i="1" dirty="0" err="1">
                <a:solidFill>
                  <a:srgbClr val="FF0000"/>
                </a:solidFill>
              </a:rPr>
              <a:t>додержання</a:t>
            </a:r>
            <a:r>
              <a:rPr lang="ru-RU" b="1" i="1" dirty="0">
                <a:solidFill>
                  <a:srgbClr val="FF0000"/>
                </a:solidFill>
              </a:rPr>
              <a:t> правового режиму </a:t>
            </a:r>
            <a:r>
              <a:rPr lang="ru-RU" dirty="0" err="1"/>
              <a:t>воєнного</a:t>
            </a:r>
            <a:r>
              <a:rPr lang="ru-RU" dirty="0"/>
              <a:t> і </a:t>
            </a:r>
            <a:r>
              <a:rPr lang="ru-RU" dirty="0" err="1"/>
              <a:t>надзвичайного</a:t>
            </a:r>
            <a:r>
              <a:rPr lang="ru-RU" dirty="0"/>
              <a:t> стану;</a:t>
            </a:r>
          </a:p>
          <a:p>
            <a:r>
              <a:rPr lang="ru-RU" dirty="0"/>
              <a:t>5) </a:t>
            </a:r>
            <a:r>
              <a:rPr lang="ru-RU" b="1" i="1" dirty="0" err="1">
                <a:solidFill>
                  <a:srgbClr val="FF0000"/>
                </a:solidFill>
              </a:rPr>
              <a:t>організація</a:t>
            </a:r>
            <a:r>
              <a:rPr lang="ru-RU" b="1" i="1" dirty="0">
                <a:solidFill>
                  <a:srgbClr val="FF0000"/>
                </a:solidFill>
              </a:rPr>
              <a:t> </a:t>
            </a:r>
            <a:r>
              <a:rPr lang="ru-RU" b="1" i="1" dirty="0" err="1">
                <a:solidFill>
                  <a:srgbClr val="FF0000"/>
                </a:solidFill>
              </a:rPr>
              <a:t>запобігання</a:t>
            </a:r>
            <a:r>
              <a:rPr lang="ru-RU" b="1" i="1" dirty="0">
                <a:solidFill>
                  <a:srgbClr val="FF0000"/>
                </a:solidFill>
              </a:rPr>
              <a:t> </a:t>
            </a:r>
            <a:r>
              <a:rPr lang="ru-RU" dirty="0" err="1"/>
              <a:t>кримінальним</a:t>
            </a:r>
            <a:r>
              <a:rPr lang="ru-RU" dirty="0"/>
              <a:t> та </a:t>
            </a:r>
            <a:r>
              <a:rPr lang="ru-RU" dirty="0" err="1"/>
              <a:t>адміністративним</a:t>
            </a:r>
            <a:r>
              <a:rPr lang="ru-RU" dirty="0"/>
              <a:t> </a:t>
            </a:r>
            <a:r>
              <a:rPr lang="ru-RU" dirty="0" err="1"/>
              <a:t>правопорушенням</a:t>
            </a:r>
            <a:r>
              <a:rPr lang="ru-RU" dirty="0"/>
              <a:t>, </a:t>
            </a:r>
            <a:r>
              <a:rPr lang="ru-RU" dirty="0" err="1"/>
              <a:t>протидію</a:t>
            </a:r>
            <a:r>
              <a:rPr lang="ru-RU" dirty="0"/>
              <a:t> </a:t>
            </a:r>
            <a:r>
              <a:rPr lang="ru-RU" dirty="0" err="1"/>
              <a:t>яким</a:t>
            </a:r>
            <a:r>
              <a:rPr lang="ru-RU" dirty="0"/>
              <a:t> </a:t>
            </a:r>
            <a:r>
              <a:rPr lang="ru-RU" dirty="0" err="1"/>
              <a:t>законодавством</a:t>
            </a:r>
            <a:r>
              <a:rPr lang="ru-RU" dirty="0"/>
              <a:t> </a:t>
            </a:r>
            <a:r>
              <a:rPr lang="ru-RU" dirty="0" err="1"/>
              <a:t>віднесено</a:t>
            </a:r>
            <a:r>
              <a:rPr lang="ru-RU" dirty="0"/>
              <a:t> до </a:t>
            </a:r>
            <a:r>
              <a:rPr lang="ru-RU" dirty="0" err="1"/>
              <a:t>компетенції</a:t>
            </a:r>
            <a:r>
              <a:rPr lang="ru-RU" dirty="0"/>
              <a:t>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r>
              <a:rPr lang="ru-RU" b="1" i="1" dirty="0">
                <a:solidFill>
                  <a:srgbClr val="FF0000"/>
                </a:solidFill>
              </a:rPr>
              <a:t>, </a:t>
            </a:r>
            <a:r>
              <a:rPr lang="ru-RU" b="1" i="1" dirty="0" err="1">
                <a:solidFill>
                  <a:srgbClr val="FF0000"/>
                </a:solidFill>
              </a:rPr>
              <a:t>їх</a:t>
            </a:r>
            <a:r>
              <a:rPr lang="ru-RU" b="1" i="1" dirty="0">
                <a:solidFill>
                  <a:srgbClr val="FF0000"/>
                </a:solidFill>
              </a:rPr>
              <a:t> </a:t>
            </a:r>
            <a:r>
              <a:rPr lang="ru-RU" b="1" i="1" dirty="0" err="1">
                <a:solidFill>
                  <a:srgbClr val="FF0000"/>
                </a:solidFill>
              </a:rPr>
              <a:t>виявлення</a:t>
            </a:r>
            <a:r>
              <a:rPr lang="ru-RU" b="1" i="1" dirty="0">
                <a:solidFill>
                  <a:srgbClr val="FF0000"/>
                </a:solidFill>
              </a:rPr>
              <a:t> та </a:t>
            </a:r>
            <a:r>
              <a:rPr lang="ru-RU" b="1" i="1" dirty="0" err="1">
                <a:solidFill>
                  <a:srgbClr val="FF0000"/>
                </a:solidFill>
              </a:rPr>
              <a:t>припинення</a:t>
            </a:r>
            <a:r>
              <a:rPr lang="ru-RU" b="1" i="1" dirty="0">
                <a:solidFill>
                  <a:srgbClr val="FF0000"/>
                </a:solidFill>
              </a:rPr>
              <a:t>, </a:t>
            </a:r>
            <a:r>
              <a:rPr lang="ru-RU" b="1" i="1" dirty="0" err="1">
                <a:solidFill>
                  <a:srgbClr val="FF0000"/>
                </a:solidFill>
              </a:rPr>
              <a:t>здійснення</a:t>
            </a:r>
            <a:r>
              <a:rPr lang="ru-RU" b="1" i="1" dirty="0">
                <a:solidFill>
                  <a:srgbClr val="FF0000"/>
                </a:solidFill>
              </a:rPr>
              <a:t> </a:t>
            </a:r>
            <a:r>
              <a:rPr lang="ru-RU" b="1" i="1" dirty="0" err="1">
                <a:solidFill>
                  <a:srgbClr val="FF0000"/>
                </a:solidFill>
              </a:rPr>
              <a:t>провадження</a:t>
            </a:r>
            <a:r>
              <a:rPr lang="ru-RU" b="1" i="1" dirty="0">
                <a:solidFill>
                  <a:srgbClr val="FF0000"/>
                </a:solidFill>
              </a:rPr>
              <a:t> у справах про </a:t>
            </a:r>
            <a:r>
              <a:rPr lang="ru-RU" b="1" i="1" dirty="0" err="1">
                <a:solidFill>
                  <a:srgbClr val="FF0000"/>
                </a:solidFill>
              </a:rPr>
              <a:t>адміністративні</a:t>
            </a:r>
            <a:r>
              <a:rPr lang="ru-RU" b="1" i="1" dirty="0">
                <a:solidFill>
                  <a:srgbClr val="FF0000"/>
                </a:solidFill>
              </a:rPr>
              <a:t> </a:t>
            </a:r>
            <a:r>
              <a:rPr lang="ru-RU" b="1" i="1" dirty="0" err="1">
                <a:solidFill>
                  <a:srgbClr val="FF0000"/>
                </a:solidFill>
              </a:rPr>
              <a:t>правопорушення</a:t>
            </a:r>
            <a:r>
              <a:rPr lang="ru-RU" b="1" i="1" dirty="0">
                <a:solidFill>
                  <a:srgbClr val="FF0000"/>
                </a:solidFill>
              </a:rPr>
              <a:t> </a:t>
            </a:r>
            <a:r>
              <a:rPr lang="ru-RU" b="1" i="1" dirty="0" err="1">
                <a:solidFill>
                  <a:srgbClr val="FF0000"/>
                </a:solidFill>
              </a:rPr>
              <a:t>згідно</a:t>
            </a:r>
            <a:r>
              <a:rPr lang="ru-RU" b="1" i="1" dirty="0">
                <a:solidFill>
                  <a:srgbClr val="FF0000"/>
                </a:solidFill>
              </a:rPr>
              <a:t> </a:t>
            </a:r>
            <a:r>
              <a:rPr lang="ru-RU" b="1" i="1" dirty="0" err="1">
                <a:solidFill>
                  <a:srgbClr val="FF0000"/>
                </a:solidFill>
              </a:rPr>
              <a:t>із</a:t>
            </a:r>
            <a:r>
              <a:rPr lang="ru-RU" b="1" i="1" dirty="0">
                <a:solidFill>
                  <a:srgbClr val="FF0000"/>
                </a:solidFill>
              </a:rPr>
              <a:t> законами</a:t>
            </a:r>
            <a:r>
              <a:rPr lang="ru-RU" b="1" i="1" dirty="0" smtClean="0">
                <a:solidFill>
                  <a:srgbClr val="FF0000"/>
                </a:solidFill>
              </a:rPr>
              <a:t>;</a:t>
            </a:r>
            <a:endParaRPr lang="uk-UA" b="1" i="1" dirty="0" smtClean="0">
              <a:solidFill>
                <a:srgbClr val="FF0000"/>
              </a:solidFill>
            </a:endParaRPr>
          </a:p>
          <a:p>
            <a:r>
              <a:rPr lang="ru-RU" dirty="0"/>
              <a:t>6) </a:t>
            </a:r>
            <a:r>
              <a:rPr lang="ru-RU" b="1" i="1" dirty="0" err="1">
                <a:solidFill>
                  <a:srgbClr val="FF0000"/>
                </a:solidFill>
              </a:rPr>
              <a:t>здійснення</a:t>
            </a:r>
            <a:r>
              <a:rPr lang="ru-RU" b="1" i="1" dirty="0">
                <a:solidFill>
                  <a:srgbClr val="FF0000"/>
                </a:solidFill>
              </a:rPr>
              <a:t> </a:t>
            </a:r>
            <a:r>
              <a:rPr lang="ru-RU" b="1" i="1" dirty="0" err="1">
                <a:solidFill>
                  <a:srgbClr val="FF0000"/>
                </a:solidFill>
              </a:rPr>
              <a:t>прикордонного</a:t>
            </a:r>
            <a:r>
              <a:rPr lang="ru-RU" b="1" i="1" dirty="0">
                <a:solidFill>
                  <a:srgbClr val="FF0000"/>
                </a:solidFill>
              </a:rPr>
              <a:t> контролю і пропуску </a:t>
            </a:r>
            <a:r>
              <a:rPr lang="ru-RU" dirty="0"/>
              <a:t>в </a:t>
            </a:r>
            <a:r>
              <a:rPr lang="ru-RU" dirty="0" err="1"/>
              <a:t>установленому</a:t>
            </a:r>
            <a:r>
              <a:rPr lang="ru-RU" dirty="0"/>
              <a:t> порядку </a:t>
            </a:r>
            <a:r>
              <a:rPr lang="ru-RU" dirty="0" err="1"/>
              <a:t>осіб</a:t>
            </a:r>
            <a:r>
              <a:rPr lang="ru-RU" dirty="0"/>
              <a:t>, </a:t>
            </a:r>
            <a:r>
              <a:rPr lang="ru-RU" dirty="0" err="1"/>
              <a:t>транспортних</a:t>
            </a:r>
            <a:r>
              <a:rPr lang="ru-RU" dirty="0"/>
              <a:t> </a:t>
            </a:r>
            <a:r>
              <a:rPr lang="ru-RU" dirty="0" err="1"/>
              <a:t>засобів</a:t>
            </a:r>
            <a:r>
              <a:rPr lang="ru-RU" dirty="0"/>
              <a:t>, </a:t>
            </a:r>
            <a:r>
              <a:rPr lang="ru-RU" dirty="0" err="1"/>
              <a:t>вантажів</a:t>
            </a:r>
            <a:r>
              <a:rPr lang="ru-RU" dirty="0"/>
              <a:t> в </a:t>
            </a:r>
            <a:r>
              <a:rPr lang="ru-RU" dirty="0" err="1"/>
              <a:t>разі</a:t>
            </a:r>
            <a:r>
              <a:rPr lang="ru-RU" dirty="0"/>
              <a:t> </a:t>
            </a:r>
            <a:r>
              <a:rPr lang="ru-RU" dirty="0" err="1"/>
              <a:t>наявності</a:t>
            </a:r>
            <a:r>
              <a:rPr lang="ru-RU" dirty="0"/>
              <a:t> </a:t>
            </a:r>
            <a:r>
              <a:rPr lang="ru-RU" dirty="0" err="1"/>
              <a:t>належно</a:t>
            </a:r>
            <a:r>
              <a:rPr lang="ru-RU" dirty="0"/>
              <a:t> </a:t>
            </a:r>
            <a:r>
              <a:rPr lang="ru-RU" dirty="0" err="1"/>
              <a:t>оформлених</a:t>
            </a:r>
            <a:r>
              <a:rPr lang="ru-RU" dirty="0"/>
              <a:t> </a:t>
            </a:r>
            <a:r>
              <a:rPr lang="ru-RU" dirty="0" err="1"/>
              <a:t>документів</a:t>
            </a:r>
            <a:r>
              <a:rPr lang="ru-RU" dirty="0"/>
              <a:t> </a:t>
            </a:r>
            <a:r>
              <a:rPr lang="ru-RU" dirty="0" err="1"/>
              <a:t>після</a:t>
            </a:r>
            <a:r>
              <a:rPr lang="ru-RU" dirty="0"/>
              <a:t> </a:t>
            </a:r>
            <a:r>
              <a:rPr lang="ru-RU" dirty="0" err="1"/>
              <a:t>проходження</a:t>
            </a:r>
            <a:r>
              <a:rPr lang="ru-RU" dirty="0"/>
              <a:t> ними </a:t>
            </a:r>
            <a:r>
              <a:rPr lang="ru-RU" dirty="0" err="1"/>
              <a:t>митного</a:t>
            </a:r>
            <a:r>
              <a:rPr lang="ru-RU" dirty="0"/>
              <a:t> та за потреби </a:t>
            </a:r>
            <a:r>
              <a:rPr lang="ru-RU" dirty="0" err="1"/>
              <a:t>інших</a:t>
            </a:r>
            <a:r>
              <a:rPr lang="ru-RU" dirty="0"/>
              <a:t> </a:t>
            </a:r>
            <a:r>
              <a:rPr lang="ru-RU" dirty="0" err="1"/>
              <a:t>видів</a:t>
            </a:r>
            <a:r>
              <a:rPr lang="ru-RU" dirty="0"/>
              <a:t> контролю, а </a:t>
            </a:r>
            <a:r>
              <a:rPr lang="ru-RU" dirty="0" err="1"/>
              <a:t>також</a:t>
            </a:r>
            <a:r>
              <a:rPr lang="ru-RU" dirty="0"/>
              <a:t> </a:t>
            </a:r>
            <a:r>
              <a:rPr lang="ru-RU" b="1" i="1" dirty="0" err="1">
                <a:solidFill>
                  <a:srgbClr val="FF0000"/>
                </a:solidFill>
              </a:rPr>
              <a:t>реєстрація</a:t>
            </a:r>
            <a:r>
              <a:rPr lang="ru-RU" b="1" i="1" dirty="0">
                <a:solidFill>
                  <a:srgbClr val="FF0000"/>
                </a:solidFill>
              </a:rPr>
              <a:t> </a:t>
            </a:r>
            <a:r>
              <a:rPr lang="ru-RU" dirty="0" err="1"/>
              <a:t>іноземців</a:t>
            </a:r>
            <a:r>
              <a:rPr lang="ru-RU" dirty="0"/>
              <a:t> та </a:t>
            </a:r>
            <a:r>
              <a:rPr lang="ru-RU" dirty="0" err="1"/>
              <a:t>осіб</a:t>
            </a:r>
            <a:r>
              <a:rPr lang="ru-RU" dirty="0"/>
              <a:t> без </a:t>
            </a:r>
            <a:r>
              <a:rPr lang="ru-RU" dirty="0" err="1"/>
              <a:t>громадянства</a:t>
            </a:r>
            <a:r>
              <a:rPr lang="ru-RU" dirty="0"/>
              <a:t>, </a:t>
            </a:r>
            <a:r>
              <a:rPr lang="ru-RU" dirty="0" err="1"/>
              <a:t>які</a:t>
            </a:r>
            <a:r>
              <a:rPr lang="ru-RU" dirty="0"/>
              <a:t> в </a:t>
            </a:r>
            <a:r>
              <a:rPr lang="ru-RU" dirty="0" err="1"/>
              <a:t>установленому</a:t>
            </a:r>
            <a:r>
              <a:rPr lang="ru-RU" dirty="0"/>
              <a:t> порядку </a:t>
            </a:r>
            <a:r>
              <a:rPr lang="ru-RU" dirty="0" err="1"/>
              <a:t>прибувають</a:t>
            </a:r>
            <a:r>
              <a:rPr lang="ru-RU" dirty="0"/>
              <a:t> в </a:t>
            </a:r>
            <a:r>
              <a:rPr lang="ru-RU" dirty="0" err="1"/>
              <a:t>Україну</a:t>
            </a:r>
            <a:r>
              <a:rPr lang="ru-RU" dirty="0"/>
              <a:t>, та </a:t>
            </a:r>
            <a:r>
              <a:rPr lang="ru-RU" dirty="0" err="1"/>
              <a:t>їх</a:t>
            </a:r>
            <a:r>
              <a:rPr lang="ru-RU" dirty="0"/>
              <a:t> </a:t>
            </a:r>
            <a:r>
              <a:rPr lang="ru-RU" dirty="0" err="1"/>
              <a:t>паспортних</a:t>
            </a:r>
            <a:r>
              <a:rPr lang="ru-RU" dirty="0"/>
              <a:t> </a:t>
            </a:r>
            <a:r>
              <a:rPr lang="ru-RU" dirty="0" err="1"/>
              <a:t>документів</a:t>
            </a:r>
            <a:r>
              <a:rPr lang="ru-RU" dirty="0"/>
              <a:t> у пунктах пропуску через </a:t>
            </a:r>
            <a:r>
              <a:rPr lang="ru-RU" dirty="0" err="1"/>
              <a:t>державний</a:t>
            </a:r>
            <a:r>
              <a:rPr lang="ru-RU" dirty="0"/>
              <a:t> кордон та у </a:t>
            </a:r>
            <a:r>
              <a:rPr lang="ru-RU" dirty="0" err="1"/>
              <a:t>контрольних</a:t>
            </a:r>
            <a:r>
              <a:rPr lang="ru-RU" dirty="0"/>
              <a:t> пунктах </a:t>
            </a:r>
            <a:r>
              <a:rPr lang="ru-RU" dirty="0" err="1"/>
              <a:t>в’їзду</a:t>
            </a:r>
            <a:r>
              <a:rPr lang="ru-RU" dirty="0"/>
              <a:t> - </a:t>
            </a:r>
            <a:r>
              <a:rPr lang="ru-RU" dirty="0" err="1"/>
              <a:t>виїзду</a:t>
            </a:r>
            <a:r>
              <a:rPr lang="ru-RU" dirty="0"/>
              <a:t>, а </a:t>
            </a:r>
            <a:r>
              <a:rPr lang="ru-RU" dirty="0" err="1"/>
              <a:t>також</a:t>
            </a:r>
            <a:r>
              <a:rPr lang="ru-RU" dirty="0"/>
              <a:t> </a:t>
            </a:r>
            <a:r>
              <a:rPr lang="ru-RU" dirty="0" err="1"/>
              <a:t>здійснення</a:t>
            </a:r>
            <a:r>
              <a:rPr lang="ru-RU" dirty="0"/>
              <a:t> </a:t>
            </a:r>
            <a:r>
              <a:rPr lang="ru-RU" u="sng" dirty="0" err="1"/>
              <a:t>фіксації</a:t>
            </a:r>
            <a:r>
              <a:rPr lang="ru-RU" u="sng" dirty="0"/>
              <a:t> </a:t>
            </a:r>
            <a:r>
              <a:rPr lang="ru-RU" u="sng" dirty="0" err="1"/>
              <a:t>біометричних</a:t>
            </a:r>
            <a:r>
              <a:rPr lang="ru-RU" u="sng" dirty="0"/>
              <a:t> </a:t>
            </a:r>
            <a:r>
              <a:rPr lang="ru-RU" u="sng" dirty="0" err="1"/>
              <a:t>даних</a:t>
            </a:r>
            <a:r>
              <a:rPr lang="ru-RU" u="sng" dirty="0"/>
              <a:t> </a:t>
            </a:r>
            <a:r>
              <a:rPr lang="ru-RU" u="sng" dirty="0" err="1"/>
              <a:t>іноземців</a:t>
            </a:r>
            <a:r>
              <a:rPr lang="ru-RU" u="sng" dirty="0"/>
              <a:t> та </a:t>
            </a:r>
            <a:r>
              <a:rPr lang="ru-RU" u="sng" dirty="0" err="1"/>
              <a:t>осіб</a:t>
            </a:r>
            <a:r>
              <a:rPr lang="ru-RU" u="sng" dirty="0"/>
              <a:t> без </a:t>
            </a:r>
            <a:r>
              <a:rPr lang="ru-RU" u="sng" dirty="0" err="1"/>
              <a:t>громадянства</a:t>
            </a:r>
            <a:r>
              <a:rPr lang="ru-RU" u="sng" dirty="0"/>
              <a:t> </a:t>
            </a:r>
            <a:r>
              <a:rPr lang="ru-RU" u="sng" dirty="0" err="1"/>
              <a:t>під</a:t>
            </a:r>
            <a:r>
              <a:rPr lang="ru-RU" u="sng" dirty="0"/>
              <a:t> час </a:t>
            </a:r>
            <a:r>
              <a:rPr lang="ru-RU" u="sng" dirty="0" err="1"/>
              <a:t>здійснення</a:t>
            </a:r>
            <a:r>
              <a:rPr lang="ru-RU" u="sng" dirty="0"/>
              <a:t> </a:t>
            </a:r>
            <a:r>
              <a:rPr lang="ru-RU" u="sng" dirty="0" err="1"/>
              <a:t>прикордонного</a:t>
            </a:r>
            <a:r>
              <a:rPr lang="ru-RU" u="sng" dirty="0"/>
              <a:t> контролю в пунктах пропуску через </a:t>
            </a:r>
            <a:r>
              <a:rPr lang="ru-RU" u="sng" dirty="0" err="1"/>
              <a:t>державний</a:t>
            </a:r>
            <a:r>
              <a:rPr lang="ru-RU" u="sng" dirty="0"/>
              <a:t> кордон та у </a:t>
            </a:r>
            <a:r>
              <a:rPr lang="ru-RU" u="sng" dirty="0" err="1"/>
              <a:t>контрольних</a:t>
            </a:r>
            <a:r>
              <a:rPr lang="ru-RU" u="sng" dirty="0"/>
              <a:t> пунктах </a:t>
            </a:r>
            <a:r>
              <a:rPr lang="ru-RU" u="sng" dirty="0" err="1"/>
              <a:t>в’їзду</a:t>
            </a:r>
            <a:r>
              <a:rPr lang="ru-RU" u="sng" dirty="0"/>
              <a:t> - </a:t>
            </a:r>
            <a:r>
              <a:rPr lang="ru-RU" u="sng" dirty="0" err="1"/>
              <a:t>виїзду</a:t>
            </a:r>
            <a:r>
              <a:rPr lang="ru-RU" dirty="0" smtClean="0"/>
              <a:t>;</a:t>
            </a:r>
          </a:p>
          <a:p>
            <a:r>
              <a:rPr lang="ru-RU" dirty="0"/>
              <a:t>6</a:t>
            </a:r>
            <a:r>
              <a:rPr lang="ru-RU" b="1" baseline="30000" dirty="0"/>
              <a:t>-1</a:t>
            </a:r>
            <a:r>
              <a:rPr lang="ru-RU" dirty="0"/>
              <a:t>) </a:t>
            </a:r>
            <a:r>
              <a:rPr lang="ru-RU" dirty="0" err="1"/>
              <a:t>здійснення</a:t>
            </a:r>
            <a:r>
              <a:rPr lang="ru-RU" dirty="0"/>
              <a:t> у пунктах пропуску (пунктах контролю) через </a:t>
            </a:r>
            <a:r>
              <a:rPr lang="ru-RU" dirty="0" err="1"/>
              <a:t>державний</a:t>
            </a:r>
            <a:r>
              <a:rPr lang="ru-RU" dirty="0"/>
              <a:t> кордон </a:t>
            </a:r>
            <a:r>
              <a:rPr lang="ru-RU" dirty="0" err="1"/>
              <a:t>України</a:t>
            </a:r>
            <a:r>
              <a:rPr lang="ru-RU" dirty="0"/>
              <a:t> </a:t>
            </a:r>
            <a:r>
              <a:rPr lang="ru-RU" b="1" i="1" dirty="0" err="1">
                <a:solidFill>
                  <a:srgbClr val="FF0000"/>
                </a:solidFill>
              </a:rPr>
              <a:t>перевірки</a:t>
            </a:r>
            <a:r>
              <a:rPr lang="ru-RU" b="1" i="1" dirty="0">
                <a:solidFill>
                  <a:srgbClr val="FF0000"/>
                </a:solidFill>
              </a:rPr>
              <a:t> </a:t>
            </a:r>
            <a:r>
              <a:rPr lang="ru-RU" b="1" i="1" dirty="0" err="1">
                <a:solidFill>
                  <a:srgbClr val="FF0000"/>
                </a:solidFill>
              </a:rPr>
              <a:t>засобів</a:t>
            </a:r>
            <a:r>
              <a:rPr lang="ru-RU" dirty="0"/>
              <a:t> </a:t>
            </a:r>
            <a:r>
              <a:rPr lang="ru-RU" dirty="0" err="1"/>
              <a:t>автомобільного</a:t>
            </a:r>
            <a:r>
              <a:rPr lang="ru-RU" dirty="0"/>
              <a:t> та </a:t>
            </a:r>
            <a:r>
              <a:rPr lang="ru-RU" dirty="0" err="1"/>
              <a:t>залізничного</a:t>
            </a:r>
            <a:r>
              <a:rPr lang="ru-RU" dirty="0"/>
              <a:t> транспорту, </a:t>
            </a:r>
            <a:r>
              <a:rPr lang="ru-RU" dirty="0" err="1"/>
              <a:t>що</a:t>
            </a:r>
            <a:r>
              <a:rPr lang="ru-RU" dirty="0"/>
              <a:t> </a:t>
            </a:r>
            <a:r>
              <a:rPr lang="ru-RU" dirty="0" err="1"/>
              <a:t>в’їжджають</a:t>
            </a:r>
            <a:r>
              <a:rPr lang="ru-RU" dirty="0"/>
              <a:t> в </a:t>
            </a:r>
            <a:r>
              <a:rPr lang="ru-RU" dirty="0" err="1"/>
              <a:t>Україну</a:t>
            </a:r>
            <a:r>
              <a:rPr lang="ru-RU" dirty="0"/>
              <a:t>, та </a:t>
            </a:r>
            <a:r>
              <a:rPr lang="ru-RU" dirty="0" err="1"/>
              <a:t>вантажів</a:t>
            </a:r>
            <a:r>
              <a:rPr lang="ru-RU" dirty="0"/>
              <a:t>, </a:t>
            </a:r>
            <a:r>
              <a:rPr lang="ru-RU" dirty="0" err="1"/>
              <a:t>що</a:t>
            </a:r>
            <a:r>
              <a:rPr lang="ru-RU" dirty="0"/>
              <a:t> </a:t>
            </a:r>
            <a:r>
              <a:rPr lang="ru-RU" dirty="0" err="1"/>
              <a:t>ввозяться</a:t>
            </a:r>
            <a:r>
              <a:rPr lang="ru-RU" dirty="0"/>
              <a:t> в </a:t>
            </a:r>
            <a:r>
              <a:rPr lang="ru-RU" dirty="0" err="1"/>
              <a:t>Україну</a:t>
            </a:r>
            <a:r>
              <a:rPr lang="ru-RU" dirty="0"/>
              <a:t> </a:t>
            </a:r>
            <a:r>
              <a:rPr lang="ru-RU" dirty="0" err="1"/>
              <a:t>всіма</a:t>
            </a:r>
            <a:r>
              <a:rPr lang="ru-RU" dirty="0"/>
              <a:t> видами транспорту, з </a:t>
            </a:r>
            <a:r>
              <a:rPr lang="ru-RU" dirty="0" err="1"/>
              <a:t>використанням</a:t>
            </a:r>
            <a:r>
              <a:rPr lang="ru-RU" dirty="0"/>
              <a:t> </a:t>
            </a:r>
            <a:r>
              <a:rPr lang="ru-RU" dirty="0" err="1"/>
              <a:t>стаціонарних</a:t>
            </a:r>
            <a:r>
              <a:rPr lang="ru-RU" dirty="0"/>
              <a:t> та/</a:t>
            </a:r>
            <a:r>
              <a:rPr lang="ru-RU" dirty="0" err="1"/>
              <a:t>або</a:t>
            </a:r>
            <a:r>
              <a:rPr lang="ru-RU" dirty="0"/>
              <a:t> </a:t>
            </a:r>
            <a:r>
              <a:rPr lang="ru-RU" dirty="0" err="1"/>
              <a:t>переносних</a:t>
            </a:r>
            <a:r>
              <a:rPr lang="ru-RU" dirty="0"/>
              <a:t> </a:t>
            </a:r>
            <a:r>
              <a:rPr lang="ru-RU" b="1" i="1" dirty="0" err="1">
                <a:solidFill>
                  <a:srgbClr val="FF0000"/>
                </a:solidFill>
              </a:rPr>
              <a:t>приладів</a:t>
            </a:r>
            <a:r>
              <a:rPr lang="ru-RU" dirty="0"/>
              <a:t> </a:t>
            </a:r>
            <a:r>
              <a:rPr lang="ru-RU" dirty="0" err="1"/>
              <a:t>радіаційного</a:t>
            </a:r>
            <a:r>
              <a:rPr lang="ru-RU" dirty="0"/>
              <a:t> </a:t>
            </a:r>
            <a:r>
              <a:rPr lang="ru-RU" b="1" i="1" dirty="0">
                <a:solidFill>
                  <a:srgbClr val="FF0000"/>
                </a:solidFill>
              </a:rPr>
              <a:t>контролю</a:t>
            </a:r>
            <a:r>
              <a:rPr lang="ru-RU" dirty="0"/>
              <a:t> з метою </a:t>
            </a:r>
            <a:r>
              <a:rPr lang="ru-RU" dirty="0" err="1"/>
              <a:t>виявлення</a:t>
            </a:r>
            <a:r>
              <a:rPr lang="ru-RU" dirty="0"/>
              <a:t> </a:t>
            </a:r>
            <a:r>
              <a:rPr lang="ru-RU" dirty="0" err="1"/>
              <a:t>випадків</a:t>
            </a:r>
            <a:r>
              <a:rPr lang="ru-RU" dirty="0"/>
              <a:t> </a:t>
            </a:r>
            <a:r>
              <a:rPr lang="ru-RU" dirty="0" err="1"/>
              <a:t>перевищення</a:t>
            </a:r>
            <a:r>
              <a:rPr lang="ru-RU" dirty="0"/>
              <a:t> допустимого </a:t>
            </a:r>
            <a:r>
              <a:rPr lang="ru-RU" dirty="0" err="1"/>
              <a:t>рівня</a:t>
            </a:r>
            <a:r>
              <a:rPr lang="ru-RU" dirty="0"/>
              <a:t> </a:t>
            </a:r>
            <a:r>
              <a:rPr lang="ru-RU" dirty="0" err="1"/>
              <a:t>іонізуючого</a:t>
            </a:r>
            <a:r>
              <a:rPr lang="ru-RU" dirty="0"/>
              <a:t> </a:t>
            </a:r>
            <a:r>
              <a:rPr lang="ru-RU" dirty="0" err="1"/>
              <a:t>випромінювання</a:t>
            </a:r>
            <a:r>
              <a:rPr lang="ru-RU" dirty="0" smtClean="0"/>
              <a:t>;</a:t>
            </a:r>
          </a:p>
          <a:p>
            <a:r>
              <a:rPr lang="ru-RU" dirty="0"/>
              <a:t>7) участь в </a:t>
            </a:r>
            <a:r>
              <a:rPr lang="ru-RU" dirty="0" err="1"/>
              <a:t>укладанні</a:t>
            </a:r>
            <a:r>
              <a:rPr lang="ru-RU" dirty="0"/>
              <a:t> </a:t>
            </a:r>
            <a:r>
              <a:rPr lang="ru-RU" b="1" i="1" dirty="0" err="1">
                <a:solidFill>
                  <a:srgbClr val="FF0000"/>
                </a:solidFill>
              </a:rPr>
              <a:t>міжнародних</a:t>
            </a:r>
            <a:r>
              <a:rPr lang="ru-RU" b="1" i="1" dirty="0">
                <a:solidFill>
                  <a:srgbClr val="FF0000"/>
                </a:solidFill>
              </a:rPr>
              <a:t> </a:t>
            </a:r>
            <a:r>
              <a:rPr lang="ru-RU" b="1" i="1" dirty="0" err="1">
                <a:solidFill>
                  <a:srgbClr val="FF0000"/>
                </a:solidFill>
              </a:rPr>
              <a:t>договорів</a:t>
            </a:r>
            <a:r>
              <a:rPr lang="ru-RU" b="1" i="1" dirty="0">
                <a:solidFill>
                  <a:srgbClr val="FF0000"/>
                </a:solidFill>
              </a:rPr>
              <a:t> </a:t>
            </a:r>
            <a:r>
              <a:rPr lang="ru-RU" b="1" i="1" dirty="0" err="1">
                <a:solidFill>
                  <a:srgbClr val="FF0000"/>
                </a:solidFill>
              </a:rPr>
              <a:t>України</a:t>
            </a:r>
            <a:r>
              <a:rPr lang="ru-RU" b="1" i="1" dirty="0">
                <a:solidFill>
                  <a:srgbClr val="FF0000"/>
                </a:solidFill>
              </a:rPr>
              <a:t> </a:t>
            </a:r>
            <a:r>
              <a:rPr lang="ru-RU" dirty="0"/>
              <a:t>з </a:t>
            </a:r>
            <a:r>
              <a:rPr lang="ru-RU" dirty="0" err="1"/>
              <a:t>прикордонних</a:t>
            </a:r>
            <a:r>
              <a:rPr lang="ru-RU" dirty="0"/>
              <a:t> </a:t>
            </a:r>
            <a:r>
              <a:rPr lang="ru-RU" dirty="0" err="1"/>
              <a:t>питань</a:t>
            </a:r>
            <a:r>
              <a:rPr lang="ru-RU" dirty="0"/>
              <a:t> та з </a:t>
            </a:r>
            <a:r>
              <a:rPr lang="ru-RU" dirty="0" err="1"/>
              <a:t>питань</a:t>
            </a:r>
            <a:r>
              <a:rPr lang="ru-RU" dirty="0"/>
              <a:t> </a:t>
            </a:r>
            <a:r>
              <a:rPr lang="ru-RU" dirty="0" err="1"/>
              <a:t>взаємних</a:t>
            </a:r>
            <a:r>
              <a:rPr lang="ru-RU" dirty="0"/>
              <a:t> </a:t>
            </a:r>
            <a:r>
              <a:rPr lang="ru-RU" dirty="0" err="1"/>
              <a:t>поїздок</a:t>
            </a:r>
            <a:r>
              <a:rPr lang="ru-RU" dirty="0"/>
              <a:t> </a:t>
            </a:r>
            <a:r>
              <a:rPr lang="ru-RU" dirty="0" err="1"/>
              <a:t>громадян</a:t>
            </a:r>
            <a:r>
              <a:rPr lang="ru-RU" dirty="0"/>
              <a:t>, а </a:t>
            </a:r>
            <a:r>
              <a:rPr lang="ru-RU" dirty="0" err="1"/>
              <a:t>також</a:t>
            </a:r>
            <a:r>
              <a:rPr lang="ru-RU" dirty="0"/>
              <a:t> </a:t>
            </a:r>
            <a:r>
              <a:rPr lang="ru-RU" dirty="0" err="1"/>
              <a:t>забезпечення</a:t>
            </a:r>
            <a:r>
              <a:rPr lang="ru-RU" dirty="0"/>
              <a:t> </a:t>
            </a:r>
            <a:r>
              <a:rPr lang="ru-RU" dirty="0" err="1"/>
              <a:t>їх</a:t>
            </a:r>
            <a:r>
              <a:rPr lang="ru-RU" dirty="0"/>
              <a:t> </a:t>
            </a:r>
            <a:r>
              <a:rPr lang="ru-RU" dirty="0" err="1"/>
              <a:t>виконання</a:t>
            </a:r>
            <a:r>
              <a:rPr lang="ru-RU" dirty="0"/>
              <a:t>;</a:t>
            </a:r>
            <a:endParaRPr lang="ru-RU" b="1" i="1" dirty="0">
              <a:solidFill>
                <a:srgbClr val="FF0000"/>
              </a:solidFill>
            </a:endParaRPr>
          </a:p>
          <a:p>
            <a:r>
              <a:rPr lang="ru-RU" b="1" i="1" dirty="0">
                <a:solidFill>
                  <a:srgbClr val="FF0000"/>
                </a:solidFill>
              </a:rPr>
              <a:t>8) </a:t>
            </a:r>
            <a:r>
              <a:rPr lang="ru-RU" b="1" i="1" dirty="0" err="1">
                <a:solidFill>
                  <a:srgbClr val="FF0000"/>
                </a:solidFill>
              </a:rPr>
              <a:t>запобігання</a:t>
            </a:r>
            <a:r>
              <a:rPr lang="ru-RU" b="1" i="1" dirty="0">
                <a:solidFill>
                  <a:srgbClr val="FF0000"/>
                </a:solidFill>
              </a:rPr>
              <a:t> та </a:t>
            </a:r>
            <a:r>
              <a:rPr lang="ru-RU" b="1" i="1" dirty="0" err="1">
                <a:solidFill>
                  <a:srgbClr val="FF0000"/>
                </a:solidFill>
              </a:rPr>
              <a:t>недопущення</a:t>
            </a:r>
            <a:r>
              <a:rPr lang="ru-RU" b="1" i="1" dirty="0">
                <a:solidFill>
                  <a:srgbClr val="FF0000"/>
                </a:solidFill>
              </a:rPr>
              <a:t> </a:t>
            </a:r>
            <a:r>
              <a:rPr lang="ru-RU" b="1" i="1" dirty="0" err="1">
                <a:solidFill>
                  <a:srgbClr val="FF0000"/>
                </a:solidFill>
              </a:rPr>
              <a:t>перетинання</a:t>
            </a:r>
            <a:r>
              <a:rPr lang="ru-RU" b="1" i="1" dirty="0">
                <a:solidFill>
                  <a:srgbClr val="FF0000"/>
                </a:solidFill>
              </a:rPr>
              <a:t> державного кордону </a:t>
            </a:r>
            <a:r>
              <a:rPr lang="ru-RU" dirty="0" err="1"/>
              <a:t>України</a:t>
            </a:r>
            <a:r>
              <a:rPr lang="ru-RU" dirty="0"/>
              <a:t> особами, </a:t>
            </a:r>
            <a:r>
              <a:rPr lang="ru-RU" dirty="0" err="1"/>
              <a:t>яким</a:t>
            </a:r>
            <a:r>
              <a:rPr lang="ru-RU" dirty="0"/>
              <a:t> </a:t>
            </a:r>
            <a:r>
              <a:rPr lang="ru-RU" dirty="0" err="1"/>
              <a:t>згідно</a:t>
            </a:r>
            <a:r>
              <a:rPr lang="ru-RU" dirty="0"/>
              <a:t> </a:t>
            </a:r>
            <a:r>
              <a:rPr lang="ru-RU" dirty="0" err="1"/>
              <a:t>із</a:t>
            </a:r>
            <a:r>
              <a:rPr lang="ru-RU" dirty="0"/>
              <a:t> </a:t>
            </a:r>
            <a:r>
              <a:rPr lang="ru-RU" dirty="0" err="1"/>
              <a:t>законодавством</a:t>
            </a:r>
            <a:r>
              <a:rPr lang="ru-RU" dirty="0"/>
              <a:t> не </a:t>
            </a:r>
            <a:r>
              <a:rPr lang="ru-RU" dirty="0" err="1"/>
              <a:t>дозволяється</a:t>
            </a:r>
            <a:r>
              <a:rPr lang="ru-RU" dirty="0"/>
              <a:t> </a:t>
            </a:r>
            <a:r>
              <a:rPr lang="ru-RU" dirty="0" err="1"/>
              <a:t>в’їзд</a:t>
            </a:r>
            <a:r>
              <a:rPr lang="ru-RU" dirty="0"/>
              <a:t> в </a:t>
            </a:r>
            <a:r>
              <a:rPr lang="ru-RU" dirty="0" err="1"/>
              <a:t>Україну</a:t>
            </a:r>
            <a:r>
              <a:rPr lang="ru-RU" dirty="0"/>
              <a:t> </a:t>
            </a:r>
            <a:r>
              <a:rPr lang="ru-RU" dirty="0" err="1"/>
              <a:t>або</a:t>
            </a:r>
            <a:r>
              <a:rPr lang="ru-RU" dirty="0"/>
              <a:t> </a:t>
            </a:r>
            <a:r>
              <a:rPr lang="ru-RU" dirty="0" err="1"/>
              <a:t>яких</a:t>
            </a:r>
            <a:r>
              <a:rPr lang="ru-RU" dirty="0"/>
              <a:t> </a:t>
            </a:r>
            <a:r>
              <a:rPr lang="ru-RU" dirty="0" err="1"/>
              <a:t>тимчасово</a:t>
            </a:r>
            <a:r>
              <a:rPr lang="ru-RU" dirty="0"/>
              <a:t> </a:t>
            </a:r>
            <a:r>
              <a:rPr lang="ru-RU" dirty="0" err="1"/>
              <a:t>обмежено</a:t>
            </a:r>
            <a:r>
              <a:rPr lang="ru-RU" dirty="0"/>
              <a:t> у </a:t>
            </a:r>
            <a:r>
              <a:rPr lang="ru-RU" dirty="0" err="1"/>
              <a:t>праві</a:t>
            </a:r>
            <a:r>
              <a:rPr lang="ru-RU" dirty="0"/>
              <a:t> </a:t>
            </a:r>
            <a:r>
              <a:rPr lang="ru-RU" dirty="0" err="1"/>
              <a:t>виїзду</a:t>
            </a:r>
            <a:r>
              <a:rPr lang="ru-RU" dirty="0"/>
              <a:t> з </a:t>
            </a:r>
            <a:r>
              <a:rPr lang="ru-RU" dirty="0" err="1"/>
              <a:t>України</a:t>
            </a:r>
            <a:r>
              <a:rPr lang="ru-RU" dirty="0"/>
              <a:t>, у тому </a:t>
            </a:r>
            <a:r>
              <a:rPr lang="ru-RU" dirty="0" err="1"/>
              <a:t>числі</a:t>
            </a:r>
            <a:r>
              <a:rPr lang="ru-RU" dirty="0"/>
              <a:t> </a:t>
            </a:r>
            <a:r>
              <a:rPr lang="ru-RU" dirty="0" err="1"/>
              <a:t>згідно</a:t>
            </a:r>
            <a:r>
              <a:rPr lang="ru-RU" dirty="0"/>
              <a:t> з </a:t>
            </a:r>
            <a:r>
              <a:rPr lang="ru-RU" dirty="0" err="1"/>
              <a:t>дорученнями</a:t>
            </a:r>
            <a:r>
              <a:rPr lang="ru-RU" dirty="0"/>
              <a:t> </a:t>
            </a:r>
            <a:r>
              <a:rPr lang="ru-RU" dirty="0" err="1"/>
              <a:t>правоохоронних</a:t>
            </a:r>
            <a:r>
              <a:rPr lang="ru-RU" dirty="0"/>
              <a:t> </a:t>
            </a:r>
            <a:r>
              <a:rPr lang="ru-RU" dirty="0" err="1"/>
              <a:t>органів</a:t>
            </a:r>
            <a:r>
              <a:rPr lang="ru-RU" dirty="0"/>
              <a:t>, постановами державного </a:t>
            </a:r>
            <a:r>
              <a:rPr lang="ru-RU" dirty="0" err="1"/>
              <a:t>виконавця</a:t>
            </a:r>
            <a:r>
              <a:rPr lang="ru-RU" dirty="0"/>
              <a:t>; </a:t>
            </a:r>
            <a:r>
              <a:rPr lang="ru-RU" dirty="0" err="1"/>
              <a:t>розшук</a:t>
            </a:r>
            <a:r>
              <a:rPr lang="ru-RU" dirty="0"/>
              <a:t> у пунктах пропуску через </a:t>
            </a:r>
            <a:r>
              <a:rPr lang="ru-RU" dirty="0" err="1"/>
              <a:t>державний</a:t>
            </a:r>
            <a:r>
              <a:rPr lang="ru-RU" dirty="0"/>
              <a:t> кордон та у </a:t>
            </a:r>
            <a:r>
              <a:rPr lang="ru-RU" dirty="0" err="1"/>
              <a:t>контрольних</a:t>
            </a:r>
            <a:r>
              <a:rPr lang="ru-RU" dirty="0"/>
              <a:t> пунктах </a:t>
            </a:r>
            <a:r>
              <a:rPr lang="ru-RU" dirty="0" err="1"/>
              <a:t>в’їзду</a:t>
            </a:r>
            <a:r>
              <a:rPr lang="ru-RU" dirty="0"/>
              <a:t> - </a:t>
            </a:r>
            <a:r>
              <a:rPr lang="ru-RU" dirty="0" err="1"/>
              <a:t>виїзду</a:t>
            </a:r>
            <a:r>
              <a:rPr lang="ru-RU" dirty="0"/>
              <a:t> </a:t>
            </a:r>
            <a:r>
              <a:rPr lang="ru-RU" dirty="0" err="1"/>
              <a:t>осіб</a:t>
            </a:r>
            <a:r>
              <a:rPr lang="ru-RU" dirty="0"/>
              <a:t>, </a:t>
            </a:r>
            <a:r>
              <a:rPr lang="ru-RU" dirty="0" err="1"/>
              <a:t>які</a:t>
            </a:r>
            <a:r>
              <a:rPr lang="ru-RU" dirty="0"/>
              <a:t> </a:t>
            </a:r>
            <a:r>
              <a:rPr lang="ru-RU" dirty="0" err="1"/>
              <a:t>переховуються</a:t>
            </a:r>
            <a:r>
              <a:rPr lang="ru-RU" dirty="0"/>
              <a:t> </a:t>
            </a:r>
            <a:r>
              <a:rPr lang="ru-RU" dirty="0" err="1"/>
              <a:t>від</a:t>
            </a:r>
            <a:r>
              <a:rPr lang="ru-RU" dirty="0"/>
              <a:t> </a:t>
            </a:r>
            <a:r>
              <a:rPr lang="ru-RU" dirty="0" err="1"/>
              <a:t>органів</a:t>
            </a:r>
            <a:r>
              <a:rPr lang="ru-RU" dirty="0"/>
              <a:t> </a:t>
            </a:r>
            <a:r>
              <a:rPr lang="ru-RU" dirty="0" err="1"/>
              <a:t>досудового</a:t>
            </a:r>
            <a:r>
              <a:rPr lang="ru-RU" dirty="0"/>
              <a:t> </a:t>
            </a:r>
            <a:r>
              <a:rPr lang="ru-RU" dirty="0" err="1"/>
              <a:t>розслідування</a:t>
            </a:r>
            <a:r>
              <a:rPr lang="ru-RU" dirty="0"/>
              <a:t> та суду, </a:t>
            </a:r>
            <a:r>
              <a:rPr lang="ru-RU" dirty="0" err="1"/>
              <a:t>ухиляються</a:t>
            </a:r>
            <a:r>
              <a:rPr lang="ru-RU" dirty="0"/>
              <a:t> </a:t>
            </a:r>
            <a:r>
              <a:rPr lang="ru-RU" dirty="0" err="1"/>
              <a:t>від</a:t>
            </a:r>
            <a:r>
              <a:rPr lang="ru-RU" dirty="0"/>
              <a:t> </a:t>
            </a:r>
            <a:r>
              <a:rPr lang="ru-RU" dirty="0" err="1"/>
              <a:t>відбуття</a:t>
            </a:r>
            <a:r>
              <a:rPr lang="ru-RU" dirty="0"/>
              <a:t> </a:t>
            </a:r>
            <a:r>
              <a:rPr lang="ru-RU" dirty="0" err="1"/>
              <a:t>кримінальних</a:t>
            </a:r>
            <a:r>
              <a:rPr lang="ru-RU" dirty="0"/>
              <a:t> </a:t>
            </a:r>
            <a:r>
              <a:rPr lang="ru-RU" dirty="0" err="1"/>
              <a:t>покарань</a:t>
            </a:r>
            <a:r>
              <a:rPr lang="ru-RU" dirty="0"/>
              <a:t>; </a:t>
            </a:r>
            <a:r>
              <a:rPr lang="ru-RU" dirty="0" err="1"/>
              <a:t>виконання</a:t>
            </a:r>
            <a:r>
              <a:rPr lang="ru-RU" dirty="0"/>
              <a:t> в </a:t>
            </a:r>
            <a:r>
              <a:rPr lang="ru-RU" dirty="0" err="1"/>
              <a:t>установленому</a:t>
            </a:r>
            <a:r>
              <a:rPr lang="ru-RU" dirty="0"/>
              <a:t> порядку </a:t>
            </a:r>
            <a:r>
              <a:rPr lang="ru-RU" dirty="0" err="1"/>
              <a:t>інших</a:t>
            </a:r>
            <a:r>
              <a:rPr lang="ru-RU" dirty="0"/>
              <a:t> </a:t>
            </a:r>
            <a:r>
              <a:rPr lang="ru-RU" dirty="0" err="1"/>
              <a:t>доручень</a:t>
            </a:r>
            <a:r>
              <a:rPr lang="ru-RU" dirty="0"/>
              <a:t> </a:t>
            </a:r>
            <a:r>
              <a:rPr lang="ru-RU" dirty="0" err="1"/>
              <a:t>правоохоронних</a:t>
            </a:r>
            <a:r>
              <a:rPr lang="ru-RU" dirty="0"/>
              <a:t> та </a:t>
            </a:r>
            <a:r>
              <a:rPr lang="ru-RU" dirty="0" err="1"/>
              <a:t>уповноважених</a:t>
            </a:r>
            <a:r>
              <a:rPr lang="ru-RU" dirty="0"/>
              <a:t> законом </a:t>
            </a:r>
            <a:r>
              <a:rPr lang="ru-RU" dirty="0" err="1"/>
              <a:t>державних</a:t>
            </a:r>
            <a:r>
              <a:rPr lang="ru-RU" dirty="0"/>
              <a:t> </a:t>
            </a:r>
            <a:r>
              <a:rPr lang="ru-RU" dirty="0" err="1"/>
              <a:t>органів</a:t>
            </a:r>
            <a:r>
              <a:rPr lang="ru-RU" dirty="0"/>
              <a:t>, у тому </a:t>
            </a:r>
            <a:r>
              <a:rPr lang="ru-RU" dirty="0" err="1"/>
              <a:t>числі</a:t>
            </a:r>
            <a:r>
              <a:rPr lang="ru-RU" dirty="0"/>
              <a:t> </a:t>
            </a:r>
            <a:r>
              <a:rPr lang="ru-RU" dirty="0" err="1"/>
              <a:t>доручень</a:t>
            </a:r>
            <a:r>
              <a:rPr lang="ru-RU" dirty="0"/>
              <a:t> </a:t>
            </a:r>
            <a:r>
              <a:rPr lang="ru-RU" dirty="0" err="1"/>
              <a:t>митних</a:t>
            </a:r>
            <a:r>
              <a:rPr lang="ru-RU" dirty="0"/>
              <a:t> </a:t>
            </a:r>
            <a:r>
              <a:rPr lang="ru-RU" dirty="0" err="1"/>
              <a:t>органів</a:t>
            </a:r>
            <a:r>
              <a:rPr lang="ru-RU" dirty="0"/>
              <a:t> </a:t>
            </a:r>
            <a:r>
              <a:rPr lang="ru-RU" dirty="0" err="1"/>
              <a:t>щодо</a:t>
            </a:r>
            <a:r>
              <a:rPr lang="ru-RU" dirty="0"/>
              <a:t> </a:t>
            </a:r>
            <a:r>
              <a:rPr lang="ru-RU" dirty="0" err="1"/>
              <a:t>інформування</a:t>
            </a:r>
            <a:r>
              <a:rPr lang="ru-RU" dirty="0"/>
              <a:t> </a:t>
            </a:r>
            <a:r>
              <a:rPr lang="ru-RU" dirty="0" err="1"/>
              <a:t>митних</a:t>
            </a:r>
            <a:r>
              <a:rPr lang="ru-RU" dirty="0"/>
              <a:t> </a:t>
            </a:r>
            <a:r>
              <a:rPr lang="ru-RU" dirty="0" err="1"/>
              <a:t>органів</a:t>
            </a:r>
            <a:r>
              <a:rPr lang="ru-RU" dirty="0"/>
              <a:t> про факт </a:t>
            </a:r>
            <a:r>
              <a:rPr lang="ru-RU" dirty="0" err="1"/>
              <a:t>наміру</a:t>
            </a:r>
            <a:r>
              <a:rPr lang="ru-RU" dirty="0"/>
              <a:t> </a:t>
            </a:r>
            <a:r>
              <a:rPr lang="ru-RU" dirty="0" err="1"/>
              <a:t>перетинання</a:t>
            </a:r>
            <a:r>
              <a:rPr lang="ru-RU" dirty="0"/>
              <a:t> державного кордону </a:t>
            </a:r>
            <a:r>
              <a:rPr lang="ru-RU" dirty="0" err="1"/>
              <a:t>України</a:t>
            </a:r>
            <a:r>
              <a:rPr lang="ru-RU" dirty="0"/>
              <a:t> особами, </a:t>
            </a:r>
            <a:r>
              <a:rPr lang="ru-RU" dirty="0" err="1"/>
              <a:t>стосовно</a:t>
            </a:r>
            <a:r>
              <a:rPr lang="ru-RU" dirty="0"/>
              <a:t> </a:t>
            </a:r>
            <a:r>
              <a:rPr lang="ru-RU" dirty="0" err="1"/>
              <a:t>яких</a:t>
            </a:r>
            <a:r>
              <a:rPr lang="ru-RU" dirty="0"/>
              <a:t> </a:t>
            </a:r>
            <a:r>
              <a:rPr lang="ru-RU" dirty="0" err="1"/>
              <a:t>митними</a:t>
            </a:r>
            <a:r>
              <a:rPr lang="ru-RU" dirty="0"/>
              <a:t> органами </a:t>
            </a:r>
            <a:r>
              <a:rPr lang="ru-RU" dirty="0" err="1"/>
              <a:t>було</a:t>
            </a:r>
            <a:r>
              <a:rPr lang="ru-RU" dirty="0"/>
              <a:t> </a:t>
            </a:r>
            <a:r>
              <a:rPr lang="ru-RU" dirty="0" err="1"/>
              <a:t>виявлено</a:t>
            </a:r>
            <a:r>
              <a:rPr lang="ru-RU" dirty="0"/>
              <a:t> </a:t>
            </a:r>
            <a:r>
              <a:rPr lang="ru-RU" dirty="0" err="1"/>
              <a:t>порушення</a:t>
            </a:r>
            <a:r>
              <a:rPr lang="ru-RU" dirty="0"/>
              <a:t> </a:t>
            </a:r>
            <a:r>
              <a:rPr lang="ru-RU" dirty="0" err="1"/>
              <a:t>митних</a:t>
            </a:r>
            <a:r>
              <a:rPr lang="ru-RU" dirty="0"/>
              <a:t> правил;</a:t>
            </a:r>
          </a:p>
          <a:p>
            <a:endParaRPr lang="ru-RU" dirty="0"/>
          </a:p>
        </p:txBody>
      </p:sp>
    </p:spTree>
    <p:extLst>
      <p:ext uri="{BB962C8B-B14F-4D97-AF65-F5344CB8AC3E}">
        <p14:creationId xmlns:p14="http://schemas.microsoft.com/office/powerpoint/2010/main" val="3579939473"/>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a:t>Обов’язки</a:t>
            </a:r>
            <a:r>
              <a:rPr lang="ru-RU" dirty="0"/>
              <a:t>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endParaRPr lang="ru-RU" dirty="0"/>
          </a:p>
        </p:txBody>
      </p:sp>
      <p:sp>
        <p:nvSpPr>
          <p:cNvPr id="3" name="Объект 2"/>
          <p:cNvSpPr>
            <a:spLocks noGrp="1"/>
          </p:cNvSpPr>
          <p:nvPr>
            <p:ph idx="1"/>
          </p:nvPr>
        </p:nvSpPr>
        <p:spPr>
          <a:xfrm>
            <a:off x="457200" y="1600200"/>
            <a:ext cx="8229600" cy="5213176"/>
          </a:xfrm>
        </p:spPr>
        <p:txBody>
          <a:bodyPr>
            <a:normAutofit fontScale="77500" lnSpcReduction="20000"/>
          </a:bodyPr>
          <a:lstStyle/>
          <a:p>
            <a:r>
              <a:rPr lang="ru-RU" dirty="0"/>
              <a:t>9) </a:t>
            </a:r>
            <a:r>
              <a:rPr lang="ru-RU" b="1" i="1" dirty="0" err="1">
                <a:solidFill>
                  <a:srgbClr val="FF0000"/>
                </a:solidFill>
              </a:rPr>
              <a:t>виявлення</a:t>
            </a:r>
            <a:r>
              <a:rPr lang="ru-RU" b="1" i="1" dirty="0">
                <a:solidFill>
                  <a:srgbClr val="FF0000"/>
                </a:solidFill>
              </a:rPr>
              <a:t> причин та умов, </a:t>
            </a:r>
            <a:r>
              <a:rPr lang="ru-RU" dirty="0" err="1"/>
              <a:t>що</a:t>
            </a:r>
            <a:r>
              <a:rPr lang="ru-RU" dirty="0"/>
              <a:t> </a:t>
            </a:r>
            <a:r>
              <a:rPr lang="ru-RU" dirty="0" err="1"/>
              <a:t>призводять</a:t>
            </a:r>
            <a:r>
              <a:rPr lang="ru-RU" dirty="0"/>
              <a:t> до </a:t>
            </a:r>
            <a:r>
              <a:rPr lang="ru-RU" dirty="0" err="1"/>
              <a:t>порушень</a:t>
            </a:r>
            <a:r>
              <a:rPr lang="ru-RU" dirty="0"/>
              <a:t> </a:t>
            </a:r>
            <a:r>
              <a:rPr lang="ru-RU" dirty="0" err="1"/>
              <a:t>законодавства</a:t>
            </a:r>
            <a:r>
              <a:rPr lang="ru-RU" dirty="0"/>
              <a:t> про </a:t>
            </a:r>
            <a:r>
              <a:rPr lang="ru-RU" dirty="0" err="1"/>
              <a:t>державний</a:t>
            </a:r>
            <a:r>
              <a:rPr lang="ru-RU" dirty="0"/>
              <a:t> кордон </a:t>
            </a:r>
            <a:r>
              <a:rPr lang="ru-RU" dirty="0" err="1"/>
              <a:t>України</a:t>
            </a:r>
            <a:r>
              <a:rPr lang="ru-RU" dirty="0"/>
              <a:t>, </a:t>
            </a:r>
            <a:r>
              <a:rPr lang="ru-RU" dirty="0" err="1"/>
              <a:t>вжиття</a:t>
            </a:r>
            <a:r>
              <a:rPr lang="ru-RU" dirty="0"/>
              <a:t> в межах </a:t>
            </a:r>
            <a:r>
              <a:rPr lang="ru-RU" dirty="0" err="1"/>
              <a:t>своєї</a:t>
            </a:r>
            <a:r>
              <a:rPr lang="ru-RU" dirty="0"/>
              <a:t> </a:t>
            </a:r>
            <a:r>
              <a:rPr lang="ru-RU" dirty="0" err="1"/>
              <a:t>компетенції</a:t>
            </a:r>
            <a:r>
              <a:rPr lang="ru-RU" dirty="0"/>
              <a:t> </a:t>
            </a:r>
            <a:r>
              <a:rPr lang="ru-RU" dirty="0" err="1"/>
              <a:t>заходів</a:t>
            </a:r>
            <a:r>
              <a:rPr lang="ru-RU" dirty="0"/>
              <a:t> </a:t>
            </a:r>
            <a:r>
              <a:rPr lang="ru-RU" dirty="0" err="1"/>
              <a:t>щодо</a:t>
            </a:r>
            <a:r>
              <a:rPr lang="ru-RU" dirty="0"/>
              <a:t> </a:t>
            </a:r>
            <a:r>
              <a:rPr lang="ru-RU" dirty="0" err="1"/>
              <a:t>їх</a:t>
            </a:r>
            <a:r>
              <a:rPr lang="ru-RU" dirty="0"/>
              <a:t> </a:t>
            </a:r>
            <a:r>
              <a:rPr lang="ru-RU" dirty="0" err="1"/>
              <a:t>усунення</a:t>
            </a:r>
            <a:r>
              <a:rPr lang="ru-RU" dirty="0"/>
              <a:t>;</a:t>
            </a:r>
          </a:p>
          <a:p>
            <a:r>
              <a:rPr lang="ru-RU" dirty="0"/>
              <a:t>10) </a:t>
            </a:r>
            <a:r>
              <a:rPr lang="ru-RU" b="1" i="1" dirty="0" err="1">
                <a:solidFill>
                  <a:srgbClr val="FF0000"/>
                </a:solidFill>
              </a:rPr>
              <a:t>здійснення</a:t>
            </a:r>
            <a:r>
              <a:rPr lang="ru-RU" dirty="0"/>
              <a:t> </a:t>
            </a:r>
            <a:r>
              <a:rPr lang="ru-RU" dirty="0" err="1"/>
              <a:t>розвідувальної</a:t>
            </a:r>
            <a:r>
              <a:rPr lang="ru-RU" dirty="0"/>
              <a:t>,</a:t>
            </a:r>
            <a:r>
              <a:rPr lang="ru-RU" b="1" i="1" dirty="0">
                <a:solidFill>
                  <a:srgbClr val="FF0000"/>
                </a:solidFill>
              </a:rPr>
              <a:t> </a:t>
            </a:r>
            <a:r>
              <a:rPr lang="ru-RU" b="1" i="1" dirty="0" err="1">
                <a:solidFill>
                  <a:srgbClr val="FF0000"/>
                </a:solidFill>
              </a:rPr>
              <a:t>інформаційно-аналітичної</a:t>
            </a:r>
            <a:r>
              <a:rPr lang="ru-RU" b="1" i="1" dirty="0">
                <a:solidFill>
                  <a:srgbClr val="FF0000"/>
                </a:solidFill>
              </a:rPr>
              <a:t> </a:t>
            </a:r>
            <a:r>
              <a:rPr lang="ru-RU" dirty="0"/>
              <a:t>та оперативно-</a:t>
            </a:r>
            <a:r>
              <a:rPr lang="ru-RU" dirty="0" err="1"/>
              <a:t>розшукової</a:t>
            </a:r>
            <a:r>
              <a:rPr lang="ru-RU" dirty="0"/>
              <a:t> </a:t>
            </a:r>
            <a:r>
              <a:rPr lang="ru-RU" dirty="0" err="1"/>
              <a:t>діяльності</a:t>
            </a:r>
            <a:r>
              <a:rPr lang="ru-RU" dirty="0"/>
              <a:t>, а </a:t>
            </a:r>
            <a:r>
              <a:rPr lang="ru-RU" dirty="0" err="1"/>
              <a:t>також</a:t>
            </a:r>
            <a:r>
              <a:rPr lang="ru-RU" dirty="0"/>
              <a:t> </a:t>
            </a:r>
            <a:r>
              <a:rPr lang="ru-RU" dirty="0" err="1"/>
              <a:t>здійснення</a:t>
            </a:r>
            <a:r>
              <a:rPr lang="ru-RU" dirty="0"/>
              <a:t> </a:t>
            </a:r>
            <a:r>
              <a:rPr lang="ru-RU" dirty="0" err="1"/>
              <a:t>контррозвідувальних</a:t>
            </a:r>
            <a:r>
              <a:rPr lang="ru-RU" dirty="0"/>
              <a:t> </a:t>
            </a:r>
            <a:r>
              <a:rPr lang="ru-RU" dirty="0" err="1"/>
              <a:t>заходів</a:t>
            </a:r>
            <a:r>
              <a:rPr lang="ru-RU" dirty="0"/>
              <a:t> в </a:t>
            </a:r>
            <a:r>
              <a:rPr lang="ru-RU" dirty="0" err="1"/>
              <a:t>інтересах</a:t>
            </a:r>
            <a:r>
              <a:rPr lang="ru-RU" dirty="0"/>
              <a:t> </a:t>
            </a:r>
            <a:r>
              <a:rPr lang="ru-RU" dirty="0" err="1"/>
              <a:t>забезпечення</a:t>
            </a:r>
            <a:r>
              <a:rPr lang="ru-RU" dirty="0"/>
              <a:t> </a:t>
            </a:r>
            <a:r>
              <a:rPr lang="ru-RU" dirty="0" err="1"/>
              <a:t>захисту</a:t>
            </a:r>
            <a:r>
              <a:rPr lang="ru-RU" dirty="0"/>
              <a:t> державного кордону </a:t>
            </a:r>
            <a:r>
              <a:rPr lang="ru-RU" dirty="0" err="1"/>
              <a:t>України</a:t>
            </a:r>
            <a:r>
              <a:rPr lang="ru-RU" dirty="0"/>
              <a:t>;</a:t>
            </a:r>
          </a:p>
          <a:p>
            <a:r>
              <a:rPr lang="ru-RU" dirty="0"/>
              <a:t>11) </a:t>
            </a:r>
            <a:r>
              <a:rPr lang="ru-RU" b="1" i="1" dirty="0">
                <a:solidFill>
                  <a:srgbClr val="FF0000"/>
                </a:solidFill>
              </a:rPr>
              <a:t>контроль за </a:t>
            </a:r>
            <a:r>
              <a:rPr lang="ru-RU" b="1" i="1" dirty="0" err="1">
                <a:solidFill>
                  <a:srgbClr val="FF0000"/>
                </a:solidFill>
              </a:rPr>
              <a:t>дотриманням</a:t>
            </a:r>
            <a:r>
              <a:rPr lang="ru-RU" b="1" i="1" dirty="0">
                <a:solidFill>
                  <a:srgbClr val="FF0000"/>
                </a:solidFill>
              </a:rPr>
              <a:t> </a:t>
            </a:r>
            <a:r>
              <a:rPr lang="ru-RU" b="1" i="1" dirty="0" err="1">
                <a:solidFill>
                  <a:srgbClr val="FF0000"/>
                </a:solidFill>
              </a:rPr>
              <a:t>прикордонного</a:t>
            </a:r>
            <a:r>
              <a:rPr lang="ru-RU" b="1" i="1" dirty="0">
                <a:solidFill>
                  <a:srgbClr val="FF0000"/>
                </a:solidFill>
              </a:rPr>
              <a:t> режиму</a:t>
            </a:r>
            <a:r>
              <a:rPr lang="ru-RU" dirty="0"/>
              <a:t>;</a:t>
            </a:r>
          </a:p>
          <a:p>
            <a:r>
              <a:rPr lang="ru-RU" dirty="0"/>
              <a:t>12) </a:t>
            </a:r>
            <a:r>
              <a:rPr lang="ru-RU" b="1" i="1" dirty="0" err="1">
                <a:solidFill>
                  <a:srgbClr val="FF0000"/>
                </a:solidFill>
              </a:rPr>
              <a:t>прийняття</a:t>
            </a:r>
            <a:r>
              <a:rPr lang="ru-RU" b="1" i="1" dirty="0">
                <a:solidFill>
                  <a:srgbClr val="FF0000"/>
                </a:solidFill>
              </a:rPr>
              <a:t> </a:t>
            </a:r>
            <a:r>
              <a:rPr lang="ru-RU" b="1" i="1" dirty="0" err="1">
                <a:solidFill>
                  <a:srgbClr val="FF0000"/>
                </a:solidFill>
              </a:rPr>
              <a:t>заяв</a:t>
            </a:r>
            <a:r>
              <a:rPr lang="ru-RU" dirty="0"/>
              <a:t> про </a:t>
            </a:r>
            <a:r>
              <a:rPr lang="ru-RU" dirty="0" err="1"/>
              <a:t>визнання</a:t>
            </a:r>
            <a:r>
              <a:rPr lang="ru-RU" dirty="0"/>
              <a:t> </a:t>
            </a:r>
            <a:r>
              <a:rPr lang="ru-RU" dirty="0" err="1"/>
              <a:t>осіб</a:t>
            </a:r>
            <a:r>
              <a:rPr lang="ru-RU" dirty="0"/>
              <a:t> </a:t>
            </a:r>
            <a:r>
              <a:rPr lang="ru-RU" dirty="0" err="1"/>
              <a:t>біженцями</a:t>
            </a:r>
            <a:r>
              <a:rPr lang="ru-RU" dirty="0"/>
              <a:t> </a:t>
            </a:r>
            <a:r>
              <a:rPr lang="ru-RU" dirty="0" err="1"/>
              <a:t>або</a:t>
            </a:r>
            <a:r>
              <a:rPr lang="ru-RU" dirty="0"/>
              <a:t> особами, </a:t>
            </a:r>
            <a:r>
              <a:rPr lang="ru-RU" dirty="0" err="1"/>
              <a:t>які</a:t>
            </a:r>
            <a:r>
              <a:rPr lang="ru-RU" dirty="0"/>
              <a:t> </a:t>
            </a:r>
            <a:r>
              <a:rPr lang="ru-RU" dirty="0" err="1"/>
              <a:t>потребують</a:t>
            </a:r>
            <a:r>
              <a:rPr lang="ru-RU" dirty="0"/>
              <a:t> </a:t>
            </a:r>
            <a:r>
              <a:rPr lang="ru-RU" dirty="0" err="1"/>
              <a:t>додаткового</a:t>
            </a:r>
            <a:r>
              <a:rPr lang="ru-RU" dirty="0"/>
              <a:t> </a:t>
            </a:r>
            <a:r>
              <a:rPr lang="ru-RU" dirty="0" err="1"/>
              <a:t>захисту</a:t>
            </a:r>
            <a:r>
              <a:rPr lang="ru-RU" dirty="0"/>
              <a:t>, у порядку, </a:t>
            </a:r>
            <a:r>
              <a:rPr lang="ru-RU" dirty="0" err="1"/>
              <a:t>визначеному</a:t>
            </a:r>
            <a:r>
              <a:rPr lang="ru-RU" dirty="0"/>
              <a:t> </a:t>
            </a:r>
            <a:r>
              <a:rPr lang="ru-RU" u="sng" dirty="0"/>
              <a:t>Законом </a:t>
            </a:r>
            <a:r>
              <a:rPr lang="ru-RU" u="sng" dirty="0" err="1"/>
              <a:t>України</a:t>
            </a:r>
            <a:r>
              <a:rPr lang="ru-RU" dirty="0"/>
              <a:t> "Про </a:t>
            </a:r>
            <a:r>
              <a:rPr lang="ru-RU" dirty="0" err="1"/>
              <a:t>біженців</a:t>
            </a:r>
            <a:r>
              <a:rPr lang="ru-RU" dirty="0"/>
              <a:t> та </a:t>
            </a:r>
            <a:r>
              <a:rPr lang="ru-RU" dirty="0" err="1"/>
              <a:t>осіб</a:t>
            </a:r>
            <a:r>
              <a:rPr lang="ru-RU" dirty="0"/>
              <a:t>, </a:t>
            </a:r>
            <a:r>
              <a:rPr lang="ru-RU" dirty="0" err="1"/>
              <a:t>які</a:t>
            </a:r>
            <a:r>
              <a:rPr lang="ru-RU" dirty="0"/>
              <a:t> </a:t>
            </a:r>
            <a:r>
              <a:rPr lang="ru-RU" dirty="0" err="1"/>
              <a:t>потребують</a:t>
            </a:r>
            <a:r>
              <a:rPr lang="ru-RU" dirty="0"/>
              <a:t> </a:t>
            </a:r>
            <a:r>
              <a:rPr lang="ru-RU" dirty="0" err="1"/>
              <a:t>додаткового</a:t>
            </a:r>
            <a:r>
              <a:rPr lang="ru-RU" dirty="0"/>
              <a:t> </a:t>
            </a:r>
            <a:r>
              <a:rPr lang="ru-RU" dirty="0" err="1"/>
              <a:t>або</a:t>
            </a:r>
            <a:r>
              <a:rPr lang="ru-RU" dirty="0"/>
              <a:t> </a:t>
            </a:r>
            <a:r>
              <a:rPr lang="ru-RU" dirty="0" err="1"/>
              <a:t>тимчасового</a:t>
            </a:r>
            <a:r>
              <a:rPr lang="ru-RU" dirty="0"/>
              <a:t> </a:t>
            </a:r>
            <a:r>
              <a:rPr lang="ru-RU" dirty="0" err="1"/>
              <a:t>захисту</a:t>
            </a:r>
            <a:r>
              <a:rPr lang="ru-RU" dirty="0" smtClean="0"/>
              <a:t>";</a:t>
            </a:r>
          </a:p>
          <a:p>
            <a:endParaRPr lang="ru-RU" dirty="0"/>
          </a:p>
          <a:p>
            <a:endParaRPr lang="ru-RU" dirty="0"/>
          </a:p>
        </p:txBody>
      </p:sp>
    </p:spTree>
    <p:extLst>
      <p:ext uri="{BB962C8B-B14F-4D97-AF65-F5344CB8AC3E}">
        <p14:creationId xmlns:p14="http://schemas.microsoft.com/office/powerpoint/2010/main" val="275897846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229600" cy="6597352"/>
          </a:xfrm>
        </p:spPr>
        <p:txBody>
          <a:bodyPr>
            <a:normAutofit fontScale="55000" lnSpcReduction="20000"/>
          </a:bodyPr>
          <a:lstStyle/>
          <a:p>
            <a:r>
              <a:rPr lang="ru-RU" dirty="0"/>
              <a:t>13) </a:t>
            </a:r>
            <a:r>
              <a:rPr lang="ru-RU" dirty="0" err="1"/>
              <a:t>встановлення</a:t>
            </a:r>
            <a:r>
              <a:rPr lang="ru-RU" dirty="0"/>
              <a:t> за </a:t>
            </a:r>
            <a:r>
              <a:rPr lang="ru-RU" dirty="0" err="1"/>
              <a:t>погодженням</a:t>
            </a:r>
            <a:r>
              <a:rPr lang="ru-RU" dirty="0"/>
              <a:t> з </a:t>
            </a:r>
            <a:r>
              <a:rPr lang="ru-RU" dirty="0" err="1"/>
              <a:t>митними</a:t>
            </a:r>
            <a:r>
              <a:rPr lang="ru-RU" dirty="0"/>
              <a:t> органами та </a:t>
            </a:r>
            <a:r>
              <a:rPr lang="ru-RU" dirty="0" err="1"/>
              <a:t>керівниками</a:t>
            </a:r>
            <a:r>
              <a:rPr lang="ru-RU" dirty="0"/>
              <a:t> </a:t>
            </a:r>
            <a:r>
              <a:rPr lang="ru-RU" dirty="0" err="1"/>
              <a:t>відповідних</a:t>
            </a:r>
            <a:r>
              <a:rPr lang="ru-RU" dirty="0"/>
              <a:t> </a:t>
            </a:r>
            <a:r>
              <a:rPr lang="ru-RU" dirty="0" err="1"/>
              <a:t>підприємств</a:t>
            </a:r>
            <a:r>
              <a:rPr lang="ru-RU" dirty="0"/>
              <a:t>, на </a:t>
            </a:r>
            <a:r>
              <a:rPr lang="ru-RU" dirty="0" err="1"/>
              <a:t>території</a:t>
            </a:r>
            <a:r>
              <a:rPr lang="ru-RU" dirty="0"/>
              <a:t> </a:t>
            </a:r>
            <a:r>
              <a:rPr lang="ru-RU" dirty="0" err="1"/>
              <a:t>яких</a:t>
            </a:r>
            <a:r>
              <a:rPr lang="ru-RU" dirty="0"/>
              <a:t> </a:t>
            </a:r>
            <a:r>
              <a:rPr lang="ru-RU" dirty="0" err="1"/>
              <a:t>розміщено</a:t>
            </a:r>
            <a:r>
              <a:rPr lang="ru-RU" dirty="0"/>
              <a:t> </a:t>
            </a:r>
            <a:r>
              <a:rPr lang="ru-RU" b="1" i="1" dirty="0" err="1">
                <a:solidFill>
                  <a:srgbClr val="FF0000"/>
                </a:solidFill>
              </a:rPr>
              <a:t>пункти</a:t>
            </a:r>
            <a:r>
              <a:rPr lang="ru-RU" b="1" i="1" dirty="0">
                <a:solidFill>
                  <a:srgbClr val="FF0000"/>
                </a:solidFill>
              </a:rPr>
              <a:t> пропуску </a:t>
            </a:r>
            <a:r>
              <a:rPr lang="ru-RU" dirty="0"/>
              <a:t>через </a:t>
            </a:r>
            <a:r>
              <a:rPr lang="ru-RU" dirty="0" err="1"/>
              <a:t>державний</a:t>
            </a:r>
            <a:r>
              <a:rPr lang="ru-RU" dirty="0"/>
              <a:t> кордон режиму у пунктах пропуску через </a:t>
            </a:r>
            <a:r>
              <a:rPr lang="ru-RU" dirty="0" err="1"/>
              <a:t>державний</a:t>
            </a:r>
            <a:r>
              <a:rPr lang="ru-RU" dirty="0"/>
              <a:t> кордон </a:t>
            </a:r>
            <a:r>
              <a:rPr lang="ru-RU" dirty="0" err="1"/>
              <a:t>України</a:t>
            </a:r>
            <a:r>
              <a:rPr lang="ru-RU" dirty="0"/>
              <a:t>, контроль за </a:t>
            </a:r>
            <a:r>
              <a:rPr lang="ru-RU" dirty="0" err="1"/>
              <a:t>його</a:t>
            </a:r>
            <a:r>
              <a:rPr lang="ru-RU" dirty="0"/>
              <a:t> </a:t>
            </a:r>
            <a:r>
              <a:rPr lang="ru-RU" dirty="0" err="1"/>
              <a:t>додержанням</a:t>
            </a:r>
            <a:r>
              <a:rPr lang="ru-RU" dirty="0" smtClean="0"/>
              <a:t>;</a:t>
            </a:r>
          </a:p>
          <a:p>
            <a:r>
              <a:rPr lang="ru-RU" dirty="0"/>
              <a:t>13</a:t>
            </a:r>
            <a:r>
              <a:rPr lang="ru-RU" b="1" baseline="30000" dirty="0"/>
              <a:t>-1</a:t>
            </a:r>
            <a:r>
              <a:rPr lang="ru-RU" dirty="0"/>
              <a:t>) </a:t>
            </a:r>
            <a:r>
              <a:rPr lang="ru-RU" dirty="0" err="1"/>
              <a:t>встановлення</a:t>
            </a:r>
            <a:r>
              <a:rPr lang="ru-RU" dirty="0"/>
              <a:t> </a:t>
            </a:r>
            <a:r>
              <a:rPr lang="ru-RU" b="1" i="1" dirty="0" err="1">
                <a:solidFill>
                  <a:srgbClr val="FF0000"/>
                </a:solidFill>
              </a:rPr>
              <a:t>режимних</a:t>
            </a:r>
            <a:r>
              <a:rPr lang="ru-RU" b="1" i="1" dirty="0">
                <a:solidFill>
                  <a:srgbClr val="FF0000"/>
                </a:solidFill>
              </a:rPr>
              <a:t> правил </a:t>
            </a:r>
            <a:r>
              <a:rPr lang="ru-RU" dirty="0"/>
              <a:t>у </a:t>
            </a:r>
            <a:r>
              <a:rPr lang="ru-RU" dirty="0" err="1"/>
              <a:t>контрольних</a:t>
            </a:r>
            <a:r>
              <a:rPr lang="ru-RU" dirty="0"/>
              <a:t> пунктах </a:t>
            </a:r>
            <a:r>
              <a:rPr lang="ru-RU" dirty="0" err="1"/>
              <a:t>в’їзду</a:t>
            </a:r>
            <a:r>
              <a:rPr lang="ru-RU" dirty="0"/>
              <a:t> - </a:t>
            </a:r>
            <a:r>
              <a:rPr lang="ru-RU" dirty="0" err="1"/>
              <a:t>виїзду</a:t>
            </a:r>
            <a:r>
              <a:rPr lang="ru-RU" dirty="0" smtClean="0"/>
              <a:t>;</a:t>
            </a:r>
          </a:p>
          <a:p>
            <a:r>
              <a:rPr lang="ru-RU" dirty="0"/>
              <a:t>15</a:t>
            </a:r>
            <a:r>
              <a:rPr lang="ru-RU" b="1" baseline="30000" dirty="0"/>
              <a:t>-2</a:t>
            </a:r>
            <a:r>
              <a:rPr lang="ru-RU" dirty="0"/>
              <a:t>) </a:t>
            </a:r>
            <a:r>
              <a:rPr lang="ru-RU" b="1" i="1" dirty="0" err="1">
                <a:solidFill>
                  <a:srgbClr val="FF0000"/>
                </a:solidFill>
              </a:rPr>
              <a:t>виконання</a:t>
            </a:r>
            <a:r>
              <a:rPr lang="ru-RU" b="1" i="1" dirty="0">
                <a:solidFill>
                  <a:srgbClr val="FF0000"/>
                </a:solidFill>
              </a:rPr>
              <a:t> </a:t>
            </a:r>
            <a:r>
              <a:rPr lang="ru-RU" b="1" i="1" dirty="0" err="1">
                <a:solidFill>
                  <a:srgbClr val="FF0000"/>
                </a:solidFill>
              </a:rPr>
              <a:t>рішень</a:t>
            </a:r>
            <a:r>
              <a:rPr lang="ru-RU" b="1" i="1" dirty="0">
                <a:solidFill>
                  <a:srgbClr val="FF0000"/>
                </a:solidFill>
              </a:rPr>
              <a:t> </a:t>
            </a:r>
            <a:r>
              <a:rPr lang="ru-RU" dirty="0" err="1"/>
              <a:t>адміністративного</a:t>
            </a:r>
            <a:r>
              <a:rPr lang="ru-RU" dirty="0"/>
              <a:t> суду про </a:t>
            </a:r>
            <a:r>
              <a:rPr lang="ru-RU" dirty="0" err="1"/>
              <a:t>примусове</a:t>
            </a:r>
            <a:r>
              <a:rPr lang="ru-RU" dirty="0"/>
              <a:t> </a:t>
            </a:r>
            <a:r>
              <a:rPr lang="ru-RU" dirty="0" err="1"/>
              <a:t>видворення</a:t>
            </a:r>
            <a:r>
              <a:rPr lang="ru-RU" dirty="0"/>
              <a:t> </a:t>
            </a:r>
            <a:r>
              <a:rPr lang="ru-RU" dirty="0" err="1"/>
              <a:t>іноземців</a:t>
            </a:r>
            <a:r>
              <a:rPr lang="ru-RU" dirty="0"/>
              <a:t> та </a:t>
            </a:r>
            <a:r>
              <a:rPr lang="ru-RU" dirty="0" err="1"/>
              <a:t>осіб</a:t>
            </a:r>
            <a:r>
              <a:rPr lang="ru-RU" dirty="0"/>
              <a:t> без </a:t>
            </a:r>
            <a:r>
              <a:rPr lang="ru-RU" dirty="0" err="1"/>
              <a:t>громадянства</a:t>
            </a:r>
            <a:r>
              <a:rPr lang="ru-RU" dirty="0"/>
              <a:t>, </a:t>
            </a:r>
            <a:r>
              <a:rPr lang="ru-RU" dirty="0" err="1"/>
              <a:t>затриманих</a:t>
            </a:r>
            <a:r>
              <a:rPr lang="ru-RU" dirty="0"/>
              <a:t> в межах </a:t>
            </a:r>
            <a:r>
              <a:rPr lang="ru-RU" dirty="0" err="1"/>
              <a:t>контрольованих</a:t>
            </a:r>
            <a:r>
              <a:rPr lang="ru-RU" dirty="0"/>
              <a:t> </a:t>
            </a:r>
            <a:r>
              <a:rPr lang="ru-RU" dirty="0" err="1"/>
              <a:t>прикордонних</a:t>
            </a:r>
            <a:r>
              <a:rPr lang="ru-RU" dirty="0"/>
              <a:t> </a:t>
            </a:r>
            <a:r>
              <a:rPr lang="ru-RU" dirty="0" err="1"/>
              <a:t>районів</a:t>
            </a:r>
            <a:r>
              <a:rPr lang="ru-RU" dirty="0"/>
              <a:t> </a:t>
            </a:r>
            <a:r>
              <a:rPr lang="ru-RU" dirty="0" err="1"/>
              <a:t>під</a:t>
            </a:r>
            <a:r>
              <a:rPr lang="ru-RU" dirty="0"/>
              <a:t> час </a:t>
            </a:r>
            <a:r>
              <a:rPr lang="ru-RU" dirty="0" err="1"/>
              <a:t>спроби</a:t>
            </a:r>
            <a:r>
              <a:rPr lang="ru-RU" dirty="0"/>
              <a:t> </a:t>
            </a:r>
            <a:r>
              <a:rPr lang="ru-RU" dirty="0" err="1"/>
              <a:t>або</a:t>
            </a:r>
            <a:r>
              <a:rPr lang="ru-RU" dirty="0"/>
              <a:t> </a:t>
            </a:r>
            <a:r>
              <a:rPr lang="ru-RU" dirty="0" err="1"/>
              <a:t>після</a:t>
            </a:r>
            <a:r>
              <a:rPr lang="ru-RU" dirty="0"/>
              <a:t> незаконного </a:t>
            </a:r>
            <a:r>
              <a:rPr lang="ru-RU" dirty="0" err="1"/>
              <a:t>перетинання</a:t>
            </a:r>
            <a:r>
              <a:rPr lang="ru-RU" dirty="0"/>
              <a:t> державного кордону </a:t>
            </a:r>
            <a:r>
              <a:rPr lang="ru-RU" dirty="0" err="1"/>
              <a:t>України</a:t>
            </a:r>
            <a:r>
              <a:rPr lang="ru-RU" dirty="0" smtClean="0"/>
              <a:t>;</a:t>
            </a:r>
          </a:p>
          <a:p>
            <a:r>
              <a:rPr lang="ru-RU" dirty="0"/>
              <a:t>16) </a:t>
            </a:r>
            <a:r>
              <a:rPr lang="ru-RU" dirty="0" err="1"/>
              <a:t>здійснення</a:t>
            </a:r>
            <a:r>
              <a:rPr lang="ru-RU" dirty="0"/>
              <a:t> </a:t>
            </a:r>
            <a:r>
              <a:rPr lang="ru-RU" dirty="0" err="1"/>
              <a:t>самостійно</a:t>
            </a:r>
            <a:r>
              <a:rPr lang="ru-RU" dirty="0"/>
              <a:t> </a:t>
            </a:r>
            <a:r>
              <a:rPr lang="ru-RU" dirty="0" err="1"/>
              <a:t>або</a:t>
            </a:r>
            <a:r>
              <a:rPr lang="ru-RU" dirty="0"/>
              <a:t> у </a:t>
            </a:r>
            <a:r>
              <a:rPr lang="ru-RU" dirty="0" err="1"/>
              <a:t>взаємодії</a:t>
            </a:r>
            <a:r>
              <a:rPr lang="ru-RU" dirty="0"/>
              <a:t> з органами </a:t>
            </a:r>
            <a:r>
              <a:rPr lang="ru-RU" dirty="0" err="1"/>
              <a:t>Національної</a:t>
            </a:r>
            <a:r>
              <a:rPr lang="ru-RU" dirty="0"/>
              <a:t> </a:t>
            </a:r>
            <a:r>
              <a:rPr lang="ru-RU" dirty="0" err="1"/>
              <a:t>поліції</a:t>
            </a:r>
            <a:r>
              <a:rPr lang="ru-RU" dirty="0"/>
              <a:t> і органами </a:t>
            </a:r>
            <a:r>
              <a:rPr lang="ru-RU" dirty="0" err="1"/>
              <a:t>Служби</a:t>
            </a:r>
            <a:r>
              <a:rPr lang="ru-RU" dirty="0"/>
              <a:t> </a:t>
            </a:r>
            <a:r>
              <a:rPr lang="ru-RU" dirty="0" err="1"/>
              <a:t>безпеки</a:t>
            </a:r>
            <a:r>
              <a:rPr lang="ru-RU" dirty="0"/>
              <a:t> </a:t>
            </a:r>
            <a:r>
              <a:rPr lang="ru-RU" dirty="0" err="1"/>
              <a:t>України</a:t>
            </a:r>
            <a:r>
              <a:rPr lang="ru-RU" dirty="0"/>
              <a:t> в межах </a:t>
            </a:r>
            <a:r>
              <a:rPr lang="ru-RU" dirty="0" err="1"/>
              <a:t>контрольованих</a:t>
            </a:r>
            <a:r>
              <a:rPr lang="ru-RU" dirty="0"/>
              <a:t> </a:t>
            </a:r>
            <a:r>
              <a:rPr lang="ru-RU" dirty="0" err="1"/>
              <a:t>прикордонних</a:t>
            </a:r>
            <a:r>
              <a:rPr lang="ru-RU" dirty="0"/>
              <a:t> </a:t>
            </a:r>
            <a:r>
              <a:rPr lang="ru-RU" dirty="0" err="1"/>
              <a:t>районів</a:t>
            </a:r>
            <a:r>
              <a:rPr lang="ru-RU" dirty="0"/>
              <a:t> </a:t>
            </a:r>
            <a:r>
              <a:rPr lang="ru-RU" b="1" i="1" dirty="0">
                <a:solidFill>
                  <a:srgbClr val="FF0000"/>
                </a:solidFill>
              </a:rPr>
              <a:t>контролю за </a:t>
            </a:r>
            <a:r>
              <a:rPr lang="ru-RU" b="1" i="1" dirty="0" err="1">
                <a:solidFill>
                  <a:srgbClr val="FF0000"/>
                </a:solidFill>
              </a:rPr>
              <a:t>дотриманням</a:t>
            </a:r>
            <a:r>
              <a:rPr lang="ru-RU" b="1" i="1" dirty="0">
                <a:solidFill>
                  <a:srgbClr val="FF0000"/>
                </a:solidFill>
              </a:rPr>
              <a:t> </a:t>
            </a:r>
            <a:r>
              <a:rPr lang="ru-RU" dirty="0" err="1"/>
              <a:t>іноземцями</a:t>
            </a:r>
            <a:r>
              <a:rPr lang="ru-RU" dirty="0"/>
              <a:t> та особами без </a:t>
            </a:r>
            <a:r>
              <a:rPr lang="ru-RU" dirty="0" err="1"/>
              <a:t>громадянства</a:t>
            </a:r>
            <a:r>
              <a:rPr lang="ru-RU" dirty="0"/>
              <a:t>, а </a:t>
            </a:r>
            <a:r>
              <a:rPr lang="ru-RU" dirty="0" err="1"/>
              <a:t>також</a:t>
            </a:r>
            <a:r>
              <a:rPr lang="ru-RU" dirty="0"/>
              <a:t> </a:t>
            </a:r>
            <a:r>
              <a:rPr lang="ru-RU" dirty="0" err="1"/>
              <a:t>біженцями</a:t>
            </a:r>
            <a:r>
              <a:rPr lang="ru-RU" dirty="0"/>
              <a:t>, особами, </a:t>
            </a:r>
            <a:r>
              <a:rPr lang="ru-RU" dirty="0" err="1"/>
              <a:t>які</a:t>
            </a:r>
            <a:r>
              <a:rPr lang="ru-RU" dirty="0"/>
              <a:t> </a:t>
            </a:r>
            <a:r>
              <a:rPr lang="ru-RU" dirty="0" err="1"/>
              <a:t>потребують</a:t>
            </a:r>
            <a:r>
              <a:rPr lang="ru-RU" dirty="0"/>
              <a:t> </a:t>
            </a:r>
            <a:r>
              <a:rPr lang="ru-RU" dirty="0" err="1"/>
              <a:t>додаткового</a:t>
            </a:r>
            <a:r>
              <a:rPr lang="ru-RU" dirty="0"/>
              <a:t> </a:t>
            </a:r>
            <a:r>
              <a:rPr lang="ru-RU" dirty="0" err="1"/>
              <a:t>захисту</a:t>
            </a:r>
            <a:r>
              <a:rPr lang="ru-RU" dirty="0"/>
              <a:t>, та особами, </a:t>
            </a:r>
            <a:r>
              <a:rPr lang="ru-RU" dirty="0" err="1"/>
              <a:t>яким</a:t>
            </a:r>
            <a:r>
              <a:rPr lang="ru-RU" dirty="0"/>
              <a:t> </a:t>
            </a:r>
            <a:r>
              <a:rPr lang="ru-RU" dirty="0" err="1"/>
              <a:t>надано</a:t>
            </a:r>
            <a:r>
              <a:rPr lang="ru-RU" dirty="0"/>
              <a:t> </a:t>
            </a:r>
            <a:r>
              <a:rPr lang="ru-RU" dirty="0" err="1"/>
              <a:t>притулок</a:t>
            </a:r>
            <a:r>
              <a:rPr lang="ru-RU" dirty="0"/>
              <a:t> в </a:t>
            </a:r>
            <a:r>
              <a:rPr lang="ru-RU" dirty="0" err="1"/>
              <a:t>Україні</a:t>
            </a:r>
            <a:r>
              <a:rPr lang="ru-RU" dirty="0"/>
              <a:t>, </a:t>
            </a:r>
            <a:r>
              <a:rPr lang="ru-RU" dirty="0" err="1"/>
              <a:t>установлених</a:t>
            </a:r>
            <a:r>
              <a:rPr lang="ru-RU" dirty="0"/>
              <a:t> правил </a:t>
            </a:r>
            <a:r>
              <a:rPr lang="ru-RU" dirty="0" err="1"/>
              <a:t>перебування</a:t>
            </a:r>
            <a:r>
              <a:rPr lang="ru-RU" dirty="0"/>
              <a:t> на </a:t>
            </a:r>
            <a:r>
              <a:rPr lang="ru-RU" dirty="0" err="1"/>
              <a:t>її</a:t>
            </a:r>
            <a:r>
              <a:rPr lang="ru-RU" dirty="0"/>
              <a:t> </a:t>
            </a:r>
            <a:r>
              <a:rPr lang="ru-RU" dirty="0" err="1"/>
              <a:t>території</a:t>
            </a:r>
            <a:r>
              <a:rPr lang="ru-RU" dirty="0" smtClean="0"/>
              <a:t>;</a:t>
            </a:r>
          </a:p>
          <a:p>
            <a:r>
              <a:rPr lang="ru-RU" dirty="0"/>
              <a:t>17) </a:t>
            </a:r>
            <a:r>
              <a:rPr lang="ru-RU" dirty="0" err="1"/>
              <a:t>охорона</a:t>
            </a:r>
            <a:r>
              <a:rPr lang="ru-RU" dirty="0"/>
              <a:t>, </a:t>
            </a:r>
            <a:r>
              <a:rPr lang="ru-RU" dirty="0" err="1"/>
              <a:t>конвоювання</a:t>
            </a:r>
            <a:r>
              <a:rPr lang="ru-RU" dirty="0"/>
              <a:t> та </a:t>
            </a:r>
            <a:r>
              <a:rPr lang="ru-RU" dirty="0" err="1"/>
              <a:t>тримання</a:t>
            </a:r>
            <a:r>
              <a:rPr lang="ru-RU" dirty="0"/>
              <a:t> </a:t>
            </a:r>
            <a:r>
              <a:rPr lang="ru-RU" dirty="0" err="1"/>
              <a:t>затриманих</a:t>
            </a:r>
            <a:r>
              <a:rPr lang="ru-RU" dirty="0"/>
              <a:t> </a:t>
            </a:r>
            <a:r>
              <a:rPr lang="ru-RU" dirty="0" err="1"/>
              <a:t>осіб</a:t>
            </a:r>
            <a:r>
              <a:rPr lang="ru-RU" dirty="0"/>
              <a:t> і </a:t>
            </a:r>
            <a:r>
              <a:rPr lang="ru-RU" dirty="0" err="1"/>
              <a:t>плавзасобів</a:t>
            </a:r>
            <a:r>
              <a:rPr lang="ru-RU" dirty="0"/>
              <a:t> до моменту </a:t>
            </a:r>
            <a:r>
              <a:rPr lang="ru-RU" dirty="0" err="1"/>
              <a:t>їх</a:t>
            </a:r>
            <a:r>
              <a:rPr lang="ru-RU" dirty="0"/>
              <a:t> </a:t>
            </a:r>
            <a:r>
              <a:rPr lang="ru-RU" dirty="0" err="1"/>
              <a:t>передачі</a:t>
            </a:r>
            <a:r>
              <a:rPr lang="ru-RU" dirty="0"/>
              <a:t> органам </a:t>
            </a:r>
            <a:r>
              <a:rPr lang="ru-RU" dirty="0" err="1"/>
              <a:t>прикордонної</a:t>
            </a:r>
            <a:r>
              <a:rPr lang="ru-RU" dirty="0"/>
              <a:t> </a:t>
            </a:r>
            <a:r>
              <a:rPr lang="ru-RU" dirty="0" err="1"/>
              <a:t>охорони</a:t>
            </a:r>
            <a:r>
              <a:rPr lang="ru-RU" dirty="0"/>
              <a:t> </a:t>
            </a:r>
            <a:r>
              <a:rPr lang="ru-RU" dirty="0" err="1"/>
              <a:t>або</a:t>
            </a:r>
            <a:r>
              <a:rPr lang="ru-RU" dirty="0"/>
              <a:t> </a:t>
            </a:r>
            <a:r>
              <a:rPr lang="ru-RU" dirty="0" err="1"/>
              <a:t>іншим</a:t>
            </a:r>
            <a:r>
              <a:rPr lang="ru-RU" dirty="0"/>
              <a:t> </a:t>
            </a:r>
            <a:r>
              <a:rPr lang="ru-RU" dirty="0" err="1"/>
              <a:t>уповноваженим</a:t>
            </a:r>
            <a:r>
              <a:rPr lang="ru-RU" dirty="0"/>
              <a:t> органам </a:t>
            </a:r>
            <a:r>
              <a:rPr lang="ru-RU" dirty="0" err="1"/>
              <a:t>суміжної</a:t>
            </a:r>
            <a:r>
              <a:rPr lang="ru-RU" dirty="0"/>
              <a:t> </a:t>
            </a:r>
            <a:r>
              <a:rPr lang="ru-RU" dirty="0" err="1"/>
              <a:t>держави</a:t>
            </a:r>
            <a:r>
              <a:rPr lang="ru-RU" dirty="0"/>
              <a:t>, </a:t>
            </a:r>
            <a:r>
              <a:rPr lang="ru-RU" dirty="0" err="1"/>
              <a:t>іншим</a:t>
            </a:r>
            <a:r>
              <a:rPr lang="ru-RU" dirty="0"/>
              <a:t> </a:t>
            </a:r>
            <a:r>
              <a:rPr lang="ru-RU" dirty="0" err="1"/>
              <a:t>правоохоронним</a:t>
            </a:r>
            <a:r>
              <a:rPr lang="ru-RU" dirty="0"/>
              <a:t> органам </a:t>
            </a:r>
            <a:r>
              <a:rPr lang="ru-RU" dirty="0" err="1"/>
              <a:t>України</a:t>
            </a:r>
            <a:r>
              <a:rPr lang="ru-RU" dirty="0"/>
              <a:t> </a:t>
            </a:r>
            <a:r>
              <a:rPr lang="ru-RU" dirty="0" err="1"/>
              <a:t>або</a:t>
            </a:r>
            <a:r>
              <a:rPr lang="ru-RU" dirty="0"/>
              <a:t> суду</a:t>
            </a:r>
            <a:r>
              <a:rPr lang="ru-RU" dirty="0" smtClean="0"/>
              <a:t>;</a:t>
            </a:r>
          </a:p>
          <a:p>
            <a:r>
              <a:rPr lang="ru-RU" dirty="0"/>
              <a:t>21) </a:t>
            </a:r>
            <a:r>
              <a:rPr lang="ru-RU" b="1" i="1" dirty="0" err="1">
                <a:solidFill>
                  <a:srgbClr val="FF0000"/>
                </a:solidFill>
              </a:rPr>
              <a:t>прикордонно-представницька</a:t>
            </a:r>
            <a:r>
              <a:rPr lang="ru-RU" dirty="0"/>
              <a:t> робота та участь </a:t>
            </a:r>
            <a:r>
              <a:rPr lang="ru-RU" dirty="0" err="1"/>
              <a:t>прикордонних</a:t>
            </a:r>
            <a:r>
              <a:rPr lang="ru-RU" dirty="0"/>
              <a:t> </a:t>
            </a:r>
            <a:r>
              <a:rPr lang="ru-RU" dirty="0" err="1"/>
              <a:t>представників</a:t>
            </a:r>
            <a:r>
              <a:rPr lang="ru-RU" dirty="0"/>
              <a:t> у </a:t>
            </a:r>
            <a:r>
              <a:rPr lang="ru-RU" dirty="0" err="1"/>
              <a:t>роботі</a:t>
            </a:r>
            <a:r>
              <a:rPr lang="ru-RU" dirty="0"/>
              <a:t> </a:t>
            </a:r>
            <a:r>
              <a:rPr lang="ru-RU" dirty="0" err="1"/>
              <a:t>спільних</a:t>
            </a:r>
            <a:r>
              <a:rPr lang="ru-RU" dirty="0"/>
              <a:t> </a:t>
            </a:r>
            <a:r>
              <a:rPr lang="ru-RU" dirty="0" err="1"/>
              <a:t>міжнародних</a:t>
            </a:r>
            <a:r>
              <a:rPr lang="ru-RU" dirty="0"/>
              <a:t> </a:t>
            </a:r>
            <a:r>
              <a:rPr lang="ru-RU" dirty="0" err="1"/>
              <a:t>комісій</a:t>
            </a:r>
            <a:r>
              <a:rPr lang="ru-RU" dirty="0"/>
              <a:t> з </a:t>
            </a:r>
            <a:r>
              <a:rPr lang="ru-RU" dirty="0" err="1"/>
              <a:t>розгляду</a:t>
            </a:r>
            <a:r>
              <a:rPr lang="ru-RU" dirty="0"/>
              <a:t> </a:t>
            </a:r>
            <a:r>
              <a:rPr lang="ru-RU" dirty="0" err="1"/>
              <a:t>прикордонних</a:t>
            </a:r>
            <a:r>
              <a:rPr lang="ru-RU" dirty="0"/>
              <a:t> </a:t>
            </a:r>
            <a:r>
              <a:rPr lang="ru-RU" dirty="0" err="1"/>
              <a:t>спорів</a:t>
            </a:r>
            <a:r>
              <a:rPr lang="ru-RU" dirty="0"/>
              <a:t>, </a:t>
            </a:r>
            <a:r>
              <a:rPr lang="ru-RU" dirty="0" err="1"/>
              <a:t>інцидентів</a:t>
            </a:r>
            <a:r>
              <a:rPr lang="ru-RU" dirty="0"/>
              <a:t>, </a:t>
            </a:r>
            <a:r>
              <a:rPr lang="ru-RU" dirty="0" err="1"/>
              <a:t>конфліктів</a:t>
            </a:r>
            <a:r>
              <a:rPr lang="ru-RU" dirty="0"/>
              <a:t>;</a:t>
            </a:r>
          </a:p>
          <a:p>
            <a:r>
              <a:rPr lang="ru-RU" dirty="0"/>
              <a:t>22) </a:t>
            </a:r>
            <a:r>
              <a:rPr lang="ru-RU" dirty="0" err="1"/>
              <a:t>здійснення</a:t>
            </a:r>
            <a:r>
              <a:rPr lang="ru-RU" dirty="0"/>
              <a:t> </a:t>
            </a:r>
            <a:r>
              <a:rPr lang="ru-RU" dirty="0" err="1"/>
              <a:t>самостійно</a:t>
            </a:r>
            <a:r>
              <a:rPr lang="ru-RU" dirty="0"/>
              <a:t> </a:t>
            </a:r>
            <a:r>
              <a:rPr lang="ru-RU" dirty="0" err="1"/>
              <a:t>або</a:t>
            </a:r>
            <a:r>
              <a:rPr lang="ru-RU" dirty="0"/>
              <a:t> разом </a:t>
            </a:r>
            <a:r>
              <a:rPr lang="ru-RU" dirty="0" err="1"/>
              <a:t>із</a:t>
            </a:r>
            <a:r>
              <a:rPr lang="ru-RU" dirty="0"/>
              <a:t> </a:t>
            </a:r>
            <a:r>
              <a:rPr lang="ru-RU" dirty="0" err="1"/>
              <a:t>спеціально</a:t>
            </a:r>
            <a:r>
              <a:rPr lang="ru-RU" dirty="0"/>
              <a:t> </a:t>
            </a:r>
            <a:r>
              <a:rPr lang="ru-RU" dirty="0" err="1"/>
              <a:t>уповноваженими</a:t>
            </a:r>
            <a:r>
              <a:rPr lang="ru-RU" dirty="0"/>
              <a:t> на те органами </a:t>
            </a:r>
            <a:r>
              <a:rPr lang="ru-RU" dirty="0" err="1"/>
              <a:t>виконавчої</a:t>
            </a:r>
            <a:r>
              <a:rPr lang="ru-RU" dirty="0"/>
              <a:t> </a:t>
            </a:r>
            <a:r>
              <a:rPr lang="ru-RU" dirty="0" err="1"/>
              <a:t>влади</a:t>
            </a:r>
            <a:r>
              <a:rPr lang="ru-RU" dirty="0"/>
              <a:t> і </a:t>
            </a:r>
            <a:r>
              <a:rPr lang="ru-RU" dirty="0" err="1"/>
              <a:t>посадовими</a:t>
            </a:r>
            <a:r>
              <a:rPr lang="ru-RU" dirty="0"/>
              <a:t> особами </a:t>
            </a:r>
            <a:r>
              <a:rPr lang="ru-RU" b="1" i="1" dirty="0">
                <a:solidFill>
                  <a:srgbClr val="FF0000"/>
                </a:solidFill>
              </a:rPr>
              <a:t>контролю</a:t>
            </a:r>
            <a:r>
              <a:rPr lang="ru-RU" dirty="0"/>
              <a:t> у районах </a:t>
            </a:r>
            <a:r>
              <a:rPr lang="ru-RU" dirty="0" err="1"/>
              <a:t>несення</a:t>
            </a:r>
            <a:r>
              <a:rPr lang="ru-RU" dirty="0"/>
              <a:t> </a:t>
            </a:r>
            <a:r>
              <a:rPr lang="ru-RU" dirty="0" err="1"/>
              <a:t>служби</a:t>
            </a:r>
            <a:r>
              <a:rPr lang="ru-RU" dirty="0"/>
              <a:t> за </a:t>
            </a:r>
            <a:r>
              <a:rPr lang="ru-RU" dirty="0" err="1"/>
              <a:t>збереженням</a:t>
            </a:r>
            <a:r>
              <a:rPr lang="ru-RU" dirty="0"/>
              <a:t> </a:t>
            </a:r>
            <a:r>
              <a:rPr lang="ru-RU" dirty="0" err="1"/>
              <a:t>природних</a:t>
            </a:r>
            <a:r>
              <a:rPr lang="ru-RU" dirty="0"/>
              <a:t> </a:t>
            </a:r>
            <a:r>
              <a:rPr lang="ru-RU" dirty="0" err="1"/>
              <a:t>ресурсів</a:t>
            </a:r>
            <a:r>
              <a:rPr lang="ru-RU" dirty="0"/>
              <a:t> і </a:t>
            </a:r>
            <a:r>
              <a:rPr lang="ru-RU" dirty="0" err="1"/>
              <a:t>підводної</a:t>
            </a:r>
            <a:r>
              <a:rPr lang="ru-RU" dirty="0"/>
              <a:t> </a:t>
            </a:r>
            <a:r>
              <a:rPr lang="ru-RU" dirty="0" err="1"/>
              <a:t>культурної</a:t>
            </a:r>
            <a:r>
              <a:rPr lang="ru-RU" dirty="0"/>
              <a:t> та </a:t>
            </a:r>
            <a:r>
              <a:rPr lang="ru-RU" dirty="0" err="1"/>
              <a:t>археологічної</a:t>
            </a:r>
            <a:r>
              <a:rPr lang="ru-RU" dirty="0"/>
              <a:t> </a:t>
            </a:r>
            <a:r>
              <a:rPr lang="ru-RU" dirty="0" err="1"/>
              <a:t>спадщини</a:t>
            </a:r>
            <a:r>
              <a:rPr lang="ru-RU" dirty="0"/>
              <a:t>, </a:t>
            </a:r>
            <a:r>
              <a:rPr lang="ru-RU" dirty="0" err="1"/>
              <a:t>додержанням</a:t>
            </a:r>
            <a:r>
              <a:rPr lang="ru-RU" dirty="0"/>
              <a:t> правил </a:t>
            </a:r>
            <a:r>
              <a:rPr lang="ru-RU" dirty="0" err="1"/>
              <a:t>промислової</a:t>
            </a:r>
            <a:r>
              <a:rPr lang="ru-RU" dirty="0"/>
              <a:t> та </a:t>
            </a:r>
            <a:r>
              <a:rPr lang="ru-RU" dirty="0" err="1"/>
              <a:t>іншої</a:t>
            </a:r>
            <a:r>
              <a:rPr lang="ru-RU" dirty="0"/>
              <a:t> </a:t>
            </a:r>
            <a:r>
              <a:rPr lang="ru-RU" dirty="0" err="1"/>
              <a:t>діяльності</a:t>
            </a:r>
            <a:r>
              <a:rPr lang="ru-RU" dirty="0"/>
              <a:t>, </a:t>
            </a:r>
            <a:r>
              <a:rPr lang="ru-RU" dirty="0" err="1"/>
              <a:t>охороною</a:t>
            </a:r>
            <a:r>
              <a:rPr lang="ru-RU" dirty="0"/>
              <a:t> </a:t>
            </a:r>
            <a:r>
              <a:rPr lang="ru-RU" dirty="0" err="1"/>
              <a:t>довкілля</a:t>
            </a:r>
            <a:r>
              <a:rPr lang="ru-RU" dirty="0"/>
              <a:t>;</a:t>
            </a:r>
          </a:p>
          <a:p>
            <a:endParaRPr lang="ru-RU" dirty="0"/>
          </a:p>
        </p:txBody>
      </p:sp>
    </p:spTree>
    <p:extLst>
      <p:ext uri="{BB962C8B-B14F-4D97-AF65-F5344CB8AC3E}">
        <p14:creationId xmlns:p14="http://schemas.microsoft.com/office/powerpoint/2010/main" val="335983090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908720"/>
            <a:ext cx="8784976" cy="5832648"/>
          </a:xfrm>
        </p:spPr>
        <p:txBody>
          <a:bodyPr>
            <a:normAutofit fontScale="47500" lnSpcReduction="20000"/>
          </a:bodyPr>
          <a:lstStyle/>
          <a:p>
            <a:r>
              <a:rPr lang="ru-RU" dirty="0"/>
              <a:t>23</a:t>
            </a:r>
            <a:r>
              <a:rPr lang="ru-RU" b="1" baseline="30000" dirty="0"/>
              <a:t>-1</a:t>
            </a:r>
            <a:r>
              <a:rPr lang="ru-RU" dirty="0"/>
              <a:t>) </a:t>
            </a:r>
            <a:r>
              <a:rPr lang="ru-RU" b="1" i="1" dirty="0" err="1">
                <a:solidFill>
                  <a:srgbClr val="FF0000"/>
                </a:solidFill>
              </a:rPr>
              <a:t>надання</a:t>
            </a:r>
            <a:r>
              <a:rPr lang="ru-RU" b="1" i="1" dirty="0">
                <a:solidFill>
                  <a:srgbClr val="FF0000"/>
                </a:solidFill>
              </a:rPr>
              <a:t> за </a:t>
            </a:r>
            <a:r>
              <a:rPr lang="ru-RU" b="1" i="1" dirty="0" err="1">
                <a:solidFill>
                  <a:srgbClr val="FF0000"/>
                </a:solidFill>
              </a:rPr>
              <a:t>запитами</a:t>
            </a:r>
            <a:r>
              <a:rPr lang="ru-RU" b="1" i="1" dirty="0">
                <a:solidFill>
                  <a:srgbClr val="FF0000"/>
                </a:solidFill>
              </a:rPr>
              <a:t> </a:t>
            </a:r>
            <a:r>
              <a:rPr lang="ru-RU" dirty="0" err="1"/>
              <a:t>виконавчої</a:t>
            </a:r>
            <a:r>
              <a:rPr lang="ru-RU" dirty="0"/>
              <a:t> </a:t>
            </a:r>
            <a:r>
              <a:rPr lang="ru-RU" dirty="0" err="1"/>
              <a:t>дирекції</a:t>
            </a:r>
            <a:r>
              <a:rPr lang="ru-RU" dirty="0"/>
              <a:t> Фонду </a:t>
            </a:r>
            <a:r>
              <a:rPr lang="ru-RU" dirty="0" err="1"/>
              <a:t>загальнообов’язкового</a:t>
            </a:r>
            <a:r>
              <a:rPr lang="ru-RU" dirty="0"/>
              <a:t> державного </a:t>
            </a:r>
            <a:r>
              <a:rPr lang="ru-RU" dirty="0" err="1"/>
              <a:t>соціального</a:t>
            </a:r>
            <a:r>
              <a:rPr lang="ru-RU" dirty="0"/>
              <a:t> </a:t>
            </a:r>
            <a:r>
              <a:rPr lang="ru-RU" dirty="0" err="1"/>
              <a:t>страхування</a:t>
            </a:r>
            <a:r>
              <a:rPr lang="ru-RU" dirty="0"/>
              <a:t> </a:t>
            </a:r>
            <a:r>
              <a:rPr lang="ru-RU" dirty="0" err="1"/>
              <a:t>України</a:t>
            </a:r>
            <a:r>
              <a:rPr lang="ru-RU" dirty="0"/>
              <a:t> на </a:t>
            </a:r>
            <a:r>
              <a:rPr lang="ru-RU" dirty="0" err="1"/>
              <a:t>випадок</a:t>
            </a:r>
            <a:r>
              <a:rPr lang="ru-RU" dirty="0"/>
              <a:t> </a:t>
            </a:r>
            <a:r>
              <a:rPr lang="ru-RU" dirty="0" err="1"/>
              <a:t>безробіття</a:t>
            </a:r>
            <a:r>
              <a:rPr lang="ru-RU" dirty="0"/>
              <a:t> </a:t>
            </a:r>
            <a:r>
              <a:rPr lang="ru-RU" dirty="0" err="1"/>
              <a:t>або</a:t>
            </a:r>
            <a:r>
              <a:rPr lang="ru-RU" dirty="0"/>
              <a:t> центрального органу </a:t>
            </a:r>
            <a:r>
              <a:rPr lang="ru-RU" dirty="0" err="1"/>
              <a:t>виконавчої</a:t>
            </a:r>
            <a:r>
              <a:rPr lang="ru-RU" dirty="0"/>
              <a:t> </a:t>
            </a:r>
            <a:r>
              <a:rPr lang="ru-RU" dirty="0" err="1"/>
              <a:t>влади</a:t>
            </a:r>
            <a:r>
              <a:rPr lang="ru-RU" dirty="0"/>
              <a:t>, </a:t>
            </a:r>
            <a:r>
              <a:rPr lang="ru-RU" dirty="0" err="1"/>
              <a:t>що</a:t>
            </a:r>
            <a:r>
              <a:rPr lang="ru-RU" dirty="0"/>
              <a:t> </a:t>
            </a:r>
            <a:r>
              <a:rPr lang="ru-RU" dirty="0" err="1"/>
              <a:t>реалізує</a:t>
            </a:r>
            <a:r>
              <a:rPr lang="ru-RU" dirty="0"/>
              <a:t> </a:t>
            </a:r>
            <a:r>
              <a:rPr lang="ru-RU" dirty="0" err="1"/>
              <a:t>державну</a:t>
            </a:r>
            <a:r>
              <a:rPr lang="ru-RU" dirty="0"/>
              <a:t> </a:t>
            </a:r>
            <a:r>
              <a:rPr lang="ru-RU" dirty="0" err="1"/>
              <a:t>політику</a:t>
            </a:r>
            <a:r>
              <a:rPr lang="ru-RU" dirty="0"/>
              <a:t> у сферах </a:t>
            </a:r>
            <a:r>
              <a:rPr lang="ru-RU" dirty="0" err="1"/>
              <a:t>трудових</a:t>
            </a:r>
            <a:r>
              <a:rPr lang="ru-RU" dirty="0"/>
              <a:t> </a:t>
            </a:r>
            <a:r>
              <a:rPr lang="ru-RU" dirty="0" err="1"/>
              <a:t>відносин</a:t>
            </a:r>
            <a:r>
              <a:rPr lang="ru-RU" dirty="0"/>
              <a:t>, </a:t>
            </a:r>
            <a:r>
              <a:rPr lang="ru-RU" dirty="0" err="1"/>
              <a:t>соціального</a:t>
            </a:r>
            <a:r>
              <a:rPr lang="ru-RU" dirty="0"/>
              <a:t> </a:t>
            </a:r>
            <a:r>
              <a:rPr lang="ru-RU" dirty="0" err="1"/>
              <a:t>захисту</a:t>
            </a:r>
            <a:r>
              <a:rPr lang="ru-RU" dirty="0"/>
              <a:t> </a:t>
            </a:r>
            <a:r>
              <a:rPr lang="ru-RU" dirty="0" err="1"/>
              <a:t>населення</a:t>
            </a:r>
            <a:r>
              <a:rPr lang="ru-RU" dirty="0"/>
              <a:t>, у </a:t>
            </a:r>
            <a:r>
              <a:rPr lang="ru-RU" u="sng" dirty="0"/>
              <a:t>порядку</a:t>
            </a:r>
            <a:r>
              <a:rPr lang="ru-RU" dirty="0"/>
              <a:t>, </a:t>
            </a:r>
            <a:r>
              <a:rPr lang="ru-RU" dirty="0" err="1"/>
              <a:t>визначеному</a:t>
            </a:r>
            <a:r>
              <a:rPr lang="ru-RU" dirty="0"/>
              <a:t> </a:t>
            </a:r>
            <a:r>
              <a:rPr lang="ru-RU" dirty="0" err="1"/>
              <a:t>Кабінетом</a:t>
            </a:r>
            <a:r>
              <a:rPr lang="ru-RU" dirty="0"/>
              <a:t> </a:t>
            </a:r>
            <a:r>
              <a:rPr lang="ru-RU" dirty="0" err="1"/>
              <a:t>Міністрів</a:t>
            </a:r>
            <a:r>
              <a:rPr lang="ru-RU" dirty="0"/>
              <a:t> </a:t>
            </a:r>
            <a:r>
              <a:rPr lang="ru-RU" dirty="0" err="1"/>
              <a:t>України</a:t>
            </a:r>
            <a:r>
              <a:rPr lang="ru-RU" dirty="0"/>
              <a:t>, </a:t>
            </a:r>
            <a:r>
              <a:rPr lang="ru-RU" dirty="0" err="1"/>
              <a:t>відомостей</a:t>
            </a:r>
            <a:r>
              <a:rPr lang="ru-RU" dirty="0"/>
              <a:t>, </a:t>
            </a:r>
            <a:r>
              <a:rPr lang="ru-RU" dirty="0" err="1"/>
              <a:t>що</a:t>
            </a:r>
            <a:r>
              <a:rPr lang="ru-RU" dirty="0"/>
              <a:t> </a:t>
            </a:r>
            <a:r>
              <a:rPr lang="ru-RU" dirty="0" err="1"/>
              <a:t>зберігаються</a:t>
            </a:r>
            <a:r>
              <a:rPr lang="ru-RU" dirty="0"/>
              <a:t> в </a:t>
            </a:r>
            <a:r>
              <a:rPr lang="ru-RU" dirty="0" err="1"/>
              <a:t>інформаційних</a:t>
            </a:r>
            <a:r>
              <a:rPr lang="ru-RU" dirty="0"/>
              <a:t> системах, у тому </a:t>
            </a:r>
            <a:r>
              <a:rPr lang="ru-RU" dirty="0" err="1"/>
              <a:t>числі</a:t>
            </a:r>
            <a:r>
              <a:rPr lang="ru-RU" dirty="0"/>
              <a:t> банках </a:t>
            </a:r>
            <a:r>
              <a:rPr lang="ru-RU" dirty="0" err="1"/>
              <a:t>даних</a:t>
            </a:r>
            <a:r>
              <a:rPr lang="ru-RU" dirty="0"/>
              <a:t>, </a:t>
            </a:r>
            <a:r>
              <a:rPr lang="ru-RU" dirty="0" err="1"/>
              <a:t>стосовно</a:t>
            </a:r>
            <a:r>
              <a:rPr lang="ru-RU" dirty="0"/>
              <a:t> </a:t>
            </a:r>
            <a:r>
              <a:rPr lang="ru-RU" dirty="0" err="1"/>
              <a:t>осіб</a:t>
            </a:r>
            <a:r>
              <a:rPr lang="ru-RU" dirty="0"/>
              <a:t>, </a:t>
            </a:r>
            <a:r>
              <a:rPr lang="ru-RU" dirty="0" err="1"/>
              <a:t>які</a:t>
            </a:r>
            <a:r>
              <a:rPr lang="ru-RU" dirty="0"/>
              <a:t> в </a:t>
            </a:r>
            <a:r>
              <a:rPr lang="ru-RU" dirty="0" err="1"/>
              <a:t>період</a:t>
            </a:r>
            <a:r>
              <a:rPr lang="ru-RU" dirty="0"/>
              <a:t> </a:t>
            </a:r>
            <a:r>
              <a:rPr lang="ru-RU" dirty="0" err="1"/>
              <a:t>одержання</a:t>
            </a:r>
            <a:r>
              <a:rPr lang="ru-RU" dirty="0"/>
              <a:t> </a:t>
            </a:r>
            <a:r>
              <a:rPr lang="ru-RU" dirty="0" err="1"/>
              <a:t>допомоги</a:t>
            </a:r>
            <a:r>
              <a:rPr lang="ru-RU" dirty="0"/>
              <a:t> по </a:t>
            </a:r>
            <a:r>
              <a:rPr lang="ru-RU" dirty="0" err="1"/>
              <a:t>безробіттю</a:t>
            </a:r>
            <a:r>
              <a:rPr lang="ru-RU" dirty="0"/>
              <a:t> </a:t>
            </a:r>
            <a:r>
              <a:rPr lang="ru-RU" dirty="0" err="1"/>
              <a:t>перетинали</a:t>
            </a:r>
            <a:r>
              <a:rPr lang="ru-RU" dirty="0"/>
              <a:t> </a:t>
            </a:r>
            <a:r>
              <a:rPr lang="ru-RU" dirty="0" err="1"/>
              <a:t>державний</a:t>
            </a:r>
            <a:r>
              <a:rPr lang="ru-RU" dirty="0"/>
              <a:t> кордон </a:t>
            </a:r>
            <a:r>
              <a:rPr lang="ru-RU" dirty="0" err="1"/>
              <a:t>України</a:t>
            </a:r>
            <a:r>
              <a:rPr lang="ru-RU" dirty="0"/>
              <a:t> </a:t>
            </a:r>
            <a:r>
              <a:rPr lang="ru-RU" dirty="0" err="1"/>
              <a:t>або</a:t>
            </a:r>
            <a:r>
              <a:rPr lang="ru-RU" dirty="0"/>
              <a:t> </a:t>
            </a:r>
            <a:r>
              <a:rPr lang="ru-RU" dirty="0" err="1"/>
              <a:t>перебували</a:t>
            </a:r>
            <a:r>
              <a:rPr lang="ru-RU" dirty="0"/>
              <a:t> за межами </a:t>
            </a:r>
            <a:r>
              <a:rPr lang="ru-RU" dirty="0" err="1"/>
              <a:t>України</a:t>
            </a:r>
            <a:r>
              <a:rPr lang="ru-RU" dirty="0" smtClean="0"/>
              <a:t>;</a:t>
            </a:r>
          </a:p>
          <a:p>
            <a:r>
              <a:rPr lang="ru-RU" dirty="0"/>
              <a:t>23</a:t>
            </a:r>
            <a:r>
              <a:rPr lang="ru-RU" b="1" baseline="30000" dirty="0"/>
              <a:t>-2</a:t>
            </a:r>
            <a:r>
              <a:rPr lang="ru-RU" dirty="0"/>
              <a:t>) </a:t>
            </a:r>
            <a:r>
              <a:rPr lang="ru-RU" b="1" i="1" dirty="0" err="1">
                <a:solidFill>
                  <a:srgbClr val="FF0000"/>
                </a:solidFill>
              </a:rPr>
              <a:t>надання</a:t>
            </a:r>
            <a:r>
              <a:rPr lang="ru-RU" dirty="0"/>
              <a:t> центральному органу </a:t>
            </a:r>
            <a:r>
              <a:rPr lang="ru-RU" dirty="0" err="1"/>
              <a:t>виконавчої</a:t>
            </a:r>
            <a:r>
              <a:rPr lang="ru-RU" dirty="0"/>
              <a:t> </a:t>
            </a:r>
            <a:r>
              <a:rPr lang="ru-RU" dirty="0" err="1"/>
              <a:t>влади</a:t>
            </a:r>
            <a:r>
              <a:rPr lang="ru-RU" dirty="0"/>
              <a:t>, </a:t>
            </a:r>
            <a:r>
              <a:rPr lang="ru-RU" dirty="0" err="1"/>
              <a:t>що</a:t>
            </a:r>
            <a:r>
              <a:rPr lang="ru-RU" dirty="0"/>
              <a:t> </a:t>
            </a:r>
            <a:r>
              <a:rPr lang="ru-RU" dirty="0" err="1"/>
              <a:t>забезпечує</a:t>
            </a:r>
            <a:r>
              <a:rPr lang="ru-RU" dirty="0"/>
              <a:t> </a:t>
            </a:r>
            <a:r>
              <a:rPr lang="ru-RU" dirty="0" err="1"/>
              <a:t>формування</a:t>
            </a:r>
            <a:r>
              <a:rPr lang="ru-RU" dirty="0"/>
              <a:t> та </a:t>
            </a:r>
            <a:r>
              <a:rPr lang="ru-RU" dirty="0" err="1"/>
              <a:t>реалізує</a:t>
            </a:r>
            <a:r>
              <a:rPr lang="ru-RU" dirty="0"/>
              <a:t> </a:t>
            </a:r>
            <a:r>
              <a:rPr lang="ru-RU" dirty="0" err="1"/>
              <a:t>державну</a:t>
            </a:r>
            <a:r>
              <a:rPr lang="ru-RU" dirty="0"/>
              <a:t> </a:t>
            </a:r>
            <a:r>
              <a:rPr lang="ru-RU" dirty="0" err="1"/>
              <a:t>фінансову</a:t>
            </a:r>
            <a:r>
              <a:rPr lang="ru-RU" dirty="0"/>
              <a:t> та </a:t>
            </a:r>
            <a:r>
              <a:rPr lang="ru-RU" dirty="0" err="1"/>
              <a:t>бюджетну</a:t>
            </a:r>
            <a:r>
              <a:rPr lang="ru-RU" dirty="0"/>
              <a:t> </a:t>
            </a:r>
            <a:r>
              <a:rPr lang="ru-RU" dirty="0" err="1"/>
              <a:t>політику</a:t>
            </a:r>
            <a:r>
              <a:rPr lang="ru-RU" dirty="0"/>
              <a:t>, </a:t>
            </a:r>
            <a:r>
              <a:rPr lang="ru-RU" dirty="0" err="1"/>
              <a:t>під</a:t>
            </a:r>
            <a:r>
              <a:rPr lang="ru-RU" dirty="0"/>
              <a:t> час </a:t>
            </a:r>
            <a:r>
              <a:rPr lang="ru-RU" dirty="0" err="1"/>
              <a:t>здійснення</a:t>
            </a:r>
            <a:r>
              <a:rPr lang="ru-RU" dirty="0"/>
              <a:t> </a:t>
            </a:r>
            <a:r>
              <a:rPr lang="ru-RU" dirty="0" err="1"/>
              <a:t>верифікації</a:t>
            </a:r>
            <a:r>
              <a:rPr lang="ru-RU" dirty="0"/>
              <a:t> та </a:t>
            </a:r>
            <a:r>
              <a:rPr lang="ru-RU" dirty="0" err="1"/>
              <a:t>моніторингу</a:t>
            </a:r>
            <a:r>
              <a:rPr lang="ru-RU" dirty="0"/>
              <a:t> </a:t>
            </a:r>
            <a:r>
              <a:rPr lang="ru-RU" dirty="0" err="1"/>
              <a:t>державних</a:t>
            </a:r>
            <a:r>
              <a:rPr lang="ru-RU" dirty="0"/>
              <a:t> </a:t>
            </a:r>
            <a:r>
              <a:rPr lang="ru-RU" b="1" i="1" dirty="0" err="1">
                <a:solidFill>
                  <a:srgbClr val="FF0000"/>
                </a:solidFill>
              </a:rPr>
              <a:t>виплат</a:t>
            </a:r>
            <a:r>
              <a:rPr lang="ru-RU" dirty="0"/>
              <a:t> у порядку та </a:t>
            </a:r>
            <a:r>
              <a:rPr lang="ru-RU" dirty="0" err="1"/>
              <a:t>обсягах</a:t>
            </a:r>
            <a:r>
              <a:rPr lang="ru-RU" dirty="0"/>
              <a:t>, </a:t>
            </a:r>
            <a:r>
              <a:rPr lang="ru-RU" dirty="0" err="1"/>
              <a:t>визначених</a:t>
            </a:r>
            <a:r>
              <a:rPr lang="ru-RU" dirty="0"/>
              <a:t> </a:t>
            </a:r>
            <a:r>
              <a:rPr lang="ru-RU" dirty="0" err="1"/>
              <a:t>центральним</a:t>
            </a:r>
            <a:r>
              <a:rPr lang="ru-RU" dirty="0"/>
              <a:t> органом </a:t>
            </a:r>
            <a:r>
              <a:rPr lang="ru-RU" dirty="0" err="1"/>
              <a:t>виконавчої</a:t>
            </a:r>
            <a:r>
              <a:rPr lang="ru-RU" dirty="0"/>
              <a:t> </a:t>
            </a:r>
            <a:r>
              <a:rPr lang="ru-RU" dirty="0" err="1"/>
              <a:t>влади</a:t>
            </a:r>
            <a:r>
              <a:rPr lang="ru-RU" dirty="0"/>
              <a:t>, </a:t>
            </a:r>
            <a:r>
              <a:rPr lang="ru-RU" dirty="0" err="1"/>
              <a:t>що</a:t>
            </a:r>
            <a:r>
              <a:rPr lang="ru-RU" dirty="0"/>
              <a:t> </a:t>
            </a:r>
            <a:r>
              <a:rPr lang="ru-RU" dirty="0" err="1"/>
              <a:t>забезпечує</a:t>
            </a:r>
            <a:r>
              <a:rPr lang="ru-RU" dirty="0"/>
              <a:t> </a:t>
            </a:r>
            <a:r>
              <a:rPr lang="ru-RU" dirty="0" err="1"/>
              <a:t>формування</a:t>
            </a:r>
            <a:r>
              <a:rPr lang="ru-RU" dirty="0"/>
              <a:t> та </a:t>
            </a:r>
            <a:r>
              <a:rPr lang="ru-RU" dirty="0" err="1"/>
              <a:t>реалізує</a:t>
            </a:r>
            <a:r>
              <a:rPr lang="ru-RU" dirty="0"/>
              <a:t> </a:t>
            </a:r>
            <a:r>
              <a:rPr lang="ru-RU" dirty="0" err="1"/>
              <a:t>державну</a:t>
            </a:r>
            <a:r>
              <a:rPr lang="ru-RU" dirty="0"/>
              <a:t> </a:t>
            </a:r>
            <a:r>
              <a:rPr lang="ru-RU" dirty="0" err="1"/>
              <a:t>фінансову</a:t>
            </a:r>
            <a:r>
              <a:rPr lang="ru-RU" dirty="0"/>
              <a:t> та </a:t>
            </a:r>
            <a:r>
              <a:rPr lang="ru-RU" dirty="0" err="1"/>
              <a:t>бюджетну</a:t>
            </a:r>
            <a:r>
              <a:rPr lang="ru-RU" dirty="0"/>
              <a:t> </a:t>
            </a:r>
            <a:r>
              <a:rPr lang="ru-RU" dirty="0" err="1"/>
              <a:t>політику</a:t>
            </a:r>
            <a:r>
              <a:rPr lang="ru-RU" dirty="0"/>
              <a:t>, разом з </a:t>
            </a:r>
            <a:r>
              <a:rPr lang="ru-RU" dirty="0" err="1"/>
              <a:t>центральним</a:t>
            </a:r>
            <a:r>
              <a:rPr lang="ru-RU" dirty="0"/>
              <a:t> органом </a:t>
            </a:r>
            <a:r>
              <a:rPr lang="ru-RU" dirty="0" err="1"/>
              <a:t>виконавчої</a:t>
            </a:r>
            <a:r>
              <a:rPr lang="ru-RU" dirty="0"/>
              <a:t> </a:t>
            </a:r>
            <a:r>
              <a:rPr lang="ru-RU" dirty="0" err="1"/>
              <a:t>влади</a:t>
            </a:r>
            <a:r>
              <a:rPr lang="ru-RU" dirty="0"/>
              <a:t>, </a:t>
            </a:r>
            <a:r>
              <a:rPr lang="ru-RU" dirty="0" err="1"/>
              <a:t>що</a:t>
            </a:r>
            <a:r>
              <a:rPr lang="ru-RU" dirty="0"/>
              <a:t> </a:t>
            </a:r>
            <a:r>
              <a:rPr lang="ru-RU" dirty="0" err="1"/>
              <a:t>реалізує</a:t>
            </a:r>
            <a:r>
              <a:rPr lang="ru-RU" dirty="0"/>
              <a:t> </a:t>
            </a:r>
            <a:r>
              <a:rPr lang="ru-RU" dirty="0" err="1"/>
              <a:t>державну</a:t>
            </a:r>
            <a:r>
              <a:rPr lang="ru-RU" dirty="0"/>
              <a:t> </a:t>
            </a:r>
            <a:r>
              <a:rPr lang="ru-RU" dirty="0" err="1"/>
              <a:t>політику</a:t>
            </a:r>
            <a:r>
              <a:rPr lang="ru-RU" dirty="0"/>
              <a:t> у </a:t>
            </a:r>
            <a:r>
              <a:rPr lang="ru-RU" dirty="0" err="1"/>
              <a:t>сфері</a:t>
            </a:r>
            <a:r>
              <a:rPr lang="ru-RU" dirty="0"/>
              <a:t> </a:t>
            </a:r>
            <a:r>
              <a:rPr lang="ru-RU" dirty="0" err="1"/>
              <a:t>охорони</a:t>
            </a:r>
            <a:r>
              <a:rPr lang="ru-RU" dirty="0"/>
              <a:t> державного кордону, </a:t>
            </a:r>
            <a:r>
              <a:rPr lang="ru-RU" dirty="0" err="1"/>
              <a:t>відомостей</a:t>
            </a:r>
            <a:r>
              <a:rPr lang="ru-RU" dirty="0"/>
              <a:t> </a:t>
            </a:r>
            <a:r>
              <a:rPr lang="ru-RU" dirty="0" err="1"/>
              <a:t>стосовно</a:t>
            </a:r>
            <a:r>
              <a:rPr lang="ru-RU" dirty="0"/>
              <a:t> </a:t>
            </a:r>
            <a:r>
              <a:rPr lang="ru-RU" dirty="0" err="1"/>
              <a:t>реципієнтів</a:t>
            </a:r>
            <a:r>
              <a:rPr lang="ru-RU" dirty="0"/>
              <a:t>, </a:t>
            </a:r>
            <a:r>
              <a:rPr lang="ru-RU" dirty="0" err="1"/>
              <a:t>які</a:t>
            </a:r>
            <a:r>
              <a:rPr lang="ru-RU" dirty="0"/>
              <a:t> </a:t>
            </a:r>
            <a:r>
              <a:rPr lang="ru-RU" dirty="0" err="1"/>
              <a:t>перетинали</a:t>
            </a:r>
            <a:r>
              <a:rPr lang="ru-RU" dirty="0"/>
              <a:t> </a:t>
            </a:r>
            <a:r>
              <a:rPr lang="ru-RU" dirty="0" err="1"/>
              <a:t>державний</a:t>
            </a:r>
            <a:r>
              <a:rPr lang="ru-RU" dirty="0"/>
              <a:t> кордон </a:t>
            </a:r>
            <a:r>
              <a:rPr lang="ru-RU" dirty="0" err="1"/>
              <a:t>України</a:t>
            </a:r>
            <a:r>
              <a:rPr lang="ru-RU" dirty="0"/>
              <a:t> </a:t>
            </a:r>
            <a:r>
              <a:rPr lang="ru-RU" dirty="0" err="1"/>
              <a:t>або</a:t>
            </a:r>
            <a:r>
              <a:rPr lang="ru-RU" dirty="0"/>
              <a:t> </a:t>
            </a:r>
            <a:r>
              <a:rPr lang="ru-RU" dirty="0" err="1"/>
              <a:t>в’їжджали</a:t>
            </a:r>
            <a:r>
              <a:rPr lang="ru-RU" dirty="0"/>
              <a:t>/</a:t>
            </a:r>
            <a:r>
              <a:rPr lang="ru-RU" dirty="0" err="1"/>
              <a:t>виїжджали</a:t>
            </a:r>
            <a:r>
              <a:rPr lang="ru-RU" dirty="0"/>
              <a:t> на </a:t>
            </a:r>
            <a:r>
              <a:rPr lang="ru-RU" dirty="0" err="1"/>
              <a:t>тимчасово</a:t>
            </a:r>
            <a:r>
              <a:rPr lang="ru-RU" dirty="0"/>
              <a:t> </a:t>
            </a:r>
            <a:r>
              <a:rPr lang="ru-RU" dirty="0" err="1"/>
              <a:t>окуповану</a:t>
            </a:r>
            <a:r>
              <a:rPr lang="ru-RU" dirty="0"/>
              <a:t> </a:t>
            </a:r>
            <a:r>
              <a:rPr lang="ru-RU" dirty="0" err="1"/>
              <a:t>територію</a:t>
            </a:r>
            <a:r>
              <a:rPr lang="ru-RU" dirty="0"/>
              <a:t> </a:t>
            </a:r>
            <a:r>
              <a:rPr lang="ru-RU" dirty="0" err="1"/>
              <a:t>України</a:t>
            </a:r>
            <a:r>
              <a:rPr lang="ru-RU" dirty="0"/>
              <a:t> через </a:t>
            </a:r>
            <a:r>
              <a:rPr lang="ru-RU" dirty="0" err="1"/>
              <a:t>контрольні</a:t>
            </a:r>
            <a:r>
              <a:rPr lang="ru-RU" dirty="0"/>
              <a:t> </a:t>
            </a:r>
            <a:r>
              <a:rPr lang="ru-RU" dirty="0" err="1"/>
              <a:t>пункти</a:t>
            </a:r>
            <a:r>
              <a:rPr lang="ru-RU" dirty="0"/>
              <a:t> </a:t>
            </a:r>
            <a:r>
              <a:rPr lang="ru-RU" dirty="0" err="1"/>
              <a:t>в’їзду</a:t>
            </a:r>
            <a:r>
              <a:rPr lang="ru-RU" dirty="0"/>
              <a:t> - </a:t>
            </a:r>
            <a:r>
              <a:rPr lang="ru-RU" dirty="0" err="1"/>
              <a:t>виїзду</a:t>
            </a:r>
            <a:r>
              <a:rPr lang="ru-RU" dirty="0" smtClean="0"/>
              <a:t>;</a:t>
            </a:r>
          </a:p>
          <a:p>
            <a:r>
              <a:rPr lang="ru-RU" dirty="0"/>
              <a:t>24) </a:t>
            </a:r>
            <a:r>
              <a:rPr lang="ru-RU" b="1" i="1" dirty="0" err="1">
                <a:solidFill>
                  <a:srgbClr val="FF0000"/>
                </a:solidFill>
              </a:rPr>
              <a:t>охорона</a:t>
            </a:r>
            <a:r>
              <a:rPr lang="ru-RU" b="1" i="1" dirty="0">
                <a:solidFill>
                  <a:srgbClr val="FF0000"/>
                </a:solidFill>
              </a:rPr>
              <a:t> </a:t>
            </a:r>
            <a:r>
              <a:rPr lang="ru-RU" dirty="0" err="1"/>
              <a:t>закордонних</a:t>
            </a:r>
            <a:r>
              <a:rPr lang="ru-RU" dirty="0"/>
              <a:t> </a:t>
            </a:r>
            <a:r>
              <a:rPr lang="ru-RU" dirty="0" err="1"/>
              <a:t>дипломатичних</a:t>
            </a:r>
            <a:r>
              <a:rPr lang="ru-RU" dirty="0"/>
              <a:t> </a:t>
            </a:r>
            <a:r>
              <a:rPr lang="ru-RU" dirty="0" err="1"/>
              <a:t>установ</a:t>
            </a:r>
            <a:r>
              <a:rPr lang="ru-RU" dirty="0"/>
              <a:t> </a:t>
            </a:r>
            <a:r>
              <a:rPr lang="ru-RU" dirty="0" err="1"/>
              <a:t>України</a:t>
            </a:r>
            <a:r>
              <a:rPr lang="ru-RU" dirty="0"/>
              <a:t>;</a:t>
            </a:r>
          </a:p>
          <a:p>
            <a:r>
              <a:rPr lang="ru-RU" dirty="0"/>
              <a:t>24</a:t>
            </a:r>
            <a:r>
              <a:rPr lang="ru-RU" b="1" baseline="30000" dirty="0"/>
              <a:t>-1</a:t>
            </a:r>
            <a:r>
              <a:rPr lang="ru-RU" dirty="0"/>
              <a:t>) </a:t>
            </a:r>
            <a:r>
              <a:rPr lang="ru-RU" b="1" i="1" dirty="0" err="1">
                <a:solidFill>
                  <a:srgbClr val="FF0000"/>
                </a:solidFill>
              </a:rPr>
              <a:t>охорона</a:t>
            </a:r>
            <a:r>
              <a:rPr lang="ru-RU" dirty="0"/>
              <a:t> </a:t>
            </a:r>
            <a:r>
              <a:rPr lang="ru-RU" dirty="0" err="1"/>
              <a:t>підводної</a:t>
            </a:r>
            <a:r>
              <a:rPr lang="ru-RU" dirty="0"/>
              <a:t> </a:t>
            </a:r>
            <a:r>
              <a:rPr lang="ru-RU" dirty="0" err="1"/>
              <a:t>культурної</a:t>
            </a:r>
            <a:r>
              <a:rPr lang="ru-RU" dirty="0"/>
              <a:t> та </a:t>
            </a:r>
            <a:r>
              <a:rPr lang="ru-RU" dirty="0" err="1"/>
              <a:t>археологічної</a:t>
            </a:r>
            <a:r>
              <a:rPr lang="ru-RU" dirty="0"/>
              <a:t> </a:t>
            </a:r>
            <a:r>
              <a:rPr lang="ru-RU" dirty="0" err="1"/>
              <a:t>спадщини</a:t>
            </a:r>
            <a:r>
              <a:rPr lang="ru-RU" dirty="0"/>
              <a:t>;</a:t>
            </a:r>
          </a:p>
          <a:p>
            <a:r>
              <a:rPr lang="ru-RU" dirty="0"/>
              <a:t>27</a:t>
            </a:r>
            <a:r>
              <a:rPr lang="ru-RU" b="1" i="1" dirty="0">
                <a:solidFill>
                  <a:srgbClr val="FF0000"/>
                </a:solidFill>
              </a:rPr>
              <a:t>) </a:t>
            </a:r>
            <a:r>
              <a:rPr lang="ru-RU" b="1" i="1" dirty="0" err="1">
                <a:solidFill>
                  <a:srgbClr val="FF0000"/>
                </a:solidFill>
              </a:rPr>
              <a:t>забезпечення</a:t>
            </a:r>
            <a:r>
              <a:rPr lang="ru-RU" b="1" i="1" dirty="0">
                <a:solidFill>
                  <a:srgbClr val="FF0000"/>
                </a:solidFill>
              </a:rPr>
              <a:t> </a:t>
            </a:r>
            <a:r>
              <a:rPr lang="ru-RU" b="1" i="1" dirty="0" err="1">
                <a:solidFill>
                  <a:srgbClr val="FF0000"/>
                </a:solidFill>
              </a:rPr>
              <a:t>зберігання</a:t>
            </a:r>
            <a:r>
              <a:rPr lang="ru-RU" b="1" i="1" dirty="0">
                <a:solidFill>
                  <a:srgbClr val="FF0000"/>
                </a:solidFill>
              </a:rPr>
              <a:t> </a:t>
            </a:r>
            <a:r>
              <a:rPr lang="ru-RU" dirty="0" err="1"/>
              <a:t>документів</a:t>
            </a:r>
            <a:r>
              <a:rPr lang="ru-RU" dirty="0"/>
              <a:t> </a:t>
            </a:r>
            <a:r>
              <a:rPr lang="ru-RU" dirty="0" err="1"/>
              <a:t>демаркації</a:t>
            </a:r>
            <a:r>
              <a:rPr lang="ru-RU" dirty="0"/>
              <a:t> державного кордону </a:t>
            </a:r>
            <a:r>
              <a:rPr lang="ru-RU" dirty="0" err="1"/>
              <a:t>України</a:t>
            </a:r>
            <a:r>
              <a:rPr lang="ru-RU" dirty="0"/>
              <a:t> в </a:t>
            </a:r>
            <a:r>
              <a:rPr lang="ru-RU" dirty="0" err="1"/>
              <a:t>установленому</a:t>
            </a:r>
            <a:r>
              <a:rPr lang="ru-RU" dirty="0"/>
              <a:t> </a:t>
            </a:r>
            <a:r>
              <a:rPr lang="ru-RU" dirty="0" err="1"/>
              <a:t>законодавством</a:t>
            </a:r>
            <a:r>
              <a:rPr lang="ru-RU" dirty="0"/>
              <a:t> </a:t>
            </a:r>
            <a:r>
              <a:rPr lang="ru-RU" dirty="0" err="1"/>
              <a:t>України</a:t>
            </a:r>
            <a:r>
              <a:rPr lang="ru-RU" dirty="0"/>
              <a:t> порядку</a:t>
            </a:r>
            <a:r>
              <a:rPr lang="ru-RU" dirty="0" smtClean="0"/>
              <a:t>;</a:t>
            </a:r>
          </a:p>
          <a:p>
            <a:r>
              <a:rPr lang="ru-RU" dirty="0"/>
              <a:t>29</a:t>
            </a:r>
            <a:r>
              <a:rPr lang="ru-RU" b="1" i="1" dirty="0">
                <a:solidFill>
                  <a:srgbClr val="FF0000"/>
                </a:solidFill>
              </a:rPr>
              <a:t>) </a:t>
            </a:r>
            <a:r>
              <a:rPr lang="ru-RU" b="1" i="1" dirty="0" err="1">
                <a:solidFill>
                  <a:srgbClr val="FF0000"/>
                </a:solidFill>
              </a:rPr>
              <a:t>інформування</a:t>
            </a:r>
            <a:r>
              <a:rPr lang="ru-RU" dirty="0"/>
              <a:t> в порядку, </a:t>
            </a:r>
            <a:r>
              <a:rPr lang="ru-RU" dirty="0" err="1"/>
              <a:t>встановленому</a:t>
            </a:r>
            <a:r>
              <a:rPr lang="ru-RU" dirty="0"/>
              <a:t> </a:t>
            </a:r>
            <a:r>
              <a:rPr lang="ru-RU" dirty="0" err="1"/>
              <a:t>Кабінетом</a:t>
            </a:r>
            <a:r>
              <a:rPr lang="ru-RU" dirty="0"/>
              <a:t> </a:t>
            </a:r>
            <a:r>
              <a:rPr lang="ru-RU" dirty="0" err="1"/>
              <a:t>Міністрів</a:t>
            </a:r>
            <a:r>
              <a:rPr lang="ru-RU" dirty="0"/>
              <a:t> </a:t>
            </a:r>
            <a:r>
              <a:rPr lang="ru-RU" dirty="0" err="1"/>
              <a:t>України</a:t>
            </a:r>
            <a:r>
              <a:rPr lang="ru-RU" dirty="0"/>
              <a:t>, Центру з </a:t>
            </a:r>
            <a:r>
              <a:rPr lang="ru-RU" dirty="0" err="1"/>
              <a:t>надання</a:t>
            </a:r>
            <a:r>
              <a:rPr lang="ru-RU" dirty="0"/>
              <a:t> </a:t>
            </a:r>
            <a:r>
              <a:rPr lang="ru-RU" dirty="0" err="1"/>
              <a:t>безоплатної</a:t>
            </a:r>
            <a:r>
              <a:rPr lang="ru-RU" dirty="0"/>
              <a:t> </a:t>
            </a:r>
            <a:r>
              <a:rPr lang="ru-RU" dirty="0" err="1"/>
              <a:t>вторинної</a:t>
            </a:r>
            <a:r>
              <a:rPr lang="ru-RU" dirty="0"/>
              <a:t> </a:t>
            </a:r>
            <a:r>
              <a:rPr lang="ru-RU" dirty="0" err="1"/>
              <a:t>правової</a:t>
            </a:r>
            <a:r>
              <a:rPr lang="ru-RU" dirty="0"/>
              <a:t> </a:t>
            </a:r>
            <a:r>
              <a:rPr lang="ru-RU" dirty="0" err="1"/>
              <a:t>допомоги</a:t>
            </a:r>
            <a:r>
              <a:rPr lang="ru-RU" dirty="0"/>
              <a:t> про </a:t>
            </a:r>
            <a:r>
              <a:rPr lang="ru-RU" dirty="0" err="1"/>
              <a:t>кожний</a:t>
            </a:r>
            <a:r>
              <a:rPr lang="ru-RU" dirty="0"/>
              <a:t> </a:t>
            </a:r>
            <a:r>
              <a:rPr lang="ru-RU" dirty="0" err="1"/>
              <a:t>випадок</a:t>
            </a:r>
            <a:r>
              <a:rPr lang="ru-RU" dirty="0"/>
              <a:t> </a:t>
            </a:r>
            <a:r>
              <a:rPr lang="ru-RU" dirty="0" err="1"/>
              <a:t>затримання</a:t>
            </a:r>
            <a:r>
              <a:rPr lang="ru-RU" dirty="0"/>
              <a:t> </a:t>
            </a:r>
            <a:r>
              <a:rPr lang="ru-RU" dirty="0" err="1"/>
              <a:t>осіб</a:t>
            </a:r>
            <a:r>
              <a:rPr lang="ru-RU" dirty="0"/>
              <a:t> </a:t>
            </a:r>
            <a:r>
              <a:rPr lang="ru-RU" dirty="0" err="1"/>
              <a:t>згідно</a:t>
            </a:r>
            <a:r>
              <a:rPr lang="ru-RU" dirty="0"/>
              <a:t> з </a:t>
            </a:r>
            <a:r>
              <a:rPr lang="ru-RU" dirty="0" err="1"/>
              <a:t>дорученням</a:t>
            </a:r>
            <a:r>
              <a:rPr lang="ru-RU" dirty="0"/>
              <a:t> </a:t>
            </a:r>
            <a:r>
              <a:rPr lang="ru-RU" dirty="0" err="1"/>
              <a:t>правоохоронних</a:t>
            </a:r>
            <a:r>
              <a:rPr lang="ru-RU" dirty="0"/>
              <a:t> </a:t>
            </a:r>
            <a:r>
              <a:rPr lang="ru-RU" dirty="0" err="1"/>
              <a:t>органів</a:t>
            </a:r>
            <a:r>
              <a:rPr lang="ru-RU" dirty="0"/>
              <a:t> </a:t>
            </a:r>
            <a:r>
              <a:rPr lang="ru-RU" dirty="0" err="1"/>
              <a:t>України</a:t>
            </a:r>
            <a:r>
              <a:rPr lang="ru-RU" dirty="0"/>
              <a:t> та </a:t>
            </a:r>
            <a:r>
              <a:rPr lang="ru-RU" dirty="0" err="1"/>
              <a:t>адміністративного</a:t>
            </a:r>
            <a:r>
              <a:rPr lang="ru-RU" dirty="0"/>
              <a:t> </a:t>
            </a:r>
            <a:r>
              <a:rPr lang="ru-RU" dirty="0" err="1"/>
              <a:t>затримання</a:t>
            </a:r>
            <a:r>
              <a:rPr lang="ru-RU" dirty="0"/>
              <a:t> </a:t>
            </a:r>
            <a:r>
              <a:rPr lang="ru-RU" dirty="0" err="1"/>
              <a:t>осіб</a:t>
            </a:r>
            <a:r>
              <a:rPr lang="ru-RU" dirty="0"/>
              <a:t>, </a:t>
            </a:r>
            <a:r>
              <a:rPr lang="ru-RU" dirty="0" err="1"/>
              <a:t>крім</a:t>
            </a:r>
            <a:r>
              <a:rPr lang="ru-RU" dirty="0"/>
              <a:t> </a:t>
            </a:r>
            <a:r>
              <a:rPr lang="ru-RU" dirty="0" err="1"/>
              <a:t>випадків</a:t>
            </a:r>
            <a:r>
              <a:rPr lang="ru-RU" dirty="0"/>
              <a:t>, </a:t>
            </a:r>
            <a:r>
              <a:rPr lang="ru-RU" dirty="0" err="1"/>
              <a:t>якщо</a:t>
            </a:r>
            <a:r>
              <a:rPr lang="ru-RU" dirty="0"/>
              <a:t> особа </a:t>
            </a:r>
            <a:r>
              <a:rPr lang="ru-RU" dirty="0" err="1"/>
              <a:t>захищає</a:t>
            </a:r>
            <a:r>
              <a:rPr lang="ru-RU" dirty="0"/>
              <a:t> себе </a:t>
            </a:r>
            <a:r>
              <a:rPr lang="ru-RU" dirty="0" err="1"/>
              <a:t>особисто</a:t>
            </a:r>
            <a:r>
              <a:rPr lang="ru-RU" dirty="0"/>
              <a:t> </a:t>
            </a:r>
            <a:r>
              <a:rPr lang="ru-RU" dirty="0" err="1"/>
              <a:t>чи</a:t>
            </a:r>
            <a:r>
              <a:rPr lang="ru-RU" dirty="0"/>
              <a:t> запросила </a:t>
            </a:r>
            <a:r>
              <a:rPr lang="ru-RU" dirty="0" err="1"/>
              <a:t>захисника</a:t>
            </a:r>
            <a:r>
              <a:rPr lang="ru-RU" dirty="0" smtClean="0"/>
              <a:t>;</a:t>
            </a:r>
          </a:p>
          <a:p>
            <a:r>
              <a:rPr lang="ru-RU" dirty="0"/>
              <a:t>30</a:t>
            </a:r>
            <a:r>
              <a:rPr lang="ru-RU" b="1" i="1" dirty="0">
                <a:solidFill>
                  <a:srgbClr val="FF0000"/>
                </a:solidFill>
              </a:rPr>
              <a:t>) </a:t>
            </a:r>
            <a:r>
              <a:rPr lang="ru-RU" b="1" i="1" dirty="0" err="1">
                <a:solidFill>
                  <a:srgbClr val="FF0000"/>
                </a:solidFill>
              </a:rPr>
              <a:t>надання</a:t>
            </a:r>
            <a:r>
              <a:rPr lang="ru-RU" b="1" i="1" dirty="0">
                <a:solidFill>
                  <a:srgbClr val="FF0000"/>
                </a:solidFill>
              </a:rPr>
              <a:t> до </a:t>
            </a:r>
            <a:r>
              <a:rPr lang="ru-RU" b="1" i="1" dirty="0" err="1">
                <a:solidFill>
                  <a:srgbClr val="FF0000"/>
                </a:solidFill>
              </a:rPr>
              <a:t>Єдиного</a:t>
            </a:r>
            <a:r>
              <a:rPr lang="ru-RU" b="1" i="1" dirty="0">
                <a:solidFill>
                  <a:srgbClr val="FF0000"/>
                </a:solidFill>
              </a:rPr>
              <a:t> державного </a:t>
            </a:r>
            <a:r>
              <a:rPr lang="ru-RU" b="1" i="1" dirty="0" err="1">
                <a:solidFill>
                  <a:srgbClr val="FF0000"/>
                </a:solidFill>
              </a:rPr>
              <a:t>реєстру</a:t>
            </a:r>
            <a:r>
              <a:rPr lang="ru-RU" b="1" i="1" dirty="0">
                <a:solidFill>
                  <a:srgbClr val="FF0000"/>
                </a:solidFill>
              </a:rPr>
              <a:t> </a:t>
            </a:r>
            <a:r>
              <a:rPr lang="ru-RU" b="1" i="1" dirty="0" err="1">
                <a:solidFill>
                  <a:srgbClr val="FF0000"/>
                </a:solidFill>
              </a:rPr>
              <a:t>призовників</a:t>
            </a:r>
            <a:r>
              <a:rPr lang="ru-RU" b="1" i="1" dirty="0">
                <a:solidFill>
                  <a:srgbClr val="FF0000"/>
                </a:solidFill>
              </a:rPr>
              <a:t>, </a:t>
            </a:r>
            <a:r>
              <a:rPr lang="ru-RU" b="1" i="1" dirty="0" err="1">
                <a:solidFill>
                  <a:srgbClr val="FF0000"/>
                </a:solidFill>
              </a:rPr>
              <a:t>військовозобов’язаних</a:t>
            </a:r>
            <a:r>
              <a:rPr lang="ru-RU" b="1" i="1" dirty="0">
                <a:solidFill>
                  <a:srgbClr val="FF0000"/>
                </a:solidFill>
              </a:rPr>
              <a:t> та </a:t>
            </a:r>
            <a:r>
              <a:rPr lang="ru-RU" b="1" i="1" dirty="0" err="1">
                <a:solidFill>
                  <a:srgbClr val="FF0000"/>
                </a:solidFill>
              </a:rPr>
              <a:t>резервістів</a:t>
            </a:r>
            <a:r>
              <a:rPr lang="ru-RU" b="1" i="1" dirty="0">
                <a:solidFill>
                  <a:srgbClr val="FF0000"/>
                </a:solidFill>
              </a:rPr>
              <a:t> </a:t>
            </a:r>
            <a:r>
              <a:rPr lang="ru-RU" dirty="0" err="1"/>
              <a:t>необхідних</a:t>
            </a:r>
            <a:r>
              <a:rPr lang="ru-RU" dirty="0"/>
              <a:t> для </a:t>
            </a:r>
            <a:r>
              <a:rPr lang="ru-RU" dirty="0" err="1"/>
              <a:t>забезпечення</a:t>
            </a:r>
            <a:r>
              <a:rPr lang="ru-RU" dirty="0"/>
              <a:t> </a:t>
            </a:r>
            <a:r>
              <a:rPr lang="ru-RU" dirty="0" err="1"/>
              <a:t>ведення</a:t>
            </a:r>
            <a:r>
              <a:rPr lang="ru-RU" dirty="0"/>
              <a:t> </a:t>
            </a:r>
            <a:r>
              <a:rPr lang="ru-RU" dirty="0" err="1"/>
              <a:t>військового</a:t>
            </a:r>
            <a:r>
              <a:rPr lang="ru-RU" dirty="0"/>
              <a:t> </a:t>
            </a:r>
            <a:r>
              <a:rPr lang="ru-RU" dirty="0" err="1"/>
              <a:t>обліку</a:t>
            </a:r>
            <a:r>
              <a:rPr lang="ru-RU" dirty="0"/>
              <a:t> </a:t>
            </a:r>
            <a:r>
              <a:rPr lang="ru-RU" dirty="0" err="1"/>
              <a:t>призовників</a:t>
            </a:r>
            <a:r>
              <a:rPr lang="ru-RU" dirty="0"/>
              <a:t>, </a:t>
            </a:r>
            <a:r>
              <a:rPr lang="ru-RU" dirty="0" err="1"/>
              <a:t>військовозобов’язаних</a:t>
            </a:r>
            <a:r>
              <a:rPr lang="ru-RU" dirty="0"/>
              <a:t> та </a:t>
            </a:r>
            <a:r>
              <a:rPr lang="ru-RU" dirty="0" err="1"/>
              <a:t>резервістів</a:t>
            </a:r>
            <a:r>
              <a:rPr lang="ru-RU" dirty="0"/>
              <a:t> </a:t>
            </a:r>
            <a:r>
              <a:rPr lang="ru-RU" dirty="0" err="1"/>
              <a:t>відомостей</a:t>
            </a:r>
            <a:r>
              <a:rPr lang="ru-RU" dirty="0"/>
              <a:t>, </a:t>
            </a:r>
            <a:r>
              <a:rPr lang="ru-RU" dirty="0" err="1"/>
              <a:t>що</a:t>
            </a:r>
            <a:r>
              <a:rPr lang="ru-RU" dirty="0"/>
              <a:t> </a:t>
            </a:r>
            <a:r>
              <a:rPr lang="ru-RU" dirty="0" err="1"/>
              <a:t>зберігаються</a:t>
            </a:r>
            <a:r>
              <a:rPr lang="ru-RU" dirty="0"/>
              <a:t> в </a:t>
            </a:r>
            <a:r>
              <a:rPr lang="ru-RU" dirty="0" err="1"/>
              <a:t>інформаційних</a:t>
            </a:r>
            <a:r>
              <a:rPr lang="ru-RU" dirty="0"/>
              <a:t> системах, у тому </a:t>
            </a:r>
            <a:r>
              <a:rPr lang="ru-RU" dirty="0" err="1"/>
              <a:t>числі</a:t>
            </a:r>
            <a:r>
              <a:rPr lang="ru-RU" dirty="0"/>
              <a:t> банках </a:t>
            </a:r>
            <a:r>
              <a:rPr lang="ru-RU" dirty="0" err="1"/>
              <a:t>даних</a:t>
            </a:r>
            <a:r>
              <a:rPr lang="ru-RU" dirty="0"/>
              <a:t>, в </a:t>
            </a:r>
            <a:r>
              <a:rPr lang="ru-RU" dirty="0" err="1"/>
              <a:t>обсягах</a:t>
            </a:r>
            <a:r>
              <a:rPr lang="ru-RU" dirty="0"/>
              <a:t> </a:t>
            </a:r>
            <a:r>
              <a:rPr lang="ru-RU" dirty="0" err="1"/>
              <a:t>даних</a:t>
            </a:r>
            <a:r>
              <a:rPr lang="ru-RU" dirty="0"/>
              <a:t>, </a:t>
            </a:r>
            <a:r>
              <a:rPr lang="ru-RU" dirty="0" err="1"/>
              <a:t>зазначених</a:t>
            </a:r>
            <a:r>
              <a:rPr lang="ru-RU" dirty="0"/>
              <a:t> у </a:t>
            </a:r>
            <a:r>
              <a:rPr lang="ru-RU" u="sng" dirty="0" err="1"/>
              <a:t>статтях</a:t>
            </a:r>
            <a:r>
              <a:rPr lang="ru-RU" u="sng" dirty="0"/>
              <a:t> 7</a:t>
            </a:r>
            <a:r>
              <a:rPr lang="ru-RU" dirty="0"/>
              <a:t>, </a:t>
            </a:r>
            <a:r>
              <a:rPr lang="ru-RU" u="sng" dirty="0"/>
              <a:t>14</a:t>
            </a:r>
            <a:r>
              <a:rPr lang="ru-RU" dirty="0"/>
              <a:t> Закону </a:t>
            </a:r>
            <a:r>
              <a:rPr lang="ru-RU" dirty="0" err="1"/>
              <a:t>України</a:t>
            </a:r>
            <a:r>
              <a:rPr lang="ru-RU" dirty="0"/>
              <a:t> "Про </a:t>
            </a:r>
            <a:r>
              <a:rPr lang="ru-RU" dirty="0" err="1"/>
              <a:t>Єдиний</a:t>
            </a:r>
            <a:r>
              <a:rPr lang="ru-RU" dirty="0"/>
              <a:t> </a:t>
            </a:r>
            <a:r>
              <a:rPr lang="ru-RU" dirty="0" err="1"/>
              <a:t>державний</a:t>
            </a:r>
            <a:r>
              <a:rPr lang="ru-RU" dirty="0"/>
              <a:t> </a:t>
            </a:r>
            <a:r>
              <a:rPr lang="ru-RU" dirty="0" err="1"/>
              <a:t>реєстр</a:t>
            </a:r>
            <a:r>
              <a:rPr lang="ru-RU" dirty="0"/>
              <a:t> </a:t>
            </a:r>
            <a:r>
              <a:rPr lang="ru-RU" dirty="0" err="1"/>
              <a:t>призовників</a:t>
            </a:r>
            <a:r>
              <a:rPr lang="ru-RU" dirty="0"/>
              <a:t>, </a:t>
            </a:r>
            <a:r>
              <a:rPr lang="ru-RU" dirty="0" err="1"/>
              <a:t>військовозобов’язаних</a:t>
            </a:r>
            <a:r>
              <a:rPr lang="ru-RU" dirty="0"/>
              <a:t> та </a:t>
            </a:r>
            <a:r>
              <a:rPr lang="ru-RU" dirty="0" err="1"/>
              <a:t>резервістів</a:t>
            </a:r>
            <a:r>
              <a:rPr lang="ru-RU" dirty="0"/>
              <a:t>.</a:t>
            </a:r>
          </a:p>
        </p:txBody>
      </p:sp>
    </p:spTree>
    <p:extLst>
      <p:ext uri="{BB962C8B-B14F-4D97-AF65-F5344CB8AC3E}">
        <p14:creationId xmlns:p14="http://schemas.microsoft.com/office/powerpoint/2010/main" val="2069187017"/>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Права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endParaRPr lang="ru-RU" dirty="0"/>
          </a:p>
        </p:txBody>
      </p:sp>
      <p:sp>
        <p:nvSpPr>
          <p:cNvPr id="3" name="Объект 2"/>
          <p:cNvSpPr>
            <a:spLocks noGrp="1"/>
          </p:cNvSpPr>
          <p:nvPr>
            <p:ph idx="1"/>
          </p:nvPr>
        </p:nvSpPr>
        <p:spPr>
          <a:xfrm>
            <a:off x="457200" y="1417638"/>
            <a:ext cx="8229600" cy="5323730"/>
          </a:xfrm>
        </p:spPr>
        <p:txBody>
          <a:bodyPr>
            <a:normAutofit fontScale="40000" lnSpcReduction="20000"/>
          </a:bodyPr>
          <a:lstStyle/>
          <a:p>
            <a:r>
              <a:rPr lang="ru-RU" dirty="0"/>
              <a:t>2) </a:t>
            </a:r>
            <a:r>
              <a:rPr lang="ru-RU" dirty="0" err="1"/>
              <a:t>відповідно</a:t>
            </a:r>
            <a:r>
              <a:rPr lang="ru-RU" dirty="0"/>
              <a:t> до </a:t>
            </a:r>
            <a:r>
              <a:rPr lang="ru-RU" dirty="0" err="1"/>
              <a:t>законів</a:t>
            </a:r>
            <a:r>
              <a:rPr lang="ru-RU" dirty="0"/>
              <a:t> та </a:t>
            </a:r>
            <a:r>
              <a:rPr lang="ru-RU" dirty="0" err="1"/>
              <a:t>інших</a:t>
            </a:r>
            <a:r>
              <a:rPr lang="ru-RU" dirty="0"/>
              <a:t> нормативно-</a:t>
            </a:r>
            <a:r>
              <a:rPr lang="ru-RU" dirty="0" err="1"/>
              <a:t>правових</a:t>
            </a:r>
            <a:r>
              <a:rPr lang="ru-RU" dirty="0"/>
              <a:t> </a:t>
            </a:r>
            <a:r>
              <a:rPr lang="ru-RU" dirty="0" err="1"/>
              <a:t>актів</a:t>
            </a:r>
            <a:r>
              <a:rPr lang="ru-RU" dirty="0"/>
              <a:t> </a:t>
            </a:r>
            <a:r>
              <a:rPr lang="ru-RU" dirty="0" err="1"/>
              <a:t>виключно</a:t>
            </a:r>
            <a:r>
              <a:rPr lang="ru-RU" dirty="0"/>
              <a:t> в </a:t>
            </a:r>
            <a:r>
              <a:rPr lang="ru-RU" dirty="0" err="1"/>
              <a:t>інтересах</a:t>
            </a:r>
            <a:r>
              <a:rPr lang="ru-RU" dirty="0"/>
              <a:t> </a:t>
            </a:r>
            <a:r>
              <a:rPr lang="ru-RU" dirty="0" err="1"/>
              <a:t>кримінального</a:t>
            </a:r>
            <a:r>
              <a:rPr lang="ru-RU" dirty="0"/>
              <a:t> </a:t>
            </a:r>
            <a:r>
              <a:rPr lang="ru-RU" dirty="0" err="1"/>
              <a:t>судочинства</a:t>
            </a:r>
            <a:r>
              <a:rPr lang="ru-RU" dirty="0"/>
              <a:t>, </a:t>
            </a:r>
            <a:r>
              <a:rPr lang="ru-RU" dirty="0" err="1"/>
              <a:t>міжнародного</a:t>
            </a:r>
            <a:r>
              <a:rPr lang="ru-RU" dirty="0"/>
              <a:t> </a:t>
            </a:r>
            <a:r>
              <a:rPr lang="ru-RU" dirty="0" err="1"/>
              <a:t>співробітництва</a:t>
            </a:r>
            <a:r>
              <a:rPr lang="ru-RU" dirty="0"/>
              <a:t> в </a:t>
            </a:r>
            <a:r>
              <a:rPr lang="ru-RU" dirty="0" err="1"/>
              <a:t>боротьбі</a:t>
            </a:r>
            <a:r>
              <a:rPr lang="ru-RU" dirty="0"/>
              <a:t> з </a:t>
            </a:r>
            <a:r>
              <a:rPr lang="ru-RU" dirty="0" err="1"/>
              <a:t>організованою</a:t>
            </a:r>
            <a:r>
              <a:rPr lang="ru-RU" dirty="0"/>
              <a:t> </a:t>
            </a:r>
            <a:r>
              <a:rPr lang="ru-RU" dirty="0" err="1"/>
              <a:t>злочинністю</a:t>
            </a:r>
            <a:r>
              <a:rPr lang="ru-RU" dirty="0"/>
              <a:t>, а </a:t>
            </a:r>
            <a:r>
              <a:rPr lang="ru-RU" dirty="0" err="1"/>
              <a:t>також</a:t>
            </a:r>
            <a:r>
              <a:rPr lang="ru-RU" dirty="0"/>
              <a:t> з метою </a:t>
            </a:r>
            <a:r>
              <a:rPr lang="ru-RU" dirty="0" err="1"/>
              <a:t>забезпечення</a:t>
            </a:r>
            <a:r>
              <a:rPr lang="ru-RU" dirty="0"/>
              <a:t> </a:t>
            </a:r>
            <a:r>
              <a:rPr lang="ru-RU" dirty="0" err="1"/>
              <a:t>національної</a:t>
            </a:r>
            <a:r>
              <a:rPr lang="ru-RU" dirty="0"/>
              <a:t> </a:t>
            </a:r>
            <a:r>
              <a:rPr lang="ru-RU" dirty="0" err="1"/>
              <a:t>безпеки</a:t>
            </a:r>
            <a:r>
              <a:rPr lang="ru-RU" dirty="0"/>
              <a:t> </a:t>
            </a:r>
            <a:r>
              <a:rPr lang="ru-RU" dirty="0" err="1"/>
              <a:t>України</a:t>
            </a:r>
            <a:r>
              <a:rPr lang="ru-RU" dirty="0"/>
              <a:t> </a:t>
            </a:r>
            <a:r>
              <a:rPr lang="ru-RU" b="1" i="1" dirty="0" err="1">
                <a:solidFill>
                  <a:srgbClr val="FF0000"/>
                </a:solidFill>
              </a:rPr>
              <a:t>здійснювати</a:t>
            </a:r>
            <a:r>
              <a:rPr lang="ru-RU" b="1" i="1" dirty="0">
                <a:solidFill>
                  <a:srgbClr val="FF0000"/>
                </a:solidFill>
              </a:rPr>
              <a:t> </a:t>
            </a:r>
            <a:r>
              <a:rPr lang="ru-RU" b="1" i="1" dirty="0" err="1">
                <a:solidFill>
                  <a:srgbClr val="FF0000"/>
                </a:solidFill>
              </a:rPr>
              <a:t>контрольований</a:t>
            </a:r>
            <a:r>
              <a:rPr lang="ru-RU" b="1" i="1" dirty="0">
                <a:solidFill>
                  <a:srgbClr val="FF0000"/>
                </a:solidFill>
              </a:rPr>
              <a:t> (</a:t>
            </a:r>
            <a:r>
              <a:rPr lang="ru-RU" b="1" i="1" dirty="0" err="1">
                <a:solidFill>
                  <a:srgbClr val="FF0000"/>
                </a:solidFill>
              </a:rPr>
              <a:t>під</a:t>
            </a:r>
            <a:r>
              <a:rPr lang="ru-RU" b="1" i="1" dirty="0">
                <a:solidFill>
                  <a:srgbClr val="FF0000"/>
                </a:solidFill>
              </a:rPr>
              <a:t> </a:t>
            </a:r>
            <a:r>
              <a:rPr lang="ru-RU" b="1" i="1" dirty="0" err="1">
                <a:solidFill>
                  <a:srgbClr val="FF0000"/>
                </a:solidFill>
              </a:rPr>
              <a:t>оперативним</a:t>
            </a:r>
            <a:r>
              <a:rPr lang="ru-RU" b="1" i="1" dirty="0">
                <a:solidFill>
                  <a:srgbClr val="FF0000"/>
                </a:solidFill>
              </a:rPr>
              <a:t> контролем) пропуск через </a:t>
            </a:r>
            <a:r>
              <a:rPr lang="ru-RU" b="1" i="1" dirty="0" err="1">
                <a:solidFill>
                  <a:srgbClr val="FF0000"/>
                </a:solidFill>
              </a:rPr>
              <a:t>державний</a:t>
            </a:r>
            <a:r>
              <a:rPr lang="ru-RU" b="1" i="1" dirty="0">
                <a:solidFill>
                  <a:srgbClr val="FF0000"/>
                </a:solidFill>
              </a:rPr>
              <a:t> кордон </a:t>
            </a:r>
            <a:r>
              <a:rPr lang="ru-RU" dirty="0" err="1"/>
              <a:t>України</a:t>
            </a:r>
            <a:r>
              <a:rPr lang="ru-RU" dirty="0"/>
              <a:t> </a:t>
            </a:r>
            <a:r>
              <a:rPr lang="ru-RU" dirty="0" err="1"/>
              <a:t>осіб</a:t>
            </a:r>
            <a:r>
              <a:rPr lang="ru-RU" dirty="0"/>
              <a:t> у пунктах пропуску </a:t>
            </a:r>
            <a:r>
              <a:rPr lang="ru-RU" dirty="0" err="1"/>
              <a:t>або</a:t>
            </a:r>
            <a:r>
              <a:rPr lang="ru-RU" dirty="0"/>
              <a:t> поза ними. </a:t>
            </a:r>
            <a:r>
              <a:rPr lang="ru-RU" dirty="0" err="1"/>
              <a:t>Рішення</a:t>
            </a:r>
            <a:r>
              <a:rPr lang="ru-RU" dirty="0"/>
              <a:t> на </a:t>
            </a:r>
            <a:r>
              <a:rPr lang="ru-RU" dirty="0" err="1"/>
              <a:t>такий</a:t>
            </a:r>
            <a:r>
              <a:rPr lang="ru-RU" dirty="0"/>
              <a:t> пропуск </a:t>
            </a:r>
            <a:r>
              <a:rPr lang="ru-RU" dirty="0" err="1"/>
              <a:t>приймає</a:t>
            </a:r>
            <a:r>
              <a:rPr lang="ru-RU" dirty="0"/>
              <a:t> Голова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r>
              <a:rPr lang="ru-RU" dirty="0" smtClean="0"/>
              <a:t>;</a:t>
            </a:r>
          </a:p>
          <a:p>
            <a:r>
              <a:rPr lang="ru-RU" dirty="0"/>
              <a:t>3) </a:t>
            </a:r>
            <a:r>
              <a:rPr lang="ru-RU" b="1" i="1" dirty="0" err="1">
                <a:solidFill>
                  <a:srgbClr val="FF0000"/>
                </a:solidFill>
              </a:rPr>
              <a:t>перевіряти</a:t>
            </a:r>
            <a:r>
              <a:rPr lang="ru-RU" b="1" i="1" dirty="0">
                <a:solidFill>
                  <a:srgbClr val="FF0000"/>
                </a:solidFill>
              </a:rPr>
              <a:t> в </a:t>
            </a:r>
            <a:r>
              <a:rPr lang="ru-RU" b="1" i="1" dirty="0" err="1">
                <a:solidFill>
                  <a:srgbClr val="FF0000"/>
                </a:solidFill>
              </a:rPr>
              <a:t>осіб</a:t>
            </a:r>
            <a:r>
              <a:rPr lang="ru-RU" dirty="0"/>
              <a:t>, </a:t>
            </a:r>
            <a:r>
              <a:rPr lang="ru-RU" dirty="0" err="1"/>
              <a:t>які</a:t>
            </a:r>
            <a:r>
              <a:rPr lang="ru-RU" dirty="0"/>
              <a:t> </a:t>
            </a:r>
            <a:r>
              <a:rPr lang="ru-RU" dirty="0" err="1"/>
              <a:t>прямують</a:t>
            </a:r>
            <a:r>
              <a:rPr lang="ru-RU" dirty="0"/>
              <a:t> через </a:t>
            </a:r>
            <a:r>
              <a:rPr lang="ru-RU" dirty="0" err="1"/>
              <a:t>державний</a:t>
            </a:r>
            <a:r>
              <a:rPr lang="ru-RU" dirty="0"/>
              <a:t> кордон </a:t>
            </a:r>
            <a:r>
              <a:rPr lang="ru-RU" dirty="0" err="1"/>
              <a:t>України</a:t>
            </a:r>
            <a:r>
              <a:rPr lang="ru-RU" dirty="0"/>
              <a:t>, </a:t>
            </a:r>
            <a:r>
              <a:rPr lang="ru-RU" b="1" i="1" dirty="0" err="1">
                <a:solidFill>
                  <a:srgbClr val="FF0000"/>
                </a:solidFill>
              </a:rPr>
              <a:t>документи</a:t>
            </a:r>
            <a:r>
              <a:rPr lang="ru-RU" b="1" i="1" dirty="0">
                <a:solidFill>
                  <a:srgbClr val="FF0000"/>
                </a:solidFill>
              </a:rPr>
              <a:t> на право </a:t>
            </a:r>
            <a:r>
              <a:rPr lang="ru-RU" b="1" i="1" dirty="0" err="1">
                <a:solidFill>
                  <a:srgbClr val="FF0000"/>
                </a:solidFill>
              </a:rPr>
              <a:t>в’їзду</a:t>
            </a:r>
            <a:r>
              <a:rPr lang="ru-RU" b="1" i="1" dirty="0">
                <a:solidFill>
                  <a:srgbClr val="FF0000"/>
                </a:solidFill>
              </a:rPr>
              <a:t> в </a:t>
            </a:r>
            <a:r>
              <a:rPr lang="ru-RU" b="1" i="1" dirty="0" err="1">
                <a:solidFill>
                  <a:srgbClr val="FF0000"/>
                </a:solidFill>
              </a:rPr>
              <a:t>Україну</a:t>
            </a:r>
            <a:r>
              <a:rPr lang="ru-RU" b="1" i="1" dirty="0">
                <a:solidFill>
                  <a:srgbClr val="FF0000"/>
                </a:solidFill>
              </a:rPr>
              <a:t> </a:t>
            </a:r>
            <a:r>
              <a:rPr lang="ru-RU" b="1" i="1" dirty="0" err="1">
                <a:solidFill>
                  <a:srgbClr val="FF0000"/>
                </a:solidFill>
              </a:rPr>
              <a:t>або</a:t>
            </a:r>
            <a:r>
              <a:rPr lang="ru-RU" b="1" i="1" dirty="0">
                <a:solidFill>
                  <a:srgbClr val="FF0000"/>
                </a:solidFill>
              </a:rPr>
              <a:t> </a:t>
            </a:r>
            <a:r>
              <a:rPr lang="ru-RU" b="1" i="1" dirty="0" err="1">
                <a:solidFill>
                  <a:srgbClr val="FF0000"/>
                </a:solidFill>
              </a:rPr>
              <a:t>виїзду</a:t>
            </a:r>
            <a:r>
              <a:rPr lang="ru-RU" b="1" i="1" dirty="0">
                <a:solidFill>
                  <a:srgbClr val="FF0000"/>
                </a:solidFill>
              </a:rPr>
              <a:t> з </a:t>
            </a:r>
            <a:r>
              <a:rPr lang="ru-RU" b="1" i="1" dirty="0" err="1">
                <a:solidFill>
                  <a:srgbClr val="FF0000"/>
                </a:solidFill>
              </a:rPr>
              <a:t>України</a:t>
            </a:r>
            <a:r>
              <a:rPr lang="ru-RU" b="1" i="1" dirty="0">
                <a:solidFill>
                  <a:srgbClr val="FF0000"/>
                </a:solidFill>
              </a:rPr>
              <a:t>, </a:t>
            </a:r>
            <a:r>
              <a:rPr lang="ru-RU" b="1" i="1" dirty="0" err="1">
                <a:solidFill>
                  <a:srgbClr val="FF0000"/>
                </a:solidFill>
              </a:rPr>
              <a:t>робити</a:t>
            </a:r>
            <a:r>
              <a:rPr lang="ru-RU" b="1" i="1" dirty="0">
                <a:solidFill>
                  <a:srgbClr val="FF0000"/>
                </a:solidFill>
              </a:rPr>
              <a:t> в них </a:t>
            </a:r>
            <a:r>
              <a:rPr lang="ru-RU" b="1" i="1" dirty="0" err="1">
                <a:solidFill>
                  <a:srgbClr val="FF0000"/>
                </a:solidFill>
              </a:rPr>
              <a:t>відповідні</a:t>
            </a:r>
            <a:r>
              <a:rPr lang="ru-RU" b="1" i="1" dirty="0">
                <a:solidFill>
                  <a:srgbClr val="FF0000"/>
                </a:solidFill>
              </a:rPr>
              <a:t> </a:t>
            </a:r>
            <a:r>
              <a:rPr lang="ru-RU" b="1" i="1" dirty="0" err="1">
                <a:solidFill>
                  <a:srgbClr val="FF0000"/>
                </a:solidFill>
              </a:rPr>
              <a:t>відмітки</a:t>
            </a:r>
            <a:r>
              <a:rPr lang="ru-RU" b="1" i="1" dirty="0">
                <a:solidFill>
                  <a:srgbClr val="FF0000"/>
                </a:solidFill>
              </a:rPr>
              <a:t> </a:t>
            </a:r>
            <a:r>
              <a:rPr lang="ru-RU" dirty="0"/>
              <a:t>і у </a:t>
            </a:r>
            <a:r>
              <a:rPr lang="ru-RU" dirty="0" err="1"/>
              <a:t>випадках</a:t>
            </a:r>
            <a:r>
              <a:rPr lang="ru-RU" dirty="0"/>
              <a:t>, </a:t>
            </a:r>
            <a:r>
              <a:rPr lang="ru-RU" dirty="0" err="1"/>
              <a:t>передбачених</a:t>
            </a:r>
            <a:r>
              <a:rPr lang="ru-RU" dirty="0"/>
              <a:t> </a:t>
            </a:r>
            <a:r>
              <a:rPr lang="ru-RU" dirty="0" err="1"/>
              <a:t>законодавством</a:t>
            </a:r>
            <a:r>
              <a:rPr lang="ru-RU" dirty="0"/>
              <a:t>, </a:t>
            </a:r>
            <a:r>
              <a:rPr lang="ru-RU" dirty="0" err="1"/>
              <a:t>тимчасово</a:t>
            </a:r>
            <a:r>
              <a:rPr lang="ru-RU" dirty="0"/>
              <a:t> </a:t>
            </a:r>
            <a:r>
              <a:rPr lang="ru-RU" dirty="0" err="1"/>
              <a:t>їх</a:t>
            </a:r>
            <a:r>
              <a:rPr lang="ru-RU" dirty="0"/>
              <a:t> </a:t>
            </a:r>
            <a:r>
              <a:rPr lang="ru-RU" dirty="0" err="1"/>
              <a:t>затримувати</a:t>
            </a:r>
            <a:r>
              <a:rPr lang="ru-RU" dirty="0"/>
              <a:t> </a:t>
            </a:r>
            <a:r>
              <a:rPr lang="ru-RU" dirty="0" err="1"/>
              <a:t>або</a:t>
            </a:r>
            <a:r>
              <a:rPr lang="ru-RU" dirty="0"/>
              <a:t> </a:t>
            </a:r>
            <a:r>
              <a:rPr lang="ru-RU" dirty="0" err="1"/>
              <a:t>вилучати</a:t>
            </a:r>
            <a:r>
              <a:rPr lang="ru-RU" dirty="0"/>
              <a:t>;</a:t>
            </a:r>
          </a:p>
          <a:p>
            <a:r>
              <a:rPr lang="ru-RU" dirty="0"/>
              <a:t>4) </a:t>
            </a:r>
            <a:r>
              <a:rPr lang="ru-RU" b="1" i="1" dirty="0">
                <a:solidFill>
                  <a:srgbClr val="FF0000"/>
                </a:solidFill>
              </a:rPr>
              <a:t>шляхом </a:t>
            </a:r>
            <a:r>
              <a:rPr lang="ru-RU" b="1" i="1" dirty="0" err="1">
                <a:solidFill>
                  <a:srgbClr val="FF0000"/>
                </a:solidFill>
              </a:rPr>
              <a:t>опитування</a:t>
            </a:r>
            <a:r>
              <a:rPr lang="ru-RU" b="1" i="1" dirty="0">
                <a:solidFill>
                  <a:srgbClr val="FF0000"/>
                </a:solidFill>
              </a:rPr>
              <a:t> </a:t>
            </a:r>
            <a:r>
              <a:rPr lang="ru-RU" b="1" i="1" dirty="0" err="1">
                <a:solidFill>
                  <a:srgbClr val="FF0000"/>
                </a:solidFill>
              </a:rPr>
              <a:t>осіб</a:t>
            </a:r>
            <a:r>
              <a:rPr lang="ru-RU" b="1" i="1" dirty="0">
                <a:solidFill>
                  <a:srgbClr val="FF0000"/>
                </a:solidFill>
              </a:rPr>
              <a:t> </a:t>
            </a:r>
            <a:r>
              <a:rPr lang="ru-RU" b="1" i="1" dirty="0" err="1">
                <a:solidFill>
                  <a:srgbClr val="FF0000"/>
                </a:solidFill>
              </a:rPr>
              <a:t>з’ясовувати</a:t>
            </a:r>
            <a:r>
              <a:rPr lang="ru-RU" b="1" i="1" dirty="0">
                <a:solidFill>
                  <a:srgbClr val="FF0000"/>
                </a:solidFill>
              </a:rPr>
              <a:t> </a:t>
            </a:r>
            <a:r>
              <a:rPr lang="ru-RU" b="1" i="1" dirty="0" err="1">
                <a:solidFill>
                  <a:srgbClr val="FF0000"/>
                </a:solidFill>
              </a:rPr>
              <a:t>підстави</a:t>
            </a:r>
            <a:r>
              <a:rPr lang="ru-RU" b="1" i="1" dirty="0">
                <a:solidFill>
                  <a:srgbClr val="FF0000"/>
                </a:solidFill>
              </a:rPr>
              <a:t> </a:t>
            </a:r>
            <a:r>
              <a:rPr lang="ru-RU" b="1" i="1" dirty="0" err="1">
                <a:solidFill>
                  <a:srgbClr val="FF0000"/>
                </a:solidFill>
              </a:rPr>
              <a:t>перетинання</a:t>
            </a:r>
            <a:r>
              <a:rPr lang="ru-RU" b="1" i="1" dirty="0">
                <a:solidFill>
                  <a:srgbClr val="FF0000"/>
                </a:solidFill>
              </a:rPr>
              <a:t> державного кордону </a:t>
            </a:r>
            <a:r>
              <a:rPr lang="ru-RU" b="1" i="1" dirty="0" err="1">
                <a:solidFill>
                  <a:srgbClr val="FF0000"/>
                </a:solidFill>
              </a:rPr>
              <a:t>України</a:t>
            </a:r>
            <a:r>
              <a:rPr lang="ru-RU" dirty="0"/>
              <a:t>, </a:t>
            </a:r>
            <a:r>
              <a:rPr lang="ru-RU" dirty="0" err="1"/>
              <a:t>в’їзду</a:t>
            </a:r>
            <a:r>
              <a:rPr lang="ru-RU" dirty="0"/>
              <a:t> на </a:t>
            </a:r>
            <a:r>
              <a:rPr lang="ru-RU" dirty="0" err="1"/>
              <a:t>тимчасово</a:t>
            </a:r>
            <a:r>
              <a:rPr lang="ru-RU" dirty="0"/>
              <a:t> </a:t>
            </a:r>
            <a:r>
              <a:rPr lang="ru-RU" dirty="0" err="1"/>
              <a:t>окуповану</a:t>
            </a:r>
            <a:r>
              <a:rPr lang="ru-RU" dirty="0"/>
              <a:t> </a:t>
            </a:r>
            <a:r>
              <a:rPr lang="ru-RU" dirty="0" err="1"/>
              <a:t>територію</a:t>
            </a:r>
            <a:r>
              <a:rPr lang="ru-RU" dirty="0"/>
              <a:t> </a:t>
            </a:r>
            <a:r>
              <a:rPr lang="ru-RU" dirty="0" err="1"/>
              <a:t>або</a:t>
            </a:r>
            <a:r>
              <a:rPr lang="ru-RU" dirty="0"/>
              <a:t> </a:t>
            </a:r>
            <a:r>
              <a:rPr lang="ru-RU" dirty="0" err="1"/>
              <a:t>виїзду</a:t>
            </a:r>
            <a:r>
              <a:rPr lang="ru-RU" dirty="0"/>
              <a:t> з </a:t>
            </a:r>
            <a:r>
              <a:rPr lang="ru-RU" dirty="0" err="1"/>
              <a:t>неї</a:t>
            </a:r>
            <a:r>
              <a:rPr lang="ru-RU" dirty="0"/>
              <a:t>, не </a:t>
            </a:r>
            <a:r>
              <a:rPr lang="ru-RU" dirty="0" err="1"/>
              <a:t>пропускати</a:t>
            </a:r>
            <a:r>
              <a:rPr lang="ru-RU" dirty="0"/>
              <a:t> через </a:t>
            </a:r>
            <a:r>
              <a:rPr lang="ru-RU" dirty="0" err="1"/>
              <a:t>державний</a:t>
            </a:r>
            <a:r>
              <a:rPr lang="ru-RU" dirty="0"/>
              <a:t> кордон </a:t>
            </a:r>
            <a:r>
              <a:rPr lang="ru-RU" dirty="0" err="1"/>
              <a:t>України</a:t>
            </a:r>
            <a:r>
              <a:rPr lang="ru-RU" dirty="0"/>
              <a:t>, на </a:t>
            </a:r>
            <a:r>
              <a:rPr lang="ru-RU" dirty="0" err="1"/>
              <a:t>тимчасово</a:t>
            </a:r>
            <a:r>
              <a:rPr lang="ru-RU" dirty="0"/>
              <a:t> </a:t>
            </a:r>
            <a:r>
              <a:rPr lang="ru-RU" dirty="0" err="1"/>
              <a:t>окуповану</a:t>
            </a:r>
            <a:r>
              <a:rPr lang="ru-RU" dirty="0"/>
              <a:t> </a:t>
            </a:r>
            <a:r>
              <a:rPr lang="ru-RU" dirty="0" err="1"/>
              <a:t>територію</a:t>
            </a:r>
            <a:r>
              <a:rPr lang="ru-RU" dirty="0"/>
              <a:t> </a:t>
            </a:r>
            <a:r>
              <a:rPr lang="ru-RU" dirty="0" err="1"/>
              <a:t>або</a:t>
            </a:r>
            <a:r>
              <a:rPr lang="ru-RU" dirty="0"/>
              <a:t> з </a:t>
            </a:r>
            <a:r>
              <a:rPr lang="ru-RU" dirty="0" err="1"/>
              <a:t>неї</a:t>
            </a:r>
            <a:r>
              <a:rPr lang="ru-RU" dirty="0"/>
              <a:t> </a:t>
            </a:r>
            <a:r>
              <a:rPr lang="ru-RU" dirty="0" err="1"/>
              <a:t>осіб</a:t>
            </a:r>
            <a:r>
              <a:rPr lang="ru-RU" dirty="0"/>
              <a:t> без </a:t>
            </a:r>
            <a:r>
              <a:rPr lang="ru-RU" dirty="0" err="1"/>
              <a:t>дійсних</a:t>
            </a:r>
            <a:r>
              <a:rPr lang="ru-RU" dirty="0"/>
              <a:t> </a:t>
            </a:r>
            <a:r>
              <a:rPr lang="ru-RU" dirty="0" err="1"/>
              <a:t>документів</a:t>
            </a:r>
            <a:r>
              <a:rPr lang="ru-RU" dirty="0"/>
              <a:t> на право </a:t>
            </a:r>
            <a:r>
              <a:rPr lang="ru-RU" dirty="0" err="1"/>
              <a:t>перетинання</a:t>
            </a:r>
            <a:r>
              <a:rPr lang="ru-RU" dirty="0"/>
              <a:t> кордону </a:t>
            </a:r>
            <a:r>
              <a:rPr lang="ru-RU" dirty="0" err="1"/>
              <a:t>або</a:t>
            </a:r>
            <a:r>
              <a:rPr lang="ru-RU" dirty="0"/>
              <a:t> для </a:t>
            </a:r>
            <a:r>
              <a:rPr lang="ru-RU" dirty="0" err="1"/>
              <a:t>в’їзду</a:t>
            </a:r>
            <a:r>
              <a:rPr lang="ru-RU" dirty="0"/>
              <a:t> на </a:t>
            </a:r>
            <a:r>
              <a:rPr lang="ru-RU" dirty="0" err="1"/>
              <a:t>тимчасово</a:t>
            </a:r>
            <a:r>
              <a:rPr lang="ru-RU" dirty="0"/>
              <a:t> </a:t>
            </a:r>
            <a:r>
              <a:rPr lang="ru-RU" dirty="0" err="1"/>
              <a:t>окуповану</a:t>
            </a:r>
            <a:r>
              <a:rPr lang="ru-RU" dirty="0"/>
              <a:t> </a:t>
            </a:r>
            <a:r>
              <a:rPr lang="ru-RU" dirty="0" err="1"/>
              <a:t>територію</a:t>
            </a:r>
            <a:r>
              <a:rPr lang="ru-RU" dirty="0"/>
              <a:t> та </a:t>
            </a:r>
            <a:r>
              <a:rPr lang="ru-RU" dirty="0" err="1"/>
              <a:t>виїзду</a:t>
            </a:r>
            <a:r>
              <a:rPr lang="ru-RU" dirty="0"/>
              <a:t> з </a:t>
            </a:r>
            <a:r>
              <a:rPr lang="ru-RU" dirty="0" err="1"/>
              <a:t>неї</a:t>
            </a:r>
            <a:r>
              <a:rPr lang="ru-RU" dirty="0"/>
              <a:t>, </a:t>
            </a:r>
            <a:r>
              <a:rPr lang="ru-RU" dirty="0" err="1"/>
              <a:t>осіб</a:t>
            </a:r>
            <a:r>
              <a:rPr lang="ru-RU" dirty="0"/>
              <a:t>, </a:t>
            </a:r>
            <a:r>
              <a:rPr lang="ru-RU" dirty="0" err="1"/>
              <a:t>які</a:t>
            </a:r>
            <a:r>
              <a:rPr lang="ru-RU" dirty="0"/>
              <a:t> </a:t>
            </a:r>
            <a:r>
              <a:rPr lang="ru-RU" dirty="0" err="1"/>
              <a:t>надали</a:t>
            </a:r>
            <a:r>
              <a:rPr lang="ru-RU" dirty="0"/>
              <a:t> </a:t>
            </a:r>
            <a:r>
              <a:rPr lang="ru-RU" dirty="0" err="1"/>
              <a:t>завідомо</a:t>
            </a:r>
            <a:r>
              <a:rPr lang="ru-RU" dirty="0"/>
              <a:t> </a:t>
            </a:r>
            <a:r>
              <a:rPr lang="ru-RU" dirty="0" err="1"/>
              <a:t>неправдиві</a:t>
            </a:r>
            <a:r>
              <a:rPr lang="ru-RU" dirty="0"/>
              <a:t> </a:t>
            </a:r>
            <a:r>
              <a:rPr lang="ru-RU" dirty="0" err="1"/>
              <a:t>відомості</a:t>
            </a:r>
            <a:r>
              <a:rPr lang="ru-RU" dirty="0"/>
              <a:t> </a:t>
            </a:r>
            <a:r>
              <a:rPr lang="ru-RU" dirty="0" err="1"/>
              <a:t>під</a:t>
            </a:r>
            <a:r>
              <a:rPr lang="ru-RU" dirty="0"/>
              <a:t> час </a:t>
            </a:r>
            <a:r>
              <a:rPr lang="ru-RU" dirty="0" err="1"/>
              <a:t>одержання</a:t>
            </a:r>
            <a:r>
              <a:rPr lang="ru-RU" dirty="0"/>
              <a:t> </a:t>
            </a:r>
            <a:r>
              <a:rPr lang="ru-RU" dirty="0" err="1"/>
              <a:t>зазначених</a:t>
            </a:r>
            <a:r>
              <a:rPr lang="ru-RU" dirty="0"/>
              <a:t> </a:t>
            </a:r>
            <a:r>
              <a:rPr lang="ru-RU" dirty="0" err="1"/>
              <a:t>документів</a:t>
            </a:r>
            <a:r>
              <a:rPr lang="ru-RU" dirty="0"/>
              <a:t>, </a:t>
            </a:r>
            <a:r>
              <a:rPr lang="ru-RU" dirty="0" err="1"/>
              <a:t>осіб</a:t>
            </a:r>
            <a:r>
              <a:rPr lang="ru-RU" dirty="0"/>
              <a:t>, </a:t>
            </a:r>
            <a:r>
              <a:rPr lang="ru-RU" dirty="0" err="1"/>
              <a:t>яким</a:t>
            </a:r>
            <a:r>
              <a:rPr lang="ru-RU" dirty="0"/>
              <a:t> Державною </a:t>
            </a:r>
            <a:r>
              <a:rPr lang="ru-RU" dirty="0" err="1"/>
              <a:t>прикордонною</a:t>
            </a:r>
            <a:r>
              <a:rPr lang="ru-RU" dirty="0"/>
              <a:t> службою </a:t>
            </a:r>
            <a:r>
              <a:rPr lang="ru-RU" dirty="0" err="1"/>
              <a:t>України</a:t>
            </a:r>
            <a:r>
              <a:rPr lang="ru-RU" dirty="0"/>
              <a:t> за </a:t>
            </a:r>
            <a:r>
              <a:rPr lang="ru-RU" dirty="0" err="1"/>
              <a:t>порушення</a:t>
            </a:r>
            <a:r>
              <a:rPr lang="ru-RU" dirty="0"/>
              <a:t> </a:t>
            </a:r>
            <a:r>
              <a:rPr lang="ru-RU" dirty="0" err="1"/>
              <a:t>законодавства</a:t>
            </a:r>
            <a:r>
              <a:rPr lang="ru-RU" dirty="0"/>
              <a:t> з </a:t>
            </a:r>
            <a:r>
              <a:rPr lang="ru-RU" dirty="0" err="1"/>
              <a:t>прикордонних</a:t>
            </a:r>
            <a:r>
              <a:rPr lang="ru-RU" dirty="0"/>
              <a:t> </a:t>
            </a:r>
            <a:r>
              <a:rPr lang="ru-RU" dirty="0" err="1"/>
              <a:t>питань</a:t>
            </a:r>
            <a:r>
              <a:rPr lang="ru-RU" dirty="0"/>
              <a:t> та про </a:t>
            </a:r>
            <a:r>
              <a:rPr lang="ru-RU" dirty="0" err="1"/>
              <a:t>правовий</a:t>
            </a:r>
            <a:r>
              <a:rPr lang="ru-RU" dirty="0"/>
              <a:t> статус </a:t>
            </a:r>
            <a:r>
              <a:rPr lang="ru-RU" dirty="0" err="1"/>
              <a:t>іноземців</a:t>
            </a:r>
            <a:r>
              <a:rPr lang="ru-RU" dirty="0"/>
              <a:t> </a:t>
            </a:r>
            <a:r>
              <a:rPr lang="ru-RU" dirty="0" err="1"/>
              <a:t>чи</a:t>
            </a:r>
            <a:r>
              <a:rPr lang="ru-RU" dirty="0"/>
              <a:t> за </a:t>
            </a:r>
            <a:r>
              <a:rPr lang="ru-RU" dirty="0" err="1"/>
              <a:t>мотивованим</a:t>
            </a:r>
            <a:r>
              <a:rPr lang="ru-RU" dirty="0"/>
              <a:t> </a:t>
            </a:r>
            <a:r>
              <a:rPr lang="ru-RU" dirty="0" err="1"/>
              <a:t>письмовим</a:t>
            </a:r>
            <a:r>
              <a:rPr lang="ru-RU" dirty="0"/>
              <a:t> </a:t>
            </a:r>
            <a:r>
              <a:rPr lang="ru-RU" dirty="0" err="1"/>
              <a:t>рішенням</a:t>
            </a:r>
            <a:r>
              <a:rPr lang="ru-RU" dirty="0"/>
              <a:t> суду та </a:t>
            </a:r>
            <a:r>
              <a:rPr lang="ru-RU" dirty="0" err="1"/>
              <a:t>правоохоронних</a:t>
            </a:r>
            <a:r>
              <a:rPr lang="ru-RU" dirty="0"/>
              <a:t> </a:t>
            </a:r>
            <a:r>
              <a:rPr lang="ru-RU" dirty="0" err="1"/>
              <a:t>органів</a:t>
            </a:r>
            <a:r>
              <a:rPr lang="ru-RU" dirty="0"/>
              <a:t> </a:t>
            </a:r>
            <a:r>
              <a:rPr lang="ru-RU" dirty="0" err="1"/>
              <a:t>або</a:t>
            </a:r>
            <a:r>
              <a:rPr lang="ru-RU" dirty="0"/>
              <a:t> </a:t>
            </a:r>
            <a:r>
              <a:rPr lang="ru-RU" dirty="0" err="1"/>
              <a:t>постановою</a:t>
            </a:r>
            <a:r>
              <a:rPr lang="ru-RU" dirty="0"/>
              <a:t> державного </a:t>
            </a:r>
            <a:r>
              <a:rPr lang="ru-RU" dirty="0" err="1"/>
              <a:t>виконавця</a:t>
            </a:r>
            <a:r>
              <a:rPr lang="ru-RU" dirty="0"/>
              <a:t> не </a:t>
            </a:r>
            <a:r>
              <a:rPr lang="ru-RU" dirty="0" err="1"/>
              <a:t>дозволяється</a:t>
            </a:r>
            <a:r>
              <a:rPr lang="ru-RU" dirty="0"/>
              <a:t> </a:t>
            </a:r>
            <a:r>
              <a:rPr lang="ru-RU" dirty="0" err="1"/>
              <a:t>в’їзд</a:t>
            </a:r>
            <a:r>
              <a:rPr lang="ru-RU" dirty="0"/>
              <a:t> в </a:t>
            </a:r>
            <a:r>
              <a:rPr lang="ru-RU" dirty="0" err="1"/>
              <a:t>Україну</a:t>
            </a:r>
            <a:r>
              <a:rPr lang="ru-RU" dirty="0"/>
              <a:t> </a:t>
            </a:r>
            <a:r>
              <a:rPr lang="ru-RU" dirty="0" err="1"/>
              <a:t>або</a:t>
            </a:r>
            <a:r>
              <a:rPr lang="ru-RU" dirty="0"/>
              <a:t> </a:t>
            </a:r>
            <a:r>
              <a:rPr lang="ru-RU" dirty="0" err="1"/>
              <a:t>тимчасово</a:t>
            </a:r>
            <a:r>
              <a:rPr lang="ru-RU" dirty="0"/>
              <a:t> </a:t>
            </a:r>
            <a:r>
              <a:rPr lang="ru-RU" dirty="0" err="1"/>
              <a:t>обмежено</a:t>
            </a:r>
            <a:r>
              <a:rPr lang="ru-RU" dirty="0"/>
              <a:t> право </a:t>
            </a:r>
            <a:r>
              <a:rPr lang="ru-RU" dirty="0" err="1"/>
              <a:t>виїзду</a:t>
            </a:r>
            <a:r>
              <a:rPr lang="ru-RU" dirty="0"/>
              <a:t> з </a:t>
            </a:r>
            <a:r>
              <a:rPr lang="ru-RU" dirty="0" err="1"/>
              <a:t>України</a:t>
            </a:r>
            <a:r>
              <a:rPr lang="ru-RU" dirty="0"/>
              <a:t>; </a:t>
            </a:r>
            <a:r>
              <a:rPr lang="ru-RU" dirty="0" err="1"/>
              <a:t>робити</a:t>
            </a:r>
            <a:r>
              <a:rPr lang="ru-RU" dirty="0"/>
              <a:t> в документах </a:t>
            </a:r>
            <a:r>
              <a:rPr lang="ru-RU" dirty="0" err="1"/>
              <a:t>зазначених</a:t>
            </a:r>
            <a:r>
              <a:rPr lang="ru-RU" dirty="0"/>
              <a:t> </a:t>
            </a:r>
            <a:r>
              <a:rPr lang="ru-RU" dirty="0" err="1"/>
              <a:t>осіб</a:t>
            </a:r>
            <a:r>
              <a:rPr lang="ru-RU" dirty="0"/>
              <a:t> </a:t>
            </a:r>
            <a:r>
              <a:rPr lang="ru-RU" dirty="0" err="1"/>
              <a:t>відповідні</a:t>
            </a:r>
            <a:r>
              <a:rPr lang="ru-RU" dirty="0"/>
              <a:t> </a:t>
            </a:r>
            <a:r>
              <a:rPr lang="ru-RU" dirty="0" err="1"/>
              <a:t>відмітки</a:t>
            </a:r>
            <a:r>
              <a:rPr lang="ru-RU" dirty="0" smtClean="0"/>
              <a:t>;</a:t>
            </a:r>
          </a:p>
          <a:p>
            <a:r>
              <a:rPr lang="ru-RU" dirty="0"/>
              <a:t>5) </a:t>
            </a:r>
            <a:r>
              <a:rPr lang="ru-RU" dirty="0" err="1"/>
              <a:t>відповідно</a:t>
            </a:r>
            <a:r>
              <a:rPr lang="ru-RU" dirty="0"/>
              <a:t> до </a:t>
            </a:r>
            <a:r>
              <a:rPr lang="ru-RU" dirty="0" err="1"/>
              <a:t>законодавства</a:t>
            </a:r>
            <a:r>
              <a:rPr lang="ru-RU" dirty="0"/>
              <a:t> </a:t>
            </a:r>
            <a:r>
              <a:rPr lang="ru-RU" dirty="0" err="1"/>
              <a:t>приймати</a:t>
            </a:r>
            <a:r>
              <a:rPr lang="ru-RU" dirty="0"/>
              <a:t> </a:t>
            </a:r>
            <a:r>
              <a:rPr lang="ru-RU" dirty="0" err="1"/>
              <a:t>рішення</a:t>
            </a:r>
            <a:r>
              <a:rPr lang="ru-RU" dirty="0"/>
              <a:t> </a:t>
            </a:r>
            <a:r>
              <a:rPr lang="ru-RU" dirty="0" err="1"/>
              <a:t>щодо</a:t>
            </a:r>
            <a:r>
              <a:rPr lang="ru-RU" dirty="0"/>
              <a:t> </a:t>
            </a:r>
            <a:r>
              <a:rPr lang="ru-RU" b="1" i="1" dirty="0" err="1">
                <a:solidFill>
                  <a:srgbClr val="FF0000"/>
                </a:solidFill>
              </a:rPr>
              <a:t>надання</a:t>
            </a:r>
            <a:r>
              <a:rPr lang="ru-RU" b="1" i="1" dirty="0">
                <a:solidFill>
                  <a:srgbClr val="FF0000"/>
                </a:solidFill>
              </a:rPr>
              <a:t> </a:t>
            </a:r>
            <a:r>
              <a:rPr lang="ru-RU" b="1" i="1" dirty="0" err="1">
                <a:solidFill>
                  <a:srgbClr val="FF0000"/>
                </a:solidFill>
              </a:rPr>
              <a:t>дозволу</a:t>
            </a:r>
            <a:r>
              <a:rPr lang="ru-RU" b="1" i="1" dirty="0">
                <a:solidFill>
                  <a:srgbClr val="FF0000"/>
                </a:solidFill>
              </a:rPr>
              <a:t> на </a:t>
            </a:r>
            <a:r>
              <a:rPr lang="ru-RU" b="1" i="1" dirty="0" err="1">
                <a:solidFill>
                  <a:srgbClr val="FF0000"/>
                </a:solidFill>
              </a:rPr>
              <a:t>перетинання</a:t>
            </a:r>
            <a:r>
              <a:rPr lang="ru-RU" b="1" i="1" dirty="0">
                <a:solidFill>
                  <a:srgbClr val="FF0000"/>
                </a:solidFill>
              </a:rPr>
              <a:t> </a:t>
            </a:r>
            <a:r>
              <a:rPr lang="ru-RU" dirty="0"/>
              <a:t>державного кордону у </a:t>
            </a:r>
            <a:r>
              <a:rPr lang="ru-RU" dirty="0" err="1"/>
              <a:t>спрощеному</a:t>
            </a:r>
            <a:r>
              <a:rPr lang="ru-RU" dirty="0"/>
              <a:t> порядку;</a:t>
            </a:r>
          </a:p>
          <a:p>
            <a:r>
              <a:rPr lang="ru-RU" dirty="0"/>
              <a:t>6) </a:t>
            </a:r>
            <a:r>
              <a:rPr lang="ru-RU" dirty="0" err="1"/>
              <a:t>самостійно</a:t>
            </a:r>
            <a:r>
              <a:rPr lang="ru-RU" dirty="0"/>
              <a:t>, а в </a:t>
            </a:r>
            <a:r>
              <a:rPr lang="ru-RU" dirty="0" err="1"/>
              <a:t>разі</a:t>
            </a:r>
            <a:r>
              <a:rPr lang="ru-RU" dirty="0"/>
              <a:t> </a:t>
            </a:r>
            <a:r>
              <a:rPr lang="ru-RU" dirty="0" err="1"/>
              <a:t>перебування</a:t>
            </a:r>
            <a:r>
              <a:rPr lang="ru-RU" dirty="0"/>
              <a:t> </a:t>
            </a:r>
            <a:r>
              <a:rPr lang="ru-RU" dirty="0" err="1"/>
              <a:t>транспортних</a:t>
            </a:r>
            <a:r>
              <a:rPr lang="ru-RU" dirty="0"/>
              <a:t> </a:t>
            </a:r>
            <a:r>
              <a:rPr lang="ru-RU" dirty="0" err="1"/>
              <a:t>засобів</a:t>
            </a:r>
            <a:r>
              <a:rPr lang="ru-RU" dirty="0"/>
              <a:t>, </a:t>
            </a:r>
            <a:r>
              <a:rPr lang="ru-RU" dirty="0" err="1"/>
              <a:t>товарів</a:t>
            </a:r>
            <a:r>
              <a:rPr lang="ru-RU" dirty="0"/>
              <a:t> та </a:t>
            </a:r>
            <a:r>
              <a:rPr lang="ru-RU" dirty="0" err="1"/>
              <a:t>інших</a:t>
            </a:r>
            <a:r>
              <a:rPr lang="ru-RU" dirty="0"/>
              <a:t> </a:t>
            </a:r>
            <a:r>
              <a:rPr lang="ru-RU" dirty="0" err="1"/>
              <a:t>предметів</a:t>
            </a:r>
            <a:r>
              <a:rPr lang="ru-RU" dirty="0"/>
              <a:t>, </a:t>
            </a:r>
            <a:r>
              <a:rPr lang="ru-RU" dirty="0" err="1"/>
              <a:t>що</a:t>
            </a:r>
            <a:r>
              <a:rPr lang="ru-RU" dirty="0"/>
              <a:t> </a:t>
            </a:r>
            <a:r>
              <a:rPr lang="ru-RU" dirty="0" err="1"/>
              <a:t>переміщуються</a:t>
            </a:r>
            <a:r>
              <a:rPr lang="ru-RU" dirty="0"/>
              <a:t> через </a:t>
            </a:r>
            <a:r>
              <a:rPr lang="ru-RU" dirty="0" err="1"/>
              <a:t>державний</a:t>
            </a:r>
            <a:r>
              <a:rPr lang="ru-RU" dirty="0"/>
              <a:t> кордон </a:t>
            </a:r>
            <a:r>
              <a:rPr lang="ru-RU" dirty="0" err="1"/>
              <a:t>України</a:t>
            </a:r>
            <a:r>
              <a:rPr lang="ru-RU" dirty="0"/>
              <a:t>, </a:t>
            </a:r>
            <a:r>
              <a:rPr lang="ru-RU" dirty="0" err="1"/>
              <a:t>під</a:t>
            </a:r>
            <a:r>
              <a:rPr lang="ru-RU" dirty="0"/>
              <a:t> </a:t>
            </a:r>
            <a:r>
              <a:rPr lang="ru-RU" dirty="0" err="1"/>
              <a:t>митним</a:t>
            </a:r>
            <a:r>
              <a:rPr lang="ru-RU" dirty="0"/>
              <a:t> контролем - разом з </a:t>
            </a:r>
            <a:r>
              <a:rPr lang="ru-RU" dirty="0" err="1"/>
              <a:t>митними</a:t>
            </a:r>
            <a:r>
              <a:rPr lang="ru-RU" dirty="0"/>
              <a:t> органами </a:t>
            </a:r>
            <a:r>
              <a:rPr lang="ru-RU" b="1" i="1" dirty="0" err="1">
                <a:solidFill>
                  <a:srgbClr val="FF0000"/>
                </a:solidFill>
              </a:rPr>
              <a:t>проводити</a:t>
            </a:r>
            <a:r>
              <a:rPr lang="ru-RU" b="1" i="1" dirty="0">
                <a:solidFill>
                  <a:srgbClr val="FF0000"/>
                </a:solidFill>
              </a:rPr>
              <a:t> </a:t>
            </a:r>
            <a:r>
              <a:rPr lang="ru-RU" dirty="0" err="1"/>
              <a:t>відповідно</a:t>
            </a:r>
            <a:r>
              <a:rPr lang="ru-RU" dirty="0"/>
              <a:t> до </a:t>
            </a:r>
            <a:r>
              <a:rPr lang="ru-RU" dirty="0" err="1"/>
              <a:t>законодавства</a:t>
            </a:r>
            <a:r>
              <a:rPr lang="ru-RU" dirty="0"/>
              <a:t> </a:t>
            </a:r>
            <a:r>
              <a:rPr lang="ru-RU" dirty="0" err="1"/>
              <a:t>огляд</a:t>
            </a:r>
            <a:r>
              <a:rPr lang="ru-RU" dirty="0"/>
              <a:t>, у </a:t>
            </a:r>
            <a:r>
              <a:rPr lang="ru-RU" dirty="0" err="1"/>
              <a:t>разі</a:t>
            </a:r>
            <a:r>
              <a:rPr lang="ru-RU" dirty="0"/>
              <a:t> потреби - і </a:t>
            </a:r>
            <a:r>
              <a:rPr lang="ru-RU" b="1" i="1" dirty="0" err="1">
                <a:solidFill>
                  <a:srgbClr val="FF0000"/>
                </a:solidFill>
              </a:rPr>
              <a:t>супроводження</a:t>
            </a:r>
            <a:r>
              <a:rPr lang="ru-RU" dirty="0"/>
              <a:t> </a:t>
            </a:r>
            <a:r>
              <a:rPr lang="ru-RU" dirty="0" err="1"/>
              <a:t>зазначених</a:t>
            </a:r>
            <a:r>
              <a:rPr lang="ru-RU" dirty="0"/>
              <a:t> </a:t>
            </a:r>
            <a:r>
              <a:rPr lang="ru-RU" dirty="0" err="1"/>
              <a:t>транспортних</a:t>
            </a:r>
            <a:r>
              <a:rPr lang="ru-RU" dirty="0"/>
              <a:t> </a:t>
            </a:r>
            <a:r>
              <a:rPr lang="ru-RU" dirty="0" err="1"/>
              <a:t>засобів</a:t>
            </a:r>
            <a:r>
              <a:rPr lang="ru-RU" dirty="0"/>
              <a:t>, </a:t>
            </a:r>
            <a:r>
              <a:rPr lang="ru-RU" dirty="0" err="1"/>
              <a:t>товарів</a:t>
            </a:r>
            <a:r>
              <a:rPr lang="ru-RU" dirty="0"/>
              <a:t> та </a:t>
            </a:r>
            <a:r>
              <a:rPr lang="ru-RU" dirty="0" err="1"/>
              <a:t>предметів</a:t>
            </a:r>
            <a:r>
              <a:rPr lang="ru-RU" dirty="0"/>
              <a:t>;</a:t>
            </a:r>
          </a:p>
          <a:p>
            <a:r>
              <a:rPr lang="ru-RU" dirty="0"/>
              <a:t>7) </a:t>
            </a:r>
            <a:r>
              <a:rPr lang="ru-RU" dirty="0" err="1"/>
              <a:t>здійснювати</a:t>
            </a:r>
            <a:r>
              <a:rPr lang="ru-RU" dirty="0"/>
              <a:t> </a:t>
            </a:r>
            <a:r>
              <a:rPr lang="ru-RU" dirty="0" err="1"/>
              <a:t>згідно</a:t>
            </a:r>
            <a:r>
              <a:rPr lang="ru-RU" dirty="0"/>
              <a:t> з </a:t>
            </a:r>
            <a:r>
              <a:rPr lang="ru-RU" dirty="0" err="1"/>
              <a:t>дорученнями</a:t>
            </a:r>
            <a:r>
              <a:rPr lang="ru-RU" dirty="0"/>
              <a:t> </a:t>
            </a:r>
            <a:r>
              <a:rPr lang="ru-RU" dirty="0" err="1"/>
              <a:t>правоохоронних</a:t>
            </a:r>
            <a:r>
              <a:rPr lang="ru-RU" dirty="0"/>
              <a:t> </a:t>
            </a:r>
            <a:r>
              <a:rPr lang="ru-RU" dirty="0" err="1"/>
              <a:t>органів</a:t>
            </a:r>
            <a:r>
              <a:rPr lang="ru-RU" dirty="0"/>
              <a:t> </a:t>
            </a:r>
            <a:r>
              <a:rPr lang="ru-RU" dirty="0" err="1"/>
              <a:t>України</a:t>
            </a:r>
            <a:r>
              <a:rPr lang="ru-RU" dirty="0"/>
              <a:t> </a:t>
            </a:r>
            <a:r>
              <a:rPr lang="ru-RU" b="1" i="1" dirty="0" err="1">
                <a:solidFill>
                  <a:srgbClr val="FF0000"/>
                </a:solidFill>
              </a:rPr>
              <a:t>затримання</a:t>
            </a:r>
            <a:r>
              <a:rPr lang="ru-RU" dirty="0"/>
              <a:t> в пунктах пропуску </a:t>
            </a:r>
            <a:r>
              <a:rPr lang="ru-RU" dirty="0" err="1"/>
              <a:t>осіб</a:t>
            </a:r>
            <a:r>
              <a:rPr lang="ru-RU" dirty="0"/>
              <a:t>, </a:t>
            </a:r>
            <a:r>
              <a:rPr lang="ru-RU" dirty="0" err="1"/>
              <a:t>які</a:t>
            </a:r>
            <a:r>
              <a:rPr lang="ru-RU" dirty="0"/>
              <a:t> </a:t>
            </a:r>
            <a:r>
              <a:rPr lang="ru-RU" dirty="0" err="1"/>
              <a:t>прямують</a:t>
            </a:r>
            <a:r>
              <a:rPr lang="ru-RU" dirty="0"/>
              <a:t> через </a:t>
            </a:r>
            <a:r>
              <a:rPr lang="ru-RU" dirty="0" err="1"/>
              <a:t>державний</a:t>
            </a:r>
            <a:r>
              <a:rPr lang="ru-RU" dirty="0"/>
              <a:t> кордон </a:t>
            </a:r>
            <a:r>
              <a:rPr lang="ru-RU" dirty="0" err="1"/>
              <a:t>України</a:t>
            </a:r>
            <a:r>
              <a:rPr lang="ru-RU" dirty="0"/>
              <a:t>, </a:t>
            </a:r>
            <a:r>
              <a:rPr lang="ru-RU" dirty="0" err="1"/>
              <a:t>осіб</a:t>
            </a:r>
            <a:r>
              <a:rPr lang="ru-RU" dirty="0"/>
              <a:t>, </a:t>
            </a:r>
            <a:r>
              <a:rPr lang="ru-RU" dirty="0" err="1"/>
              <a:t>які</a:t>
            </a:r>
            <a:r>
              <a:rPr lang="ru-RU" dirty="0"/>
              <a:t> </a:t>
            </a:r>
            <a:r>
              <a:rPr lang="ru-RU" dirty="0" err="1"/>
              <a:t>прямують</a:t>
            </a:r>
            <a:r>
              <a:rPr lang="ru-RU" dirty="0"/>
              <a:t> через </a:t>
            </a:r>
            <a:r>
              <a:rPr lang="ru-RU" dirty="0" err="1"/>
              <a:t>контрольні</a:t>
            </a:r>
            <a:r>
              <a:rPr lang="ru-RU" dirty="0"/>
              <a:t> </a:t>
            </a:r>
            <a:r>
              <a:rPr lang="ru-RU" dirty="0" err="1"/>
              <a:t>пункти</a:t>
            </a:r>
            <a:r>
              <a:rPr lang="ru-RU" dirty="0"/>
              <a:t> </a:t>
            </a:r>
            <a:r>
              <a:rPr lang="ru-RU" dirty="0" err="1"/>
              <a:t>в’їзду</a:t>
            </a:r>
            <a:r>
              <a:rPr lang="ru-RU" dirty="0"/>
              <a:t> - </a:t>
            </a:r>
            <a:r>
              <a:rPr lang="ru-RU" dirty="0" err="1"/>
              <a:t>виїзду</a:t>
            </a:r>
            <a:r>
              <a:rPr lang="ru-RU" dirty="0"/>
              <a:t> та </a:t>
            </a:r>
            <a:r>
              <a:rPr lang="ru-RU" dirty="0" err="1"/>
              <a:t>розшукуються</a:t>
            </a:r>
            <a:r>
              <a:rPr lang="ru-RU" dirty="0"/>
              <a:t> за </a:t>
            </a:r>
            <a:r>
              <a:rPr lang="ru-RU" dirty="0" err="1"/>
              <a:t>підозрою</a:t>
            </a:r>
            <a:r>
              <a:rPr lang="ru-RU" dirty="0"/>
              <a:t> у </a:t>
            </a:r>
            <a:r>
              <a:rPr lang="ru-RU" dirty="0" err="1"/>
              <a:t>вчиненні</a:t>
            </a:r>
            <a:r>
              <a:rPr lang="ru-RU" dirty="0"/>
              <a:t> </a:t>
            </a:r>
            <a:r>
              <a:rPr lang="ru-RU" dirty="0" err="1"/>
              <a:t>злочину</a:t>
            </a:r>
            <a:r>
              <a:rPr lang="ru-RU" dirty="0"/>
              <a:t>, </a:t>
            </a:r>
            <a:r>
              <a:rPr lang="ru-RU" dirty="0" err="1"/>
              <a:t>переховуються</a:t>
            </a:r>
            <a:r>
              <a:rPr lang="ru-RU" dirty="0"/>
              <a:t> </a:t>
            </a:r>
            <a:r>
              <a:rPr lang="ru-RU" dirty="0" err="1"/>
              <a:t>від</a:t>
            </a:r>
            <a:r>
              <a:rPr lang="ru-RU" dirty="0"/>
              <a:t> </a:t>
            </a:r>
            <a:r>
              <a:rPr lang="ru-RU" dirty="0" err="1"/>
              <a:t>органів</a:t>
            </a:r>
            <a:r>
              <a:rPr lang="ru-RU" dirty="0"/>
              <a:t> </a:t>
            </a:r>
            <a:r>
              <a:rPr lang="ru-RU" dirty="0" err="1"/>
              <a:t>досудового</a:t>
            </a:r>
            <a:r>
              <a:rPr lang="ru-RU" dirty="0"/>
              <a:t> </a:t>
            </a:r>
            <a:r>
              <a:rPr lang="ru-RU" dirty="0" err="1"/>
              <a:t>розслідування</a:t>
            </a:r>
            <a:r>
              <a:rPr lang="ru-RU" dirty="0"/>
              <a:t> та суду, </a:t>
            </a:r>
            <a:r>
              <a:rPr lang="ru-RU" dirty="0" err="1"/>
              <a:t>ухиляються</a:t>
            </a:r>
            <a:r>
              <a:rPr lang="ru-RU" dirty="0"/>
              <a:t> </a:t>
            </a:r>
            <a:r>
              <a:rPr lang="ru-RU" dirty="0" err="1"/>
              <a:t>від</a:t>
            </a:r>
            <a:r>
              <a:rPr lang="ru-RU" dirty="0"/>
              <a:t> </a:t>
            </a:r>
            <a:r>
              <a:rPr lang="ru-RU" dirty="0" err="1"/>
              <a:t>відбуття</a:t>
            </a:r>
            <a:r>
              <a:rPr lang="ru-RU" dirty="0"/>
              <a:t> </a:t>
            </a:r>
            <a:r>
              <a:rPr lang="ru-RU" dirty="0" err="1"/>
              <a:t>кримінального</a:t>
            </a:r>
            <a:r>
              <a:rPr lang="ru-RU" dirty="0"/>
              <a:t> </a:t>
            </a:r>
            <a:r>
              <a:rPr lang="ru-RU" dirty="0" err="1"/>
              <a:t>покарання</a:t>
            </a:r>
            <a:r>
              <a:rPr lang="ru-RU" dirty="0"/>
              <a:t> та в </a:t>
            </a:r>
            <a:r>
              <a:rPr lang="ru-RU" dirty="0" err="1"/>
              <a:t>інших</a:t>
            </a:r>
            <a:r>
              <a:rPr lang="ru-RU" dirty="0"/>
              <a:t> </a:t>
            </a:r>
            <a:r>
              <a:rPr lang="ru-RU" dirty="0" err="1"/>
              <a:t>випадках</a:t>
            </a:r>
            <a:r>
              <a:rPr lang="ru-RU" dirty="0"/>
              <a:t>, </a:t>
            </a:r>
            <a:r>
              <a:rPr lang="ru-RU" dirty="0" err="1"/>
              <a:t>передбачених</a:t>
            </a:r>
            <a:r>
              <a:rPr lang="ru-RU" dirty="0"/>
              <a:t> </a:t>
            </a:r>
            <a:r>
              <a:rPr lang="ru-RU" dirty="0" err="1"/>
              <a:t>законодавством</a:t>
            </a:r>
            <a:r>
              <a:rPr lang="ru-RU" dirty="0"/>
              <a:t> </a:t>
            </a:r>
            <a:r>
              <a:rPr lang="ru-RU" dirty="0" err="1"/>
              <a:t>України</a:t>
            </a:r>
            <a:r>
              <a:rPr lang="ru-RU" dirty="0" smtClean="0"/>
              <a:t>;</a:t>
            </a:r>
          </a:p>
          <a:p>
            <a:endParaRPr lang="ru-RU" dirty="0"/>
          </a:p>
          <a:p>
            <a:endParaRPr lang="ru-RU" dirty="0"/>
          </a:p>
          <a:p>
            <a:endParaRPr lang="ru-RU" dirty="0" smtClean="0"/>
          </a:p>
          <a:p>
            <a:endParaRPr lang="ru-RU" dirty="0"/>
          </a:p>
        </p:txBody>
      </p:sp>
    </p:spTree>
    <p:extLst>
      <p:ext uri="{BB962C8B-B14F-4D97-AF65-F5344CB8AC3E}">
        <p14:creationId xmlns:p14="http://schemas.microsoft.com/office/powerpoint/2010/main" val="31586337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001554"/>
            <a:ext cx="7886700" cy="994172"/>
          </a:xfrm>
        </p:spPr>
        <p:txBody>
          <a:bodyPr>
            <a:normAutofit/>
          </a:bodyPr>
          <a:lstStyle/>
          <a:p>
            <a:r>
              <a:rPr lang="ru-RU" sz="2700" b="1" dirty="0" err="1">
                <a:latin typeface="Times New Roman" panose="02020603050405020304" pitchFamily="18" charset="0"/>
                <a:cs typeface="Times New Roman" panose="02020603050405020304" pitchFamily="18" charset="0"/>
              </a:rPr>
              <a:t>Принципи</a:t>
            </a:r>
            <a:r>
              <a:rPr lang="ru-RU" sz="2700" b="1" dirty="0">
                <a:latin typeface="Times New Roman" panose="02020603050405020304" pitchFamily="18" charset="0"/>
                <a:cs typeface="Times New Roman" panose="02020603050405020304" pitchFamily="18" charset="0"/>
              </a:rPr>
              <a:t> </a:t>
            </a:r>
            <a:r>
              <a:rPr lang="ru-RU" sz="2700" b="1" dirty="0" err="1">
                <a:latin typeface="Times New Roman" panose="02020603050405020304" pitchFamily="18" charset="0"/>
                <a:cs typeface="Times New Roman" panose="02020603050405020304" pitchFamily="18" charset="0"/>
              </a:rPr>
              <a:t>адміністративної</a:t>
            </a:r>
            <a:r>
              <a:rPr lang="ru-RU" sz="2700" b="1" dirty="0">
                <a:latin typeface="Times New Roman" panose="02020603050405020304" pitchFamily="18" charset="0"/>
                <a:cs typeface="Times New Roman" panose="02020603050405020304" pitchFamily="18" charset="0"/>
              </a:rPr>
              <a:t> </a:t>
            </a:r>
            <a:r>
              <a:rPr lang="ru-RU" sz="2700" b="1" dirty="0" err="1">
                <a:latin typeface="Times New Roman" panose="02020603050405020304" pitchFamily="18" charset="0"/>
                <a:cs typeface="Times New Roman" panose="02020603050405020304" pitchFamily="18" charset="0"/>
              </a:rPr>
              <a:t>відповідальності</a:t>
            </a:r>
            <a:endParaRPr lang="ru-RU" sz="27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60020" y="1767602"/>
            <a:ext cx="8393430" cy="4206240"/>
          </a:xfrm>
        </p:spPr>
        <p:txBody>
          <a:bodyPr>
            <a:normAutofit fontScale="62500" lnSpcReduction="20000"/>
          </a:bodyPr>
          <a:lstStyle/>
          <a:p>
            <a:pPr marL="0" indent="0">
              <a:buNone/>
            </a:pPr>
            <a:r>
              <a:rPr lang="ru-RU" b="1" i="1" dirty="0" err="1" smtClean="0">
                <a:solidFill>
                  <a:srgbClr val="FF0000"/>
                </a:solidFill>
                <a:latin typeface="Times New Roman" panose="02020603050405020304" pitchFamily="18" charset="0"/>
                <a:cs typeface="Times New Roman" panose="02020603050405020304" pitchFamily="18" charset="0"/>
              </a:rPr>
              <a:t>Принципи</a:t>
            </a:r>
            <a:r>
              <a:rPr lang="ru-RU" b="1" i="1" dirty="0" smtClean="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адміністративної</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відповідальності</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це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основні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положення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закріплені</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Конституції</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інших</a:t>
            </a:r>
            <a:r>
              <a:rPr lang="ru-RU" dirty="0">
                <a:latin typeface="Times New Roman" panose="02020603050405020304" pitchFamily="18" charset="0"/>
                <a:cs typeface="Times New Roman" panose="02020603050405020304" pitchFamily="18" charset="0"/>
              </a:rPr>
              <a:t> законах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яких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базується</a:t>
            </a:r>
            <a:r>
              <a:rPr lang="ru-RU" dirty="0">
                <a:latin typeface="Times New Roman" panose="02020603050405020304" pitchFamily="18" charset="0"/>
                <a:cs typeface="Times New Roman" panose="02020603050405020304" pitchFamily="18" charset="0"/>
              </a:rPr>
              <a:t> порядок </a:t>
            </a:r>
            <a:r>
              <a:rPr lang="ru-RU" dirty="0" err="1">
                <a:latin typeface="Times New Roman" panose="02020603050405020304" pitchFamily="18" charset="0"/>
                <a:cs typeface="Times New Roman" panose="02020603050405020304" pitchFamily="18" charset="0"/>
              </a:rPr>
              <a:t>притягнення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винних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осіб</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адміністративної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відповідальності</a:t>
            </a:r>
            <a:r>
              <a:rPr lang="ru-RU" dirty="0">
                <a:latin typeface="Times New Roman" panose="02020603050405020304" pitchFamily="18" charset="0"/>
                <a:cs typeface="Times New Roman" panose="02020603050405020304" pitchFamily="18" charset="0"/>
              </a:rPr>
              <a:t>.</a:t>
            </a:r>
          </a:p>
          <a:p>
            <a:pPr marL="0" indent="0">
              <a:buNone/>
            </a:pPr>
            <a:r>
              <a:rPr lang="ru-RU" dirty="0" smtClean="0">
                <a:latin typeface="Times New Roman" panose="02020603050405020304" pitchFamily="18" charset="0"/>
                <a:cs typeface="Times New Roman" panose="02020603050405020304" pitchFamily="18" charset="0"/>
              </a:rPr>
              <a:t>До </a:t>
            </a:r>
            <a:r>
              <a:rPr lang="ru-RU" dirty="0" err="1" smtClean="0">
                <a:latin typeface="Times New Roman" panose="02020603050405020304" pitchFamily="18" charset="0"/>
                <a:cs typeface="Times New Roman" panose="02020603050405020304" pitchFamily="18" charset="0"/>
              </a:rPr>
              <a:t>принципів</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адміністративної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відповідальності</a:t>
            </a:r>
            <a:r>
              <a:rPr lang="ru-RU" dirty="0" smtClean="0">
                <a:latin typeface="Times New Roman" panose="02020603050405020304" pitchFamily="18" charset="0"/>
                <a:cs typeface="Times New Roman" panose="02020603050405020304" pitchFamily="18" charset="0"/>
              </a:rPr>
              <a:t> </a:t>
            </a:r>
            <a:r>
              <a:rPr lang="ru-RU" b="1" i="1" dirty="0" smtClean="0">
                <a:solidFill>
                  <a:srgbClr val="FF0000"/>
                </a:solidFill>
                <a:latin typeface="Times New Roman" panose="02020603050405020304" pitchFamily="18" charset="0"/>
                <a:cs typeface="Times New Roman" panose="02020603050405020304" pitchFamily="18" charset="0"/>
              </a:rPr>
              <a:t>належать</a:t>
            </a:r>
            <a:r>
              <a:rPr lang="ru-RU" dirty="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верховенство права</a:t>
            </a:r>
            <a:r>
              <a:rPr lang="ru-RU" dirty="0">
                <a:latin typeface="Times New Roman" panose="02020603050405020304" pitchFamily="18" charset="0"/>
                <a:cs typeface="Times New Roman" panose="02020603050405020304" pitchFamily="18" charset="0"/>
              </a:rPr>
              <a:t>;</a:t>
            </a:r>
          </a:p>
          <a:p>
            <a:r>
              <a:rPr lang="ru-RU" dirty="0" err="1" smtClean="0">
                <a:latin typeface="Times New Roman" panose="02020603050405020304" pitchFamily="18" charset="0"/>
                <a:cs typeface="Times New Roman" panose="02020603050405020304" pitchFamily="18" charset="0"/>
              </a:rPr>
              <a:t>законності</a:t>
            </a:r>
            <a:r>
              <a:rPr lang="ru-RU" dirty="0">
                <a:latin typeface="Times New Roman" panose="02020603050405020304" pitchFamily="18" charset="0"/>
                <a:cs typeface="Times New Roman" panose="02020603050405020304" pitchFamily="18" charset="0"/>
              </a:rPr>
              <a:t>;</a:t>
            </a:r>
          </a:p>
          <a:p>
            <a:r>
              <a:rPr lang="ru-RU" dirty="0" err="1" smtClean="0">
                <a:latin typeface="Times New Roman" panose="02020603050405020304" pitchFamily="18" charset="0"/>
                <a:cs typeface="Times New Roman" panose="02020603050405020304" pitchFamily="18" charset="0"/>
              </a:rPr>
              <a:t>доцільності</a:t>
            </a:r>
            <a:r>
              <a:rPr lang="ru-RU" dirty="0">
                <a:latin typeface="Times New Roman" panose="02020603050405020304" pitchFamily="18" charset="0"/>
                <a:cs typeface="Times New Roman" panose="02020603050405020304" pitchFamily="18" charset="0"/>
              </a:rPr>
              <a:t>;</a:t>
            </a:r>
          </a:p>
          <a:p>
            <a:r>
              <a:rPr lang="ru-RU" dirty="0" err="1" smtClean="0">
                <a:latin typeface="Times New Roman" panose="02020603050405020304" pitchFamily="18" charset="0"/>
                <a:cs typeface="Times New Roman" panose="02020603050405020304" pitchFamily="18" charset="0"/>
              </a:rPr>
              <a:t>обґрунтованості</a:t>
            </a:r>
            <a:r>
              <a:rPr lang="ru-RU" dirty="0">
                <a:latin typeface="Times New Roman" panose="02020603050405020304" pitchFamily="18" charset="0"/>
                <a:cs typeface="Times New Roman" panose="02020603050405020304" pitchFamily="18" charset="0"/>
              </a:rPr>
              <a:t>;</a:t>
            </a:r>
          </a:p>
          <a:p>
            <a:r>
              <a:rPr lang="ru-RU" dirty="0" err="1" smtClean="0">
                <a:latin typeface="Times New Roman" panose="02020603050405020304" pitchFamily="18" charset="0"/>
                <a:cs typeface="Times New Roman" panose="02020603050405020304" pitchFamily="18" charset="0"/>
              </a:rPr>
              <a:t>невідворотності</a:t>
            </a:r>
            <a:r>
              <a:rPr lang="ru-RU" dirty="0">
                <a:latin typeface="Times New Roman" panose="02020603050405020304" pitchFamily="18" charset="0"/>
                <a:cs typeface="Times New Roman" panose="02020603050405020304" pitchFamily="18" charset="0"/>
              </a:rPr>
              <a:t>;</a:t>
            </a:r>
          </a:p>
          <a:p>
            <a:r>
              <a:rPr lang="ru-RU" dirty="0" err="1" smtClean="0">
                <a:latin typeface="Times New Roman" panose="02020603050405020304" pitchFamily="18" charset="0"/>
                <a:cs typeface="Times New Roman" panose="02020603050405020304" pitchFamily="18" charset="0"/>
              </a:rPr>
              <a:t>своєчасності</a:t>
            </a:r>
            <a:r>
              <a:rPr lang="ru-RU" dirty="0">
                <a:latin typeface="Times New Roman" panose="02020603050405020304" pitchFamily="18" charset="0"/>
                <a:cs typeface="Times New Roman" panose="02020603050405020304" pitchFamily="18" charset="0"/>
              </a:rPr>
              <a:t>;</a:t>
            </a:r>
          </a:p>
          <a:p>
            <a:r>
              <a:rPr lang="ru-RU" dirty="0" err="1" smtClean="0">
                <a:latin typeface="Times New Roman" panose="02020603050405020304" pitchFamily="18" charset="0"/>
                <a:cs typeface="Times New Roman" panose="02020603050405020304" pitchFamily="18" charset="0"/>
              </a:rPr>
              <a:t>справедливості</a:t>
            </a:r>
            <a:r>
              <a:rPr lang="ru-RU" dirty="0">
                <a:latin typeface="Times New Roman" panose="02020603050405020304" pitchFamily="18" charset="0"/>
                <a:cs typeface="Times New Roman" panose="02020603050405020304" pitchFamily="18" charset="0"/>
              </a:rPr>
              <a:t>;</a:t>
            </a:r>
          </a:p>
          <a:p>
            <a:r>
              <a:rPr lang="ru-RU" dirty="0" err="1" smtClean="0">
                <a:latin typeface="Times New Roman" panose="02020603050405020304" pitchFamily="18" charset="0"/>
                <a:cs typeface="Times New Roman" panose="02020603050405020304" pitchFamily="18" charset="0"/>
              </a:rPr>
              <a:t>гуманізму</a:t>
            </a:r>
            <a:r>
              <a:rPr lang="ru-RU" dirty="0">
                <a:latin typeface="Times New Roman" panose="02020603050405020304" pitchFamily="18" charset="0"/>
                <a:cs typeface="Times New Roman" panose="02020603050405020304" pitchFamily="18" charset="0"/>
              </a:rPr>
              <a:t>;</a:t>
            </a:r>
          </a:p>
          <a:p>
            <a:r>
              <a:rPr lang="ru-RU" dirty="0" err="1" smtClean="0">
                <a:latin typeface="Times New Roman" panose="02020603050405020304" pitchFamily="18" charset="0"/>
                <a:cs typeface="Times New Roman" panose="02020603050405020304" pitchFamily="18" charset="0"/>
              </a:rPr>
              <a:t>індивідуалізації</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покарання</a:t>
            </a:r>
            <a:r>
              <a:rPr lang="ru-RU" dirty="0">
                <a:latin typeface="Times New Roman" panose="02020603050405020304" pitchFamily="18" charset="0"/>
                <a:cs typeface="Times New Roman" panose="02020603050405020304" pitchFamily="18" charset="0"/>
              </a:rPr>
              <a:t>;</a:t>
            </a:r>
          </a:p>
          <a:p>
            <a:r>
              <a:rPr lang="ru-RU" dirty="0" err="1" smtClean="0">
                <a:latin typeface="Times New Roman" panose="02020603050405020304" pitchFamily="18" charset="0"/>
                <a:cs typeface="Times New Roman" panose="02020603050405020304" pitchFamily="18" charset="0"/>
              </a:rPr>
              <a:t>відповідності</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провини</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покарання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тощо</a:t>
            </a:r>
            <a:r>
              <a:rPr lang="ru-RU" dirty="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10423165"/>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Права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endParaRPr lang="ru-RU" dirty="0"/>
          </a:p>
        </p:txBody>
      </p:sp>
      <p:sp>
        <p:nvSpPr>
          <p:cNvPr id="3" name="Объект 2"/>
          <p:cNvSpPr>
            <a:spLocks noGrp="1"/>
          </p:cNvSpPr>
          <p:nvPr>
            <p:ph idx="1"/>
          </p:nvPr>
        </p:nvSpPr>
        <p:spPr>
          <a:xfrm>
            <a:off x="457200" y="1417638"/>
            <a:ext cx="8229600" cy="5323730"/>
          </a:xfrm>
        </p:spPr>
        <p:txBody>
          <a:bodyPr>
            <a:normAutofit fontScale="55000" lnSpcReduction="20000"/>
          </a:bodyPr>
          <a:lstStyle/>
          <a:p>
            <a:r>
              <a:rPr lang="ru-RU" dirty="0"/>
              <a:t>8) </a:t>
            </a:r>
            <a:r>
              <a:rPr lang="ru-RU" b="1" i="1" dirty="0" err="1">
                <a:solidFill>
                  <a:srgbClr val="FF0000"/>
                </a:solidFill>
              </a:rPr>
              <a:t>надавати</a:t>
            </a:r>
            <a:r>
              <a:rPr lang="ru-RU" dirty="0"/>
              <a:t> за </a:t>
            </a:r>
            <a:r>
              <a:rPr lang="ru-RU" dirty="0" err="1"/>
              <a:t>згодою</a:t>
            </a:r>
            <a:r>
              <a:rPr lang="ru-RU" dirty="0"/>
              <a:t> </a:t>
            </a:r>
            <a:r>
              <a:rPr lang="ru-RU" dirty="0" err="1"/>
              <a:t>митних</a:t>
            </a:r>
            <a:r>
              <a:rPr lang="ru-RU" dirty="0"/>
              <a:t> </a:t>
            </a:r>
            <a:r>
              <a:rPr lang="ru-RU" dirty="0" err="1"/>
              <a:t>органів</a:t>
            </a:r>
            <a:r>
              <a:rPr lang="ru-RU" dirty="0"/>
              <a:t> та </a:t>
            </a:r>
            <a:r>
              <a:rPr lang="ru-RU" dirty="0" err="1"/>
              <a:t>компетентних</a:t>
            </a:r>
            <a:r>
              <a:rPr lang="ru-RU" dirty="0"/>
              <a:t> </a:t>
            </a:r>
            <a:r>
              <a:rPr lang="ru-RU" dirty="0" err="1"/>
              <a:t>органів</a:t>
            </a:r>
            <a:r>
              <a:rPr lang="ru-RU" dirty="0"/>
              <a:t> </a:t>
            </a:r>
            <a:r>
              <a:rPr lang="ru-RU" dirty="0" err="1"/>
              <a:t>суміжних</a:t>
            </a:r>
            <a:r>
              <a:rPr lang="ru-RU" dirty="0"/>
              <a:t> держав </a:t>
            </a:r>
            <a:r>
              <a:rPr lang="ru-RU" b="1" i="1" dirty="0" err="1">
                <a:solidFill>
                  <a:srgbClr val="FF0000"/>
                </a:solidFill>
              </a:rPr>
              <a:t>дозвіл</a:t>
            </a:r>
            <a:r>
              <a:rPr lang="ru-RU" dirty="0"/>
              <a:t> на </a:t>
            </a:r>
            <a:r>
              <a:rPr lang="ru-RU" dirty="0" err="1"/>
              <a:t>перетинання</a:t>
            </a:r>
            <a:r>
              <a:rPr lang="ru-RU" dirty="0"/>
              <a:t> особами державного кордону </a:t>
            </a:r>
            <a:r>
              <a:rPr lang="ru-RU" dirty="0" err="1"/>
              <a:t>України</a:t>
            </a:r>
            <a:r>
              <a:rPr lang="ru-RU" dirty="0"/>
              <a:t> </a:t>
            </a:r>
            <a:r>
              <a:rPr lang="ru-RU" dirty="0" err="1"/>
              <a:t>осіб</a:t>
            </a:r>
            <a:r>
              <a:rPr lang="ru-RU" dirty="0"/>
              <a:t>, </a:t>
            </a:r>
            <a:r>
              <a:rPr lang="ru-RU" dirty="0" err="1"/>
              <a:t>переміщення</a:t>
            </a:r>
            <a:r>
              <a:rPr lang="ru-RU" dirty="0"/>
              <a:t> </a:t>
            </a:r>
            <a:r>
              <a:rPr lang="ru-RU" dirty="0" err="1"/>
              <a:t>транспортних</a:t>
            </a:r>
            <a:r>
              <a:rPr lang="ru-RU" dirty="0"/>
              <a:t> </a:t>
            </a:r>
            <a:r>
              <a:rPr lang="ru-RU" dirty="0" err="1"/>
              <a:t>засобів</a:t>
            </a:r>
            <a:r>
              <a:rPr lang="ru-RU" dirty="0"/>
              <a:t>, </a:t>
            </a:r>
            <a:r>
              <a:rPr lang="ru-RU" dirty="0" err="1"/>
              <a:t>вантажів</a:t>
            </a:r>
            <a:r>
              <a:rPr lang="ru-RU" dirty="0"/>
              <a:t> поза пунктами пропуску через </a:t>
            </a:r>
            <a:r>
              <a:rPr lang="ru-RU" dirty="0" err="1"/>
              <a:t>державний</a:t>
            </a:r>
            <a:r>
              <a:rPr lang="ru-RU" dirty="0"/>
              <a:t> кордон </a:t>
            </a:r>
            <a:r>
              <a:rPr lang="ru-RU" dirty="0" err="1"/>
              <a:t>України</a:t>
            </a:r>
            <a:r>
              <a:rPr lang="ru-RU" dirty="0"/>
              <a:t> за </a:t>
            </a:r>
            <a:r>
              <a:rPr lang="ru-RU" dirty="0" err="1"/>
              <a:t>наявності</a:t>
            </a:r>
            <a:r>
              <a:rPr lang="ru-RU" dirty="0"/>
              <a:t> </a:t>
            </a:r>
            <a:r>
              <a:rPr lang="ru-RU" dirty="0" err="1"/>
              <a:t>невідкладних</a:t>
            </a:r>
            <a:r>
              <a:rPr lang="ru-RU" dirty="0"/>
              <a:t> </a:t>
            </a:r>
            <a:r>
              <a:rPr lang="ru-RU" dirty="0" err="1"/>
              <a:t>обставин</a:t>
            </a:r>
            <a:r>
              <a:rPr lang="ru-RU" dirty="0"/>
              <a:t>, </a:t>
            </a:r>
            <a:r>
              <a:rPr lang="ru-RU" dirty="0" err="1"/>
              <a:t>пов’язаних</a:t>
            </a:r>
            <a:r>
              <a:rPr lang="ru-RU" dirty="0"/>
              <a:t> з </a:t>
            </a:r>
            <a:r>
              <a:rPr lang="ru-RU" dirty="0" err="1"/>
              <a:t>ліквідацією</a:t>
            </a:r>
            <a:r>
              <a:rPr lang="ru-RU" dirty="0"/>
              <a:t> </a:t>
            </a:r>
            <a:r>
              <a:rPr lang="ru-RU" dirty="0" err="1"/>
              <a:t>надзвичайних</a:t>
            </a:r>
            <a:r>
              <a:rPr lang="ru-RU" dirty="0"/>
              <a:t> </a:t>
            </a:r>
            <a:r>
              <a:rPr lang="ru-RU" dirty="0" err="1"/>
              <a:t>ситуацій</a:t>
            </a:r>
            <a:r>
              <a:rPr lang="ru-RU" dirty="0"/>
              <a:t> техногенного та природного характеру і </a:t>
            </a:r>
            <a:r>
              <a:rPr lang="ru-RU" dirty="0" err="1"/>
              <a:t>їх</a:t>
            </a:r>
            <a:r>
              <a:rPr lang="ru-RU" dirty="0"/>
              <a:t> </a:t>
            </a:r>
            <a:r>
              <a:rPr lang="ru-RU" dirty="0" err="1"/>
              <a:t>наслідків</a:t>
            </a:r>
            <a:r>
              <a:rPr lang="ru-RU" dirty="0"/>
              <a:t>, </a:t>
            </a:r>
            <a:r>
              <a:rPr lang="ru-RU" dirty="0" err="1"/>
              <a:t>загрози</a:t>
            </a:r>
            <a:r>
              <a:rPr lang="ru-RU" dirty="0"/>
              <a:t> </a:t>
            </a:r>
            <a:r>
              <a:rPr lang="ru-RU" dirty="0" err="1"/>
              <a:t>людському</a:t>
            </a:r>
            <a:r>
              <a:rPr lang="ru-RU" dirty="0"/>
              <a:t> </a:t>
            </a:r>
            <a:r>
              <a:rPr lang="ru-RU" dirty="0" err="1"/>
              <a:t>життю</a:t>
            </a:r>
            <a:r>
              <a:rPr lang="ru-RU" dirty="0"/>
              <a:t> та за </a:t>
            </a:r>
            <a:r>
              <a:rPr lang="ru-RU" dirty="0" err="1"/>
              <a:t>відсутності</a:t>
            </a:r>
            <a:r>
              <a:rPr lang="ru-RU" dirty="0"/>
              <a:t> </a:t>
            </a:r>
            <a:r>
              <a:rPr lang="ru-RU" dirty="0" err="1"/>
              <a:t>загрози</a:t>
            </a:r>
            <a:r>
              <a:rPr lang="ru-RU" dirty="0"/>
              <a:t> </a:t>
            </a:r>
            <a:r>
              <a:rPr lang="ru-RU" dirty="0" err="1"/>
              <a:t>національній</a:t>
            </a:r>
            <a:r>
              <a:rPr lang="ru-RU" dirty="0"/>
              <a:t> </a:t>
            </a:r>
            <a:r>
              <a:rPr lang="ru-RU" dirty="0" err="1"/>
              <a:t>безпеці</a:t>
            </a:r>
            <a:r>
              <a:rPr lang="ru-RU" dirty="0"/>
              <a:t> </a:t>
            </a:r>
            <a:r>
              <a:rPr lang="ru-RU" dirty="0" err="1"/>
              <a:t>України</a:t>
            </a:r>
            <a:r>
              <a:rPr lang="ru-RU" dirty="0" smtClean="0"/>
              <a:t>;</a:t>
            </a:r>
          </a:p>
          <a:p>
            <a:r>
              <a:rPr lang="ru-RU" dirty="0"/>
              <a:t>9) за </a:t>
            </a:r>
            <a:r>
              <a:rPr lang="ru-RU" dirty="0" err="1"/>
              <a:t>погодженням</a:t>
            </a:r>
            <a:r>
              <a:rPr lang="ru-RU" dirty="0"/>
              <a:t> з </a:t>
            </a:r>
            <a:r>
              <a:rPr lang="ru-RU" dirty="0" err="1"/>
              <a:t>центральним</a:t>
            </a:r>
            <a:r>
              <a:rPr lang="ru-RU" dirty="0"/>
              <a:t> органом </a:t>
            </a:r>
            <a:r>
              <a:rPr lang="ru-RU" dirty="0" err="1"/>
              <a:t>виконавчої</a:t>
            </a:r>
            <a:r>
              <a:rPr lang="ru-RU" dirty="0"/>
              <a:t> </a:t>
            </a:r>
            <a:r>
              <a:rPr lang="ru-RU" dirty="0" err="1"/>
              <a:t>влади</a:t>
            </a:r>
            <a:r>
              <a:rPr lang="ru-RU" dirty="0"/>
              <a:t>, </a:t>
            </a:r>
            <a:r>
              <a:rPr lang="ru-RU" dirty="0" err="1"/>
              <a:t>що</a:t>
            </a:r>
            <a:r>
              <a:rPr lang="ru-RU" dirty="0"/>
              <a:t> </a:t>
            </a:r>
            <a:r>
              <a:rPr lang="ru-RU" dirty="0" err="1"/>
              <a:t>реалізує</a:t>
            </a:r>
            <a:r>
              <a:rPr lang="ru-RU" dirty="0"/>
              <a:t> </a:t>
            </a:r>
            <a:r>
              <a:rPr lang="ru-RU" dirty="0" err="1"/>
              <a:t>державну</a:t>
            </a:r>
            <a:r>
              <a:rPr lang="ru-RU" dirty="0"/>
              <a:t> </a:t>
            </a:r>
            <a:r>
              <a:rPr lang="ru-RU" dirty="0" err="1"/>
              <a:t>митну</a:t>
            </a:r>
            <a:r>
              <a:rPr lang="ru-RU" dirty="0"/>
              <a:t> </a:t>
            </a:r>
            <a:r>
              <a:rPr lang="ru-RU" dirty="0" err="1"/>
              <a:t>політику</a:t>
            </a:r>
            <a:r>
              <a:rPr lang="ru-RU" dirty="0"/>
              <a:t>, </a:t>
            </a:r>
            <a:r>
              <a:rPr lang="ru-RU" dirty="0" err="1"/>
              <a:t>центральним</a:t>
            </a:r>
            <a:r>
              <a:rPr lang="ru-RU" dirty="0"/>
              <a:t> органом </a:t>
            </a:r>
            <a:r>
              <a:rPr lang="ru-RU" dirty="0" err="1"/>
              <a:t>виконавчої</a:t>
            </a:r>
            <a:r>
              <a:rPr lang="ru-RU" dirty="0"/>
              <a:t> </a:t>
            </a:r>
            <a:r>
              <a:rPr lang="ru-RU" dirty="0" err="1"/>
              <a:t>влади</a:t>
            </a:r>
            <a:r>
              <a:rPr lang="ru-RU" dirty="0"/>
              <a:t>, </a:t>
            </a:r>
            <a:r>
              <a:rPr lang="ru-RU" dirty="0" err="1"/>
              <a:t>що</a:t>
            </a:r>
            <a:r>
              <a:rPr lang="ru-RU" dirty="0"/>
              <a:t> </a:t>
            </a:r>
            <a:r>
              <a:rPr lang="ru-RU" dirty="0" err="1"/>
              <a:t>реалізує</a:t>
            </a:r>
            <a:r>
              <a:rPr lang="ru-RU" dirty="0"/>
              <a:t> </a:t>
            </a:r>
            <a:r>
              <a:rPr lang="ru-RU" dirty="0" err="1"/>
              <a:t>державну</a:t>
            </a:r>
            <a:r>
              <a:rPr lang="ru-RU" dirty="0"/>
              <a:t> </a:t>
            </a:r>
            <a:r>
              <a:rPr lang="ru-RU" dirty="0" err="1"/>
              <a:t>політику</a:t>
            </a:r>
            <a:r>
              <a:rPr lang="ru-RU" dirty="0"/>
              <a:t> у </a:t>
            </a:r>
            <a:r>
              <a:rPr lang="ru-RU" dirty="0" err="1"/>
              <a:t>сфері</a:t>
            </a:r>
            <a:r>
              <a:rPr lang="ru-RU" dirty="0"/>
              <a:t> </a:t>
            </a:r>
            <a:r>
              <a:rPr lang="ru-RU" dirty="0" err="1"/>
              <a:t>авіаційного</a:t>
            </a:r>
            <a:r>
              <a:rPr lang="ru-RU" dirty="0"/>
              <a:t> транспорту, та </a:t>
            </a:r>
            <a:r>
              <a:rPr lang="ru-RU" dirty="0" err="1"/>
              <a:t>Міністерством</a:t>
            </a:r>
            <a:r>
              <a:rPr lang="ru-RU" dirty="0"/>
              <a:t> оборони </a:t>
            </a:r>
            <a:r>
              <a:rPr lang="ru-RU" dirty="0" err="1"/>
              <a:t>України</a:t>
            </a:r>
            <a:r>
              <a:rPr lang="ru-RU" dirty="0"/>
              <a:t> </a:t>
            </a:r>
            <a:r>
              <a:rPr lang="ru-RU" b="1" i="1" dirty="0" err="1">
                <a:solidFill>
                  <a:srgbClr val="FF0000"/>
                </a:solidFill>
              </a:rPr>
              <a:t>надавати</a:t>
            </a:r>
            <a:r>
              <a:rPr lang="ru-RU" b="1" i="1" dirty="0">
                <a:solidFill>
                  <a:srgbClr val="FF0000"/>
                </a:solidFill>
              </a:rPr>
              <a:t> </a:t>
            </a:r>
            <a:r>
              <a:rPr lang="ru-RU" b="1" i="1" dirty="0" err="1">
                <a:solidFill>
                  <a:srgbClr val="FF0000"/>
                </a:solidFill>
              </a:rPr>
              <a:t>дозвіл</a:t>
            </a:r>
            <a:r>
              <a:rPr lang="ru-RU" b="1" i="1" dirty="0">
                <a:solidFill>
                  <a:srgbClr val="FF0000"/>
                </a:solidFill>
              </a:rPr>
              <a:t> </a:t>
            </a:r>
            <a:r>
              <a:rPr lang="ru-RU" dirty="0" err="1"/>
              <a:t>щодо</a:t>
            </a:r>
            <a:r>
              <a:rPr lang="ru-RU" dirty="0"/>
              <a:t> </a:t>
            </a:r>
            <a:r>
              <a:rPr lang="ru-RU" dirty="0" err="1"/>
              <a:t>вильоту</a:t>
            </a:r>
            <a:r>
              <a:rPr lang="ru-RU" dirty="0"/>
              <a:t> і посадки </a:t>
            </a:r>
            <a:r>
              <a:rPr lang="ru-RU" dirty="0" err="1"/>
              <a:t>повітряних</a:t>
            </a:r>
            <a:r>
              <a:rPr lang="ru-RU" dirty="0"/>
              <a:t> суден з </a:t>
            </a:r>
            <a:r>
              <a:rPr lang="ru-RU" dirty="0" err="1"/>
              <a:t>аеропортів</a:t>
            </a:r>
            <a:r>
              <a:rPr lang="ru-RU" dirty="0"/>
              <a:t> (</a:t>
            </a:r>
            <a:r>
              <a:rPr lang="ru-RU" dirty="0" err="1"/>
              <a:t>аеродромів</a:t>
            </a:r>
            <a:r>
              <a:rPr lang="ru-RU" dirty="0"/>
              <a:t>), у </a:t>
            </a:r>
            <a:r>
              <a:rPr lang="ru-RU" dirty="0" err="1"/>
              <a:t>яких</a:t>
            </a:r>
            <a:r>
              <a:rPr lang="ru-RU" dirty="0"/>
              <a:t> </a:t>
            </a:r>
            <a:r>
              <a:rPr lang="ru-RU" dirty="0" err="1"/>
              <a:t>відсутні</a:t>
            </a:r>
            <a:r>
              <a:rPr lang="ru-RU" dirty="0"/>
              <a:t> </a:t>
            </a:r>
            <a:r>
              <a:rPr lang="ru-RU" dirty="0" err="1"/>
              <a:t>пункти</a:t>
            </a:r>
            <a:r>
              <a:rPr lang="ru-RU" dirty="0"/>
              <a:t> пропуску через </a:t>
            </a:r>
            <a:r>
              <a:rPr lang="ru-RU" dirty="0" err="1"/>
              <a:t>державний</a:t>
            </a:r>
            <a:r>
              <a:rPr lang="ru-RU" dirty="0"/>
              <a:t> кордон </a:t>
            </a:r>
            <a:r>
              <a:rPr lang="ru-RU" dirty="0" err="1"/>
              <a:t>України</a:t>
            </a:r>
            <a:r>
              <a:rPr lang="ru-RU" dirty="0" smtClean="0"/>
              <a:t>;</a:t>
            </a:r>
          </a:p>
          <a:p>
            <a:r>
              <a:rPr lang="ru-RU" dirty="0"/>
              <a:t>10) </a:t>
            </a:r>
            <a:r>
              <a:rPr lang="ru-RU" b="1" i="1" dirty="0" err="1">
                <a:solidFill>
                  <a:srgbClr val="FF0000"/>
                </a:solidFill>
              </a:rPr>
              <a:t>створювати</a:t>
            </a:r>
            <a:r>
              <a:rPr lang="ru-RU" b="1" i="1" dirty="0">
                <a:solidFill>
                  <a:srgbClr val="FF0000"/>
                </a:solidFill>
              </a:rPr>
              <a:t> і </a:t>
            </a:r>
            <a:r>
              <a:rPr lang="ru-RU" b="1" i="1" dirty="0" err="1">
                <a:solidFill>
                  <a:srgbClr val="FF0000"/>
                </a:solidFill>
              </a:rPr>
              <a:t>використовувати</a:t>
            </a:r>
            <a:r>
              <a:rPr lang="ru-RU" b="1" i="1" dirty="0">
                <a:solidFill>
                  <a:srgbClr val="FF0000"/>
                </a:solidFill>
              </a:rPr>
              <a:t> </a:t>
            </a:r>
            <a:r>
              <a:rPr lang="ru-RU" dirty="0"/>
              <a:t>в </a:t>
            </a:r>
            <a:r>
              <a:rPr lang="ru-RU" dirty="0" err="1"/>
              <a:t>інтересах</a:t>
            </a:r>
            <a:r>
              <a:rPr lang="ru-RU" dirty="0"/>
              <a:t> </a:t>
            </a:r>
            <a:r>
              <a:rPr lang="ru-RU" dirty="0" err="1"/>
              <a:t>розвідки</a:t>
            </a:r>
            <a:r>
              <a:rPr lang="ru-RU" dirty="0"/>
              <a:t>, </a:t>
            </a:r>
            <a:r>
              <a:rPr lang="ru-RU" dirty="0" err="1"/>
              <a:t>контррозвідувального</a:t>
            </a:r>
            <a:r>
              <a:rPr lang="ru-RU" dirty="0"/>
              <a:t> </a:t>
            </a:r>
            <a:r>
              <a:rPr lang="ru-RU" dirty="0" err="1"/>
              <a:t>забезпечення</a:t>
            </a:r>
            <a:r>
              <a:rPr lang="ru-RU" dirty="0"/>
              <a:t> </a:t>
            </a:r>
            <a:r>
              <a:rPr lang="ru-RU" dirty="0" err="1"/>
              <a:t>охорони</a:t>
            </a:r>
            <a:r>
              <a:rPr lang="ru-RU" dirty="0"/>
              <a:t> державного кордону </a:t>
            </a:r>
            <a:r>
              <a:rPr lang="ru-RU" dirty="0" err="1"/>
              <a:t>України</a:t>
            </a:r>
            <a:r>
              <a:rPr lang="ru-RU" dirty="0"/>
              <a:t>, оперативно-</a:t>
            </a:r>
            <a:r>
              <a:rPr lang="ru-RU" dirty="0" err="1"/>
              <a:t>розшукової</a:t>
            </a:r>
            <a:r>
              <a:rPr lang="ru-RU" dirty="0"/>
              <a:t> </a:t>
            </a:r>
            <a:r>
              <a:rPr lang="ru-RU" dirty="0" err="1"/>
              <a:t>діяльності</a:t>
            </a:r>
            <a:r>
              <a:rPr lang="ru-RU" dirty="0"/>
              <a:t>, </a:t>
            </a:r>
            <a:r>
              <a:rPr lang="ru-RU" dirty="0" err="1"/>
              <a:t>участі</a:t>
            </a:r>
            <a:r>
              <a:rPr lang="ru-RU" dirty="0"/>
              <a:t> у </a:t>
            </a:r>
            <a:r>
              <a:rPr lang="ru-RU" dirty="0" err="1"/>
              <a:t>боротьбі</a:t>
            </a:r>
            <a:r>
              <a:rPr lang="ru-RU" dirty="0"/>
              <a:t> з </a:t>
            </a:r>
            <a:r>
              <a:rPr lang="ru-RU" dirty="0" err="1"/>
              <a:t>організованою</a:t>
            </a:r>
            <a:r>
              <a:rPr lang="ru-RU" dirty="0"/>
              <a:t> </a:t>
            </a:r>
            <a:r>
              <a:rPr lang="ru-RU" dirty="0" err="1"/>
              <a:t>злочинністю</a:t>
            </a:r>
            <a:r>
              <a:rPr lang="ru-RU" dirty="0"/>
              <a:t> та </a:t>
            </a:r>
            <a:r>
              <a:rPr lang="ru-RU" dirty="0" err="1"/>
              <a:t>протидії</a:t>
            </a:r>
            <a:r>
              <a:rPr lang="ru-RU" dirty="0"/>
              <a:t> </a:t>
            </a:r>
            <a:r>
              <a:rPr lang="ru-RU" dirty="0" err="1"/>
              <a:t>незаконній</a:t>
            </a:r>
            <a:r>
              <a:rPr lang="ru-RU" dirty="0"/>
              <a:t> </a:t>
            </a:r>
            <a:r>
              <a:rPr lang="ru-RU" dirty="0" err="1"/>
              <a:t>міграції</a:t>
            </a:r>
            <a:r>
              <a:rPr lang="ru-RU" dirty="0"/>
              <a:t> </a:t>
            </a:r>
            <a:r>
              <a:rPr lang="ru-RU" dirty="0" err="1"/>
              <a:t>інформаційні</a:t>
            </a:r>
            <a:r>
              <a:rPr lang="ru-RU" dirty="0"/>
              <a:t> </a:t>
            </a:r>
            <a:r>
              <a:rPr lang="ru-RU" dirty="0" err="1"/>
              <a:t>системи</a:t>
            </a:r>
            <a:r>
              <a:rPr lang="ru-RU" dirty="0"/>
              <a:t>, у тому </a:t>
            </a:r>
            <a:r>
              <a:rPr lang="ru-RU" dirty="0" err="1"/>
              <a:t>числі</a:t>
            </a:r>
            <a:r>
              <a:rPr lang="ru-RU" dirty="0"/>
              <a:t> </a:t>
            </a:r>
            <a:r>
              <a:rPr lang="ru-RU" b="1" i="1" dirty="0">
                <a:solidFill>
                  <a:srgbClr val="FF0000"/>
                </a:solidFill>
              </a:rPr>
              <a:t>банки </a:t>
            </a:r>
            <a:r>
              <a:rPr lang="ru-RU" b="1" i="1" dirty="0" err="1">
                <a:solidFill>
                  <a:srgbClr val="FF0000"/>
                </a:solidFill>
              </a:rPr>
              <a:t>даних</a:t>
            </a:r>
            <a:r>
              <a:rPr lang="ru-RU" b="1" i="1" dirty="0">
                <a:solidFill>
                  <a:srgbClr val="FF0000"/>
                </a:solidFill>
              </a:rPr>
              <a:t> </a:t>
            </a:r>
            <a:r>
              <a:rPr lang="ru-RU" dirty="0" err="1"/>
              <a:t>щодо</a:t>
            </a:r>
            <a:r>
              <a:rPr lang="ru-RU" dirty="0"/>
              <a:t> </a:t>
            </a:r>
            <a:r>
              <a:rPr lang="ru-RU" dirty="0" err="1"/>
              <a:t>осіб</a:t>
            </a:r>
            <a:r>
              <a:rPr lang="ru-RU" dirty="0"/>
              <a:t>, </a:t>
            </a:r>
            <a:r>
              <a:rPr lang="ru-RU" dirty="0" err="1"/>
              <a:t>які</a:t>
            </a:r>
            <a:r>
              <a:rPr lang="ru-RU" dirty="0"/>
              <a:t> </a:t>
            </a:r>
            <a:r>
              <a:rPr lang="ru-RU" dirty="0" err="1"/>
              <a:t>перетнули</a:t>
            </a:r>
            <a:r>
              <a:rPr lang="ru-RU" dirty="0"/>
              <a:t> </a:t>
            </a:r>
            <a:r>
              <a:rPr lang="ru-RU" dirty="0" err="1"/>
              <a:t>державний</a:t>
            </a:r>
            <a:r>
              <a:rPr lang="ru-RU" dirty="0"/>
              <a:t> кордон </a:t>
            </a:r>
            <a:r>
              <a:rPr lang="ru-RU" dirty="0" err="1"/>
              <a:t>України</a:t>
            </a:r>
            <a:r>
              <a:rPr lang="ru-RU" dirty="0"/>
              <a:t>, </a:t>
            </a:r>
            <a:r>
              <a:rPr lang="ru-RU" dirty="0" err="1"/>
              <a:t>осіб</a:t>
            </a:r>
            <a:r>
              <a:rPr lang="ru-RU" dirty="0"/>
              <a:t>, </a:t>
            </a:r>
            <a:r>
              <a:rPr lang="ru-RU" dirty="0" err="1"/>
              <a:t>які</a:t>
            </a:r>
            <a:r>
              <a:rPr lang="ru-RU" dirty="0"/>
              <a:t> вчинили </a:t>
            </a:r>
            <a:r>
              <a:rPr lang="ru-RU" dirty="0" err="1"/>
              <a:t>правопорушення</a:t>
            </a:r>
            <a:r>
              <a:rPr lang="ru-RU" dirty="0"/>
              <a:t>, </a:t>
            </a:r>
            <a:r>
              <a:rPr lang="ru-RU" dirty="0" err="1"/>
              <a:t>протидію</a:t>
            </a:r>
            <a:r>
              <a:rPr lang="ru-RU" dirty="0"/>
              <a:t> </a:t>
            </a:r>
            <a:r>
              <a:rPr lang="ru-RU" dirty="0" err="1"/>
              <a:t>яким</a:t>
            </a:r>
            <a:r>
              <a:rPr lang="ru-RU" dirty="0"/>
              <a:t> </a:t>
            </a:r>
            <a:r>
              <a:rPr lang="ru-RU" dirty="0" err="1"/>
              <a:t>віднесено</a:t>
            </a:r>
            <a:r>
              <a:rPr lang="ru-RU" dirty="0"/>
              <a:t> до </a:t>
            </a:r>
            <a:r>
              <a:rPr lang="ru-RU" dirty="0" err="1"/>
              <a:t>компетенції</a:t>
            </a:r>
            <a:r>
              <a:rPr lang="ru-RU" dirty="0"/>
              <a:t>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r>
              <a:rPr lang="ru-RU" dirty="0"/>
              <a:t>, </a:t>
            </a:r>
            <a:r>
              <a:rPr lang="ru-RU" dirty="0" err="1"/>
              <a:t>осіб</a:t>
            </a:r>
            <a:r>
              <a:rPr lang="ru-RU" dirty="0"/>
              <a:t>, </a:t>
            </a:r>
            <a:r>
              <a:rPr lang="ru-RU" dirty="0" err="1"/>
              <a:t>яким</a:t>
            </a:r>
            <a:r>
              <a:rPr lang="ru-RU" dirty="0"/>
              <a:t> </a:t>
            </a:r>
            <a:r>
              <a:rPr lang="ru-RU" dirty="0" err="1"/>
              <a:t>згідно</a:t>
            </a:r>
            <a:r>
              <a:rPr lang="ru-RU" dirty="0"/>
              <a:t> </a:t>
            </a:r>
            <a:r>
              <a:rPr lang="ru-RU" dirty="0" err="1"/>
              <a:t>із</a:t>
            </a:r>
            <a:r>
              <a:rPr lang="ru-RU" dirty="0"/>
              <a:t> </a:t>
            </a:r>
            <a:r>
              <a:rPr lang="ru-RU" dirty="0" err="1"/>
              <a:t>законодавством</a:t>
            </a:r>
            <a:r>
              <a:rPr lang="ru-RU" dirty="0"/>
              <a:t> не </a:t>
            </a:r>
            <a:r>
              <a:rPr lang="ru-RU" dirty="0" err="1"/>
              <a:t>дозволяється</a:t>
            </a:r>
            <a:r>
              <a:rPr lang="ru-RU" dirty="0"/>
              <a:t> </a:t>
            </a:r>
            <a:r>
              <a:rPr lang="ru-RU" dirty="0" err="1"/>
              <a:t>в’їзд</a:t>
            </a:r>
            <a:r>
              <a:rPr lang="ru-RU" dirty="0"/>
              <a:t> в </a:t>
            </a:r>
            <a:r>
              <a:rPr lang="ru-RU" dirty="0" err="1"/>
              <a:t>Україну</a:t>
            </a:r>
            <a:r>
              <a:rPr lang="ru-RU" dirty="0"/>
              <a:t> </a:t>
            </a:r>
            <a:r>
              <a:rPr lang="ru-RU" dirty="0" err="1"/>
              <a:t>або</a:t>
            </a:r>
            <a:r>
              <a:rPr lang="ru-RU" dirty="0"/>
              <a:t> </a:t>
            </a:r>
            <a:r>
              <a:rPr lang="ru-RU" dirty="0" err="1"/>
              <a:t>тимчасово</a:t>
            </a:r>
            <a:r>
              <a:rPr lang="ru-RU" dirty="0"/>
              <a:t> </a:t>
            </a:r>
            <a:r>
              <a:rPr lang="ru-RU" dirty="0" err="1"/>
              <a:t>обмежується</a:t>
            </a:r>
            <a:r>
              <a:rPr lang="ru-RU" dirty="0"/>
              <a:t> право </a:t>
            </a:r>
            <a:r>
              <a:rPr lang="ru-RU" dirty="0" err="1"/>
              <a:t>виїзду</a:t>
            </a:r>
            <a:r>
              <a:rPr lang="ru-RU" dirty="0"/>
              <a:t> з </a:t>
            </a:r>
            <a:r>
              <a:rPr lang="ru-RU" dirty="0" err="1"/>
              <a:t>України</a:t>
            </a:r>
            <a:r>
              <a:rPr lang="ru-RU" dirty="0"/>
              <a:t>, </a:t>
            </a:r>
            <a:r>
              <a:rPr lang="ru-RU" dirty="0" err="1"/>
              <a:t>недійсних</a:t>
            </a:r>
            <a:r>
              <a:rPr lang="ru-RU" dirty="0"/>
              <a:t>, </a:t>
            </a:r>
            <a:r>
              <a:rPr lang="ru-RU" dirty="0" err="1"/>
              <a:t>викрадених</a:t>
            </a:r>
            <a:r>
              <a:rPr lang="ru-RU" dirty="0"/>
              <a:t> і </a:t>
            </a:r>
            <a:r>
              <a:rPr lang="ru-RU" dirty="0" err="1"/>
              <a:t>втрачених</a:t>
            </a:r>
            <a:r>
              <a:rPr lang="ru-RU" dirty="0"/>
              <a:t> </a:t>
            </a:r>
            <a:r>
              <a:rPr lang="ru-RU" dirty="0" err="1"/>
              <a:t>документів</a:t>
            </a:r>
            <a:r>
              <a:rPr lang="ru-RU" dirty="0"/>
              <a:t> на право </a:t>
            </a:r>
            <a:r>
              <a:rPr lang="ru-RU" dirty="0" err="1"/>
              <a:t>виїзду</a:t>
            </a:r>
            <a:r>
              <a:rPr lang="ru-RU" dirty="0"/>
              <a:t> за кордон та в </a:t>
            </a:r>
            <a:r>
              <a:rPr lang="ru-RU" dirty="0" err="1"/>
              <a:t>інших</a:t>
            </a:r>
            <a:r>
              <a:rPr lang="ru-RU" dirty="0"/>
              <a:t> </a:t>
            </a:r>
            <a:r>
              <a:rPr lang="ru-RU" dirty="0" err="1"/>
              <a:t>випадках</a:t>
            </a:r>
            <a:r>
              <a:rPr lang="ru-RU" dirty="0"/>
              <a:t>, </a:t>
            </a:r>
            <a:r>
              <a:rPr lang="ru-RU" dirty="0" err="1"/>
              <a:t>передбачених</a:t>
            </a:r>
            <a:r>
              <a:rPr lang="ru-RU" dirty="0"/>
              <a:t> законами </a:t>
            </a:r>
            <a:r>
              <a:rPr lang="ru-RU" dirty="0" err="1"/>
              <a:t>України</a:t>
            </a:r>
            <a:r>
              <a:rPr lang="ru-RU" dirty="0"/>
              <a:t>;</a:t>
            </a:r>
          </a:p>
          <a:p>
            <a:endParaRPr lang="ru-RU" dirty="0"/>
          </a:p>
          <a:p>
            <a:endParaRPr lang="ru-RU" dirty="0" smtClean="0"/>
          </a:p>
          <a:p>
            <a:endParaRPr lang="ru-RU" dirty="0"/>
          </a:p>
        </p:txBody>
      </p:sp>
    </p:spTree>
    <p:extLst>
      <p:ext uri="{BB962C8B-B14F-4D97-AF65-F5344CB8AC3E}">
        <p14:creationId xmlns:p14="http://schemas.microsoft.com/office/powerpoint/2010/main" val="3842172854"/>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Права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endParaRPr lang="ru-RU" dirty="0"/>
          </a:p>
        </p:txBody>
      </p:sp>
      <p:sp>
        <p:nvSpPr>
          <p:cNvPr id="3" name="Объект 2"/>
          <p:cNvSpPr>
            <a:spLocks noGrp="1"/>
          </p:cNvSpPr>
          <p:nvPr>
            <p:ph idx="1"/>
          </p:nvPr>
        </p:nvSpPr>
        <p:spPr>
          <a:xfrm>
            <a:off x="457200" y="1417638"/>
            <a:ext cx="8229600" cy="5323730"/>
          </a:xfrm>
        </p:spPr>
        <p:txBody>
          <a:bodyPr>
            <a:normAutofit fontScale="77500" lnSpcReduction="20000"/>
          </a:bodyPr>
          <a:lstStyle/>
          <a:p>
            <a:pPr algn="just"/>
            <a:r>
              <a:rPr lang="ru-RU" dirty="0"/>
              <a:t>11) </a:t>
            </a:r>
            <a:r>
              <a:rPr lang="ru-RU" b="1" i="1" dirty="0" err="1">
                <a:solidFill>
                  <a:srgbClr val="FF0000"/>
                </a:solidFill>
              </a:rPr>
              <a:t>визначати</a:t>
            </a:r>
            <a:r>
              <a:rPr lang="ru-RU" dirty="0"/>
              <a:t> разом </a:t>
            </a:r>
            <a:r>
              <a:rPr lang="ru-RU" dirty="0" err="1"/>
              <a:t>із</a:t>
            </a:r>
            <a:r>
              <a:rPr lang="ru-RU" dirty="0"/>
              <a:t> </a:t>
            </a:r>
            <a:r>
              <a:rPr lang="ru-RU" dirty="0" err="1"/>
              <a:t>заінтересованими</a:t>
            </a:r>
            <a:r>
              <a:rPr lang="ru-RU" dirty="0"/>
              <a:t> </a:t>
            </a:r>
            <a:r>
              <a:rPr lang="ru-RU" dirty="0" err="1"/>
              <a:t>підприємствами</a:t>
            </a:r>
            <a:r>
              <a:rPr lang="ru-RU" dirty="0"/>
              <a:t>, </a:t>
            </a:r>
            <a:r>
              <a:rPr lang="ru-RU" dirty="0" err="1"/>
              <a:t>установами</a:t>
            </a:r>
            <a:r>
              <a:rPr lang="ru-RU" dirty="0"/>
              <a:t> та </a:t>
            </a:r>
            <a:r>
              <a:rPr lang="ru-RU" dirty="0" err="1"/>
              <a:t>організаціями</a:t>
            </a:r>
            <a:r>
              <a:rPr lang="ru-RU" dirty="0"/>
              <a:t> </a:t>
            </a:r>
            <a:r>
              <a:rPr lang="ru-RU" dirty="0" err="1"/>
              <a:t>всіх</a:t>
            </a:r>
            <a:r>
              <a:rPr lang="ru-RU" dirty="0"/>
              <a:t> форм </a:t>
            </a:r>
            <a:r>
              <a:rPr lang="ru-RU" dirty="0" err="1"/>
              <a:t>власності</a:t>
            </a:r>
            <a:r>
              <a:rPr lang="ru-RU" dirty="0"/>
              <a:t> </a:t>
            </a:r>
            <a:r>
              <a:rPr lang="ru-RU" b="1" i="1" dirty="0" err="1">
                <a:solidFill>
                  <a:srgbClr val="FF0000"/>
                </a:solidFill>
              </a:rPr>
              <a:t>місця</a:t>
            </a:r>
            <a:r>
              <a:rPr lang="ru-RU" b="1" i="1" dirty="0">
                <a:solidFill>
                  <a:srgbClr val="FF0000"/>
                </a:solidFill>
              </a:rPr>
              <a:t> і </a:t>
            </a:r>
            <a:r>
              <a:rPr lang="ru-RU" b="1" i="1" dirty="0" err="1">
                <a:solidFill>
                  <a:srgbClr val="FF0000"/>
                </a:solidFill>
              </a:rPr>
              <a:t>тривалість</a:t>
            </a:r>
            <a:r>
              <a:rPr lang="ru-RU" b="1" i="1" dirty="0">
                <a:solidFill>
                  <a:srgbClr val="FF0000"/>
                </a:solidFill>
              </a:rPr>
              <a:t> </a:t>
            </a:r>
            <a:r>
              <a:rPr lang="ru-RU" b="1" i="1" dirty="0" err="1">
                <a:solidFill>
                  <a:srgbClr val="FF0000"/>
                </a:solidFill>
              </a:rPr>
              <a:t>зупинок</a:t>
            </a:r>
            <a:r>
              <a:rPr lang="ru-RU" b="1" i="1" dirty="0">
                <a:solidFill>
                  <a:srgbClr val="FF0000"/>
                </a:solidFill>
              </a:rPr>
              <a:t> </a:t>
            </a:r>
            <a:r>
              <a:rPr lang="ru-RU" dirty="0"/>
              <a:t>(стоянок) </a:t>
            </a:r>
            <a:r>
              <a:rPr lang="ru-RU" dirty="0" err="1"/>
              <a:t>транспортних</a:t>
            </a:r>
            <a:r>
              <a:rPr lang="ru-RU" dirty="0"/>
              <a:t> </a:t>
            </a:r>
            <a:r>
              <a:rPr lang="ru-RU" dirty="0" err="1"/>
              <a:t>засобів</a:t>
            </a:r>
            <a:r>
              <a:rPr lang="ru-RU" dirty="0"/>
              <a:t>, </a:t>
            </a:r>
            <a:r>
              <a:rPr lang="ru-RU" dirty="0" err="1"/>
              <a:t>що</a:t>
            </a:r>
            <a:r>
              <a:rPr lang="ru-RU" dirty="0"/>
              <a:t> </a:t>
            </a:r>
            <a:r>
              <a:rPr lang="ru-RU" dirty="0" err="1"/>
              <a:t>здійснюють</a:t>
            </a:r>
            <a:r>
              <a:rPr lang="ru-RU" dirty="0"/>
              <a:t> </a:t>
            </a:r>
            <a:r>
              <a:rPr lang="ru-RU" dirty="0" err="1"/>
              <a:t>міжнародні</a:t>
            </a:r>
            <a:r>
              <a:rPr lang="ru-RU" dirty="0"/>
              <a:t> </a:t>
            </a:r>
            <a:r>
              <a:rPr lang="ru-RU" dirty="0" err="1"/>
              <a:t>перевезення</a:t>
            </a:r>
            <a:r>
              <a:rPr lang="ru-RU" dirty="0"/>
              <a:t> </a:t>
            </a:r>
            <a:r>
              <a:rPr lang="ru-RU" dirty="0" err="1"/>
              <a:t>пасажирів</a:t>
            </a:r>
            <a:r>
              <a:rPr lang="ru-RU" dirty="0"/>
              <a:t> та </a:t>
            </a:r>
            <a:r>
              <a:rPr lang="ru-RU" dirty="0" err="1"/>
              <a:t>вантажів</a:t>
            </a:r>
            <a:r>
              <a:rPr lang="ru-RU" dirty="0"/>
              <a:t> у пунктах пропуску через </a:t>
            </a:r>
            <a:r>
              <a:rPr lang="ru-RU" dirty="0" err="1"/>
              <a:t>державний</a:t>
            </a:r>
            <a:r>
              <a:rPr lang="ru-RU" dirty="0"/>
              <a:t> кордон </a:t>
            </a:r>
            <a:r>
              <a:rPr lang="ru-RU" dirty="0" err="1"/>
              <a:t>України</a:t>
            </a:r>
            <a:r>
              <a:rPr lang="ru-RU" dirty="0"/>
              <a:t> </a:t>
            </a:r>
            <a:r>
              <a:rPr lang="ru-RU" dirty="0" err="1"/>
              <a:t>або</a:t>
            </a:r>
            <a:r>
              <a:rPr lang="ru-RU" dirty="0"/>
              <a:t> </a:t>
            </a:r>
            <a:r>
              <a:rPr lang="ru-RU" dirty="0" err="1"/>
              <a:t>здійснюють</a:t>
            </a:r>
            <a:r>
              <a:rPr lang="ru-RU" dirty="0"/>
              <a:t> </a:t>
            </a:r>
            <a:r>
              <a:rPr lang="ru-RU" dirty="0" err="1"/>
              <a:t>відповідні</a:t>
            </a:r>
            <a:r>
              <a:rPr lang="ru-RU" dirty="0"/>
              <a:t> </a:t>
            </a:r>
            <a:r>
              <a:rPr lang="ru-RU" dirty="0" err="1"/>
              <a:t>перевезення</a:t>
            </a:r>
            <a:r>
              <a:rPr lang="ru-RU" dirty="0"/>
              <a:t> через </a:t>
            </a:r>
            <a:r>
              <a:rPr lang="ru-RU" dirty="0" err="1"/>
              <a:t>контрольні</a:t>
            </a:r>
            <a:r>
              <a:rPr lang="ru-RU" dirty="0"/>
              <a:t> </a:t>
            </a:r>
            <a:r>
              <a:rPr lang="ru-RU" dirty="0" err="1"/>
              <a:t>пункти</a:t>
            </a:r>
            <a:r>
              <a:rPr lang="ru-RU" dirty="0"/>
              <a:t> </a:t>
            </a:r>
            <a:r>
              <a:rPr lang="ru-RU" dirty="0" err="1"/>
              <a:t>в’їзду</a:t>
            </a:r>
            <a:r>
              <a:rPr lang="ru-RU" dirty="0"/>
              <a:t> - </a:t>
            </a:r>
            <a:r>
              <a:rPr lang="ru-RU" dirty="0" err="1"/>
              <a:t>виїзду</a:t>
            </a:r>
            <a:r>
              <a:rPr lang="ru-RU" dirty="0" smtClean="0"/>
              <a:t>;</a:t>
            </a:r>
            <a:r>
              <a:rPr lang="ru-RU" dirty="0"/>
              <a:t> </a:t>
            </a:r>
            <a:endParaRPr lang="ru-RU" dirty="0" smtClean="0"/>
          </a:p>
          <a:p>
            <a:pPr algn="just"/>
            <a:r>
              <a:rPr lang="ru-RU" dirty="0" smtClean="0"/>
              <a:t>12</a:t>
            </a:r>
            <a:r>
              <a:rPr lang="ru-RU" dirty="0"/>
              <a:t>) </a:t>
            </a:r>
            <a:r>
              <a:rPr lang="ru-RU" b="1" i="1" dirty="0" err="1">
                <a:solidFill>
                  <a:srgbClr val="FF0000"/>
                </a:solidFill>
              </a:rPr>
              <a:t>вимагати</a:t>
            </a:r>
            <a:r>
              <a:rPr lang="ru-RU" dirty="0"/>
              <a:t> </a:t>
            </a:r>
            <a:r>
              <a:rPr lang="ru-RU" dirty="0" err="1"/>
              <a:t>від</a:t>
            </a:r>
            <a:r>
              <a:rPr lang="ru-RU" dirty="0"/>
              <a:t> </a:t>
            </a:r>
            <a:r>
              <a:rPr lang="ru-RU" dirty="0" err="1"/>
              <a:t>фізичних</a:t>
            </a:r>
            <a:r>
              <a:rPr lang="ru-RU" dirty="0"/>
              <a:t> </a:t>
            </a:r>
            <a:r>
              <a:rPr lang="ru-RU" dirty="0" err="1"/>
              <a:t>осіб</a:t>
            </a:r>
            <a:r>
              <a:rPr lang="ru-RU" dirty="0"/>
              <a:t> </a:t>
            </a:r>
            <a:r>
              <a:rPr lang="ru-RU" b="1" i="1" dirty="0" err="1">
                <a:solidFill>
                  <a:srgbClr val="FF0000"/>
                </a:solidFill>
              </a:rPr>
              <a:t>припинення</a:t>
            </a:r>
            <a:r>
              <a:rPr lang="ru-RU" dirty="0"/>
              <a:t> </a:t>
            </a:r>
            <a:r>
              <a:rPr lang="ru-RU" dirty="0" err="1"/>
              <a:t>правопорушень</a:t>
            </a:r>
            <a:r>
              <a:rPr lang="ru-RU" dirty="0"/>
              <a:t> і </a:t>
            </a:r>
            <a:r>
              <a:rPr lang="ru-RU" dirty="0" err="1"/>
              <a:t>дій</a:t>
            </a:r>
            <a:r>
              <a:rPr lang="ru-RU" dirty="0"/>
              <a:t>, </a:t>
            </a:r>
            <a:r>
              <a:rPr lang="ru-RU" dirty="0" err="1"/>
              <a:t>що</a:t>
            </a:r>
            <a:r>
              <a:rPr lang="ru-RU" dirty="0"/>
              <a:t> </a:t>
            </a:r>
            <a:r>
              <a:rPr lang="ru-RU" dirty="0" err="1"/>
              <a:t>перешкоджають</a:t>
            </a:r>
            <a:r>
              <a:rPr lang="ru-RU" dirty="0"/>
              <a:t> </a:t>
            </a:r>
            <a:r>
              <a:rPr lang="ru-RU" dirty="0" err="1"/>
              <a:t>здійсненню</a:t>
            </a:r>
            <a:r>
              <a:rPr lang="ru-RU" dirty="0"/>
              <a:t> </a:t>
            </a:r>
            <a:r>
              <a:rPr lang="ru-RU" dirty="0" err="1"/>
              <a:t>повноважень</a:t>
            </a:r>
            <a:r>
              <a:rPr lang="ru-RU" dirty="0"/>
              <a:t>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r>
              <a:rPr lang="ru-RU" dirty="0"/>
              <a:t>;</a:t>
            </a:r>
          </a:p>
          <a:p>
            <a:pPr algn="just"/>
            <a:r>
              <a:rPr lang="ru-RU" dirty="0"/>
              <a:t>13) у </a:t>
            </a:r>
            <a:r>
              <a:rPr lang="ru-RU" dirty="0" err="1"/>
              <a:t>випадках</a:t>
            </a:r>
            <a:r>
              <a:rPr lang="ru-RU" dirty="0"/>
              <a:t> та в порядку, </a:t>
            </a:r>
            <a:r>
              <a:rPr lang="ru-RU" dirty="0" err="1"/>
              <a:t>передбачених</a:t>
            </a:r>
            <a:r>
              <a:rPr lang="ru-RU" dirty="0"/>
              <a:t> законами </a:t>
            </a:r>
            <a:r>
              <a:rPr lang="ru-RU" dirty="0" err="1"/>
              <a:t>України</a:t>
            </a:r>
            <a:r>
              <a:rPr lang="ru-RU" dirty="0"/>
              <a:t>, </a:t>
            </a:r>
            <a:r>
              <a:rPr lang="ru-RU" b="1" i="1" dirty="0" err="1">
                <a:solidFill>
                  <a:srgbClr val="FF0000"/>
                </a:solidFill>
              </a:rPr>
              <a:t>розглядати</a:t>
            </a:r>
            <a:r>
              <a:rPr lang="ru-RU" b="1" i="1" dirty="0">
                <a:solidFill>
                  <a:srgbClr val="FF0000"/>
                </a:solidFill>
              </a:rPr>
              <a:t> </a:t>
            </a:r>
            <a:r>
              <a:rPr lang="ru-RU" b="1" i="1" dirty="0" err="1">
                <a:solidFill>
                  <a:srgbClr val="FF0000"/>
                </a:solidFill>
              </a:rPr>
              <a:t>справи</a:t>
            </a:r>
            <a:r>
              <a:rPr lang="ru-RU" b="1" i="1" dirty="0">
                <a:solidFill>
                  <a:srgbClr val="FF0000"/>
                </a:solidFill>
              </a:rPr>
              <a:t> про </a:t>
            </a:r>
            <a:r>
              <a:rPr lang="ru-RU" b="1" i="1" dirty="0" err="1">
                <a:solidFill>
                  <a:srgbClr val="FF0000"/>
                </a:solidFill>
              </a:rPr>
              <a:t>правопорушення</a:t>
            </a:r>
            <a:r>
              <a:rPr lang="ru-RU" b="1" i="1" dirty="0">
                <a:solidFill>
                  <a:srgbClr val="FF0000"/>
                </a:solidFill>
              </a:rPr>
              <a:t>, </a:t>
            </a:r>
            <a:r>
              <a:rPr lang="ru-RU" b="1" i="1" dirty="0" err="1">
                <a:solidFill>
                  <a:srgbClr val="FF0000"/>
                </a:solidFill>
              </a:rPr>
              <a:t>накладати</a:t>
            </a:r>
            <a:r>
              <a:rPr lang="ru-RU" b="1" i="1" dirty="0">
                <a:solidFill>
                  <a:srgbClr val="FF0000"/>
                </a:solidFill>
              </a:rPr>
              <a:t> </a:t>
            </a:r>
            <a:r>
              <a:rPr lang="ru-RU" b="1" i="1" dirty="0" err="1">
                <a:solidFill>
                  <a:srgbClr val="FF0000"/>
                </a:solidFill>
              </a:rPr>
              <a:t>стягнення</a:t>
            </a:r>
            <a:r>
              <a:rPr lang="ru-RU" b="1" i="1" dirty="0">
                <a:solidFill>
                  <a:srgbClr val="FF0000"/>
                </a:solidFill>
              </a:rPr>
              <a:t> </a:t>
            </a:r>
            <a:r>
              <a:rPr lang="ru-RU" b="1" i="1" dirty="0" err="1">
                <a:solidFill>
                  <a:srgbClr val="FF0000"/>
                </a:solidFill>
              </a:rPr>
              <a:t>або</a:t>
            </a:r>
            <a:r>
              <a:rPr lang="ru-RU" b="1" i="1" dirty="0">
                <a:solidFill>
                  <a:srgbClr val="FF0000"/>
                </a:solidFill>
              </a:rPr>
              <a:t> </a:t>
            </a:r>
            <a:r>
              <a:rPr lang="ru-RU" b="1" i="1" dirty="0" err="1">
                <a:solidFill>
                  <a:srgbClr val="FF0000"/>
                </a:solidFill>
              </a:rPr>
              <a:t>передавати</a:t>
            </a:r>
            <a:r>
              <a:rPr lang="ru-RU" b="1" i="1" dirty="0">
                <a:solidFill>
                  <a:srgbClr val="FF0000"/>
                </a:solidFill>
              </a:rPr>
              <a:t> </a:t>
            </a:r>
            <a:r>
              <a:rPr lang="ru-RU" b="1" i="1" dirty="0" err="1">
                <a:solidFill>
                  <a:srgbClr val="FF0000"/>
                </a:solidFill>
              </a:rPr>
              <a:t>матеріали</a:t>
            </a:r>
            <a:r>
              <a:rPr lang="ru-RU" b="1" i="1" dirty="0">
                <a:solidFill>
                  <a:srgbClr val="FF0000"/>
                </a:solidFill>
              </a:rPr>
              <a:t> про </a:t>
            </a:r>
            <a:r>
              <a:rPr lang="ru-RU" b="1" i="1" dirty="0" err="1">
                <a:solidFill>
                  <a:srgbClr val="FF0000"/>
                </a:solidFill>
              </a:rPr>
              <a:t>правопорушення</a:t>
            </a:r>
            <a:r>
              <a:rPr lang="ru-RU" b="1" i="1" dirty="0">
                <a:solidFill>
                  <a:srgbClr val="FF0000"/>
                </a:solidFill>
              </a:rPr>
              <a:t> на </a:t>
            </a:r>
            <a:r>
              <a:rPr lang="ru-RU" b="1" i="1" dirty="0" err="1">
                <a:solidFill>
                  <a:srgbClr val="FF0000"/>
                </a:solidFill>
              </a:rPr>
              <a:t>розгляд</a:t>
            </a:r>
            <a:r>
              <a:rPr lang="ru-RU" b="1" i="1" dirty="0">
                <a:solidFill>
                  <a:srgbClr val="FF0000"/>
                </a:solidFill>
              </a:rPr>
              <a:t> </a:t>
            </a:r>
            <a:r>
              <a:rPr lang="ru-RU" b="1" i="1" dirty="0" err="1">
                <a:solidFill>
                  <a:srgbClr val="FF0000"/>
                </a:solidFill>
              </a:rPr>
              <a:t>інших</a:t>
            </a:r>
            <a:r>
              <a:rPr lang="ru-RU" b="1" i="1" dirty="0">
                <a:solidFill>
                  <a:srgbClr val="FF0000"/>
                </a:solidFill>
              </a:rPr>
              <a:t> </a:t>
            </a:r>
            <a:r>
              <a:rPr lang="ru-RU" b="1" i="1" dirty="0" err="1">
                <a:solidFill>
                  <a:srgbClr val="FF0000"/>
                </a:solidFill>
              </a:rPr>
              <a:t>уповноважених</a:t>
            </a:r>
            <a:r>
              <a:rPr lang="ru-RU" b="1" i="1" dirty="0">
                <a:solidFill>
                  <a:srgbClr val="FF0000"/>
                </a:solidFill>
              </a:rPr>
              <a:t> </a:t>
            </a:r>
            <a:r>
              <a:rPr lang="ru-RU" b="1" i="1" dirty="0" err="1">
                <a:solidFill>
                  <a:srgbClr val="FF0000"/>
                </a:solidFill>
              </a:rPr>
              <a:t>органів</a:t>
            </a:r>
            <a:r>
              <a:rPr lang="ru-RU" b="1" i="1" dirty="0">
                <a:solidFill>
                  <a:srgbClr val="FF0000"/>
                </a:solidFill>
              </a:rPr>
              <a:t> </a:t>
            </a:r>
            <a:r>
              <a:rPr lang="ru-RU" dirty="0" err="1"/>
              <a:t>виконавчої</a:t>
            </a:r>
            <a:r>
              <a:rPr lang="ru-RU" dirty="0"/>
              <a:t> </a:t>
            </a:r>
            <a:r>
              <a:rPr lang="ru-RU" dirty="0" err="1"/>
              <a:t>влади</a:t>
            </a:r>
            <a:r>
              <a:rPr lang="ru-RU" dirty="0"/>
              <a:t> </a:t>
            </a:r>
            <a:r>
              <a:rPr lang="ru-RU" dirty="0" err="1"/>
              <a:t>або</a:t>
            </a:r>
            <a:r>
              <a:rPr lang="ru-RU" dirty="0"/>
              <a:t> </a:t>
            </a:r>
            <a:r>
              <a:rPr lang="ru-RU" dirty="0" err="1"/>
              <a:t>судів</a:t>
            </a:r>
            <a:r>
              <a:rPr lang="ru-RU" dirty="0"/>
              <a:t>;</a:t>
            </a:r>
          </a:p>
          <a:p>
            <a:endParaRPr lang="ru-RU" dirty="0"/>
          </a:p>
          <a:p>
            <a:endParaRPr lang="ru-RU" dirty="0" smtClean="0"/>
          </a:p>
          <a:p>
            <a:endParaRPr lang="ru-RU" dirty="0"/>
          </a:p>
        </p:txBody>
      </p:sp>
    </p:spTree>
    <p:extLst>
      <p:ext uri="{BB962C8B-B14F-4D97-AF65-F5344CB8AC3E}">
        <p14:creationId xmlns:p14="http://schemas.microsoft.com/office/powerpoint/2010/main" val="1791167613"/>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Права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endParaRPr lang="ru-RU" dirty="0"/>
          </a:p>
        </p:txBody>
      </p:sp>
      <p:sp>
        <p:nvSpPr>
          <p:cNvPr id="3" name="Объект 2"/>
          <p:cNvSpPr>
            <a:spLocks noGrp="1"/>
          </p:cNvSpPr>
          <p:nvPr>
            <p:ph idx="1"/>
          </p:nvPr>
        </p:nvSpPr>
        <p:spPr>
          <a:xfrm>
            <a:off x="457200" y="1417638"/>
            <a:ext cx="8229600" cy="5323730"/>
          </a:xfrm>
        </p:spPr>
        <p:txBody>
          <a:bodyPr>
            <a:normAutofit fontScale="40000" lnSpcReduction="20000"/>
          </a:bodyPr>
          <a:lstStyle/>
          <a:p>
            <a:r>
              <a:rPr lang="ru-RU" dirty="0"/>
              <a:t>14</a:t>
            </a:r>
            <a:r>
              <a:rPr lang="ru-RU" b="1" i="1" dirty="0">
                <a:solidFill>
                  <a:srgbClr val="FF0000"/>
                </a:solidFill>
              </a:rPr>
              <a:t>) </a:t>
            </a:r>
            <a:r>
              <a:rPr lang="ru-RU" b="1" i="1" dirty="0" err="1">
                <a:solidFill>
                  <a:srgbClr val="FF0000"/>
                </a:solidFill>
              </a:rPr>
              <a:t>здійснювати</a:t>
            </a:r>
            <a:r>
              <a:rPr lang="ru-RU" b="1" i="1" dirty="0">
                <a:solidFill>
                  <a:srgbClr val="FF0000"/>
                </a:solidFill>
              </a:rPr>
              <a:t> </a:t>
            </a:r>
            <a:r>
              <a:rPr lang="ru-RU" b="1" i="1" dirty="0" err="1">
                <a:solidFill>
                  <a:srgbClr val="FF0000"/>
                </a:solidFill>
              </a:rPr>
              <a:t>адміністративне</a:t>
            </a:r>
            <a:r>
              <a:rPr lang="ru-RU" b="1" i="1" dirty="0">
                <a:solidFill>
                  <a:srgbClr val="FF0000"/>
                </a:solidFill>
              </a:rPr>
              <a:t> </a:t>
            </a:r>
            <a:r>
              <a:rPr lang="ru-RU" b="1" i="1" dirty="0" err="1">
                <a:solidFill>
                  <a:srgbClr val="FF0000"/>
                </a:solidFill>
              </a:rPr>
              <a:t>затримання</a:t>
            </a:r>
            <a:r>
              <a:rPr lang="ru-RU" b="1" i="1" dirty="0">
                <a:solidFill>
                  <a:srgbClr val="FF0000"/>
                </a:solidFill>
              </a:rPr>
              <a:t> </a:t>
            </a:r>
            <a:r>
              <a:rPr lang="ru-RU" dirty="0" err="1"/>
              <a:t>осіб</a:t>
            </a:r>
            <a:r>
              <a:rPr lang="ru-RU" dirty="0"/>
              <a:t> на </a:t>
            </a:r>
            <a:r>
              <a:rPr lang="ru-RU" dirty="0" err="1"/>
              <a:t>підставах</a:t>
            </a:r>
            <a:r>
              <a:rPr lang="ru-RU" dirty="0"/>
              <a:t> і на строки, </a:t>
            </a:r>
            <a:r>
              <a:rPr lang="ru-RU" dirty="0" err="1"/>
              <a:t>визначені</a:t>
            </a:r>
            <a:r>
              <a:rPr lang="ru-RU" dirty="0"/>
              <a:t> законами, у тому </a:t>
            </a:r>
            <a:r>
              <a:rPr lang="ru-RU" dirty="0" err="1"/>
              <a:t>числі</a:t>
            </a:r>
            <a:r>
              <a:rPr lang="ru-RU" dirty="0"/>
              <a:t> </a:t>
            </a:r>
            <a:r>
              <a:rPr lang="ru-RU" dirty="0" err="1"/>
              <a:t>іноземців</a:t>
            </a:r>
            <a:r>
              <a:rPr lang="ru-RU" dirty="0"/>
              <a:t> та </a:t>
            </a:r>
            <a:r>
              <a:rPr lang="ru-RU" dirty="0" err="1"/>
              <a:t>осіб</a:t>
            </a:r>
            <a:r>
              <a:rPr lang="ru-RU" dirty="0"/>
              <a:t> без </a:t>
            </a:r>
            <a:r>
              <a:rPr lang="ru-RU" dirty="0" err="1"/>
              <a:t>громадянства</a:t>
            </a:r>
            <a:r>
              <a:rPr lang="ru-RU" dirty="0"/>
              <a:t>, </a:t>
            </a:r>
            <a:r>
              <a:rPr lang="ru-RU" dirty="0" err="1"/>
              <a:t>які</a:t>
            </a:r>
            <a:r>
              <a:rPr lang="ru-RU" dirty="0"/>
              <a:t> незаконно </a:t>
            </a:r>
            <a:r>
              <a:rPr lang="ru-RU" dirty="0" err="1"/>
              <a:t>перетнули</a:t>
            </a:r>
            <a:r>
              <a:rPr lang="ru-RU" dirty="0"/>
              <a:t> </a:t>
            </a:r>
            <a:r>
              <a:rPr lang="ru-RU" dirty="0" err="1"/>
              <a:t>державний</a:t>
            </a:r>
            <a:r>
              <a:rPr lang="ru-RU" dirty="0"/>
              <a:t> кордон </a:t>
            </a:r>
            <a:r>
              <a:rPr lang="ru-RU" dirty="0" err="1"/>
              <a:t>України</a:t>
            </a:r>
            <a:r>
              <a:rPr lang="ru-RU" dirty="0"/>
              <a:t>, </a:t>
            </a:r>
            <a:r>
              <a:rPr lang="ru-RU" dirty="0" err="1"/>
              <a:t>стосовно</a:t>
            </a:r>
            <a:r>
              <a:rPr lang="ru-RU" dirty="0"/>
              <a:t> </a:t>
            </a:r>
            <a:r>
              <a:rPr lang="ru-RU" dirty="0" err="1"/>
              <a:t>яких</a:t>
            </a:r>
            <a:r>
              <a:rPr lang="ru-RU" dirty="0"/>
              <a:t> </a:t>
            </a:r>
            <a:r>
              <a:rPr lang="ru-RU" dirty="0" err="1"/>
              <a:t>прийнято</a:t>
            </a:r>
            <a:r>
              <a:rPr lang="ru-RU" dirty="0"/>
              <a:t> в </a:t>
            </a:r>
            <a:r>
              <a:rPr lang="ru-RU" dirty="0" err="1"/>
              <a:t>установленому</a:t>
            </a:r>
            <a:r>
              <a:rPr lang="ru-RU" dirty="0"/>
              <a:t> порядку </a:t>
            </a:r>
            <a:r>
              <a:rPr lang="ru-RU" dirty="0" err="1"/>
              <a:t>рішення</a:t>
            </a:r>
            <a:r>
              <a:rPr lang="ru-RU" dirty="0"/>
              <a:t> про передачу </a:t>
            </a:r>
            <a:r>
              <a:rPr lang="ru-RU" dirty="0" err="1"/>
              <a:t>їх</a:t>
            </a:r>
            <a:r>
              <a:rPr lang="ru-RU" dirty="0"/>
              <a:t> </a:t>
            </a:r>
            <a:r>
              <a:rPr lang="ru-RU" dirty="0" err="1"/>
              <a:t>прикордонним</a:t>
            </a:r>
            <a:r>
              <a:rPr lang="ru-RU" dirty="0"/>
              <a:t> органам </a:t>
            </a:r>
            <a:r>
              <a:rPr lang="ru-RU" dirty="0" err="1"/>
              <a:t>суміжної</a:t>
            </a:r>
            <a:r>
              <a:rPr lang="ru-RU" dirty="0"/>
              <a:t> </a:t>
            </a:r>
            <a:r>
              <a:rPr lang="ru-RU" dirty="0" err="1"/>
              <a:t>держави</a:t>
            </a:r>
            <a:r>
              <a:rPr lang="ru-RU" dirty="0"/>
              <a:t>, на час, </a:t>
            </a:r>
            <a:r>
              <a:rPr lang="ru-RU" dirty="0" err="1"/>
              <a:t>необхідний</a:t>
            </a:r>
            <a:r>
              <a:rPr lang="ru-RU" dirty="0"/>
              <a:t> для </a:t>
            </a:r>
            <a:r>
              <a:rPr lang="ru-RU" dirty="0" err="1"/>
              <a:t>такої</a:t>
            </a:r>
            <a:r>
              <a:rPr lang="ru-RU" dirty="0"/>
              <a:t> </a:t>
            </a:r>
            <a:r>
              <a:rPr lang="ru-RU" dirty="0" err="1"/>
              <a:t>передачі</a:t>
            </a:r>
            <a:r>
              <a:rPr lang="ru-RU" dirty="0"/>
              <a:t>;</a:t>
            </a:r>
          </a:p>
          <a:p>
            <a:r>
              <a:rPr lang="ru-RU" dirty="0" smtClean="0"/>
              <a:t>15) </a:t>
            </a:r>
            <a:r>
              <a:rPr lang="ru-RU" b="1" i="1" dirty="0" err="1" smtClean="0">
                <a:solidFill>
                  <a:srgbClr val="FF0000"/>
                </a:solidFill>
              </a:rPr>
              <a:t>здійснювати</a:t>
            </a:r>
            <a:r>
              <a:rPr lang="ru-RU" dirty="0" smtClean="0"/>
              <a:t> на </a:t>
            </a:r>
            <a:r>
              <a:rPr lang="ru-RU" dirty="0" err="1" smtClean="0"/>
              <a:t>підставах</a:t>
            </a:r>
            <a:r>
              <a:rPr lang="ru-RU" dirty="0" smtClean="0"/>
              <a:t> та в порядку, </a:t>
            </a:r>
            <a:r>
              <a:rPr lang="ru-RU" dirty="0" err="1"/>
              <a:t>встановлених</a:t>
            </a:r>
            <a:r>
              <a:rPr lang="ru-RU" dirty="0"/>
              <a:t> </a:t>
            </a:r>
            <a:r>
              <a:rPr lang="ru-RU" dirty="0" err="1"/>
              <a:t>законодавством</a:t>
            </a:r>
            <a:r>
              <a:rPr lang="ru-RU" dirty="0"/>
              <a:t>,</a:t>
            </a:r>
            <a:r>
              <a:rPr lang="ru-RU" b="1" i="1" dirty="0">
                <a:solidFill>
                  <a:srgbClr val="FF0000"/>
                </a:solidFill>
              </a:rPr>
              <a:t> </a:t>
            </a:r>
            <a:r>
              <a:rPr lang="ru-RU" b="1" i="1" dirty="0" err="1">
                <a:solidFill>
                  <a:srgbClr val="FF0000"/>
                </a:solidFill>
              </a:rPr>
              <a:t>візуальний</a:t>
            </a:r>
            <a:r>
              <a:rPr lang="ru-RU" b="1" i="1" dirty="0">
                <a:solidFill>
                  <a:srgbClr val="FF0000"/>
                </a:solidFill>
              </a:rPr>
              <a:t> </a:t>
            </a:r>
            <a:r>
              <a:rPr lang="ru-RU" b="1" i="1" dirty="0" err="1">
                <a:solidFill>
                  <a:srgbClr val="FF0000"/>
                </a:solidFill>
              </a:rPr>
              <a:t>огляд</a:t>
            </a:r>
            <a:r>
              <a:rPr lang="ru-RU" b="1" i="1" dirty="0">
                <a:solidFill>
                  <a:srgbClr val="FF0000"/>
                </a:solidFill>
              </a:rPr>
              <a:t> </a:t>
            </a:r>
            <a:r>
              <a:rPr lang="ru-RU" b="1" i="1" dirty="0" err="1">
                <a:solidFill>
                  <a:srgbClr val="FF0000"/>
                </a:solidFill>
              </a:rPr>
              <a:t>осіб</a:t>
            </a:r>
            <a:r>
              <a:rPr lang="ru-RU" b="1" i="1" dirty="0">
                <a:solidFill>
                  <a:srgbClr val="FF0000"/>
                </a:solidFill>
              </a:rPr>
              <a:t>, речей, </a:t>
            </a:r>
            <a:r>
              <a:rPr lang="ru-RU" b="1" i="1" dirty="0" err="1">
                <a:solidFill>
                  <a:srgbClr val="FF0000"/>
                </a:solidFill>
              </a:rPr>
              <a:t>товарів</a:t>
            </a:r>
            <a:r>
              <a:rPr lang="ru-RU" b="1" i="1" dirty="0">
                <a:solidFill>
                  <a:srgbClr val="FF0000"/>
                </a:solidFill>
              </a:rPr>
              <a:t> (</a:t>
            </a:r>
            <a:r>
              <a:rPr lang="ru-RU" b="1" i="1" dirty="0" err="1">
                <a:solidFill>
                  <a:srgbClr val="FF0000"/>
                </a:solidFill>
              </a:rPr>
              <a:t>вантажів</a:t>
            </a:r>
            <a:r>
              <a:rPr lang="ru-RU" b="1" i="1" dirty="0">
                <a:solidFill>
                  <a:srgbClr val="FF0000"/>
                </a:solidFill>
              </a:rPr>
              <a:t>), </a:t>
            </a:r>
            <a:r>
              <a:rPr lang="ru-RU" b="1" i="1" dirty="0" err="1" smtClean="0">
                <a:solidFill>
                  <a:srgbClr val="FF0000"/>
                </a:solidFill>
              </a:rPr>
              <a:t>транспортних</a:t>
            </a:r>
            <a:r>
              <a:rPr lang="ru-RU" b="1" i="1" dirty="0" smtClean="0">
                <a:solidFill>
                  <a:srgbClr val="FF0000"/>
                </a:solidFill>
              </a:rPr>
              <a:t> </a:t>
            </a:r>
            <a:r>
              <a:rPr lang="ru-RU" b="1" i="1" dirty="0" err="1">
                <a:solidFill>
                  <a:srgbClr val="FF0000"/>
                </a:solidFill>
              </a:rPr>
              <a:t>засобів</a:t>
            </a:r>
            <a:r>
              <a:rPr lang="ru-RU" b="1" i="1" dirty="0">
                <a:solidFill>
                  <a:srgbClr val="FF0000"/>
                </a:solidFill>
              </a:rPr>
              <a:t> (</a:t>
            </a:r>
            <a:r>
              <a:rPr lang="ru-RU" b="1" i="1" dirty="0" err="1">
                <a:solidFill>
                  <a:srgbClr val="FF0000"/>
                </a:solidFill>
              </a:rPr>
              <a:t>поверхнева</a:t>
            </a:r>
            <a:r>
              <a:rPr lang="ru-RU" b="1" i="1" dirty="0">
                <a:solidFill>
                  <a:srgbClr val="FF0000"/>
                </a:solidFill>
              </a:rPr>
              <a:t> </a:t>
            </a:r>
            <a:r>
              <a:rPr lang="ru-RU" b="1" i="1" dirty="0" err="1">
                <a:solidFill>
                  <a:srgbClr val="FF0000"/>
                </a:solidFill>
              </a:rPr>
              <a:t>перевірка</a:t>
            </a:r>
            <a:r>
              <a:rPr lang="ru-RU" b="1" i="1" dirty="0">
                <a:solidFill>
                  <a:srgbClr val="FF0000"/>
                </a:solidFill>
              </a:rPr>
              <a:t>), а так само </a:t>
            </a:r>
            <a:r>
              <a:rPr lang="ru-RU" b="1" i="1" dirty="0" err="1">
                <a:solidFill>
                  <a:srgbClr val="FF0000"/>
                </a:solidFill>
              </a:rPr>
              <a:t>особистий</a:t>
            </a:r>
            <a:r>
              <a:rPr lang="ru-RU" b="1" i="1" dirty="0">
                <a:solidFill>
                  <a:srgbClr val="FF0000"/>
                </a:solidFill>
              </a:rPr>
              <a:t> </a:t>
            </a:r>
            <a:r>
              <a:rPr lang="ru-RU" b="1" i="1" dirty="0" err="1">
                <a:solidFill>
                  <a:srgbClr val="FF0000"/>
                </a:solidFill>
              </a:rPr>
              <a:t>огляд</a:t>
            </a:r>
            <a:r>
              <a:rPr lang="ru-RU" b="1" i="1" dirty="0">
                <a:solidFill>
                  <a:srgbClr val="FF0000"/>
                </a:solidFill>
              </a:rPr>
              <a:t> </a:t>
            </a:r>
            <a:r>
              <a:rPr lang="ru-RU" b="1" i="1" dirty="0" err="1">
                <a:solidFill>
                  <a:srgbClr val="FF0000"/>
                </a:solidFill>
              </a:rPr>
              <a:t>затриманих</a:t>
            </a:r>
            <a:r>
              <a:rPr lang="ru-RU" b="1" i="1" dirty="0">
                <a:solidFill>
                  <a:srgbClr val="FF0000"/>
                </a:solidFill>
              </a:rPr>
              <a:t> </a:t>
            </a:r>
            <a:r>
              <a:rPr lang="ru-RU" b="1" i="1" dirty="0" err="1">
                <a:solidFill>
                  <a:srgbClr val="FF0000"/>
                </a:solidFill>
              </a:rPr>
              <a:t>осіб</a:t>
            </a:r>
            <a:r>
              <a:rPr lang="ru-RU" b="1" i="1" dirty="0">
                <a:solidFill>
                  <a:srgbClr val="FF0000"/>
                </a:solidFill>
              </a:rPr>
              <a:t> та </a:t>
            </a:r>
            <a:r>
              <a:rPr lang="ru-RU" b="1" i="1" dirty="0" err="1">
                <a:solidFill>
                  <a:srgbClr val="FF0000"/>
                </a:solidFill>
              </a:rPr>
              <a:t>огляд</a:t>
            </a:r>
            <a:r>
              <a:rPr lang="ru-RU" b="1" i="1" dirty="0">
                <a:solidFill>
                  <a:srgbClr val="FF0000"/>
                </a:solidFill>
              </a:rPr>
              <a:t> і, в </a:t>
            </a:r>
            <a:r>
              <a:rPr lang="ru-RU" b="1" i="1" dirty="0" err="1">
                <a:solidFill>
                  <a:srgbClr val="FF0000"/>
                </a:solidFill>
              </a:rPr>
              <a:t>разі</a:t>
            </a:r>
            <a:r>
              <a:rPr lang="ru-RU" b="1" i="1" dirty="0">
                <a:solidFill>
                  <a:srgbClr val="FF0000"/>
                </a:solidFill>
              </a:rPr>
              <a:t> потреби, </a:t>
            </a:r>
            <a:r>
              <a:rPr lang="ru-RU" b="1" i="1" dirty="0" err="1">
                <a:solidFill>
                  <a:srgbClr val="FF0000"/>
                </a:solidFill>
              </a:rPr>
              <a:t>вилучення</a:t>
            </a:r>
            <a:r>
              <a:rPr lang="ru-RU" b="1" i="1" dirty="0">
                <a:solidFill>
                  <a:srgbClr val="FF0000"/>
                </a:solidFill>
              </a:rPr>
              <a:t> речей, </a:t>
            </a:r>
            <a:r>
              <a:rPr lang="ru-RU" dirty="0" err="1"/>
              <a:t>що</a:t>
            </a:r>
            <a:r>
              <a:rPr lang="ru-RU" dirty="0"/>
              <a:t> </a:t>
            </a:r>
            <a:r>
              <a:rPr lang="ru-RU" dirty="0" err="1"/>
              <a:t>можуть</a:t>
            </a:r>
            <a:r>
              <a:rPr lang="ru-RU" dirty="0"/>
              <a:t> бути </a:t>
            </a:r>
            <a:r>
              <a:rPr lang="ru-RU" dirty="0" err="1"/>
              <a:t>речовими</a:t>
            </a:r>
            <a:r>
              <a:rPr lang="ru-RU" dirty="0"/>
              <a:t> </a:t>
            </a:r>
            <a:r>
              <a:rPr lang="ru-RU" dirty="0" err="1"/>
              <a:t>доказами</a:t>
            </a:r>
            <a:r>
              <a:rPr lang="ru-RU" dirty="0"/>
              <a:t> </a:t>
            </a:r>
            <a:r>
              <a:rPr lang="ru-RU" dirty="0" err="1"/>
              <a:t>або</a:t>
            </a:r>
            <a:r>
              <a:rPr lang="ru-RU" dirty="0"/>
              <a:t> </a:t>
            </a:r>
            <a:r>
              <a:rPr lang="ru-RU" dirty="0" err="1"/>
              <a:t>заподіяти</a:t>
            </a:r>
            <a:r>
              <a:rPr lang="ru-RU" dirty="0"/>
              <a:t> шкоду </a:t>
            </a:r>
            <a:r>
              <a:rPr lang="ru-RU" dirty="0" err="1"/>
              <a:t>життю</a:t>
            </a:r>
            <a:r>
              <a:rPr lang="ru-RU" dirty="0"/>
              <a:t> і </a:t>
            </a:r>
            <a:r>
              <a:rPr lang="ru-RU" dirty="0" err="1"/>
              <a:t>здоров’ю</a:t>
            </a:r>
            <a:r>
              <a:rPr lang="ru-RU" dirty="0"/>
              <a:t> </a:t>
            </a:r>
            <a:r>
              <a:rPr lang="ru-RU" dirty="0" err="1"/>
              <a:t>людини</a:t>
            </a:r>
            <a:r>
              <a:rPr lang="ru-RU" dirty="0"/>
              <a:t>;</a:t>
            </a:r>
          </a:p>
          <a:p>
            <a:r>
              <a:rPr lang="ru-RU" dirty="0"/>
              <a:t>16) </a:t>
            </a:r>
            <a:r>
              <a:rPr lang="ru-RU" b="1" i="1" dirty="0" err="1">
                <a:solidFill>
                  <a:srgbClr val="FF0000"/>
                </a:solidFill>
              </a:rPr>
              <a:t>тримати</a:t>
            </a:r>
            <a:r>
              <a:rPr lang="ru-RU" b="1" i="1" dirty="0">
                <a:solidFill>
                  <a:srgbClr val="FF0000"/>
                </a:solidFill>
              </a:rPr>
              <a:t> </a:t>
            </a:r>
            <a:r>
              <a:rPr lang="ru-RU" b="1" i="1" dirty="0" err="1">
                <a:solidFill>
                  <a:srgbClr val="FF0000"/>
                </a:solidFill>
              </a:rPr>
              <a:t>осіб</a:t>
            </a:r>
            <a:r>
              <a:rPr lang="ru-RU" b="1" i="1" dirty="0">
                <a:solidFill>
                  <a:srgbClr val="FF0000"/>
                </a:solidFill>
              </a:rPr>
              <a:t>, </a:t>
            </a:r>
            <a:r>
              <a:rPr lang="ru-RU" b="1" i="1" dirty="0" err="1">
                <a:solidFill>
                  <a:srgbClr val="FF0000"/>
                </a:solidFill>
              </a:rPr>
              <a:t>затриманих</a:t>
            </a:r>
            <a:r>
              <a:rPr lang="ru-RU" b="1" i="1" dirty="0">
                <a:solidFill>
                  <a:srgbClr val="FF0000"/>
                </a:solidFill>
              </a:rPr>
              <a:t> в </a:t>
            </a:r>
            <a:r>
              <a:rPr lang="ru-RU" b="1" i="1" dirty="0" err="1">
                <a:solidFill>
                  <a:srgbClr val="FF0000"/>
                </a:solidFill>
              </a:rPr>
              <a:t>адміністративному</a:t>
            </a:r>
            <a:r>
              <a:rPr lang="ru-RU" b="1" i="1" dirty="0">
                <a:solidFill>
                  <a:srgbClr val="FF0000"/>
                </a:solidFill>
              </a:rPr>
              <a:t> порядку, в </a:t>
            </a:r>
            <a:r>
              <a:rPr lang="ru-RU" b="1" i="1" dirty="0" err="1">
                <a:solidFill>
                  <a:srgbClr val="FF0000"/>
                </a:solidFill>
              </a:rPr>
              <a:t>спеціально</a:t>
            </a:r>
            <a:r>
              <a:rPr lang="ru-RU" b="1" i="1" dirty="0">
                <a:solidFill>
                  <a:srgbClr val="FF0000"/>
                </a:solidFill>
              </a:rPr>
              <a:t> </a:t>
            </a:r>
            <a:r>
              <a:rPr lang="ru-RU" b="1" i="1" dirty="0" err="1">
                <a:solidFill>
                  <a:srgbClr val="FF0000"/>
                </a:solidFill>
              </a:rPr>
              <a:t>обладнаних</a:t>
            </a:r>
            <a:r>
              <a:rPr lang="ru-RU" b="1" i="1" dirty="0">
                <a:solidFill>
                  <a:srgbClr val="FF0000"/>
                </a:solidFill>
              </a:rPr>
              <a:t> для </a:t>
            </a:r>
            <a:r>
              <a:rPr lang="ru-RU" b="1" i="1" dirty="0" err="1">
                <a:solidFill>
                  <a:srgbClr val="FF0000"/>
                </a:solidFill>
              </a:rPr>
              <a:t>цих</a:t>
            </a:r>
            <a:r>
              <a:rPr lang="ru-RU" b="1" i="1" dirty="0">
                <a:solidFill>
                  <a:srgbClr val="FF0000"/>
                </a:solidFill>
              </a:rPr>
              <a:t> </a:t>
            </a:r>
            <a:r>
              <a:rPr lang="ru-RU" b="1" i="1" dirty="0" err="1">
                <a:solidFill>
                  <a:srgbClr val="FF0000"/>
                </a:solidFill>
              </a:rPr>
              <a:t>цілей</a:t>
            </a:r>
            <a:r>
              <a:rPr lang="ru-RU" b="1" i="1" dirty="0">
                <a:solidFill>
                  <a:srgbClr val="FF0000"/>
                </a:solidFill>
              </a:rPr>
              <a:t> </a:t>
            </a:r>
            <a:r>
              <a:rPr lang="ru-RU" b="1" i="1" dirty="0" err="1">
                <a:solidFill>
                  <a:srgbClr val="FF0000"/>
                </a:solidFill>
              </a:rPr>
              <a:t>приміщеннях</a:t>
            </a:r>
            <a:r>
              <a:rPr lang="ru-RU" dirty="0" smtClean="0"/>
              <a:t>;</a:t>
            </a:r>
          </a:p>
          <a:p>
            <a:r>
              <a:rPr lang="ru-RU" dirty="0"/>
              <a:t>17) </a:t>
            </a:r>
            <a:r>
              <a:rPr lang="ru-RU" dirty="0" err="1"/>
              <a:t>проводити</a:t>
            </a:r>
            <a:r>
              <a:rPr lang="ru-RU" dirty="0"/>
              <a:t> </a:t>
            </a:r>
            <a:r>
              <a:rPr lang="ru-RU" dirty="0" err="1"/>
              <a:t>відповідно</a:t>
            </a:r>
            <a:r>
              <a:rPr lang="ru-RU" dirty="0"/>
              <a:t> до закону </a:t>
            </a:r>
            <a:r>
              <a:rPr lang="ru-RU" b="1" i="1" dirty="0" err="1">
                <a:solidFill>
                  <a:srgbClr val="FF0000"/>
                </a:solidFill>
              </a:rPr>
              <a:t>судову</a:t>
            </a:r>
            <a:r>
              <a:rPr lang="ru-RU" b="1" i="1" dirty="0">
                <a:solidFill>
                  <a:srgbClr val="FF0000"/>
                </a:solidFill>
              </a:rPr>
              <a:t> </a:t>
            </a:r>
            <a:r>
              <a:rPr lang="ru-RU" b="1" i="1" dirty="0" err="1">
                <a:solidFill>
                  <a:srgbClr val="FF0000"/>
                </a:solidFill>
              </a:rPr>
              <a:t>експертизу</a:t>
            </a:r>
            <a:r>
              <a:rPr lang="ru-RU" b="1" i="1" dirty="0">
                <a:solidFill>
                  <a:srgbClr val="FF0000"/>
                </a:solidFill>
              </a:rPr>
              <a:t> </a:t>
            </a:r>
            <a:r>
              <a:rPr lang="ru-RU" b="1" i="1" dirty="0" err="1">
                <a:solidFill>
                  <a:srgbClr val="FF0000"/>
                </a:solidFill>
              </a:rPr>
              <a:t>паспортних</a:t>
            </a:r>
            <a:r>
              <a:rPr lang="ru-RU" b="1" i="1" dirty="0">
                <a:solidFill>
                  <a:srgbClr val="FF0000"/>
                </a:solidFill>
              </a:rPr>
              <a:t> </a:t>
            </a:r>
            <a:r>
              <a:rPr lang="ru-RU" b="1" i="1" dirty="0" err="1">
                <a:solidFill>
                  <a:srgbClr val="FF0000"/>
                </a:solidFill>
              </a:rPr>
              <a:t>документів</a:t>
            </a:r>
            <a:r>
              <a:rPr lang="ru-RU" dirty="0"/>
              <a:t>, </a:t>
            </a:r>
            <a:r>
              <a:rPr lang="ru-RU" dirty="0" err="1"/>
              <a:t>які</a:t>
            </a:r>
            <a:r>
              <a:rPr lang="ru-RU" dirty="0"/>
              <a:t> </a:t>
            </a:r>
            <a:r>
              <a:rPr lang="ru-RU" dirty="0" err="1"/>
              <a:t>згідно</a:t>
            </a:r>
            <a:r>
              <a:rPr lang="ru-RU" dirty="0"/>
              <a:t> </a:t>
            </a:r>
            <a:r>
              <a:rPr lang="ru-RU" dirty="0" err="1"/>
              <a:t>із</a:t>
            </a:r>
            <a:r>
              <a:rPr lang="ru-RU" dirty="0"/>
              <a:t> </a:t>
            </a:r>
            <a:r>
              <a:rPr lang="ru-RU" dirty="0" err="1"/>
              <a:t>законодавством</a:t>
            </a:r>
            <a:r>
              <a:rPr lang="ru-RU" dirty="0"/>
              <a:t> </a:t>
            </a:r>
            <a:r>
              <a:rPr lang="ru-RU" dirty="0" err="1"/>
              <a:t>використовуються</a:t>
            </a:r>
            <a:r>
              <a:rPr lang="ru-RU" dirty="0"/>
              <a:t> </a:t>
            </a:r>
            <a:r>
              <a:rPr lang="ru-RU" dirty="0" err="1"/>
              <a:t>під</a:t>
            </a:r>
            <a:r>
              <a:rPr lang="ru-RU" dirty="0"/>
              <a:t> час </a:t>
            </a:r>
            <a:r>
              <a:rPr lang="ru-RU" dirty="0" err="1"/>
              <a:t>перетинання</a:t>
            </a:r>
            <a:r>
              <a:rPr lang="ru-RU" dirty="0"/>
              <a:t> державного кордону </a:t>
            </a:r>
            <a:r>
              <a:rPr lang="ru-RU" dirty="0" err="1"/>
              <a:t>України</a:t>
            </a:r>
            <a:r>
              <a:rPr lang="ru-RU" dirty="0"/>
              <a:t>;</a:t>
            </a:r>
          </a:p>
          <a:p>
            <a:r>
              <a:rPr lang="ru-RU" dirty="0"/>
              <a:t>18) </a:t>
            </a:r>
            <a:r>
              <a:rPr lang="ru-RU" dirty="0" err="1"/>
              <a:t>відповідно</a:t>
            </a:r>
            <a:r>
              <a:rPr lang="ru-RU" dirty="0"/>
              <a:t> до </a:t>
            </a:r>
            <a:r>
              <a:rPr lang="ru-RU" dirty="0" err="1"/>
              <a:t>своєї</a:t>
            </a:r>
            <a:r>
              <a:rPr lang="ru-RU" dirty="0"/>
              <a:t> </a:t>
            </a:r>
            <a:r>
              <a:rPr lang="ru-RU" dirty="0" err="1"/>
              <a:t>компетенції</a:t>
            </a:r>
            <a:r>
              <a:rPr lang="ru-RU" dirty="0"/>
              <a:t> </a:t>
            </a:r>
            <a:r>
              <a:rPr lang="ru-RU" b="1" i="1" dirty="0" err="1">
                <a:solidFill>
                  <a:srgbClr val="FF0000"/>
                </a:solidFill>
              </a:rPr>
              <a:t>обмежувати</a:t>
            </a:r>
            <a:r>
              <a:rPr lang="ru-RU" b="1" i="1" dirty="0">
                <a:solidFill>
                  <a:srgbClr val="FF0000"/>
                </a:solidFill>
              </a:rPr>
              <a:t> </a:t>
            </a:r>
            <a:r>
              <a:rPr lang="ru-RU" b="1" i="1" dirty="0" err="1">
                <a:solidFill>
                  <a:srgbClr val="FF0000"/>
                </a:solidFill>
              </a:rPr>
              <a:t>або</a:t>
            </a:r>
            <a:r>
              <a:rPr lang="ru-RU" b="1" i="1" dirty="0">
                <a:solidFill>
                  <a:srgbClr val="FF0000"/>
                </a:solidFill>
              </a:rPr>
              <a:t> </a:t>
            </a:r>
            <a:r>
              <a:rPr lang="ru-RU" b="1" i="1" dirty="0" err="1">
                <a:solidFill>
                  <a:srgbClr val="FF0000"/>
                </a:solidFill>
              </a:rPr>
              <a:t>тимчасово</a:t>
            </a:r>
            <a:r>
              <a:rPr lang="ru-RU" b="1" i="1" dirty="0">
                <a:solidFill>
                  <a:srgbClr val="FF0000"/>
                </a:solidFill>
              </a:rPr>
              <a:t> </a:t>
            </a:r>
            <a:r>
              <a:rPr lang="ru-RU" b="1" i="1" dirty="0" err="1">
                <a:solidFill>
                  <a:srgbClr val="FF0000"/>
                </a:solidFill>
              </a:rPr>
              <a:t>забороняти</a:t>
            </a:r>
            <a:r>
              <a:rPr lang="ru-RU" b="1" i="1" dirty="0">
                <a:solidFill>
                  <a:srgbClr val="FF0000"/>
                </a:solidFill>
              </a:rPr>
              <a:t> </a:t>
            </a:r>
            <a:r>
              <a:rPr lang="ru-RU" dirty="0"/>
              <a:t>у </a:t>
            </a:r>
            <a:r>
              <a:rPr lang="ru-RU" dirty="0" err="1"/>
              <a:t>випадках</a:t>
            </a:r>
            <a:r>
              <a:rPr lang="ru-RU" dirty="0"/>
              <a:t>, </a:t>
            </a:r>
            <a:r>
              <a:rPr lang="ru-RU" dirty="0" err="1"/>
              <a:t>які</a:t>
            </a:r>
            <a:r>
              <a:rPr lang="ru-RU" dirty="0"/>
              <a:t> </a:t>
            </a:r>
            <a:r>
              <a:rPr lang="ru-RU" dirty="0" err="1"/>
              <a:t>спричиняються</a:t>
            </a:r>
            <a:r>
              <a:rPr lang="ru-RU" dirty="0"/>
              <a:t> </a:t>
            </a:r>
            <a:r>
              <a:rPr lang="ru-RU" dirty="0" err="1"/>
              <a:t>обставинами</a:t>
            </a:r>
            <a:r>
              <a:rPr lang="ru-RU" dirty="0"/>
              <a:t>, </a:t>
            </a:r>
            <a:r>
              <a:rPr lang="ru-RU" dirty="0" err="1"/>
              <a:t>пов’язаними</a:t>
            </a:r>
            <a:r>
              <a:rPr lang="ru-RU" dirty="0"/>
              <a:t> </a:t>
            </a:r>
            <a:r>
              <a:rPr lang="ru-RU" dirty="0" err="1"/>
              <a:t>із</a:t>
            </a:r>
            <a:r>
              <a:rPr lang="ru-RU" dirty="0"/>
              <a:t> </a:t>
            </a:r>
            <a:r>
              <a:rPr lang="ru-RU" dirty="0" err="1"/>
              <a:t>забезпеченням</a:t>
            </a:r>
            <a:r>
              <a:rPr lang="ru-RU" dirty="0"/>
              <a:t> </a:t>
            </a:r>
            <a:r>
              <a:rPr lang="ru-RU" dirty="0" err="1"/>
              <a:t>охорони</a:t>
            </a:r>
            <a:r>
              <a:rPr lang="ru-RU" dirty="0"/>
              <a:t> державного кордону </a:t>
            </a:r>
            <a:r>
              <a:rPr lang="ru-RU" dirty="0" err="1"/>
              <a:t>України</a:t>
            </a:r>
            <a:r>
              <a:rPr lang="ru-RU" dirty="0"/>
              <a:t>, </a:t>
            </a:r>
            <a:r>
              <a:rPr lang="ru-RU" b="1" i="1" dirty="0">
                <a:solidFill>
                  <a:srgbClr val="FF0000"/>
                </a:solidFill>
              </a:rPr>
              <a:t>та </a:t>
            </a:r>
            <a:r>
              <a:rPr lang="ru-RU" b="1" i="1" dirty="0" err="1">
                <a:solidFill>
                  <a:srgbClr val="FF0000"/>
                </a:solidFill>
              </a:rPr>
              <a:t>проведенням</a:t>
            </a:r>
            <a:r>
              <a:rPr lang="ru-RU" b="1" i="1" dirty="0">
                <a:solidFill>
                  <a:srgbClr val="FF0000"/>
                </a:solidFill>
              </a:rPr>
              <a:t> </a:t>
            </a:r>
            <a:r>
              <a:rPr lang="ru-RU" b="1" i="1" dirty="0" err="1">
                <a:solidFill>
                  <a:srgbClr val="FF0000"/>
                </a:solidFill>
              </a:rPr>
              <a:t>навчань</a:t>
            </a:r>
            <a:r>
              <a:rPr lang="ru-RU" b="1" i="1" dirty="0">
                <a:solidFill>
                  <a:srgbClr val="FF0000"/>
                </a:solidFill>
              </a:rPr>
              <a:t> і </a:t>
            </a:r>
            <a:r>
              <a:rPr lang="ru-RU" b="1" i="1" dirty="0" err="1">
                <a:solidFill>
                  <a:srgbClr val="FF0000"/>
                </a:solidFill>
              </a:rPr>
              <a:t>бойових</a:t>
            </a:r>
            <a:r>
              <a:rPr lang="ru-RU" b="1" i="1" dirty="0">
                <a:solidFill>
                  <a:srgbClr val="FF0000"/>
                </a:solidFill>
              </a:rPr>
              <a:t> </a:t>
            </a:r>
            <a:r>
              <a:rPr lang="ru-RU" b="1" i="1" dirty="0" err="1">
                <a:solidFill>
                  <a:srgbClr val="FF0000"/>
                </a:solidFill>
              </a:rPr>
              <a:t>стрільб</a:t>
            </a:r>
            <a:r>
              <a:rPr lang="ru-RU" b="1" i="1" dirty="0">
                <a:solidFill>
                  <a:srgbClr val="FF0000"/>
                </a:solidFill>
              </a:rPr>
              <a:t>, </a:t>
            </a:r>
            <a:r>
              <a:rPr lang="ru-RU" b="1" i="1" dirty="0" err="1">
                <a:solidFill>
                  <a:srgbClr val="FF0000"/>
                </a:solidFill>
              </a:rPr>
              <a:t>виконання</a:t>
            </a:r>
            <a:r>
              <a:rPr lang="ru-RU" b="1" i="1" dirty="0">
                <a:solidFill>
                  <a:srgbClr val="FF0000"/>
                </a:solidFill>
              </a:rPr>
              <a:t> </a:t>
            </a:r>
            <a:r>
              <a:rPr lang="ru-RU" b="1" i="1" dirty="0" err="1">
                <a:solidFill>
                  <a:srgbClr val="FF0000"/>
                </a:solidFill>
              </a:rPr>
              <a:t>різних</a:t>
            </a:r>
            <a:r>
              <a:rPr lang="ru-RU" b="1" i="1" dirty="0">
                <a:solidFill>
                  <a:srgbClr val="FF0000"/>
                </a:solidFill>
              </a:rPr>
              <a:t> </a:t>
            </a:r>
            <a:r>
              <a:rPr lang="ru-RU" b="1" i="1" dirty="0" err="1">
                <a:solidFill>
                  <a:srgbClr val="FF0000"/>
                </a:solidFill>
              </a:rPr>
              <a:t>робіт</a:t>
            </a:r>
            <a:r>
              <a:rPr lang="ru-RU" b="1" i="1" dirty="0">
                <a:solidFill>
                  <a:srgbClr val="FF0000"/>
                </a:solidFill>
              </a:rPr>
              <a:t>, </a:t>
            </a:r>
            <a:r>
              <a:rPr lang="ru-RU" b="1" i="1" dirty="0" err="1">
                <a:solidFill>
                  <a:srgbClr val="FF0000"/>
                </a:solidFill>
              </a:rPr>
              <a:t>переміщення</a:t>
            </a:r>
            <a:r>
              <a:rPr lang="ru-RU" b="1" i="1" dirty="0">
                <a:solidFill>
                  <a:srgbClr val="FF0000"/>
                </a:solidFill>
              </a:rPr>
              <a:t> </a:t>
            </a:r>
            <a:r>
              <a:rPr lang="ru-RU" b="1" i="1" dirty="0" err="1">
                <a:solidFill>
                  <a:srgbClr val="FF0000"/>
                </a:solidFill>
              </a:rPr>
              <a:t>транспортних</a:t>
            </a:r>
            <a:r>
              <a:rPr lang="ru-RU" b="1" i="1" dirty="0">
                <a:solidFill>
                  <a:srgbClr val="FF0000"/>
                </a:solidFill>
              </a:rPr>
              <a:t> </a:t>
            </a:r>
            <a:r>
              <a:rPr lang="ru-RU" b="1" i="1" dirty="0" err="1">
                <a:solidFill>
                  <a:srgbClr val="FF0000"/>
                </a:solidFill>
              </a:rPr>
              <a:t>засобів</a:t>
            </a:r>
            <a:r>
              <a:rPr lang="ru-RU" b="1" i="1" dirty="0">
                <a:solidFill>
                  <a:srgbClr val="FF0000"/>
                </a:solidFill>
              </a:rPr>
              <a:t>, </a:t>
            </a:r>
            <a:r>
              <a:rPr lang="ru-RU" b="1" i="1" dirty="0" err="1">
                <a:solidFill>
                  <a:srgbClr val="FF0000"/>
                </a:solidFill>
              </a:rPr>
              <a:t>плавзасобів</a:t>
            </a:r>
            <a:r>
              <a:rPr lang="ru-RU" b="1" i="1" dirty="0">
                <a:solidFill>
                  <a:srgbClr val="FF0000"/>
                </a:solidFill>
              </a:rPr>
              <a:t> і доступ </a:t>
            </a:r>
            <a:r>
              <a:rPr lang="ru-RU" b="1" i="1" dirty="0" err="1">
                <a:solidFill>
                  <a:srgbClr val="FF0000"/>
                </a:solidFill>
              </a:rPr>
              <a:t>осіб</a:t>
            </a:r>
            <a:r>
              <a:rPr lang="ru-RU" b="1" i="1" dirty="0">
                <a:solidFill>
                  <a:srgbClr val="FF0000"/>
                </a:solidFill>
              </a:rPr>
              <a:t> на </a:t>
            </a:r>
            <a:r>
              <a:rPr lang="ru-RU" b="1" i="1" dirty="0" err="1">
                <a:solidFill>
                  <a:srgbClr val="FF0000"/>
                </a:solidFill>
              </a:rPr>
              <a:t>окремі</a:t>
            </a:r>
            <a:r>
              <a:rPr lang="ru-RU" b="1" i="1" dirty="0">
                <a:solidFill>
                  <a:srgbClr val="FF0000"/>
                </a:solidFill>
              </a:rPr>
              <a:t> </a:t>
            </a:r>
            <a:r>
              <a:rPr lang="ru-RU" b="1" i="1" dirty="0" err="1">
                <a:solidFill>
                  <a:srgbClr val="FF0000"/>
                </a:solidFill>
              </a:rPr>
              <a:t>ділянки</a:t>
            </a:r>
            <a:r>
              <a:rPr lang="ru-RU" b="1" i="1" dirty="0">
                <a:solidFill>
                  <a:srgbClr val="FF0000"/>
                </a:solidFill>
              </a:rPr>
              <a:t> </a:t>
            </a:r>
            <a:r>
              <a:rPr lang="ru-RU" dirty="0" err="1"/>
              <a:t>місцевості</a:t>
            </a:r>
            <a:r>
              <a:rPr lang="ru-RU" dirty="0"/>
              <a:t> </a:t>
            </a:r>
            <a:r>
              <a:rPr lang="ru-RU" dirty="0" err="1"/>
              <a:t>чи</a:t>
            </a:r>
            <a:r>
              <a:rPr lang="ru-RU" dirty="0"/>
              <a:t> </a:t>
            </a:r>
            <a:r>
              <a:rPr lang="ru-RU" dirty="0" err="1"/>
              <a:t>об’єкти</a:t>
            </a:r>
            <a:r>
              <a:rPr lang="ru-RU" dirty="0"/>
              <a:t> у </a:t>
            </a:r>
            <a:r>
              <a:rPr lang="ru-RU" dirty="0" err="1"/>
              <a:t>прикордонній</a:t>
            </a:r>
            <a:r>
              <a:rPr lang="ru-RU" dirty="0"/>
              <a:t> </a:t>
            </a:r>
            <a:r>
              <a:rPr lang="ru-RU" dirty="0" err="1"/>
              <a:t>смузі</a:t>
            </a:r>
            <a:r>
              <a:rPr lang="ru-RU" dirty="0"/>
              <a:t>, </a:t>
            </a:r>
            <a:r>
              <a:rPr lang="ru-RU" dirty="0" err="1"/>
              <a:t>контрольованих</a:t>
            </a:r>
            <a:r>
              <a:rPr lang="ru-RU" dirty="0"/>
              <a:t> </a:t>
            </a:r>
            <a:r>
              <a:rPr lang="ru-RU" dirty="0" err="1"/>
              <a:t>прикордонних</a:t>
            </a:r>
            <a:r>
              <a:rPr lang="ru-RU" dirty="0"/>
              <a:t> районах, за </a:t>
            </a:r>
            <a:r>
              <a:rPr lang="ru-RU" dirty="0" err="1"/>
              <a:t>винятком</a:t>
            </a:r>
            <a:r>
              <a:rPr lang="ru-RU" dirty="0"/>
              <a:t> </a:t>
            </a:r>
            <a:r>
              <a:rPr lang="ru-RU" dirty="0" err="1"/>
              <a:t>робіт</a:t>
            </a:r>
            <a:r>
              <a:rPr lang="ru-RU" dirty="0"/>
              <a:t> на </a:t>
            </a:r>
            <a:r>
              <a:rPr lang="ru-RU" dirty="0" err="1"/>
              <a:t>будовах</a:t>
            </a:r>
            <a:r>
              <a:rPr lang="ru-RU" dirty="0"/>
              <a:t>, </a:t>
            </a:r>
            <a:r>
              <a:rPr lang="ru-RU" dirty="0" err="1"/>
              <a:t>що</a:t>
            </a:r>
            <a:r>
              <a:rPr lang="ru-RU" dirty="0"/>
              <a:t> </a:t>
            </a:r>
            <a:r>
              <a:rPr lang="ru-RU" dirty="0" err="1"/>
              <a:t>виконуються</a:t>
            </a:r>
            <a:r>
              <a:rPr lang="ru-RU" dirty="0"/>
              <a:t> </a:t>
            </a:r>
            <a:r>
              <a:rPr lang="ru-RU" dirty="0" err="1"/>
              <a:t>відповідно</a:t>
            </a:r>
            <a:r>
              <a:rPr lang="ru-RU" dirty="0"/>
              <a:t> до </a:t>
            </a:r>
            <a:r>
              <a:rPr lang="ru-RU" dirty="0" err="1"/>
              <a:t>міжнародних</a:t>
            </a:r>
            <a:r>
              <a:rPr lang="ru-RU" dirty="0"/>
              <a:t> </a:t>
            </a:r>
            <a:r>
              <a:rPr lang="ru-RU" dirty="0" err="1"/>
              <a:t>договорів</a:t>
            </a:r>
            <a:r>
              <a:rPr lang="ru-RU" dirty="0"/>
              <a:t>, та на </a:t>
            </a:r>
            <a:r>
              <a:rPr lang="ru-RU" dirty="0" err="1"/>
              <a:t>будовах</a:t>
            </a:r>
            <a:r>
              <a:rPr lang="ru-RU" dirty="0"/>
              <a:t> державного </a:t>
            </a:r>
            <a:r>
              <a:rPr lang="ru-RU" dirty="0" err="1"/>
              <a:t>значення</a:t>
            </a:r>
            <a:r>
              <a:rPr lang="ru-RU" dirty="0"/>
              <a:t> і </a:t>
            </a:r>
            <a:r>
              <a:rPr lang="ru-RU" dirty="0" err="1"/>
              <a:t>робіт</a:t>
            </a:r>
            <a:r>
              <a:rPr lang="ru-RU" dirty="0"/>
              <a:t>, </a:t>
            </a:r>
            <a:r>
              <a:rPr lang="ru-RU" dirty="0" err="1"/>
              <a:t>пов’язаних</a:t>
            </a:r>
            <a:r>
              <a:rPr lang="ru-RU" dirty="0"/>
              <a:t> з </a:t>
            </a:r>
            <a:r>
              <a:rPr lang="ru-RU" dirty="0" err="1"/>
              <a:t>ліквідацією</a:t>
            </a:r>
            <a:r>
              <a:rPr lang="ru-RU" dirty="0"/>
              <a:t> </a:t>
            </a:r>
            <a:r>
              <a:rPr lang="ru-RU" dirty="0" err="1"/>
              <a:t>наслідків</a:t>
            </a:r>
            <a:r>
              <a:rPr lang="ru-RU" dirty="0"/>
              <a:t> </a:t>
            </a:r>
            <a:r>
              <a:rPr lang="ru-RU" dirty="0" err="1"/>
              <a:t>стихійного</a:t>
            </a:r>
            <a:r>
              <a:rPr lang="ru-RU" dirty="0"/>
              <a:t> лиха та </a:t>
            </a:r>
            <a:r>
              <a:rPr lang="ru-RU" dirty="0" err="1"/>
              <a:t>осередків</a:t>
            </a:r>
            <a:r>
              <a:rPr lang="ru-RU" dirty="0"/>
              <a:t> особливо </a:t>
            </a:r>
            <a:r>
              <a:rPr lang="ru-RU" dirty="0" err="1"/>
              <a:t>небезпечних</a:t>
            </a:r>
            <a:r>
              <a:rPr lang="ru-RU" dirty="0"/>
              <a:t> </a:t>
            </a:r>
            <a:r>
              <a:rPr lang="ru-RU" dirty="0" err="1"/>
              <a:t>інфекційних</a:t>
            </a:r>
            <a:r>
              <a:rPr lang="ru-RU" dirty="0"/>
              <a:t> </a:t>
            </a:r>
            <a:r>
              <a:rPr lang="ru-RU" dirty="0" err="1"/>
              <a:t>захворювань</a:t>
            </a:r>
            <a:r>
              <a:rPr lang="ru-RU" dirty="0"/>
              <a:t>;</a:t>
            </a:r>
          </a:p>
          <a:p>
            <a:r>
              <a:rPr lang="ru-RU" dirty="0"/>
              <a:t>19) </a:t>
            </a:r>
            <a:r>
              <a:rPr lang="ru-RU" b="1" i="1" dirty="0" err="1">
                <a:solidFill>
                  <a:srgbClr val="FF0000"/>
                </a:solidFill>
              </a:rPr>
              <a:t>здійснювати</a:t>
            </a:r>
            <a:r>
              <a:rPr lang="ru-RU" b="1" i="1" dirty="0">
                <a:solidFill>
                  <a:srgbClr val="FF0000"/>
                </a:solidFill>
              </a:rPr>
              <a:t> </a:t>
            </a:r>
            <a:r>
              <a:rPr lang="ru-RU" b="1" i="1" dirty="0" err="1">
                <a:solidFill>
                  <a:srgbClr val="FF0000"/>
                </a:solidFill>
              </a:rPr>
              <a:t>автоматизований</a:t>
            </a:r>
            <a:r>
              <a:rPr lang="ru-RU" b="1" i="1" dirty="0">
                <a:solidFill>
                  <a:srgbClr val="FF0000"/>
                </a:solidFill>
              </a:rPr>
              <a:t> </a:t>
            </a:r>
            <a:r>
              <a:rPr lang="ru-RU" b="1" i="1" dirty="0" err="1">
                <a:solidFill>
                  <a:srgbClr val="FF0000"/>
                </a:solidFill>
              </a:rPr>
              <a:t>обмін</a:t>
            </a:r>
            <a:r>
              <a:rPr lang="ru-RU" b="1" i="1" dirty="0">
                <a:solidFill>
                  <a:srgbClr val="FF0000"/>
                </a:solidFill>
              </a:rPr>
              <a:t> </a:t>
            </a:r>
            <a:r>
              <a:rPr lang="ru-RU" b="1" i="1" dirty="0" err="1">
                <a:solidFill>
                  <a:srgbClr val="FF0000"/>
                </a:solidFill>
              </a:rPr>
              <a:t>інформацією</a:t>
            </a:r>
            <a:r>
              <a:rPr lang="ru-RU" b="1" i="1" dirty="0">
                <a:solidFill>
                  <a:srgbClr val="FF0000"/>
                </a:solidFill>
              </a:rPr>
              <a:t> </a:t>
            </a:r>
            <a:r>
              <a:rPr lang="ru-RU" dirty="0"/>
              <a:t>про </a:t>
            </a:r>
            <a:r>
              <a:rPr lang="ru-RU" dirty="0" err="1"/>
              <a:t>транспортні</a:t>
            </a:r>
            <a:r>
              <a:rPr lang="ru-RU" dirty="0"/>
              <a:t> </a:t>
            </a:r>
            <a:r>
              <a:rPr lang="ru-RU" dirty="0" err="1"/>
              <a:t>засоби</a:t>
            </a:r>
            <a:r>
              <a:rPr lang="ru-RU" dirty="0"/>
              <a:t>, </a:t>
            </a:r>
            <a:r>
              <a:rPr lang="ru-RU" dirty="0" err="1"/>
              <a:t>що</a:t>
            </a:r>
            <a:r>
              <a:rPr lang="ru-RU" dirty="0"/>
              <a:t> </a:t>
            </a:r>
            <a:r>
              <a:rPr lang="ru-RU" dirty="0" err="1"/>
              <a:t>перетнули</a:t>
            </a:r>
            <a:r>
              <a:rPr lang="ru-RU" dirty="0"/>
              <a:t> </a:t>
            </a:r>
            <a:r>
              <a:rPr lang="ru-RU" dirty="0" err="1"/>
              <a:t>державний</a:t>
            </a:r>
            <a:r>
              <a:rPr lang="ru-RU" dirty="0"/>
              <a:t> кордон </a:t>
            </a:r>
            <a:r>
              <a:rPr lang="ru-RU" dirty="0" err="1"/>
              <a:t>України</a:t>
            </a:r>
            <a:r>
              <a:rPr lang="ru-RU" dirty="0"/>
              <a:t>, з </a:t>
            </a:r>
            <a:r>
              <a:rPr lang="ru-RU" dirty="0" err="1"/>
              <a:t>територіальними</a:t>
            </a:r>
            <a:r>
              <a:rPr lang="ru-RU" dirty="0"/>
              <a:t> органами </a:t>
            </a:r>
            <a:r>
              <a:rPr lang="ru-RU" dirty="0" err="1"/>
              <a:t>Міністерства</a:t>
            </a:r>
            <a:r>
              <a:rPr lang="ru-RU" dirty="0"/>
              <a:t> </a:t>
            </a:r>
            <a:r>
              <a:rPr lang="ru-RU" dirty="0" err="1"/>
              <a:t>внутрішніх</a:t>
            </a:r>
            <a:r>
              <a:rPr lang="ru-RU" dirty="0"/>
              <a:t> справ </a:t>
            </a:r>
            <a:r>
              <a:rPr lang="ru-RU" dirty="0" err="1"/>
              <a:t>України</a:t>
            </a:r>
            <a:r>
              <a:rPr lang="ru-RU" dirty="0"/>
              <a:t>. </a:t>
            </a:r>
            <a:r>
              <a:rPr lang="ru-RU" b="1" i="1" dirty="0" err="1">
                <a:solidFill>
                  <a:srgbClr val="FF0000"/>
                </a:solidFill>
              </a:rPr>
              <a:t>Зупиняти</a:t>
            </a:r>
            <a:r>
              <a:rPr lang="ru-RU" b="1" i="1" dirty="0">
                <a:solidFill>
                  <a:srgbClr val="FF0000"/>
                </a:solidFill>
              </a:rPr>
              <a:t> та </a:t>
            </a:r>
            <a:r>
              <a:rPr lang="ru-RU" b="1" i="1" dirty="0" err="1">
                <a:solidFill>
                  <a:srgbClr val="FF0000"/>
                </a:solidFill>
              </a:rPr>
              <a:t>оглядати</a:t>
            </a:r>
            <a:r>
              <a:rPr lang="ru-RU" b="1" i="1" dirty="0">
                <a:solidFill>
                  <a:srgbClr val="FF0000"/>
                </a:solidFill>
              </a:rPr>
              <a:t> </a:t>
            </a:r>
            <a:r>
              <a:rPr lang="ru-RU" dirty="0"/>
              <a:t>в межах </a:t>
            </a:r>
            <a:r>
              <a:rPr lang="ru-RU" dirty="0" err="1"/>
              <a:t>прикордонної</a:t>
            </a:r>
            <a:r>
              <a:rPr lang="ru-RU" dirty="0"/>
              <a:t> </a:t>
            </a:r>
            <a:r>
              <a:rPr lang="ru-RU" dirty="0" err="1"/>
              <a:t>смуги</a:t>
            </a:r>
            <a:r>
              <a:rPr lang="ru-RU" dirty="0"/>
              <a:t>, </a:t>
            </a:r>
            <a:r>
              <a:rPr lang="ru-RU" dirty="0" err="1"/>
              <a:t>контрольованих</a:t>
            </a:r>
            <a:r>
              <a:rPr lang="ru-RU" dirty="0"/>
              <a:t> </a:t>
            </a:r>
            <a:r>
              <a:rPr lang="ru-RU" dirty="0" err="1"/>
              <a:t>прикордонних</a:t>
            </a:r>
            <a:r>
              <a:rPr lang="ru-RU" dirty="0"/>
              <a:t> </a:t>
            </a:r>
            <a:r>
              <a:rPr lang="ru-RU" dirty="0" err="1"/>
              <a:t>районів</a:t>
            </a:r>
            <a:r>
              <a:rPr lang="ru-RU" dirty="0"/>
              <a:t> </a:t>
            </a:r>
            <a:r>
              <a:rPr lang="ru-RU" dirty="0" err="1"/>
              <a:t>самостійно</a:t>
            </a:r>
            <a:r>
              <a:rPr lang="ru-RU" dirty="0"/>
              <a:t>, а за </a:t>
            </a:r>
            <a:r>
              <a:rPr lang="ru-RU" dirty="0" err="1"/>
              <a:t>їх</a:t>
            </a:r>
            <a:r>
              <a:rPr lang="ru-RU" dirty="0"/>
              <a:t> межами - разом з </a:t>
            </a:r>
            <a:r>
              <a:rPr lang="ru-RU" dirty="0" err="1"/>
              <a:t>відповідними</a:t>
            </a:r>
            <a:r>
              <a:rPr lang="ru-RU" dirty="0"/>
              <a:t> </a:t>
            </a:r>
            <a:r>
              <a:rPr lang="ru-RU" dirty="0" err="1"/>
              <a:t>підрозділами</a:t>
            </a:r>
            <a:r>
              <a:rPr lang="ru-RU" dirty="0"/>
              <a:t> </a:t>
            </a:r>
            <a:r>
              <a:rPr lang="ru-RU" dirty="0" err="1"/>
              <a:t>Національної</a:t>
            </a:r>
            <a:r>
              <a:rPr lang="ru-RU" dirty="0"/>
              <a:t> </a:t>
            </a:r>
            <a:r>
              <a:rPr lang="ru-RU" dirty="0" err="1"/>
              <a:t>поліції</a:t>
            </a:r>
            <a:r>
              <a:rPr lang="ru-RU" dirty="0"/>
              <a:t> </a:t>
            </a:r>
            <a:r>
              <a:rPr lang="ru-RU" dirty="0" err="1"/>
              <a:t>транспортні</a:t>
            </a:r>
            <a:r>
              <a:rPr lang="ru-RU" dirty="0"/>
              <a:t> </a:t>
            </a:r>
            <a:r>
              <a:rPr lang="ru-RU" dirty="0" err="1"/>
              <a:t>засоби</a:t>
            </a:r>
            <a:r>
              <a:rPr lang="ru-RU" dirty="0"/>
              <a:t>, а </a:t>
            </a:r>
            <a:r>
              <a:rPr lang="ru-RU" dirty="0" err="1"/>
              <a:t>також</a:t>
            </a:r>
            <a:r>
              <a:rPr lang="ru-RU" dirty="0"/>
              <a:t> </a:t>
            </a:r>
            <a:r>
              <a:rPr lang="ru-RU" dirty="0" err="1"/>
              <a:t>перевіряти</a:t>
            </a:r>
            <a:r>
              <a:rPr lang="ru-RU" dirty="0"/>
              <a:t> </a:t>
            </a:r>
            <a:r>
              <a:rPr lang="ru-RU" dirty="0" err="1"/>
              <a:t>документи</a:t>
            </a:r>
            <a:r>
              <a:rPr lang="ru-RU" dirty="0"/>
              <a:t>, </a:t>
            </a:r>
            <a:r>
              <a:rPr lang="ru-RU" dirty="0" err="1"/>
              <a:t>що</a:t>
            </a:r>
            <a:r>
              <a:rPr lang="ru-RU" dirty="0"/>
              <a:t> </a:t>
            </a:r>
            <a:r>
              <a:rPr lang="ru-RU" dirty="0" err="1"/>
              <a:t>посвідчують</a:t>
            </a:r>
            <a:r>
              <a:rPr lang="ru-RU" dirty="0"/>
              <a:t> особу </a:t>
            </a:r>
            <a:r>
              <a:rPr lang="ru-RU" dirty="0" err="1"/>
              <a:t>водія</a:t>
            </a:r>
            <a:r>
              <a:rPr lang="ru-RU" dirty="0"/>
              <a:t> та </a:t>
            </a:r>
            <a:r>
              <a:rPr lang="ru-RU" dirty="0" err="1"/>
              <a:t>пасажирів</a:t>
            </a:r>
            <a:r>
              <a:rPr lang="ru-RU" dirty="0"/>
              <a:t>, </a:t>
            </a:r>
            <a:r>
              <a:rPr lang="ru-RU" dirty="0" err="1"/>
              <a:t>наявність</a:t>
            </a:r>
            <a:r>
              <a:rPr lang="ru-RU" dirty="0"/>
              <a:t> </a:t>
            </a:r>
            <a:r>
              <a:rPr lang="ru-RU" dirty="0" err="1"/>
              <a:t>поліса</a:t>
            </a:r>
            <a:r>
              <a:rPr lang="ru-RU" dirty="0"/>
              <a:t> </a:t>
            </a:r>
            <a:r>
              <a:rPr lang="ru-RU" dirty="0" err="1"/>
              <a:t>обов’язкового</a:t>
            </a:r>
            <a:r>
              <a:rPr lang="ru-RU" dirty="0"/>
              <a:t> </a:t>
            </a:r>
            <a:r>
              <a:rPr lang="ru-RU" dirty="0" err="1"/>
              <a:t>страхування</a:t>
            </a:r>
            <a:r>
              <a:rPr lang="ru-RU" dirty="0"/>
              <a:t> </a:t>
            </a:r>
            <a:r>
              <a:rPr lang="ru-RU" dirty="0" err="1"/>
              <a:t>цивільно-правової</a:t>
            </a:r>
            <a:r>
              <a:rPr lang="ru-RU" dirty="0"/>
              <a:t> </a:t>
            </a:r>
            <a:r>
              <a:rPr lang="ru-RU" dirty="0" err="1"/>
              <a:t>відповідальності</a:t>
            </a:r>
            <a:r>
              <a:rPr lang="ru-RU" dirty="0"/>
              <a:t> </a:t>
            </a:r>
            <a:r>
              <a:rPr lang="ru-RU" dirty="0" err="1"/>
              <a:t>власників</a:t>
            </a:r>
            <a:r>
              <a:rPr lang="ru-RU" dirty="0"/>
              <a:t> </a:t>
            </a:r>
            <a:r>
              <a:rPr lang="ru-RU" dirty="0" err="1"/>
              <a:t>наземних</a:t>
            </a:r>
            <a:r>
              <a:rPr lang="ru-RU" dirty="0"/>
              <a:t> </a:t>
            </a:r>
            <a:r>
              <a:rPr lang="ru-RU" dirty="0" err="1"/>
              <a:t>транспортних</a:t>
            </a:r>
            <a:r>
              <a:rPr lang="ru-RU" dirty="0"/>
              <a:t> </a:t>
            </a:r>
            <a:r>
              <a:rPr lang="ru-RU" dirty="0" err="1"/>
              <a:t>засобів</a:t>
            </a:r>
            <a:r>
              <a:rPr lang="ru-RU" dirty="0"/>
              <a:t> (страхового </a:t>
            </a:r>
            <a:r>
              <a:rPr lang="ru-RU" dirty="0" err="1"/>
              <a:t>сертифіката</a:t>
            </a:r>
            <a:r>
              <a:rPr lang="ru-RU" dirty="0"/>
              <a:t> "Зелена </a:t>
            </a:r>
            <a:r>
              <a:rPr lang="ru-RU" dirty="0" err="1"/>
              <a:t>картка</a:t>
            </a:r>
            <a:r>
              <a:rPr lang="ru-RU" dirty="0"/>
              <a:t>"), а </a:t>
            </a:r>
            <a:r>
              <a:rPr lang="ru-RU" dirty="0" err="1"/>
              <a:t>також</a:t>
            </a:r>
            <a:r>
              <a:rPr lang="ru-RU" dirty="0"/>
              <a:t> </a:t>
            </a:r>
            <a:r>
              <a:rPr lang="ru-RU" b="1" i="1" dirty="0" err="1">
                <a:solidFill>
                  <a:srgbClr val="FF0000"/>
                </a:solidFill>
              </a:rPr>
              <a:t>здійснювати</a:t>
            </a:r>
            <a:r>
              <a:rPr lang="ru-RU" b="1" i="1" dirty="0">
                <a:solidFill>
                  <a:srgbClr val="FF0000"/>
                </a:solidFill>
              </a:rPr>
              <a:t> контроль</a:t>
            </a:r>
            <a:r>
              <a:rPr lang="ru-RU" dirty="0"/>
              <a:t> за </a:t>
            </a:r>
            <a:r>
              <a:rPr lang="ru-RU" dirty="0" err="1"/>
              <a:t>сплатою</a:t>
            </a:r>
            <a:r>
              <a:rPr lang="ru-RU" dirty="0"/>
              <a:t> </a:t>
            </a:r>
            <a:r>
              <a:rPr lang="ru-RU" dirty="0" err="1"/>
              <a:t>сум</a:t>
            </a:r>
            <a:r>
              <a:rPr lang="ru-RU" dirty="0"/>
              <a:t> </a:t>
            </a:r>
            <a:r>
              <a:rPr lang="ru-RU" dirty="0" err="1"/>
              <a:t>накладених</a:t>
            </a:r>
            <a:r>
              <a:rPr lang="ru-RU" dirty="0"/>
              <a:t> </a:t>
            </a:r>
            <a:r>
              <a:rPr lang="ru-RU" dirty="0" err="1"/>
              <a:t>стягнень</a:t>
            </a:r>
            <a:r>
              <a:rPr lang="ru-RU" dirty="0"/>
              <a:t> за </a:t>
            </a:r>
            <a:r>
              <a:rPr lang="ru-RU" dirty="0" err="1"/>
              <a:t>вчинені</a:t>
            </a:r>
            <a:r>
              <a:rPr lang="ru-RU" dirty="0"/>
              <a:t> </a:t>
            </a:r>
            <a:r>
              <a:rPr lang="ru-RU" dirty="0" err="1"/>
              <a:t>адміністративні</a:t>
            </a:r>
            <a:r>
              <a:rPr lang="ru-RU" dirty="0"/>
              <a:t> </a:t>
            </a:r>
            <a:r>
              <a:rPr lang="ru-RU" dirty="0" err="1"/>
              <a:t>правопорушення</a:t>
            </a:r>
            <a:r>
              <a:rPr lang="ru-RU" dirty="0"/>
              <a:t>, </a:t>
            </a:r>
            <a:r>
              <a:rPr lang="ru-RU" dirty="0" err="1"/>
              <a:t>розгляд</a:t>
            </a:r>
            <a:r>
              <a:rPr lang="ru-RU" dirty="0"/>
              <a:t> справ про </a:t>
            </a:r>
            <a:r>
              <a:rPr lang="ru-RU" dirty="0" err="1"/>
              <a:t>які</a:t>
            </a:r>
            <a:r>
              <a:rPr lang="ru-RU" dirty="0"/>
              <a:t> законом </a:t>
            </a:r>
            <a:r>
              <a:rPr lang="ru-RU" dirty="0" err="1"/>
              <a:t>віднесено</a:t>
            </a:r>
            <a:r>
              <a:rPr lang="ru-RU" dirty="0"/>
              <a:t> до </a:t>
            </a:r>
            <a:r>
              <a:rPr lang="ru-RU" dirty="0" err="1"/>
              <a:t>компетенції</a:t>
            </a:r>
            <a:r>
              <a:rPr lang="ru-RU" dirty="0"/>
              <a:t>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r>
              <a:rPr lang="ru-RU" dirty="0"/>
              <a:t>. При </a:t>
            </a:r>
            <a:r>
              <a:rPr lang="ru-RU" dirty="0" err="1"/>
              <a:t>цьому</a:t>
            </a:r>
            <a:r>
              <a:rPr lang="ru-RU" dirty="0"/>
              <a:t> </a:t>
            </a:r>
            <a:r>
              <a:rPr lang="ru-RU" dirty="0" err="1"/>
              <a:t>вантаж</a:t>
            </a:r>
            <a:r>
              <a:rPr lang="ru-RU" dirty="0"/>
              <a:t>, </a:t>
            </a:r>
            <a:r>
              <a:rPr lang="ru-RU" dirty="0" err="1"/>
              <a:t>який</a:t>
            </a:r>
            <a:r>
              <a:rPr lang="ru-RU" dirty="0"/>
              <a:t> перевозиться </a:t>
            </a:r>
            <a:r>
              <a:rPr lang="ru-RU" dirty="0" err="1"/>
              <a:t>транспортними</a:t>
            </a:r>
            <a:r>
              <a:rPr lang="ru-RU" dirty="0"/>
              <a:t> </a:t>
            </a:r>
            <a:r>
              <a:rPr lang="ru-RU" dirty="0" err="1"/>
              <a:t>засобами</a:t>
            </a:r>
            <a:r>
              <a:rPr lang="ru-RU" dirty="0"/>
              <a:t> </a:t>
            </a:r>
            <a:r>
              <a:rPr lang="ru-RU" dirty="0" err="1"/>
              <a:t>під</a:t>
            </a:r>
            <a:r>
              <a:rPr lang="ru-RU" dirty="0"/>
              <a:t> </a:t>
            </a:r>
            <a:r>
              <a:rPr lang="ru-RU" dirty="0" err="1"/>
              <a:t>митним</a:t>
            </a:r>
            <a:r>
              <a:rPr lang="ru-RU" dirty="0"/>
              <a:t> контролем, </a:t>
            </a:r>
            <a:r>
              <a:rPr lang="ru-RU" dirty="0" err="1"/>
              <a:t>підлягає</a:t>
            </a:r>
            <a:r>
              <a:rPr lang="ru-RU" dirty="0"/>
              <a:t> такому </a:t>
            </a:r>
            <a:r>
              <a:rPr lang="ru-RU" dirty="0" err="1"/>
              <a:t>оглядові</a:t>
            </a:r>
            <a:r>
              <a:rPr lang="ru-RU" dirty="0"/>
              <a:t> </a:t>
            </a:r>
            <a:r>
              <a:rPr lang="ru-RU" dirty="0" err="1"/>
              <a:t>тільки</a:t>
            </a:r>
            <a:r>
              <a:rPr lang="ru-RU" dirty="0"/>
              <a:t> разом з </a:t>
            </a:r>
            <a:r>
              <a:rPr lang="ru-RU" dirty="0" err="1"/>
              <a:t>митними</a:t>
            </a:r>
            <a:r>
              <a:rPr lang="ru-RU" dirty="0"/>
              <a:t> органами;</a:t>
            </a:r>
          </a:p>
          <a:p>
            <a:endParaRPr lang="ru-RU" dirty="0"/>
          </a:p>
          <a:p>
            <a:endParaRPr lang="ru-RU" dirty="0" smtClean="0"/>
          </a:p>
          <a:p>
            <a:endParaRPr lang="ru-RU" dirty="0"/>
          </a:p>
        </p:txBody>
      </p:sp>
    </p:spTree>
    <p:extLst>
      <p:ext uri="{BB962C8B-B14F-4D97-AF65-F5344CB8AC3E}">
        <p14:creationId xmlns:p14="http://schemas.microsoft.com/office/powerpoint/2010/main" val="2572369515"/>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Права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endParaRPr lang="ru-RU" dirty="0"/>
          </a:p>
        </p:txBody>
      </p:sp>
      <p:sp>
        <p:nvSpPr>
          <p:cNvPr id="3" name="Объект 2"/>
          <p:cNvSpPr>
            <a:spLocks noGrp="1"/>
          </p:cNvSpPr>
          <p:nvPr>
            <p:ph idx="1"/>
          </p:nvPr>
        </p:nvSpPr>
        <p:spPr>
          <a:xfrm>
            <a:off x="457200" y="1417638"/>
            <a:ext cx="8229600" cy="5323730"/>
          </a:xfrm>
        </p:spPr>
        <p:txBody>
          <a:bodyPr>
            <a:normAutofit fontScale="47500" lnSpcReduction="20000"/>
          </a:bodyPr>
          <a:lstStyle/>
          <a:p>
            <a:r>
              <a:rPr lang="ru-RU" dirty="0" smtClean="0"/>
              <a:t>25</a:t>
            </a:r>
            <a:r>
              <a:rPr lang="ru-RU" dirty="0"/>
              <a:t>) </a:t>
            </a:r>
            <a:r>
              <a:rPr lang="ru-RU" b="1" i="1" dirty="0" err="1">
                <a:solidFill>
                  <a:srgbClr val="FF0000"/>
                </a:solidFill>
              </a:rPr>
              <a:t>зупиняти</a:t>
            </a:r>
            <a:r>
              <a:rPr lang="ru-RU" b="1" i="1" dirty="0">
                <a:solidFill>
                  <a:srgbClr val="FF0000"/>
                </a:solidFill>
              </a:rPr>
              <a:t> та </a:t>
            </a:r>
            <a:r>
              <a:rPr lang="ru-RU" b="1" i="1" dirty="0" err="1">
                <a:solidFill>
                  <a:srgbClr val="FF0000"/>
                </a:solidFill>
              </a:rPr>
              <a:t>оглядати</a:t>
            </a:r>
            <a:r>
              <a:rPr lang="ru-RU" b="1" i="1" dirty="0">
                <a:solidFill>
                  <a:srgbClr val="FF0000"/>
                </a:solidFill>
              </a:rPr>
              <a:t> </a:t>
            </a:r>
            <a:r>
              <a:rPr lang="ru-RU" dirty="0"/>
              <a:t>в </a:t>
            </a:r>
            <a:r>
              <a:rPr lang="ru-RU" dirty="0" err="1"/>
              <a:t>установленому</a:t>
            </a:r>
            <a:r>
              <a:rPr lang="ru-RU" dirty="0"/>
              <a:t> порядку судна і </a:t>
            </a:r>
            <a:r>
              <a:rPr lang="ru-RU" dirty="0" err="1"/>
              <a:t>плавзасоби</a:t>
            </a:r>
            <a:r>
              <a:rPr lang="ru-RU" dirty="0"/>
              <a:t>, </a:t>
            </a:r>
            <a:r>
              <a:rPr lang="ru-RU" dirty="0" err="1"/>
              <a:t>що</a:t>
            </a:r>
            <a:r>
              <a:rPr lang="ru-RU" dirty="0"/>
              <a:t> </a:t>
            </a:r>
            <a:r>
              <a:rPr lang="ru-RU" dirty="0" err="1"/>
              <a:t>ведуть</a:t>
            </a:r>
            <a:r>
              <a:rPr lang="ru-RU" dirty="0"/>
              <a:t> </a:t>
            </a:r>
            <a:r>
              <a:rPr lang="ru-RU" dirty="0" err="1"/>
              <a:t>промисел</a:t>
            </a:r>
            <a:r>
              <a:rPr lang="ru-RU" dirty="0"/>
              <a:t> </a:t>
            </a:r>
            <a:r>
              <a:rPr lang="ru-RU" dirty="0" err="1"/>
              <a:t>риби</a:t>
            </a:r>
            <a:r>
              <a:rPr lang="ru-RU" dirty="0"/>
              <a:t> та </a:t>
            </a:r>
            <a:r>
              <a:rPr lang="ru-RU" dirty="0" err="1"/>
              <a:t>інших</a:t>
            </a:r>
            <a:r>
              <a:rPr lang="ru-RU" dirty="0"/>
              <a:t> </a:t>
            </a:r>
            <a:r>
              <a:rPr lang="ru-RU" dirty="0" err="1"/>
              <a:t>водних</a:t>
            </a:r>
            <a:r>
              <a:rPr lang="ru-RU" dirty="0"/>
              <a:t> </a:t>
            </a:r>
            <a:r>
              <a:rPr lang="ru-RU" dirty="0" err="1"/>
              <a:t>живих</a:t>
            </a:r>
            <a:r>
              <a:rPr lang="ru-RU" dirty="0"/>
              <a:t> </a:t>
            </a:r>
            <a:r>
              <a:rPr lang="ru-RU" dirty="0" err="1"/>
              <a:t>ресурсів</a:t>
            </a:r>
            <a:r>
              <a:rPr lang="ru-RU" dirty="0"/>
              <a:t>, </a:t>
            </a:r>
            <a:r>
              <a:rPr lang="ru-RU" dirty="0" err="1"/>
              <a:t>здійснюють</a:t>
            </a:r>
            <a:r>
              <a:rPr lang="ru-RU" dirty="0"/>
              <a:t> </a:t>
            </a:r>
            <a:r>
              <a:rPr lang="ru-RU" dirty="0" err="1"/>
              <a:t>пошук</a:t>
            </a:r>
            <a:r>
              <a:rPr lang="ru-RU" dirty="0"/>
              <a:t>, </a:t>
            </a:r>
            <a:r>
              <a:rPr lang="ru-RU" dirty="0" err="1"/>
              <a:t>дослідження</a:t>
            </a:r>
            <a:r>
              <a:rPr lang="ru-RU" dirty="0"/>
              <a:t> та </a:t>
            </a:r>
            <a:r>
              <a:rPr lang="ru-RU" dirty="0" err="1"/>
              <a:t>операції</a:t>
            </a:r>
            <a:r>
              <a:rPr lang="ru-RU" dirty="0"/>
              <a:t>, </a:t>
            </a:r>
            <a:r>
              <a:rPr lang="ru-RU" dirty="0" err="1"/>
              <a:t>пов’язані</a:t>
            </a:r>
            <a:r>
              <a:rPr lang="ru-RU" dirty="0"/>
              <a:t> з таким </a:t>
            </a:r>
            <a:r>
              <a:rPr lang="ru-RU" dirty="0" err="1"/>
              <a:t>промислом</a:t>
            </a:r>
            <a:r>
              <a:rPr lang="ru-RU" dirty="0"/>
              <a:t>, </a:t>
            </a:r>
            <a:r>
              <a:rPr lang="ru-RU" dirty="0" err="1"/>
              <a:t>виконують</a:t>
            </a:r>
            <a:r>
              <a:rPr lang="ru-RU" dirty="0"/>
              <a:t> </a:t>
            </a:r>
            <a:r>
              <a:rPr lang="ru-RU" dirty="0" err="1"/>
              <a:t>інші</a:t>
            </a:r>
            <a:r>
              <a:rPr lang="ru-RU" dirty="0"/>
              <a:t> </a:t>
            </a:r>
            <a:r>
              <a:rPr lang="ru-RU" dirty="0" err="1"/>
              <a:t>роботи</a:t>
            </a:r>
            <a:r>
              <a:rPr lang="ru-RU" dirty="0"/>
              <a:t> у </a:t>
            </a:r>
            <a:r>
              <a:rPr lang="ru-RU" dirty="0" err="1"/>
              <a:t>виключній</a:t>
            </a:r>
            <a:r>
              <a:rPr lang="ru-RU" dirty="0"/>
              <a:t> (</a:t>
            </a:r>
            <a:r>
              <a:rPr lang="ru-RU" dirty="0" err="1"/>
              <a:t>морській</a:t>
            </a:r>
            <a:r>
              <a:rPr lang="ru-RU" dirty="0"/>
              <a:t>) </a:t>
            </a:r>
            <a:r>
              <a:rPr lang="ru-RU" dirty="0" err="1"/>
              <a:t>економічній</a:t>
            </a:r>
            <a:r>
              <a:rPr lang="ru-RU" dirty="0"/>
              <a:t> </a:t>
            </a:r>
            <a:r>
              <a:rPr lang="ru-RU" dirty="0" err="1"/>
              <a:t>зоні</a:t>
            </a:r>
            <a:r>
              <a:rPr lang="ru-RU" dirty="0"/>
              <a:t> </a:t>
            </a:r>
            <a:r>
              <a:rPr lang="ru-RU" dirty="0" err="1"/>
              <a:t>України</a:t>
            </a:r>
            <a:r>
              <a:rPr lang="ru-RU" dirty="0"/>
              <a:t>, </a:t>
            </a:r>
            <a:r>
              <a:rPr lang="ru-RU" dirty="0" err="1"/>
              <a:t>прилеглій</a:t>
            </a:r>
            <a:r>
              <a:rPr lang="ru-RU" dirty="0"/>
              <a:t> </a:t>
            </a:r>
            <a:r>
              <a:rPr lang="ru-RU" dirty="0" err="1"/>
              <a:t>зоні</a:t>
            </a:r>
            <a:r>
              <a:rPr lang="ru-RU" dirty="0"/>
              <a:t> та </a:t>
            </a:r>
            <a:r>
              <a:rPr lang="ru-RU" dirty="0" err="1"/>
              <a:t>територіальному</a:t>
            </a:r>
            <a:r>
              <a:rPr lang="ru-RU" dirty="0"/>
              <a:t> </a:t>
            </a:r>
            <a:r>
              <a:rPr lang="ru-RU" dirty="0" err="1"/>
              <a:t>морі</a:t>
            </a:r>
            <a:r>
              <a:rPr lang="ru-RU" dirty="0"/>
              <a:t>; </a:t>
            </a:r>
            <a:r>
              <a:rPr lang="ru-RU" dirty="0" err="1"/>
              <a:t>перевіряти</a:t>
            </a:r>
            <a:r>
              <a:rPr lang="ru-RU" dirty="0"/>
              <a:t> </a:t>
            </a:r>
            <a:r>
              <a:rPr lang="ru-RU" dirty="0" err="1"/>
              <a:t>документи</a:t>
            </a:r>
            <a:r>
              <a:rPr lang="ru-RU" dirty="0"/>
              <a:t> на </a:t>
            </a:r>
            <a:r>
              <a:rPr lang="ru-RU" dirty="0" err="1"/>
              <a:t>ведення</a:t>
            </a:r>
            <a:r>
              <a:rPr lang="ru-RU" dirty="0"/>
              <a:t> </a:t>
            </a:r>
            <a:r>
              <a:rPr lang="ru-RU" dirty="0" err="1"/>
              <a:t>рибного</a:t>
            </a:r>
            <a:r>
              <a:rPr lang="ru-RU" dirty="0"/>
              <a:t> </a:t>
            </a:r>
            <a:r>
              <a:rPr lang="ru-RU" dirty="0" err="1"/>
              <a:t>промислу</a:t>
            </a:r>
            <a:r>
              <a:rPr lang="ru-RU" dirty="0"/>
              <a:t> та </a:t>
            </a:r>
            <a:r>
              <a:rPr lang="ru-RU" dirty="0" err="1"/>
              <a:t>виконання</a:t>
            </a:r>
            <a:r>
              <a:rPr lang="ru-RU" dirty="0"/>
              <a:t> </a:t>
            </a:r>
            <a:r>
              <a:rPr lang="ru-RU" dirty="0" err="1"/>
              <a:t>інших</a:t>
            </a:r>
            <a:r>
              <a:rPr lang="ru-RU" dirty="0"/>
              <a:t> </a:t>
            </a:r>
            <a:r>
              <a:rPr lang="ru-RU" dirty="0" err="1"/>
              <a:t>робіт</a:t>
            </a:r>
            <a:r>
              <a:rPr lang="ru-RU" dirty="0" smtClean="0"/>
              <a:t>;</a:t>
            </a:r>
          </a:p>
          <a:p>
            <a:r>
              <a:rPr lang="ru-RU" dirty="0"/>
              <a:t>26) </a:t>
            </a:r>
            <a:r>
              <a:rPr lang="ru-RU" b="1" i="1" dirty="0" err="1">
                <a:solidFill>
                  <a:srgbClr val="FF0000"/>
                </a:solidFill>
              </a:rPr>
              <a:t>зупиняти</a:t>
            </a:r>
            <a:r>
              <a:rPr lang="ru-RU" b="1" i="1" dirty="0">
                <a:solidFill>
                  <a:srgbClr val="FF0000"/>
                </a:solidFill>
              </a:rPr>
              <a:t> </a:t>
            </a:r>
            <a:r>
              <a:rPr lang="ru-RU" b="1" i="1" dirty="0" err="1">
                <a:solidFill>
                  <a:srgbClr val="FF0000"/>
                </a:solidFill>
              </a:rPr>
              <a:t>або</a:t>
            </a:r>
            <a:r>
              <a:rPr lang="ru-RU" b="1" i="1" dirty="0">
                <a:solidFill>
                  <a:srgbClr val="FF0000"/>
                </a:solidFill>
              </a:rPr>
              <a:t> </a:t>
            </a:r>
            <a:r>
              <a:rPr lang="ru-RU" b="1" i="1" dirty="0" err="1">
                <a:solidFill>
                  <a:srgbClr val="FF0000"/>
                </a:solidFill>
              </a:rPr>
              <a:t>припиняти</a:t>
            </a:r>
            <a:r>
              <a:rPr lang="ru-RU" dirty="0"/>
              <a:t> </a:t>
            </a:r>
            <a:r>
              <a:rPr lang="ru-RU" dirty="0" err="1"/>
              <a:t>рибний</a:t>
            </a:r>
            <a:r>
              <a:rPr lang="ru-RU" dirty="0"/>
              <a:t> </a:t>
            </a:r>
            <a:r>
              <a:rPr lang="ru-RU" dirty="0" err="1"/>
              <a:t>промисел</a:t>
            </a:r>
            <a:r>
              <a:rPr lang="ru-RU" dirty="0"/>
              <a:t>, </a:t>
            </a:r>
            <a:r>
              <a:rPr lang="ru-RU" dirty="0" err="1"/>
              <a:t>морські</a:t>
            </a:r>
            <a:r>
              <a:rPr lang="ru-RU" dirty="0"/>
              <a:t> </a:t>
            </a:r>
            <a:r>
              <a:rPr lang="ru-RU" dirty="0" err="1"/>
              <a:t>наукові</a:t>
            </a:r>
            <a:r>
              <a:rPr lang="ru-RU" dirty="0"/>
              <a:t> </a:t>
            </a:r>
            <a:r>
              <a:rPr lang="ru-RU" dirty="0" err="1"/>
              <a:t>дослідження</a:t>
            </a:r>
            <a:r>
              <a:rPr lang="ru-RU" dirty="0"/>
              <a:t>, </a:t>
            </a:r>
            <a:r>
              <a:rPr lang="ru-RU" dirty="0" err="1"/>
              <a:t>інші</a:t>
            </a:r>
            <a:r>
              <a:rPr lang="ru-RU" dirty="0"/>
              <a:t> </a:t>
            </a:r>
            <a:r>
              <a:rPr lang="ru-RU" dirty="0" err="1"/>
              <a:t>роботи</a:t>
            </a:r>
            <a:r>
              <a:rPr lang="ru-RU" dirty="0"/>
              <a:t> у </a:t>
            </a:r>
            <a:r>
              <a:rPr lang="ru-RU" dirty="0" err="1"/>
              <a:t>територіальному</a:t>
            </a:r>
            <a:r>
              <a:rPr lang="ru-RU" dirty="0"/>
              <a:t> </a:t>
            </a:r>
            <a:r>
              <a:rPr lang="ru-RU" dirty="0" err="1"/>
              <a:t>морі</a:t>
            </a:r>
            <a:r>
              <a:rPr lang="ru-RU" dirty="0"/>
              <a:t>, </a:t>
            </a:r>
            <a:r>
              <a:rPr lang="ru-RU" dirty="0" err="1"/>
              <a:t>прилеглій</a:t>
            </a:r>
            <a:r>
              <a:rPr lang="ru-RU" dirty="0"/>
              <a:t> </a:t>
            </a:r>
            <a:r>
              <a:rPr lang="ru-RU" dirty="0" err="1"/>
              <a:t>зоні</a:t>
            </a:r>
            <a:r>
              <a:rPr lang="ru-RU" dirty="0"/>
              <a:t>, </a:t>
            </a:r>
            <a:r>
              <a:rPr lang="ru-RU" dirty="0" err="1"/>
              <a:t>виключній</a:t>
            </a:r>
            <a:r>
              <a:rPr lang="ru-RU" dirty="0"/>
              <a:t> (</a:t>
            </a:r>
            <a:r>
              <a:rPr lang="ru-RU" dirty="0" err="1"/>
              <a:t>морській</a:t>
            </a:r>
            <a:r>
              <a:rPr lang="ru-RU" dirty="0"/>
              <a:t>) </a:t>
            </a:r>
            <a:r>
              <a:rPr lang="ru-RU" dirty="0" err="1"/>
              <a:t>економічній</a:t>
            </a:r>
            <a:r>
              <a:rPr lang="ru-RU" dirty="0"/>
              <a:t> </a:t>
            </a:r>
            <a:r>
              <a:rPr lang="ru-RU" dirty="0" err="1"/>
              <a:t>зоні</a:t>
            </a:r>
            <a:r>
              <a:rPr lang="ru-RU" dirty="0"/>
              <a:t> та </a:t>
            </a:r>
            <a:r>
              <a:rPr lang="ru-RU" dirty="0" err="1"/>
              <a:t>внутрішніх</a:t>
            </a:r>
            <a:r>
              <a:rPr lang="ru-RU" dirty="0"/>
              <a:t> водах </a:t>
            </a:r>
            <a:r>
              <a:rPr lang="ru-RU" dirty="0" err="1"/>
              <a:t>України</a:t>
            </a:r>
            <a:r>
              <a:rPr lang="ru-RU" dirty="0"/>
              <a:t> в </a:t>
            </a:r>
            <a:r>
              <a:rPr lang="ru-RU" dirty="0" err="1"/>
              <a:t>разі</a:t>
            </a:r>
            <a:r>
              <a:rPr lang="ru-RU" dirty="0"/>
              <a:t> </a:t>
            </a:r>
            <a:r>
              <a:rPr lang="ru-RU" dirty="0" err="1"/>
              <a:t>відсутності</a:t>
            </a:r>
            <a:r>
              <a:rPr lang="ru-RU" dirty="0"/>
              <a:t> </a:t>
            </a:r>
            <a:r>
              <a:rPr lang="ru-RU" dirty="0" err="1"/>
              <a:t>відповідного</a:t>
            </a:r>
            <a:r>
              <a:rPr lang="ru-RU" dirty="0"/>
              <a:t> </a:t>
            </a:r>
            <a:r>
              <a:rPr lang="ru-RU" dirty="0" err="1"/>
              <a:t>дозволу</a:t>
            </a:r>
            <a:r>
              <a:rPr lang="ru-RU" dirty="0"/>
              <a:t> (</a:t>
            </a:r>
            <a:r>
              <a:rPr lang="ru-RU" dirty="0" err="1"/>
              <a:t>погодження</a:t>
            </a:r>
            <a:r>
              <a:rPr lang="ru-RU" dirty="0"/>
              <a:t>) </a:t>
            </a:r>
            <a:r>
              <a:rPr lang="ru-RU" dirty="0" err="1"/>
              <a:t>або</a:t>
            </a:r>
            <a:r>
              <a:rPr lang="ru-RU" dirty="0"/>
              <a:t> </a:t>
            </a:r>
            <a:r>
              <a:rPr lang="ru-RU" dirty="0" err="1"/>
              <a:t>порушення</a:t>
            </a:r>
            <a:r>
              <a:rPr lang="ru-RU" dirty="0"/>
              <a:t> правил </a:t>
            </a:r>
            <a:r>
              <a:rPr lang="ru-RU" dirty="0" err="1"/>
              <a:t>їх</a:t>
            </a:r>
            <a:r>
              <a:rPr lang="ru-RU" dirty="0"/>
              <a:t> </a:t>
            </a:r>
            <a:r>
              <a:rPr lang="ru-RU" dirty="0" err="1"/>
              <a:t>проведення</a:t>
            </a:r>
            <a:r>
              <a:rPr lang="ru-RU" dirty="0"/>
              <a:t>, </a:t>
            </a:r>
            <a:r>
              <a:rPr lang="ru-RU" dirty="0" err="1"/>
              <a:t>установлених</a:t>
            </a:r>
            <a:r>
              <a:rPr lang="ru-RU" dirty="0"/>
              <a:t> </a:t>
            </a:r>
            <a:r>
              <a:rPr lang="ru-RU" dirty="0" err="1"/>
              <a:t>законодавством</a:t>
            </a:r>
            <a:r>
              <a:rPr lang="ru-RU" dirty="0" smtClean="0"/>
              <a:t>;</a:t>
            </a:r>
          </a:p>
          <a:p>
            <a:r>
              <a:rPr lang="ru-RU" dirty="0"/>
              <a:t>26</a:t>
            </a:r>
            <a:r>
              <a:rPr lang="ru-RU" b="1" baseline="30000" dirty="0"/>
              <a:t>-1</a:t>
            </a:r>
            <a:r>
              <a:rPr lang="ru-RU" dirty="0"/>
              <a:t>) </a:t>
            </a:r>
            <a:r>
              <a:rPr lang="ru-RU" b="1" i="1" dirty="0" err="1">
                <a:solidFill>
                  <a:srgbClr val="FF0000"/>
                </a:solidFill>
              </a:rPr>
              <a:t>зупиняти</a:t>
            </a:r>
            <a:r>
              <a:rPr lang="ru-RU" b="1" i="1" dirty="0">
                <a:solidFill>
                  <a:srgbClr val="FF0000"/>
                </a:solidFill>
              </a:rPr>
              <a:t> та </a:t>
            </a:r>
            <a:r>
              <a:rPr lang="ru-RU" b="1" i="1" dirty="0" err="1">
                <a:solidFill>
                  <a:srgbClr val="FF0000"/>
                </a:solidFill>
              </a:rPr>
              <a:t>оглядати</a:t>
            </a:r>
            <a:r>
              <a:rPr lang="ru-RU" b="1" i="1" dirty="0">
                <a:solidFill>
                  <a:srgbClr val="FF0000"/>
                </a:solidFill>
              </a:rPr>
              <a:t> </a:t>
            </a:r>
            <a:r>
              <a:rPr lang="ru-RU" dirty="0"/>
              <a:t>в </a:t>
            </a:r>
            <a:r>
              <a:rPr lang="ru-RU" dirty="0" err="1"/>
              <a:t>установленому</a:t>
            </a:r>
            <a:r>
              <a:rPr lang="ru-RU" dirty="0"/>
              <a:t> порядку судна і </a:t>
            </a:r>
            <a:r>
              <a:rPr lang="ru-RU" dirty="0" err="1"/>
              <a:t>плавзасоби</a:t>
            </a:r>
            <a:r>
              <a:rPr lang="ru-RU" dirty="0"/>
              <a:t>, </a:t>
            </a:r>
            <a:r>
              <a:rPr lang="ru-RU" dirty="0" err="1"/>
              <a:t>що</a:t>
            </a:r>
            <a:r>
              <a:rPr lang="ru-RU" dirty="0"/>
              <a:t> </a:t>
            </a:r>
            <a:r>
              <a:rPr lang="ru-RU" dirty="0" err="1"/>
              <a:t>знаходяться</a:t>
            </a:r>
            <a:r>
              <a:rPr lang="ru-RU" dirty="0"/>
              <a:t> в </a:t>
            </a:r>
            <a:r>
              <a:rPr lang="ru-RU" dirty="0" err="1"/>
              <a:t>зоні</a:t>
            </a:r>
            <a:r>
              <a:rPr lang="ru-RU" dirty="0"/>
              <a:t> </a:t>
            </a:r>
            <a:r>
              <a:rPr lang="ru-RU" dirty="0" err="1"/>
              <a:t>охорони</a:t>
            </a:r>
            <a:r>
              <a:rPr lang="ru-RU" dirty="0"/>
              <a:t> </a:t>
            </a:r>
            <a:r>
              <a:rPr lang="ru-RU" dirty="0" err="1"/>
              <a:t>підводної</a:t>
            </a:r>
            <a:r>
              <a:rPr lang="ru-RU" dirty="0"/>
              <a:t> </a:t>
            </a:r>
            <a:r>
              <a:rPr lang="ru-RU" dirty="0" err="1"/>
              <a:t>культурної</a:t>
            </a:r>
            <a:r>
              <a:rPr lang="ru-RU" dirty="0"/>
              <a:t> та </a:t>
            </a:r>
            <a:r>
              <a:rPr lang="ru-RU" dirty="0" err="1"/>
              <a:t>археологічної</a:t>
            </a:r>
            <a:r>
              <a:rPr lang="ru-RU" dirty="0"/>
              <a:t> </a:t>
            </a:r>
            <a:r>
              <a:rPr lang="ru-RU" dirty="0" err="1"/>
              <a:t>спадщини</a:t>
            </a:r>
            <a:r>
              <a:rPr lang="ru-RU" dirty="0"/>
              <a:t>, </a:t>
            </a:r>
            <a:r>
              <a:rPr lang="ru-RU" dirty="0" err="1"/>
              <a:t>перевіряти</a:t>
            </a:r>
            <a:r>
              <a:rPr lang="ru-RU" dirty="0"/>
              <a:t> </a:t>
            </a:r>
            <a:r>
              <a:rPr lang="ru-RU" dirty="0" err="1"/>
              <a:t>документи</a:t>
            </a:r>
            <a:r>
              <a:rPr lang="ru-RU" dirty="0"/>
              <a:t> (</a:t>
            </a:r>
            <a:r>
              <a:rPr lang="ru-RU" dirty="0" err="1"/>
              <a:t>дозволи</a:t>
            </a:r>
            <a:r>
              <a:rPr lang="ru-RU" dirty="0"/>
              <a:t>), </a:t>
            </a:r>
            <a:r>
              <a:rPr lang="ru-RU" dirty="0" err="1"/>
              <a:t>що</a:t>
            </a:r>
            <a:r>
              <a:rPr lang="ru-RU" dirty="0"/>
              <a:t> </a:t>
            </a:r>
            <a:r>
              <a:rPr lang="ru-RU" dirty="0" err="1"/>
              <a:t>підтверджують</a:t>
            </a:r>
            <a:r>
              <a:rPr lang="ru-RU" dirty="0"/>
              <a:t> право на </a:t>
            </a:r>
            <a:r>
              <a:rPr lang="ru-RU" dirty="0" err="1"/>
              <a:t>перебування</a:t>
            </a:r>
            <a:r>
              <a:rPr lang="ru-RU" dirty="0"/>
              <a:t> в </a:t>
            </a:r>
            <a:r>
              <a:rPr lang="ru-RU" dirty="0" err="1"/>
              <a:t>охоронюваній</a:t>
            </a:r>
            <a:r>
              <a:rPr lang="ru-RU" dirty="0"/>
              <a:t> </a:t>
            </a:r>
            <a:r>
              <a:rPr lang="ru-RU" dirty="0" err="1"/>
              <a:t>зоні</a:t>
            </a:r>
            <a:r>
              <a:rPr lang="ru-RU" dirty="0"/>
              <a:t> та (</a:t>
            </a:r>
            <a:r>
              <a:rPr lang="ru-RU" dirty="0" err="1"/>
              <a:t>чи</a:t>
            </a:r>
            <a:r>
              <a:rPr lang="ru-RU" dirty="0"/>
              <a:t>) </a:t>
            </a:r>
            <a:r>
              <a:rPr lang="ru-RU" dirty="0" err="1"/>
              <a:t>проведення</a:t>
            </a:r>
            <a:r>
              <a:rPr lang="ru-RU" dirty="0"/>
              <a:t> </a:t>
            </a:r>
            <a:r>
              <a:rPr lang="ru-RU" dirty="0" err="1"/>
              <a:t>наукових</a:t>
            </a:r>
            <a:r>
              <a:rPr lang="ru-RU" dirty="0"/>
              <a:t> </a:t>
            </a:r>
            <a:r>
              <a:rPr lang="ru-RU" dirty="0" err="1"/>
              <a:t>археологічних</a:t>
            </a:r>
            <a:r>
              <a:rPr lang="ru-RU" dirty="0"/>
              <a:t> </a:t>
            </a:r>
            <a:r>
              <a:rPr lang="ru-RU" dirty="0" err="1"/>
              <a:t>досліджень</a:t>
            </a:r>
            <a:r>
              <a:rPr lang="ru-RU" dirty="0" smtClean="0"/>
              <a:t>;</a:t>
            </a:r>
          </a:p>
          <a:p>
            <a:r>
              <a:rPr lang="ru-RU" dirty="0"/>
              <a:t>27</a:t>
            </a:r>
            <a:r>
              <a:rPr lang="ru-RU" b="1" i="1" dirty="0">
                <a:solidFill>
                  <a:srgbClr val="FF0000"/>
                </a:solidFill>
              </a:rPr>
              <a:t>) </a:t>
            </a:r>
            <a:r>
              <a:rPr lang="ru-RU" b="1" i="1" dirty="0" err="1">
                <a:solidFill>
                  <a:srgbClr val="FF0000"/>
                </a:solidFill>
              </a:rPr>
              <a:t>відвідувати</a:t>
            </a:r>
            <a:r>
              <a:rPr lang="ru-RU" b="1" i="1" dirty="0">
                <a:solidFill>
                  <a:srgbClr val="FF0000"/>
                </a:solidFill>
              </a:rPr>
              <a:t>, </a:t>
            </a:r>
            <a:r>
              <a:rPr lang="ru-RU" b="1" i="1" dirty="0" err="1">
                <a:solidFill>
                  <a:srgbClr val="FF0000"/>
                </a:solidFill>
              </a:rPr>
              <a:t>оглядати</a:t>
            </a:r>
            <a:r>
              <a:rPr lang="ru-RU" b="1" i="1" dirty="0">
                <a:solidFill>
                  <a:srgbClr val="FF0000"/>
                </a:solidFill>
              </a:rPr>
              <a:t> та </a:t>
            </a:r>
            <a:r>
              <a:rPr lang="ru-RU" b="1" i="1" dirty="0" err="1">
                <a:solidFill>
                  <a:srgbClr val="FF0000"/>
                </a:solidFill>
              </a:rPr>
              <a:t>перебувати</a:t>
            </a:r>
            <a:r>
              <a:rPr lang="ru-RU" dirty="0"/>
              <a:t> на </a:t>
            </a:r>
            <a:r>
              <a:rPr lang="ru-RU" dirty="0" err="1"/>
              <a:t>штучних</a:t>
            </a:r>
            <a:r>
              <a:rPr lang="ru-RU" dirty="0"/>
              <a:t> островах, в установках і </a:t>
            </a:r>
            <a:r>
              <a:rPr lang="ru-RU" dirty="0" err="1"/>
              <a:t>спорудах</a:t>
            </a:r>
            <a:r>
              <a:rPr lang="ru-RU" dirty="0"/>
              <a:t>, </a:t>
            </a:r>
            <a:r>
              <a:rPr lang="ru-RU" dirty="0" err="1"/>
              <a:t>що</a:t>
            </a:r>
            <a:r>
              <a:rPr lang="ru-RU" dirty="0"/>
              <a:t> </a:t>
            </a:r>
            <a:r>
              <a:rPr lang="ru-RU" dirty="0" err="1"/>
              <a:t>знаходяться</a:t>
            </a:r>
            <a:r>
              <a:rPr lang="ru-RU" dirty="0"/>
              <a:t> у </a:t>
            </a:r>
            <a:r>
              <a:rPr lang="ru-RU" dirty="0" err="1"/>
              <a:t>виключній</a:t>
            </a:r>
            <a:r>
              <a:rPr lang="ru-RU" dirty="0"/>
              <a:t> (</a:t>
            </a:r>
            <a:r>
              <a:rPr lang="ru-RU" dirty="0" err="1"/>
              <a:t>морській</a:t>
            </a:r>
            <a:r>
              <a:rPr lang="ru-RU" dirty="0"/>
              <a:t>) </a:t>
            </a:r>
            <a:r>
              <a:rPr lang="ru-RU" dirty="0" err="1"/>
              <a:t>економічній</a:t>
            </a:r>
            <a:r>
              <a:rPr lang="ru-RU" dirty="0"/>
              <a:t> </a:t>
            </a:r>
            <a:r>
              <a:rPr lang="ru-RU" dirty="0" err="1"/>
              <a:t>зоні</a:t>
            </a:r>
            <a:r>
              <a:rPr lang="ru-RU" dirty="0"/>
              <a:t>, </a:t>
            </a:r>
            <a:r>
              <a:rPr lang="ru-RU" dirty="0" err="1"/>
              <a:t>територіальному</a:t>
            </a:r>
            <a:r>
              <a:rPr lang="ru-RU" dirty="0"/>
              <a:t> </a:t>
            </a:r>
            <a:r>
              <a:rPr lang="ru-RU" dirty="0" err="1"/>
              <a:t>морі</a:t>
            </a:r>
            <a:r>
              <a:rPr lang="ru-RU" dirty="0"/>
              <a:t> та </a:t>
            </a:r>
            <a:r>
              <a:rPr lang="ru-RU" dirty="0" err="1"/>
              <a:t>внутрішніх</a:t>
            </a:r>
            <a:r>
              <a:rPr lang="ru-RU" dirty="0"/>
              <a:t> водах </a:t>
            </a:r>
            <a:r>
              <a:rPr lang="ru-RU" dirty="0" err="1"/>
              <a:t>України</a:t>
            </a:r>
            <a:r>
              <a:rPr lang="ru-RU" dirty="0"/>
              <a:t>, а </a:t>
            </a:r>
            <a:r>
              <a:rPr lang="ru-RU" dirty="0" err="1"/>
              <a:t>також</a:t>
            </a:r>
            <a:r>
              <a:rPr lang="ru-RU" dirty="0"/>
              <a:t> </a:t>
            </a:r>
            <a:r>
              <a:rPr lang="ru-RU" dirty="0" err="1"/>
              <a:t>перевіряти</a:t>
            </a:r>
            <a:r>
              <a:rPr lang="ru-RU" dirty="0"/>
              <a:t> </a:t>
            </a:r>
            <a:r>
              <a:rPr lang="ru-RU" dirty="0" err="1"/>
              <a:t>документи</a:t>
            </a:r>
            <a:r>
              <a:rPr lang="ru-RU" dirty="0"/>
              <a:t>, </a:t>
            </a:r>
            <a:r>
              <a:rPr lang="ru-RU" dirty="0" err="1"/>
              <a:t>які</a:t>
            </a:r>
            <a:r>
              <a:rPr lang="ru-RU" dirty="0"/>
              <a:t> </a:t>
            </a:r>
            <a:r>
              <a:rPr lang="ru-RU" dirty="0" err="1"/>
              <a:t>посвідчують</a:t>
            </a:r>
            <a:r>
              <a:rPr lang="ru-RU" dirty="0"/>
              <a:t> право на </a:t>
            </a:r>
            <a:r>
              <a:rPr lang="ru-RU" dirty="0" err="1"/>
              <a:t>проведення</a:t>
            </a:r>
            <a:r>
              <a:rPr lang="ru-RU" dirty="0"/>
              <a:t> </a:t>
            </a:r>
            <a:r>
              <a:rPr lang="ru-RU" dirty="0" err="1"/>
              <a:t>робіт</a:t>
            </a:r>
            <a:r>
              <a:rPr lang="ru-RU" dirty="0"/>
              <a:t>, </a:t>
            </a:r>
            <a:r>
              <a:rPr lang="ru-RU" dirty="0" err="1"/>
              <a:t>спорудження</a:t>
            </a:r>
            <a:r>
              <a:rPr lang="ru-RU" dirty="0"/>
              <a:t> </a:t>
            </a:r>
            <a:r>
              <a:rPr lang="ru-RU" dirty="0" err="1"/>
              <a:t>штучних</a:t>
            </a:r>
            <a:r>
              <a:rPr lang="ru-RU" dirty="0"/>
              <a:t> </a:t>
            </a:r>
            <a:r>
              <a:rPr lang="ru-RU" dirty="0" err="1"/>
              <a:t>островів</a:t>
            </a:r>
            <a:r>
              <a:rPr lang="ru-RU" dirty="0"/>
              <a:t>, установок, </a:t>
            </a:r>
            <a:r>
              <a:rPr lang="ru-RU" dirty="0" err="1"/>
              <a:t>споруд</a:t>
            </a:r>
            <a:r>
              <a:rPr lang="ru-RU" dirty="0"/>
              <a:t> і </a:t>
            </a:r>
            <a:r>
              <a:rPr lang="ru-RU" dirty="0" err="1"/>
              <a:t>встановлення</a:t>
            </a:r>
            <a:r>
              <a:rPr lang="ru-RU" dirty="0"/>
              <a:t> зон </a:t>
            </a:r>
            <a:r>
              <a:rPr lang="ru-RU" dirty="0" err="1"/>
              <a:t>безпеки</a:t>
            </a:r>
            <a:r>
              <a:rPr lang="ru-RU" dirty="0"/>
              <a:t> </a:t>
            </a:r>
            <a:r>
              <a:rPr lang="ru-RU" dirty="0" err="1"/>
              <a:t>навколо</a:t>
            </a:r>
            <a:r>
              <a:rPr lang="ru-RU" dirty="0"/>
              <a:t> них;</a:t>
            </a:r>
          </a:p>
          <a:p>
            <a:r>
              <a:rPr lang="ru-RU" dirty="0"/>
              <a:t>28) </a:t>
            </a:r>
            <a:r>
              <a:rPr lang="ru-RU" b="1" i="1" dirty="0" err="1">
                <a:solidFill>
                  <a:srgbClr val="FF0000"/>
                </a:solidFill>
              </a:rPr>
              <a:t>затримувати</a:t>
            </a:r>
            <a:r>
              <a:rPr lang="ru-RU" dirty="0"/>
              <a:t> судна, </a:t>
            </a:r>
            <a:r>
              <a:rPr lang="ru-RU" dirty="0" err="1"/>
              <a:t>що</a:t>
            </a:r>
            <a:r>
              <a:rPr lang="ru-RU" dirty="0"/>
              <a:t> </a:t>
            </a:r>
            <a:r>
              <a:rPr lang="ru-RU" dirty="0" err="1"/>
              <a:t>допускають</a:t>
            </a:r>
            <a:r>
              <a:rPr lang="ru-RU" dirty="0"/>
              <a:t> </a:t>
            </a:r>
            <a:r>
              <a:rPr lang="ru-RU" dirty="0" err="1"/>
              <a:t>порушення</a:t>
            </a:r>
            <a:r>
              <a:rPr lang="ru-RU" dirty="0"/>
              <a:t> </a:t>
            </a:r>
            <a:r>
              <a:rPr lang="ru-RU" dirty="0" err="1"/>
              <a:t>законодавства</a:t>
            </a:r>
            <a:r>
              <a:rPr lang="ru-RU" dirty="0"/>
              <a:t> про </a:t>
            </a:r>
            <a:r>
              <a:rPr lang="ru-RU" dirty="0" err="1"/>
              <a:t>виключну</a:t>
            </a:r>
            <a:r>
              <a:rPr lang="ru-RU" dirty="0"/>
              <a:t> (</a:t>
            </a:r>
            <a:r>
              <a:rPr lang="ru-RU" dirty="0" err="1"/>
              <a:t>морську</a:t>
            </a:r>
            <a:r>
              <a:rPr lang="ru-RU" dirty="0"/>
              <a:t>) </a:t>
            </a:r>
            <a:r>
              <a:rPr lang="ru-RU" dirty="0" err="1"/>
              <a:t>економічну</a:t>
            </a:r>
            <a:r>
              <a:rPr lang="ru-RU" dirty="0"/>
              <a:t> зону </a:t>
            </a:r>
            <a:r>
              <a:rPr lang="ru-RU" dirty="0" err="1"/>
              <a:t>України</a:t>
            </a:r>
            <a:r>
              <a:rPr lang="ru-RU" dirty="0"/>
              <a:t>, </a:t>
            </a:r>
            <a:r>
              <a:rPr lang="ru-RU" dirty="0" err="1"/>
              <a:t>прилеглу</a:t>
            </a:r>
            <a:r>
              <a:rPr lang="ru-RU" dirty="0"/>
              <a:t> зону </a:t>
            </a:r>
            <a:r>
              <a:rPr lang="ru-RU" dirty="0" err="1"/>
              <a:t>України</a:t>
            </a:r>
            <a:r>
              <a:rPr lang="ru-RU" dirty="0"/>
              <a:t> </a:t>
            </a:r>
            <a:r>
              <a:rPr lang="ru-RU" dirty="0" err="1"/>
              <a:t>або</a:t>
            </a:r>
            <a:r>
              <a:rPr lang="ru-RU" dirty="0"/>
              <a:t> норм </a:t>
            </a:r>
            <a:r>
              <a:rPr lang="ru-RU" dirty="0" err="1"/>
              <a:t>міжнародного</a:t>
            </a:r>
            <a:r>
              <a:rPr lang="ru-RU" dirty="0"/>
              <a:t> права, і </a:t>
            </a:r>
            <a:r>
              <a:rPr lang="ru-RU" dirty="0" err="1"/>
              <a:t>доставляти</a:t>
            </a:r>
            <a:r>
              <a:rPr lang="ru-RU" dirty="0"/>
              <a:t> </a:t>
            </a:r>
            <a:r>
              <a:rPr lang="ru-RU" dirty="0" err="1"/>
              <a:t>їх</a:t>
            </a:r>
            <a:r>
              <a:rPr lang="ru-RU" dirty="0"/>
              <a:t> в один з </a:t>
            </a:r>
            <a:r>
              <a:rPr lang="ru-RU" dirty="0" err="1"/>
              <a:t>відкритих</a:t>
            </a:r>
            <a:r>
              <a:rPr lang="ru-RU" dirty="0"/>
              <a:t> для </a:t>
            </a:r>
            <a:r>
              <a:rPr lang="ru-RU" dirty="0" err="1"/>
              <a:t>заходження</a:t>
            </a:r>
            <a:r>
              <a:rPr lang="ru-RU" dirty="0"/>
              <a:t> </a:t>
            </a:r>
            <a:r>
              <a:rPr lang="ru-RU" dirty="0" err="1"/>
              <a:t>іноземних</a:t>
            </a:r>
            <a:r>
              <a:rPr lang="ru-RU" dirty="0"/>
              <a:t> </a:t>
            </a:r>
            <a:r>
              <a:rPr lang="ru-RU" dirty="0" err="1"/>
              <a:t>невійськових</a:t>
            </a:r>
            <a:r>
              <a:rPr lang="ru-RU" dirty="0"/>
              <a:t> суден </a:t>
            </a:r>
            <a:r>
              <a:rPr lang="ru-RU" dirty="0" err="1"/>
              <a:t>портів</a:t>
            </a:r>
            <a:r>
              <a:rPr lang="ru-RU" dirty="0"/>
              <a:t> </a:t>
            </a:r>
            <a:r>
              <a:rPr lang="ru-RU" dirty="0" err="1"/>
              <a:t>України</a:t>
            </a:r>
            <a:r>
              <a:rPr lang="ru-RU" dirty="0" smtClean="0"/>
              <a:t>;</a:t>
            </a:r>
          </a:p>
          <a:p>
            <a:r>
              <a:rPr lang="ru-RU" dirty="0"/>
              <a:t>33) у </a:t>
            </a:r>
            <a:r>
              <a:rPr lang="ru-RU" dirty="0" err="1"/>
              <a:t>взаємодії</a:t>
            </a:r>
            <a:r>
              <a:rPr lang="ru-RU" dirty="0"/>
              <a:t> з </a:t>
            </a:r>
            <a:r>
              <a:rPr lang="ru-RU" dirty="0" err="1"/>
              <a:t>митними</a:t>
            </a:r>
            <a:r>
              <a:rPr lang="ru-RU" dirty="0"/>
              <a:t> органами та </a:t>
            </a:r>
            <a:r>
              <a:rPr lang="ru-RU" dirty="0" err="1"/>
              <a:t>іншими</a:t>
            </a:r>
            <a:r>
              <a:rPr lang="ru-RU" dirty="0"/>
              <a:t> </a:t>
            </a:r>
            <a:r>
              <a:rPr lang="ru-RU" dirty="0" err="1"/>
              <a:t>державними</a:t>
            </a:r>
            <a:r>
              <a:rPr lang="ru-RU" dirty="0"/>
              <a:t> органами </a:t>
            </a:r>
            <a:r>
              <a:rPr lang="ru-RU" dirty="0" err="1"/>
              <a:t>здійснювати</a:t>
            </a:r>
            <a:r>
              <a:rPr lang="ru-RU" dirty="0"/>
              <a:t> </a:t>
            </a:r>
            <a:r>
              <a:rPr lang="ru-RU" b="1" i="1" dirty="0">
                <a:solidFill>
                  <a:srgbClr val="FF0000"/>
                </a:solidFill>
              </a:rPr>
              <a:t>заходи </a:t>
            </a:r>
            <a:r>
              <a:rPr lang="ru-RU" b="1" i="1" dirty="0" err="1">
                <a:solidFill>
                  <a:srgbClr val="FF0000"/>
                </a:solidFill>
              </a:rPr>
              <a:t>щодо</a:t>
            </a:r>
            <a:r>
              <a:rPr lang="ru-RU" b="1" i="1" dirty="0">
                <a:solidFill>
                  <a:srgbClr val="FF0000"/>
                </a:solidFill>
              </a:rPr>
              <a:t> </a:t>
            </a:r>
            <a:r>
              <a:rPr lang="ru-RU" b="1" i="1" dirty="0" err="1">
                <a:solidFill>
                  <a:srgbClr val="FF0000"/>
                </a:solidFill>
              </a:rPr>
              <a:t>недопущення</a:t>
            </a:r>
            <a:r>
              <a:rPr lang="ru-RU" b="1" i="1" dirty="0">
                <a:solidFill>
                  <a:srgbClr val="FF0000"/>
                </a:solidFill>
              </a:rPr>
              <a:t> незаконного </a:t>
            </a:r>
            <a:r>
              <a:rPr lang="ru-RU" b="1" i="1" dirty="0" err="1">
                <a:solidFill>
                  <a:srgbClr val="FF0000"/>
                </a:solidFill>
              </a:rPr>
              <a:t>переміщенн</a:t>
            </a:r>
            <a:r>
              <a:rPr lang="ru-RU" dirty="0" err="1"/>
              <a:t>я</a:t>
            </a:r>
            <a:r>
              <a:rPr lang="ru-RU" dirty="0"/>
              <a:t> через </a:t>
            </a:r>
            <a:r>
              <a:rPr lang="ru-RU" dirty="0" err="1"/>
              <a:t>державний</a:t>
            </a:r>
            <a:r>
              <a:rPr lang="ru-RU" dirty="0"/>
              <a:t> кордон </a:t>
            </a:r>
            <a:r>
              <a:rPr lang="ru-RU" dirty="0" err="1"/>
              <a:t>України</a:t>
            </a:r>
            <a:r>
              <a:rPr lang="ru-RU" dirty="0"/>
              <a:t> </a:t>
            </a:r>
            <a:r>
              <a:rPr lang="ru-RU" dirty="0" err="1"/>
              <a:t>вантажів</a:t>
            </a:r>
            <a:r>
              <a:rPr lang="ru-RU" dirty="0"/>
              <a:t>, </a:t>
            </a:r>
            <a:r>
              <a:rPr lang="ru-RU" dirty="0" err="1"/>
              <a:t>стосовно</a:t>
            </a:r>
            <a:r>
              <a:rPr lang="ru-RU" dirty="0"/>
              <a:t> </a:t>
            </a:r>
            <a:r>
              <a:rPr lang="ru-RU" dirty="0" err="1"/>
              <a:t>яких</a:t>
            </a:r>
            <a:r>
              <a:rPr lang="ru-RU" dirty="0"/>
              <a:t> </a:t>
            </a:r>
            <a:r>
              <a:rPr lang="ru-RU" dirty="0" err="1"/>
              <a:t>законодавством</a:t>
            </a:r>
            <a:r>
              <a:rPr lang="ru-RU" dirty="0"/>
              <a:t> </a:t>
            </a:r>
            <a:r>
              <a:rPr lang="ru-RU" dirty="0" err="1"/>
              <a:t>встановлено</a:t>
            </a:r>
            <a:r>
              <a:rPr lang="ru-RU" dirty="0"/>
              <a:t> заборони і </a:t>
            </a:r>
            <a:r>
              <a:rPr lang="ru-RU" dirty="0" err="1"/>
              <a:t>обмеження</a:t>
            </a:r>
            <a:r>
              <a:rPr lang="ru-RU" dirty="0"/>
              <a:t>, </a:t>
            </a:r>
            <a:r>
              <a:rPr lang="ru-RU" dirty="0" err="1"/>
              <a:t>вилучати</a:t>
            </a:r>
            <a:r>
              <a:rPr lang="ru-RU" dirty="0"/>
              <a:t> </a:t>
            </a:r>
            <a:r>
              <a:rPr lang="ru-RU" dirty="0" err="1"/>
              <a:t>такі</a:t>
            </a:r>
            <a:r>
              <a:rPr lang="ru-RU" dirty="0"/>
              <a:t> </a:t>
            </a:r>
            <a:r>
              <a:rPr lang="ru-RU" dirty="0" err="1"/>
              <a:t>вантажі</a:t>
            </a:r>
            <a:r>
              <a:rPr lang="ru-RU" dirty="0"/>
              <a:t> в </a:t>
            </a:r>
            <a:r>
              <a:rPr lang="ru-RU" dirty="0" err="1"/>
              <a:t>разі</a:t>
            </a:r>
            <a:r>
              <a:rPr lang="ru-RU" dirty="0"/>
              <a:t> </a:t>
            </a:r>
            <a:r>
              <a:rPr lang="ru-RU" dirty="0" err="1"/>
              <a:t>здійснення</a:t>
            </a:r>
            <a:r>
              <a:rPr lang="ru-RU" dirty="0"/>
              <a:t> </a:t>
            </a:r>
            <a:r>
              <a:rPr lang="ru-RU" dirty="0" err="1"/>
              <a:t>спроби</a:t>
            </a:r>
            <a:r>
              <a:rPr lang="ru-RU" dirty="0"/>
              <a:t> </a:t>
            </a:r>
            <a:r>
              <a:rPr lang="ru-RU" dirty="0" err="1"/>
              <a:t>переміщення</a:t>
            </a:r>
            <a:r>
              <a:rPr lang="ru-RU" dirty="0"/>
              <a:t> </a:t>
            </a:r>
            <a:r>
              <a:rPr lang="ru-RU" dirty="0" err="1"/>
              <a:t>їх</a:t>
            </a:r>
            <a:r>
              <a:rPr lang="ru-RU" dirty="0"/>
              <a:t> через </a:t>
            </a:r>
            <a:r>
              <a:rPr lang="ru-RU" dirty="0" err="1"/>
              <a:t>державний</a:t>
            </a:r>
            <a:r>
              <a:rPr lang="ru-RU" dirty="0"/>
              <a:t> кордон </a:t>
            </a:r>
            <a:r>
              <a:rPr lang="ru-RU" dirty="0" err="1"/>
              <a:t>України</a:t>
            </a:r>
            <a:r>
              <a:rPr lang="ru-RU" dirty="0"/>
              <a:t> </a:t>
            </a:r>
            <a:r>
              <a:rPr lang="ru-RU" dirty="0" err="1"/>
              <a:t>або</a:t>
            </a:r>
            <a:r>
              <a:rPr lang="ru-RU" dirty="0"/>
              <a:t> </a:t>
            </a:r>
            <a:r>
              <a:rPr lang="ru-RU" dirty="0" err="1"/>
              <a:t>самостійно</a:t>
            </a:r>
            <a:r>
              <a:rPr lang="ru-RU" dirty="0"/>
              <a:t> в </a:t>
            </a:r>
            <a:r>
              <a:rPr lang="ru-RU" dirty="0" err="1"/>
              <a:t>ході</a:t>
            </a:r>
            <a:r>
              <a:rPr lang="ru-RU" dirty="0"/>
              <a:t> </a:t>
            </a:r>
            <a:r>
              <a:rPr lang="ru-RU" dirty="0" err="1"/>
              <a:t>проведення</a:t>
            </a:r>
            <a:r>
              <a:rPr lang="ru-RU" dirty="0"/>
              <a:t> оперативно-</a:t>
            </a:r>
            <a:r>
              <a:rPr lang="ru-RU" dirty="0" err="1"/>
              <a:t>розшукових</a:t>
            </a:r>
            <a:r>
              <a:rPr lang="ru-RU" dirty="0"/>
              <a:t> </a:t>
            </a:r>
            <a:r>
              <a:rPr lang="ru-RU" dirty="0" err="1"/>
              <a:t>заходів</a:t>
            </a:r>
            <a:r>
              <a:rPr lang="ru-RU" dirty="0"/>
              <a:t> та </a:t>
            </a:r>
            <a:r>
              <a:rPr lang="ru-RU" dirty="0" err="1"/>
              <a:t>передавати</a:t>
            </a:r>
            <a:r>
              <a:rPr lang="ru-RU" dirty="0"/>
              <a:t> </a:t>
            </a:r>
            <a:r>
              <a:rPr lang="ru-RU" dirty="0" err="1"/>
              <a:t>їх</a:t>
            </a:r>
            <a:r>
              <a:rPr lang="ru-RU" dirty="0"/>
              <a:t> за </a:t>
            </a:r>
            <a:r>
              <a:rPr lang="ru-RU" dirty="0" err="1"/>
              <a:t>призначенням</a:t>
            </a:r>
            <a:r>
              <a:rPr lang="ru-RU" dirty="0"/>
              <a:t> у </a:t>
            </a:r>
            <a:r>
              <a:rPr lang="ru-RU" dirty="0" err="1"/>
              <a:t>встановленому</a:t>
            </a:r>
            <a:r>
              <a:rPr lang="ru-RU" dirty="0"/>
              <a:t> порядку;</a:t>
            </a:r>
          </a:p>
          <a:p>
            <a:endParaRPr lang="ru-RU" dirty="0" smtClean="0"/>
          </a:p>
          <a:p>
            <a:endParaRPr lang="ru-RU" dirty="0"/>
          </a:p>
        </p:txBody>
      </p:sp>
    </p:spTree>
    <p:extLst>
      <p:ext uri="{BB962C8B-B14F-4D97-AF65-F5344CB8AC3E}">
        <p14:creationId xmlns:p14="http://schemas.microsoft.com/office/powerpoint/2010/main" val="208667412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124744"/>
            <a:ext cx="9136757" cy="6408712"/>
          </a:xfrm>
        </p:spPr>
        <p:txBody>
          <a:bodyPr>
            <a:normAutofit fontScale="47500" lnSpcReduction="20000"/>
          </a:bodyPr>
          <a:lstStyle/>
          <a:p>
            <a:r>
              <a:rPr lang="ru-RU" dirty="0"/>
              <a:t>39) </a:t>
            </a:r>
            <a:r>
              <a:rPr lang="ru-RU" b="1" i="1" dirty="0" err="1">
                <a:solidFill>
                  <a:srgbClr val="FF0000"/>
                </a:solidFill>
              </a:rPr>
              <a:t>подавати</a:t>
            </a:r>
            <a:r>
              <a:rPr lang="ru-RU" dirty="0"/>
              <a:t> органам </a:t>
            </a:r>
            <a:r>
              <a:rPr lang="ru-RU" dirty="0" err="1"/>
              <a:t>виконавчої</a:t>
            </a:r>
            <a:r>
              <a:rPr lang="ru-RU" dirty="0"/>
              <a:t> </a:t>
            </a:r>
            <a:r>
              <a:rPr lang="ru-RU" dirty="0" err="1"/>
              <a:t>влади</a:t>
            </a:r>
            <a:r>
              <a:rPr lang="ru-RU" dirty="0"/>
              <a:t> та органам </a:t>
            </a:r>
            <a:r>
              <a:rPr lang="ru-RU" dirty="0" err="1"/>
              <a:t>місцевого</a:t>
            </a:r>
            <a:r>
              <a:rPr lang="ru-RU" dirty="0"/>
              <a:t> </a:t>
            </a:r>
            <a:r>
              <a:rPr lang="ru-RU" dirty="0" err="1"/>
              <a:t>самоврядування</a:t>
            </a:r>
            <a:r>
              <a:rPr lang="ru-RU" dirty="0"/>
              <a:t> </a:t>
            </a:r>
            <a:r>
              <a:rPr lang="ru-RU" dirty="0" err="1"/>
              <a:t>обов’язкові</a:t>
            </a:r>
            <a:r>
              <a:rPr lang="ru-RU" dirty="0"/>
              <a:t> </a:t>
            </a:r>
            <a:r>
              <a:rPr lang="ru-RU" b="1" i="1" dirty="0">
                <a:solidFill>
                  <a:srgbClr val="FF0000"/>
                </a:solidFill>
              </a:rPr>
              <a:t>для </a:t>
            </a:r>
            <a:r>
              <a:rPr lang="ru-RU" b="1" i="1" dirty="0" err="1">
                <a:solidFill>
                  <a:srgbClr val="FF0000"/>
                </a:solidFill>
              </a:rPr>
              <a:t>розгляду</a:t>
            </a:r>
            <a:r>
              <a:rPr lang="ru-RU" b="1" i="1" dirty="0">
                <a:solidFill>
                  <a:srgbClr val="FF0000"/>
                </a:solidFill>
              </a:rPr>
              <a:t> </a:t>
            </a:r>
            <a:r>
              <a:rPr lang="ru-RU" b="1" i="1" dirty="0" err="1">
                <a:solidFill>
                  <a:srgbClr val="FF0000"/>
                </a:solidFill>
              </a:rPr>
              <a:t>пропозиції</a:t>
            </a:r>
            <a:r>
              <a:rPr lang="ru-RU" b="1" i="1" dirty="0">
                <a:solidFill>
                  <a:srgbClr val="FF0000"/>
                </a:solidFill>
              </a:rPr>
              <a:t> </a:t>
            </a:r>
            <a:r>
              <a:rPr lang="ru-RU" b="1" i="1" dirty="0" err="1">
                <a:solidFill>
                  <a:srgbClr val="FF0000"/>
                </a:solidFill>
              </a:rPr>
              <a:t>щодо</a:t>
            </a:r>
            <a:r>
              <a:rPr lang="ru-RU" b="1" i="1" dirty="0">
                <a:solidFill>
                  <a:srgbClr val="FF0000"/>
                </a:solidFill>
              </a:rPr>
              <a:t> </a:t>
            </a:r>
            <a:r>
              <a:rPr lang="ru-RU" b="1" i="1" dirty="0" err="1">
                <a:solidFill>
                  <a:srgbClr val="FF0000"/>
                </a:solidFill>
              </a:rPr>
              <a:t>припинення</a:t>
            </a:r>
            <a:r>
              <a:rPr lang="ru-RU" b="1" i="1" dirty="0">
                <a:solidFill>
                  <a:srgbClr val="FF0000"/>
                </a:solidFill>
              </a:rPr>
              <a:t> </a:t>
            </a:r>
            <a:r>
              <a:rPr lang="ru-RU" dirty="0" err="1"/>
              <a:t>порушень</a:t>
            </a:r>
            <a:r>
              <a:rPr lang="ru-RU" dirty="0"/>
              <a:t> </a:t>
            </a:r>
            <a:r>
              <a:rPr lang="ru-RU" dirty="0" err="1"/>
              <a:t>законодавства</a:t>
            </a:r>
            <a:r>
              <a:rPr lang="ru-RU" dirty="0"/>
              <a:t> з </a:t>
            </a:r>
            <a:r>
              <a:rPr lang="ru-RU" dirty="0" err="1"/>
              <a:t>питань</a:t>
            </a:r>
            <a:r>
              <a:rPr lang="ru-RU" dirty="0"/>
              <a:t> </a:t>
            </a:r>
            <a:r>
              <a:rPr lang="ru-RU" dirty="0" err="1"/>
              <a:t>охорони</a:t>
            </a:r>
            <a:r>
              <a:rPr lang="ru-RU" dirty="0"/>
              <a:t> державного кордону </a:t>
            </a:r>
            <a:r>
              <a:rPr lang="ru-RU" dirty="0" err="1"/>
              <a:t>України</a:t>
            </a:r>
            <a:r>
              <a:rPr lang="ru-RU" dirty="0"/>
              <a:t> та </a:t>
            </a:r>
            <a:r>
              <a:rPr lang="ru-RU" dirty="0" err="1"/>
              <a:t>усунення</a:t>
            </a:r>
            <a:r>
              <a:rPr lang="ru-RU" dirty="0"/>
              <a:t> </a:t>
            </a:r>
            <a:r>
              <a:rPr lang="ru-RU" dirty="0" err="1"/>
              <a:t>передумов</a:t>
            </a:r>
            <a:r>
              <a:rPr lang="ru-RU" dirty="0"/>
              <a:t> до </a:t>
            </a:r>
            <a:r>
              <a:rPr lang="ru-RU" dirty="0" err="1"/>
              <a:t>їх</a:t>
            </a:r>
            <a:r>
              <a:rPr lang="ru-RU" dirty="0"/>
              <a:t> </a:t>
            </a:r>
            <a:r>
              <a:rPr lang="ru-RU" dirty="0" err="1"/>
              <a:t>вчинення</a:t>
            </a:r>
            <a:r>
              <a:rPr lang="ru-RU" dirty="0"/>
              <a:t>;</a:t>
            </a:r>
          </a:p>
          <a:p>
            <a:r>
              <a:rPr lang="ru-RU" dirty="0"/>
              <a:t>40) </a:t>
            </a:r>
            <a:r>
              <a:rPr lang="ru-RU" b="1" i="1" dirty="0" err="1">
                <a:solidFill>
                  <a:srgbClr val="FF0000"/>
                </a:solidFill>
              </a:rPr>
              <a:t>одержувати</a:t>
            </a:r>
            <a:r>
              <a:rPr lang="ru-RU" dirty="0"/>
              <a:t> в </a:t>
            </a:r>
            <a:r>
              <a:rPr lang="ru-RU" dirty="0" err="1"/>
              <a:t>установленому</a:t>
            </a:r>
            <a:r>
              <a:rPr lang="ru-RU" dirty="0"/>
              <a:t> законом порядку </a:t>
            </a:r>
            <a:r>
              <a:rPr lang="ru-RU" b="1" i="1" dirty="0">
                <a:solidFill>
                  <a:srgbClr val="FF0000"/>
                </a:solidFill>
              </a:rPr>
              <a:t>за </a:t>
            </a:r>
            <a:r>
              <a:rPr lang="ru-RU" b="1" i="1" dirty="0" err="1">
                <a:solidFill>
                  <a:srgbClr val="FF0000"/>
                </a:solidFill>
              </a:rPr>
              <a:t>письмовими</a:t>
            </a:r>
            <a:r>
              <a:rPr lang="ru-RU" b="1" i="1" dirty="0">
                <a:solidFill>
                  <a:srgbClr val="FF0000"/>
                </a:solidFill>
              </a:rPr>
              <a:t> </a:t>
            </a:r>
            <a:r>
              <a:rPr lang="ru-RU" b="1" i="1" dirty="0" err="1">
                <a:solidFill>
                  <a:srgbClr val="FF0000"/>
                </a:solidFill>
              </a:rPr>
              <a:t>запитами</a:t>
            </a:r>
            <a:r>
              <a:rPr lang="ru-RU" dirty="0"/>
              <a:t> </a:t>
            </a:r>
            <a:r>
              <a:rPr lang="ru-RU" dirty="0" err="1"/>
              <a:t>керівників</a:t>
            </a:r>
            <a:r>
              <a:rPr lang="ru-RU" dirty="0"/>
              <a:t> </a:t>
            </a:r>
            <a:r>
              <a:rPr lang="ru-RU" dirty="0" err="1"/>
              <a:t>підрозділів</a:t>
            </a:r>
            <a:r>
              <a:rPr lang="ru-RU" dirty="0"/>
              <a:t> з оперативно-</a:t>
            </a:r>
            <a:r>
              <a:rPr lang="ru-RU" dirty="0" err="1"/>
              <a:t>розшукової</a:t>
            </a:r>
            <a:r>
              <a:rPr lang="ru-RU" dirty="0"/>
              <a:t> </a:t>
            </a:r>
            <a:r>
              <a:rPr lang="ru-RU" dirty="0" err="1"/>
              <a:t>роботи</a:t>
            </a:r>
            <a:r>
              <a:rPr lang="ru-RU" dirty="0"/>
              <a:t> </a:t>
            </a:r>
            <a:r>
              <a:rPr lang="ru-RU" dirty="0" err="1"/>
              <a:t>чи</a:t>
            </a:r>
            <a:r>
              <a:rPr lang="ru-RU" dirty="0"/>
              <a:t> </a:t>
            </a:r>
            <a:r>
              <a:rPr lang="ru-RU" dirty="0" err="1"/>
              <a:t>розвідувального</a:t>
            </a:r>
            <a:r>
              <a:rPr lang="ru-RU" dirty="0"/>
              <a:t> органу </a:t>
            </a:r>
            <a:r>
              <a:rPr lang="ru-RU" dirty="0" err="1"/>
              <a:t>відомості</a:t>
            </a:r>
            <a:r>
              <a:rPr lang="ru-RU" dirty="0"/>
              <a:t> з </a:t>
            </a:r>
            <a:r>
              <a:rPr lang="ru-RU" dirty="0" err="1"/>
              <a:t>автоматизованих</a:t>
            </a:r>
            <a:r>
              <a:rPr lang="ru-RU" dirty="0"/>
              <a:t> </a:t>
            </a:r>
            <a:r>
              <a:rPr lang="ru-RU" dirty="0" err="1"/>
              <a:t>інформаційних</a:t>
            </a:r>
            <a:r>
              <a:rPr lang="ru-RU" dirty="0"/>
              <a:t> і </a:t>
            </a:r>
            <a:r>
              <a:rPr lang="ru-RU" dirty="0" err="1"/>
              <a:t>довідкових</a:t>
            </a:r>
            <a:r>
              <a:rPr lang="ru-RU" dirty="0"/>
              <a:t> систем та </a:t>
            </a:r>
            <a:r>
              <a:rPr lang="ru-RU" dirty="0" err="1"/>
              <a:t>банків</a:t>
            </a:r>
            <a:r>
              <a:rPr lang="ru-RU" dirty="0"/>
              <a:t> </a:t>
            </a:r>
            <a:r>
              <a:rPr lang="ru-RU" dirty="0" err="1"/>
              <a:t>даних</a:t>
            </a:r>
            <a:r>
              <a:rPr lang="ru-RU" dirty="0"/>
              <a:t>, </a:t>
            </a:r>
            <a:r>
              <a:rPr lang="ru-RU" dirty="0" err="1"/>
              <a:t>створюваних</a:t>
            </a:r>
            <a:r>
              <a:rPr lang="ru-RU" dirty="0"/>
              <a:t> </a:t>
            </a:r>
            <a:r>
              <a:rPr lang="ru-RU" dirty="0" err="1"/>
              <a:t>Верховним</a:t>
            </a:r>
            <a:r>
              <a:rPr lang="ru-RU" dirty="0"/>
              <a:t> Судом, </a:t>
            </a:r>
            <a:r>
              <a:rPr lang="ru-RU" dirty="0" err="1"/>
              <a:t>Офісом</a:t>
            </a:r>
            <a:r>
              <a:rPr lang="ru-RU" dirty="0"/>
              <a:t> Генерального прокурора, </a:t>
            </a:r>
            <a:r>
              <a:rPr lang="ru-RU" dirty="0" err="1"/>
              <a:t>Національним</a:t>
            </a:r>
            <a:r>
              <a:rPr lang="ru-RU" dirty="0"/>
              <a:t> банком </a:t>
            </a:r>
            <a:r>
              <a:rPr lang="ru-RU" dirty="0" err="1"/>
              <a:t>України</a:t>
            </a:r>
            <a:r>
              <a:rPr lang="ru-RU" dirty="0"/>
              <a:t>, </a:t>
            </a:r>
            <a:r>
              <a:rPr lang="ru-RU" dirty="0" err="1"/>
              <a:t>Антимонопольним</a:t>
            </a:r>
            <a:r>
              <a:rPr lang="ru-RU" dirty="0"/>
              <a:t> </a:t>
            </a:r>
            <a:r>
              <a:rPr lang="ru-RU" dirty="0" err="1"/>
              <a:t>комітетом</a:t>
            </a:r>
            <a:r>
              <a:rPr lang="ru-RU" dirty="0"/>
              <a:t> </a:t>
            </a:r>
            <a:r>
              <a:rPr lang="ru-RU" dirty="0" err="1"/>
              <a:t>України</a:t>
            </a:r>
            <a:r>
              <a:rPr lang="ru-RU" dirty="0"/>
              <a:t>, Фондом державного майна </a:t>
            </a:r>
            <a:r>
              <a:rPr lang="ru-RU" dirty="0" err="1"/>
              <a:t>України</a:t>
            </a:r>
            <a:r>
              <a:rPr lang="ru-RU" dirty="0"/>
              <a:t>, </a:t>
            </a:r>
            <a:r>
              <a:rPr lang="ru-RU" dirty="0" err="1"/>
              <a:t>міністерствами</a:t>
            </a:r>
            <a:r>
              <a:rPr lang="ru-RU" dirty="0"/>
              <a:t>, </a:t>
            </a:r>
            <a:r>
              <a:rPr lang="ru-RU" dirty="0" err="1"/>
              <a:t>іншими</a:t>
            </a:r>
            <a:r>
              <a:rPr lang="ru-RU" dirty="0"/>
              <a:t> </a:t>
            </a:r>
            <a:r>
              <a:rPr lang="ru-RU" dirty="0" err="1"/>
              <a:t>центральними</a:t>
            </a:r>
            <a:r>
              <a:rPr lang="ru-RU" dirty="0"/>
              <a:t> органами </a:t>
            </a:r>
            <a:r>
              <a:rPr lang="ru-RU" dirty="0" err="1"/>
              <a:t>виконавчої</a:t>
            </a:r>
            <a:r>
              <a:rPr lang="ru-RU" dirty="0"/>
              <a:t> </a:t>
            </a:r>
            <a:r>
              <a:rPr lang="ru-RU" dirty="0" err="1"/>
              <a:t>влади</a:t>
            </a:r>
            <a:r>
              <a:rPr lang="ru-RU" dirty="0"/>
              <a:t> та органами </a:t>
            </a:r>
            <a:r>
              <a:rPr lang="ru-RU" dirty="0" err="1"/>
              <a:t>місцевого</a:t>
            </a:r>
            <a:r>
              <a:rPr lang="ru-RU" dirty="0"/>
              <a:t> </a:t>
            </a:r>
            <a:r>
              <a:rPr lang="ru-RU" dirty="0" err="1"/>
              <a:t>самоврядування</a:t>
            </a:r>
            <a:r>
              <a:rPr lang="ru-RU" dirty="0"/>
              <a:t> </a:t>
            </a:r>
            <a:r>
              <a:rPr lang="ru-RU" dirty="0" err="1"/>
              <a:t>України</a:t>
            </a:r>
            <a:r>
              <a:rPr lang="ru-RU" dirty="0" smtClean="0"/>
              <a:t>;</a:t>
            </a:r>
          </a:p>
          <a:p>
            <a:r>
              <a:rPr lang="ru-RU" dirty="0"/>
              <a:t>41) </a:t>
            </a:r>
            <a:r>
              <a:rPr lang="ru-RU" b="1" i="1" dirty="0" err="1">
                <a:solidFill>
                  <a:srgbClr val="FF0000"/>
                </a:solidFill>
              </a:rPr>
              <a:t>матеріально</a:t>
            </a:r>
            <a:r>
              <a:rPr lang="ru-RU" b="1" i="1" dirty="0">
                <a:solidFill>
                  <a:srgbClr val="FF0000"/>
                </a:solidFill>
              </a:rPr>
              <a:t> і морально </a:t>
            </a:r>
            <a:r>
              <a:rPr lang="ru-RU" b="1" i="1" dirty="0" err="1">
                <a:solidFill>
                  <a:srgbClr val="FF0000"/>
                </a:solidFill>
              </a:rPr>
              <a:t>заохочувати</a:t>
            </a:r>
            <a:r>
              <a:rPr lang="ru-RU" b="1" i="1" dirty="0">
                <a:solidFill>
                  <a:srgbClr val="FF0000"/>
                </a:solidFill>
              </a:rPr>
              <a:t> </a:t>
            </a:r>
            <a:r>
              <a:rPr lang="ru-RU" b="1" i="1" dirty="0" err="1">
                <a:solidFill>
                  <a:srgbClr val="FF0000"/>
                </a:solidFill>
              </a:rPr>
              <a:t>осіб</a:t>
            </a:r>
            <a:r>
              <a:rPr lang="ru-RU" dirty="0"/>
              <a:t>, </a:t>
            </a:r>
            <a:r>
              <a:rPr lang="ru-RU" dirty="0" err="1"/>
              <a:t>які</a:t>
            </a:r>
            <a:r>
              <a:rPr lang="ru-RU" dirty="0"/>
              <a:t> </a:t>
            </a:r>
            <a:r>
              <a:rPr lang="ru-RU" dirty="0" err="1"/>
              <a:t>надають</a:t>
            </a:r>
            <a:r>
              <a:rPr lang="ru-RU" dirty="0"/>
              <a:t> </a:t>
            </a:r>
            <a:r>
              <a:rPr lang="ru-RU" dirty="0" err="1"/>
              <a:t>Державній</a:t>
            </a:r>
            <a:r>
              <a:rPr lang="ru-RU" dirty="0"/>
              <a:t> </a:t>
            </a:r>
            <a:r>
              <a:rPr lang="ru-RU" dirty="0" err="1"/>
              <a:t>прикордонній</a:t>
            </a:r>
            <a:r>
              <a:rPr lang="ru-RU" dirty="0"/>
              <a:t> </a:t>
            </a:r>
            <a:r>
              <a:rPr lang="ru-RU" dirty="0" err="1"/>
              <a:t>службі</a:t>
            </a:r>
            <a:r>
              <a:rPr lang="ru-RU" dirty="0"/>
              <a:t> </a:t>
            </a:r>
            <a:r>
              <a:rPr lang="ru-RU" dirty="0" err="1"/>
              <a:t>України</a:t>
            </a:r>
            <a:r>
              <a:rPr lang="ru-RU" dirty="0"/>
              <a:t> </a:t>
            </a:r>
            <a:r>
              <a:rPr lang="ru-RU" dirty="0" err="1"/>
              <a:t>допомогу</a:t>
            </a:r>
            <a:r>
              <a:rPr lang="ru-RU" dirty="0"/>
              <a:t> у </a:t>
            </a:r>
            <a:r>
              <a:rPr lang="ru-RU" dirty="0" err="1"/>
              <a:t>виконанні</a:t>
            </a:r>
            <a:r>
              <a:rPr lang="ru-RU" dirty="0"/>
              <a:t> </a:t>
            </a:r>
            <a:r>
              <a:rPr lang="ru-RU" dirty="0" err="1"/>
              <a:t>покладених</a:t>
            </a:r>
            <a:r>
              <a:rPr lang="ru-RU" dirty="0"/>
              <a:t> на </a:t>
            </a:r>
            <a:r>
              <a:rPr lang="ru-RU" dirty="0" err="1"/>
              <a:t>неї</a:t>
            </a:r>
            <a:r>
              <a:rPr lang="ru-RU" dirty="0"/>
              <a:t> </a:t>
            </a:r>
            <a:r>
              <a:rPr lang="ru-RU" dirty="0" err="1"/>
              <a:t>завдань</a:t>
            </a:r>
            <a:r>
              <a:rPr lang="ru-RU" dirty="0"/>
              <a:t>;</a:t>
            </a:r>
          </a:p>
          <a:p>
            <a:r>
              <a:rPr lang="ru-RU" dirty="0"/>
              <a:t>42) </a:t>
            </a:r>
            <a:r>
              <a:rPr lang="ru-RU" b="1" i="1" dirty="0" err="1">
                <a:solidFill>
                  <a:srgbClr val="FF0000"/>
                </a:solidFill>
              </a:rPr>
              <a:t>співпрацювати</a:t>
            </a:r>
            <a:r>
              <a:rPr lang="ru-RU" dirty="0"/>
              <a:t> </a:t>
            </a:r>
            <a:r>
              <a:rPr lang="ru-RU" dirty="0" err="1"/>
              <a:t>відповідно</a:t>
            </a:r>
            <a:r>
              <a:rPr lang="ru-RU" dirty="0"/>
              <a:t> до </a:t>
            </a:r>
            <a:r>
              <a:rPr lang="ru-RU" dirty="0" err="1"/>
              <a:t>законодавства</a:t>
            </a:r>
            <a:r>
              <a:rPr lang="ru-RU" dirty="0"/>
              <a:t> з </a:t>
            </a:r>
            <a:r>
              <a:rPr lang="ru-RU" dirty="0" err="1"/>
              <a:t>іноземними</a:t>
            </a:r>
            <a:r>
              <a:rPr lang="ru-RU" dirty="0"/>
              <a:t> </a:t>
            </a:r>
            <a:r>
              <a:rPr lang="ru-RU" dirty="0" err="1"/>
              <a:t>дипломатичними</a:t>
            </a:r>
            <a:r>
              <a:rPr lang="ru-RU" dirty="0"/>
              <a:t> і </a:t>
            </a:r>
            <a:r>
              <a:rPr lang="ru-RU" dirty="0" err="1"/>
              <a:t>консульськими</a:t>
            </a:r>
            <a:r>
              <a:rPr lang="ru-RU" dirty="0"/>
              <a:t> </a:t>
            </a:r>
            <a:r>
              <a:rPr lang="ru-RU" dirty="0" err="1"/>
              <a:t>установами</a:t>
            </a:r>
            <a:r>
              <a:rPr lang="ru-RU" dirty="0"/>
              <a:t> в </a:t>
            </a:r>
            <a:r>
              <a:rPr lang="ru-RU" dirty="0" err="1"/>
              <a:t>питаннях</a:t>
            </a:r>
            <a:r>
              <a:rPr lang="ru-RU" dirty="0"/>
              <a:t>, </a:t>
            </a:r>
            <a:r>
              <a:rPr lang="ru-RU" dirty="0" err="1"/>
              <a:t>що</a:t>
            </a:r>
            <a:r>
              <a:rPr lang="ru-RU" dirty="0"/>
              <a:t> належать до </a:t>
            </a:r>
            <a:r>
              <a:rPr lang="ru-RU" dirty="0" err="1"/>
              <a:t>компетенції</a:t>
            </a:r>
            <a:r>
              <a:rPr lang="ru-RU" dirty="0"/>
              <a:t>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r>
              <a:rPr lang="ru-RU" dirty="0"/>
              <a:t> і </a:t>
            </a:r>
            <a:r>
              <a:rPr lang="ru-RU" dirty="0" err="1"/>
              <a:t>стосуються</a:t>
            </a:r>
            <a:r>
              <a:rPr lang="ru-RU" dirty="0"/>
              <a:t> </a:t>
            </a:r>
            <a:r>
              <a:rPr lang="ru-RU" dirty="0" err="1"/>
              <a:t>обмеження</a:t>
            </a:r>
            <a:r>
              <a:rPr lang="ru-RU" dirty="0"/>
              <a:t> </a:t>
            </a:r>
            <a:r>
              <a:rPr lang="ru-RU" dirty="0" err="1"/>
              <a:t>чи</a:t>
            </a:r>
            <a:r>
              <a:rPr lang="ru-RU" dirty="0"/>
              <a:t> </a:t>
            </a:r>
            <a:r>
              <a:rPr lang="ru-RU" dirty="0" err="1"/>
              <a:t>поновлення</a:t>
            </a:r>
            <a:r>
              <a:rPr lang="ru-RU" dirty="0"/>
              <a:t> прав </a:t>
            </a:r>
            <a:r>
              <a:rPr lang="ru-RU" dirty="0" err="1"/>
              <a:t>іноземців</a:t>
            </a:r>
            <a:r>
              <a:rPr lang="ru-RU" dirty="0"/>
              <a:t> та </a:t>
            </a:r>
            <a:r>
              <a:rPr lang="ru-RU" dirty="0" err="1"/>
              <a:t>осіб</a:t>
            </a:r>
            <a:r>
              <a:rPr lang="ru-RU" dirty="0"/>
              <a:t> без </a:t>
            </a:r>
            <a:r>
              <a:rPr lang="ru-RU" dirty="0" err="1"/>
              <a:t>громадянства</a:t>
            </a:r>
            <a:r>
              <a:rPr lang="ru-RU" dirty="0"/>
              <a:t>;</a:t>
            </a:r>
          </a:p>
          <a:p>
            <a:r>
              <a:rPr lang="ru-RU" dirty="0"/>
              <a:t>48) у межах </a:t>
            </a:r>
            <a:r>
              <a:rPr lang="ru-RU" dirty="0" err="1"/>
              <a:t>повноважень</a:t>
            </a:r>
            <a:r>
              <a:rPr lang="ru-RU" dirty="0"/>
              <a:t>, </a:t>
            </a:r>
            <a:r>
              <a:rPr lang="ru-RU" dirty="0" err="1"/>
              <a:t>визначених</a:t>
            </a:r>
            <a:r>
              <a:rPr lang="ru-RU" dirty="0"/>
              <a:t> </a:t>
            </a:r>
            <a:r>
              <a:rPr lang="ru-RU" dirty="0" err="1"/>
              <a:t>цим</a:t>
            </a:r>
            <a:r>
              <a:rPr lang="ru-RU" dirty="0"/>
              <a:t> Законом, законами </a:t>
            </a:r>
            <a:r>
              <a:rPr lang="ru-RU" dirty="0" err="1"/>
              <a:t>України</a:t>
            </a:r>
            <a:r>
              <a:rPr lang="ru-RU" dirty="0"/>
              <a:t> </a:t>
            </a:r>
            <a:r>
              <a:rPr lang="ru-RU" u="sng" dirty="0"/>
              <a:t>"Про </a:t>
            </a:r>
            <a:r>
              <a:rPr lang="ru-RU" u="sng" dirty="0" err="1"/>
              <a:t>державний</a:t>
            </a:r>
            <a:r>
              <a:rPr lang="ru-RU" u="sng" dirty="0"/>
              <a:t> кордон </a:t>
            </a:r>
            <a:r>
              <a:rPr lang="ru-RU" u="sng" dirty="0" err="1"/>
              <a:t>України</a:t>
            </a:r>
            <a:r>
              <a:rPr lang="ru-RU" u="sng" dirty="0"/>
              <a:t>"</a:t>
            </a:r>
            <a:r>
              <a:rPr lang="ru-RU" dirty="0"/>
              <a:t>, </a:t>
            </a:r>
            <a:r>
              <a:rPr lang="ru-RU" u="sng" dirty="0"/>
              <a:t>"Про </a:t>
            </a:r>
            <a:r>
              <a:rPr lang="ru-RU" u="sng" dirty="0" err="1"/>
              <a:t>виключну</a:t>
            </a:r>
            <a:r>
              <a:rPr lang="ru-RU" u="sng" dirty="0"/>
              <a:t> (</a:t>
            </a:r>
            <a:r>
              <a:rPr lang="ru-RU" u="sng" dirty="0" err="1"/>
              <a:t>морську</a:t>
            </a:r>
            <a:r>
              <a:rPr lang="ru-RU" u="sng" dirty="0"/>
              <a:t>) </a:t>
            </a:r>
            <a:r>
              <a:rPr lang="ru-RU" u="sng" dirty="0" err="1"/>
              <a:t>економічну</a:t>
            </a:r>
            <a:r>
              <a:rPr lang="ru-RU" u="sng" dirty="0"/>
              <a:t> зону </a:t>
            </a:r>
            <a:r>
              <a:rPr lang="ru-RU" u="sng" dirty="0" err="1"/>
              <a:t>України</a:t>
            </a:r>
            <a:r>
              <a:rPr lang="ru-RU" u="sng" dirty="0"/>
              <a:t>"</a:t>
            </a:r>
            <a:r>
              <a:rPr lang="ru-RU" dirty="0"/>
              <a:t>, </a:t>
            </a:r>
            <a:r>
              <a:rPr lang="ru-RU" u="sng" dirty="0"/>
              <a:t>"Про </a:t>
            </a:r>
            <a:r>
              <a:rPr lang="ru-RU" u="sng" dirty="0" err="1"/>
              <a:t>прикордонний</a:t>
            </a:r>
            <a:r>
              <a:rPr lang="ru-RU" u="sng" dirty="0"/>
              <a:t> контроль"</a:t>
            </a:r>
            <a:r>
              <a:rPr lang="ru-RU" dirty="0"/>
              <a:t>, </a:t>
            </a:r>
            <a:r>
              <a:rPr lang="ru-RU" u="sng" dirty="0"/>
              <a:t>"Про </a:t>
            </a:r>
            <a:r>
              <a:rPr lang="ru-RU" u="sng" dirty="0" err="1"/>
              <a:t>прилеглу</a:t>
            </a:r>
            <a:r>
              <a:rPr lang="ru-RU" u="sng" dirty="0"/>
              <a:t> зону </a:t>
            </a:r>
            <a:r>
              <a:rPr lang="ru-RU" u="sng" dirty="0" err="1"/>
              <a:t>України</a:t>
            </a:r>
            <a:r>
              <a:rPr lang="ru-RU" u="sng" dirty="0"/>
              <a:t>"</a:t>
            </a:r>
            <a:r>
              <a:rPr lang="ru-RU" dirty="0"/>
              <a:t>, </a:t>
            </a:r>
            <a:r>
              <a:rPr lang="ru-RU" dirty="0" err="1"/>
              <a:t>використовувати</a:t>
            </a:r>
            <a:r>
              <a:rPr lang="ru-RU" dirty="0"/>
              <a:t> </a:t>
            </a:r>
            <a:r>
              <a:rPr lang="ru-RU" b="1" i="1" dirty="0">
                <a:solidFill>
                  <a:srgbClr val="FF0000"/>
                </a:solidFill>
              </a:rPr>
              <a:t>і </a:t>
            </a:r>
            <a:r>
              <a:rPr lang="ru-RU" b="1" i="1" dirty="0" err="1">
                <a:solidFill>
                  <a:srgbClr val="FF0000"/>
                </a:solidFill>
              </a:rPr>
              <a:t>застосовувати</a:t>
            </a:r>
            <a:r>
              <a:rPr lang="ru-RU" b="1" i="1" dirty="0">
                <a:solidFill>
                  <a:srgbClr val="FF0000"/>
                </a:solidFill>
              </a:rPr>
              <a:t> заходи примусу </a:t>
            </a:r>
            <a:r>
              <a:rPr lang="ru-RU" dirty="0"/>
              <a:t>(</a:t>
            </a:r>
            <a:r>
              <a:rPr lang="ru-RU" dirty="0" err="1"/>
              <a:t>фізичний</a:t>
            </a:r>
            <a:r>
              <a:rPr lang="ru-RU" dirty="0"/>
              <a:t> </a:t>
            </a:r>
            <a:r>
              <a:rPr lang="ru-RU" dirty="0" err="1"/>
              <a:t>вплив</a:t>
            </a:r>
            <a:r>
              <a:rPr lang="ru-RU" dirty="0"/>
              <a:t>, </a:t>
            </a:r>
            <a:r>
              <a:rPr lang="ru-RU" dirty="0" err="1"/>
              <a:t>спеціальні</a:t>
            </a:r>
            <a:r>
              <a:rPr lang="ru-RU" dirty="0"/>
              <a:t> </a:t>
            </a:r>
            <a:r>
              <a:rPr lang="ru-RU" dirty="0" err="1"/>
              <a:t>засоби</a:t>
            </a:r>
            <a:r>
              <a:rPr lang="ru-RU" dirty="0"/>
              <a:t>, </a:t>
            </a:r>
            <a:r>
              <a:rPr lang="ru-RU" dirty="0" err="1"/>
              <a:t>вогнепальну</a:t>
            </a:r>
            <a:r>
              <a:rPr lang="ru-RU" dirty="0"/>
              <a:t> </a:t>
            </a:r>
            <a:r>
              <a:rPr lang="ru-RU" dirty="0" err="1"/>
              <a:t>зброю</a:t>
            </a:r>
            <a:r>
              <a:rPr lang="ru-RU" dirty="0"/>
              <a:t>, </a:t>
            </a:r>
            <a:r>
              <a:rPr lang="ru-RU" dirty="0" err="1"/>
              <a:t>озброєння</a:t>
            </a:r>
            <a:r>
              <a:rPr lang="ru-RU" dirty="0"/>
              <a:t> та </a:t>
            </a:r>
            <a:r>
              <a:rPr lang="ru-RU" dirty="0" err="1"/>
              <a:t>бойову</a:t>
            </a:r>
            <a:r>
              <a:rPr lang="ru-RU" dirty="0"/>
              <a:t> </a:t>
            </a:r>
            <a:r>
              <a:rPr lang="ru-RU" dirty="0" err="1"/>
              <a:t>техніку</a:t>
            </a:r>
            <a:r>
              <a:rPr lang="ru-RU" dirty="0"/>
              <a:t>, </a:t>
            </a:r>
            <a:r>
              <a:rPr lang="ru-RU" dirty="0" err="1"/>
              <a:t>зброю</a:t>
            </a:r>
            <a:r>
              <a:rPr lang="ru-RU" dirty="0"/>
              <a:t> </a:t>
            </a:r>
            <a:r>
              <a:rPr lang="ru-RU" dirty="0" err="1"/>
              <a:t>кораблів</a:t>
            </a:r>
            <a:r>
              <a:rPr lang="ru-RU" dirty="0"/>
              <a:t>, </a:t>
            </a:r>
            <a:r>
              <a:rPr lang="ru-RU" dirty="0" err="1"/>
              <a:t>катерів</a:t>
            </a:r>
            <a:r>
              <a:rPr lang="ru-RU" dirty="0"/>
              <a:t> та суден </a:t>
            </a:r>
            <a:r>
              <a:rPr lang="ru-RU" dirty="0" err="1"/>
              <a:t>забезпечення</a:t>
            </a:r>
            <a:r>
              <a:rPr lang="ru-RU" dirty="0"/>
              <a:t>, </a:t>
            </a:r>
            <a:r>
              <a:rPr lang="ru-RU" dirty="0" err="1"/>
              <a:t>озброєння</a:t>
            </a:r>
            <a:r>
              <a:rPr lang="ru-RU" dirty="0"/>
              <a:t> </a:t>
            </a:r>
            <a:r>
              <a:rPr lang="ru-RU" dirty="0" err="1"/>
              <a:t>повітряних</a:t>
            </a:r>
            <a:r>
              <a:rPr lang="ru-RU" dirty="0"/>
              <a:t> суден) в порядку та на </a:t>
            </a:r>
            <a:r>
              <a:rPr lang="ru-RU" dirty="0" err="1"/>
              <a:t>підставах</a:t>
            </a:r>
            <a:r>
              <a:rPr lang="ru-RU" dirty="0"/>
              <a:t>, </a:t>
            </a:r>
            <a:r>
              <a:rPr lang="ru-RU" dirty="0" err="1"/>
              <a:t>передбачених</a:t>
            </a:r>
            <a:r>
              <a:rPr lang="ru-RU" dirty="0"/>
              <a:t> </a:t>
            </a:r>
            <a:r>
              <a:rPr lang="ru-RU" dirty="0" err="1"/>
              <a:t>цим</a:t>
            </a:r>
            <a:r>
              <a:rPr lang="ru-RU" dirty="0"/>
              <a:t> Законом, статутами </a:t>
            </a:r>
            <a:r>
              <a:rPr lang="ru-RU" dirty="0" err="1"/>
              <a:t>Збройних</a:t>
            </a:r>
            <a:r>
              <a:rPr lang="ru-RU" dirty="0"/>
              <a:t> Сил </a:t>
            </a:r>
            <a:r>
              <a:rPr lang="ru-RU" dirty="0" err="1"/>
              <a:t>України</a:t>
            </a:r>
            <a:r>
              <a:rPr lang="ru-RU" dirty="0"/>
              <a:t> та </a:t>
            </a:r>
            <a:r>
              <a:rPr lang="ru-RU" dirty="0" err="1"/>
              <a:t>іншими</a:t>
            </a:r>
            <a:r>
              <a:rPr lang="ru-RU" dirty="0"/>
              <a:t> нормативно-</a:t>
            </a:r>
            <a:r>
              <a:rPr lang="ru-RU" dirty="0" err="1"/>
              <a:t>правовими</a:t>
            </a:r>
            <a:r>
              <a:rPr lang="ru-RU" dirty="0"/>
              <a:t> актами</a:t>
            </a:r>
            <a:r>
              <a:rPr lang="ru-RU" dirty="0" smtClean="0"/>
              <a:t>;</a:t>
            </a:r>
          </a:p>
          <a:p>
            <a:r>
              <a:rPr lang="ru-RU" dirty="0"/>
              <a:t>49) </a:t>
            </a:r>
            <a:r>
              <a:rPr lang="ru-RU" dirty="0" err="1"/>
              <a:t>використовувати</a:t>
            </a:r>
            <a:r>
              <a:rPr lang="ru-RU" dirty="0"/>
              <a:t> та </a:t>
            </a:r>
            <a:r>
              <a:rPr lang="ru-RU" dirty="0" err="1"/>
              <a:t>застосовувати</a:t>
            </a:r>
            <a:r>
              <a:rPr lang="ru-RU" dirty="0"/>
              <a:t> з метою </a:t>
            </a:r>
            <a:r>
              <a:rPr lang="ru-RU" dirty="0" err="1"/>
              <a:t>забезпечення</a:t>
            </a:r>
            <a:r>
              <a:rPr lang="ru-RU" dirty="0"/>
              <a:t> </a:t>
            </a:r>
            <a:r>
              <a:rPr lang="ru-RU" dirty="0" err="1"/>
              <a:t>захисту</a:t>
            </a:r>
            <a:r>
              <a:rPr lang="ru-RU" dirty="0"/>
              <a:t> та </a:t>
            </a:r>
            <a:r>
              <a:rPr lang="ru-RU" dirty="0" err="1"/>
              <a:t>охорони</a:t>
            </a:r>
            <a:r>
              <a:rPr lang="ru-RU" dirty="0"/>
              <a:t> державного кордону </a:t>
            </a:r>
            <a:r>
              <a:rPr lang="ru-RU" dirty="0" err="1"/>
              <a:t>України</a:t>
            </a:r>
            <a:r>
              <a:rPr lang="ru-RU" dirty="0"/>
              <a:t> </a:t>
            </a:r>
            <a:r>
              <a:rPr lang="ru-RU" b="1" i="1" dirty="0" err="1">
                <a:solidFill>
                  <a:srgbClr val="FF0000"/>
                </a:solidFill>
              </a:rPr>
              <a:t>засоби</a:t>
            </a:r>
            <a:r>
              <a:rPr lang="ru-RU" b="1" i="1" dirty="0">
                <a:solidFill>
                  <a:srgbClr val="FF0000"/>
                </a:solidFill>
              </a:rPr>
              <a:t> </a:t>
            </a:r>
            <a:r>
              <a:rPr lang="ru-RU" b="1" i="1" dirty="0" err="1">
                <a:solidFill>
                  <a:srgbClr val="FF0000"/>
                </a:solidFill>
              </a:rPr>
              <a:t>візуального</a:t>
            </a:r>
            <a:r>
              <a:rPr lang="ru-RU" b="1" i="1" dirty="0">
                <a:solidFill>
                  <a:srgbClr val="FF0000"/>
                </a:solidFill>
              </a:rPr>
              <a:t> і </a:t>
            </a:r>
            <a:r>
              <a:rPr lang="ru-RU" b="1" i="1" dirty="0" err="1">
                <a:solidFill>
                  <a:srgbClr val="FF0000"/>
                </a:solidFill>
              </a:rPr>
              <a:t>технічного</a:t>
            </a:r>
            <a:r>
              <a:rPr lang="ru-RU" b="1" i="1" dirty="0">
                <a:solidFill>
                  <a:srgbClr val="FF0000"/>
                </a:solidFill>
              </a:rPr>
              <a:t> </a:t>
            </a:r>
            <a:r>
              <a:rPr lang="ru-RU" b="1" i="1" dirty="0" err="1">
                <a:solidFill>
                  <a:srgbClr val="FF0000"/>
                </a:solidFill>
              </a:rPr>
              <a:t>спостереження</a:t>
            </a:r>
            <a:r>
              <a:rPr lang="ru-RU" b="1" i="1" dirty="0">
                <a:solidFill>
                  <a:srgbClr val="FF0000"/>
                </a:solidFill>
              </a:rPr>
              <a:t> та </a:t>
            </a:r>
            <a:r>
              <a:rPr lang="ru-RU" b="1" i="1" dirty="0" err="1">
                <a:solidFill>
                  <a:srgbClr val="FF0000"/>
                </a:solidFill>
              </a:rPr>
              <a:t>фіксації</a:t>
            </a:r>
            <a:r>
              <a:rPr lang="ru-RU" b="1" i="1" dirty="0">
                <a:solidFill>
                  <a:srgbClr val="FF0000"/>
                </a:solidFill>
              </a:rPr>
              <a:t>, </a:t>
            </a:r>
            <a:r>
              <a:rPr lang="ru-RU" b="1" i="1" dirty="0" err="1">
                <a:solidFill>
                  <a:srgbClr val="FF0000"/>
                </a:solidFill>
              </a:rPr>
              <a:t>технічні</a:t>
            </a:r>
            <a:r>
              <a:rPr lang="ru-RU" b="1" i="1" dirty="0">
                <a:solidFill>
                  <a:srgbClr val="FF0000"/>
                </a:solidFill>
              </a:rPr>
              <a:t> </a:t>
            </a:r>
            <a:r>
              <a:rPr lang="ru-RU" b="1" i="1" dirty="0" err="1">
                <a:solidFill>
                  <a:srgbClr val="FF0000"/>
                </a:solidFill>
              </a:rPr>
              <a:t>засоби</a:t>
            </a:r>
            <a:r>
              <a:rPr lang="ru-RU" b="1" i="1" dirty="0">
                <a:solidFill>
                  <a:srgbClr val="FF0000"/>
                </a:solidFill>
              </a:rPr>
              <a:t> </a:t>
            </a:r>
            <a:r>
              <a:rPr lang="ru-RU" b="1" i="1" dirty="0" err="1">
                <a:solidFill>
                  <a:srgbClr val="FF0000"/>
                </a:solidFill>
              </a:rPr>
              <a:t>прикордонного</a:t>
            </a:r>
            <a:r>
              <a:rPr lang="ru-RU" b="1" i="1" dirty="0">
                <a:solidFill>
                  <a:srgbClr val="FF0000"/>
                </a:solidFill>
              </a:rPr>
              <a:t> контролю, </a:t>
            </a:r>
            <a:r>
              <a:rPr lang="ru-RU" b="1" i="1" dirty="0" err="1">
                <a:solidFill>
                  <a:srgbClr val="FF0000"/>
                </a:solidFill>
              </a:rPr>
              <a:t>світлотехнічні</a:t>
            </a:r>
            <a:r>
              <a:rPr lang="ru-RU" b="1" i="1" dirty="0">
                <a:solidFill>
                  <a:srgbClr val="FF0000"/>
                </a:solidFill>
              </a:rPr>
              <a:t> та </a:t>
            </a:r>
            <a:r>
              <a:rPr lang="ru-RU" b="1" i="1" dirty="0" err="1">
                <a:solidFill>
                  <a:srgbClr val="FF0000"/>
                </a:solidFill>
              </a:rPr>
              <a:t>сигналізаційні</a:t>
            </a:r>
            <a:r>
              <a:rPr lang="ru-RU" b="1" i="1" dirty="0">
                <a:solidFill>
                  <a:srgbClr val="FF0000"/>
                </a:solidFill>
              </a:rPr>
              <a:t> </a:t>
            </a:r>
            <a:r>
              <a:rPr lang="ru-RU" b="1" i="1" dirty="0" err="1">
                <a:solidFill>
                  <a:srgbClr val="FF0000"/>
                </a:solidFill>
              </a:rPr>
              <a:t>засоби</a:t>
            </a:r>
            <a:r>
              <a:rPr lang="ru-RU" b="1" i="1" dirty="0">
                <a:solidFill>
                  <a:srgbClr val="FF0000"/>
                </a:solidFill>
              </a:rPr>
              <a:t>, </a:t>
            </a:r>
            <a:r>
              <a:rPr lang="ru-RU" b="1" i="1" dirty="0" err="1">
                <a:solidFill>
                  <a:srgbClr val="FF0000"/>
                </a:solidFill>
              </a:rPr>
              <a:t>інші</a:t>
            </a:r>
            <a:r>
              <a:rPr lang="ru-RU" b="1" i="1" dirty="0">
                <a:solidFill>
                  <a:srgbClr val="FF0000"/>
                </a:solidFill>
              </a:rPr>
              <a:t> </a:t>
            </a:r>
            <a:r>
              <a:rPr lang="ru-RU" b="1" i="1" dirty="0" err="1">
                <a:solidFill>
                  <a:srgbClr val="FF0000"/>
                </a:solidFill>
              </a:rPr>
              <a:t>технічні</a:t>
            </a:r>
            <a:r>
              <a:rPr lang="ru-RU" b="1" i="1" dirty="0">
                <a:solidFill>
                  <a:srgbClr val="FF0000"/>
                </a:solidFill>
              </a:rPr>
              <a:t> </a:t>
            </a:r>
            <a:r>
              <a:rPr lang="ru-RU" b="1" i="1" dirty="0" err="1">
                <a:solidFill>
                  <a:srgbClr val="FF0000"/>
                </a:solidFill>
              </a:rPr>
              <a:t>засоби</a:t>
            </a:r>
            <a:r>
              <a:rPr lang="ru-RU" b="1" i="1" dirty="0">
                <a:solidFill>
                  <a:srgbClr val="FF0000"/>
                </a:solidFill>
              </a:rPr>
              <a:t> </a:t>
            </a:r>
            <a:r>
              <a:rPr lang="ru-RU" b="1" i="1" dirty="0" err="1">
                <a:solidFill>
                  <a:srgbClr val="FF0000"/>
                </a:solidFill>
              </a:rPr>
              <a:t>охорони</a:t>
            </a:r>
            <a:r>
              <a:rPr lang="ru-RU" b="1" i="1" dirty="0">
                <a:solidFill>
                  <a:srgbClr val="FF0000"/>
                </a:solidFill>
              </a:rPr>
              <a:t> державного кордону, а </a:t>
            </a:r>
            <a:r>
              <a:rPr lang="ru-RU" b="1" i="1" dirty="0" err="1">
                <a:solidFill>
                  <a:srgbClr val="FF0000"/>
                </a:solidFill>
              </a:rPr>
              <a:t>також</a:t>
            </a:r>
            <a:r>
              <a:rPr lang="ru-RU" b="1" i="1" dirty="0">
                <a:solidFill>
                  <a:srgbClr val="FF0000"/>
                </a:solidFill>
              </a:rPr>
              <a:t> </a:t>
            </a:r>
            <a:r>
              <a:rPr lang="ru-RU" b="1" i="1" dirty="0" err="1">
                <a:solidFill>
                  <a:srgbClr val="FF0000"/>
                </a:solidFill>
              </a:rPr>
              <a:t>інженерні</a:t>
            </a:r>
            <a:r>
              <a:rPr lang="ru-RU" b="1" i="1" dirty="0">
                <a:solidFill>
                  <a:srgbClr val="FF0000"/>
                </a:solidFill>
              </a:rPr>
              <a:t> </a:t>
            </a:r>
            <a:r>
              <a:rPr lang="ru-RU" b="1" i="1" dirty="0" err="1">
                <a:solidFill>
                  <a:srgbClr val="FF0000"/>
                </a:solidFill>
              </a:rPr>
              <a:t>боєприпаси</a:t>
            </a:r>
            <a:r>
              <a:rPr lang="ru-RU" b="1" i="1" dirty="0">
                <a:solidFill>
                  <a:srgbClr val="FF0000"/>
                </a:solidFill>
              </a:rPr>
              <a:t>, </a:t>
            </a:r>
            <a:r>
              <a:rPr lang="ru-RU" b="1" i="1" dirty="0" err="1">
                <a:solidFill>
                  <a:srgbClr val="FF0000"/>
                </a:solidFill>
              </a:rPr>
              <a:t>споруди</a:t>
            </a:r>
            <a:r>
              <a:rPr lang="ru-RU" b="1" i="1" dirty="0">
                <a:solidFill>
                  <a:srgbClr val="FF0000"/>
                </a:solidFill>
              </a:rPr>
              <a:t> і </a:t>
            </a:r>
            <a:r>
              <a:rPr lang="ru-RU" b="1" i="1" dirty="0" err="1">
                <a:solidFill>
                  <a:srgbClr val="FF0000"/>
                </a:solidFill>
              </a:rPr>
              <a:t>загородження</a:t>
            </a:r>
            <a:r>
              <a:rPr lang="ru-RU" b="1" i="1" dirty="0" smtClean="0">
                <a:solidFill>
                  <a:srgbClr val="FF0000"/>
                </a:solidFill>
              </a:rPr>
              <a:t>;</a:t>
            </a:r>
          </a:p>
          <a:p>
            <a:r>
              <a:rPr lang="ru-RU" dirty="0"/>
              <a:t>50) </a:t>
            </a:r>
            <a:r>
              <a:rPr lang="ru-RU" b="1" i="1" dirty="0" err="1">
                <a:solidFill>
                  <a:srgbClr val="FF0000"/>
                </a:solidFill>
              </a:rPr>
              <a:t>розблоковувати</a:t>
            </a:r>
            <a:r>
              <a:rPr lang="ru-RU" b="1" i="1" dirty="0">
                <a:solidFill>
                  <a:srgbClr val="FF0000"/>
                </a:solidFill>
              </a:rPr>
              <a:t> та/</a:t>
            </a:r>
            <a:r>
              <a:rPr lang="ru-RU" b="1" i="1" dirty="0" err="1">
                <a:solidFill>
                  <a:srgbClr val="FF0000"/>
                </a:solidFill>
              </a:rPr>
              <a:t>або</a:t>
            </a:r>
            <a:r>
              <a:rPr lang="ru-RU" b="1" i="1" dirty="0">
                <a:solidFill>
                  <a:srgbClr val="FF0000"/>
                </a:solidFill>
              </a:rPr>
              <a:t> </a:t>
            </a:r>
            <a:r>
              <a:rPr lang="ru-RU" b="1" i="1" dirty="0" err="1">
                <a:solidFill>
                  <a:srgbClr val="FF0000"/>
                </a:solidFill>
              </a:rPr>
              <a:t>припиняти</a:t>
            </a:r>
            <a:r>
              <a:rPr lang="ru-RU" b="1" i="1" dirty="0">
                <a:solidFill>
                  <a:srgbClr val="FF0000"/>
                </a:solidFill>
              </a:rPr>
              <a:t> </a:t>
            </a:r>
            <a:r>
              <a:rPr lang="ru-RU" b="1" i="1" dirty="0" err="1">
                <a:solidFill>
                  <a:srgbClr val="FF0000"/>
                </a:solidFill>
              </a:rPr>
              <a:t>протиправні</a:t>
            </a:r>
            <a:r>
              <a:rPr lang="ru-RU" b="1" i="1" dirty="0">
                <a:solidFill>
                  <a:srgbClr val="FF0000"/>
                </a:solidFill>
              </a:rPr>
              <a:t> </a:t>
            </a:r>
            <a:r>
              <a:rPr lang="ru-RU" b="1" i="1" dirty="0" err="1">
                <a:solidFill>
                  <a:srgbClr val="FF0000"/>
                </a:solidFill>
              </a:rPr>
              <a:t>ді</a:t>
            </a:r>
            <a:r>
              <a:rPr lang="ru-RU" dirty="0" err="1"/>
              <a:t>ї</a:t>
            </a:r>
            <a:r>
              <a:rPr lang="ru-RU" dirty="0"/>
              <a:t> у </a:t>
            </a:r>
            <a:r>
              <a:rPr lang="ru-RU" dirty="0" err="1"/>
              <a:t>разі</a:t>
            </a:r>
            <a:r>
              <a:rPr lang="ru-RU" dirty="0"/>
              <a:t> </a:t>
            </a:r>
            <a:r>
              <a:rPr lang="ru-RU" dirty="0" err="1"/>
              <a:t>заблокування</a:t>
            </a:r>
            <a:r>
              <a:rPr lang="ru-RU" dirty="0"/>
              <a:t> </a:t>
            </a:r>
            <a:r>
              <a:rPr lang="ru-RU" dirty="0" err="1"/>
              <a:t>пунктів</a:t>
            </a:r>
            <a:r>
              <a:rPr lang="ru-RU" dirty="0"/>
              <a:t> пропуску (</a:t>
            </a:r>
            <a:r>
              <a:rPr lang="ru-RU" dirty="0" err="1"/>
              <a:t>пунктів</a:t>
            </a:r>
            <a:r>
              <a:rPr lang="ru-RU" dirty="0"/>
              <a:t> контролю) через </a:t>
            </a:r>
            <a:r>
              <a:rPr lang="ru-RU" dirty="0" err="1"/>
              <a:t>державний</a:t>
            </a:r>
            <a:r>
              <a:rPr lang="ru-RU" dirty="0"/>
              <a:t> кордон </a:t>
            </a:r>
            <a:r>
              <a:rPr lang="ru-RU" dirty="0" err="1"/>
              <a:t>України</a:t>
            </a:r>
            <a:r>
              <a:rPr lang="ru-RU" dirty="0"/>
              <a:t>, </a:t>
            </a:r>
            <a:r>
              <a:rPr lang="ru-RU" dirty="0" err="1"/>
              <a:t>контрольних</a:t>
            </a:r>
            <a:r>
              <a:rPr lang="ru-RU" dirty="0"/>
              <a:t> </a:t>
            </a:r>
            <a:r>
              <a:rPr lang="ru-RU" dirty="0" err="1"/>
              <a:t>пунктів</a:t>
            </a:r>
            <a:r>
              <a:rPr lang="ru-RU" dirty="0"/>
              <a:t> </a:t>
            </a:r>
            <a:r>
              <a:rPr lang="ru-RU" dirty="0" err="1"/>
              <a:t>в’їзду-виїзду</a:t>
            </a:r>
            <a:r>
              <a:rPr lang="ru-RU" dirty="0"/>
              <a:t>, </a:t>
            </a:r>
            <a:r>
              <a:rPr lang="ru-RU" dirty="0" err="1"/>
              <a:t>військових</a:t>
            </a:r>
            <a:r>
              <a:rPr lang="ru-RU" dirty="0"/>
              <a:t> </a:t>
            </a:r>
            <a:r>
              <a:rPr lang="ru-RU" dirty="0" err="1"/>
              <a:t>містечок</a:t>
            </a:r>
            <a:r>
              <a:rPr lang="ru-RU" dirty="0"/>
              <a:t>, </a:t>
            </a:r>
            <a:r>
              <a:rPr lang="ru-RU" dirty="0" err="1"/>
              <a:t>підрозділів</a:t>
            </a:r>
            <a:r>
              <a:rPr lang="ru-RU" dirty="0"/>
              <a:t> та </a:t>
            </a:r>
            <a:r>
              <a:rPr lang="ru-RU" dirty="0" err="1"/>
              <a:t>органів</a:t>
            </a:r>
            <a:r>
              <a:rPr lang="ru-RU" dirty="0"/>
              <a:t> </a:t>
            </a:r>
            <a:r>
              <a:rPr lang="ru-RU" dirty="0" err="1"/>
              <a:t>управління</a:t>
            </a:r>
            <a:r>
              <a:rPr lang="ru-RU" dirty="0"/>
              <a:t>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r>
              <a:rPr lang="ru-RU" dirty="0"/>
              <a:t>.</a:t>
            </a:r>
          </a:p>
          <a:p>
            <a:endParaRPr lang="ru-RU" dirty="0"/>
          </a:p>
        </p:txBody>
      </p:sp>
    </p:spTree>
    <p:extLst>
      <p:ext uri="{BB962C8B-B14F-4D97-AF65-F5344CB8AC3E}">
        <p14:creationId xmlns:p14="http://schemas.microsoft.com/office/powerpoint/2010/main" val="721175587"/>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Заходи примусу</a:t>
            </a:r>
            <a:endParaRPr lang="ru-RU" dirty="0"/>
          </a:p>
        </p:txBody>
      </p:sp>
      <p:sp>
        <p:nvSpPr>
          <p:cNvPr id="3" name="Объект 2"/>
          <p:cNvSpPr>
            <a:spLocks noGrp="1"/>
          </p:cNvSpPr>
          <p:nvPr>
            <p:ph idx="1"/>
          </p:nvPr>
        </p:nvSpPr>
        <p:spPr/>
        <p:txBody>
          <a:bodyPr/>
          <a:lstStyle/>
          <a:p>
            <a:r>
              <a:rPr lang="ru-RU" dirty="0"/>
              <a:t>1) </a:t>
            </a:r>
            <a:r>
              <a:rPr lang="ru-RU" dirty="0" err="1"/>
              <a:t>фізичний</a:t>
            </a:r>
            <a:r>
              <a:rPr lang="ru-RU" dirty="0"/>
              <a:t> </a:t>
            </a:r>
            <a:r>
              <a:rPr lang="ru-RU" dirty="0" err="1"/>
              <a:t>вплив</a:t>
            </a:r>
            <a:r>
              <a:rPr lang="ru-RU" dirty="0"/>
              <a:t>;</a:t>
            </a:r>
          </a:p>
          <a:p>
            <a:r>
              <a:rPr lang="ru-RU" dirty="0"/>
              <a:t>2) </a:t>
            </a:r>
            <a:r>
              <a:rPr lang="ru-RU" dirty="0" err="1"/>
              <a:t>спеціальні</a:t>
            </a:r>
            <a:r>
              <a:rPr lang="ru-RU" dirty="0"/>
              <a:t> </a:t>
            </a:r>
            <a:r>
              <a:rPr lang="ru-RU" dirty="0" err="1"/>
              <a:t>засоби</a:t>
            </a:r>
            <a:r>
              <a:rPr lang="ru-RU" dirty="0"/>
              <a:t>;</a:t>
            </a:r>
          </a:p>
          <a:p>
            <a:r>
              <a:rPr lang="ru-RU" dirty="0"/>
              <a:t>3) </a:t>
            </a:r>
            <a:r>
              <a:rPr lang="ru-RU" dirty="0" err="1"/>
              <a:t>вогнепальну</a:t>
            </a:r>
            <a:r>
              <a:rPr lang="ru-RU" dirty="0"/>
              <a:t> </a:t>
            </a:r>
            <a:r>
              <a:rPr lang="ru-RU" dirty="0" err="1"/>
              <a:t>зброю</a:t>
            </a:r>
            <a:r>
              <a:rPr lang="ru-RU" dirty="0"/>
              <a:t>, </a:t>
            </a:r>
            <a:r>
              <a:rPr lang="ru-RU" dirty="0" err="1"/>
              <a:t>озброєння</a:t>
            </a:r>
            <a:r>
              <a:rPr lang="ru-RU" dirty="0"/>
              <a:t> та </a:t>
            </a:r>
            <a:r>
              <a:rPr lang="ru-RU" dirty="0" err="1"/>
              <a:t>бойову</a:t>
            </a:r>
            <a:r>
              <a:rPr lang="ru-RU" dirty="0"/>
              <a:t> </a:t>
            </a:r>
            <a:r>
              <a:rPr lang="ru-RU" dirty="0" err="1"/>
              <a:t>техніку</a:t>
            </a:r>
            <a:r>
              <a:rPr lang="ru-RU" dirty="0"/>
              <a:t>;</a:t>
            </a:r>
          </a:p>
          <a:p>
            <a:r>
              <a:rPr lang="ru-RU" dirty="0"/>
              <a:t>4) </a:t>
            </a:r>
            <a:r>
              <a:rPr lang="ru-RU" dirty="0" err="1"/>
              <a:t>зброю</a:t>
            </a:r>
            <a:r>
              <a:rPr lang="ru-RU" dirty="0"/>
              <a:t> </a:t>
            </a:r>
            <a:r>
              <a:rPr lang="ru-RU" dirty="0" err="1"/>
              <a:t>кораблів</a:t>
            </a:r>
            <a:r>
              <a:rPr lang="ru-RU" dirty="0"/>
              <a:t>, </a:t>
            </a:r>
            <a:r>
              <a:rPr lang="ru-RU" dirty="0" err="1"/>
              <a:t>катерів</a:t>
            </a:r>
            <a:r>
              <a:rPr lang="ru-RU" dirty="0"/>
              <a:t> та суден </a:t>
            </a:r>
            <a:r>
              <a:rPr lang="ru-RU" dirty="0" err="1"/>
              <a:t>забезпечення</a:t>
            </a:r>
            <a:r>
              <a:rPr lang="ru-RU" dirty="0"/>
              <a:t>;</a:t>
            </a:r>
          </a:p>
          <a:p>
            <a:r>
              <a:rPr lang="ru-RU" dirty="0"/>
              <a:t>5) </a:t>
            </a:r>
            <a:r>
              <a:rPr lang="ru-RU" dirty="0" err="1"/>
              <a:t>озброєння</a:t>
            </a:r>
            <a:r>
              <a:rPr lang="ru-RU" dirty="0"/>
              <a:t> </a:t>
            </a:r>
            <a:r>
              <a:rPr lang="ru-RU" dirty="0" err="1"/>
              <a:t>повітряних</a:t>
            </a:r>
            <a:r>
              <a:rPr lang="ru-RU" dirty="0"/>
              <a:t> суден.</a:t>
            </a:r>
          </a:p>
          <a:p>
            <a:endParaRPr lang="ru-RU" dirty="0"/>
          </a:p>
        </p:txBody>
      </p:sp>
    </p:spTree>
    <p:extLst>
      <p:ext uri="{BB962C8B-B14F-4D97-AF65-F5344CB8AC3E}">
        <p14:creationId xmlns:p14="http://schemas.microsoft.com/office/powerpoint/2010/main" val="224590920"/>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Вимоги до примусу</a:t>
            </a:r>
            <a:endParaRPr lang="ru-RU" dirty="0"/>
          </a:p>
        </p:txBody>
      </p:sp>
      <p:sp>
        <p:nvSpPr>
          <p:cNvPr id="3" name="Объект 2"/>
          <p:cNvSpPr>
            <a:spLocks noGrp="1"/>
          </p:cNvSpPr>
          <p:nvPr>
            <p:ph idx="1"/>
          </p:nvPr>
        </p:nvSpPr>
        <p:spPr/>
        <p:txBody>
          <a:bodyPr>
            <a:normAutofit fontScale="62500" lnSpcReduction="20000"/>
          </a:bodyPr>
          <a:lstStyle/>
          <a:p>
            <a:r>
              <a:rPr lang="ru-RU" dirty="0" err="1"/>
              <a:t>Захід</a:t>
            </a:r>
            <a:r>
              <a:rPr lang="ru-RU" dirty="0"/>
              <a:t> примусу є </a:t>
            </a:r>
            <a:r>
              <a:rPr lang="ru-RU" b="1" i="1" dirty="0" err="1">
                <a:solidFill>
                  <a:srgbClr val="FF0000"/>
                </a:solidFill>
              </a:rPr>
              <a:t>законним</a:t>
            </a:r>
            <a:r>
              <a:rPr lang="ru-RU" dirty="0"/>
              <a:t>, </a:t>
            </a:r>
            <a:r>
              <a:rPr lang="ru-RU" dirty="0" err="1"/>
              <a:t>якщо</a:t>
            </a:r>
            <a:r>
              <a:rPr lang="ru-RU" dirty="0"/>
              <a:t> </a:t>
            </a:r>
            <a:r>
              <a:rPr lang="ru-RU" dirty="0" err="1"/>
              <a:t>він</a:t>
            </a:r>
            <a:r>
              <a:rPr lang="ru-RU" dirty="0"/>
              <a:t> </a:t>
            </a:r>
            <a:r>
              <a:rPr lang="ru-RU" dirty="0" err="1"/>
              <a:t>передбачений</a:t>
            </a:r>
            <a:r>
              <a:rPr lang="ru-RU" dirty="0"/>
              <a:t> законом. </a:t>
            </a:r>
            <a:r>
              <a:rPr lang="ru-RU" dirty="0" err="1"/>
              <a:t>Застосування</a:t>
            </a:r>
            <a:r>
              <a:rPr lang="ru-RU" dirty="0"/>
              <a:t> будь-</a:t>
            </a:r>
            <a:r>
              <a:rPr lang="ru-RU" dirty="0" err="1"/>
              <a:t>яких</a:t>
            </a:r>
            <a:r>
              <a:rPr lang="ru-RU" dirty="0"/>
              <a:t> </a:t>
            </a:r>
            <a:r>
              <a:rPr lang="ru-RU" dirty="0" err="1"/>
              <a:t>інших</a:t>
            </a:r>
            <a:r>
              <a:rPr lang="ru-RU" dirty="0"/>
              <a:t> </a:t>
            </a:r>
            <a:r>
              <a:rPr lang="ru-RU" dirty="0" err="1"/>
              <a:t>заходів</a:t>
            </a:r>
            <a:r>
              <a:rPr lang="ru-RU" dirty="0"/>
              <a:t> примусу, не </a:t>
            </a:r>
            <a:r>
              <a:rPr lang="ru-RU" dirty="0" err="1"/>
              <a:t>передбачених</a:t>
            </a:r>
            <a:r>
              <a:rPr lang="ru-RU" dirty="0"/>
              <a:t> законом, </a:t>
            </a:r>
            <a:r>
              <a:rPr lang="ru-RU" dirty="0" err="1"/>
              <a:t>забороняється</a:t>
            </a:r>
            <a:r>
              <a:rPr lang="ru-RU" dirty="0"/>
              <a:t>.</a:t>
            </a:r>
          </a:p>
          <a:p>
            <a:r>
              <a:rPr lang="ru-RU" dirty="0" err="1"/>
              <a:t>Захід</a:t>
            </a:r>
            <a:r>
              <a:rPr lang="ru-RU" dirty="0"/>
              <a:t> примусу є </a:t>
            </a:r>
            <a:r>
              <a:rPr lang="ru-RU" b="1" i="1" dirty="0" err="1">
                <a:solidFill>
                  <a:srgbClr val="FF0000"/>
                </a:solidFill>
              </a:rPr>
              <a:t>необхідним</a:t>
            </a:r>
            <a:r>
              <a:rPr lang="ru-RU" dirty="0"/>
              <a:t>, </a:t>
            </a:r>
            <a:r>
              <a:rPr lang="ru-RU" dirty="0" err="1"/>
              <a:t>якщо</a:t>
            </a:r>
            <a:r>
              <a:rPr lang="ru-RU" dirty="0"/>
              <a:t> для </a:t>
            </a:r>
            <a:r>
              <a:rPr lang="ru-RU" dirty="0" err="1"/>
              <a:t>виконання</a:t>
            </a:r>
            <a:r>
              <a:rPr lang="ru-RU" dirty="0"/>
              <a:t> </a:t>
            </a:r>
            <a:r>
              <a:rPr lang="ru-RU" dirty="0" err="1"/>
              <a:t>повноважень</a:t>
            </a:r>
            <a:r>
              <a:rPr lang="ru-RU" dirty="0"/>
              <a:t> </a:t>
            </a:r>
            <a:r>
              <a:rPr lang="ru-RU" dirty="0" err="1"/>
              <a:t>військовослужбовця</a:t>
            </a:r>
            <a:r>
              <a:rPr lang="ru-RU" dirty="0"/>
              <a:t> </a:t>
            </a:r>
            <a:r>
              <a:rPr lang="ru-RU" dirty="0" err="1"/>
              <a:t>чи</a:t>
            </a:r>
            <a:r>
              <a:rPr lang="ru-RU" dirty="0"/>
              <a:t> </a:t>
            </a:r>
            <a:r>
              <a:rPr lang="ru-RU" dirty="0" err="1"/>
              <a:t>працівника</a:t>
            </a:r>
            <a:r>
              <a:rPr lang="ru-RU" dirty="0"/>
              <a:t>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r>
              <a:rPr lang="ru-RU" dirty="0"/>
              <a:t> </a:t>
            </a:r>
            <a:r>
              <a:rPr lang="ru-RU" dirty="0" err="1"/>
              <a:t>застосування</a:t>
            </a:r>
            <a:r>
              <a:rPr lang="ru-RU" dirty="0"/>
              <a:t> </a:t>
            </a:r>
            <a:r>
              <a:rPr lang="ru-RU" dirty="0" err="1"/>
              <a:t>іншого</a:t>
            </a:r>
            <a:r>
              <a:rPr lang="ru-RU" dirty="0"/>
              <a:t> заходу примусу є </a:t>
            </a:r>
            <a:r>
              <a:rPr lang="ru-RU" dirty="0" err="1"/>
              <a:t>неможливим</a:t>
            </a:r>
            <a:r>
              <a:rPr lang="ru-RU" dirty="0"/>
              <a:t> </a:t>
            </a:r>
            <a:r>
              <a:rPr lang="ru-RU" dirty="0" err="1"/>
              <a:t>або</a:t>
            </a:r>
            <a:r>
              <a:rPr lang="ru-RU" dirty="0"/>
              <a:t> </a:t>
            </a:r>
            <a:r>
              <a:rPr lang="ru-RU" dirty="0" err="1"/>
              <a:t>застосування</a:t>
            </a:r>
            <a:r>
              <a:rPr lang="ru-RU" dirty="0"/>
              <a:t> такого заходу примусу буде </a:t>
            </a:r>
            <a:r>
              <a:rPr lang="ru-RU" dirty="0" err="1"/>
              <a:t>неефективним</a:t>
            </a:r>
            <a:r>
              <a:rPr lang="ru-RU" dirty="0"/>
              <a:t>, а </a:t>
            </a:r>
            <a:r>
              <a:rPr lang="ru-RU" dirty="0" err="1"/>
              <a:t>також</a:t>
            </a:r>
            <a:r>
              <a:rPr lang="ru-RU" dirty="0"/>
              <a:t> у </a:t>
            </a:r>
            <a:r>
              <a:rPr lang="ru-RU" dirty="0" err="1"/>
              <a:t>разі</a:t>
            </a:r>
            <a:r>
              <a:rPr lang="ru-RU" dirty="0"/>
              <a:t>, </a:t>
            </a:r>
            <a:r>
              <a:rPr lang="ru-RU" dirty="0" err="1"/>
              <a:t>якщо</a:t>
            </a:r>
            <a:r>
              <a:rPr lang="ru-RU" dirty="0"/>
              <a:t> </a:t>
            </a:r>
            <a:r>
              <a:rPr lang="ru-RU" dirty="0" err="1"/>
              <a:t>ризик</a:t>
            </a:r>
            <a:r>
              <a:rPr lang="ru-RU" dirty="0"/>
              <a:t> </a:t>
            </a:r>
            <a:r>
              <a:rPr lang="ru-RU" dirty="0" err="1"/>
              <a:t>заподіяння</a:t>
            </a:r>
            <a:r>
              <a:rPr lang="ru-RU" dirty="0"/>
              <a:t> </a:t>
            </a:r>
            <a:r>
              <a:rPr lang="ru-RU" dirty="0" err="1"/>
              <a:t>шкоди</a:t>
            </a:r>
            <a:r>
              <a:rPr lang="ru-RU" dirty="0"/>
              <a:t> адресату заходу та/</a:t>
            </a:r>
            <a:r>
              <a:rPr lang="ru-RU" dirty="0" err="1"/>
              <a:t>або</a:t>
            </a:r>
            <a:r>
              <a:rPr lang="ru-RU" dirty="0"/>
              <a:t> </a:t>
            </a:r>
            <a:r>
              <a:rPr lang="ru-RU" dirty="0" err="1"/>
              <a:t>іншим</a:t>
            </a:r>
            <a:r>
              <a:rPr lang="ru-RU" dirty="0"/>
              <a:t> особам є </a:t>
            </a:r>
            <a:r>
              <a:rPr lang="ru-RU" dirty="0" err="1"/>
              <a:t>мінімальним</a:t>
            </a:r>
            <a:r>
              <a:rPr lang="ru-RU" dirty="0"/>
              <a:t>.</a:t>
            </a:r>
          </a:p>
          <a:p>
            <a:r>
              <a:rPr lang="ru-RU" dirty="0" err="1"/>
              <a:t>Захід</a:t>
            </a:r>
            <a:r>
              <a:rPr lang="ru-RU" dirty="0"/>
              <a:t> примусу є </a:t>
            </a:r>
            <a:r>
              <a:rPr lang="ru-RU" b="1" i="1" dirty="0" err="1">
                <a:solidFill>
                  <a:srgbClr val="FF0000"/>
                </a:solidFill>
              </a:rPr>
              <a:t>пропорційним</a:t>
            </a:r>
            <a:r>
              <a:rPr lang="ru-RU" dirty="0"/>
              <a:t>, </a:t>
            </a:r>
            <a:r>
              <a:rPr lang="ru-RU" dirty="0" err="1"/>
              <a:t>якщо</a:t>
            </a:r>
            <a:r>
              <a:rPr lang="ru-RU" dirty="0"/>
              <a:t> шкода, </a:t>
            </a:r>
            <a:r>
              <a:rPr lang="ru-RU" dirty="0" err="1"/>
              <a:t>заподіяна</a:t>
            </a:r>
            <a:r>
              <a:rPr lang="ru-RU" dirty="0"/>
              <a:t> </a:t>
            </a:r>
            <a:r>
              <a:rPr lang="ru-RU" dirty="0" err="1"/>
              <a:t>охоронюваним</a:t>
            </a:r>
            <a:r>
              <a:rPr lang="ru-RU" dirty="0"/>
              <a:t> законом правам і свободам </a:t>
            </a:r>
            <a:r>
              <a:rPr lang="ru-RU" dirty="0" err="1"/>
              <a:t>людини</a:t>
            </a:r>
            <a:r>
              <a:rPr lang="ru-RU" dirty="0"/>
              <a:t> </a:t>
            </a:r>
            <a:r>
              <a:rPr lang="ru-RU" dirty="0" err="1"/>
              <a:t>або</a:t>
            </a:r>
            <a:r>
              <a:rPr lang="ru-RU" dirty="0"/>
              <a:t> </a:t>
            </a:r>
            <a:r>
              <a:rPr lang="ru-RU" dirty="0" err="1"/>
              <a:t>інтересам</a:t>
            </a:r>
            <a:r>
              <a:rPr lang="ru-RU" dirty="0"/>
              <a:t> </a:t>
            </a:r>
            <a:r>
              <a:rPr lang="ru-RU" dirty="0" err="1"/>
              <a:t>суспільства</a:t>
            </a:r>
            <a:r>
              <a:rPr lang="ru-RU" dirty="0"/>
              <a:t> </a:t>
            </a:r>
            <a:r>
              <a:rPr lang="ru-RU" dirty="0" err="1"/>
              <a:t>чи</a:t>
            </a:r>
            <a:r>
              <a:rPr lang="ru-RU" dirty="0"/>
              <a:t> </a:t>
            </a:r>
            <a:r>
              <a:rPr lang="ru-RU" dirty="0" err="1"/>
              <a:t>держави</a:t>
            </a:r>
            <a:r>
              <a:rPr lang="ru-RU" dirty="0"/>
              <a:t>, не </a:t>
            </a:r>
            <a:r>
              <a:rPr lang="ru-RU" dirty="0" err="1"/>
              <a:t>перевищує</a:t>
            </a:r>
            <a:r>
              <a:rPr lang="ru-RU" dirty="0"/>
              <a:t> блага, для </a:t>
            </a:r>
            <a:r>
              <a:rPr lang="ru-RU" dirty="0" err="1"/>
              <a:t>захисту</a:t>
            </a:r>
            <a:r>
              <a:rPr lang="ru-RU" dirty="0"/>
              <a:t> </a:t>
            </a:r>
            <a:r>
              <a:rPr lang="ru-RU" dirty="0" err="1"/>
              <a:t>якого</a:t>
            </a:r>
            <a:r>
              <a:rPr lang="ru-RU" dirty="0"/>
              <a:t> </a:t>
            </a:r>
            <a:r>
              <a:rPr lang="ru-RU" dirty="0" err="1"/>
              <a:t>він</a:t>
            </a:r>
            <a:r>
              <a:rPr lang="ru-RU" dirty="0"/>
              <a:t> </a:t>
            </a:r>
            <a:r>
              <a:rPr lang="ru-RU" dirty="0" err="1"/>
              <a:t>застосований</a:t>
            </a:r>
            <a:r>
              <a:rPr lang="ru-RU" dirty="0"/>
              <a:t>, </a:t>
            </a:r>
            <a:r>
              <a:rPr lang="ru-RU" dirty="0" err="1"/>
              <a:t>або</a:t>
            </a:r>
            <a:r>
              <a:rPr lang="ru-RU" dirty="0"/>
              <a:t> </a:t>
            </a:r>
            <a:r>
              <a:rPr lang="ru-RU" dirty="0" err="1"/>
              <a:t>створеної</a:t>
            </a:r>
            <a:r>
              <a:rPr lang="ru-RU" dirty="0"/>
              <a:t> </a:t>
            </a:r>
            <a:r>
              <a:rPr lang="ru-RU" dirty="0" err="1"/>
              <a:t>загрози</a:t>
            </a:r>
            <a:r>
              <a:rPr lang="ru-RU" dirty="0"/>
              <a:t> </a:t>
            </a:r>
            <a:r>
              <a:rPr lang="ru-RU" dirty="0" err="1"/>
              <a:t>заподіяння</a:t>
            </a:r>
            <a:r>
              <a:rPr lang="ru-RU" dirty="0"/>
              <a:t> </a:t>
            </a:r>
            <a:r>
              <a:rPr lang="ru-RU" dirty="0" err="1"/>
              <a:t>шкоди</a:t>
            </a:r>
            <a:r>
              <a:rPr lang="ru-RU" dirty="0"/>
              <a:t>.</a:t>
            </a:r>
          </a:p>
          <a:p>
            <a:r>
              <a:rPr lang="ru-RU" dirty="0" err="1"/>
              <a:t>Захід</a:t>
            </a:r>
            <a:r>
              <a:rPr lang="ru-RU" dirty="0"/>
              <a:t> примусу є </a:t>
            </a:r>
            <a:r>
              <a:rPr lang="ru-RU" b="1" i="1" dirty="0" err="1">
                <a:solidFill>
                  <a:srgbClr val="FF0000"/>
                </a:solidFill>
              </a:rPr>
              <a:t>ефективним</a:t>
            </a:r>
            <a:r>
              <a:rPr lang="ru-RU" dirty="0"/>
              <a:t>, </a:t>
            </a:r>
            <a:r>
              <a:rPr lang="ru-RU" dirty="0" err="1"/>
              <a:t>якщо</a:t>
            </a:r>
            <a:r>
              <a:rPr lang="ru-RU" dirty="0"/>
              <a:t> </a:t>
            </a:r>
            <a:r>
              <a:rPr lang="ru-RU" dirty="0" err="1"/>
              <a:t>його</a:t>
            </a:r>
            <a:r>
              <a:rPr lang="ru-RU" dirty="0"/>
              <a:t> </a:t>
            </a:r>
            <a:r>
              <a:rPr lang="ru-RU" dirty="0" err="1"/>
              <a:t>застосування</a:t>
            </a:r>
            <a:r>
              <a:rPr lang="ru-RU" dirty="0"/>
              <a:t> </a:t>
            </a:r>
            <a:r>
              <a:rPr lang="ru-RU" dirty="0" err="1"/>
              <a:t>забезпечує</a:t>
            </a:r>
            <a:r>
              <a:rPr lang="ru-RU" dirty="0"/>
              <a:t> </a:t>
            </a:r>
            <a:r>
              <a:rPr lang="ru-RU" dirty="0" err="1"/>
              <a:t>виконання</a:t>
            </a:r>
            <a:r>
              <a:rPr lang="ru-RU" dirty="0"/>
              <a:t> </a:t>
            </a:r>
            <a:r>
              <a:rPr lang="ru-RU" dirty="0" err="1"/>
              <a:t>повноважень</a:t>
            </a:r>
            <a:r>
              <a:rPr lang="ru-RU" dirty="0"/>
              <a:t> </a:t>
            </a:r>
            <a:r>
              <a:rPr lang="ru-RU" dirty="0" err="1"/>
              <a:t>військовослужбовця</a:t>
            </a:r>
            <a:r>
              <a:rPr lang="ru-RU" dirty="0"/>
              <a:t> </a:t>
            </a:r>
            <a:r>
              <a:rPr lang="ru-RU" dirty="0" err="1"/>
              <a:t>чи</a:t>
            </a:r>
            <a:r>
              <a:rPr lang="ru-RU" dirty="0"/>
              <a:t> </a:t>
            </a:r>
            <a:r>
              <a:rPr lang="ru-RU" dirty="0" err="1"/>
              <a:t>працівника</a:t>
            </a:r>
            <a:r>
              <a:rPr lang="ru-RU" dirty="0"/>
              <a:t>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r>
              <a:rPr lang="ru-RU" dirty="0"/>
              <a:t>.</a:t>
            </a:r>
          </a:p>
          <a:p>
            <a:endParaRPr lang="ru-RU" dirty="0"/>
          </a:p>
        </p:txBody>
      </p:sp>
    </p:spTree>
    <p:extLst>
      <p:ext uri="{BB962C8B-B14F-4D97-AF65-F5344CB8AC3E}">
        <p14:creationId xmlns:p14="http://schemas.microsoft.com/office/powerpoint/2010/main" val="1160213250"/>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Вимоги до примусу</a:t>
            </a:r>
            <a:endParaRPr lang="ru-RU" dirty="0"/>
          </a:p>
        </p:txBody>
      </p:sp>
      <p:sp>
        <p:nvSpPr>
          <p:cNvPr id="3" name="Объект 2"/>
          <p:cNvSpPr>
            <a:spLocks noGrp="1"/>
          </p:cNvSpPr>
          <p:nvPr>
            <p:ph idx="1"/>
          </p:nvPr>
        </p:nvSpPr>
        <p:spPr/>
        <p:txBody>
          <a:bodyPr>
            <a:normAutofit fontScale="70000" lnSpcReduction="20000"/>
          </a:bodyPr>
          <a:lstStyle/>
          <a:p>
            <a:r>
              <a:rPr lang="ru-RU" b="1" i="1" dirty="0">
                <a:solidFill>
                  <a:srgbClr val="FF0000"/>
                </a:solidFill>
              </a:rPr>
              <a:t>Заборонено </a:t>
            </a:r>
            <a:r>
              <a:rPr lang="ru-RU" b="1" i="1" dirty="0" err="1">
                <a:solidFill>
                  <a:srgbClr val="FF0000"/>
                </a:solidFill>
              </a:rPr>
              <a:t>застосування</a:t>
            </a:r>
            <a:r>
              <a:rPr lang="ru-RU" b="1" i="1" dirty="0">
                <a:solidFill>
                  <a:srgbClr val="FF0000"/>
                </a:solidFill>
              </a:rPr>
              <a:t> </a:t>
            </a:r>
            <a:r>
              <a:rPr lang="ru-RU" b="1" i="1" dirty="0" err="1">
                <a:solidFill>
                  <a:srgbClr val="FF0000"/>
                </a:solidFill>
              </a:rPr>
              <a:t>заходів</a:t>
            </a:r>
            <a:r>
              <a:rPr lang="ru-RU" dirty="0"/>
              <a:t> примусу до </a:t>
            </a:r>
            <a:r>
              <a:rPr lang="ru-RU" dirty="0" err="1"/>
              <a:t>жінок</a:t>
            </a:r>
            <a:r>
              <a:rPr lang="ru-RU" dirty="0"/>
              <a:t> з </a:t>
            </a:r>
            <a:r>
              <a:rPr lang="ru-RU" dirty="0" err="1"/>
              <a:t>явними</a:t>
            </a:r>
            <a:r>
              <a:rPr lang="ru-RU" dirty="0"/>
              <a:t> </a:t>
            </a:r>
            <a:r>
              <a:rPr lang="ru-RU" dirty="0" err="1"/>
              <a:t>ознаками</a:t>
            </a:r>
            <a:r>
              <a:rPr lang="ru-RU" dirty="0"/>
              <a:t> </a:t>
            </a:r>
            <a:r>
              <a:rPr lang="ru-RU" dirty="0" err="1"/>
              <a:t>вагітності</a:t>
            </a:r>
            <a:r>
              <a:rPr lang="ru-RU" dirty="0"/>
              <a:t>, </a:t>
            </a:r>
            <a:r>
              <a:rPr lang="ru-RU" dirty="0" err="1"/>
              <a:t>осіб</a:t>
            </a:r>
            <a:r>
              <a:rPr lang="ru-RU" dirty="0"/>
              <a:t> </a:t>
            </a:r>
            <a:r>
              <a:rPr lang="ru-RU" dirty="0" err="1"/>
              <a:t>похилого</a:t>
            </a:r>
            <a:r>
              <a:rPr lang="ru-RU" dirty="0"/>
              <a:t> </a:t>
            </a:r>
            <a:r>
              <a:rPr lang="ru-RU" dirty="0" err="1"/>
              <a:t>віку</a:t>
            </a:r>
            <a:r>
              <a:rPr lang="ru-RU" dirty="0"/>
              <a:t>, </a:t>
            </a:r>
            <a:r>
              <a:rPr lang="ru-RU" dirty="0" err="1"/>
              <a:t>осіб</a:t>
            </a:r>
            <a:r>
              <a:rPr lang="ru-RU" dirty="0"/>
              <a:t> з </a:t>
            </a:r>
            <a:r>
              <a:rPr lang="ru-RU" dirty="0" err="1"/>
              <a:t>вираженими</a:t>
            </a:r>
            <a:r>
              <a:rPr lang="ru-RU" dirty="0"/>
              <a:t> </a:t>
            </a:r>
            <a:r>
              <a:rPr lang="ru-RU" dirty="0" err="1"/>
              <a:t>ознаками</a:t>
            </a:r>
            <a:r>
              <a:rPr lang="ru-RU" dirty="0"/>
              <a:t> </a:t>
            </a:r>
            <a:r>
              <a:rPr lang="ru-RU" dirty="0" err="1"/>
              <a:t>інвалідності</a:t>
            </a:r>
            <a:r>
              <a:rPr lang="ru-RU" dirty="0"/>
              <a:t> та </a:t>
            </a:r>
            <a:r>
              <a:rPr lang="ru-RU" dirty="0" err="1"/>
              <a:t>малолітніх</a:t>
            </a:r>
            <a:r>
              <a:rPr lang="ru-RU" dirty="0"/>
              <a:t> </a:t>
            </a:r>
            <a:r>
              <a:rPr lang="ru-RU" dirty="0" err="1"/>
              <a:t>осіб</a:t>
            </a:r>
            <a:r>
              <a:rPr lang="ru-RU" dirty="0"/>
              <a:t>, </a:t>
            </a:r>
            <a:r>
              <a:rPr lang="ru-RU" dirty="0" err="1"/>
              <a:t>крім</a:t>
            </a:r>
            <a:r>
              <a:rPr lang="ru-RU" dirty="0"/>
              <a:t> </a:t>
            </a:r>
            <a:r>
              <a:rPr lang="ru-RU" dirty="0" err="1"/>
              <a:t>випадків</a:t>
            </a:r>
            <a:r>
              <a:rPr lang="ru-RU" dirty="0"/>
              <a:t> </a:t>
            </a:r>
            <a:r>
              <a:rPr lang="ru-RU" dirty="0" err="1"/>
              <a:t>учинення</a:t>
            </a:r>
            <a:r>
              <a:rPr lang="ru-RU" dirty="0"/>
              <a:t> такими особами </a:t>
            </a:r>
            <a:r>
              <a:rPr lang="ru-RU" dirty="0" err="1"/>
              <a:t>групового</a:t>
            </a:r>
            <a:r>
              <a:rPr lang="ru-RU" dirty="0"/>
              <a:t> та/</a:t>
            </a:r>
            <a:r>
              <a:rPr lang="ru-RU" dirty="0" err="1"/>
              <a:t>або</a:t>
            </a:r>
            <a:r>
              <a:rPr lang="ru-RU" dirty="0"/>
              <a:t> </a:t>
            </a:r>
            <a:r>
              <a:rPr lang="ru-RU" dirty="0" err="1"/>
              <a:t>збройного</a:t>
            </a:r>
            <a:r>
              <a:rPr lang="ru-RU" dirty="0"/>
              <a:t> нападу </a:t>
            </a:r>
            <a:r>
              <a:rPr lang="ru-RU" dirty="0" err="1"/>
              <a:t>чи</a:t>
            </a:r>
            <a:r>
              <a:rPr lang="ru-RU" dirty="0"/>
              <a:t> опору </a:t>
            </a:r>
            <a:r>
              <a:rPr lang="ru-RU" dirty="0" err="1"/>
              <a:t>або</a:t>
            </a:r>
            <a:r>
              <a:rPr lang="ru-RU" dirty="0"/>
              <a:t> </a:t>
            </a:r>
            <a:r>
              <a:rPr lang="ru-RU" dirty="0" err="1"/>
              <a:t>якщо</a:t>
            </a:r>
            <a:r>
              <a:rPr lang="ru-RU" dirty="0"/>
              <a:t> є </a:t>
            </a:r>
            <a:r>
              <a:rPr lang="ru-RU" dirty="0" err="1"/>
              <a:t>безпосередня</a:t>
            </a:r>
            <a:r>
              <a:rPr lang="ru-RU" dirty="0"/>
              <a:t> </a:t>
            </a:r>
            <a:r>
              <a:rPr lang="ru-RU" dirty="0" err="1"/>
              <a:t>загроза</a:t>
            </a:r>
            <a:r>
              <a:rPr lang="ru-RU" dirty="0"/>
              <a:t> </a:t>
            </a:r>
            <a:r>
              <a:rPr lang="ru-RU" dirty="0" err="1"/>
              <a:t>життю</a:t>
            </a:r>
            <a:r>
              <a:rPr lang="ru-RU" dirty="0"/>
              <a:t> </a:t>
            </a:r>
            <a:r>
              <a:rPr lang="ru-RU" dirty="0" err="1"/>
              <a:t>чи</a:t>
            </a:r>
            <a:r>
              <a:rPr lang="ru-RU" dirty="0"/>
              <a:t> </a:t>
            </a:r>
            <a:r>
              <a:rPr lang="ru-RU" dirty="0" err="1"/>
              <a:t>здоров’ю</a:t>
            </a:r>
            <a:r>
              <a:rPr lang="ru-RU" dirty="0"/>
              <a:t> </a:t>
            </a:r>
            <a:r>
              <a:rPr lang="ru-RU" dirty="0" err="1"/>
              <a:t>військовослужбовця</a:t>
            </a:r>
            <a:r>
              <a:rPr lang="ru-RU" dirty="0"/>
              <a:t> </a:t>
            </a:r>
            <a:r>
              <a:rPr lang="ru-RU" dirty="0" err="1"/>
              <a:t>або</a:t>
            </a:r>
            <a:r>
              <a:rPr lang="ru-RU" dirty="0"/>
              <a:t> </a:t>
            </a:r>
            <a:r>
              <a:rPr lang="ru-RU" dirty="0" err="1"/>
              <a:t>працівника</a:t>
            </a:r>
            <a:r>
              <a:rPr lang="ru-RU" dirty="0"/>
              <a:t>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r>
              <a:rPr lang="ru-RU" dirty="0"/>
              <a:t> та/</a:t>
            </a:r>
            <a:r>
              <a:rPr lang="ru-RU" dirty="0" err="1"/>
              <a:t>або</a:t>
            </a:r>
            <a:r>
              <a:rPr lang="ru-RU" dirty="0"/>
              <a:t> </a:t>
            </a:r>
            <a:r>
              <a:rPr lang="ru-RU" dirty="0" err="1"/>
              <a:t>іншої</a:t>
            </a:r>
            <a:r>
              <a:rPr lang="ru-RU" dirty="0"/>
              <a:t> особи, </a:t>
            </a:r>
            <a:r>
              <a:rPr lang="ru-RU" dirty="0" err="1"/>
              <a:t>якщо</a:t>
            </a:r>
            <a:r>
              <a:rPr lang="ru-RU" dirty="0"/>
              <a:t> </a:t>
            </a:r>
            <a:r>
              <a:rPr lang="ru-RU" dirty="0" err="1"/>
              <a:t>відбити</a:t>
            </a:r>
            <a:r>
              <a:rPr lang="ru-RU" dirty="0"/>
              <a:t> </a:t>
            </a:r>
            <a:r>
              <a:rPr lang="ru-RU" dirty="0" err="1"/>
              <a:t>такий</a:t>
            </a:r>
            <a:r>
              <a:rPr lang="ru-RU" dirty="0"/>
              <a:t> </a:t>
            </a:r>
            <a:r>
              <a:rPr lang="ru-RU" dirty="0" err="1"/>
              <a:t>напад</a:t>
            </a:r>
            <a:r>
              <a:rPr lang="ru-RU" dirty="0"/>
              <a:t>, </a:t>
            </a:r>
            <a:r>
              <a:rPr lang="ru-RU" dirty="0" err="1"/>
              <a:t>опір</a:t>
            </a:r>
            <a:r>
              <a:rPr lang="ru-RU" dirty="0"/>
              <a:t> </a:t>
            </a:r>
            <a:r>
              <a:rPr lang="ru-RU" dirty="0" err="1"/>
              <a:t>або</a:t>
            </a:r>
            <a:r>
              <a:rPr lang="ru-RU" dirty="0"/>
              <a:t> </a:t>
            </a:r>
            <a:r>
              <a:rPr lang="ru-RU" dirty="0" err="1"/>
              <a:t>усунути</a:t>
            </a:r>
            <a:r>
              <a:rPr lang="ru-RU" dirty="0"/>
              <a:t> </a:t>
            </a:r>
            <a:r>
              <a:rPr lang="ru-RU" dirty="0" err="1"/>
              <a:t>загрозу</a:t>
            </a:r>
            <a:r>
              <a:rPr lang="ru-RU" dirty="0"/>
              <a:t> </a:t>
            </a:r>
            <a:r>
              <a:rPr lang="ru-RU" dirty="0" err="1"/>
              <a:t>іншими</a:t>
            </a:r>
            <a:r>
              <a:rPr lang="ru-RU" dirty="0"/>
              <a:t> способами і </a:t>
            </a:r>
            <a:r>
              <a:rPr lang="ru-RU" dirty="0" err="1"/>
              <a:t>засобами</a:t>
            </a:r>
            <a:r>
              <a:rPr lang="ru-RU" dirty="0"/>
              <a:t> </a:t>
            </a:r>
            <a:r>
              <a:rPr lang="ru-RU" dirty="0" err="1"/>
              <a:t>неможливо</a:t>
            </a:r>
            <a:r>
              <a:rPr lang="ru-RU" dirty="0"/>
              <a:t>.</a:t>
            </a:r>
          </a:p>
          <a:p>
            <a:r>
              <a:rPr lang="ru-RU" dirty="0" err="1"/>
              <a:t>Військовослужбовці</a:t>
            </a:r>
            <a:r>
              <a:rPr lang="ru-RU" dirty="0"/>
              <a:t> та </a:t>
            </a:r>
            <a:r>
              <a:rPr lang="ru-RU" dirty="0" err="1"/>
              <a:t>працівники</a:t>
            </a:r>
            <a:r>
              <a:rPr lang="ru-RU" dirty="0"/>
              <a:t>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r>
              <a:rPr lang="ru-RU" dirty="0"/>
              <a:t> </a:t>
            </a:r>
            <a:r>
              <a:rPr lang="ru-RU" b="1" i="1" dirty="0" err="1">
                <a:solidFill>
                  <a:srgbClr val="FF0000"/>
                </a:solidFill>
              </a:rPr>
              <a:t>зобов’язані</a:t>
            </a:r>
            <a:r>
              <a:rPr lang="ru-RU" b="1" i="1" dirty="0">
                <a:solidFill>
                  <a:srgbClr val="FF0000"/>
                </a:solidFill>
              </a:rPr>
              <a:t> </a:t>
            </a:r>
            <a:r>
              <a:rPr lang="ru-RU" b="1" i="1" dirty="0" err="1">
                <a:solidFill>
                  <a:srgbClr val="FF0000"/>
                </a:solidFill>
              </a:rPr>
              <a:t>попередити</a:t>
            </a:r>
            <a:r>
              <a:rPr lang="ru-RU" b="1" i="1" dirty="0">
                <a:solidFill>
                  <a:srgbClr val="FF0000"/>
                </a:solidFill>
              </a:rPr>
              <a:t> особу про </a:t>
            </a:r>
            <a:r>
              <a:rPr lang="ru-RU" b="1" i="1" dirty="0" err="1">
                <a:solidFill>
                  <a:srgbClr val="FF0000"/>
                </a:solidFill>
              </a:rPr>
              <a:t>застосування</a:t>
            </a:r>
            <a:r>
              <a:rPr lang="ru-RU" b="1" i="1" dirty="0">
                <a:solidFill>
                  <a:srgbClr val="FF0000"/>
                </a:solidFill>
              </a:rPr>
              <a:t> </a:t>
            </a:r>
            <a:r>
              <a:rPr lang="ru-RU" dirty="0" err="1"/>
              <a:t>заходів</a:t>
            </a:r>
            <a:r>
              <a:rPr lang="ru-RU" dirty="0"/>
              <a:t> примусу та </a:t>
            </a:r>
            <a:r>
              <a:rPr lang="ru-RU" dirty="0" err="1"/>
              <a:t>надати</a:t>
            </a:r>
            <a:r>
              <a:rPr lang="ru-RU" dirty="0"/>
              <a:t> </a:t>
            </a:r>
            <a:r>
              <a:rPr lang="ru-RU" dirty="0" err="1"/>
              <a:t>їй</a:t>
            </a:r>
            <a:r>
              <a:rPr lang="ru-RU" dirty="0"/>
              <a:t> </a:t>
            </a:r>
            <a:r>
              <a:rPr lang="ru-RU" dirty="0" err="1"/>
              <a:t>достатньо</a:t>
            </a:r>
            <a:r>
              <a:rPr lang="ru-RU" dirty="0"/>
              <a:t> часу для </a:t>
            </a:r>
            <a:r>
              <a:rPr lang="ru-RU" dirty="0" err="1"/>
              <a:t>виконання</a:t>
            </a:r>
            <a:r>
              <a:rPr lang="ru-RU" dirty="0"/>
              <a:t> </a:t>
            </a:r>
            <a:r>
              <a:rPr lang="ru-RU" dirty="0" err="1"/>
              <a:t>їхньої</a:t>
            </a:r>
            <a:r>
              <a:rPr lang="ru-RU" dirty="0"/>
              <a:t> </a:t>
            </a:r>
            <a:r>
              <a:rPr lang="ru-RU" dirty="0" err="1"/>
              <a:t>законної</a:t>
            </a:r>
            <a:r>
              <a:rPr lang="ru-RU" dirty="0"/>
              <a:t> </a:t>
            </a:r>
            <a:r>
              <a:rPr lang="ru-RU" dirty="0" err="1"/>
              <a:t>вимоги</a:t>
            </a:r>
            <a:r>
              <a:rPr lang="ru-RU" dirty="0"/>
              <a:t>, </a:t>
            </a:r>
            <a:r>
              <a:rPr lang="ru-RU" dirty="0" err="1"/>
              <a:t>крім</a:t>
            </a:r>
            <a:r>
              <a:rPr lang="ru-RU" dirty="0"/>
              <a:t> </a:t>
            </a:r>
            <a:r>
              <a:rPr lang="ru-RU" dirty="0" err="1"/>
              <a:t>випадку</a:t>
            </a:r>
            <a:r>
              <a:rPr lang="ru-RU" dirty="0"/>
              <a:t>, коли </a:t>
            </a:r>
            <a:r>
              <a:rPr lang="ru-RU" dirty="0" err="1"/>
              <a:t>зволікання</a:t>
            </a:r>
            <a:r>
              <a:rPr lang="ru-RU" dirty="0"/>
              <a:t> </a:t>
            </a:r>
            <a:r>
              <a:rPr lang="ru-RU" dirty="0" err="1"/>
              <a:t>може</a:t>
            </a:r>
            <a:r>
              <a:rPr lang="ru-RU" dirty="0"/>
              <a:t> </a:t>
            </a:r>
            <a:r>
              <a:rPr lang="ru-RU" dirty="0" err="1"/>
              <a:t>спричинити</a:t>
            </a:r>
            <a:r>
              <a:rPr lang="ru-RU" dirty="0"/>
              <a:t> </a:t>
            </a:r>
            <a:r>
              <a:rPr lang="ru-RU" dirty="0" err="1"/>
              <a:t>посягання</a:t>
            </a:r>
            <a:r>
              <a:rPr lang="ru-RU" dirty="0"/>
              <a:t> на </a:t>
            </a:r>
            <a:r>
              <a:rPr lang="ru-RU" dirty="0" err="1"/>
              <a:t>життя</a:t>
            </a:r>
            <a:r>
              <a:rPr lang="ru-RU" dirty="0"/>
              <a:t> і </a:t>
            </a:r>
            <a:r>
              <a:rPr lang="ru-RU" dirty="0" err="1"/>
              <a:t>здоров’я</a:t>
            </a:r>
            <a:r>
              <a:rPr lang="ru-RU" dirty="0"/>
              <a:t> </a:t>
            </a:r>
            <a:r>
              <a:rPr lang="ru-RU" dirty="0" err="1"/>
              <a:t>військовослужбовця</a:t>
            </a:r>
            <a:r>
              <a:rPr lang="ru-RU" dirty="0"/>
              <a:t> </a:t>
            </a:r>
            <a:r>
              <a:rPr lang="ru-RU" dirty="0" err="1"/>
              <a:t>чи</a:t>
            </a:r>
            <a:r>
              <a:rPr lang="ru-RU" dirty="0"/>
              <a:t> </a:t>
            </a:r>
            <a:r>
              <a:rPr lang="ru-RU" dirty="0" err="1"/>
              <a:t>працівника</a:t>
            </a:r>
            <a:r>
              <a:rPr lang="ru-RU" dirty="0"/>
              <a:t>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r>
              <a:rPr lang="ru-RU" dirty="0"/>
              <a:t> та/</a:t>
            </a:r>
            <a:r>
              <a:rPr lang="ru-RU" dirty="0" err="1"/>
              <a:t>або</a:t>
            </a:r>
            <a:r>
              <a:rPr lang="ru-RU" dirty="0"/>
              <a:t> </a:t>
            </a:r>
            <a:r>
              <a:rPr lang="ru-RU" dirty="0" err="1"/>
              <a:t>інших</a:t>
            </a:r>
            <a:r>
              <a:rPr lang="ru-RU" dirty="0"/>
              <a:t> </a:t>
            </a:r>
            <a:r>
              <a:rPr lang="ru-RU" dirty="0" err="1"/>
              <a:t>осіб</a:t>
            </a:r>
            <a:r>
              <a:rPr lang="ru-RU" dirty="0"/>
              <a:t> </a:t>
            </a:r>
            <a:r>
              <a:rPr lang="ru-RU" dirty="0" err="1"/>
              <a:t>або</a:t>
            </a:r>
            <a:r>
              <a:rPr lang="ru-RU" dirty="0"/>
              <a:t> </a:t>
            </a:r>
            <a:r>
              <a:rPr lang="ru-RU" dirty="0" err="1"/>
              <a:t>інші</a:t>
            </a:r>
            <a:r>
              <a:rPr lang="ru-RU" dirty="0"/>
              <a:t> </a:t>
            </a:r>
            <a:r>
              <a:rPr lang="ru-RU" dirty="0" err="1"/>
              <a:t>тяжкі</a:t>
            </a:r>
            <a:r>
              <a:rPr lang="ru-RU" dirty="0"/>
              <a:t> </a:t>
            </a:r>
            <a:r>
              <a:rPr lang="ru-RU" dirty="0" err="1"/>
              <a:t>наслідки</a:t>
            </a:r>
            <a:r>
              <a:rPr lang="ru-RU" dirty="0"/>
              <a:t>.</a:t>
            </a:r>
          </a:p>
          <a:p>
            <a:endParaRPr lang="ru-RU" dirty="0"/>
          </a:p>
        </p:txBody>
      </p:sp>
    </p:spTree>
    <p:extLst>
      <p:ext uri="{BB962C8B-B14F-4D97-AF65-F5344CB8AC3E}">
        <p14:creationId xmlns:p14="http://schemas.microsoft.com/office/powerpoint/2010/main" val="391063727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Вимоги до примусу</a:t>
            </a:r>
            <a:endParaRPr lang="ru-RU" dirty="0"/>
          </a:p>
        </p:txBody>
      </p:sp>
      <p:sp>
        <p:nvSpPr>
          <p:cNvPr id="3" name="Объект 2"/>
          <p:cNvSpPr>
            <a:spLocks noGrp="1"/>
          </p:cNvSpPr>
          <p:nvPr>
            <p:ph idx="1"/>
          </p:nvPr>
        </p:nvSpPr>
        <p:spPr>
          <a:xfrm>
            <a:off x="457200" y="1124744"/>
            <a:ext cx="8229600" cy="5472608"/>
          </a:xfrm>
        </p:spPr>
        <p:txBody>
          <a:bodyPr>
            <a:normAutofit fontScale="55000" lnSpcReduction="20000"/>
          </a:bodyPr>
          <a:lstStyle/>
          <a:p>
            <a:r>
              <a:rPr lang="ru-RU" dirty="0"/>
              <a:t>У </a:t>
            </a:r>
            <a:r>
              <a:rPr lang="ru-RU" dirty="0" err="1"/>
              <a:t>разі</a:t>
            </a:r>
            <a:r>
              <a:rPr lang="ru-RU" dirty="0"/>
              <a:t> </a:t>
            </a:r>
            <a:r>
              <a:rPr lang="ru-RU" dirty="0" err="1"/>
              <a:t>неможливості</a:t>
            </a:r>
            <a:r>
              <a:rPr lang="ru-RU" dirty="0"/>
              <a:t> </a:t>
            </a:r>
            <a:r>
              <a:rPr lang="ru-RU" dirty="0" err="1"/>
              <a:t>уникнути</a:t>
            </a:r>
            <a:r>
              <a:rPr lang="ru-RU" dirty="0"/>
              <a:t> </a:t>
            </a:r>
            <a:r>
              <a:rPr lang="ru-RU" dirty="0" err="1"/>
              <a:t>застосування</a:t>
            </a:r>
            <a:r>
              <a:rPr lang="ru-RU" dirty="0"/>
              <a:t> заходу примусу </a:t>
            </a:r>
            <a:r>
              <a:rPr lang="ru-RU" dirty="0" err="1"/>
              <a:t>такий</a:t>
            </a:r>
            <a:r>
              <a:rPr lang="ru-RU" dirty="0"/>
              <a:t> </a:t>
            </a:r>
            <a:r>
              <a:rPr lang="ru-RU" dirty="0" err="1"/>
              <a:t>захід</a:t>
            </a:r>
            <a:r>
              <a:rPr lang="ru-RU" dirty="0"/>
              <a:t> примусу </a:t>
            </a:r>
            <a:r>
              <a:rPr lang="ru-RU" b="1" i="1" dirty="0">
                <a:solidFill>
                  <a:srgbClr val="FF0000"/>
                </a:solidFill>
              </a:rPr>
              <a:t>не повинен </a:t>
            </a:r>
            <a:r>
              <a:rPr lang="ru-RU" b="1" i="1" dirty="0" err="1">
                <a:solidFill>
                  <a:srgbClr val="FF0000"/>
                </a:solidFill>
              </a:rPr>
              <a:t>перевищувати</a:t>
            </a:r>
            <a:r>
              <a:rPr lang="ru-RU" b="1" i="1" dirty="0">
                <a:solidFill>
                  <a:srgbClr val="FF0000"/>
                </a:solidFill>
              </a:rPr>
              <a:t> </a:t>
            </a:r>
            <a:r>
              <a:rPr lang="ru-RU" b="1" i="1" dirty="0" err="1">
                <a:solidFill>
                  <a:srgbClr val="FF0000"/>
                </a:solidFill>
              </a:rPr>
              <a:t>міри</a:t>
            </a:r>
            <a:r>
              <a:rPr lang="ru-RU" dirty="0"/>
              <a:t>, </a:t>
            </a:r>
            <a:r>
              <a:rPr lang="ru-RU" dirty="0" err="1"/>
              <a:t>необхідної</a:t>
            </a:r>
            <a:r>
              <a:rPr lang="ru-RU" dirty="0"/>
              <a:t> для </a:t>
            </a:r>
            <a:r>
              <a:rPr lang="ru-RU" dirty="0" err="1"/>
              <a:t>виконання</a:t>
            </a:r>
            <a:r>
              <a:rPr lang="ru-RU" dirty="0"/>
              <a:t> </a:t>
            </a:r>
            <a:r>
              <a:rPr lang="ru-RU" dirty="0" err="1"/>
              <a:t>покладених</a:t>
            </a:r>
            <a:r>
              <a:rPr lang="ru-RU" dirty="0"/>
              <a:t> на </a:t>
            </a:r>
            <a:r>
              <a:rPr lang="ru-RU" dirty="0" err="1"/>
              <a:t>Державну</a:t>
            </a:r>
            <a:r>
              <a:rPr lang="ru-RU" dirty="0"/>
              <a:t> </a:t>
            </a:r>
            <a:r>
              <a:rPr lang="ru-RU" dirty="0" err="1"/>
              <a:t>прикордонну</a:t>
            </a:r>
            <a:r>
              <a:rPr lang="ru-RU" dirty="0"/>
              <a:t> службу </a:t>
            </a:r>
            <a:r>
              <a:rPr lang="ru-RU" dirty="0" err="1"/>
              <a:t>України</a:t>
            </a:r>
            <a:r>
              <a:rPr lang="ru-RU" dirty="0"/>
              <a:t> </a:t>
            </a:r>
            <a:r>
              <a:rPr lang="ru-RU" dirty="0" err="1"/>
              <a:t>завдань</a:t>
            </a:r>
            <a:r>
              <a:rPr lang="ru-RU" dirty="0"/>
              <a:t>, і </a:t>
            </a:r>
            <a:r>
              <a:rPr lang="ru-RU" dirty="0" err="1"/>
              <a:t>має</a:t>
            </a:r>
            <a:r>
              <a:rPr lang="ru-RU" dirty="0"/>
              <a:t> </a:t>
            </a:r>
            <a:r>
              <a:rPr lang="ru-RU" dirty="0" err="1"/>
              <a:t>зводитися</a:t>
            </a:r>
            <a:r>
              <a:rPr lang="ru-RU" dirty="0"/>
              <a:t> до </a:t>
            </a:r>
            <a:r>
              <a:rPr lang="ru-RU" dirty="0" err="1"/>
              <a:t>мінімізації</a:t>
            </a:r>
            <a:r>
              <a:rPr lang="ru-RU" dirty="0"/>
              <a:t> </a:t>
            </a:r>
            <a:r>
              <a:rPr lang="ru-RU" dirty="0" err="1"/>
              <a:t>ризику</a:t>
            </a:r>
            <a:r>
              <a:rPr lang="ru-RU" dirty="0"/>
              <a:t> </a:t>
            </a:r>
            <a:r>
              <a:rPr lang="ru-RU" dirty="0" err="1"/>
              <a:t>заподіяння</a:t>
            </a:r>
            <a:r>
              <a:rPr lang="ru-RU" dirty="0"/>
              <a:t> </a:t>
            </a:r>
            <a:r>
              <a:rPr lang="ru-RU" dirty="0" err="1"/>
              <a:t>шкоди</a:t>
            </a:r>
            <a:r>
              <a:rPr lang="ru-RU" dirty="0"/>
              <a:t> </a:t>
            </a:r>
            <a:r>
              <a:rPr lang="ru-RU" dirty="0" err="1"/>
              <a:t>життю</a:t>
            </a:r>
            <a:r>
              <a:rPr lang="ru-RU" dirty="0"/>
              <a:t> та </a:t>
            </a:r>
            <a:r>
              <a:rPr lang="ru-RU" dirty="0" err="1"/>
              <a:t>здоров’ю</a:t>
            </a:r>
            <a:r>
              <a:rPr lang="ru-RU" dirty="0"/>
              <a:t> особи, яка вчинила </a:t>
            </a:r>
            <a:r>
              <a:rPr lang="ru-RU" dirty="0" err="1"/>
              <a:t>правопорушення</a:t>
            </a:r>
            <a:r>
              <a:rPr lang="ru-RU" dirty="0"/>
              <a:t>, а </a:t>
            </a:r>
            <a:r>
              <a:rPr lang="ru-RU" dirty="0" err="1"/>
              <a:t>також</a:t>
            </a:r>
            <a:r>
              <a:rPr lang="ru-RU" dirty="0"/>
              <a:t> </a:t>
            </a:r>
            <a:r>
              <a:rPr lang="ru-RU" dirty="0" err="1"/>
              <a:t>життю</a:t>
            </a:r>
            <a:r>
              <a:rPr lang="ru-RU" dirty="0"/>
              <a:t> і </a:t>
            </a:r>
            <a:r>
              <a:rPr lang="ru-RU" dirty="0" err="1"/>
              <a:t>здоров’ю</a:t>
            </a:r>
            <a:r>
              <a:rPr lang="ru-RU" dirty="0"/>
              <a:t> </a:t>
            </a:r>
            <a:r>
              <a:rPr lang="ru-RU" dirty="0" err="1"/>
              <a:t>інших</a:t>
            </a:r>
            <a:r>
              <a:rPr lang="ru-RU" dirty="0"/>
              <a:t> </a:t>
            </a:r>
            <a:r>
              <a:rPr lang="ru-RU" dirty="0" err="1"/>
              <a:t>осіб</a:t>
            </a:r>
            <a:r>
              <a:rPr lang="ru-RU" dirty="0"/>
              <a:t>.</a:t>
            </a:r>
          </a:p>
          <a:p>
            <a:r>
              <a:rPr lang="ru-RU" dirty="0" err="1"/>
              <a:t>Військовослужбовці</a:t>
            </a:r>
            <a:r>
              <a:rPr lang="ru-RU" dirty="0"/>
              <a:t> та </a:t>
            </a:r>
            <a:r>
              <a:rPr lang="ru-RU" dirty="0" err="1"/>
              <a:t>працівники</a:t>
            </a:r>
            <a:r>
              <a:rPr lang="ru-RU" dirty="0"/>
              <a:t>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r>
              <a:rPr lang="ru-RU" dirty="0"/>
              <a:t> </a:t>
            </a:r>
            <a:r>
              <a:rPr lang="ru-RU" dirty="0" err="1"/>
              <a:t>зобов’язані</a:t>
            </a:r>
            <a:r>
              <a:rPr lang="ru-RU" dirty="0"/>
              <a:t> </a:t>
            </a:r>
            <a:r>
              <a:rPr lang="ru-RU" dirty="0" err="1"/>
              <a:t>негайно</a:t>
            </a:r>
            <a:r>
              <a:rPr lang="ru-RU" dirty="0"/>
              <a:t> </a:t>
            </a:r>
            <a:r>
              <a:rPr lang="ru-RU" b="1" i="1" dirty="0" err="1">
                <a:solidFill>
                  <a:srgbClr val="FF0000"/>
                </a:solidFill>
              </a:rPr>
              <a:t>зупинити</a:t>
            </a:r>
            <a:r>
              <a:rPr lang="ru-RU" b="1" i="1" dirty="0">
                <a:solidFill>
                  <a:srgbClr val="FF0000"/>
                </a:solidFill>
              </a:rPr>
              <a:t> </a:t>
            </a:r>
            <a:r>
              <a:rPr lang="ru-RU" b="1" i="1" dirty="0" err="1">
                <a:solidFill>
                  <a:srgbClr val="FF0000"/>
                </a:solidFill>
              </a:rPr>
              <a:t>застосування</a:t>
            </a:r>
            <a:r>
              <a:rPr lang="ru-RU" b="1" i="1" dirty="0">
                <a:solidFill>
                  <a:srgbClr val="FF0000"/>
                </a:solidFill>
              </a:rPr>
              <a:t> заходу примусу в момент </a:t>
            </a:r>
            <a:r>
              <a:rPr lang="ru-RU" b="1" i="1" dirty="0" err="1">
                <a:solidFill>
                  <a:srgbClr val="FF0000"/>
                </a:solidFill>
              </a:rPr>
              <a:t>досягнення</a:t>
            </a:r>
            <a:r>
              <a:rPr lang="ru-RU" b="1" i="1" dirty="0">
                <a:solidFill>
                  <a:srgbClr val="FF0000"/>
                </a:solidFill>
              </a:rPr>
              <a:t> </a:t>
            </a:r>
            <a:r>
              <a:rPr lang="ru-RU" b="1" i="1" dirty="0" err="1">
                <a:solidFill>
                  <a:srgbClr val="FF0000"/>
                </a:solidFill>
              </a:rPr>
              <a:t>очікуваного</a:t>
            </a:r>
            <a:r>
              <a:rPr lang="ru-RU" b="1" i="1" dirty="0">
                <a:solidFill>
                  <a:srgbClr val="FF0000"/>
                </a:solidFill>
              </a:rPr>
              <a:t> результат</a:t>
            </a:r>
            <a:r>
              <a:rPr lang="ru-RU" dirty="0"/>
              <a:t>у, а </a:t>
            </a:r>
            <a:r>
              <a:rPr lang="ru-RU" dirty="0" err="1"/>
              <a:t>також</a:t>
            </a:r>
            <a:r>
              <a:rPr lang="ru-RU" dirty="0"/>
              <a:t>, за </a:t>
            </a:r>
            <a:r>
              <a:rPr lang="ru-RU" dirty="0" err="1"/>
              <a:t>необхідності</a:t>
            </a:r>
            <a:r>
              <a:rPr lang="ru-RU" dirty="0"/>
              <a:t>, </a:t>
            </a:r>
            <a:r>
              <a:rPr lang="ru-RU" dirty="0" err="1"/>
              <a:t>мають</a:t>
            </a:r>
            <a:r>
              <a:rPr lang="ru-RU" dirty="0"/>
              <a:t> </a:t>
            </a:r>
            <a:r>
              <a:rPr lang="ru-RU" dirty="0" err="1"/>
              <a:t>надати</a:t>
            </a:r>
            <a:r>
              <a:rPr lang="ru-RU" dirty="0"/>
              <a:t> </a:t>
            </a:r>
            <a:r>
              <a:rPr lang="ru-RU" dirty="0" err="1"/>
              <a:t>домедичну</a:t>
            </a:r>
            <a:r>
              <a:rPr lang="ru-RU" dirty="0"/>
              <a:t> </a:t>
            </a:r>
            <a:r>
              <a:rPr lang="ru-RU" dirty="0" err="1"/>
              <a:t>допомогу</a:t>
            </a:r>
            <a:r>
              <a:rPr lang="ru-RU" dirty="0"/>
              <a:t> та </a:t>
            </a:r>
            <a:r>
              <a:rPr lang="ru-RU" dirty="0" err="1"/>
              <a:t>забезпечити</a:t>
            </a:r>
            <a:r>
              <a:rPr lang="ru-RU" dirty="0"/>
              <a:t> </a:t>
            </a:r>
            <a:r>
              <a:rPr lang="ru-RU" dirty="0" err="1"/>
              <a:t>надання</a:t>
            </a:r>
            <a:r>
              <a:rPr lang="ru-RU" dirty="0"/>
              <a:t> </a:t>
            </a:r>
            <a:r>
              <a:rPr lang="ru-RU" dirty="0" err="1"/>
              <a:t>медичної</a:t>
            </a:r>
            <a:r>
              <a:rPr lang="ru-RU" dirty="0"/>
              <a:t> </a:t>
            </a:r>
            <a:r>
              <a:rPr lang="ru-RU" dirty="0" err="1"/>
              <a:t>допомоги</a:t>
            </a:r>
            <a:r>
              <a:rPr lang="ru-RU" dirty="0"/>
              <a:t> </a:t>
            </a:r>
            <a:r>
              <a:rPr lang="ru-RU" dirty="0" err="1"/>
              <a:t>медичними</a:t>
            </a:r>
            <a:r>
              <a:rPr lang="ru-RU" dirty="0"/>
              <a:t> </a:t>
            </a:r>
            <a:r>
              <a:rPr lang="ru-RU" dirty="0" err="1"/>
              <a:t>працівниками</a:t>
            </a:r>
            <a:r>
              <a:rPr lang="ru-RU" dirty="0"/>
              <a:t> особам, </a:t>
            </a:r>
            <a:r>
              <a:rPr lang="ru-RU" dirty="0" err="1"/>
              <a:t>які</a:t>
            </a:r>
            <a:r>
              <a:rPr lang="ru-RU" dirty="0"/>
              <a:t> </a:t>
            </a:r>
            <a:r>
              <a:rPr lang="ru-RU" dirty="0" err="1"/>
              <a:t>зазнали</a:t>
            </a:r>
            <a:r>
              <a:rPr lang="ru-RU" dirty="0"/>
              <a:t> </a:t>
            </a:r>
            <a:r>
              <a:rPr lang="ru-RU" dirty="0" err="1"/>
              <a:t>фізичної</a:t>
            </a:r>
            <a:r>
              <a:rPr lang="ru-RU" dirty="0"/>
              <a:t> </a:t>
            </a:r>
            <a:r>
              <a:rPr lang="ru-RU" dirty="0" err="1"/>
              <a:t>шкоди</a:t>
            </a:r>
            <a:r>
              <a:rPr lang="ru-RU" dirty="0"/>
              <a:t> </a:t>
            </a:r>
            <a:r>
              <a:rPr lang="ru-RU" dirty="0" err="1"/>
              <a:t>внаслідок</a:t>
            </a:r>
            <a:r>
              <a:rPr lang="ru-RU" dirty="0"/>
              <a:t> </a:t>
            </a:r>
            <a:r>
              <a:rPr lang="ru-RU" dirty="0" err="1"/>
              <a:t>застосування</a:t>
            </a:r>
            <a:r>
              <a:rPr lang="ru-RU" dirty="0"/>
              <a:t> </a:t>
            </a:r>
            <a:r>
              <a:rPr lang="ru-RU" dirty="0" err="1"/>
              <a:t>заходів</a:t>
            </a:r>
            <a:r>
              <a:rPr lang="ru-RU" dirty="0"/>
              <a:t> примусу.</a:t>
            </a:r>
          </a:p>
          <a:p>
            <a:r>
              <a:rPr lang="ru-RU" dirty="0" err="1"/>
              <a:t>Перевищення</a:t>
            </a:r>
            <a:r>
              <a:rPr lang="ru-RU" dirty="0"/>
              <a:t> </a:t>
            </a:r>
            <a:r>
              <a:rPr lang="ru-RU" dirty="0" err="1"/>
              <a:t>військовослужбовцями</a:t>
            </a:r>
            <a:r>
              <a:rPr lang="ru-RU" dirty="0"/>
              <a:t> та </a:t>
            </a:r>
            <a:r>
              <a:rPr lang="ru-RU" dirty="0" err="1"/>
              <a:t>працівниками</a:t>
            </a:r>
            <a:r>
              <a:rPr lang="ru-RU" dirty="0"/>
              <a:t>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r>
              <a:rPr lang="ru-RU" dirty="0"/>
              <a:t> </a:t>
            </a:r>
            <a:r>
              <a:rPr lang="ru-RU" dirty="0" err="1"/>
              <a:t>своїх</a:t>
            </a:r>
            <a:r>
              <a:rPr lang="ru-RU" dirty="0"/>
              <a:t> </a:t>
            </a:r>
            <a:r>
              <a:rPr lang="ru-RU" dirty="0" err="1"/>
              <a:t>повноважень</a:t>
            </a:r>
            <a:r>
              <a:rPr lang="ru-RU" dirty="0"/>
              <a:t> </a:t>
            </a:r>
            <a:r>
              <a:rPr lang="ru-RU" dirty="0" err="1"/>
              <a:t>під</a:t>
            </a:r>
            <a:r>
              <a:rPr lang="ru-RU" dirty="0"/>
              <a:t> час </a:t>
            </a:r>
            <a:r>
              <a:rPr lang="ru-RU" dirty="0" err="1"/>
              <a:t>використання</a:t>
            </a:r>
            <a:r>
              <a:rPr lang="ru-RU" dirty="0"/>
              <a:t> та </a:t>
            </a:r>
            <a:r>
              <a:rPr lang="ru-RU" dirty="0" err="1"/>
              <a:t>застосування</a:t>
            </a:r>
            <a:r>
              <a:rPr lang="ru-RU" dirty="0"/>
              <a:t> </a:t>
            </a:r>
            <a:r>
              <a:rPr lang="ru-RU" dirty="0" err="1"/>
              <a:t>заходів</a:t>
            </a:r>
            <a:r>
              <a:rPr lang="ru-RU" dirty="0"/>
              <a:t> примусу </a:t>
            </a:r>
            <a:r>
              <a:rPr lang="ru-RU" dirty="0" err="1"/>
              <a:t>тягне</a:t>
            </a:r>
            <a:r>
              <a:rPr lang="ru-RU" dirty="0"/>
              <a:t> за собою </a:t>
            </a:r>
            <a:r>
              <a:rPr lang="ru-RU" dirty="0" err="1"/>
              <a:t>відповідальність</a:t>
            </a:r>
            <a:r>
              <a:rPr lang="ru-RU" dirty="0"/>
              <a:t>, </a:t>
            </a:r>
            <a:r>
              <a:rPr lang="ru-RU" dirty="0" err="1"/>
              <a:t>встановлену</a:t>
            </a:r>
            <a:r>
              <a:rPr lang="ru-RU" dirty="0"/>
              <a:t> законом.</a:t>
            </a:r>
          </a:p>
          <a:p>
            <a:r>
              <a:rPr lang="ru-RU" dirty="0"/>
              <a:t>Правила </a:t>
            </a:r>
            <a:r>
              <a:rPr lang="ru-RU" dirty="0" err="1"/>
              <a:t>зберігання</a:t>
            </a:r>
            <a:r>
              <a:rPr lang="ru-RU" dirty="0"/>
              <a:t>, </a:t>
            </a:r>
            <a:r>
              <a:rPr lang="ru-RU" dirty="0" err="1"/>
              <a:t>носіння</a:t>
            </a:r>
            <a:r>
              <a:rPr lang="ru-RU" dirty="0"/>
              <a:t> та </a:t>
            </a:r>
            <a:r>
              <a:rPr lang="ru-RU" dirty="0" err="1"/>
              <a:t>застосування</a:t>
            </a:r>
            <a:r>
              <a:rPr lang="ru-RU" dirty="0"/>
              <a:t> </a:t>
            </a:r>
            <a:r>
              <a:rPr lang="ru-RU" dirty="0" err="1"/>
              <a:t>спеціальних</a:t>
            </a:r>
            <a:r>
              <a:rPr lang="ru-RU" dirty="0"/>
              <a:t> </a:t>
            </a:r>
            <a:r>
              <a:rPr lang="ru-RU" dirty="0" err="1"/>
              <a:t>засобів</a:t>
            </a:r>
            <a:r>
              <a:rPr lang="ru-RU" dirty="0"/>
              <a:t>, </a:t>
            </a:r>
            <a:r>
              <a:rPr lang="ru-RU" dirty="0" err="1"/>
              <a:t>що</a:t>
            </a:r>
            <a:r>
              <a:rPr lang="ru-RU" dirty="0"/>
              <a:t> є на </a:t>
            </a:r>
            <a:r>
              <a:rPr lang="ru-RU" dirty="0" err="1"/>
              <a:t>озброєнні</a:t>
            </a:r>
            <a:r>
              <a:rPr lang="ru-RU" dirty="0"/>
              <a:t>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r>
              <a:rPr lang="ru-RU" dirty="0"/>
              <a:t>, порядок </a:t>
            </a:r>
            <a:r>
              <a:rPr lang="ru-RU" dirty="0" err="1"/>
              <a:t>зберігання</a:t>
            </a:r>
            <a:r>
              <a:rPr lang="ru-RU" dirty="0"/>
              <a:t> і </a:t>
            </a:r>
            <a:r>
              <a:rPr lang="ru-RU" dirty="0" err="1"/>
              <a:t>носіння</a:t>
            </a:r>
            <a:r>
              <a:rPr lang="ru-RU" dirty="0"/>
              <a:t> </a:t>
            </a:r>
            <a:r>
              <a:rPr lang="ru-RU" dirty="0" err="1"/>
              <a:t>вогнепальної</a:t>
            </a:r>
            <a:r>
              <a:rPr lang="ru-RU" dirty="0"/>
              <a:t> </a:t>
            </a:r>
            <a:r>
              <a:rPr lang="ru-RU" dirty="0" err="1"/>
              <a:t>зброї</a:t>
            </a:r>
            <a:r>
              <a:rPr lang="ru-RU" dirty="0"/>
              <a:t> </a:t>
            </a:r>
            <a:r>
              <a:rPr lang="ru-RU" dirty="0" err="1"/>
              <a:t>військовослужбовцями</a:t>
            </a:r>
            <a:r>
              <a:rPr lang="ru-RU" dirty="0"/>
              <a:t> та </a:t>
            </a:r>
            <a:r>
              <a:rPr lang="ru-RU" dirty="0" err="1"/>
              <a:t>працівниками</a:t>
            </a:r>
            <a:r>
              <a:rPr lang="ru-RU" dirty="0"/>
              <a:t>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r>
              <a:rPr lang="ru-RU" dirty="0"/>
              <a:t> </a:t>
            </a:r>
            <a:r>
              <a:rPr lang="ru-RU" dirty="0" err="1"/>
              <a:t>встановлюються</a:t>
            </a:r>
            <a:r>
              <a:rPr lang="ru-RU" dirty="0"/>
              <a:t> </a:t>
            </a:r>
            <a:r>
              <a:rPr lang="ru-RU" dirty="0" err="1"/>
              <a:t>центральним</a:t>
            </a:r>
            <a:r>
              <a:rPr lang="ru-RU" dirty="0"/>
              <a:t> органом </a:t>
            </a:r>
            <a:r>
              <a:rPr lang="ru-RU" dirty="0" err="1"/>
              <a:t>виконавчої</a:t>
            </a:r>
            <a:r>
              <a:rPr lang="ru-RU" dirty="0"/>
              <a:t> </a:t>
            </a:r>
            <a:r>
              <a:rPr lang="ru-RU" dirty="0" err="1"/>
              <a:t>влади</a:t>
            </a:r>
            <a:r>
              <a:rPr lang="ru-RU" dirty="0"/>
              <a:t>, </a:t>
            </a:r>
            <a:r>
              <a:rPr lang="ru-RU" dirty="0" err="1"/>
              <a:t>що</a:t>
            </a:r>
            <a:r>
              <a:rPr lang="ru-RU" dirty="0"/>
              <a:t> </a:t>
            </a:r>
            <a:r>
              <a:rPr lang="ru-RU" dirty="0" err="1"/>
              <a:t>забезпечує</a:t>
            </a:r>
            <a:r>
              <a:rPr lang="ru-RU" dirty="0"/>
              <a:t> </a:t>
            </a:r>
            <a:r>
              <a:rPr lang="ru-RU" dirty="0" err="1"/>
              <a:t>формування</a:t>
            </a:r>
            <a:r>
              <a:rPr lang="ru-RU" dirty="0"/>
              <a:t> </a:t>
            </a:r>
            <a:r>
              <a:rPr lang="ru-RU" dirty="0" err="1"/>
              <a:t>державної</a:t>
            </a:r>
            <a:r>
              <a:rPr lang="ru-RU" dirty="0"/>
              <a:t> </a:t>
            </a:r>
            <a:r>
              <a:rPr lang="ru-RU" dirty="0" err="1"/>
              <a:t>політики</a:t>
            </a:r>
            <a:r>
              <a:rPr lang="ru-RU" dirty="0"/>
              <a:t> у </a:t>
            </a:r>
            <a:r>
              <a:rPr lang="ru-RU" dirty="0" err="1"/>
              <a:t>сфері</a:t>
            </a:r>
            <a:r>
              <a:rPr lang="ru-RU" dirty="0"/>
              <a:t> </a:t>
            </a:r>
            <a:r>
              <a:rPr lang="ru-RU" dirty="0" err="1"/>
              <a:t>захисту</a:t>
            </a:r>
            <a:r>
              <a:rPr lang="ru-RU" dirty="0"/>
              <a:t> державного кордону та </a:t>
            </a:r>
            <a:r>
              <a:rPr lang="ru-RU" dirty="0" err="1"/>
              <a:t>охорони</a:t>
            </a:r>
            <a:r>
              <a:rPr lang="ru-RU" dirty="0"/>
              <a:t> </a:t>
            </a:r>
            <a:r>
              <a:rPr lang="ru-RU" dirty="0" err="1"/>
              <a:t>суверенних</a:t>
            </a:r>
            <a:r>
              <a:rPr lang="ru-RU" dirty="0"/>
              <a:t> прав </a:t>
            </a:r>
            <a:r>
              <a:rPr lang="ru-RU" dirty="0" err="1"/>
              <a:t>України</a:t>
            </a:r>
            <a:r>
              <a:rPr lang="ru-RU" dirty="0"/>
              <a:t> в </a:t>
            </a:r>
            <a:r>
              <a:rPr lang="ru-RU" dirty="0" err="1"/>
              <a:t>її</a:t>
            </a:r>
            <a:r>
              <a:rPr lang="ru-RU" dirty="0"/>
              <a:t> </a:t>
            </a:r>
            <a:r>
              <a:rPr lang="ru-RU" dirty="0" err="1"/>
              <a:t>виключній</a:t>
            </a:r>
            <a:r>
              <a:rPr lang="ru-RU" dirty="0"/>
              <a:t> (</a:t>
            </a:r>
            <a:r>
              <a:rPr lang="ru-RU" dirty="0" err="1"/>
              <a:t>морській</a:t>
            </a:r>
            <a:r>
              <a:rPr lang="ru-RU" dirty="0"/>
              <a:t>) </a:t>
            </a:r>
            <a:r>
              <a:rPr lang="ru-RU" dirty="0" err="1"/>
              <a:t>економічній</a:t>
            </a:r>
            <a:r>
              <a:rPr lang="ru-RU" dirty="0"/>
              <a:t> </a:t>
            </a:r>
            <a:r>
              <a:rPr lang="ru-RU" dirty="0" err="1"/>
              <a:t>зоні</a:t>
            </a:r>
            <a:r>
              <a:rPr lang="ru-RU" dirty="0"/>
              <a:t>.</a:t>
            </a:r>
          </a:p>
          <a:p>
            <a:endParaRPr lang="ru-RU" dirty="0"/>
          </a:p>
        </p:txBody>
      </p:sp>
    </p:spTree>
    <p:extLst>
      <p:ext uri="{BB962C8B-B14F-4D97-AF65-F5344CB8AC3E}">
        <p14:creationId xmlns:p14="http://schemas.microsoft.com/office/powerpoint/2010/main" val="3347653747"/>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4544" y="0"/>
            <a:ext cx="8229600" cy="1143000"/>
          </a:xfrm>
        </p:spPr>
        <p:txBody>
          <a:bodyPr/>
          <a:lstStyle/>
          <a:p>
            <a:r>
              <a:rPr lang="ru-RU" dirty="0" err="1"/>
              <a:t>Застосування</a:t>
            </a:r>
            <a:r>
              <a:rPr lang="ru-RU" dirty="0"/>
              <a:t> </a:t>
            </a:r>
            <a:r>
              <a:rPr lang="ru-RU" dirty="0" err="1"/>
              <a:t>фізичного</a:t>
            </a:r>
            <a:r>
              <a:rPr lang="ru-RU" dirty="0"/>
              <a:t> </a:t>
            </a:r>
            <a:r>
              <a:rPr lang="ru-RU" dirty="0" err="1"/>
              <a:t>впливу</a:t>
            </a:r>
            <a:endParaRPr lang="ru-RU" dirty="0"/>
          </a:p>
        </p:txBody>
      </p:sp>
      <p:sp>
        <p:nvSpPr>
          <p:cNvPr id="3" name="Объект 2"/>
          <p:cNvSpPr>
            <a:spLocks noGrp="1"/>
          </p:cNvSpPr>
          <p:nvPr>
            <p:ph idx="1"/>
          </p:nvPr>
        </p:nvSpPr>
        <p:spPr/>
        <p:txBody>
          <a:bodyPr>
            <a:normAutofit fontScale="62500" lnSpcReduction="20000"/>
          </a:bodyPr>
          <a:lstStyle/>
          <a:p>
            <a:pPr marL="0" indent="0">
              <a:buNone/>
            </a:pPr>
            <a:r>
              <a:rPr lang="ru-RU" dirty="0" smtClean="0"/>
              <a:t>     </a:t>
            </a:r>
            <a:r>
              <a:rPr lang="ru-RU" b="1" i="1" dirty="0" err="1" smtClean="0">
                <a:solidFill>
                  <a:srgbClr val="FF0000"/>
                </a:solidFill>
              </a:rPr>
              <a:t>Фізичним</a:t>
            </a:r>
            <a:r>
              <a:rPr lang="ru-RU" b="1" i="1" dirty="0" smtClean="0">
                <a:solidFill>
                  <a:srgbClr val="FF0000"/>
                </a:solidFill>
              </a:rPr>
              <a:t> </a:t>
            </a:r>
            <a:r>
              <a:rPr lang="ru-RU" b="1" i="1" dirty="0" err="1">
                <a:solidFill>
                  <a:srgbClr val="FF0000"/>
                </a:solidFill>
              </a:rPr>
              <a:t>впливом</a:t>
            </a:r>
            <a:r>
              <a:rPr lang="ru-RU" dirty="0"/>
              <a:t> є </a:t>
            </a:r>
            <a:r>
              <a:rPr lang="ru-RU" dirty="0" err="1"/>
              <a:t>застосування</a:t>
            </a:r>
            <a:r>
              <a:rPr lang="ru-RU" dirty="0"/>
              <a:t> будь-</a:t>
            </a:r>
            <a:r>
              <a:rPr lang="ru-RU" dirty="0" err="1"/>
              <a:t>якої</a:t>
            </a:r>
            <a:r>
              <a:rPr lang="ru-RU" dirty="0"/>
              <a:t> </a:t>
            </a:r>
            <a:r>
              <a:rPr lang="ru-RU" dirty="0" err="1"/>
              <a:t>фізичної</a:t>
            </a:r>
            <a:r>
              <a:rPr lang="ru-RU" dirty="0"/>
              <a:t> </a:t>
            </a:r>
            <a:r>
              <a:rPr lang="ru-RU" dirty="0" err="1"/>
              <a:t>сили</a:t>
            </a:r>
            <a:r>
              <a:rPr lang="ru-RU" dirty="0"/>
              <a:t>, у тому </a:t>
            </a:r>
            <a:r>
              <a:rPr lang="ru-RU" dirty="0" err="1"/>
              <a:t>числі</a:t>
            </a:r>
            <a:r>
              <a:rPr lang="ru-RU" dirty="0"/>
              <a:t> </a:t>
            </a:r>
            <a:r>
              <a:rPr lang="ru-RU" dirty="0" err="1"/>
              <a:t>спеціальних</a:t>
            </a:r>
            <a:r>
              <a:rPr lang="ru-RU" dirty="0"/>
              <a:t> </a:t>
            </a:r>
            <a:r>
              <a:rPr lang="ru-RU" dirty="0" err="1"/>
              <a:t>прийомів</a:t>
            </a:r>
            <a:r>
              <a:rPr lang="ru-RU" dirty="0"/>
              <a:t> </a:t>
            </a:r>
            <a:r>
              <a:rPr lang="ru-RU" dirty="0" err="1"/>
              <a:t>боротьби</a:t>
            </a:r>
            <a:r>
              <a:rPr lang="ru-RU" dirty="0"/>
              <a:t> (рукопашного бою), з метою </a:t>
            </a:r>
            <a:r>
              <a:rPr lang="ru-RU" dirty="0" err="1"/>
              <a:t>припинення</a:t>
            </a:r>
            <a:r>
              <a:rPr lang="ru-RU" dirty="0"/>
              <a:t> </a:t>
            </a:r>
            <a:r>
              <a:rPr lang="ru-RU" dirty="0" err="1"/>
              <a:t>протиправних</a:t>
            </a:r>
            <a:r>
              <a:rPr lang="ru-RU" dirty="0"/>
              <a:t> </a:t>
            </a:r>
            <a:r>
              <a:rPr lang="ru-RU" dirty="0" err="1"/>
              <a:t>діянь</a:t>
            </a:r>
            <a:r>
              <a:rPr lang="ru-RU" dirty="0"/>
              <a:t> (</a:t>
            </a:r>
            <a:r>
              <a:rPr lang="ru-RU" dirty="0" err="1"/>
              <a:t>дій</a:t>
            </a:r>
            <a:r>
              <a:rPr lang="ru-RU" dirty="0"/>
              <a:t> </a:t>
            </a:r>
            <a:r>
              <a:rPr lang="ru-RU" dirty="0" err="1"/>
              <a:t>або</a:t>
            </a:r>
            <a:r>
              <a:rPr lang="ru-RU" dirty="0"/>
              <a:t> </a:t>
            </a:r>
            <a:r>
              <a:rPr lang="ru-RU" dirty="0" err="1"/>
              <a:t>бездіяльності</a:t>
            </a:r>
            <a:r>
              <a:rPr lang="ru-RU" dirty="0"/>
              <a:t>) </a:t>
            </a:r>
            <a:r>
              <a:rPr lang="ru-RU" dirty="0" err="1"/>
              <a:t>правопорушника</a:t>
            </a:r>
            <a:r>
              <a:rPr lang="ru-RU" dirty="0"/>
              <a:t>.</a:t>
            </a:r>
          </a:p>
          <a:p>
            <a:pPr marL="0" indent="0">
              <a:buNone/>
            </a:pPr>
            <a:r>
              <a:rPr lang="ru-RU" dirty="0" smtClean="0"/>
              <a:t>     </a:t>
            </a:r>
            <a:r>
              <a:rPr lang="ru-RU" dirty="0" err="1" smtClean="0"/>
              <a:t>Військовослужбовці</a:t>
            </a:r>
            <a:r>
              <a:rPr lang="ru-RU" dirty="0" smtClean="0"/>
              <a:t> </a:t>
            </a:r>
            <a:r>
              <a:rPr lang="ru-RU" dirty="0"/>
              <a:t>та </a:t>
            </a:r>
            <a:r>
              <a:rPr lang="ru-RU" dirty="0" err="1"/>
              <a:t>працівники</a:t>
            </a:r>
            <a:r>
              <a:rPr lang="ru-RU" dirty="0"/>
              <a:t>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r>
              <a:rPr lang="ru-RU" dirty="0"/>
              <a:t> </a:t>
            </a:r>
            <a:r>
              <a:rPr lang="ru-RU" dirty="0" err="1"/>
              <a:t>мають</a:t>
            </a:r>
            <a:r>
              <a:rPr lang="ru-RU" dirty="0"/>
              <a:t> право </a:t>
            </a:r>
            <a:r>
              <a:rPr lang="ru-RU" dirty="0" err="1"/>
              <a:t>застосовувати</a:t>
            </a:r>
            <a:r>
              <a:rPr lang="ru-RU" dirty="0"/>
              <a:t> </a:t>
            </a:r>
            <a:r>
              <a:rPr lang="ru-RU" dirty="0" err="1"/>
              <a:t>фізичний</a:t>
            </a:r>
            <a:r>
              <a:rPr lang="ru-RU" dirty="0"/>
              <a:t> </a:t>
            </a:r>
            <a:r>
              <a:rPr lang="ru-RU" dirty="0" err="1"/>
              <a:t>вплив</a:t>
            </a:r>
            <a:r>
              <a:rPr lang="ru-RU" dirty="0"/>
              <a:t> для:</a:t>
            </a:r>
          </a:p>
          <a:p>
            <a:r>
              <a:rPr lang="ru-RU" dirty="0"/>
              <a:t>1) </a:t>
            </a:r>
            <a:r>
              <a:rPr lang="ru-RU" dirty="0" err="1"/>
              <a:t>забезпечення</a:t>
            </a:r>
            <a:r>
              <a:rPr lang="ru-RU" dirty="0"/>
              <a:t> </a:t>
            </a:r>
            <a:r>
              <a:rPr lang="ru-RU" dirty="0" err="1"/>
              <a:t>особистої</a:t>
            </a:r>
            <a:r>
              <a:rPr lang="ru-RU" dirty="0"/>
              <a:t> </a:t>
            </a:r>
            <a:r>
              <a:rPr lang="ru-RU" dirty="0" err="1"/>
              <a:t>безпеки</a:t>
            </a:r>
            <a:r>
              <a:rPr lang="ru-RU" dirty="0"/>
              <a:t> та/</a:t>
            </a:r>
            <a:r>
              <a:rPr lang="ru-RU" dirty="0" err="1"/>
              <a:t>або</a:t>
            </a:r>
            <a:r>
              <a:rPr lang="ru-RU" dirty="0"/>
              <a:t> </a:t>
            </a:r>
            <a:r>
              <a:rPr lang="ru-RU" dirty="0" err="1"/>
              <a:t>безпеки</a:t>
            </a:r>
            <a:r>
              <a:rPr lang="ru-RU" dirty="0"/>
              <a:t> </a:t>
            </a:r>
            <a:r>
              <a:rPr lang="ru-RU" dirty="0" err="1"/>
              <a:t>інших</a:t>
            </a:r>
            <a:r>
              <a:rPr lang="ru-RU" dirty="0"/>
              <a:t> </a:t>
            </a:r>
            <a:r>
              <a:rPr lang="ru-RU" dirty="0" err="1"/>
              <a:t>осіб</a:t>
            </a:r>
            <a:r>
              <a:rPr lang="ru-RU" dirty="0"/>
              <a:t>;</a:t>
            </a:r>
          </a:p>
          <a:p>
            <a:r>
              <a:rPr lang="ru-RU" dirty="0"/>
              <a:t>2) </a:t>
            </a:r>
            <a:r>
              <a:rPr lang="ru-RU" dirty="0" err="1"/>
              <a:t>припинення</a:t>
            </a:r>
            <a:r>
              <a:rPr lang="ru-RU" dirty="0"/>
              <a:t> </a:t>
            </a:r>
            <a:r>
              <a:rPr lang="ru-RU" dirty="0" err="1"/>
              <a:t>правопорушення</a:t>
            </a:r>
            <a:r>
              <a:rPr lang="ru-RU" dirty="0"/>
              <a:t>;</a:t>
            </a:r>
          </a:p>
          <a:p>
            <a:r>
              <a:rPr lang="ru-RU" dirty="0"/>
              <a:t>3) </a:t>
            </a:r>
            <a:r>
              <a:rPr lang="ru-RU" dirty="0" err="1"/>
              <a:t>затримання</a:t>
            </a:r>
            <a:r>
              <a:rPr lang="ru-RU" dirty="0"/>
              <a:t> особи, яка вчинила </a:t>
            </a:r>
            <a:r>
              <a:rPr lang="ru-RU" dirty="0" err="1"/>
              <a:t>правопорушення</a:t>
            </a:r>
            <a:r>
              <a:rPr lang="ru-RU" dirty="0"/>
              <a:t>.</a:t>
            </a:r>
          </a:p>
          <a:p>
            <a:pPr marL="0" indent="0">
              <a:buNone/>
            </a:pPr>
            <a:r>
              <a:rPr lang="ru-RU" dirty="0" err="1"/>
              <a:t>Військовослужбовці</a:t>
            </a:r>
            <a:r>
              <a:rPr lang="ru-RU" dirty="0"/>
              <a:t> та </a:t>
            </a:r>
            <a:r>
              <a:rPr lang="ru-RU" dirty="0" err="1"/>
              <a:t>працівники</a:t>
            </a:r>
            <a:r>
              <a:rPr lang="ru-RU" dirty="0"/>
              <a:t>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r>
              <a:rPr lang="ru-RU" dirty="0"/>
              <a:t> </a:t>
            </a:r>
            <a:r>
              <a:rPr lang="ru-RU" dirty="0" err="1"/>
              <a:t>зобов’язані</a:t>
            </a:r>
            <a:r>
              <a:rPr lang="ru-RU" dirty="0"/>
              <a:t> </a:t>
            </a:r>
            <a:r>
              <a:rPr lang="ru-RU" b="1" i="1" dirty="0" err="1">
                <a:solidFill>
                  <a:srgbClr val="FF0000"/>
                </a:solidFill>
              </a:rPr>
              <a:t>негайно</a:t>
            </a:r>
            <a:r>
              <a:rPr lang="ru-RU" b="1" i="1" dirty="0">
                <a:solidFill>
                  <a:srgbClr val="FF0000"/>
                </a:solidFill>
              </a:rPr>
              <a:t> </a:t>
            </a:r>
            <a:r>
              <a:rPr lang="ru-RU" b="1" i="1" dirty="0" err="1">
                <a:solidFill>
                  <a:srgbClr val="FF0000"/>
                </a:solidFill>
              </a:rPr>
              <a:t>повідомити</a:t>
            </a:r>
            <a:r>
              <a:rPr lang="ru-RU" b="1" i="1" dirty="0">
                <a:solidFill>
                  <a:srgbClr val="FF0000"/>
                </a:solidFill>
              </a:rPr>
              <a:t> (</a:t>
            </a:r>
            <a:r>
              <a:rPr lang="ru-RU" b="1" i="1" dirty="0" err="1">
                <a:solidFill>
                  <a:srgbClr val="FF0000"/>
                </a:solidFill>
              </a:rPr>
              <a:t>усно</a:t>
            </a:r>
            <a:r>
              <a:rPr lang="ru-RU" b="1" i="1" dirty="0">
                <a:solidFill>
                  <a:srgbClr val="FF0000"/>
                </a:solidFill>
              </a:rPr>
              <a:t> </a:t>
            </a:r>
            <a:r>
              <a:rPr lang="ru-RU" b="1" i="1" dirty="0" err="1">
                <a:solidFill>
                  <a:srgbClr val="FF0000"/>
                </a:solidFill>
              </a:rPr>
              <a:t>або</a:t>
            </a:r>
            <a:r>
              <a:rPr lang="ru-RU" b="1" i="1" dirty="0">
                <a:solidFill>
                  <a:srgbClr val="FF0000"/>
                </a:solidFill>
              </a:rPr>
              <a:t> </a:t>
            </a:r>
            <a:r>
              <a:rPr lang="ru-RU" b="1" i="1" dirty="0" err="1">
                <a:solidFill>
                  <a:srgbClr val="FF0000"/>
                </a:solidFill>
              </a:rPr>
              <a:t>письмово</a:t>
            </a:r>
            <a:r>
              <a:rPr lang="ru-RU" b="1" i="1" dirty="0">
                <a:solidFill>
                  <a:srgbClr val="FF0000"/>
                </a:solidFill>
              </a:rPr>
              <a:t>) </a:t>
            </a:r>
            <a:r>
              <a:rPr lang="ru-RU" b="1" i="1" dirty="0" err="1">
                <a:solidFill>
                  <a:srgbClr val="FF0000"/>
                </a:solidFill>
              </a:rPr>
              <a:t>свого</a:t>
            </a:r>
            <a:r>
              <a:rPr lang="ru-RU" b="1" i="1" dirty="0">
                <a:solidFill>
                  <a:srgbClr val="FF0000"/>
                </a:solidFill>
              </a:rPr>
              <a:t> начальника (</a:t>
            </a:r>
            <a:r>
              <a:rPr lang="ru-RU" b="1" i="1" dirty="0" err="1">
                <a:solidFill>
                  <a:srgbClr val="FF0000"/>
                </a:solidFill>
              </a:rPr>
              <a:t>керівника</a:t>
            </a:r>
            <a:r>
              <a:rPr lang="ru-RU" b="1" i="1" dirty="0">
                <a:solidFill>
                  <a:srgbClr val="FF0000"/>
                </a:solidFill>
              </a:rPr>
              <a:t>) </a:t>
            </a:r>
            <a:r>
              <a:rPr lang="ru-RU" dirty="0"/>
              <a:t>про </a:t>
            </a:r>
            <a:r>
              <a:rPr lang="ru-RU" dirty="0" err="1"/>
              <a:t>застосування</a:t>
            </a:r>
            <a:r>
              <a:rPr lang="ru-RU" dirty="0"/>
              <a:t> </a:t>
            </a:r>
            <a:r>
              <a:rPr lang="ru-RU" dirty="0" err="1"/>
              <a:t>фізичного</a:t>
            </a:r>
            <a:r>
              <a:rPr lang="ru-RU" dirty="0"/>
              <a:t> </a:t>
            </a:r>
            <a:r>
              <a:rPr lang="ru-RU" dirty="0" err="1"/>
              <a:t>впливу</a:t>
            </a:r>
            <a:r>
              <a:rPr lang="ru-RU" dirty="0"/>
              <a:t>, а у </a:t>
            </a:r>
            <a:r>
              <a:rPr lang="ru-RU" dirty="0" err="1"/>
              <a:t>разі</a:t>
            </a:r>
            <a:r>
              <a:rPr lang="ru-RU" dirty="0"/>
              <a:t> </a:t>
            </a:r>
            <a:r>
              <a:rPr lang="ru-RU" dirty="0" err="1"/>
              <a:t>якщо</a:t>
            </a:r>
            <a:r>
              <a:rPr lang="ru-RU" dirty="0"/>
              <a:t> </a:t>
            </a:r>
            <a:r>
              <a:rPr lang="ru-RU" dirty="0" err="1"/>
              <a:t>внаслідок</a:t>
            </a:r>
            <a:r>
              <a:rPr lang="ru-RU" dirty="0"/>
              <a:t> </a:t>
            </a:r>
            <a:r>
              <a:rPr lang="ru-RU" dirty="0" err="1"/>
              <a:t>застосування</a:t>
            </a:r>
            <a:r>
              <a:rPr lang="ru-RU" dirty="0"/>
              <a:t> </a:t>
            </a:r>
            <a:r>
              <a:rPr lang="ru-RU" dirty="0" err="1"/>
              <a:t>фізичного</a:t>
            </a:r>
            <a:r>
              <a:rPr lang="ru-RU" dirty="0"/>
              <a:t> </a:t>
            </a:r>
            <a:r>
              <a:rPr lang="ru-RU" dirty="0" err="1"/>
              <a:t>впливу</a:t>
            </a:r>
            <a:r>
              <a:rPr lang="ru-RU" dirty="0"/>
              <a:t> </a:t>
            </a:r>
            <a:r>
              <a:rPr lang="ru-RU" dirty="0" err="1"/>
              <a:t>особі</a:t>
            </a:r>
            <a:r>
              <a:rPr lang="ru-RU" dirty="0"/>
              <a:t> </a:t>
            </a:r>
            <a:r>
              <a:rPr lang="ru-RU" dirty="0" err="1"/>
              <a:t>було</a:t>
            </a:r>
            <a:r>
              <a:rPr lang="ru-RU" dirty="0"/>
              <a:t> </a:t>
            </a:r>
            <a:r>
              <a:rPr lang="ru-RU" dirty="0" err="1"/>
              <a:t>заподіяно</a:t>
            </a:r>
            <a:r>
              <a:rPr lang="ru-RU" dirty="0"/>
              <a:t> </a:t>
            </a:r>
            <a:r>
              <a:rPr lang="ru-RU" dirty="0" err="1"/>
              <a:t>тілесні</a:t>
            </a:r>
            <a:r>
              <a:rPr lang="ru-RU" dirty="0"/>
              <a:t> </a:t>
            </a:r>
            <a:r>
              <a:rPr lang="ru-RU" dirty="0" err="1"/>
              <a:t>ушкодження</a:t>
            </a:r>
            <a:r>
              <a:rPr lang="ru-RU" dirty="0"/>
              <a:t>, </a:t>
            </a:r>
            <a:r>
              <a:rPr lang="ru-RU" dirty="0" err="1"/>
              <a:t>каліцтво</a:t>
            </a:r>
            <a:r>
              <a:rPr lang="ru-RU" dirty="0"/>
              <a:t> </a:t>
            </a:r>
            <a:r>
              <a:rPr lang="ru-RU" dirty="0" err="1"/>
              <a:t>або</a:t>
            </a:r>
            <a:r>
              <a:rPr lang="ru-RU" dirty="0"/>
              <a:t> смерть, начальник (</a:t>
            </a:r>
            <a:r>
              <a:rPr lang="ru-RU" dirty="0" err="1"/>
              <a:t>керівник</a:t>
            </a:r>
            <a:r>
              <a:rPr lang="ru-RU" dirty="0"/>
              <a:t>) повинен </a:t>
            </a:r>
            <a:r>
              <a:rPr lang="ru-RU" dirty="0" err="1"/>
              <a:t>невідкладно</a:t>
            </a:r>
            <a:r>
              <a:rPr lang="ru-RU" dirty="0"/>
              <a:t> </a:t>
            </a:r>
            <a:r>
              <a:rPr lang="ru-RU" dirty="0" err="1"/>
              <a:t>письмово</a:t>
            </a:r>
            <a:r>
              <a:rPr lang="ru-RU" dirty="0"/>
              <a:t> </a:t>
            </a:r>
            <a:r>
              <a:rPr lang="ru-RU" dirty="0" err="1"/>
              <a:t>поінформувати</a:t>
            </a:r>
            <a:r>
              <a:rPr lang="ru-RU" dirty="0"/>
              <a:t> про </a:t>
            </a:r>
            <a:r>
              <a:rPr lang="ru-RU" dirty="0" err="1"/>
              <a:t>це</a:t>
            </a:r>
            <a:r>
              <a:rPr lang="ru-RU" dirty="0"/>
              <a:t> </a:t>
            </a:r>
            <a:r>
              <a:rPr lang="ru-RU" dirty="0" err="1"/>
              <a:t>відповідний</a:t>
            </a:r>
            <a:r>
              <a:rPr lang="ru-RU" dirty="0"/>
              <a:t> орган </a:t>
            </a:r>
            <a:r>
              <a:rPr lang="ru-RU" dirty="0" err="1"/>
              <a:t>досудового</a:t>
            </a:r>
            <a:r>
              <a:rPr lang="ru-RU" dirty="0"/>
              <a:t> </a:t>
            </a:r>
            <a:r>
              <a:rPr lang="ru-RU" dirty="0" err="1"/>
              <a:t>розслідування</a:t>
            </a:r>
            <a:r>
              <a:rPr lang="ru-RU" dirty="0"/>
              <a:t>.</a:t>
            </a:r>
          </a:p>
          <a:p>
            <a:endParaRPr lang="ru-RU" dirty="0"/>
          </a:p>
        </p:txBody>
      </p:sp>
    </p:spTree>
    <p:extLst>
      <p:ext uri="{BB962C8B-B14F-4D97-AF65-F5344CB8AC3E}">
        <p14:creationId xmlns:p14="http://schemas.microsoft.com/office/powerpoint/2010/main" val="21612741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917734"/>
            <a:ext cx="8515350" cy="994172"/>
          </a:xfrm>
        </p:spPr>
        <p:txBody>
          <a:bodyPr>
            <a:normAutofit/>
          </a:bodyPr>
          <a:lstStyle/>
          <a:p>
            <a:r>
              <a:rPr lang="uk-UA" sz="2100" b="1" i="1" dirty="0">
                <a:latin typeface="Times New Roman" panose="02020603050405020304" pitchFamily="18" charset="0"/>
                <a:cs typeface="Times New Roman" panose="02020603050405020304" pitchFamily="18" charset="0"/>
              </a:rPr>
              <a:t>Адміністративна відповідальність </a:t>
            </a:r>
            <a:r>
              <a:rPr lang="en-US" sz="2100" b="1" i="1" dirty="0">
                <a:latin typeface="Times New Roman" panose="02020603050405020304" pitchFamily="18" charset="0"/>
                <a:cs typeface="Times New Roman" panose="02020603050405020304" pitchFamily="18" charset="0"/>
              </a:rPr>
              <a:t>vs </a:t>
            </a:r>
            <a:r>
              <a:rPr lang="uk-UA" sz="2100" b="1" i="1" dirty="0">
                <a:latin typeface="Times New Roman" panose="02020603050405020304" pitchFamily="18" charset="0"/>
                <a:cs typeface="Times New Roman" panose="02020603050405020304" pitchFamily="18" charset="0"/>
              </a:rPr>
              <a:t>інші види </a:t>
            </a:r>
            <a:br>
              <a:rPr lang="uk-UA" sz="2100" b="1" i="1" dirty="0">
                <a:latin typeface="Times New Roman" panose="02020603050405020304" pitchFamily="18" charset="0"/>
                <a:cs typeface="Times New Roman" panose="02020603050405020304" pitchFamily="18" charset="0"/>
              </a:rPr>
            </a:br>
            <a:r>
              <a:rPr lang="uk-UA" sz="2100" b="1" i="1" dirty="0">
                <a:latin typeface="Times New Roman" panose="02020603050405020304" pitchFamily="18" charset="0"/>
                <a:cs typeface="Times New Roman" panose="02020603050405020304" pitchFamily="18" charset="0"/>
              </a:rPr>
              <a:t>юридичної відповідальності</a:t>
            </a:r>
            <a:endParaRPr lang="ru-RU" sz="2100" b="1" i="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4770" y="2089309"/>
            <a:ext cx="8385810" cy="3263504"/>
          </a:xfrm>
        </p:spPr>
        <p:txBody>
          <a:bodyPr>
            <a:normAutofit fontScale="77500" lnSpcReduction="20000"/>
          </a:bodyPr>
          <a:lstStyle/>
          <a:p>
            <a:pPr marL="0" indent="0">
              <a:buNone/>
            </a:pPr>
            <a:r>
              <a:rPr lang="ru-RU" b="1" i="1" dirty="0" err="1" smtClean="0">
                <a:solidFill>
                  <a:srgbClr val="FF0000"/>
                </a:solidFill>
                <a:latin typeface="Times New Roman" panose="02020603050405020304" pitchFamily="18" charset="0"/>
                <a:cs typeface="Times New Roman" panose="02020603050405020304" pitchFamily="18" charset="0"/>
              </a:rPr>
              <a:t>Критерії</a:t>
            </a:r>
            <a:r>
              <a:rPr lang="ru-RU" b="1" i="1" dirty="0" smtClean="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розмежування</a:t>
            </a:r>
            <a:r>
              <a:rPr lang="ru-RU" b="1" i="1" dirty="0">
                <a:solidFill>
                  <a:srgbClr val="FF0000"/>
                </a:solidFill>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а) </a:t>
            </a:r>
            <a:r>
              <a:rPr lang="ru-RU" b="1" i="1" u="sng" dirty="0" err="1">
                <a:latin typeface="Times New Roman" panose="02020603050405020304" pitchFamily="18" charset="0"/>
                <a:cs typeface="Times New Roman" panose="02020603050405020304" pitchFamily="18" charset="0"/>
              </a:rPr>
              <a:t>підстави</a:t>
            </a:r>
            <a:r>
              <a:rPr lang="ru-RU" b="1" i="1" u="sng" dirty="0">
                <a:latin typeface="Times New Roman" panose="02020603050405020304" pitchFamily="18" charset="0"/>
                <a:cs typeface="Times New Roman" panose="02020603050405020304" pitchFamily="18" charset="0"/>
              </a:rPr>
              <a:t> </a:t>
            </a:r>
            <a:r>
              <a:rPr lang="ru-RU" b="1" i="1" u="sng" dirty="0" err="1">
                <a:latin typeface="Times New Roman" panose="02020603050405020304" pitchFamily="18" charset="0"/>
                <a:cs typeface="Times New Roman" panose="02020603050405020304" pitchFamily="18" charset="0"/>
              </a:rPr>
              <a:t>притягнення</a:t>
            </a:r>
            <a:r>
              <a:rPr lang="ru-RU" b="1" i="1" u="sng"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до </a:t>
            </a:r>
            <a:r>
              <a:rPr lang="ru-RU" dirty="0" err="1">
                <a:latin typeface="Times New Roman" panose="02020603050405020304" pitchFamily="18" charset="0"/>
                <a:cs typeface="Times New Roman" panose="02020603050405020304" pitchFamily="18" charset="0"/>
              </a:rPr>
              <a:t>адміністративної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відповідальності</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б) </a:t>
            </a:r>
            <a:r>
              <a:rPr lang="ru-RU" b="1" i="1" u="sng" dirty="0">
                <a:latin typeface="Times New Roman" panose="02020603050405020304" pitchFamily="18" charset="0"/>
                <a:cs typeface="Times New Roman" panose="02020603050405020304" pitchFamily="18" charset="0"/>
              </a:rPr>
              <a:t>коло </a:t>
            </a:r>
            <a:r>
              <a:rPr lang="ru-RU" b="1" i="1" u="sng" dirty="0" err="1">
                <a:latin typeface="Times New Roman" panose="02020603050405020304" pitchFamily="18" charset="0"/>
                <a:cs typeface="Times New Roman" panose="02020603050405020304" pitchFamily="18" charset="0"/>
              </a:rPr>
              <a:t>суб’єктів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a:t>
            </a:r>
            <a:r>
              <a:rPr lang="ru-RU" b="1" i="1" u="sng" dirty="0" err="1">
                <a:latin typeface="Times New Roman" panose="02020603050405020304" pitchFamily="18" charset="0"/>
                <a:cs typeface="Times New Roman" panose="02020603050405020304" pitchFamily="18" charset="0"/>
              </a:rPr>
              <a:t>наділені</a:t>
            </a:r>
            <a:r>
              <a:rPr lang="ru-RU" b="1" i="1" u="sng" dirty="0">
                <a:latin typeface="Times New Roman" panose="02020603050405020304" pitchFamily="18" charset="0"/>
                <a:cs typeface="Times New Roman" panose="02020603050405020304" pitchFamily="18" charset="0"/>
              </a:rPr>
              <a:t> правом </a:t>
            </a:r>
            <a:r>
              <a:rPr lang="ru-RU" b="1" i="1" u="sng" dirty="0" err="1">
                <a:latin typeface="Times New Roman" panose="02020603050405020304" pitchFamily="18" charset="0"/>
                <a:cs typeface="Times New Roman" panose="02020603050405020304" pitchFamily="18" charset="0"/>
              </a:rPr>
              <a:t>порушення</a:t>
            </a:r>
            <a:r>
              <a:rPr lang="ru-RU" b="1" i="1" u="sng" dirty="0">
                <a:latin typeface="Times New Roman" panose="02020603050405020304" pitchFamily="18" charset="0"/>
                <a:cs typeface="Times New Roman" panose="02020603050405020304" pitchFamily="18" charset="0"/>
              </a:rPr>
              <a:t> та </a:t>
            </a:r>
            <a:r>
              <a:rPr lang="ru-RU" b="1" i="1" u="sng" dirty="0" err="1">
                <a:latin typeface="Times New Roman" panose="02020603050405020304" pitchFamily="18" charset="0"/>
                <a:cs typeface="Times New Roman" panose="02020603050405020304" pitchFamily="18" charset="0"/>
              </a:rPr>
              <a:t>розгляду</a:t>
            </a:r>
            <a:r>
              <a:rPr lang="ru-RU" dirty="0">
                <a:latin typeface="Times New Roman" panose="02020603050405020304" pitchFamily="18" charset="0"/>
                <a:cs typeface="Times New Roman" panose="02020603050405020304" pitchFamily="18" charset="0"/>
              </a:rPr>
              <a:t> справ про </a:t>
            </a:r>
            <a:r>
              <a:rPr lang="ru-RU" dirty="0" err="1">
                <a:latin typeface="Times New Roman" panose="02020603050405020304" pitchFamily="18" charset="0"/>
                <a:cs typeface="Times New Roman" panose="02020603050405020304" pitchFamily="18" charset="0"/>
              </a:rPr>
              <a:t>адміністративні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встановлення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відповідальності</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в) </a:t>
            </a:r>
            <a:r>
              <a:rPr lang="ru-RU" dirty="0" err="1">
                <a:latin typeface="Times New Roman" panose="02020603050405020304" pitchFamily="18" charset="0"/>
                <a:cs typeface="Times New Roman" panose="02020603050405020304" pitchFamily="18" charset="0"/>
              </a:rPr>
              <a:t>правові</a:t>
            </a:r>
            <a:r>
              <a:rPr lang="ru-RU" dirty="0">
                <a:latin typeface="Times New Roman" panose="02020603050405020304" pitchFamily="18" charset="0"/>
                <a:cs typeface="Times New Roman" panose="02020603050405020304" pitchFamily="18" charset="0"/>
              </a:rPr>
              <a:t> </a:t>
            </a:r>
            <a:r>
              <a:rPr lang="ru-RU" b="1" i="1" u="sng" dirty="0" err="1">
                <a:latin typeface="Times New Roman" panose="02020603050405020304" pitchFamily="18" charset="0"/>
                <a:cs typeface="Times New Roman" panose="02020603050405020304" pitchFamily="18" charset="0"/>
              </a:rPr>
              <a:t>наслідки</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г) </a:t>
            </a:r>
            <a:r>
              <a:rPr lang="ru-RU" dirty="0" err="1">
                <a:latin typeface="Times New Roman" panose="02020603050405020304" pitchFamily="18" charset="0"/>
                <a:cs typeface="Times New Roman" panose="02020603050405020304" pitchFamily="18" charset="0"/>
              </a:rPr>
              <a:t>процесуальна</a:t>
            </a:r>
            <a:r>
              <a:rPr lang="ru-RU" dirty="0">
                <a:latin typeface="Times New Roman" panose="02020603050405020304" pitchFamily="18" charset="0"/>
                <a:cs typeface="Times New Roman" panose="02020603050405020304" pitchFamily="18" charset="0"/>
              </a:rPr>
              <a:t> </a:t>
            </a:r>
            <a:r>
              <a:rPr lang="ru-RU" b="1" i="1" u="sng" dirty="0">
                <a:latin typeface="Times New Roman" panose="02020603050405020304" pitchFamily="18" charset="0"/>
                <a:cs typeface="Times New Roman" panose="02020603050405020304" pitchFamily="18" charset="0"/>
              </a:rPr>
              <a:t>процедура</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ґ) </a:t>
            </a:r>
            <a:r>
              <a:rPr lang="ru-RU" b="1" i="1" u="sng" dirty="0" err="1">
                <a:latin typeface="Times New Roman" panose="02020603050405020304" pitchFamily="18" charset="0"/>
                <a:cs typeface="Times New Roman" panose="02020603050405020304" pitchFamily="18" charset="0"/>
              </a:rPr>
              <a:t>санкції</a:t>
            </a:r>
            <a:r>
              <a:rPr lang="ru-RU" dirty="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2369197437"/>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a:t>Використання</a:t>
            </a:r>
            <a:r>
              <a:rPr lang="ru-RU" dirty="0"/>
              <a:t> та </a:t>
            </a:r>
            <a:r>
              <a:rPr lang="ru-RU" dirty="0" err="1"/>
              <a:t>застосування</a:t>
            </a:r>
            <a:r>
              <a:rPr lang="ru-RU" dirty="0"/>
              <a:t> </a:t>
            </a:r>
            <a:r>
              <a:rPr lang="ru-RU" dirty="0" err="1"/>
              <a:t>спеціальних</a:t>
            </a:r>
            <a:r>
              <a:rPr lang="ru-RU" dirty="0"/>
              <a:t> </a:t>
            </a:r>
            <a:r>
              <a:rPr lang="ru-RU" dirty="0" err="1"/>
              <a:t>засобів</a:t>
            </a:r>
            <a:endParaRPr lang="ru-RU" dirty="0"/>
          </a:p>
        </p:txBody>
      </p:sp>
      <p:sp>
        <p:nvSpPr>
          <p:cNvPr id="3" name="Объект 2"/>
          <p:cNvSpPr>
            <a:spLocks noGrp="1"/>
          </p:cNvSpPr>
          <p:nvPr>
            <p:ph idx="1"/>
          </p:nvPr>
        </p:nvSpPr>
        <p:spPr>
          <a:xfrm>
            <a:off x="457200" y="1600200"/>
            <a:ext cx="8229600" cy="5069160"/>
          </a:xfrm>
        </p:spPr>
        <p:txBody>
          <a:bodyPr>
            <a:normAutofit fontScale="47500" lnSpcReduction="20000"/>
          </a:bodyPr>
          <a:lstStyle/>
          <a:p>
            <a:r>
              <a:rPr lang="ru-RU" dirty="0" err="1"/>
              <a:t>Спеціальним</a:t>
            </a:r>
            <a:r>
              <a:rPr lang="ru-RU" dirty="0"/>
              <a:t> </a:t>
            </a:r>
            <a:r>
              <a:rPr lang="ru-RU" dirty="0" err="1"/>
              <a:t>засобом</a:t>
            </a:r>
            <a:r>
              <a:rPr lang="ru-RU" dirty="0"/>
              <a:t> є </a:t>
            </a:r>
            <a:r>
              <a:rPr lang="ru-RU" dirty="0" err="1"/>
              <a:t>пристрій</a:t>
            </a:r>
            <a:r>
              <a:rPr lang="ru-RU" dirty="0"/>
              <a:t>, </a:t>
            </a:r>
            <a:r>
              <a:rPr lang="ru-RU" dirty="0" err="1"/>
              <a:t>прилад</a:t>
            </a:r>
            <a:r>
              <a:rPr lang="ru-RU" dirty="0"/>
              <a:t>, предмет, </a:t>
            </a:r>
            <a:r>
              <a:rPr lang="ru-RU" dirty="0" err="1"/>
              <a:t>спеціально</a:t>
            </a:r>
            <a:r>
              <a:rPr lang="ru-RU" dirty="0"/>
              <a:t> </a:t>
            </a:r>
            <a:r>
              <a:rPr lang="ru-RU" dirty="0" err="1"/>
              <a:t>виготовлений</a:t>
            </a:r>
            <a:r>
              <a:rPr lang="ru-RU" dirty="0"/>
              <a:t>, конструктивно </a:t>
            </a:r>
            <a:r>
              <a:rPr lang="ru-RU" dirty="0" err="1"/>
              <a:t>призначений</a:t>
            </a:r>
            <a:r>
              <a:rPr lang="ru-RU" dirty="0"/>
              <a:t> і </a:t>
            </a:r>
            <a:r>
              <a:rPr lang="ru-RU" dirty="0" err="1"/>
              <a:t>технічно</a:t>
            </a:r>
            <a:r>
              <a:rPr lang="ru-RU" dirty="0"/>
              <a:t> </a:t>
            </a:r>
            <a:r>
              <a:rPr lang="ru-RU" dirty="0" err="1"/>
              <a:t>придатний</a:t>
            </a:r>
            <a:r>
              <a:rPr lang="ru-RU" dirty="0"/>
              <a:t> для </a:t>
            </a:r>
            <a:r>
              <a:rPr lang="ru-RU" dirty="0" err="1"/>
              <a:t>захисту</a:t>
            </a:r>
            <a:r>
              <a:rPr lang="ru-RU" dirty="0"/>
              <a:t> </a:t>
            </a:r>
            <a:r>
              <a:rPr lang="ru-RU" dirty="0" err="1"/>
              <a:t>людини</a:t>
            </a:r>
            <a:r>
              <a:rPr lang="ru-RU" dirty="0"/>
              <a:t> </a:t>
            </a:r>
            <a:r>
              <a:rPr lang="ru-RU" dirty="0" err="1"/>
              <a:t>від</a:t>
            </a:r>
            <a:r>
              <a:rPr lang="ru-RU" dirty="0"/>
              <a:t> </a:t>
            </a:r>
            <a:r>
              <a:rPr lang="ru-RU" dirty="0" err="1"/>
              <a:t>ураження</a:t>
            </a:r>
            <a:r>
              <a:rPr lang="ru-RU" dirty="0"/>
              <a:t> </a:t>
            </a:r>
            <a:r>
              <a:rPr lang="ru-RU" dirty="0" err="1"/>
              <a:t>різними</a:t>
            </a:r>
            <a:r>
              <a:rPr lang="ru-RU" dirty="0"/>
              <a:t> предметами (у тому </a:t>
            </a:r>
            <a:r>
              <a:rPr lang="ru-RU" dirty="0" err="1"/>
              <a:t>числі</a:t>
            </a:r>
            <a:r>
              <a:rPr lang="ru-RU" dirty="0"/>
              <a:t> </a:t>
            </a:r>
            <a:r>
              <a:rPr lang="ru-RU" dirty="0" err="1"/>
              <a:t>зброєю</a:t>
            </a:r>
            <a:r>
              <a:rPr lang="ru-RU" dirty="0"/>
              <a:t>), </a:t>
            </a:r>
            <a:r>
              <a:rPr lang="ru-RU" dirty="0" err="1"/>
              <a:t>тимчасового</a:t>
            </a:r>
            <a:r>
              <a:rPr lang="ru-RU" dirty="0"/>
              <a:t> (</a:t>
            </a:r>
            <a:r>
              <a:rPr lang="ru-RU" dirty="0" err="1"/>
              <a:t>відворотного</a:t>
            </a:r>
            <a:r>
              <a:rPr lang="ru-RU" dirty="0"/>
              <a:t>) </a:t>
            </a:r>
            <a:r>
              <a:rPr lang="ru-RU" dirty="0" err="1"/>
              <a:t>ураження</a:t>
            </a:r>
            <a:r>
              <a:rPr lang="ru-RU" dirty="0"/>
              <a:t> </a:t>
            </a:r>
            <a:r>
              <a:rPr lang="ru-RU" dirty="0" err="1"/>
              <a:t>людини</a:t>
            </a:r>
            <a:r>
              <a:rPr lang="ru-RU" dirty="0"/>
              <a:t> (</a:t>
            </a:r>
            <a:r>
              <a:rPr lang="ru-RU" dirty="0" err="1"/>
              <a:t>правопорушника</a:t>
            </a:r>
            <a:r>
              <a:rPr lang="ru-RU" dirty="0"/>
              <a:t>, супротивника), </a:t>
            </a:r>
            <a:r>
              <a:rPr lang="ru-RU" dirty="0" err="1"/>
              <a:t>пригнічення</a:t>
            </a:r>
            <a:r>
              <a:rPr lang="ru-RU" dirty="0"/>
              <a:t> </a:t>
            </a:r>
            <a:r>
              <a:rPr lang="ru-RU" dirty="0" err="1"/>
              <a:t>чи</a:t>
            </a:r>
            <a:r>
              <a:rPr lang="ru-RU" dirty="0"/>
              <a:t> </a:t>
            </a:r>
            <a:r>
              <a:rPr lang="ru-RU" dirty="0" err="1"/>
              <a:t>обмеження</a:t>
            </a:r>
            <a:r>
              <a:rPr lang="ru-RU" dirty="0"/>
              <a:t> </a:t>
            </a:r>
            <a:r>
              <a:rPr lang="ru-RU" dirty="0" err="1"/>
              <a:t>волі</a:t>
            </a:r>
            <a:r>
              <a:rPr lang="ru-RU" dirty="0"/>
              <a:t> </a:t>
            </a:r>
            <a:r>
              <a:rPr lang="ru-RU" dirty="0" err="1"/>
              <a:t>людини</a:t>
            </a:r>
            <a:r>
              <a:rPr lang="ru-RU" dirty="0"/>
              <a:t> (</a:t>
            </a:r>
            <a:r>
              <a:rPr lang="ru-RU" dirty="0" err="1"/>
              <a:t>психологічної</a:t>
            </a:r>
            <a:r>
              <a:rPr lang="ru-RU" dirty="0"/>
              <a:t> </a:t>
            </a:r>
            <a:r>
              <a:rPr lang="ru-RU" dirty="0" err="1"/>
              <a:t>чи</a:t>
            </a:r>
            <a:r>
              <a:rPr lang="ru-RU" dirty="0"/>
              <a:t> </a:t>
            </a:r>
            <a:r>
              <a:rPr lang="ru-RU" dirty="0" err="1"/>
              <a:t>фізичної</a:t>
            </a:r>
            <a:r>
              <a:rPr lang="ru-RU" dirty="0"/>
              <a:t>) шляхом </a:t>
            </a:r>
            <a:r>
              <a:rPr lang="ru-RU" dirty="0" err="1"/>
              <a:t>здійснення</a:t>
            </a:r>
            <a:r>
              <a:rPr lang="ru-RU" dirty="0"/>
              <a:t> </a:t>
            </a:r>
            <a:r>
              <a:rPr lang="ru-RU" dirty="0" err="1"/>
              <a:t>впливу</a:t>
            </a:r>
            <a:r>
              <a:rPr lang="ru-RU" dirty="0"/>
              <a:t> на </a:t>
            </a:r>
            <a:r>
              <a:rPr lang="ru-RU" dirty="0" err="1"/>
              <a:t>неї</a:t>
            </a:r>
            <a:r>
              <a:rPr lang="ru-RU" dirty="0"/>
              <a:t> </a:t>
            </a:r>
            <a:r>
              <a:rPr lang="ru-RU" dirty="0" err="1"/>
              <a:t>чи</a:t>
            </a:r>
            <a:r>
              <a:rPr lang="ru-RU" dirty="0"/>
              <a:t> на </a:t>
            </a:r>
            <a:r>
              <a:rPr lang="ru-RU" dirty="0" err="1"/>
              <a:t>предмети</a:t>
            </a:r>
            <a:r>
              <a:rPr lang="ru-RU" dirty="0"/>
              <a:t>, </a:t>
            </a:r>
            <a:r>
              <a:rPr lang="ru-RU" dirty="0" err="1"/>
              <a:t>що</a:t>
            </a:r>
            <a:r>
              <a:rPr lang="ru-RU" dirty="0"/>
              <a:t> </a:t>
            </a:r>
            <a:r>
              <a:rPr lang="ru-RU" dirty="0" err="1"/>
              <a:t>її</a:t>
            </a:r>
            <a:r>
              <a:rPr lang="ru-RU" dirty="0"/>
              <a:t> </a:t>
            </a:r>
            <a:r>
              <a:rPr lang="ru-RU" dirty="0" err="1"/>
              <a:t>оточують</a:t>
            </a:r>
            <a:r>
              <a:rPr lang="ru-RU" dirty="0"/>
              <a:t>, а </a:t>
            </a:r>
            <a:r>
              <a:rPr lang="ru-RU" dirty="0" err="1"/>
              <a:t>також</a:t>
            </a:r>
            <a:r>
              <a:rPr lang="ru-RU" dirty="0"/>
              <a:t> </a:t>
            </a:r>
            <a:r>
              <a:rPr lang="ru-RU" dirty="0" err="1"/>
              <a:t>засоби</a:t>
            </a:r>
            <a:r>
              <a:rPr lang="ru-RU" dirty="0"/>
              <a:t> </a:t>
            </a:r>
            <a:r>
              <a:rPr lang="ru-RU" dirty="0" err="1"/>
              <a:t>активної</a:t>
            </a:r>
            <a:r>
              <a:rPr lang="ru-RU" dirty="0"/>
              <a:t> оборони, </a:t>
            </a:r>
            <a:r>
              <a:rPr lang="ru-RU" dirty="0" err="1"/>
              <a:t>військова</a:t>
            </a:r>
            <a:r>
              <a:rPr lang="ru-RU" dirty="0"/>
              <a:t> та </a:t>
            </a:r>
            <a:r>
              <a:rPr lang="ru-RU" dirty="0" err="1"/>
              <a:t>спеціальна</a:t>
            </a:r>
            <a:r>
              <a:rPr lang="ru-RU" dirty="0"/>
              <a:t> </a:t>
            </a:r>
            <a:r>
              <a:rPr lang="ru-RU" dirty="0" err="1"/>
              <a:t>техніка</a:t>
            </a:r>
            <a:r>
              <a:rPr lang="ru-RU" dirty="0"/>
              <a:t>, </a:t>
            </a:r>
            <a:r>
              <a:rPr lang="ru-RU" dirty="0" err="1"/>
              <a:t>службові</a:t>
            </a:r>
            <a:r>
              <a:rPr lang="ru-RU" dirty="0"/>
              <a:t> </a:t>
            </a:r>
            <a:r>
              <a:rPr lang="ru-RU" dirty="0" err="1"/>
              <a:t>тварини</a:t>
            </a:r>
            <a:r>
              <a:rPr lang="ru-RU" dirty="0"/>
              <a:t>.</a:t>
            </a:r>
          </a:p>
          <a:p>
            <a:r>
              <a:rPr lang="ru-RU" dirty="0" err="1"/>
              <a:t>Військовослужбовці</a:t>
            </a:r>
            <a:r>
              <a:rPr lang="ru-RU" dirty="0"/>
              <a:t> та </a:t>
            </a:r>
            <a:r>
              <a:rPr lang="ru-RU" dirty="0" err="1"/>
              <a:t>працівники</a:t>
            </a:r>
            <a:r>
              <a:rPr lang="ru-RU" dirty="0"/>
              <a:t>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r>
              <a:rPr lang="ru-RU" dirty="0"/>
              <a:t> </a:t>
            </a:r>
            <a:r>
              <a:rPr lang="ru-RU" dirty="0" err="1"/>
              <a:t>мають</a:t>
            </a:r>
            <a:r>
              <a:rPr lang="ru-RU" dirty="0"/>
              <a:t> право </a:t>
            </a:r>
            <a:r>
              <a:rPr lang="ru-RU" dirty="0" err="1"/>
              <a:t>використовувати</a:t>
            </a:r>
            <a:r>
              <a:rPr lang="ru-RU" dirty="0"/>
              <a:t> та </a:t>
            </a:r>
            <a:r>
              <a:rPr lang="ru-RU" dirty="0" err="1"/>
              <a:t>застосовувати</a:t>
            </a:r>
            <a:r>
              <a:rPr lang="ru-RU" dirty="0"/>
              <a:t> </a:t>
            </a:r>
            <a:r>
              <a:rPr lang="ru-RU" dirty="0" err="1"/>
              <a:t>такі</a:t>
            </a:r>
            <a:r>
              <a:rPr lang="ru-RU" dirty="0"/>
              <a:t> </a:t>
            </a:r>
            <a:r>
              <a:rPr lang="ru-RU" dirty="0" err="1"/>
              <a:t>спеціальні</a:t>
            </a:r>
            <a:r>
              <a:rPr lang="ru-RU" dirty="0"/>
              <a:t> </a:t>
            </a:r>
            <a:r>
              <a:rPr lang="ru-RU" dirty="0" err="1"/>
              <a:t>засоби</a:t>
            </a:r>
            <a:r>
              <a:rPr lang="ru-RU" dirty="0"/>
              <a:t>:</a:t>
            </a:r>
          </a:p>
          <a:p>
            <a:r>
              <a:rPr lang="ru-RU" dirty="0"/>
              <a:t>1) </a:t>
            </a:r>
            <a:r>
              <a:rPr lang="ru-RU" dirty="0" err="1"/>
              <a:t>засоби</a:t>
            </a:r>
            <a:r>
              <a:rPr lang="ru-RU" dirty="0"/>
              <a:t> </a:t>
            </a:r>
            <a:r>
              <a:rPr lang="ru-RU" dirty="0" err="1"/>
              <a:t>обмеження</a:t>
            </a:r>
            <a:r>
              <a:rPr lang="ru-RU" dirty="0"/>
              <a:t> </a:t>
            </a:r>
            <a:r>
              <a:rPr lang="ru-RU" dirty="0" err="1"/>
              <a:t>рухомості</a:t>
            </a:r>
            <a:r>
              <a:rPr lang="ru-RU" dirty="0"/>
              <a:t> (</a:t>
            </a:r>
            <a:r>
              <a:rPr lang="ru-RU" dirty="0" err="1"/>
              <a:t>кайданки</a:t>
            </a:r>
            <a:r>
              <a:rPr lang="ru-RU" dirty="0"/>
              <a:t>, </a:t>
            </a:r>
            <a:r>
              <a:rPr lang="ru-RU" dirty="0" err="1"/>
              <a:t>сітки</a:t>
            </a:r>
            <a:r>
              <a:rPr lang="ru-RU" dirty="0"/>
              <a:t> для </a:t>
            </a:r>
            <a:r>
              <a:rPr lang="ru-RU" dirty="0" err="1"/>
              <a:t>зв’язування</a:t>
            </a:r>
            <a:r>
              <a:rPr lang="ru-RU" dirty="0"/>
              <a:t> </a:t>
            </a:r>
            <a:r>
              <a:rPr lang="ru-RU" dirty="0" err="1"/>
              <a:t>тощо</a:t>
            </a:r>
            <a:r>
              <a:rPr lang="ru-RU" dirty="0" smtClean="0"/>
              <a:t>)</a:t>
            </a:r>
          </a:p>
          <a:p>
            <a:r>
              <a:rPr lang="ru-RU" dirty="0"/>
              <a:t>2) </a:t>
            </a:r>
            <a:r>
              <a:rPr lang="ru-RU" dirty="0" err="1"/>
              <a:t>гумові</a:t>
            </a:r>
            <a:r>
              <a:rPr lang="ru-RU" dirty="0"/>
              <a:t> та </a:t>
            </a:r>
            <a:r>
              <a:rPr lang="ru-RU" dirty="0" err="1"/>
              <a:t>пластикові</a:t>
            </a:r>
            <a:r>
              <a:rPr lang="ru-RU" dirty="0"/>
              <a:t> кийки, </a:t>
            </a:r>
            <a:r>
              <a:rPr lang="ru-RU" dirty="0" err="1"/>
              <a:t>засоби</a:t>
            </a:r>
            <a:r>
              <a:rPr lang="ru-RU" dirty="0"/>
              <a:t>, </a:t>
            </a:r>
            <a:r>
              <a:rPr lang="ru-RU" dirty="0" err="1"/>
              <a:t>споряджені</a:t>
            </a:r>
            <a:r>
              <a:rPr lang="ru-RU" dirty="0"/>
              <a:t> </a:t>
            </a:r>
            <a:r>
              <a:rPr lang="ru-RU" dirty="0" err="1"/>
              <a:t>речовинами</a:t>
            </a:r>
            <a:r>
              <a:rPr lang="ru-RU" dirty="0"/>
              <a:t> </a:t>
            </a:r>
            <a:r>
              <a:rPr lang="ru-RU" dirty="0" err="1"/>
              <a:t>сльозогінної</a:t>
            </a:r>
            <a:r>
              <a:rPr lang="ru-RU" dirty="0"/>
              <a:t> та </a:t>
            </a:r>
            <a:r>
              <a:rPr lang="ru-RU" dirty="0" err="1"/>
              <a:t>дратівної</a:t>
            </a:r>
            <a:r>
              <a:rPr lang="ru-RU" dirty="0"/>
              <a:t> </a:t>
            </a:r>
            <a:r>
              <a:rPr lang="ru-RU" dirty="0" err="1" smtClean="0"/>
              <a:t>дії</a:t>
            </a:r>
            <a:endParaRPr lang="ru-RU" dirty="0"/>
          </a:p>
          <a:p>
            <a:r>
              <a:rPr lang="ru-RU" dirty="0"/>
              <a:t>3) </a:t>
            </a:r>
            <a:r>
              <a:rPr lang="ru-RU" dirty="0" err="1"/>
              <a:t>електрошокові</a:t>
            </a:r>
            <a:r>
              <a:rPr lang="ru-RU" dirty="0"/>
              <a:t> </a:t>
            </a:r>
            <a:r>
              <a:rPr lang="ru-RU" dirty="0" err="1"/>
              <a:t>пристрої</a:t>
            </a:r>
            <a:r>
              <a:rPr lang="ru-RU" dirty="0"/>
              <a:t> </a:t>
            </a:r>
            <a:r>
              <a:rPr lang="ru-RU" dirty="0" err="1"/>
              <a:t>контактної</a:t>
            </a:r>
            <a:r>
              <a:rPr lang="ru-RU" dirty="0"/>
              <a:t> та контактно-</a:t>
            </a:r>
            <a:r>
              <a:rPr lang="ru-RU" dirty="0" err="1"/>
              <a:t>дистанційної</a:t>
            </a:r>
            <a:r>
              <a:rPr lang="ru-RU" dirty="0"/>
              <a:t> </a:t>
            </a:r>
            <a:r>
              <a:rPr lang="ru-RU" dirty="0" err="1" smtClean="0"/>
              <a:t>дії</a:t>
            </a:r>
            <a:endParaRPr lang="ru-RU" dirty="0"/>
          </a:p>
          <a:p>
            <a:r>
              <a:rPr lang="ru-RU" dirty="0"/>
              <a:t>4) </a:t>
            </a:r>
            <a:r>
              <a:rPr lang="ru-RU" dirty="0" err="1"/>
              <a:t>засоби</a:t>
            </a:r>
            <a:r>
              <a:rPr lang="ru-RU" dirty="0"/>
              <a:t> </a:t>
            </a:r>
            <a:r>
              <a:rPr lang="ru-RU" dirty="0" err="1"/>
              <a:t>примусової</a:t>
            </a:r>
            <a:r>
              <a:rPr lang="ru-RU" dirty="0"/>
              <a:t> </a:t>
            </a:r>
            <a:r>
              <a:rPr lang="ru-RU" dirty="0" err="1"/>
              <a:t>зупинки</a:t>
            </a:r>
            <a:r>
              <a:rPr lang="ru-RU" dirty="0"/>
              <a:t> транспортного </a:t>
            </a:r>
            <a:r>
              <a:rPr lang="ru-RU" dirty="0" err="1" smtClean="0"/>
              <a:t>засобу</a:t>
            </a:r>
            <a:endParaRPr lang="ru-RU" dirty="0"/>
          </a:p>
          <a:p>
            <a:r>
              <a:rPr lang="ru-RU" dirty="0"/>
              <a:t>5) </a:t>
            </a:r>
            <a:r>
              <a:rPr lang="ru-RU" dirty="0" err="1"/>
              <a:t>службових</a:t>
            </a:r>
            <a:r>
              <a:rPr lang="ru-RU" dirty="0"/>
              <a:t> </a:t>
            </a:r>
            <a:r>
              <a:rPr lang="ru-RU" dirty="0" smtClean="0"/>
              <a:t>собак</a:t>
            </a:r>
          </a:p>
          <a:p>
            <a:r>
              <a:rPr lang="ru-RU" dirty="0"/>
              <a:t>6) </a:t>
            </a:r>
            <a:r>
              <a:rPr lang="ru-RU" dirty="0" err="1"/>
              <a:t>пристрої</a:t>
            </a:r>
            <a:r>
              <a:rPr lang="ru-RU" dirty="0"/>
              <a:t>, </a:t>
            </a:r>
            <a:r>
              <a:rPr lang="ru-RU" dirty="0" err="1"/>
              <a:t>гранати</a:t>
            </a:r>
            <a:r>
              <a:rPr lang="ru-RU" dirty="0"/>
              <a:t> та </a:t>
            </a:r>
            <a:r>
              <a:rPr lang="ru-RU" dirty="0" err="1"/>
              <a:t>боєприпаси</a:t>
            </a:r>
            <a:r>
              <a:rPr lang="ru-RU" dirty="0"/>
              <a:t> </a:t>
            </a:r>
            <a:r>
              <a:rPr lang="ru-RU" dirty="0" err="1"/>
              <a:t>світлозвукової</a:t>
            </a:r>
            <a:r>
              <a:rPr lang="ru-RU" dirty="0"/>
              <a:t> </a:t>
            </a:r>
            <a:r>
              <a:rPr lang="ru-RU" dirty="0" err="1"/>
              <a:t>дії</a:t>
            </a:r>
            <a:r>
              <a:rPr lang="ru-RU" dirty="0"/>
              <a:t>, </a:t>
            </a:r>
            <a:r>
              <a:rPr lang="ru-RU" dirty="0" err="1"/>
              <a:t>засоби</a:t>
            </a:r>
            <a:r>
              <a:rPr lang="ru-RU" dirty="0"/>
              <a:t> </a:t>
            </a:r>
            <a:r>
              <a:rPr lang="ru-RU" dirty="0" err="1"/>
              <a:t>акустичного</a:t>
            </a:r>
            <a:r>
              <a:rPr lang="ru-RU" dirty="0"/>
              <a:t> та </a:t>
            </a:r>
            <a:r>
              <a:rPr lang="ru-RU" dirty="0" err="1"/>
              <a:t>мікрохвильового</a:t>
            </a:r>
            <a:r>
              <a:rPr lang="ru-RU" dirty="0"/>
              <a:t> </a:t>
            </a:r>
            <a:r>
              <a:rPr lang="ru-RU" dirty="0" err="1" smtClean="0"/>
              <a:t>впливу</a:t>
            </a:r>
            <a:endParaRPr lang="ru-RU" dirty="0" smtClean="0"/>
          </a:p>
          <a:p>
            <a:r>
              <a:rPr lang="ru-RU" dirty="0"/>
              <a:t>7) </a:t>
            </a:r>
            <a:r>
              <a:rPr lang="ru-RU" dirty="0" err="1"/>
              <a:t>гранати</a:t>
            </a:r>
            <a:r>
              <a:rPr lang="ru-RU" dirty="0"/>
              <a:t>, </a:t>
            </a:r>
            <a:r>
              <a:rPr lang="ru-RU" dirty="0" err="1"/>
              <a:t>боєприпаси</a:t>
            </a:r>
            <a:r>
              <a:rPr lang="ru-RU" dirty="0"/>
              <a:t>, </a:t>
            </a:r>
            <a:r>
              <a:rPr lang="ru-RU" dirty="0" err="1"/>
              <a:t>пристрої</a:t>
            </a:r>
            <a:r>
              <a:rPr lang="ru-RU" dirty="0"/>
              <a:t>, у тому </a:t>
            </a:r>
            <a:r>
              <a:rPr lang="ru-RU" dirty="0" err="1"/>
              <a:t>числі</a:t>
            </a:r>
            <a:r>
              <a:rPr lang="ru-RU" dirty="0"/>
              <a:t> </a:t>
            </a:r>
            <a:r>
              <a:rPr lang="ru-RU" dirty="0" err="1"/>
              <a:t>малогабаритні</a:t>
            </a:r>
            <a:r>
              <a:rPr lang="ru-RU" dirty="0"/>
              <a:t> </a:t>
            </a:r>
            <a:r>
              <a:rPr lang="ru-RU" dirty="0" err="1"/>
              <a:t>підривні</a:t>
            </a:r>
            <a:r>
              <a:rPr lang="ru-RU" dirty="0"/>
              <a:t> </a:t>
            </a:r>
            <a:r>
              <a:rPr lang="ru-RU" dirty="0" err="1"/>
              <a:t>пристрої</a:t>
            </a:r>
            <a:r>
              <a:rPr lang="ru-RU" dirty="0"/>
              <a:t>, для </a:t>
            </a:r>
            <a:r>
              <a:rPr lang="ru-RU" dirty="0" err="1"/>
              <a:t>руйнування</a:t>
            </a:r>
            <a:r>
              <a:rPr lang="ru-RU" dirty="0"/>
              <a:t> </a:t>
            </a:r>
            <a:r>
              <a:rPr lang="ru-RU" dirty="0" err="1"/>
              <a:t>перешкод</a:t>
            </a:r>
            <a:r>
              <a:rPr lang="ru-RU" dirty="0"/>
              <a:t> і </a:t>
            </a:r>
            <a:r>
              <a:rPr lang="ru-RU" dirty="0" err="1"/>
              <a:t>примусового</a:t>
            </a:r>
            <a:r>
              <a:rPr lang="ru-RU" dirty="0"/>
              <a:t> </a:t>
            </a:r>
            <a:r>
              <a:rPr lang="ru-RU" dirty="0" err="1"/>
              <a:t>відчинення</a:t>
            </a:r>
            <a:r>
              <a:rPr lang="ru-RU" dirty="0"/>
              <a:t> </a:t>
            </a:r>
            <a:r>
              <a:rPr lang="ru-RU" dirty="0" err="1" smtClean="0"/>
              <a:t>приміщень</a:t>
            </a:r>
            <a:endParaRPr lang="ru-RU" dirty="0" smtClean="0"/>
          </a:p>
          <a:p>
            <a:r>
              <a:rPr lang="ru-RU" dirty="0"/>
              <a:t>8) </a:t>
            </a:r>
            <a:r>
              <a:rPr lang="ru-RU" dirty="0" err="1"/>
              <a:t>пристрої</a:t>
            </a:r>
            <a:r>
              <a:rPr lang="ru-RU" dirty="0"/>
              <a:t> для </a:t>
            </a:r>
            <a:r>
              <a:rPr lang="ru-RU" dirty="0" err="1"/>
              <a:t>відстрілу</a:t>
            </a:r>
            <a:r>
              <a:rPr lang="ru-RU" dirty="0"/>
              <a:t> </a:t>
            </a:r>
            <a:r>
              <a:rPr lang="ru-RU" dirty="0" err="1"/>
              <a:t>патронів</a:t>
            </a:r>
            <a:r>
              <a:rPr lang="ru-RU" dirty="0"/>
              <a:t>, </a:t>
            </a:r>
            <a:r>
              <a:rPr lang="ru-RU" dirty="0" err="1"/>
              <a:t>споряджених</a:t>
            </a:r>
            <a:r>
              <a:rPr lang="ru-RU" dirty="0"/>
              <a:t> </a:t>
            </a:r>
            <a:r>
              <a:rPr lang="ru-RU" dirty="0" err="1"/>
              <a:t>гумовими</a:t>
            </a:r>
            <a:r>
              <a:rPr lang="ru-RU" dirty="0"/>
              <a:t> </a:t>
            </a:r>
            <a:r>
              <a:rPr lang="ru-RU" dirty="0" err="1"/>
              <a:t>чи</a:t>
            </a:r>
            <a:r>
              <a:rPr lang="ru-RU" dirty="0"/>
              <a:t> </a:t>
            </a:r>
            <a:r>
              <a:rPr lang="ru-RU" dirty="0" err="1"/>
              <a:t>аналогічними</a:t>
            </a:r>
            <a:r>
              <a:rPr lang="ru-RU" dirty="0"/>
              <a:t> за </a:t>
            </a:r>
            <a:r>
              <a:rPr lang="ru-RU" dirty="0" err="1"/>
              <a:t>своїми</a:t>
            </a:r>
            <a:r>
              <a:rPr lang="ru-RU" dirty="0"/>
              <a:t> </a:t>
            </a:r>
            <a:r>
              <a:rPr lang="ru-RU" dirty="0" err="1"/>
              <a:t>властивостями</a:t>
            </a:r>
            <a:r>
              <a:rPr lang="ru-RU" dirty="0"/>
              <a:t> </a:t>
            </a:r>
            <a:r>
              <a:rPr lang="ru-RU" dirty="0" err="1"/>
              <a:t>метальними</a:t>
            </a:r>
            <a:r>
              <a:rPr lang="ru-RU" dirty="0"/>
              <a:t> снарядами </a:t>
            </a:r>
            <a:r>
              <a:rPr lang="ru-RU" dirty="0" err="1"/>
              <a:t>несмертельної</a:t>
            </a:r>
            <a:r>
              <a:rPr lang="ru-RU" dirty="0"/>
              <a:t> </a:t>
            </a:r>
            <a:r>
              <a:rPr lang="ru-RU" dirty="0" err="1" smtClean="0"/>
              <a:t>дії</a:t>
            </a:r>
            <a:endParaRPr lang="ru-RU" dirty="0" smtClean="0"/>
          </a:p>
          <a:p>
            <a:r>
              <a:rPr lang="ru-RU" dirty="0"/>
              <a:t>10) </a:t>
            </a:r>
            <a:r>
              <a:rPr lang="ru-RU" dirty="0" err="1"/>
              <a:t>бронемашини</a:t>
            </a:r>
            <a:r>
              <a:rPr lang="ru-RU" dirty="0"/>
              <a:t> без </a:t>
            </a:r>
            <a:r>
              <a:rPr lang="ru-RU" dirty="0" err="1"/>
              <a:t>установленого</a:t>
            </a:r>
            <a:r>
              <a:rPr lang="ru-RU" dirty="0"/>
              <a:t> на них штатного </a:t>
            </a:r>
            <a:r>
              <a:rPr lang="ru-RU" dirty="0" err="1"/>
              <a:t>озброєння</a:t>
            </a:r>
            <a:r>
              <a:rPr lang="ru-RU" dirty="0"/>
              <a:t> та </a:t>
            </a:r>
            <a:r>
              <a:rPr lang="ru-RU" dirty="0" err="1"/>
              <a:t>інші</a:t>
            </a:r>
            <a:r>
              <a:rPr lang="ru-RU" dirty="0"/>
              <a:t> </a:t>
            </a:r>
            <a:r>
              <a:rPr lang="ru-RU" dirty="0" err="1"/>
              <a:t>спеціальні</a:t>
            </a:r>
            <a:r>
              <a:rPr lang="ru-RU" dirty="0"/>
              <a:t> (</a:t>
            </a:r>
            <a:r>
              <a:rPr lang="ru-RU" dirty="0" err="1"/>
              <a:t>спеціалізовані</a:t>
            </a:r>
            <a:r>
              <a:rPr lang="ru-RU" dirty="0"/>
              <a:t>) </a:t>
            </a:r>
            <a:r>
              <a:rPr lang="ru-RU" dirty="0" err="1"/>
              <a:t>транспортні</a:t>
            </a:r>
            <a:r>
              <a:rPr lang="ru-RU" dirty="0"/>
              <a:t> </a:t>
            </a:r>
            <a:r>
              <a:rPr lang="ru-RU" dirty="0" err="1" smtClean="0"/>
              <a:t>засоби</a:t>
            </a:r>
            <a:endParaRPr lang="ru-RU" dirty="0" smtClean="0"/>
          </a:p>
          <a:p>
            <a:r>
              <a:rPr lang="ru-RU" dirty="0"/>
              <a:t>11) </a:t>
            </a:r>
            <a:r>
              <a:rPr lang="ru-RU" dirty="0" err="1"/>
              <a:t>водні</a:t>
            </a:r>
            <a:r>
              <a:rPr lang="ru-RU" dirty="0"/>
              <a:t>, </a:t>
            </a:r>
            <a:r>
              <a:rPr lang="ru-RU" dirty="0" err="1"/>
              <a:t>повітряні</a:t>
            </a:r>
            <a:r>
              <a:rPr lang="ru-RU" dirty="0"/>
              <a:t>, </a:t>
            </a:r>
            <a:r>
              <a:rPr lang="ru-RU" dirty="0" err="1"/>
              <a:t>безпілотні</a:t>
            </a:r>
            <a:r>
              <a:rPr lang="ru-RU" dirty="0"/>
              <a:t> </a:t>
            </a:r>
            <a:r>
              <a:rPr lang="ru-RU" dirty="0" err="1"/>
              <a:t>повітряні</a:t>
            </a:r>
            <a:r>
              <a:rPr lang="ru-RU" dirty="0"/>
              <a:t> </a:t>
            </a:r>
            <a:r>
              <a:rPr lang="ru-RU" dirty="0" smtClean="0"/>
              <a:t>судна</a:t>
            </a:r>
          </a:p>
          <a:p>
            <a:r>
              <a:rPr lang="ru-RU" dirty="0"/>
              <a:t>12) </a:t>
            </a:r>
            <a:r>
              <a:rPr lang="ru-RU" dirty="0" err="1"/>
              <a:t>засоби</a:t>
            </a:r>
            <a:r>
              <a:rPr lang="ru-RU" dirty="0"/>
              <a:t> </a:t>
            </a:r>
            <a:r>
              <a:rPr lang="ru-RU" dirty="0" err="1"/>
              <a:t>радіоелектронної</a:t>
            </a:r>
            <a:r>
              <a:rPr lang="ru-RU" dirty="0"/>
              <a:t> </a:t>
            </a:r>
            <a:r>
              <a:rPr lang="ru-RU" dirty="0" err="1"/>
              <a:t>протидії</a:t>
            </a:r>
            <a:r>
              <a:rPr lang="ru-RU" dirty="0"/>
              <a:t> (</a:t>
            </a:r>
            <a:r>
              <a:rPr lang="ru-RU" dirty="0" err="1"/>
              <a:t>радіоелектронного</a:t>
            </a:r>
            <a:r>
              <a:rPr lang="ru-RU" dirty="0"/>
              <a:t> </a:t>
            </a:r>
            <a:r>
              <a:rPr lang="ru-RU" dirty="0" err="1"/>
              <a:t>придушення</a:t>
            </a:r>
            <a:r>
              <a:rPr lang="ru-RU" dirty="0"/>
              <a:t>) </a:t>
            </a:r>
          </a:p>
        </p:txBody>
      </p:sp>
    </p:spTree>
    <p:extLst>
      <p:ext uri="{BB962C8B-B14F-4D97-AF65-F5344CB8AC3E}">
        <p14:creationId xmlns:p14="http://schemas.microsoft.com/office/powerpoint/2010/main" val="179703923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620688"/>
            <a:ext cx="8229600" cy="1143000"/>
          </a:xfrm>
        </p:spPr>
        <p:txBody>
          <a:bodyPr>
            <a:normAutofit fontScale="90000"/>
          </a:bodyPr>
          <a:lstStyle/>
          <a:p>
            <a:r>
              <a:rPr lang="ru-RU" dirty="0" err="1"/>
              <a:t>Військовослужбовцю</a:t>
            </a:r>
            <a:r>
              <a:rPr lang="ru-RU" dirty="0"/>
              <a:t> та </a:t>
            </a:r>
            <a:r>
              <a:rPr lang="ru-RU" dirty="0" err="1"/>
              <a:t>працівнику</a:t>
            </a:r>
            <a:r>
              <a:rPr lang="ru-RU" dirty="0"/>
              <a:t>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r>
              <a:rPr lang="ru-RU" dirty="0"/>
              <a:t> заборонено:</a:t>
            </a:r>
          </a:p>
        </p:txBody>
      </p:sp>
      <p:sp>
        <p:nvSpPr>
          <p:cNvPr id="3" name="Объект 2"/>
          <p:cNvSpPr>
            <a:spLocks noGrp="1"/>
          </p:cNvSpPr>
          <p:nvPr>
            <p:ph idx="1"/>
          </p:nvPr>
        </p:nvSpPr>
        <p:spPr>
          <a:xfrm>
            <a:off x="179512" y="2204864"/>
            <a:ext cx="8507288" cy="4464496"/>
          </a:xfrm>
        </p:spPr>
        <p:txBody>
          <a:bodyPr>
            <a:normAutofit fontScale="55000" lnSpcReduction="20000"/>
          </a:bodyPr>
          <a:lstStyle/>
          <a:p>
            <a:r>
              <a:rPr lang="ru-RU" dirty="0">
                <a:latin typeface="Times New Roman" panose="02020603050405020304" pitchFamily="18" charset="0"/>
                <a:cs typeface="Times New Roman" panose="02020603050405020304" pitchFamily="18" charset="0"/>
              </a:rPr>
              <a:t>1) </a:t>
            </a:r>
            <a:r>
              <a:rPr lang="ru-RU" dirty="0" err="1">
                <a:latin typeface="Times New Roman" panose="02020603050405020304" pitchFamily="18" charset="0"/>
                <a:cs typeface="Times New Roman" panose="02020603050405020304" pitchFamily="18" charset="0"/>
              </a:rPr>
              <a:t>наносити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удари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людині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гумовими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пластиковими</a:t>
            </a:r>
            <a:r>
              <a:rPr lang="ru-RU" dirty="0">
                <a:latin typeface="Times New Roman" panose="02020603050405020304" pitchFamily="18" charset="0"/>
                <a:cs typeface="Times New Roman" panose="02020603050405020304" pitchFamily="18" charset="0"/>
              </a:rPr>
              <a:t>) кийками по </a:t>
            </a:r>
            <a:r>
              <a:rPr lang="ru-RU" dirty="0" err="1">
                <a:latin typeface="Times New Roman" panose="02020603050405020304" pitchFamily="18" charset="0"/>
                <a:cs typeface="Times New Roman" panose="02020603050405020304" pitchFamily="18" charset="0"/>
              </a:rPr>
              <a:t>голові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шиї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ключичній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ділянці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статевих</a:t>
            </a:r>
            <a:r>
              <a:rPr lang="ru-RU" dirty="0">
                <a:latin typeface="Times New Roman" panose="02020603050405020304" pitchFamily="18" charset="0"/>
                <a:cs typeface="Times New Roman" panose="02020603050405020304" pitchFamily="18" charset="0"/>
              </a:rPr>
              <a:t> органах, </a:t>
            </a:r>
            <a:r>
              <a:rPr lang="ru-RU" dirty="0" err="1">
                <a:latin typeface="Times New Roman" panose="02020603050405020304" pitchFamily="18" charset="0"/>
                <a:cs typeface="Times New Roman" panose="02020603050405020304" pitchFamily="18" charset="0"/>
              </a:rPr>
              <a:t>попереку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куприку</a:t>
            </a:r>
            <a:r>
              <a:rPr lang="ru-RU" dirty="0">
                <a:latin typeface="Times New Roman" panose="02020603050405020304" pitchFamily="18" charset="0"/>
                <a:cs typeface="Times New Roman" panose="02020603050405020304" pitchFamily="18" charset="0"/>
              </a:rPr>
              <a:t>) і в </a:t>
            </a:r>
            <a:r>
              <a:rPr lang="ru-RU" dirty="0" err="1">
                <a:latin typeface="Times New Roman" panose="02020603050405020304" pitchFamily="18" charset="0"/>
                <a:cs typeface="Times New Roman" panose="02020603050405020304" pitchFamily="18" charset="0"/>
              </a:rPr>
              <a:t>живіт</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2) </a:t>
            </a:r>
            <a:r>
              <a:rPr lang="ru-RU" dirty="0" err="1">
                <a:latin typeface="Times New Roman" panose="02020603050405020304" pitchFamily="18" charset="0"/>
                <a:cs typeface="Times New Roman" panose="02020603050405020304" pitchFamily="18" charset="0"/>
              </a:rPr>
              <a:t>під</a:t>
            </a:r>
            <a:r>
              <a:rPr lang="ru-RU" dirty="0">
                <a:latin typeface="Times New Roman" panose="02020603050405020304" pitchFamily="18" charset="0"/>
                <a:cs typeface="Times New Roman" panose="02020603050405020304" pitchFamily="18" charset="0"/>
              </a:rPr>
              <a:t> час </a:t>
            </a:r>
            <a:r>
              <a:rPr lang="ru-RU" dirty="0" err="1">
                <a:latin typeface="Times New Roman" panose="02020603050405020304" pitchFamily="18" charset="0"/>
                <a:cs typeface="Times New Roman" panose="02020603050405020304" pitchFamily="18" charset="0"/>
              </a:rPr>
              <a:t>застосування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засобів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споряджених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речовинами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сльозогінної</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дратівної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здійснювати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прицільну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стрільбу</a:t>
            </a:r>
            <a:r>
              <a:rPr lang="ru-RU" dirty="0">
                <a:latin typeface="Times New Roman" panose="02020603050405020304" pitchFamily="18" charset="0"/>
                <a:cs typeface="Times New Roman" panose="02020603050405020304" pitchFamily="18" charset="0"/>
              </a:rPr>
              <a:t> по людях, </a:t>
            </a:r>
            <a:r>
              <a:rPr lang="ru-RU" dirty="0" err="1">
                <a:latin typeface="Times New Roman" panose="02020603050405020304" pitchFamily="18" charset="0"/>
                <a:cs typeface="Times New Roman" panose="02020603050405020304" pitchFamily="18" charset="0"/>
              </a:rPr>
              <a:t>розкидати</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відстрілювати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гранати</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натовп</a:t>
            </a:r>
            <a:r>
              <a:rPr lang="ru-RU" dirty="0">
                <a:latin typeface="Times New Roman" panose="02020603050405020304" pitchFamily="18" charset="0"/>
                <a:cs typeface="Times New Roman" panose="02020603050405020304" pitchFamily="18" charset="0"/>
              </a:rPr>
              <a:t>, повторно </a:t>
            </a:r>
            <a:r>
              <a:rPr lang="ru-RU" dirty="0" err="1">
                <a:latin typeface="Times New Roman" panose="02020603050405020304" pitchFamily="18" charset="0"/>
                <a:cs typeface="Times New Roman" panose="02020603050405020304" pitchFamily="18" charset="0"/>
              </a:rPr>
              <a:t>застосовувати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у межах </a:t>
            </a:r>
            <a:r>
              <a:rPr lang="ru-RU" dirty="0" err="1">
                <a:latin typeface="Times New Roman" panose="02020603050405020304" pitchFamily="18" charset="0"/>
                <a:cs typeface="Times New Roman" panose="02020603050405020304" pitchFamily="18" charset="0"/>
              </a:rPr>
              <a:t>зони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ураження</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період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дії</a:t>
            </a:r>
            <a:r>
              <a:rPr lang="ru-RU" dirty="0">
                <a:latin typeface="Times New Roman" panose="02020603050405020304" pitchFamily="18" charset="0"/>
                <a:cs typeface="Times New Roman" panose="02020603050405020304" pitchFamily="18" charset="0"/>
              </a:rPr>
              <a:t> таких </a:t>
            </a:r>
            <a:r>
              <a:rPr lang="ru-RU" dirty="0" err="1">
                <a:latin typeface="Times New Roman" panose="02020603050405020304" pitchFamily="18" charset="0"/>
                <a:cs typeface="Times New Roman" panose="02020603050405020304" pitchFamily="18" charset="0"/>
              </a:rPr>
              <a:t>речовин</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3) </a:t>
            </a:r>
            <a:r>
              <a:rPr lang="ru-RU" dirty="0" err="1">
                <a:latin typeface="Times New Roman" panose="02020603050405020304" pitchFamily="18" charset="0"/>
                <a:cs typeface="Times New Roman" panose="02020603050405020304" pitchFamily="18" charset="0"/>
              </a:rPr>
              <a:t>відстрілювати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патрони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споряджені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гумовими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аналогічними</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своїми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властивостями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метальними</a:t>
            </a:r>
            <a:r>
              <a:rPr lang="ru-RU" dirty="0">
                <a:latin typeface="Times New Roman" panose="02020603050405020304" pitchFamily="18" charset="0"/>
                <a:cs typeface="Times New Roman" panose="02020603050405020304" pitchFamily="18" charset="0"/>
              </a:rPr>
              <a:t> снарядами </a:t>
            </a:r>
            <a:r>
              <a:rPr lang="ru-RU" dirty="0" err="1">
                <a:latin typeface="Times New Roman" panose="02020603050405020304" pitchFamily="18" charset="0"/>
                <a:cs typeface="Times New Roman" panose="02020603050405020304" pitchFamily="18" charset="0"/>
              </a:rPr>
              <a:t>несмертельної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дії</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порушенням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визначених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технічними</a:t>
            </a:r>
            <a:r>
              <a:rPr lang="ru-RU" dirty="0">
                <a:latin typeface="Times New Roman" panose="02020603050405020304" pitchFamily="18" charset="0"/>
                <a:cs typeface="Times New Roman" panose="02020603050405020304" pitchFamily="18" charset="0"/>
              </a:rPr>
              <a:t> характеристиками </a:t>
            </a:r>
            <a:r>
              <a:rPr lang="ru-RU" dirty="0" err="1">
                <a:latin typeface="Times New Roman" panose="02020603050405020304" pitchFamily="18" charset="0"/>
                <a:cs typeface="Times New Roman" panose="02020603050405020304" pitchFamily="18" charset="0"/>
              </a:rPr>
              <a:t>вимог</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щодо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відстані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особи та </a:t>
            </a:r>
            <a:r>
              <a:rPr lang="ru-RU" dirty="0" err="1">
                <a:latin typeface="Times New Roman" panose="02020603050405020304" pitchFamily="18" charset="0"/>
                <a:cs typeface="Times New Roman" panose="02020603050405020304" pitchFamily="18" charset="0"/>
              </a:rPr>
              <a:t>стрільби</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напрямку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голови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людини</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4) </a:t>
            </a:r>
            <a:r>
              <a:rPr lang="ru-RU" dirty="0" err="1">
                <a:latin typeface="Times New Roman" panose="02020603050405020304" pitchFamily="18" charset="0"/>
                <a:cs typeface="Times New Roman" panose="02020603050405020304" pitchFamily="18" charset="0"/>
              </a:rPr>
              <a:t>застосовувати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засоби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примусової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зупинки</a:t>
            </a:r>
            <a:r>
              <a:rPr lang="ru-RU" dirty="0">
                <a:latin typeface="Times New Roman" panose="02020603050405020304" pitchFamily="18" charset="0"/>
                <a:cs typeface="Times New Roman" panose="02020603050405020304" pitchFamily="18" charset="0"/>
              </a:rPr>
              <a:t> транспортного </a:t>
            </a:r>
            <a:r>
              <a:rPr lang="ru-RU" dirty="0" err="1">
                <a:latin typeface="Times New Roman" panose="02020603050405020304" pitchFamily="18" charset="0"/>
                <a:cs typeface="Times New Roman" panose="02020603050405020304" pitchFamily="18" charset="0"/>
              </a:rPr>
              <a:t>засобу</a:t>
            </a:r>
            <a:r>
              <a:rPr lang="ru-RU" dirty="0">
                <a:latin typeface="Times New Roman" panose="02020603050405020304" pitchFamily="18" charset="0"/>
                <a:cs typeface="Times New Roman" panose="02020603050405020304" pitchFamily="18" charset="0"/>
              </a:rPr>
              <a:t> поза пунктом пропуску (пунктом контролю) через </a:t>
            </a:r>
            <a:r>
              <a:rPr lang="ru-RU" dirty="0" err="1">
                <a:latin typeface="Times New Roman" panose="02020603050405020304" pitchFamily="18" charset="0"/>
                <a:cs typeface="Times New Roman" panose="02020603050405020304" pitchFamily="18" charset="0"/>
              </a:rPr>
              <a:t>державний</a:t>
            </a:r>
            <a:r>
              <a:rPr lang="ru-RU" dirty="0">
                <a:latin typeface="Times New Roman" panose="02020603050405020304" pitchFamily="18" charset="0"/>
                <a:cs typeface="Times New Roman" panose="02020603050405020304" pitchFamily="18" charset="0"/>
              </a:rPr>
              <a:t> кордон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контрольним</a:t>
            </a:r>
            <a:r>
              <a:rPr lang="ru-RU" dirty="0">
                <a:latin typeface="Times New Roman" panose="02020603050405020304" pitchFamily="18" charset="0"/>
                <a:cs typeface="Times New Roman" panose="02020603050405020304" pitchFamily="18" charset="0"/>
              </a:rPr>
              <a:t> пунктом </a:t>
            </a:r>
            <a:r>
              <a:rPr lang="ru-RU" dirty="0" err="1">
                <a:latin typeface="Times New Roman" panose="02020603050405020304" pitchFamily="18" charset="0"/>
                <a:cs typeface="Times New Roman" panose="02020603050405020304" pitchFamily="18" charset="0"/>
              </a:rPr>
              <a:t>в’їзду-виїзду</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примусової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зупинки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мотоциклів</a:t>
            </a:r>
            <a:r>
              <a:rPr lang="ru-RU" dirty="0">
                <a:latin typeface="Times New Roman" panose="02020603050405020304" pitchFamily="18" charset="0"/>
                <a:cs typeface="Times New Roman" panose="02020603050405020304" pitchFamily="18" charset="0"/>
              </a:rPr>
              <a:t>, мотоколясок, </a:t>
            </a:r>
            <a:r>
              <a:rPr lang="ru-RU" dirty="0" err="1">
                <a:latin typeface="Times New Roman" panose="02020603050405020304" pitchFamily="18" charset="0"/>
                <a:cs typeface="Times New Roman" panose="02020603050405020304" pitchFamily="18" charset="0"/>
              </a:rPr>
              <a:t>моторолерів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мопедів</a:t>
            </a:r>
            <a:r>
              <a:rPr lang="ru-RU" dirty="0">
                <a:latin typeface="Times New Roman" panose="02020603050405020304" pitchFamily="18" charset="0"/>
                <a:cs typeface="Times New Roman" panose="02020603050405020304" pitchFamily="18" charset="0"/>
              </a:rPr>
              <a:t>, транспортного </a:t>
            </a:r>
            <a:r>
              <a:rPr lang="ru-RU" dirty="0" err="1">
                <a:latin typeface="Times New Roman" panose="02020603050405020304" pitchFamily="18" charset="0"/>
                <a:cs typeface="Times New Roman" panose="02020603050405020304" pitchFamily="18" charset="0"/>
              </a:rPr>
              <a:t>засобу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здійснює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пасажирські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перевезення</a:t>
            </a:r>
            <a:r>
              <a:rPr lang="ru-RU" dirty="0">
                <a:latin typeface="Times New Roman" panose="02020603050405020304" pitchFamily="18" charset="0"/>
                <a:cs typeface="Times New Roman" panose="02020603050405020304" pitchFamily="18" charset="0"/>
              </a:rPr>
              <a:t>, а </a:t>
            </a:r>
            <a:r>
              <a:rPr lang="ru-RU" dirty="0" err="1">
                <a:latin typeface="Times New Roman" panose="02020603050405020304" pitchFamily="18" charset="0"/>
                <a:cs typeface="Times New Roman" panose="02020603050405020304" pitchFamily="18" charset="0"/>
              </a:rPr>
              <a:t>також</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застосовувати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засоби</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ділянках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шляхів</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обмеженою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видимістю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залізничних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переїздах</a:t>
            </a:r>
            <a:r>
              <a:rPr lang="ru-RU" dirty="0">
                <a:latin typeface="Times New Roman" panose="02020603050405020304" pitchFamily="18" charset="0"/>
                <a:cs typeface="Times New Roman" panose="02020603050405020304" pitchFamily="18" charset="0"/>
              </a:rPr>
              <a:t>, мостах, </a:t>
            </a:r>
            <a:r>
              <a:rPr lang="ru-RU" dirty="0" err="1">
                <a:latin typeface="Times New Roman" panose="02020603050405020304" pitchFamily="18" charset="0"/>
                <a:cs typeface="Times New Roman" panose="02020603050405020304" pitchFamily="18" charset="0"/>
              </a:rPr>
              <a:t>шляхопроводах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естакадах</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тунелях</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5) </a:t>
            </a:r>
            <a:r>
              <a:rPr lang="ru-RU" dirty="0" err="1">
                <a:latin typeface="Times New Roman" panose="02020603050405020304" pitchFamily="18" charset="0"/>
                <a:cs typeface="Times New Roman" panose="02020603050405020304" pitchFamily="18" charset="0"/>
              </a:rPr>
              <a:t>застосовувати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кайданки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більше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двох</a:t>
            </a:r>
            <a:r>
              <a:rPr lang="ru-RU" dirty="0">
                <a:latin typeface="Times New Roman" panose="02020603050405020304" pitchFamily="18" charset="0"/>
                <a:cs typeface="Times New Roman" panose="02020603050405020304" pitchFamily="18" charset="0"/>
              </a:rPr>
              <a:t> годин </a:t>
            </a:r>
            <a:r>
              <a:rPr lang="ru-RU" dirty="0" err="1">
                <a:latin typeface="Times New Roman" panose="02020603050405020304" pitchFamily="18" charset="0"/>
                <a:cs typeface="Times New Roman" panose="02020603050405020304" pitchFamily="18" charset="0"/>
              </a:rPr>
              <a:t>безперервно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без </a:t>
            </a:r>
            <a:r>
              <a:rPr lang="ru-RU" dirty="0" err="1">
                <a:latin typeface="Times New Roman" panose="02020603050405020304" pitchFamily="18" charset="0"/>
                <a:cs typeface="Times New Roman" panose="02020603050405020304" pitchFamily="18" charset="0"/>
              </a:rPr>
              <a:t>послаблення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тиску</a:t>
            </a:r>
            <a:r>
              <a:rPr lang="ru-RU" dirty="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3423374258"/>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908720"/>
            <a:ext cx="8686800" cy="5949280"/>
          </a:xfrm>
        </p:spPr>
        <p:txBody>
          <a:bodyPr>
            <a:normAutofit fontScale="55000" lnSpcReduction="20000"/>
          </a:bodyPr>
          <a:lstStyle/>
          <a:p>
            <a:pPr marL="0" indent="0">
              <a:buNone/>
            </a:pPr>
            <a:r>
              <a:rPr lang="ru-RU" dirty="0" smtClean="0"/>
              <a:t>   </a:t>
            </a:r>
            <a:r>
              <a:rPr lang="ru-RU" b="1" i="1" dirty="0" err="1" smtClean="0">
                <a:solidFill>
                  <a:srgbClr val="FF0000"/>
                </a:solidFill>
              </a:rPr>
              <a:t>Органи</a:t>
            </a:r>
            <a:r>
              <a:rPr lang="ru-RU" b="1" i="1" dirty="0" smtClean="0">
                <a:solidFill>
                  <a:srgbClr val="FF0000"/>
                </a:solidFill>
              </a:rPr>
              <a:t> </a:t>
            </a:r>
            <a:r>
              <a:rPr lang="ru-RU" b="1" i="1" dirty="0" err="1">
                <a:solidFill>
                  <a:srgbClr val="FF0000"/>
                </a:solidFill>
              </a:rPr>
              <a:t>Державної</a:t>
            </a:r>
            <a:r>
              <a:rPr lang="ru-RU" b="1" i="1" dirty="0">
                <a:solidFill>
                  <a:srgbClr val="FF0000"/>
                </a:solidFill>
              </a:rPr>
              <a:t> </a:t>
            </a:r>
            <a:r>
              <a:rPr lang="ru-RU" b="1" i="1" dirty="0" err="1">
                <a:solidFill>
                  <a:srgbClr val="FF0000"/>
                </a:solidFill>
              </a:rPr>
              <a:t>прикордонної</a:t>
            </a:r>
            <a:r>
              <a:rPr lang="ru-RU" b="1" i="1" dirty="0">
                <a:solidFill>
                  <a:srgbClr val="FF0000"/>
                </a:solidFill>
              </a:rPr>
              <a:t> </a:t>
            </a:r>
            <a:r>
              <a:rPr lang="ru-RU" b="1" i="1" dirty="0" err="1">
                <a:solidFill>
                  <a:srgbClr val="FF0000"/>
                </a:solidFill>
              </a:rPr>
              <a:t>служби</a:t>
            </a:r>
            <a:r>
              <a:rPr lang="ru-RU" b="1" i="1" dirty="0">
                <a:solidFill>
                  <a:srgbClr val="FF0000"/>
                </a:solidFill>
              </a:rPr>
              <a:t> </a:t>
            </a:r>
            <a:r>
              <a:rPr lang="ru-RU" b="1" i="1" dirty="0" err="1">
                <a:solidFill>
                  <a:srgbClr val="FF0000"/>
                </a:solidFill>
              </a:rPr>
              <a:t>України</a:t>
            </a:r>
            <a:r>
              <a:rPr lang="ru-RU" b="1" i="1" dirty="0">
                <a:solidFill>
                  <a:srgbClr val="FF0000"/>
                </a:solidFill>
              </a:rPr>
              <a:t> </a:t>
            </a:r>
            <a:r>
              <a:rPr lang="ru-RU" b="1" i="1" dirty="0" err="1">
                <a:solidFill>
                  <a:srgbClr val="FF0000"/>
                </a:solidFill>
              </a:rPr>
              <a:t>розглядають</a:t>
            </a:r>
            <a:r>
              <a:rPr lang="ru-RU" b="1" i="1" dirty="0">
                <a:solidFill>
                  <a:srgbClr val="FF0000"/>
                </a:solidFill>
              </a:rPr>
              <a:t> </a:t>
            </a:r>
            <a:r>
              <a:rPr lang="ru-RU" b="1" i="1" dirty="0" err="1">
                <a:solidFill>
                  <a:srgbClr val="FF0000"/>
                </a:solidFill>
              </a:rPr>
              <a:t>справи</a:t>
            </a:r>
            <a:r>
              <a:rPr lang="ru-RU" b="1" i="1" dirty="0">
                <a:solidFill>
                  <a:srgbClr val="FF0000"/>
                </a:solidFill>
              </a:rPr>
              <a:t> про </a:t>
            </a:r>
            <a:r>
              <a:rPr lang="ru-RU" b="1" i="1" dirty="0" err="1">
                <a:solidFill>
                  <a:srgbClr val="FF0000"/>
                </a:solidFill>
              </a:rPr>
              <a:t>адміністративні</a:t>
            </a:r>
            <a:r>
              <a:rPr lang="ru-RU" b="1" i="1" dirty="0">
                <a:solidFill>
                  <a:srgbClr val="FF0000"/>
                </a:solidFill>
              </a:rPr>
              <a:t> </a:t>
            </a:r>
            <a:r>
              <a:rPr lang="ru-RU" b="1" i="1" dirty="0" err="1">
                <a:solidFill>
                  <a:srgbClr val="FF0000"/>
                </a:solidFill>
              </a:rPr>
              <a:t>правопорушення</a:t>
            </a:r>
            <a:r>
              <a:rPr lang="ru-RU" dirty="0"/>
              <a:t>, </a:t>
            </a:r>
            <a:r>
              <a:rPr lang="ru-RU" dirty="0" err="1"/>
              <a:t>пов’язані</a:t>
            </a:r>
            <a:r>
              <a:rPr lang="ru-RU" dirty="0"/>
              <a:t> з </a:t>
            </a:r>
            <a:r>
              <a:rPr lang="ru-RU" dirty="0" err="1"/>
              <a:t>порушенням</a:t>
            </a:r>
            <a:r>
              <a:rPr lang="ru-RU" dirty="0"/>
              <a:t> </a:t>
            </a:r>
            <a:r>
              <a:rPr lang="ru-RU" dirty="0" err="1"/>
              <a:t>прикордонного</a:t>
            </a:r>
            <a:r>
              <a:rPr lang="ru-RU" dirty="0"/>
              <a:t> режиму, режиму в пунктах пропуску через </a:t>
            </a:r>
            <a:r>
              <a:rPr lang="ru-RU" dirty="0" err="1"/>
              <a:t>державний</a:t>
            </a:r>
            <a:r>
              <a:rPr lang="ru-RU" dirty="0"/>
              <a:t> кордон </a:t>
            </a:r>
            <a:r>
              <a:rPr lang="ru-RU" dirty="0" err="1"/>
              <a:t>України</a:t>
            </a:r>
            <a:r>
              <a:rPr lang="ru-RU" dirty="0"/>
              <a:t> </a:t>
            </a:r>
            <a:r>
              <a:rPr lang="ru-RU" dirty="0" err="1"/>
              <a:t>або</a:t>
            </a:r>
            <a:r>
              <a:rPr lang="ru-RU" dirty="0"/>
              <a:t> </a:t>
            </a:r>
            <a:r>
              <a:rPr lang="ru-RU" dirty="0" err="1"/>
              <a:t>режимних</a:t>
            </a:r>
            <a:r>
              <a:rPr lang="ru-RU" dirty="0"/>
              <a:t> правил у </a:t>
            </a:r>
            <a:r>
              <a:rPr lang="ru-RU" dirty="0" err="1"/>
              <a:t>контрольних</a:t>
            </a:r>
            <a:r>
              <a:rPr lang="ru-RU" dirty="0"/>
              <a:t> пунктах </a:t>
            </a:r>
            <a:r>
              <a:rPr lang="ru-RU" dirty="0" err="1"/>
              <a:t>в’їзду</a:t>
            </a:r>
            <a:r>
              <a:rPr lang="ru-RU" dirty="0"/>
              <a:t> - </a:t>
            </a:r>
            <a:r>
              <a:rPr lang="ru-RU" dirty="0" err="1"/>
              <a:t>виїзду</a:t>
            </a:r>
            <a:r>
              <a:rPr lang="ru-RU" dirty="0"/>
              <a:t>, </a:t>
            </a:r>
            <a:r>
              <a:rPr lang="ru-RU" dirty="0" err="1"/>
              <a:t>порушенням</a:t>
            </a:r>
            <a:r>
              <a:rPr lang="ru-RU" dirty="0"/>
              <a:t> </a:t>
            </a:r>
            <a:r>
              <a:rPr lang="ru-RU" dirty="0" err="1"/>
              <a:t>іноземцями</a:t>
            </a:r>
            <a:r>
              <a:rPr lang="ru-RU" dirty="0"/>
              <a:t> та особами без </a:t>
            </a:r>
            <a:r>
              <a:rPr lang="ru-RU" dirty="0" err="1"/>
              <a:t>громадянства</a:t>
            </a:r>
            <a:r>
              <a:rPr lang="ru-RU" dirty="0"/>
              <a:t> правил </a:t>
            </a:r>
            <a:r>
              <a:rPr lang="ru-RU" dirty="0" err="1"/>
              <a:t>перебування</a:t>
            </a:r>
            <a:r>
              <a:rPr lang="ru-RU" dirty="0"/>
              <a:t> в </a:t>
            </a:r>
            <a:r>
              <a:rPr lang="ru-RU" dirty="0" err="1"/>
              <a:t>Україні</a:t>
            </a:r>
            <a:r>
              <a:rPr lang="ru-RU" dirty="0"/>
              <a:t> і транзитного </a:t>
            </a:r>
            <a:r>
              <a:rPr lang="ru-RU" dirty="0" err="1"/>
              <a:t>проїзду</a:t>
            </a:r>
            <a:r>
              <a:rPr lang="ru-RU" dirty="0"/>
              <a:t> через </a:t>
            </a:r>
            <a:r>
              <a:rPr lang="ru-RU" dirty="0" err="1"/>
              <a:t>її</a:t>
            </a:r>
            <a:r>
              <a:rPr lang="ru-RU" dirty="0"/>
              <a:t> </a:t>
            </a:r>
            <a:r>
              <a:rPr lang="ru-RU" dirty="0" err="1"/>
              <a:t>територію</a:t>
            </a:r>
            <a:r>
              <a:rPr lang="ru-RU" dirty="0"/>
              <a:t>, </a:t>
            </a:r>
            <a:r>
              <a:rPr lang="ru-RU" dirty="0" err="1"/>
              <a:t>невиконанням</a:t>
            </a:r>
            <a:r>
              <a:rPr lang="ru-RU" dirty="0"/>
              <a:t> </a:t>
            </a:r>
            <a:r>
              <a:rPr lang="ru-RU" dirty="0" err="1"/>
              <a:t>рішення</a:t>
            </a:r>
            <a:r>
              <a:rPr lang="ru-RU" dirty="0"/>
              <a:t> про </a:t>
            </a:r>
            <a:r>
              <a:rPr lang="ru-RU" dirty="0" err="1"/>
              <a:t>заборону</a:t>
            </a:r>
            <a:r>
              <a:rPr lang="ru-RU" dirty="0"/>
              <a:t> </a:t>
            </a:r>
            <a:r>
              <a:rPr lang="ru-RU" dirty="0" err="1"/>
              <a:t>в’їзду</a:t>
            </a:r>
            <a:r>
              <a:rPr lang="ru-RU" dirty="0"/>
              <a:t> в </a:t>
            </a:r>
            <a:r>
              <a:rPr lang="ru-RU" dirty="0" err="1"/>
              <a:t>Україну</a:t>
            </a:r>
            <a:r>
              <a:rPr lang="ru-RU" dirty="0"/>
              <a:t>, </a:t>
            </a:r>
            <a:r>
              <a:rPr lang="ru-RU" dirty="0" err="1"/>
              <a:t>порушенням</a:t>
            </a:r>
            <a:r>
              <a:rPr lang="ru-RU" dirty="0"/>
              <a:t> порядку </a:t>
            </a:r>
            <a:r>
              <a:rPr lang="ru-RU" dirty="0" err="1"/>
              <a:t>в’їзду</a:t>
            </a:r>
            <a:r>
              <a:rPr lang="ru-RU" dirty="0"/>
              <a:t> на </a:t>
            </a:r>
            <a:r>
              <a:rPr lang="ru-RU" dirty="0" err="1"/>
              <a:t>тимчасово</a:t>
            </a:r>
            <a:r>
              <a:rPr lang="ru-RU" dirty="0"/>
              <a:t> </a:t>
            </a:r>
            <a:r>
              <a:rPr lang="ru-RU" dirty="0" err="1"/>
              <a:t>окуповану</a:t>
            </a:r>
            <a:r>
              <a:rPr lang="ru-RU" dirty="0"/>
              <a:t> </a:t>
            </a:r>
            <a:r>
              <a:rPr lang="ru-RU" dirty="0" err="1"/>
              <a:t>територію</a:t>
            </a:r>
            <a:r>
              <a:rPr lang="ru-RU" dirty="0"/>
              <a:t> </a:t>
            </a:r>
            <a:r>
              <a:rPr lang="ru-RU" dirty="0" err="1"/>
              <a:t>України</a:t>
            </a:r>
            <a:r>
              <a:rPr lang="ru-RU" dirty="0"/>
              <a:t> </a:t>
            </a:r>
            <a:r>
              <a:rPr lang="ru-RU" dirty="0" err="1"/>
              <a:t>або</a:t>
            </a:r>
            <a:r>
              <a:rPr lang="ru-RU" dirty="0"/>
              <a:t> </a:t>
            </a:r>
            <a:r>
              <a:rPr lang="ru-RU" dirty="0" err="1"/>
              <a:t>виїзду</a:t>
            </a:r>
            <a:r>
              <a:rPr lang="ru-RU" dirty="0"/>
              <a:t> з </a:t>
            </a:r>
            <a:r>
              <a:rPr lang="ru-RU" dirty="0" err="1"/>
              <a:t>неї</a:t>
            </a:r>
            <a:r>
              <a:rPr lang="ru-RU" dirty="0"/>
              <a:t>, а </a:t>
            </a:r>
            <a:r>
              <a:rPr lang="ru-RU" dirty="0" err="1"/>
              <a:t>також</a:t>
            </a:r>
            <a:r>
              <a:rPr lang="ru-RU" dirty="0"/>
              <a:t> з </a:t>
            </a:r>
            <a:r>
              <a:rPr lang="ru-RU" dirty="0" err="1"/>
              <a:t>порушенням</a:t>
            </a:r>
            <a:r>
              <a:rPr lang="ru-RU" dirty="0"/>
              <a:t> порядку </a:t>
            </a:r>
            <a:r>
              <a:rPr lang="ru-RU" dirty="0" err="1"/>
              <a:t>в’їзду</a:t>
            </a:r>
            <a:r>
              <a:rPr lang="ru-RU" dirty="0"/>
              <a:t> до району </a:t>
            </a:r>
            <a:r>
              <a:rPr lang="ru-RU" dirty="0" err="1"/>
              <a:t>проведення</a:t>
            </a:r>
            <a:r>
              <a:rPr lang="ru-RU" dirty="0"/>
              <a:t> </a:t>
            </a:r>
            <a:r>
              <a:rPr lang="ru-RU" dirty="0" err="1"/>
              <a:t>антитерористичної</a:t>
            </a:r>
            <a:r>
              <a:rPr lang="ru-RU" dirty="0"/>
              <a:t> </a:t>
            </a:r>
            <a:r>
              <a:rPr lang="ru-RU" dirty="0" err="1"/>
              <a:t>операції</a:t>
            </a:r>
            <a:r>
              <a:rPr lang="ru-RU" dirty="0"/>
              <a:t> </a:t>
            </a:r>
            <a:r>
              <a:rPr lang="ru-RU" dirty="0" err="1"/>
              <a:t>або</a:t>
            </a:r>
            <a:r>
              <a:rPr lang="ru-RU" dirty="0"/>
              <a:t> </a:t>
            </a:r>
            <a:r>
              <a:rPr lang="ru-RU" dirty="0" err="1"/>
              <a:t>виїзду</a:t>
            </a:r>
            <a:r>
              <a:rPr lang="ru-RU" dirty="0"/>
              <a:t> з </a:t>
            </a:r>
            <a:r>
              <a:rPr lang="ru-RU" dirty="0" err="1"/>
              <a:t>нього</a:t>
            </a:r>
            <a:r>
              <a:rPr lang="ru-RU" dirty="0"/>
              <a:t> (</a:t>
            </a:r>
            <a:r>
              <a:rPr lang="ru-RU" u="sng" dirty="0" err="1"/>
              <a:t>стаття</a:t>
            </a:r>
            <a:r>
              <a:rPr lang="ru-RU" u="sng" dirty="0"/>
              <a:t> 202</a:t>
            </a:r>
            <a:r>
              <a:rPr lang="ru-RU" dirty="0"/>
              <a:t>, </a:t>
            </a:r>
            <a:r>
              <a:rPr lang="ru-RU" u="sng" dirty="0" err="1"/>
              <a:t>частина</a:t>
            </a:r>
            <a:r>
              <a:rPr lang="ru-RU" u="sng" dirty="0"/>
              <a:t> друга</a:t>
            </a:r>
            <a:r>
              <a:rPr lang="ru-RU" dirty="0"/>
              <a:t> </a:t>
            </a:r>
            <a:r>
              <a:rPr lang="ru-RU" dirty="0" err="1"/>
              <a:t>статті</a:t>
            </a:r>
            <a:r>
              <a:rPr lang="ru-RU" dirty="0"/>
              <a:t> 203, </a:t>
            </a:r>
            <a:r>
              <a:rPr lang="ru-RU" u="sng" dirty="0" err="1"/>
              <a:t>стаття</a:t>
            </a:r>
            <a:r>
              <a:rPr lang="ru-RU" u="sng" dirty="0"/>
              <a:t> </a:t>
            </a:r>
            <a:r>
              <a:rPr lang="ru-RU" u="sng" dirty="0" smtClean="0"/>
              <a:t>203</a:t>
            </a:r>
            <a:r>
              <a:rPr lang="ru-RU" b="1" u="sng" baseline="30000" dirty="0" smtClean="0"/>
              <a:t>-1</a:t>
            </a:r>
            <a:r>
              <a:rPr lang="ru-RU" dirty="0"/>
              <a:t> </a:t>
            </a:r>
            <a:r>
              <a:rPr lang="ru-RU" dirty="0" smtClean="0"/>
              <a:t>(</a:t>
            </a:r>
            <a:r>
              <a:rPr lang="ru-RU" dirty="0" err="1" smtClean="0"/>
              <a:t>щодо</a:t>
            </a:r>
            <a:r>
              <a:rPr lang="ru-RU" dirty="0" smtClean="0"/>
              <a:t> </a:t>
            </a:r>
            <a:r>
              <a:rPr lang="ru-RU" dirty="0" err="1"/>
              <a:t>порушень</a:t>
            </a:r>
            <a:r>
              <a:rPr lang="ru-RU" dirty="0"/>
              <a:t>, </a:t>
            </a:r>
            <a:r>
              <a:rPr lang="ru-RU" dirty="0" err="1"/>
              <a:t>виявлених</a:t>
            </a:r>
            <a:r>
              <a:rPr lang="ru-RU" dirty="0"/>
              <a:t> у </a:t>
            </a:r>
            <a:r>
              <a:rPr lang="ru-RU" dirty="0" err="1"/>
              <a:t>пункті</a:t>
            </a:r>
            <a:r>
              <a:rPr lang="ru-RU" dirty="0"/>
              <a:t> пропуску (</a:t>
            </a:r>
            <a:r>
              <a:rPr lang="ru-RU" dirty="0" err="1"/>
              <a:t>пункті</a:t>
            </a:r>
            <a:r>
              <a:rPr lang="ru-RU" dirty="0"/>
              <a:t> контролю) через </a:t>
            </a:r>
            <a:r>
              <a:rPr lang="ru-RU" dirty="0" err="1"/>
              <a:t>державний</a:t>
            </a:r>
            <a:r>
              <a:rPr lang="ru-RU" dirty="0"/>
              <a:t> кордон </a:t>
            </a:r>
            <a:r>
              <a:rPr lang="ru-RU" dirty="0" err="1"/>
              <a:t>України</a:t>
            </a:r>
            <a:r>
              <a:rPr lang="ru-RU" dirty="0"/>
              <a:t>, контрольному </a:t>
            </a:r>
            <a:r>
              <a:rPr lang="ru-RU" dirty="0" err="1"/>
              <a:t>пункті</a:t>
            </a:r>
            <a:r>
              <a:rPr lang="ru-RU" dirty="0"/>
              <a:t> </a:t>
            </a:r>
            <a:r>
              <a:rPr lang="ru-RU" dirty="0" err="1"/>
              <a:t>в’їзду-виїзду</a:t>
            </a:r>
            <a:r>
              <a:rPr lang="ru-RU" dirty="0"/>
              <a:t> </a:t>
            </a:r>
            <a:r>
              <a:rPr lang="ru-RU" dirty="0" err="1"/>
              <a:t>або</a:t>
            </a:r>
            <a:r>
              <a:rPr lang="ru-RU" dirty="0"/>
              <a:t> </a:t>
            </a:r>
            <a:r>
              <a:rPr lang="ru-RU" dirty="0" err="1"/>
              <a:t>контрольованому</a:t>
            </a:r>
            <a:r>
              <a:rPr lang="ru-RU" dirty="0"/>
              <a:t> </a:t>
            </a:r>
            <a:r>
              <a:rPr lang="ru-RU" dirty="0" err="1"/>
              <a:t>прикордонному</a:t>
            </a:r>
            <a:r>
              <a:rPr lang="ru-RU" dirty="0"/>
              <a:t> </a:t>
            </a:r>
            <a:r>
              <a:rPr lang="ru-RU" dirty="0" err="1"/>
              <a:t>районі</a:t>
            </a:r>
            <a:r>
              <a:rPr lang="ru-RU" dirty="0"/>
              <a:t>), </a:t>
            </a:r>
            <a:r>
              <a:rPr lang="ru-RU" u="sng" dirty="0" err="1"/>
              <a:t>статті</a:t>
            </a:r>
            <a:r>
              <a:rPr lang="ru-RU" u="sng" dirty="0"/>
              <a:t> 204</a:t>
            </a:r>
            <a:r>
              <a:rPr lang="ru-RU" b="1" u="sng" baseline="30000" dirty="0"/>
              <a:t>-2</a:t>
            </a:r>
            <a:r>
              <a:rPr lang="ru-RU" dirty="0"/>
              <a:t>, </a:t>
            </a:r>
            <a:r>
              <a:rPr lang="ru-RU" u="sng" dirty="0"/>
              <a:t>204</a:t>
            </a:r>
            <a:r>
              <a:rPr lang="ru-RU" b="1" u="sng" baseline="30000" dirty="0"/>
              <a:t>-4</a:t>
            </a:r>
            <a:r>
              <a:rPr lang="ru-RU" dirty="0"/>
              <a:t>).</a:t>
            </a:r>
          </a:p>
          <a:p>
            <a:pPr marL="0" indent="0">
              <a:buNone/>
            </a:pPr>
            <a:r>
              <a:rPr lang="ru-RU" dirty="0" smtClean="0"/>
              <a:t>  </a:t>
            </a:r>
            <a:r>
              <a:rPr lang="ru-RU" dirty="0" err="1" smtClean="0"/>
              <a:t>Від</a:t>
            </a:r>
            <a:r>
              <a:rPr lang="ru-RU" dirty="0" smtClean="0"/>
              <a:t> </a:t>
            </a:r>
            <a:r>
              <a:rPr lang="ru-RU" dirty="0" err="1"/>
              <a:t>імені</a:t>
            </a:r>
            <a:r>
              <a:rPr lang="ru-RU" dirty="0"/>
              <a:t> </a:t>
            </a:r>
            <a:r>
              <a:rPr lang="ru-RU" dirty="0" err="1"/>
              <a:t>органів</a:t>
            </a:r>
            <a:r>
              <a:rPr lang="ru-RU" dirty="0"/>
              <a:t>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r>
              <a:rPr lang="ru-RU" dirty="0"/>
              <a:t> </a:t>
            </a:r>
            <a:r>
              <a:rPr lang="ru-RU" b="1" i="1" dirty="0" err="1">
                <a:solidFill>
                  <a:srgbClr val="FF0000"/>
                </a:solidFill>
              </a:rPr>
              <a:t>розглядати</a:t>
            </a:r>
            <a:r>
              <a:rPr lang="ru-RU" b="1" i="1" dirty="0">
                <a:solidFill>
                  <a:srgbClr val="FF0000"/>
                </a:solidFill>
              </a:rPr>
              <a:t> </a:t>
            </a:r>
            <a:r>
              <a:rPr lang="ru-RU" b="1" i="1" dirty="0" err="1">
                <a:solidFill>
                  <a:srgbClr val="FF0000"/>
                </a:solidFill>
              </a:rPr>
              <a:t>справи</a:t>
            </a:r>
            <a:r>
              <a:rPr lang="ru-RU" b="1" i="1" dirty="0">
                <a:solidFill>
                  <a:srgbClr val="FF0000"/>
                </a:solidFill>
              </a:rPr>
              <a:t> про </a:t>
            </a:r>
            <a:r>
              <a:rPr lang="ru-RU" b="1" i="1" dirty="0" err="1">
                <a:solidFill>
                  <a:srgbClr val="FF0000"/>
                </a:solidFill>
              </a:rPr>
              <a:t>адміністративні</a:t>
            </a:r>
            <a:r>
              <a:rPr lang="ru-RU" b="1" i="1" dirty="0">
                <a:solidFill>
                  <a:srgbClr val="FF0000"/>
                </a:solidFill>
              </a:rPr>
              <a:t> </a:t>
            </a:r>
            <a:r>
              <a:rPr lang="ru-RU" b="1" i="1" dirty="0" err="1">
                <a:solidFill>
                  <a:srgbClr val="FF0000"/>
                </a:solidFill>
              </a:rPr>
              <a:t>правопорушення</a:t>
            </a:r>
            <a:r>
              <a:rPr lang="ru-RU" b="1" i="1" dirty="0">
                <a:solidFill>
                  <a:srgbClr val="FF0000"/>
                </a:solidFill>
              </a:rPr>
              <a:t> і </a:t>
            </a:r>
            <a:r>
              <a:rPr lang="ru-RU" b="1" i="1" dirty="0" err="1">
                <a:solidFill>
                  <a:srgbClr val="FF0000"/>
                </a:solidFill>
              </a:rPr>
              <a:t>накладати</a:t>
            </a:r>
            <a:r>
              <a:rPr lang="ru-RU" b="1" i="1" dirty="0">
                <a:solidFill>
                  <a:srgbClr val="FF0000"/>
                </a:solidFill>
              </a:rPr>
              <a:t> </a:t>
            </a:r>
            <a:r>
              <a:rPr lang="ru-RU" b="1" i="1" dirty="0" err="1">
                <a:solidFill>
                  <a:srgbClr val="FF0000"/>
                </a:solidFill>
              </a:rPr>
              <a:t>адміністративні</a:t>
            </a:r>
            <a:r>
              <a:rPr lang="ru-RU" b="1" i="1" dirty="0">
                <a:solidFill>
                  <a:srgbClr val="FF0000"/>
                </a:solidFill>
              </a:rPr>
              <a:t> </a:t>
            </a:r>
            <a:r>
              <a:rPr lang="ru-RU" b="1" i="1" dirty="0" err="1">
                <a:solidFill>
                  <a:srgbClr val="FF0000"/>
                </a:solidFill>
              </a:rPr>
              <a:t>стягнення</a:t>
            </a:r>
            <a:r>
              <a:rPr lang="ru-RU" b="1" i="1" dirty="0">
                <a:solidFill>
                  <a:srgbClr val="FF0000"/>
                </a:solidFill>
              </a:rPr>
              <a:t> </a:t>
            </a:r>
            <a:r>
              <a:rPr lang="ru-RU" dirty="0" err="1"/>
              <a:t>мають</a:t>
            </a:r>
            <a:r>
              <a:rPr lang="ru-RU" dirty="0"/>
              <a:t> право:</a:t>
            </a:r>
          </a:p>
          <a:p>
            <a:pPr>
              <a:buFontTx/>
              <a:buChar char="-"/>
            </a:pPr>
            <a:r>
              <a:rPr lang="ru-RU" dirty="0" smtClean="0"/>
              <a:t>начальники </a:t>
            </a:r>
            <a:r>
              <a:rPr lang="ru-RU" dirty="0" err="1"/>
              <a:t>органів</a:t>
            </a:r>
            <a:r>
              <a:rPr lang="ru-RU" dirty="0"/>
              <a:t> </a:t>
            </a:r>
            <a:r>
              <a:rPr lang="ru-RU" dirty="0" err="1"/>
              <a:t>охорони</a:t>
            </a:r>
            <a:r>
              <a:rPr lang="ru-RU" dirty="0"/>
              <a:t> державного кордону та </a:t>
            </a:r>
            <a:r>
              <a:rPr lang="ru-RU" dirty="0" err="1"/>
              <a:t>Морської</a:t>
            </a:r>
            <a:r>
              <a:rPr lang="ru-RU" dirty="0"/>
              <a:t> </a:t>
            </a:r>
            <a:r>
              <a:rPr lang="ru-RU" dirty="0" err="1"/>
              <a:t>охорони</a:t>
            </a:r>
            <a:r>
              <a:rPr lang="ru-RU" dirty="0"/>
              <a:t>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r>
              <a:rPr lang="ru-RU" dirty="0"/>
              <a:t> та </a:t>
            </a:r>
            <a:r>
              <a:rPr lang="ru-RU" dirty="0" err="1"/>
              <a:t>їх</a:t>
            </a:r>
            <a:r>
              <a:rPr lang="ru-RU" dirty="0"/>
              <a:t> </a:t>
            </a:r>
            <a:r>
              <a:rPr lang="ru-RU" dirty="0" smtClean="0"/>
              <a:t>заступники</a:t>
            </a:r>
          </a:p>
          <a:p>
            <a:pPr>
              <a:buFontTx/>
              <a:buChar char="-"/>
            </a:pPr>
            <a:r>
              <a:rPr lang="ru-RU" dirty="0" err="1" smtClean="0"/>
              <a:t>інші</a:t>
            </a:r>
            <a:r>
              <a:rPr lang="ru-RU" dirty="0" smtClean="0"/>
              <a:t> </a:t>
            </a:r>
            <a:r>
              <a:rPr lang="ru-RU" dirty="0" err="1"/>
              <a:t>посадові</a:t>
            </a:r>
            <a:r>
              <a:rPr lang="ru-RU" dirty="0"/>
              <a:t> особи, </a:t>
            </a:r>
            <a:r>
              <a:rPr lang="ru-RU" dirty="0" err="1"/>
              <a:t>уповноважені</a:t>
            </a:r>
            <a:r>
              <a:rPr lang="ru-RU" dirty="0"/>
              <a:t> </a:t>
            </a:r>
            <a:r>
              <a:rPr lang="ru-RU" dirty="0" err="1"/>
              <a:t>керівником</a:t>
            </a:r>
            <a:r>
              <a:rPr lang="ru-RU" dirty="0"/>
              <a:t> центрального органу </a:t>
            </a:r>
            <a:r>
              <a:rPr lang="ru-RU" dirty="0" err="1"/>
              <a:t>виконавчої</a:t>
            </a:r>
            <a:r>
              <a:rPr lang="ru-RU" dirty="0"/>
              <a:t> </a:t>
            </a:r>
            <a:r>
              <a:rPr lang="ru-RU" dirty="0" err="1"/>
              <a:t>влади</a:t>
            </a:r>
            <a:r>
              <a:rPr lang="ru-RU" dirty="0"/>
              <a:t>, </a:t>
            </a:r>
            <a:r>
              <a:rPr lang="ru-RU" dirty="0" err="1"/>
              <a:t>що</a:t>
            </a:r>
            <a:r>
              <a:rPr lang="ru-RU" dirty="0"/>
              <a:t> </a:t>
            </a:r>
            <a:r>
              <a:rPr lang="ru-RU" dirty="0" err="1"/>
              <a:t>реалізує</a:t>
            </a:r>
            <a:r>
              <a:rPr lang="ru-RU" dirty="0"/>
              <a:t> </a:t>
            </a:r>
            <a:r>
              <a:rPr lang="ru-RU" dirty="0" err="1"/>
              <a:t>державну</a:t>
            </a:r>
            <a:r>
              <a:rPr lang="ru-RU" dirty="0"/>
              <a:t> </a:t>
            </a:r>
            <a:r>
              <a:rPr lang="ru-RU" dirty="0" err="1"/>
              <a:t>політику</a:t>
            </a:r>
            <a:r>
              <a:rPr lang="ru-RU" dirty="0"/>
              <a:t> у </a:t>
            </a:r>
            <a:r>
              <a:rPr lang="ru-RU" dirty="0" err="1"/>
              <a:t>сфері</a:t>
            </a:r>
            <a:r>
              <a:rPr lang="ru-RU" dirty="0"/>
              <a:t> </a:t>
            </a:r>
            <a:r>
              <a:rPr lang="ru-RU" dirty="0" err="1"/>
              <a:t>охорони</a:t>
            </a:r>
            <a:r>
              <a:rPr lang="ru-RU" dirty="0"/>
              <a:t> державного кордону </a:t>
            </a:r>
            <a:r>
              <a:rPr lang="ru-RU" dirty="0" err="1"/>
              <a:t>України</a:t>
            </a:r>
            <a:r>
              <a:rPr lang="ru-RU" dirty="0"/>
              <a:t>.</a:t>
            </a:r>
          </a:p>
          <a:p>
            <a:pPr marL="0" indent="0">
              <a:buNone/>
            </a:pPr>
            <a:r>
              <a:rPr lang="ru-RU" dirty="0" err="1"/>
              <a:t>Уповноважені</a:t>
            </a:r>
            <a:r>
              <a:rPr lang="ru-RU" dirty="0"/>
              <a:t> </a:t>
            </a:r>
            <a:r>
              <a:rPr lang="ru-RU" dirty="0" err="1"/>
              <a:t>посадові</a:t>
            </a:r>
            <a:r>
              <a:rPr lang="ru-RU" dirty="0"/>
              <a:t> особи </a:t>
            </a:r>
            <a:r>
              <a:rPr lang="ru-RU" dirty="0" err="1"/>
              <a:t>органів</a:t>
            </a:r>
            <a:r>
              <a:rPr lang="ru-RU" dirty="0"/>
              <a:t> </a:t>
            </a:r>
            <a:r>
              <a:rPr lang="ru-RU" dirty="0" err="1"/>
              <a:t>Державної</a:t>
            </a:r>
            <a:r>
              <a:rPr lang="ru-RU" dirty="0"/>
              <a:t> </a:t>
            </a:r>
            <a:r>
              <a:rPr lang="ru-RU" dirty="0" err="1"/>
              <a:t>прикордонної</a:t>
            </a:r>
            <a:r>
              <a:rPr lang="ru-RU" dirty="0"/>
              <a:t> </a:t>
            </a:r>
            <a:r>
              <a:rPr lang="ru-RU" dirty="0" err="1"/>
              <a:t>служби</a:t>
            </a:r>
            <a:r>
              <a:rPr lang="ru-RU" dirty="0"/>
              <a:t> </a:t>
            </a:r>
            <a:r>
              <a:rPr lang="ru-RU" dirty="0" err="1"/>
              <a:t>України</a:t>
            </a:r>
            <a:r>
              <a:rPr lang="ru-RU" dirty="0"/>
              <a:t> </a:t>
            </a:r>
            <a:r>
              <a:rPr lang="ru-RU" dirty="0" err="1"/>
              <a:t>можуть</a:t>
            </a:r>
            <a:r>
              <a:rPr lang="ru-RU" dirty="0"/>
              <a:t> </a:t>
            </a:r>
            <a:r>
              <a:rPr lang="ru-RU" b="1" i="1" dirty="0" err="1">
                <a:solidFill>
                  <a:srgbClr val="FF0000"/>
                </a:solidFill>
              </a:rPr>
              <a:t>стягувати</a:t>
            </a:r>
            <a:r>
              <a:rPr lang="ru-RU" b="1" i="1" dirty="0">
                <a:solidFill>
                  <a:srgbClr val="FF0000"/>
                </a:solidFill>
              </a:rPr>
              <a:t> </a:t>
            </a:r>
            <a:r>
              <a:rPr lang="ru-RU" b="1" i="1" dirty="0" err="1">
                <a:solidFill>
                  <a:srgbClr val="FF0000"/>
                </a:solidFill>
              </a:rPr>
              <a:t>накладені</a:t>
            </a:r>
            <a:r>
              <a:rPr lang="ru-RU" b="1" i="1" dirty="0">
                <a:solidFill>
                  <a:srgbClr val="FF0000"/>
                </a:solidFill>
              </a:rPr>
              <a:t> ними </a:t>
            </a:r>
            <a:r>
              <a:rPr lang="ru-RU" b="1" i="1" dirty="0" err="1">
                <a:solidFill>
                  <a:srgbClr val="FF0000"/>
                </a:solidFill>
              </a:rPr>
              <a:t>штрафи</a:t>
            </a:r>
            <a:r>
              <a:rPr lang="ru-RU" b="1" i="1" dirty="0">
                <a:solidFill>
                  <a:srgbClr val="FF0000"/>
                </a:solidFill>
              </a:rPr>
              <a:t> </a:t>
            </a:r>
            <a:r>
              <a:rPr lang="ru-RU" b="1" i="1" dirty="0" err="1">
                <a:solidFill>
                  <a:srgbClr val="FF0000"/>
                </a:solidFill>
              </a:rPr>
              <a:t>незалежно</a:t>
            </a:r>
            <a:r>
              <a:rPr lang="ru-RU" b="1" i="1" dirty="0">
                <a:solidFill>
                  <a:srgbClr val="FF0000"/>
                </a:solidFill>
              </a:rPr>
              <a:t> </a:t>
            </a:r>
            <a:r>
              <a:rPr lang="ru-RU" b="1" i="1" dirty="0" err="1">
                <a:solidFill>
                  <a:srgbClr val="FF0000"/>
                </a:solidFill>
              </a:rPr>
              <a:t>від</a:t>
            </a:r>
            <a:r>
              <a:rPr lang="ru-RU" b="1" i="1" dirty="0">
                <a:solidFill>
                  <a:srgbClr val="FF0000"/>
                </a:solidFill>
              </a:rPr>
              <a:t> </a:t>
            </a:r>
            <a:r>
              <a:rPr lang="ru-RU" b="1" i="1" dirty="0" err="1">
                <a:solidFill>
                  <a:srgbClr val="FF0000"/>
                </a:solidFill>
              </a:rPr>
              <a:t>їх</a:t>
            </a:r>
            <a:r>
              <a:rPr lang="ru-RU" b="1" i="1" dirty="0">
                <a:solidFill>
                  <a:srgbClr val="FF0000"/>
                </a:solidFill>
              </a:rPr>
              <a:t> </a:t>
            </a:r>
            <a:r>
              <a:rPr lang="ru-RU" b="1" i="1" dirty="0" err="1">
                <a:solidFill>
                  <a:srgbClr val="FF0000"/>
                </a:solidFill>
              </a:rPr>
              <a:t>розміру</a:t>
            </a:r>
            <a:r>
              <a:rPr lang="ru-RU" b="1" i="1" dirty="0">
                <a:solidFill>
                  <a:srgbClr val="FF0000"/>
                </a:solidFill>
              </a:rPr>
              <a:t> в пунктах пропуску (пунктах контролю) через </a:t>
            </a:r>
            <a:r>
              <a:rPr lang="ru-RU" b="1" i="1" dirty="0" err="1">
                <a:solidFill>
                  <a:srgbClr val="FF0000"/>
                </a:solidFill>
              </a:rPr>
              <a:t>державний</a:t>
            </a:r>
            <a:r>
              <a:rPr lang="ru-RU" b="1" i="1" dirty="0">
                <a:solidFill>
                  <a:srgbClr val="FF0000"/>
                </a:solidFill>
              </a:rPr>
              <a:t> кордон, </a:t>
            </a:r>
            <a:r>
              <a:rPr lang="ru-RU" b="1" i="1" dirty="0" err="1">
                <a:solidFill>
                  <a:srgbClr val="FF0000"/>
                </a:solidFill>
              </a:rPr>
              <a:t>контрольних</a:t>
            </a:r>
            <a:r>
              <a:rPr lang="ru-RU" b="1" i="1" dirty="0">
                <a:solidFill>
                  <a:srgbClr val="FF0000"/>
                </a:solidFill>
              </a:rPr>
              <a:t> пунктах </a:t>
            </a:r>
            <a:r>
              <a:rPr lang="ru-RU" b="1" i="1" dirty="0" err="1">
                <a:solidFill>
                  <a:srgbClr val="FF0000"/>
                </a:solidFill>
              </a:rPr>
              <a:t>в’їзду-виїзду</a:t>
            </a:r>
            <a:r>
              <a:rPr lang="ru-RU" b="1" i="1" dirty="0">
                <a:solidFill>
                  <a:srgbClr val="FF0000"/>
                </a:solidFill>
              </a:rPr>
              <a:t> та </a:t>
            </a:r>
            <a:r>
              <a:rPr lang="ru-RU" b="1" i="1" dirty="0" err="1">
                <a:solidFill>
                  <a:srgbClr val="FF0000"/>
                </a:solidFill>
              </a:rPr>
              <a:t>місцях</a:t>
            </a:r>
            <a:r>
              <a:rPr lang="ru-RU" b="1" i="1" dirty="0">
                <a:solidFill>
                  <a:srgbClr val="FF0000"/>
                </a:solidFill>
              </a:rPr>
              <a:t> </a:t>
            </a:r>
            <a:r>
              <a:rPr lang="ru-RU" b="1" i="1" dirty="0" err="1">
                <a:solidFill>
                  <a:srgbClr val="FF0000"/>
                </a:solidFill>
              </a:rPr>
              <a:t>їх</a:t>
            </a:r>
            <a:r>
              <a:rPr lang="ru-RU" b="1" i="1" dirty="0">
                <a:solidFill>
                  <a:srgbClr val="FF0000"/>
                </a:solidFill>
              </a:rPr>
              <a:t> </a:t>
            </a:r>
            <a:r>
              <a:rPr lang="ru-RU" b="1" i="1" dirty="0" err="1">
                <a:solidFill>
                  <a:srgbClr val="FF0000"/>
                </a:solidFill>
              </a:rPr>
              <a:t>дислокації</a:t>
            </a:r>
            <a:r>
              <a:rPr lang="ru-RU" b="1" i="1" dirty="0">
                <a:solidFill>
                  <a:srgbClr val="FF0000"/>
                </a:solidFill>
              </a:rPr>
              <a:t> </a:t>
            </a:r>
            <a:r>
              <a:rPr lang="ru-RU" b="1" i="1" dirty="0" err="1">
                <a:solidFill>
                  <a:srgbClr val="FF0000"/>
                </a:solidFill>
              </a:rPr>
              <a:t>виключно</a:t>
            </a:r>
            <a:r>
              <a:rPr lang="ru-RU" b="1" i="1" dirty="0">
                <a:solidFill>
                  <a:srgbClr val="FF0000"/>
                </a:solidFill>
              </a:rPr>
              <a:t> за </a:t>
            </a:r>
            <a:r>
              <a:rPr lang="ru-RU" b="1" i="1" dirty="0" err="1">
                <a:solidFill>
                  <a:srgbClr val="FF0000"/>
                </a:solidFill>
              </a:rPr>
              <a:t>допомогою</a:t>
            </a:r>
            <a:r>
              <a:rPr lang="ru-RU" b="1" i="1" dirty="0">
                <a:solidFill>
                  <a:srgbClr val="FF0000"/>
                </a:solidFill>
              </a:rPr>
              <a:t> </a:t>
            </a:r>
            <a:r>
              <a:rPr lang="ru-RU" b="1" i="1" dirty="0" err="1">
                <a:solidFill>
                  <a:srgbClr val="FF0000"/>
                </a:solidFill>
              </a:rPr>
              <a:t>безготівкових</a:t>
            </a:r>
            <a:r>
              <a:rPr lang="ru-RU" b="1" i="1" dirty="0">
                <a:solidFill>
                  <a:srgbClr val="FF0000"/>
                </a:solidFill>
              </a:rPr>
              <a:t> </a:t>
            </a:r>
            <a:r>
              <a:rPr lang="ru-RU" b="1" i="1" dirty="0" err="1">
                <a:solidFill>
                  <a:srgbClr val="FF0000"/>
                </a:solidFill>
              </a:rPr>
              <a:t>платіжних</a:t>
            </a:r>
            <a:r>
              <a:rPr lang="ru-RU" b="1" i="1" dirty="0">
                <a:solidFill>
                  <a:srgbClr val="FF0000"/>
                </a:solidFill>
              </a:rPr>
              <a:t> </a:t>
            </a:r>
            <a:r>
              <a:rPr lang="ru-RU" b="1" i="1" dirty="0" err="1">
                <a:solidFill>
                  <a:srgbClr val="FF0000"/>
                </a:solidFill>
              </a:rPr>
              <a:t>терміналів</a:t>
            </a:r>
            <a:r>
              <a:rPr lang="ru-RU" b="1" i="1" dirty="0">
                <a:solidFill>
                  <a:srgbClr val="FF0000"/>
                </a:solidFill>
              </a:rPr>
              <a:t>.</a:t>
            </a:r>
          </a:p>
          <a:p>
            <a:endParaRPr lang="ru-RU" dirty="0"/>
          </a:p>
        </p:txBody>
      </p:sp>
    </p:spTree>
    <p:extLst>
      <p:ext uri="{BB962C8B-B14F-4D97-AF65-F5344CB8AC3E}">
        <p14:creationId xmlns:p14="http://schemas.microsoft.com/office/powerpoint/2010/main" val="79304214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836712"/>
            <a:ext cx="8229600" cy="5832648"/>
          </a:xfrm>
        </p:spPr>
        <p:txBody>
          <a:bodyPr>
            <a:normAutofit fontScale="85000" lnSpcReduction="10000"/>
          </a:bodyPr>
          <a:lstStyle/>
          <a:p>
            <a:pPr marL="0" indent="0">
              <a:buNone/>
            </a:pPr>
            <a:r>
              <a:rPr lang="ru-RU" b="1" dirty="0" err="1"/>
              <a:t>Стаття</a:t>
            </a:r>
            <a:r>
              <a:rPr lang="ru-RU" b="1" dirty="0"/>
              <a:t> 202. </a:t>
            </a:r>
            <a:r>
              <a:rPr lang="ru-RU" b="1" dirty="0" err="1"/>
              <a:t>Порушення</a:t>
            </a:r>
            <a:r>
              <a:rPr lang="ru-RU" b="1" dirty="0"/>
              <a:t> </a:t>
            </a:r>
            <a:r>
              <a:rPr lang="ru-RU" b="1" dirty="0" err="1"/>
              <a:t>прикордонного</a:t>
            </a:r>
            <a:r>
              <a:rPr lang="ru-RU" b="1" dirty="0"/>
              <a:t> режиму, режиму в пунктах пропуску через </a:t>
            </a:r>
            <a:r>
              <a:rPr lang="ru-RU" b="1" dirty="0" err="1"/>
              <a:t>державний</a:t>
            </a:r>
            <a:r>
              <a:rPr lang="ru-RU" b="1" dirty="0"/>
              <a:t> кордон </a:t>
            </a:r>
            <a:r>
              <a:rPr lang="ru-RU" b="1" dirty="0" err="1"/>
              <a:t>України</a:t>
            </a:r>
            <a:r>
              <a:rPr lang="ru-RU" b="1" dirty="0"/>
              <a:t> </a:t>
            </a:r>
            <a:r>
              <a:rPr lang="ru-RU" b="1" dirty="0" err="1"/>
              <a:t>або</a:t>
            </a:r>
            <a:r>
              <a:rPr lang="ru-RU" b="1" dirty="0"/>
              <a:t> </a:t>
            </a:r>
            <a:r>
              <a:rPr lang="ru-RU" b="1" dirty="0" err="1"/>
              <a:t>режимних</a:t>
            </a:r>
            <a:r>
              <a:rPr lang="ru-RU" b="1" dirty="0"/>
              <a:t> правил у </a:t>
            </a:r>
            <a:r>
              <a:rPr lang="ru-RU" b="1" dirty="0" err="1"/>
              <a:t>контрольних</a:t>
            </a:r>
            <a:r>
              <a:rPr lang="ru-RU" b="1" dirty="0"/>
              <a:t> пунктах </a:t>
            </a:r>
            <a:r>
              <a:rPr lang="ru-RU" b="1" dirty="0" err="1"/>
              <a:t>в’їзду</a:t>
            </a:r>
            <a:r>
              <a:rPr lang="ru-RU" b="1" dirty="0"/>
              <a:t> </a:t>
            </a:r>
            <a:r>
              <a:rPr lang="ru-RU" b="1" dirty="0" smtClean="0"/>
              <a:t>– </a:t>
            </a:r>
            <a:r>
              <a:rPr lang="ru-RU" b="1" dirty="0" err="1" smtClean="0"/>
              <a:t>виїзду</a:t>
            </a:r>
            <a:endParaRPr lang="ru-RU" b="1" dirty="0" smtClean="0"/>
          </a:p>
          <a:p>
            <a:pPr marL="0" indent="0">
              <a:buNone/>
            </a:pPr>
            <a:r>
              <a:rPr lang="ru-RU" b="1" dirty="0" err="1"/>
              <a:t>Стаття</a:t>
            </a:r>
            <a:r>
              <a:rPr lang="ru-RU" b="1" dirty="0"/>
              <a:t> 203. </a:t>
            </a:r>
            <a:r>
              <a:rPr lang="ru-RU" b="1" dirty="0" err="1"/>
              <a:t>Порушення</a:t>
            </a:r>
            <a:r>
              <a:rPr lang="ru-RU" b="1" dirty="0"/>
              <a:t> </a:t>
            </a:r>
            <a:r>
              <a:rPr lang="ru-RU" b="1" dirty="0" err="1"/>
              <a:t>іноземцями</a:t>
            </a:r>
            <a:r>
              <a:rPr lang="ru-RU" b="1" dirty="0"/>
              <a:t> та особами без </a:t>
            </a:r>
            <a:r>
              <a:rPr lang="ru-RU" b="1" dirty="0" err="1"/>
              <a:t>громадянства</a:t>
            </a:r>
            <a:r>
              <a:rPr lang="ru-RU" b="1" dirty="0"/>
              <a:t> правил </a:t>
            </a:r>
            <a:r>
              <a:rPr lang="ru-RU" b="1" dirty="0" err="1"/>
              <a:t>перебування</a:t>
            </a:r>
            <a:r>
              <a:rPr lang="ru-RU" b="1" dirty="0"/>
              <a:t> в </a:t>
            </a:r>
            <a:r>
              <a:rPr lang="ru-RU" b="1" dirty="0" err="1"/>
              <a:t>Україні</a:t>
            </a:r>
            <a:r>
              <a:rPr lang="ru-RU" b="1" dirty="0"/>
              <a:t> і транзитного </a:t>
            </a:r>
            <a:r>
              <a:rPr lang="ru-RU" b="1" dirty="0" err="1"/>
              <a:t>проїзду</a:t>
            </a:r>
            <a:r>
              <a:rPr lang="ru-RU" b="1" dirty="0"/>
              <a:t> через </a:t>
            </a:r>
            <a:r>
              <a:rPr lang="ru-RU" b="1" dirty="0" err="1"/>
              <a:t>територію</a:t>
            </a:r>
            <a:r>
              <a:rPr lang="ru-RU" b="1" dirty="0"/>
              <a:t> </a:t>
            </a:r>
            <a:r>
              <a:rPr lang="ru-RU" b="1" dirty="0" err="1" smtClean="0"/>
              <a:t>України</a:t>
            </a:r>
            <a:endParaRPr lang="ru-RU" b="1" dirty="0" smtClean="0"/>
          </a:p>
          <a:p>
            <a:pPr marL="0" indent="0">
              <a:buNone/>
            </a:pPr>
            <a:r>
              <a:rPr lang="ru-RU" b="1" dirty="0" err="1"/>
              <a:t>Стаття</a:t>
            </a:r>
            <a:r>
              <a:rPr lang="ru-RU" b="1" dirty="0"/>
              <a:t> 203</a:t>
            </a:r>
            <a:r>
              <a:rPr lang="ru-RU" b="1" baseline="30000" dirty="0"/>
              <a:t>-1</a:t>
            </a:r>
            <a:r>
              <a:rPr lang="ru-RU" b="1" dirty="0"/>
              <a:t>. </a:t>
            </a:r>
            <a:r>
              <a:rPr lang="ru-RU" b="1" dirty="0" err="1"/>
              <a:t>Невиконання</a:t>
            </a:r>
            <a:r>
              <a:rPr lang="ru-RU" b="1" dirty="0"/>
              <a:t> </a:t>
            </a:r>
            <a:r>
              <a:rPr lang="ru-RU" b="1" dirty="0" err="1"/>
              <a:t>рішення</a:t>
            </a:r>
            <a:r>
              <a:rPr lang="ru-RU" b="1" dirty="0"/>
              <a:t> про </a:t>
            </a:r>
            <a:r>
              <a:rPr lang="ru-RU" b="1" dirty="0" err="1"/>
              <a:t>заборону</a:t>
            </a:r>
            <a:r>
              <a:rPr lang="ru-RU" b="1" dirty="0"/>
              <a:t> </a:t>
            </a:r>
            <a:r>
              <a:rPr lang="ru-RU" b="1" dirty="0" err="1"/>
              <a:t>в’їзду</a:t>
            </a:r>
            <a:r>
              <a:rPr lang="ru-RU" b="1" dirty="0"/>
              <a:t> в </a:t>
            </a:r>
            <a:r>
              <a:rPr lang="ru-RU" b="1" dirty="0" err="1" smtClean="0"/>
              <a:t>Україну</a:t>
            </a:r>
            <a:endParaRPr lang="ru-RU" b="1" dirty="0" smtClean="0"/>
          </a:p>
          <a:p>
            <a:pPr marL="0" indent="0">
              <a:buNone/>
            </a:pPr>
            <a:r>
              <a:rPr lang="ru-RU" b="1" dirty="0" err="1"/>
              <a:t>Стаття</a:t>
            </a:r>
            <a:r>
              <a:rPr lang="ru-RU" b="1" dirty="0"/>
              <a:t> 204</a:t>
            </a:r>
            <a:r>
              <a:rPr lang="ru-RU" b="1" baseline="30000" dirty="0"/>
              <a:t>-2</a:t>
            </a:r>
            <a:r>
              <a:rPr lang="ru-RU" b="1" dirty="0"/>
              <a:t>. </a:t>
            </a:r>
            <a:r>
              <a:rPr lang="ru-RU" b="1" dirty="0" err="1"/>
              <a:t>Порушення</a:t>
            </a:r>
            <a:r>
              <a:rPr lang="ru-RU" b="1" dirty="0"/>
              <a:t> порядку </a:t>
            </a:r>
            <a:r>
              <a:rPr lang="ru-RU" b="1" dirty="0" err="1"/>
              <a:t>в’їзду</a:t>
            </a:r>
            <a:r>
              <a:rPr lang="ru-RU" b="1" dirty="0"/>
              <a:t> на </a:t>
            </a:r>
            <a:r>
              <a:rPr lang="ru-RU" b="1" dirty="0" err="1"/>
              <a:t>тимчасово</a:t>
            </a:r>
            <a:r>
              <a:rPr lang="ru-RU" b="1" dirty="0"/>
              <a:t> </a:t>
            </a:r>
            <a:r>
              <a:rPr lang="ru-RU" b="1" dirty="0" err="1"/>
              <a:t>окуповану</a:t>
            </a:r>
            <a:r>
              <a:rPr lang="ru-RU" b="1" dirty="0"/>
              <a:t> </a:t>
            </a:r>
            <a:r>
              <a:rPr lang="ru-RU" b="1" dirty="0" err="1"/>
              <a:t>територію</a:t>
            </a:r>
            <a:r>
              <a:rPr lang="ru-RU" b="1" dirty="0"/>
              <a:t> </a:t>
            </a:r>
            <a:r>
              <a:rPr lang="ru-RU" b="1" dirty="0" err="1"/>
              <a:t>України</a:t>
            </a:r>
            <a:r>
              <a:rPr lang="ru-RU" b="1" dirty="0"/>
              <a:t> та </a:t>
            </a:r>
            <a:r>
              <a:rPr lang="ru-RU" b="1" dirty="0" err="1"/>
              <a:t>виїзду</a:t>
            </a:r>
            <a:r>
              <a:rPr lang="ru-RU" b="1" dirty="0"/>
              <a:t> з </a:t>
            </a:r>
            <a:r>
              <a:rPr lang="ru-RU" b="1" dirty="0" err="1" smtClean="0"/>
              <a:t>неї</a:t>
            </a:r>
            <a:endParaRPr lang="ru-RU" b="1" dirty="0" smtClean="0"/>
          </a:p>
          <a:p>
            <a:pPr marL="0" indent="0">
              <a:buNone/>
            </a:pPr>
            <a:r>
              <a:rPr lang="ru-RU" b="1" dirty="0" err="1"/>
              <a:t>Стаття</a:t>
            </a:r>
            <a:r>
              <a:rPr lang="ru-RU" b="1" dirty="0"/>
              <a:t> 204</a:t>
            </a:r>
            <a:r>
              <a:rPr lang="ru-RU" b="1" baseline="30000" dirty="0"/>
              <a:t>-4</a:t>
            </a:r>
            <a:r>
              <a:rPr lang="ru-RU" b="1" dirty="0"/>
              <a:t>. </a:t>
            </a:r>
            <a:r>
              <a:rPr lang="ru-RU" b="1" dirty="0" err="1"/>
              <a:t>Порушення</a:t>
            </a:r>
            <a:r>
              <a:rPr lang="ru-RU" b="1" dirty="0"/>
              <a:t> порядку </a:t>
            </a:r>
            <a:r>
              <a:rPr lang="ru-RU" b="1" dirty="0" err="1"/>
              <a:t>в’їзду</a:t>
            </a:r>
            <a:r>
              <a:rPr lang="ru-RU" b="1" dirty="0"/>
              <a:t> до району </a:t>
            </a:r>
            <a:r>
              <a:rPr lang="ru-RU" b="1" dirty="0" err="1"/>
              <a:t>проведення</a:t>
            </a:r>
            <a:r>
              <a:rPr lang="ru-RU" b="1" dirty="0"/>
              <a:t> </a:t>
            </a:r>
            <a:r>
              <a:rPr lang="ru-RU" b="1" dirty="0" err="1"/>
              <a:t>антитерористичної</a:t>
            </a:r>
            <a:r>
              <a:rPr lang="ru-RU" b="1" dirty="0"/>
              <a:t> </a:t>
            </a:r>
            <a:r>
              <a:rPr lang="ru-RU" b="1" dirty="0" err="1"/>
              <a:t>операції</a:t>
            </a:r>
            <a:r>
              <a:rPr lang="ru-RU" b="1" dirty="0"/>
              <a:t> </a:t>
            </a:r>
            <a:r>
              <a:rPr lang="ru-RU" b="1" dirty="0" err="1"/>
              <a:t>або</a:t>
            </a:r>
            <a:r>
              <a:rPr lang="ru-RU" b="1" dirty="0"/>
              <a:t> </a:t>
            </a:r>
            <a:r>
              <a:rPr lang="ru-RU" b="1" dirty="0" err="1"/>
              <a:t>виїзду</a:t>
            </a:r>
            <a:r>
              <a:rPr lang="ru-RU" b="1" dirty="0"/>
              <a:t> з </a:t>
            </a:r>
            <a:r>
              <a:rPr lang="ru-RU" b="1" dirty="0" err="1"/>
              <a:t>нього</a:t>
            </a:r>
            <a:endParaRPr lang="ru-RU" b="1" dirty="0" smtClean="0"/>
          </a:p>
          <a:p>
            <a:pPr marL="0" indent="0">
              <a:buNone/>
            </a:pPr>
            <a:endParaRPr lang="ru-RU" b="1" dirty="0" smtClean="0"/>
          </a:p>
          <a:p>
            <a:pPr marL="0" indent="0">
              <a:buNone/>
            </a:pPr>
            <a:endParaRPr lang="ru-RU" b="1" dirty="0" smtClean="0"/>
          </a:p>
          <a:p>
            <a:pPr marL="0" indent="0">
              <a:buNone/>
            </a:pPr>
            <a:endParaRPr lang="ru-RU" b="1" dirty="0" smtClean="0"/>
          </a:p>
          <a:p>
            <a:pPr marL="0" indent="0">
              <a:buNone/>
            </a:pPr>
            <a:endParaRPr lang="ru-RU" dirty="0"/>
          </a:p>
        </p:txBody>
      </p:sp>
    </p:spTree>
    <p:extLst>
      <p:ext uri="{BB962C8B-B14F-4D97-AF65-F5344CB8AC3E}">
        <p14:creationId xmlns:p14="http://schemas.microsoft.com/office/powerpoint/2010/main" val="4101551567"/>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492896"/>
            <a:ext cx="8229600" cy="1143000"/>
          </a:xfrm>
        </p:spPr>
        <p:txBody>
          <a:bodyPr>
            <a:normAutofit fontScale="90000"/>
          </a:bodyPr>
          <a:lstStyle/>
          <a:p>
            <a:r>
              <a:rPr lang="ru-RU" b="1" i="1" dirty="0" err="1" smtClean="0"/>
              <a:t>Військова</a:t>
            </a:r>
            <a:r>
              <a:rPr lang="ru-RU" b="1" i="1" dirty="0" smtClean="0"/>
              <a:t> служба </a:t>
            </a:r>
            <a:r>
              <a:rPr lang="ru-RU" b="1" i="1" dirty="0"/>
              <a:t>правопорядку у </a:t>
            </a:r>
            <a:r>
              <a:rPr lang="ru-RU" b="1" i="1" dirty="0" err="1"/>
              <a:t>Збройних</a:t>
            </a:r>
            <a:r>
              <a:rPr lang="ru-RU" b="1" i="1" dirty="0"/>
              <a:t> Силах </a:t>
            </a:r>
            <a:r>
              <a:rPr lang="ru-RU" b="1" i="1" dirty="0" err="1"/>
              <a:t>України</a:t>
            </a:r>
            <a:endParaRPr lang="ru-RU" i="1" dirty="0"/>
          </a:p>
        </p:txBody>
      </p:sp>
    </p:spTree>
    <p:extLst>
      <p:ext uri="{BB962C8B-B14F-4D97-AF65-F5344CB8AC3E}">
        <p14:creationId xmlns:p14="http://schemas.microsoft.com/office/powerpoint/2010/main" val="2294328338"/>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Завдання</a:t>
            </a:r>
            <a:endParaRPr lang="ru-RU" dirty="0"/>
          </a:p>
        </p:txBody>
      </p:sp>
      <p:sp>
        <p:nvSpPr>
          <p:cNvPr id="3" name="Объект 2"/>
          <p:cNvSpPr>
            <a:spLocks noGrp="1"/>
          </p:cNvSpPr>
          <p:nvPr>
            <p:ph idx="1"/>
          </p:nvPr>
        </p:nvSpPr>
        <p:spPr/>
        <p:txBody>
          <a:bodyPr>
            <a:normAutofit fontScale="70000" lnSpcReduction="20000"/>
          </a:bodyPr>
          <a:lstStyle/>
          <a:p>
            <a:r>
              <a:rPr lang="ru-RU" dirty="0" err="1"/>
              <a:t>Військова</a:t>
            </a:r>
            <a:r>
              <a:rPr lang="ru-RU" dirty="0"/>
              <a:t> служба правопорядку у </a:t>
            </a:r>
            <a:r>
              <a:rPr lang="ru-RU" dirty="0" err="1"/>
              <a:t>Збройних</a:t>
            </a:r>
            <a:r>
              <a:rPr lang="ru-RU" dirty="0"/>
              <a:t> Силах </a:t>
            </a:r>
            <a:r>
              <a:rPr lang="ru-RU" dirty="0" err="1"/>
              <a:t>України</a:t>
            </a:r>
            <a:r>
              <a:rPr lang="ru-RU" dirty="0"/>
              <a:t> (</a:t>
            </a:r>
            <a:r>
              <a:rPr lang="ru-RU" dirty="0" err="1"/>
              <a:t>далі</a:t>
            </a:r>
            <a:r>
              <a:rPr lang="ru-RU" dirty="0"/>
              <a:t> - Служба правопорядку) </a:t>
            </a:r>
            <a:r>
              <a:rPr lang="ru-RU" b="1" i="1" dirty="0">
                <a:solidFill>
                  <a:srgbClr val="FF0000"/>
                </a:solidFill>
              </a:rPr>
              <a:t>- </a:t>
            </a:r>
            <a:r>
              <a:rPr lang="ru-RU" b="1" i="1" dirty="0" err="1">
                <a:solidFill>
                  <a:srgbClr val="FF0000"/>
                </a:solidFill>
              </a:rPr>
              <a:t>спеціальне</a:t>
            </a:r>
            <a:r>
              <a:rPr lang="ru-RU" b="1" i="1" dirty="0">
                <a:solidFill>
                  <a:srgbClr val="FF0000"/>
                </a:solidFill>
              </a:rPr>
              <a:t> </a:t>
            </a:r>
            <a:r>
              <a:rPr lang="ru-RU" b="1" i="1" dirty="0" err="1">
                <a:solidFill>
                  <a:srgbClr val="FF0000"/>
                </a:solidFill>
              </a:rPr>
              <a:t>правоохоронне</a:t>
            </a:r>
            <a:r>
              <a:rPr lang="ru-RU" b="1" i="1" dirty="0">
                <a:solidFill>
                  <a:srgbClr val="FF0000"/>
                </a:solidFill>
              </a:rPr>
              <a:t> </a:t>
            </a:r>
            <a:r>
              <a:rPr lang="ru-RU" b="1" i="1" dirty="0" err="1">
                <a:solidFill>
                  <a:srgbClr val="FF0000"/>
                </a:solidFill>
              </a:rPr>
              <a:t>формування</a:t>
            </a:r>
            <a:r>
              <a:rPr lang="ru-RU" dirty="0"/>
              <a:t> у </a:t>
            </a:r>
            <a:r>
              <a:rPr lang="ru-RU" dirty="0" err="1"/>
              <a:t>складі</a:t>
            </a:r>
            <a:r>
              <a:rPr lang="ru-RU" dirty="0"/>
              <a:t> </a:t>
            </a:r>
            <a:r>
              <a:rPr lang="ru-RU" dirty="0" err="1"/>
              <a:t>Збройних</a:t>
            </a:r>
            <a:r>
              <a:rPr lang="ru-RU" dirty="0"/>
              <a:t> Сил </a:t>
            </a:r>
            <a:r>
              <a:rPr lang="ru-RU" dirty="0" err="1"/>
              <a:t>України</a:t>
            </a:r>
            <a:r>
              <a:rPr lang="ru-RU" dirty="0"/>
              <a:t>, </a:t>
            </a:r>
            <a:r>
              <a:rPr lang="ru-RU" dirty="0" err="1"/>
              <a:t>призначене</a:t>
            </a:r>
            <a:r>
              <a:rPr lang="ru-RU" dirty="0"/>
              <a:t> для </a:t>
            </a:r>
            <a:r>
              <a:rPr lang="ru-RU" b="1" i="1" dirty="0" err="1">
                <a:solidFill>
                  <a:srgbClr val="FF0000"/>
                </a:solidFill>
              </a:rPr>
              <a:t>забезпечення</a:t>
            </a:r>
            <a:r>
              <a:rPr lang="ru-RU" b="1" i="1" dirty="0">
                <a:solidFill>
                  <a:srgbClr val="FF0000"/>
                </a:solidFill>
              </a:rPr>
              <a:t> правопорядку і </a:t>
            </a:r>
            <a:r>
              <a:rPr lang="ru-RU" b="1" i="1" dirty="0" err="1">
                <a:solidFill>
                  <a:srgbClr val="FF0000"/>
                </a:solidFill>
              </a:rPr>
              <a:t>військової</a:t>
            </a:r>
            <a:r>
              <a:rPr lang="ru-RU" b="1" i="1" dirty="0">
                <a:solidFill>
                  <a:srgbClr val="FF0000"/>
                </a:solidFill>
              </a:rPr>
              <a:t> </a:t>
            </a:r>
            <a:r>
              <a:rPr lang="ru-RU" b="1" i="1" dirty="0" err="1">
                <a:solidFill>
                  <a:srgbClr val="FF0000"/>
                </a:solidFill>
              </a:rPr>
              <a:t>дисципліни</a:t>
            </a:r>
            <a:r>
              <a:rPr lang="ru-RU" b="1" i="1" dirty="0">
                <a:solidFill>
                  <a:srgbClr val="FF0000"/>
                </a:solidFill>
              </a:rPr>
              <a:t> </a:t>
            </a:r>
            <a:r>
              <a:rPr lang="ru-RU" dirty="0" err="1"/>
              <a:t>серед</a:t>
            </a:r>
            <a:r>
              <a:rPr lang="ru-RU" dirty="0"/>
              <a:t> </a:t>
            </a:r>
            <a:r>
              <a:rPr lang="ru-RU" dirty="0" err="1"/>
              <a:t>військовослужбовців</a:t>
            </a:r>
            <a:r>
              <a:rPr lang="ru-RU" dirty="0"/>
              <a:t> </a:t>
            </a:r>
            <a:r>
              <a:rPr lang="ru-RU" dirty="0" err="1"/>
              <a:t>Збройних</a:t>
            </a:r>
            <a:r>
              <a:rPr lang="ru-RU" dirty="0"/>
              <a:t> Сил </a:t>
            </a:r>
            <a:r>
              <a:rPr lang="ru-RU" dirty="0" err="1"/>
              <a:t>України</a:t>
            </a:r>
            <a:r>
              <a:rPr lang="ru-RU" dirty="0"/>
              <a:t> у </a:t>
            </a:r>
            <a:r>
              <a:rPr lang="ru-RU" dirty="0" err="1"/>
              <a:t>місцях</a:t>
            </a:r>
            <a:r>
              <a:rPr lang="ru-RU" dirty="0"/>
              <a:t> </a:t>
            </a:r>
            <a:r>
              <a:rPr lang="ru-RU" dirty="0" err="1"/>
              <a:t>дислокації</a:t>
            </a:r>
            <a:r>
              <a:rPr lang="ru-RU" dirty="0"/>
              <a:t> </a:t>
            </a:r>
            <a:r>
              <a:rPr lang="ru-RU" dirty="0" err="1"/>
              <a:t>військових</a:t>
            </a:r>
            <a:r>
              <a:rPr lang="ru-RU" dirty="0"/>
              <a:t> </a:t>
            </a:r>
            <a:r>
              <a:rPr lang="ru-RU" dirty="0" err="1"/>
              <a:t>частин</a:t>
            </a:r>
            <a:r>
              <a:rPr lang="ru-RU" dirty="0"/>
              <a:t>, у </a:t>
            </a:r>
            <a:r>
              <a:rPr lang="ru-RU" dirty="0" err="1"/>
              <a:t>військових</a:t>
            </a:r>
            <a:r>
              <a:rPr lang="ru-RU" dirty="0"/>
              <a:t> </a:t>
            </a:r>
            <a:r>
              <a:rPr lang="ru-RU" dirty="0" err="1"/>
              <a:t>навчальних</a:t>
            </a:r>
            <a:r>
              <a:rPr lang="ru-RU" dirty="0"/>
              <a:t> закладах, </a:t>
            </a:r>
            <a:r>
              <a:rPr lang="ru-RU" dirty="0" err="1"/>
              <a:t>установах</a:t>
            </a:r>
            <a:r>
              <a:rPr lang="ru-RU" dirty="0"/>
              <a:t> та </a:t>
            </a:r>
            <a:r>
              <a:rPr lang="ru-RU" dirty="0" err="1"/>
              <a:t>організаціях</a:t>
            </a:r>
            <a:r>
              <a:rPr lang="ru-RU" dirty="0"/>
              <a:t> (</a:t>
            </a:r>
            <a:r>
              <a:rPr lang="ru-RU" dirty="0" err="1"/>
              <a:t>далі</a:t>
            </a:r>
            <a:r>
              <a:rPr lang="ru-RU" dirty="0"/>
              <a:t> - </a:t>
            </a:r>
            <a:r>
              <a:rPr lang="ru-RU" dirty="0" err="1"/>
              <a:t>військові</a:t>
            </a:r>
            <a:r>
              <a:rPr lang="ru-RU" dirty="0"/>
              <a:t> </a:t>
            </a:r>
            <a:r>
              <a:rPr lang="ru-RU" dirty="0" err="1"/>
              <a:t>частини</a:t>
            </a:r>
            <a:r>
              <a:rPr lang="ru-RU" dirty="0"/>
              <a:t>), </a:t>
            </a:r>
            <a:r>
              <a:rPr lang="ru-RU" dirty="0" err="1"/>
              <a:t>військових</a:t>
            </a:r>
            <a:r>
              <a:rPr lang="ru-RU" dirty="0"/>
              <a:t> </a:t>
            </a:r>
            <a:r>
              <a:rPr lang="ru-RU" dirty="0" err="1"/>
              <a:t>містечках</a:t>
            </a:r>
            <a:r>
              <a:rPr lang="ru-RU" dirty="0"/>
              <a:t>, на </a:t>
            </a:r>
            <a:r>
              <a:rPr lang="ru-RU" dirty="0" err="1"/>
              <a:t>вулицях</a:t>
            </a:r>
            <a:r>
              <a:rPr lang="ru-RU" dirty="0"/>
              <a:t> і в </a:t>
            </a:r>
            <a:r>
              <a:rPr lang="ru-RU" dirty="0" err="1"/>
              <a:t>громадських</a:t>
            </a:r>
            <a:r>
              <a:rPr lang="ru-RU" dirty="0"/>
              <a:t> </a:t>
            </a:r>
            <a:r>
              <a:rPr lang="ru-RU" dirty="0" err="1"/>
              <a:t>місцях</a:t>
            </a:r>
            <a:r>
              <a:rPr lang="ru-RU" dirty="0"/>
              <a:t>; </a:t>
            </a:r>
            <a:r>
              <a:rPr lang="ru-RU" b="1" i="1" dirty="0">
                <a:solidFill>
                  <a:srgbClr val="FF0000"/>
                </a:solidFill>
              </a:rPr>
              <a:t>для </a:t>
            </a:r>
            <a:r>
              <a:rPr lang="ru-RU" b="1" i="1" dirty="0" err="1">
                <a:solidFill>
                  <a:srgbClr val="FF0000"/>
                </a:solidFill>
              </a:rPr>
              <a:t>запобігання</a:t>
            </a:r>
            <a:r>
              <a:rPr lang="ru-RU" b="1" i="1" dirty="0">
                <a:solidFill>
                  <a:srgbClr val="FF0000"/>
                </a:solidFill>
              </a:rPr>
              <a:t> </a:t>
            </a:r>
            <a:r>
              <a:rPr lang="ru-RU" dirty="0" err="1"/>
              <a:t>кримінальним</a:t>
            </a:r>
            <a:r>
              <a:rPr lang="ru-RU" dirty="0"/>
              <a:t> та </a:t>
            </a:r>
            <a:r>
              <a:rPr lang="ru-RU" dirty="0" err="1"/>
              <a:t>іншим</a:t>
            </a:r>
            <a:r>
              <a:rPr lang="ru-RU" dirty="0"/>
              <a:t> </a:t>
            </a:r>
            <a:r>
              <a:rPr lang="ru-RU" dirty="0" err="1"/>
              <a:t>правопорушенням</a:t>
            </a:r>
            <a:r>
              <a:rPr lang="ru-RU" dirty="0"/>
              <a:t> у </a:t>
            </a:r>
            <a:r>
              <a:rPr lang="ru-RU" dirty="0" err="1"/>
              <a:t>Збройних</a:t>
            </a:r>
            <a:r>
              <a:rPr lang="ru-RU" dirty="0"/>
              <a:t> Силах </a:t>
            </a:r>
            <a:r>
              <a:rPr lang="ru-RU" dirty="0" err="1"/>
              <a:t>України</a:t>
            </a:r>
            <a:r>
              <a:rPr lang="ru-RU" dirty="0"/>
              <a:t>, </a:t>
            </a:r>
            <a:r>
              <a:rPr lang="ru-RU" dirty="0" err="1"/>
              <a:t>їх</a:t>
            </a:r>
            <a:r>
              <a:rPr lang="ru-RU" dirty="0"/>
              <a:t> </a:t>
            </a:r>
            <a:r>
              <a:rPr lang="ru-RU" dirty="0" err="1"/>
              <a:t>припинення</a:t>
            </a:r>
            <a:r>
              <a:rPr lang="ru-RU" dirty="0"/>
              <a:t>; </a:t>
            </a:r>
            <a:r>
              <a:rPr lang="ru-RU" b="1" i="1" dirty="0">
                <a:solidFill>
                  <a:srgbClr val="FF0000"/>
                </a:solidFill>
              </a:rPr>
              <a:t>для </a:t>
            </a:r>
            <a:r>
              <a:rPr lang="ru-RU" b="1" i="1" dirty="0" err="1">
                <a:solidFill>
                  <a:srgbClr val="FF0000"/>
                </a:solidFill>
              </a:rPr>
              <a:t>захисту</a:t>
            </a:r>
            <a:r>
              <a:rPr lang="ru-RU" b="1" i="1" dirty="0">
                <a:solidFill>
                  <a:srgbClr val="FF0000"/>
                </a:solidFill>
              </a:rPr>
              <a:t> </a:t>
            </a:r>
            <a:r>
              <a:rPr lang="ru-RU" dirty="0" err="1"/>
              <a:t>життя</a:t>
            </a:r>
            <a:r>
              <a:rPr lang="ru-RU" dirty="0"/>
              <a:t>, </a:t>
            </a:r>
            <a:r>
              <a:rPr lang="ru-RU" dirty="0" err="1"/>
              <a:t>здоров'я</a:t>
            </a:r>
            <a:r>
              <a:rPr lang="ru-RU" dirty="0"/>
              <a:t>, прав і </a:t>
            </a:r>
            <a:r>
              <a:rPr lang="ru-RU" dirty="0" err="1"/>
              <a:t>законних</a:t>
            </a:r>
            <a:r>
              <a:rPr lang="ru-RU" dirty="0"/>
              <a:t> </a:t>
            </a:r>
            <a:r>
              <a:rPr lang="ru-RU" dirty="0" err="1"/>
              <a:t>інтересів</a:t>
            </a:r>
            <a:r>
              <a:rPr lang="ru-RU" dirty="0"/>
              <a:t> </a:t>
            </a:r>
            <a:r>
              <a:rPr lang="ru-RU" dirty="0" err="1"/>
              <a:t>військовослужбовців</a:t>
            </a:r>
            <a:r>
              <a:rPr lang="ru-RU" dirty="0"/>
              <a:t>, </a:t>
            </a:r>
            <a:r>
              <a:rPr lang="ru-RU" dirty="0" err="1"/>
              <a:t>військовозобов'язаних</a:t>
            </a:r>
            <a:r>
              <a:rPr lang="ru-RU" dirty="0"/>
              <a:t> </a:t>
            </a:r>
            <a:r>
              <a:rPr lang="ru-RU" dirty="0" err="1"/>
              <a:t>під</a:t>
            </a:r>
            <a:r>
              <a:rPr lang="ru-RU" dirty="0"/>
              <a:t> час </a:t>
            </a:r>
            <a:r>
              <a:rPr lang="ru-RU" dirty="0" err="1"/>
              <a:t>проходження</a:t>
            </a:r>
            <a:r>
              <a:rPr lang="ru-RU" dirty="0"/>
              <a:t> ними </a:t>
            </a:r>
            <a:r>
              <a:rPr lang="ru-RU" dirty="0" err="1"/>
              <a:t>зборів</a:t>
            </a:r>
            <a:r>
              <a:rPr lang="ru-RU" dirty="0"/>
              <a:t>, </a:t>
            </a:r>
            <a:r>
              <a:rPr lang="ru-RU" dirty="0" err="1"/>
              <a:t>працівників</a:t>
            </a:r>
            <a:r>
              <a:rPr lang="ru-RU" dirty="0"/>
              <a:t> </a:t>
            </a:r>
            <a:r>
              <a:rPr lang="ru-RU" dirty="0" err="1"/>
              <a:t>Збройних</a:t>
            </a:r>
            <a:r>
              <a:rPr lang="ru-RU" dirty="0"/>
              <a:t> Сил </a:t>
            </a:r>
            <a:r>
              <a:rPr lang="ru-RU" dirty="0" err="1"/>
              <a:t>України</a:t>
            </a:r>
            <a:r>
              <a:rPr lang="ru-RU" dirty="0"/>
              <a:t>, а </a:t>
            </a:r>
            <a:r>
              <a:rPr lang="ru-RU" dirty="0" err="1"/>
              <a:t>також</a:t>
            </a:r>
            <a:r>
              <a:rPr lang="ru-RU" dirty="0"/>
              <a:t> </a:t>
            </a:r>
            <a:r>
              <a:rPr lang="ru-RU" b="1" i="1" dirty="0">
                <a:solidFill>
                  <a:srgbClr val="FF0000"/>
                </a:solidFill>
              </a:rPr>
              <a:t>для </a:t>
            </a:r>
            <a:r>
              <a:rPr lang="ru-RU" b="1" i="1" dirty="0" err="1">
                <a:solidFill>
                  <a:srgbClr val="FF0000"/>
                </a:solidFill>
              </a:rPr>
              <a:t>захисту</a:t>
            </a:r>
            <a:r>
              <a:rPr lang="ru-RU" b="1" i="1" dirty="0">
                <a:solidFill>
                  <a:srgbClr val="FF0000"/>
                </a:solidFill>
              </a:rPr>
              <a:t> </a:t>
            </a:r>
            <a:r>
              <a:rPr lang="ru-RU" dirty="0"/>
              <a:t>майна </a:t>
            </a:r>
            <a:r>
              <a:rPr lang="ru-RU" dirty="0" err="1"/>
              <a:t>Збройних</a:t>
            </a:r>
            <a:r>
              <a:rPr lang="ru-RU" dirty="0"/>
              <a:t> Сил </a:t>
            </a:r>
            <a:r>
              <a:rPr lang="ru-RU" dirty="0" err="1"/>
              <a:t>України</a:t>
            </a:r>
            <a:r>
              <a:rPr lang="ru-RU" dirty="0"/>
              <a:t> </a:t>
            </a:r>
            <a:r>
              <a:rPr lang="ru-RU" dirty="0" err="1"/>
              <a:t>від</a:t>
            </a:r>
            <a:r>
              <a:rPr lang="ru-RU" dirty="0"/>
              <a:t> </a:t>
            </a:r>
            <a:r>
              <a:rPr lang="ru-RU" dirty="0" err="1"/>
              <a:t>розкрадання</a:t>
            </a:r>
            <a:r>
              <a:rPr lang="ru-RU" dirty="0"/>
              <a:t> та </a:t>
            </a:r>
            <a:r>
              <a:rPr lang="ru-RU" dirty="0" err="1"/>
              <a:t>інших</a:t>
            </a:r>
            <a:r>
              <a:rPr lang="ru-RU" dirty="0"/>
              <a:t> </a:t>
            </a:r>
            <a:r>
              <a:rPr lang="ru-RU" dirty="0" err="1"/>
              <a:t>протиправних</a:t>
            </a:r>
            <a:r>
              <a:rPr lang="ru-RU" dirty="0"/>
              <a:t> </a:t>
            </a:r>
            <a:r>
              <a:rPr lang="ru-RU" dirty="0" err="1"/>
              <a:t>посягань</a:t>
            </a:r>
            <a:r>
              <a:rPr lang="ru-RU" dirty="0"/>
              <a:t>, а так само </a:t>
            </a:r>
            <a:r>
              <a:rPr lang="ru-RU" b="1" i="1" dirty="0">
                <a:solidFill>
                  <a:srgbClr val="FF0000"/>
                </a:solidFill>
              </a:rPr>
              <a:t>для </a:t>
            </a:r>
            <a:r>
              <a:rPr lang="ru-RU" b="1" i="1" dirty="0" err="1">
                <a:solidFill>
                  <a:srgbClr val="FF0000"/>
                </a:solidFill>
              </a:rPr>
              <a:t>участі</a:t>
            </a:r>
            <a:r>
              <a:rPr lang="ru-RU" b="1" i="1" dirty="0">
                <a:solidFill>
                  <a:srgbClr val="FF0000"/>
                </a:solidFill>
              </a:rPr>
              <a:t> у </a:t>
            </a:r>
            <a:r>
              <a:rPr lang="ru-RU" b="1" i="1" dirty="0" err="1">
                <a:solidFill>
                  <a:srgbClr val="FF0000"/>
                </a:solidFill>
              </a:rPr>
              <a:t>протидії</a:t>
            </a:r>
            <a:r>
              <a:rPr lang="ru-RU" b="1" i="1" dirty="0">
                <a:solidFill>
                  <a:srgbClr val="FF0000"/>
                </a:solidFill>
              </a:rPr>
              <a:t> </a:t>
            </a:r>
            <a:r>
              <a:rPr lang="ru-RU" dirty="0" err="1"/>
              <a:t>диверсійним</a:t>
            </a:r>
            <a:r>
              <a:rPr lang="ru-RU" dirty="0"/>
              <a:t> </a:t>
            </a:r>
            <a:r>
              <a:rPr lang="ru-RU" dirty="0" err="1"/>
              <a:t>проявам</a:t>
            </a:r>
            <a:r>
              <a:rPr lang="ru-RU" dirty="0"/>
              <a:t> і </a:t>
            </a:r>
            <a:r>
              <a:rPr lang="ru-RU" dirty="0" err="1"/>
              <a:t>терористичним</a:t>
            </a:r>
            <a:r>
              <a:rPr lang="ru-RU" dirty="0"/>
              <a:t> актам на </a:t>
            </a:r>
            <a:r>
              <a:rPr lang="ru-RU" dirty="0" err="1"/>
              <a:t>військових</a:t>
            </a:r>
            <a:r>
              <a:rPr lang="ru-RU" dirty="0"/>
              <a:t> </a:t>
            </a:r>
            <a:r>
              <a:rPr lang="ru-RU" dirty="0" err="1"/>
              <a:t>об'єктах</a:t>
            </a:r>
            <a:r>
              <a:rPr lang="ru-RU" dirty="0"/>
              <a:t>.</a:t>
            </a:r>
          </a:p>
        </p:txBody>
      </p:sp>
    </p:spTree>
    <p:extLst>
      <p:ext uri="{BB962C8B-B14F-4D97-AF65-F5344CB8AC3E}">
        <p14:creationId xmlns:p14="http://schemas.microsoft.com/office/powerpoint/2010/main" val="125907963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10000"/>
          </a:bodyPr>
          <a:lstStyle/>
          <a:p>
            <a:r>
              <a:rPr lang="ru-RU" dirty="0"/>
              <a:t>Служба правопорядку у </a:t>
            </a:r>
            <a:r>
              <a:rPr lang="ru-RU" dirty="0" err="1"/>
              <a:t>своїй</a:t>
            </a:r>
            <a:r>
              <a:rPr lang="ru-RU" dirty="0"/>
              <a:t> </a:t>
            </a:r>
            <a:r>
              <a:rPr lang="ru-RU" dirty="0" err="1"/>
              <a:t>діяльності</a:t>
            </a:r>
            <a:r>
              <a:rPr lang="ru-RU" dirty="0"/>
              <a:t> </a:t>
            </a:r>
            <a:r>
              <a:rPr lang="ru-RU" dirty="0" err="1"/>
              <a:t>керується</a:t>
            </a:r>
            <a:r>
              <a:rPr lang="ru-RU" dirty="0"/>
              <a:t> </a:t>
            </a:r>
            <a:r>
              <a:rPr lang="ru-RU" dirty="0" err="1"/>
              <a:t>Конституцією</a:t>
            </a:r>
            <a:r>
              <a:rPr lang="ru-RU" dirty="0"/>
              <a:t> </a:t>
            </a:r>
            <a:r>
              <a:rPr lang="ru-RU" dirty="0" err="1"/>
              <a:t>України</a:t>
            </a:r>
            <a:r>
              <a:rPr lang="ru-RU" dirty="0"/>
              <a:t>, </a:t>
            </a:r>
            <a:r>
              <a:rPr lang="ru-RU" dirty="0" smtClean="0"/>
              <a:t>Законом </a:t>
            </a:r>
            <a:r>
              <a:rPr lang="ru-RU" dirty="0" err="1" smtClean="0"/>
              <a:t>України</a:t>
            </a:r>
            <a:r>
              <a:rPr lang="ru-RU" dirty="0" smtClean="0"/>
              <a:t> «Про </a:t>
            </a:r>
            <a:r>
              <a:rPr lang="ru-RU" dirty="0" err="1" smtClean="0"/>
              <a:t>військову</a:t>
            </a:r>
            <a:r>
              <a:rPr lang="ru-RU" dirty="0" smtClean="0"/>
              <a:t> службу правопорядку» </a:t>
            </a:r>
            <a:r>
              <a:rPr lang="ru-RU" dirty="0"/>
              <a:t>та </a:t>
            </a:r>
            <a:r>
              <a:rPr lang="ru-RU" dirty="0" err="1"/>
              <a:t>іншими</a:t>
            </a:r>
            <a:r>
              <a:rPr lang="ru-RU" dirty="0"/>
              <a:t> </a:t>
            </a:r>
            <a:r>
              <a:rPr lang="ru-RU" dirty="0" err="1"/>
              <a:t>виданими</a:t>
            </a:r>
            <a:r>
              <a:rPr lang="ru-RU" dirty="0"/>
              <a:t> у </a:t>
            </a:r>
            <a:r>
              <a:rPr lang="ru-RU" dirty="0" err="1"/>
              <a:t>відповідності</a:t>
            </a:r>
            <a:r>
              <a:rPr lang="ru-RU" dirty="0"/>
              <a:t> з ними нормативно-</a:t>
            </a:r>
            <a:r>
              <a:rPr lang="ru-RU" dirty="0" err="1"/>
              <a:t>правовими</a:t>
            </a:r>
            <a:r>
              <a:rPr lang="ru-RU" dirty="0"/>
              <a:t> актами.</a:t>
            </a:r>
          </a:p>
          <a:p>
            <a:r>
              <a:rPr lang="ru-RU" dirty="0" err="1"/>
              <a:t>Діяльність</a:t>
            </a:r>
            <a:r>
              <a:rPr lang="ru-RU" dirty="0"/>
              <a:t> </a:t>
            </a:r>
            <a:r>
              <a:rPr lang="ru-RU" dirty="0" err="1"/>
              <a:t>Служби</a:t>
            </a:r>
            <a:r>
              <a:rPr lang="ru-RU" dirty="0"/>
              <a:t> правопорядку </a:t>
            </a:r>
            <a:r>
              <a:rPr lang="ru-RU" dirty="0" err="1"/>
              <a:t>будується</a:t>
            </a:r>
            <a:r>
              <a:rPr lang="ru-RU" dirty="0"/>
              <a:t> на принципах </a:t>
            </a:r>
            <a:r>
              <a:rPr lang="ru-RU" dirty="0" err="1"/>
              <a:t>законності</a:t>
            </a:r>
            <a:r>
              <a:rPr lang="ru-RU" dirty="0"/>
              <a:t>, </a:t>
            </a:r>
            <a:r>
              <a:rPr lang="ru-RU" dirty="0" err="1"/>
              <a:t>поваги</a:t>
            </a:r>
            <a:r>
              <a:rPr lang="ru-RU" dirty="0"/>
              <a:t> до особи, </a:t>
            </a:r>
            <a:r>
              <a:rPr lang="ru-RU" dirty="0" err="1"/>
              <a:t>її</a:t>
            </a:r>
            <a:r>
              <a:rPr lang="ru-RU" dirty="0"/>
              <a:t> прав і свобод, </a:t>
            </a:r>
            <a:r>
              <a:rPr lang="ru-RU" dirty="0" err="1"/>
              <a:t>соціальної</a:t>
            </a:r>
            <a:r>
              <a:rPr lang="ru-RU" dirty="0"/>
              <a:t> </a:t>
            </a:r>
            <a:r>
              <a:rPr lang="ru-RU" dirty="0" err="1"/>
              <a:t>справедливості</a:t>
            </a:r>
            <a:r>
              <a:rPr lang="ru-RU" dirty="0"/>
              <a:t>, </a:t>
            </a:r>
            <a:r>
              <a:rPr lang="ru-RU" dirty="0" err="1"/>
              <a:t>централізованого</a:t>
            </a:r>
            <a:r>
              <a:rPr lang="ru-RU" dirty="0"/>
              <a:t> </a:t>
            </a:r>
            <a:r>
              <a:rPr lang="ru-RU" dirty="0" err="1"/>
              <a:t>керівництва</a:t>
            </a:r>
            <a:r>
              <a:rPr lang="ru-RU" dirty="0"/>
              <a:t> та </a:t>
            </a:r>
            <a:r>
              <a:rPr lang="ru-RU" dirty="0" err="1"/>
              <a:t>єдиноначальності</a:t>
            </a:r>
            <a:r>
              <a:rPr lang="ru-RU" dirty="0"/>
              <a:t>, </a:t>
            </a:r>
            <a:r>
              <a:rPr lang="ru-RU" dirty="0" err="1"/>
              <a:t>взаємодії</a:t>
            </a:r>
            <a:r>
              <a:rPr lang="ru-RU" dirty="0"/>
              <a:t> з </a:t>
            </a:r>
            <a:r>
              <a:rPr lang="ru-RU" dirty="0" err="1"/>
              <a:t>громадськістю</a:t>
            </a:r>
            <a:r>
              <a:rPr lang="ru-RU" dirty="0"/>
              <a:t>.</a:t>
            </a:r>
          </a:p>
        </p:txBody>
      </p:sp>
    </p:spTree>
    <p:extLst>
      <p:ext uri="{BB962C8B-B14F-4D97-AF65-F5344CB8AC3E}">
        <p14:creationId xmlns:p14="http://schemas.microsoft.com/office/powerpoint/2010/main" val="2272211660"/>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 </a:t>
            </a:r>
            <a:r>
              <a:rPr lang="ru-RU" dirty="0" err="1"/>
              <a:t>Основними</a:t>
            </a:r>
            <a:r>
              <a:rPr lang="ru-RU" dirty="0"/>
              <a:t> </a:t>
            </a:r>
            <a:r>
              <a:rPr lang="ru-RU" dirty="0" err="1"/>
              <a:t>завданнями</a:t>
            </a:r>
            <a:r>
              <a:rPr lang="ru-RU" dirty="0"/>
              <a:t> </a:t>
            </a:r>
            <a:r>
              <a:rPr lang="ru-RU" dirty="0" err="1"/>
              <a:t>Служби</a:t>
            </a:r>
            <a:r>
              <a:rPr lang="ru-RU" dirty="0"/>
              <a:t> правопорядку є:</a:t>
            </a:r>
          </a:p>
        </p:txBody>
      </p:sp>
      <p:sp>
        <p:nvSpPr>
          <p:cNvPr id="3" name="Объект 2"/>
          <p:cNvSpPr>
            <a:spLocks noGrp="1"/>
          </p:cNvSpPr>
          <p:nvPr>
            <p:ph idx="1"/>
          </p:nvPr>
        </p:nvSpPr>
        <p:spPr>
          <a:xfrm>
            <a:off x="457200" y="1600200"/>
            <a:ext cx="8229600" cy="5069160"/>
          </a:xfrm>
        </p:spPr>
        <p:txBody>
          <a:bodyPr>
            <a:normAutofit fontScale="62500" lnSpcReduction="20000"/>
          </a:bodyPr>
          <a:lstStyle/>
          <a:p>
            <a:pPr marL="0" indent="0">
              <a:buNone/>
            </a:pPr>
            <a:r>
              <a:rPr lang="ru-RU" b="1" i="1" dirty="0" err="1">
                <a:solidFill>
                  <a:srgbClr val="FF0000"/>
                </a:solidFill>
              </a:rPr>
              <a:t>виявлення</a:t>
            </a:r>
            <a:r>
              <a:rPr lang="ru-RU" b="1" i="1" dirty="0">
                <a:solidFill>
                  <a:srgbClr val="FF0000"/>
                </a:solidFill>
              </a:rPr>
              <a:t> причин, </a:t>
            </a:r>
            <a:r>
              <a:rPr lang="ru-RU" b="1" i="1" dirty="0" err="1">
                <a:solidFill>
                  <a:srgbClr val="FF0000"/>
                </a:solidFill>
              </a:rPr>
              <a:t>передумов</a:t>
            </a:r>
            <a:r>
              <a:rPr lang="ru-RU" b="1" i="1" dirty="0">
                <a:solidFill>
                  <a:srgbClr val="FF0000"/>
                </a:solidFill>
              </a:rPr>
              <a:t> і </a:t>
            </a:r>
            <a:r>
              <a:rPr lang="ru-RU" b="1" i="1" dirty="0" err="1">
                <a:solidFill>
                  <a:srgbClr val="FF0000"/>
                </a:solidFill>
              </a:rPr>
              <a:t>обставин</a:t>
            </a:r>
            <a:r>
              <a:rPr lang="ru-RU" b="1" i="1" dirty="0">
                <a:solidFill>
                  <a:srgbClr val="FF0000"/>
                </a:solidFill>
              </a:rPr>
              <a:t> </a:t>
            </a:r>
            <a:r>
              <a:rPr lang="ru-RU" dirty="0" err="1"/>
              <a:t>кримінальних</a:t>
            </a:r>
            <a:r>
              <a:rPr lang="ru-RU" dirty="0"/>
              <a:t> та </a:t>
            </a:r>
            <a:r>
              <a:rPr lang="ru-RU" dirty="0" err="1"/>
              <a:t>інших</a:t>
            </a:r>
            <a:r>
              <a:rPr lang="ru-RU" dirty="0"/>
              <a:t> </a:t>
            </a:r>
            <a:r>
              <a:rPr lang="ru-RU" dirty="0" err="1"/>
              <a:t>правопорушень</a:t>
            </a:r>
            <a:r>
              <a:rPr lang="ru-RU" dirty="0"/>
              <a:t>, </a:t>
            </a:r>
            <a:r>
              <a:rPr lang="ru-RU" dirty="0" err="1"/>
              <a:t>вчинених</a:t>
            </a:r>
            <a:r>
              <a:rPr lang="ru-RU" dirty="0"/>
              <a:t> у </a:t>
            </a:r>
            <a:r>
              <a:rPr lang="ru-RU" dirty="0" err="1"/>
              <a:t>військових</a:t>
            </a:r>
            <a:r>
              <a:rPr lang="ru-RU" dirty="0"/>
              <a:t> </a:t>
            </a:r>
            <a:r>
              <a:rPr lang="ru-RU" dirty="0" err="1"/>
              <a:t>частинах</a:t>
            </a:r>
            <a:r>
              <a:rPr lang="ru-RU" dirty="0"/>
              <a:t> та на </a:t>
            </a:r>
            <a:r>
              <a:rPr lang="ru-RU" dirty="0" err="1"/>
              <a:t>військових</a:t>
            </a:r>
            <a:r>
              <a:rPr lang="ru-RU" dirty="0"/>
              <a:t> </a:t>
            </a:r>
            <a:r>
              <a:rPr lang="ru-RU" dirty="0" err="1"/>
              <a:t>об'єктах</a:t>
            </a:r>
            <a:r>
              <a:rPr lang="ru-RU" dirty="0"/>
              <a:t>; </a:t>
            </a:r>
            <a:r>
              <a:rPr lang="ru-RU" dirty="0" err="1"/>
              <a:t>розшук</a:t>
            </a:r>
            <a:r>
              <a:rPr lang="ru-RU" dirty="0"/>
              <a:t> </a:t>
            </a:r>
            <a:r>
              <a:rPr lang="ru-RU" dirty="0" err="1"/>
              <a:t>осіб</a:t>
            </a:r>
            <a:r>
              <a:rPr lang="ru-RU" dirty="0"/>
              <a:t>, </a:t>
            </a:r>
            <a:r>
              <a:rPr lang="ru-RU" dirty="0" err="1"/>
              <a:t>які</a:t>
            </a:r>
            <a:r>
              <a:rPr lang="ru-RU" dirty="0"/>
              <a:t> </a:t>
            </a:r>
            <a:r>
              <a:rPr lang="ru-RU" dirty="0" err="1"/>
              <a:t>самовільно</a:t>
            </a:r>
            <a:r>
              <a:rPr lang="ru-RU" dirty="0"/>
              <a:t> </a:t>
            </a:r>
            <a:r>
              <a:rPr lang="ru-RU" dirty="0" err="1"/>
              <a:t>залишили</a:t>
            </a:r>
            <a:r>
              <a:rPr lang="ru-RU" dirty="0"/>
              <a:t> </a:t>
            </a:r>
            <a:r>
              <a:rPr lang="ru-RU" dirty="0" err="1"/>
              <a:t>військові</a:t>
            </a:r>
            <a:r>
              <a:rPr lang="ru-RU" dirty="0"/>
              <a:t> </a:t>
            </a:r>
            <a:r>
              <a:rPr lang="ru-RU" dirty="0" err="1"/>
              <a:t>частини</a:t>
            </a:r>
            <a:r>
              <a:rPr lang="ru-RU" dirty="0"/>
              <a:t> (</a:t>
            </a:r>
            <a:r>
              <a:rPr lang="ru-RU" dirty="0" err="1"/>
              <a:t>місця</a:t>
            </a:r>
            <a:r>
              <a:rPr lang="ru-RU" dirty="0"/>
              <a:t> </a:t>
            </a:r>
            <a:r>
              <a:rPr lang="ru-RU" dirty="0" err="1"/>
              <a:t>служби</a:t>
            </a:r>
            <a:r>
              <a:rPr lang="ru-RU" dirty="0" smtClean="0"/>
              <a:t>);</a:t>
            </a:r>
          </a:p>
          <a:p>
            <a:pPr marL="0" indent="0">
              <a:buNone/>
            </a:pPr>
            <a:r>
              <a:rPr lang="ru-RU" b="1" i="1" dirty="0" err="1">
                <a:solidFill>
                  <a:srgbClr val="FF0000"/>
                </a:solidFill>
              </a:rPr>
              <a:t>запобігання</a:t>
            </a:r>
            <a:r>
              <a:rPr lang="ru-RU" b="1" i="1" dirty="0">
                <a:solidFill>
                  <a:srgbClr val="FF0000"/>
                </a:solidFill>
              </a:rPr>
              <a:t> </a:t>
            </a:r>
            <a:r>
              <a:rPr lang="ru-RU" b="1" i="1" dirty="0" err="1">
                <a:solidFill>
                  <a:srgbClr val="FF0000"/>
                </a:solidFill>
              </a:rPr>
              <a:t>вчиненню</a:t>
            </a:r>
            <a:r>
              <a:rPr lang="ru-RU" b="1" i="1" dirty="0">
                <a:solidFill>
                  <a:srgbClr val="FF0000"/>
                </a:solidFill>
              </a:rPr>
              <a:t> </a:t>
            </a:r>
            <a:r>
              <a:rPr lang="ru-RU" dirty="0"/>
              <a:t>і </a:t>
            </a:r>
            <a:r>
              <a:rPr lang="ru-RU" dirty="0" err="1"/>
              <a:t>припинення</a:t>
            </a:r>
            <a:r>
              <a:rPr lang="ru-RU" dirty="0"/>
              <a:t> </a:t>
            </a:r>
            <a:r>
              <a:rPr lang="ru-RU" dirty="0" err="1"/>
              <a:t>кримінальних</a:t>
            </a:r>
            <a:r>
              <a:rPr lang="ru-RU" dirty="0"/>
              <a:t> та </a:t>
            </a:r>
            <a:r>
              <a:rPr lang="ru-RU" dirty="0" err="1"/>
              <a:t>інших</a:t>
            </a:r>
            <a:r>
              <a:rPr lang="ru-RU" dirty="0"/>
              <a:t> </a:t>
            </a:r>
            <a:r>
              <a:rPr lang="ru-RU" dirty="0" err="1"/>
              <a:t>правопорушень</a:t>
            </a:r>
            <a:r>
              <a:rPr lang="ru-RU" dirty="0"/>
              <a:t> у </a:t>
            </a:r>
            <a:r>
              <a:rPr lang="ru-RU" dirty="0" err="1"/>
              <a:t>Збройних</a:t>
            </a:r>
            <a:r>
              <a:rPr lang="ru-RU" dirty="0"/>
              <a:t> Силах </a:t>
            </a:r>
            <a:r>
              <a:rPr lang="ru-RU" dirty="0" err="1"/>
              <a:t>України</a:t>
            </a:r>
            <a:r>
              <a:rPr lang="ru-RU" dirty="0" smtClean="0"/>
              <a:t>;</a:t>
            </a:r>
          </a:p>
          <a:p>
            <a:pPr marL="0" indent="0">
              <a:buNone/>
            </a:pPr>
            <a:r>
              <a:rPr lang="ru-RU" b="1" i="1" dirty="0">
                <a:solidFill>
                  <a:srgbClr val="FF0000"/>
                </a:solidFill>
              </a:rPr>
              <a:t>участь в </a:t>
            </a:r>
            <a:r>
              <a:rPr lang="ru-RU" b="1" i="1" dirty="0" err="1">
                <a:solidFill>
                  <a:srgbClr val="FF0000"/>
                </a:solidFill>
              </a:rPr>
              <a:t>охороні</a:t>
            </a:r>
            <a:r>
              <a:rPr lang="ru-RU" b="1" i="1" dirty="0">
                <a:solidFill>
                  <a:srgbClr val="FF0000"/>
                </a:solidFill>
              </a:rPr>
              <a:t> </a:t>
            </a:r>
            <a:r>
              <a:rPr lang="ru-RU" dirty="0" err="1"/>
              <a:t>військових</a:t>
            </a:r>
            <a:r>
              <a:rPr lang="ru-RU" dirty="0"/>
              <a:t> </a:t>
            </a:r>
            <a:r>
              <a:rPr lang="ru-RU" dirty="0" err="1"/>
              <a:t>об'єктів</a:t>
            </a:r>
            <a:r>
              <a:rPr lang="ru-RU" dirty="0"/>
              <a:t> та </a:t>
            </a:r>
            <a:r>
              <a:rPr lang="ru-RU" b="1" i="1" dirty="0" err="1">
                <a:solidFill>
                  <a:srgbClr val="FF0000"/>
                </a:solidFill>
              </a:rPr>
              <a:t>забезпеченні</a:t>
            </a:r>
            <a:r>
              <a:rPr lang="ru-RU" b="1" i="1" dirty="0">
                <a:solidFill>
                  <a:srgbClr val="FF0000"/>
                </a:solidFill>
              </a:rPr>
              <a:t> </a:t>
            </a:r>
            <a:r>
              <a:rPr lang="ru-RU" b="1" i="1" dirty="0" err="1">
                <a:solidFill>
                  <a:srgbClr val="FF0000"/>
                </a:solidFill>
              </a:rPr>
              <a:t>громадського</a:t>
            </a:r>
            <a:r>
              <a:rPr lang="ru-RU" b="1" i="1" dirty="0">
                <a:solidFill>
                  <a:srgbClr val="FF0000"/>
                </a:solidFill>
              </a:rPr>
              <a:t> порядку і </a:t>
            </a:r>
            <a:r>
              <a:rPr lang="ru-RU" b="1" i="1" dirty="0" err="1">
                <a:solidFill>
                  <a:srgbClr val="FF0000"/>
                </a:solidFill>
              </a:rPr>
              <a:t>військової</a:t>
            </a:r>
            <a:r>
              <a:rPr lang="ru-RU" b="1" i="1" dirty="0">
                <a:solidFill>
                  <a:srgbClr val="FF0000"/>
                </a:solidFill>
              </a:rPr>
              <a:t> </a:t>
            </a:r>
            <a:r>
              <a:rPr lang="ru-RU" b="1" i="1" dirty="0" err="1">
                <a:solidFill>
                  <a:srgbClr val="FF0000"/>
                </a:solidFill>
              </a:rPr>
              <a:t>дисципліни</a:t>
            </a:r>
            <a:r>
              <a:rPr lang="ru-RU" dirty="0"/>
              <a:t> </a:t>
            </a:r>
            <a:r>
              <a:rPr lang="ru-RU" dirty="0" err="1"/>
              <a:t>серед</a:t>
            </a:r>
            <a:r>
              <a:rPr lang="ru-RU" dirty="0"/>
              <a:t> </a:t>
            </a:r>
            <a:r>
              <a:rPr lang="ru-RU" dirty="0" err="1"/>
              <a:t>військовослужбовців</a:t>
            </a:r>
            <a:r>
              <a:rPr lang="ru-RU" dirty="0"/>
              <a:t> у </a:t>
            </a:r>
            <a:r>
              <a:rPr lang="ru-RU" dirty="0" err="1"/>
              <a:t>місцях</a:t>
            </a:r>
            <a:r>
              <a:rPr lang="ru-RU" dirty="0"/>
              <a:t> </a:t>
            </a:r>
            <a:r>
              <a:rPr lang="ru-RU" dirty="0" err="1"/>
              <a:t>дислокації</a:t>
            </a:r>
            <a:r>
              <a:rPr lang="ru-RU" dirty="0"/>
              <a:t> </a:t>
            </a:r>
            <a:r>
              <a:rPr lang="ru-RU" dirty="0" err="1"/>
              <a:t>військових</a:t>
            </a:r>
            <a:r>
              <a:rPr lang="ru-RU" dirty="0"/>
              <a:t> </a:t>
            </a:r>
            <a:r>
              <a:rPr lang="ru-RU" dirty="0" err="1"/>
              <a:t>частин</a:t>
            </a:r>
            <a:r>
              <a:rPr lang="ru-RU" dirty="0"/>
              <a:t>, </a:t>
            </a:r>
            <a:r>
              <a:rPr lang="ru-RU" dirty="0" err="1"/>
              <a:t>військових</a:t>
            </a:r>
            <a:r>
              <a:rPr lang="ru-RU" dirty="0"/>
              <a:t> </a:t>
            </a:r>
            <a:r>
              <a:rPr lang="ru-RU" dirty="0" err="1"/>
              <a:t>містечках</a:t>
            </a:r>
            <a:r>
              <a:rPr lang="ru-RU" dirty="0"/>
              <a:t>, на </a:t>
            </a:r>
            <a:r>
              <a:rPr lang="ru-RU" dirty="0" err="1"/>
              <a:t>вулицях</a:t>
            </a:r>
            <a:r>
              <a:rPr lang="ru-RU" dirty="0"/>
              <a:t> і в </a:t>
            </a:r>
            <a:r>
              <a:rPr lang="ru-RU" dirty="0" err="1"/>
              <a:t>громадських</a:t>
            </a:r>
            <a:r>
              <a:rPr lang="ru-RU" dirty="0"/>
              <a:t> </a:t>
            </a:r>
            <a:r>
              <a:rPr lang="ru-RU" dirty="0" err="1"/>
              <a:t>місцях</a:t>
            </a:r>
            <a:r>
              <a:rPr lang="ru-RU" dirty="0" smtClean="0"/>
              <a:t>;</a:t>
            </a:r>
          </a:p>
          <a:p>
            <a:pPr marL="0" indent="0">
              <a:buNone/>
            </a:pPr>
            <a:r>
              <a:rPr lang="ru-RU" b="1" i="1" dirty="0" err="1">
                <a:solidFill>
                  <a:srgbClr val="FF0000"/>
                </a:solidFill>
              </a:rPr>
              <a:t>забезпечення</a:t>
            </a:r>
            <a:r>
              <a:rPr lang="ru-RU" b="1" i="1" dirty="0">
                <a:solidFill>
                  <a:srgbClr val="FF0000"/>
                </a:solidFill>
              </a:rPr>
              <a:t> </a:t>
            </a:r>
            <a:r>
              <a:rPr lang="ru-RU" b="1" i="1" dirty="0" err="1">
                <a:solidFill>
                  <a:srgbClr val="FF0000"/>
                </a:solidFill>
              </a:rPr>
              <a:t>безпеки</a:t>
            </a:r>
            <a:r>
              <a:rPr lang="ru-RU" b="1" i="1" dirty="0">
                <a:solidFill>
                  <a:srgbClr val="FF0000"/>
                </a:solidFill>
              </a:rPr>
              <a:t> </a:t>
            </a:r>
            <a:r>
              <a:rPr lang="ru-RU" b="1" i="1" dirty="0" err="1">
                <a:solidFill>
                  <a:srgbClr val="FF0000"/>
                </a:solidFill>
              </a:rPr>
              <a:t>дорожнього</a:t>
            </a:r>
            <a:r>
              <a:rPr lang="ru-RU" b="1" i="1" dirty="0">
                <a:solidFill>
                  <a:srgbClr val="FF0000"/>
                </a:solidFill>
              </a:rPr>
              <a:t> </a:t>
            </a:r>
            <a:r>
              <a:rPr lang="ru-RU" b="1" i="1" dirty="0" err="1">
                <a:solidFill>
                  <a:srgbClr val="FF0000"/>
                </a:solidFill>
              </a:rPr>
              <a:t>руху</a:t>
            </a:r>
            <a:r>
              <a:rPr lang="ru-RU" b="1" i="1" dirty="0">
                <a:solidFill>
                  <a:srgbClr val="FF0000"/>
                </a:solidFill>
              </a:rPr>
              <a:t> </a:t>
            </a:r>
            <a:r>
              <a:rPr lang="ru-RU" dirty="0" err="1"/>
              <a:t>військових</a:t>
            </a:r>
            <a:r>
              <a:rPr lang="ru-RU" dirty="0"/>
              <a:t> </a:t>
            </a:r>
            <a:r>
              <a:rPr lang="ru-RU" dirty="0" err="1"/>
              <a:t>транспортних</a:t>
            </a:r>
            <a:r>
              <a:rPr lang="ru-RU" dirty="0"/>
              <a:t> </a:t>
            </a:r>
            <a:r>
              <a:rPr lang="ru-RU" dirty="0" err="1"/>
              <a:t>засобів</a:t>
            </a:r>
            <a:r>
              <a:rPr lang="ru-RU" dirty="0"/>
              <a:t>;</a:t>
            </a:r>
            <a:endParaRPr lang="ru-RU" dirty="0" smtClean="0"/>
          </a:p>
          <a:p>
            <a:pPr marL="0" indent="0">
              <a:buNone/>
            </a:pPr>
            <a:r>
              <a:rPr lang="ru-RU" b="1" i="1" dirty="0" err="1">
                <a:solidFill>
                  <a:srgbClr val="FF0000"/>
                </a:solidFill>
              </a:rPr>
              <a:t>виконання</a:t>
            </a:r>
            <a:r>
              <a:rPr lang="ru-RU" dirty="0"/>
              <a:t> у </a:t>
            </a:r>
            <a:r>
              <a:rPr lang="ru-RU" dirty="0" err="1"/>
              <a:t>передбачених</a:t>
            </a:r>
            <a:r>
              <a:rPr lang="ru-RU" dirty="0"/>
              <a:t> законом </a:t>
            </a:r>
            <a:r>
              <a:rPr lang="ru-RU" dirty="0" err="1"/>
              <a:t>випадках</a:t>
            </a:r>
            <a:r>
              <a:rPr lang="ru-RU" dirty="0"/>
              <a:t> </a:t>
            </a:r>
            <a:r>
              <a:rPr lang="ru-RU" b="1" i="1" dirty="0" err="1">
                <a:solidFill>
                  <a:srgbClr val="FF0000"/>
                </a:solidFill>
              </a:rPr>
              <a:t>рішень</a:t>
            </a:r>
            <a:r>
              <a:rPr lang="ru-RU" b="1" i="1" dirty="0">
                <a:solidFill>
                  <a:srgbClr val="FF0000"/>
                </a:solidFill>
              </a:rPr>
              <a:t> про </a:t>
            </a:r>
            <a:r>
              <a:rPr lang="ru-RU" b="1" i="1" dirty="0" err="1">
                <a:solidFill>
                  <a:srgbClr val="FF0000"/>
                </a:solidFill>
              </a:rPr>
              <a:t>тримання</a:t>
            </a:r>
            <a:r>
              <a:rPr lang="ru-RU" b="1" i="1" dirty="0">
                <a:solidFill>
                  <a:srgbClr val="FF0000"/>
                </a:solidFill>
              </a:rPr>
              <a:t> </a:t>
            </a:r>
            <a:r>
              <a:rPr lang="ru-RU" b="1" i="1" dirty="0" err="1">
                <a:solidFill>
                  <a:srgbClr val="FF0000"/>
                </a:solidFill>
              </a:rPr>
              <a:t>військовослужбовців</a:t>
            </a:r>
            <a:r>
              <a:rPr lang="ru-RU" b="1" i="1" dirty="0">
                <a:solidFill>
                  <a:srgbClr val="FF0000"/>
                </a:solidFill>
              </a:rPr>
              <a:t> на </a:t>
            </a:r>
            <a:r>
              <a:rPr lang="ru-RU" b="1" i="1" dirty="0" err="1">
                <a:solidFill>
                  <a:srgbClr val="FF0000"/>
                </a:solidFill>
              </a:rPr>
              <a:t>гауптвахті</a:t>
            </a:r>
            <a:r>
              <a:rPr lang="ru-RU" b="1" i="1" dirty="0" smtClean="0">
                <a:solidFill>
                  <a:srgbClr val="FF0000"/>
                </a:solidFill>
              </a:rPr>
              <a:t>;</a:t>
            </a:r>
          </a:p>
          <a:p>
            <a:pPr marL="0" indent="0">
              <a:buNone/>
            </a:pPr>
            <a:r>
              <a:rPr lang="ru-RU" b="1" i="1" dirty="0" err="1">
                <a:solidFill>
                  <a:srgbClr val="FF0000"/>
                </a:solidFill>
              </a:rPr>
              <a:t>сприяння</a:t>
            </a:r>
            <a:r>
              <a:rPr lang="ru-RU" dirty="0"/>
              <a:t> у межах </a:t>
            </a:r>
            <a:r>
              <a:rPr lang="ru-RU" dirty="0" err="1"/>
              <a:t>своєї</a:t>
            </a:r>
            <a:r>
              <a:rPr lang="ru-RU" dirty="0"/>
              <a:t> </a:t>
            </a:r>
            <a:r>
              <a:rPr lang="ru-RU" dirty="0" err="1"/>
              <a:t>компетенції</a:t>
            </a:r>
            <a:r>
              <a:rPr lang="ru-RU" dirty="0"/>
              <a:t> органам, </a:t>
            </a:r>
            <a:r>
              <a:rPr lang="ru-RU" dirty="0" err="1"/>
              <a:t>що</a:t>
            </a:r>
            <a:r>
              <a:rPr lang="ru-RU" dirty="0"/>
              <a:t> </a:t>
            </a:r>
            <a:r>
              <a:rPr lang="ru-RU" dirty="0" err="1"/>
              <a:t>здійснюють</a:t>
            </a:r>
            <a:r>
              <a:rPr lang="ru-RU" dirty="0"/>
              <a:t> оперативно-</a:t>
            </a:r>
            <a:r>
              <a:rPr lang="ru-RU" dirty="0" err="1"/>
              <a:t>розшукову</a:t>
            </a:r>
            <a:r>
              <a:rPr lang="ru-RU" dirty="0"/>
              <a:t> </a:t>
            </a:r>
            <a:r>
              <a:rPr lang="ru-RU" dirty="0" err="1"/>
              <a:t>діяльність</a:t>
            </a:r>
            <a:r>
              <a:rPr lang="ru-RU" dirty="0"/>
              <a:t>, органам </a:t>
            </a:r>
            <a:r>
              <a:rPr lang="ru-RU" dirty="0" err="1"/>
              <a:t>досудового</a:t>
            </a:r>
            <a:r>
              <a:rPr lang="ru-RU" dirty="0"/>
              <a:t> </a:t>
            </a:r>
            <a:r>
              <a:rPr lang="ru-RU" dirty="0" err="1"/>
              <a:t>розслідування</a:t>
            </a:r>
            <a:r>
              <a:rPr lang="ru-RU" dirty="0"/>
              <a:t> та суду, органам </a:t>
            </a:r>
            <a:r>
              <a:rPr lang="ru-RU" dirty="0" err="1"/>
              <a:t>державної</a:t>
            </a:r>
            <a:r>
              <a:rPr lang="ru-RU" dirty="0"/>
              <a:t> </a:t>
            </a:r>
            <a:r>
              <a:rPr lang="ru-RU" dirty="0" err="1"/>
              <a:t>влади</a:t>
            </a:r>
            <a:r>
              <a:rPr lang="ru-RU" dirty="0"/>
              <a:t>, органам </a:t>
            </a:r>
            <a:r>
              <a:rPr lang="ru-RU" dirty="0" err="1"/>
              <a:t>місцевого</a:t>
            </a:r>
            <a:r>
              <a:rPr lang="ru-RU" dirty="0"/>
              <a:t> </a:t>
            </a:r>
            <a:r>
              <a:rPr lang="ru-RU" dirty="0" err="1"/>
              <a:t>самоврядування</a:t>
            </a:r>
            <a:r>
              <a:rPr lang="ru-RU" dirty="0"/>
              <a:t>, органам </a:t>
            </a:r>
            <a:r>
              <a:rPr lang="ru-RU" dirty="0" err="1"/>
              <a:t>військового</a:t>
            </a:r>
            <a:r>
              <a:rPr lang="ru-RU" dirty="0"/>
              <a:t> </a:t>
            </a:r>
            <a:r>
              <a:rPr lang="ru-RU" dirty="0" err="1"/>
              <a:t>управління</a:t>
            </a:r>
            <a:r>
              <a:rPr lang="ru-RU" dirty="0"/>
              <a:t>, </a:t>
            </a:r>
            <a:r>
              <a:rPr lang="ru-RU" dirty="0" err="1"/>
              <a:t>підприємствам</a:t>
            </a:r>
            <a:r>
              <a:rPr lang="ru-RU" dirty="0"/>
              <a:t>, </a:t>
            </a:r>
            <a:r>
              <a:rPr lang="ru-RU" dirty="0" err="1"/>
              <a:t>установам</a:t>
            </a:r>
            <a:r>
              <a:rPr lang="ru-RU" dirty="0"/>
              <a:t>, </a:t>
            </a:r>
            <a:r>
              <a:rPr lang="ru-RU" dirty="0" err="1"/>
              <a:t>організаціям</a:t>
            </a:r>
            <a:r>
              <a:rPr lang="ru-RU" dirty="0"/>
              <a:t> у </a:t>
            </a:r>
            <a:r>
              <a:rPr lang="ru-RU" dirty="0" err="1"/>
              <a:t>виконанні</a:t>
            </a:r>
            <a:r>
              <a:rPr lang="ru-RU" dirty="0"/>
              <a:t> </a:t>
            </a:r>
            <a:r>
              <a:rPr lang="ru-RU" dirty="0" err="1"/>
              <a:t>покладених</a:t>
            </a:r>
            <a:r>
              <a:rPr lang="ru-RU" dirty="0"/>
              <a:t> на них </a:t>
            </a:r>
            <a:r>
              <a:rPr lang="ru-RU" dirty="0" err="1"/>
              <a:t>відповідно</a:t>
            </a:r>
            <a:r>
              <a:rPr lang="ru-RU" dirty="0"/>
              <a:t> до </a:t>
            </a:r>
            <a:r>
              <a:rPr lang="ru-RU" dirty="0" err="1"/>
              <a:t>законів</a:t>
            </a:r>
            <a:r>
              <a:rPr lang="ru-RU" dirty="0"/>
              <a:t> </a:t>
            </a:r>
            <a:r>
              <a:rPr lang="ru-RU" dirty="0" err="1"/>
              <a:t>обов'язків</a:t>
            </a:r>
            <a:r>
              <a:rPr lang="ru-RU" dirty="0" smtClean="0"/>
              <a:t>;</a:t>
            </a:r>
          </a:p>
        </p:txBody>
      </p:sp>
    </p:spTree>
    <p:extLst>
      <p:ext uri="{BB962C8B-B14F-4D97-AF65-F5344CB8AC3E}">
        <p14:creationId xmlns:p14="http://schemas.microsoft.com/office/powerpoint/2010/main" val="1294715809"/>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836712"/>
            <a:ext cx="8892480" cy="5904656"/>
          </a:xfrm>
        </p:spPr>
        <p:txBody>
          <a:bodyPr>
            <a:normAutofit fontScale="55000" lnSpcReduction="20000"/>
          </a:bodyPr>
          <a:lstStyle/>
          <a:p>
            <a:r>
              <a:rPr lang="ru-RU" dirty="0"/>
              <a:t>При </a:t>
            </a:r>
            <a:r>
              <a:rPr lang="ru-RU" dirty="0" err="1"/>
              <a:t>прийнятті</a:t>
            </a:r>
            <a:r>
              <a:rPr lang="ru-RU" dirty="0"/>
              <a:t> </a:t>
            </a:r>
            <a:r>
              <a:rPr lang="ru-RU" dirty="0" err="1"/>
              <a:t>рішення</a:t>
            </a:r>
            <a:r>
              <a:rPr lang="ru-RU" dirty="0"/>
              <a:t> про </a:t>
            </a:r>
            <a:r>
              <a:rPr lang="ru-RU" dirty="0" err="1"/>
              <a:t>введення</a:t>
            </a:r>
            <a:r>
              <a:rPr lang="ru-RU" dirty="0"/>
              <a:t> в </a:t>
            </a:r>
            <a:r>
              <a:rPr lang="ru-RU" dirty="0" err="1"/>
              <a:t>Україні</a:t>
            </a:r>
            <a:r>
              <a:rPr lang="ru-RU" dirty="0"/>
              <a:t> </a:t>
            </a:r>
            <a:r>
              <a:rPr lang="ru-RU" dirty="0" err="1"/>
              <a:t>чи</a:t>
            </a:r>
            <a:r>
              <a:rPr lang="ru-RU" dirty="0"/>
              <a:t> в </a:t>
            </a:r>
            <a:r>
              <a:rPr lang="ru-RU" dirty="0" err="1"/>
              <a:t>окремих</a:t>
            </a:r>
            <a:r>
              <a:rPr lang="ru-RU" dirty="0"/>
              <a:t> </a:t>
            </a:r>
            <a:r>
              <a:rPr lang="ru-RU" dirty="0" err="1"/>
              <a:t>її</a:t>
            </a:r>
            <a:r>
              <a:rPr lang="ru-RU" dirty="0"/>
              <a:t> </a:t>
            </a:r>
            <a:r>
              <a:rPr lang="ru-RU" dirty="0" err="1"/>
              <a:t>місцевостях</a:t>
            </a:r>
            <a:r>
              <a:rPr lang="ru-RU" dirty="0"/>
              <a:t> режиму </a:t>
            </a:r>
            <a:r>
              <a:rPr lang="ru-RU" dirty="0" err="1"/>
              <a:t>воєнного</a:t>
            </a:r>
            <a:r>
              <a:rPr lang="ru-RU" dirty="0"/>
              <a:t> </a:t>
            </a:r>
            <a:r>
              <a:rPr lang="ru-RU" dirty="0" err="1"/>
              <a:t>або</a:t>
            </a:r>
            <a:r>
              <a:rPr lang="ru-RU" dirty="0"/>
              <a:t> </a:t>
            </a:r>
            <a:r>
              <a:rPr lang="ru-RU" dirty="0" err="1"/>
              <a:t>надзвичайного</a:t>
            </a:r>
            <a:r>
              <a:rPr lang="ru-RU" dirty="0"/>
              <a:t> стану на Службу правопорядку </a:t>
            </a:r>
            <a:r>
              <a:rPr lang="ru-RU" dirty="0" err="1"/>
              <a:t>додатково</a:t>
            </a:r>
            <a:r>
              <a:rPr lang="ru-RU" dirty="0"/>
              <a:t> </a:t>
            </a:r>
            <a:r>
              <a:rPr lang="ru-RU" dirty="0" err="1"/>
              <a:t>покладаються</a:t>
            </a:r>
            <a:r>
              <a:rPr lang="ru-RU" dirty="0"/>
              <a:t> </a:t>
            </a:r>
            <a:r>
              <a:rPr lang="ru-RU" dirty="0" err="1"/>
              <a:t>завдання</a:t>
            </a:r>
            <a:r>
              <a:rPr lang="ru-RU" dirty="0"/>
              <a:t> </a:t>
            </a:r>
            <a:r>
              <a:rPr lang="ru-RU" dirty="0" err="1"/>
              <a:t>щодо</a:t>
            </a:r>
            <a:r>
              <a:rPr lang="ru-RU" dirty="0" smtClean="0"/>
              <a:t>:</a:t>
            </a:r>
            <a:endParaRPr lang="ru-RU" dirty="0"/>
          </a:p>
          <a:p>
            <a:r>
              <a:rPr lang="ru-RU" dirty="0" err="1"/>
              <a:t>участі</a:t>
            </a:r>
            <a:r>
              <a:rPr lang="ru-RU" dirty="0"/>
              <a:t> у </a:t>
            </a:r>
            <a:r>
              <a:rPr lang="ru-RU" dirty="0" err="1"/>
              <a:t>боротьбі</a:t>
            </a:r>
            <a:r>
              <a:rPr lang="ru-RU" dirty="0"/>
              <a:t> з </a:t>
            </a:r>
            <a:r>
              <a:rPr lang="ru-RU" dirty="0" err="1"/>
              <a:t>ворожими</a:t>
            </a:r>
            <a:r>
              <a:rPr lang="ru-RU" dirty="0"/>
              <a:t> </a:t>
            </a:r>
            <a:r>
              <a:rPr lang="ru-RU" dirty="0" err="1"/>
              <a:t>диверсійно-розвідувальними</a:t>
            </a:r>
            <a:r>
              <a:rPr lang="ru-RU" dirty="0"/>
              <a:t> </a:t>
            </a:r>
            <a:r>
              <a:rPr lang="ru-RU" dirty="0" err="1"/>
              <a:t>групами</a:t>
            </a:r>
            <a:r>
              <a:rPr lang="ru-RU" dirty="0"/>
              <a:t> на </a:t>
            </a:r>
            <a:r>
              <a:rPr lang="ru-RU" dirty="0" err="1"/>
              <a:t>території</a:t>
            </a:r>
            <a:r>
              <a:rPr lang="ru-RU" dirty="0"/>
              <a:t> </a:t>
            </a:r>
            <a:r>
              <a:rPr lang="ru-RU" dirty="0" err="1"/>
              <a:t>України</a:t>
            </a:r>
            <a:r>
              <a:rPr lang="ru-RU" dirty="0"/>
              <a:t>;</a:t>
            </a:r>
          </a:p>
          <a:p>
            <a:r>
              <a:rPr lang="ru-RU" dirty="0" err="1"/>
              <a:t>організації</a:t>
            </a:r>
            <a:r>
              <a:rPr lang="ru-RU" dirty="0"/>
              <a:t> </a:t>
            </a:r>
            <a:r>
              <a:rPr lang="ru-RU" dirty="0" err="1"/>
              <a:t>збору</a:t>
            </a:r>
            <a:r>
              <a:rPr lang="ru-RU" dirty="0"/>
              <a:t>, </a:t>
            </a:r>
            <a:r>
              <a:rPr lang="ru-RU" dirty="0" err="1"/>
              <a:t>супроводження</a:t>
            </a:r>
            <a:r>
              <a:rPr lang="ru-RU" dirty="0"/>
              <a:t> та </a:t>
            </a:r>
            <a:r>
              <a:rPr lang="ru-RU" dirty="0" err="1"/>
              <a:t>охорони</a:t>
            </a:r>
            <a:r>
              <a:rPr lang="ru-RU" dirty="0"/>
              <a:t> </a:t>
            </a:r>
            <a:r>
              <a:rPr lang="ru-RU" dirty="0" err="1"/>
              <a:t>військовополонених</a:t>
            </a:r>
            <a:r>
              <a:rPr lang="ru-RU" dirty="0"/>
              <a:t> з </a:t>
            </a:r>
            <a:r>
              <a:rPr lang="ru-RU" dirty="0" err="1"/>
              <a:t>місць</a:t>
            </a:r>
            <a:r>
              <a:rPr lang="ru-RU" dirty="0"/>
              <a:t> (</a:t>
            </a:r>
            <a:r>
              <a:rPr lang="ru-RU" dirty="0" err="1"/>
              <a:t>місцевостей</a:t>
            </a:r>
            <a:r>
              <a:rPr lang="ru-RU" dirty="0"/>
              <a:t>), де вони </a:t>
            </a:r>
            <a:r>
              <a:rPr lang="ru-RU" dirty="0" err="1"/>
              <a:t>утримуються</a:t>
            </a:r>
            <a:r>
              <a:rPr lang="ru-RU" dirty="0"/>
              <a:t> </a:t>
            </a:r>
            <a:r>
              <a:rPr lang="ru-RU" dirty="0" err="1"/>
              <a:t>після</a:t>
            </a:r>
            <a:r>
              <a:rPr lang="ru-RU" dirty="0"/>
              <a:t> </a:t>
            </a:r>
            <a:r>
              <a:rPr lang="ru-RU" dirty="0" err="1"/>
              <a:t>взяття</a:t>
            </a:r>
            <a:r>
              <a:rPr lang="ru-RU" dirty="0"/>
              <a:t> </a:t>
            </a:r>
            <a:r>
              <a:rPr lang="ru-RU" dirty="0" err="1"/>
              <a:t>їх</a:t>
            </a:r>
            <a:r>
              <a:rPr lang="ru-RU" dirty="0"/>
              <a:t> в полон, до </a:t>
            </a:r>
            <a:r>
              <a:rPr lang="ru-RU" dirty="0" err="1"/>
              <a:t>таборів</a:t>
            </a:r>
            <a:r>
              <a:rPr lang="ru-RU" dirty="0"/>
              <a:t> для </a:t>
            </a:r>
            <a:r>
              <a:rPr lang="ru-RU" dirty="0" err="1"/>
              <a:t>тримання</a:t>
            </a:r>
            <a:r>
              <a:rPr lang="ru-RU" dirty="0"/>
              <a:t> </a:t>
            </a:r>
            <a:r>
              <a:rPr lang="ru-RU" dirty="0" err="1"/>
              <a:t>військовополонених</a:t>
            </a:r>
            <a:r>
              <a:rPr lang="ru-RU" dirty="0"/>
              <a:t> </a:t>
            </a:r>
            <a:r>
              <a:rPr lang="ru-RU" dirty="0" err="1"/>
              <a:t>або</a:t>
            </a:r>
            <a:r>
              <a:rPr lang="ru-RU" dirty="0"/>
              <a:t> </a:t>
            </a:r>
            <a:r>
              <a:rPr lang="ru-RU" dirty="0" err="1"/>
              <a:t>дільниць</a:t>
            </a:r>
            <a:r>
              <a:rPr lang="ru-RU" dirty="0"/>
              <a:t> для </a:t>
            </a:r>
            <a:r>
              <a:rPr lang="ru-RU" dirty="0" err="1"/>
              <a:t>тримання</a:t>
            </a:r>
            <a:r>
              <a:rPr lang="ru-RU" dirty="0"/>
              <a:t> </a:t>
            </a:r>
            <a:r>
              <a:rPr lang="ru-RU" dirty="0" err="1"/>
              <a:t>військовополонених</a:t>
            </a:r>
            <a:r>
              <a:rPr lang="ru-RU" dirty="0"/>
              <a:t>;</a:t>
            </a:r>
          </a:p>
          <a:p>
            <a:r>
              <a:rPr lang="ru-RU" dirty="0" err="1" smtClean="0"/>
              <a:t>поводження</a:t>
            </a:r>
            <a:r>
              <a:rPr lang="ru-RU" dirty="0" smtClean="0"/>
              <a:t> </a:t>
            </a:r>
            <a:r>
              <a:rPr lang="ru-RU" dirty="0"/>
              <a:t>з </a:t>
            </a:r>
            <a:r>
              <a:rPr lang="ru-RU" dirty="0" err="1"/>
              <a:t>військовополоненими</a:t>
            </a:r>
            <a:r>
              <a:rPr lang="ru-RU" dirty="0"/>
              <a:t> в порядку, </a:t>
            </a:r>
            <a:r>
              <a:rPr lang="ru-RU" dirty="0" err="1"/>
              <a:t>встановленому</a:t>
            </a:r>
            <a:r>
              <a:rPr lang="ru-RU" dirty="0"/>
              <a:t> </a:t>
            </a:r>
            <a:r>
              <a:rPr lang="ru-RU" dirty="0" err="1"/>
              <a:t>Кабінетом</a:t>
            </a:r>
            <a:r>
              <a:rPr lang="ru-RU" dirty="0"/>
              <a:t> </a:t>
            </a:r>
            <a:r>
              <a:rPr lang="ru-RU" dirty="0" err="1"/>
              <a:t>Міністрів</a:t>
            </a:r>
            <a:r>
              <a:rPr lang="ru-RU" dirty="0"/>
              <a:t> </a:t>
            </a:r>
            <a:r>
              <a:rPr lang="ru-RU" dirty="0" err="1"/>
              <a:t>України</a:t>
            </a:r>
            <a:r>
              <a:rPr lang="ru-RU" dirty="0"/>
              <a:t>;</a:t>
            </a:r>
          </a:p>
          <a:p>
            <a:r>
              <a:rPr lang="ru-RU" dirty="0" err="1" smtClean="0"/>
              <a:t>забезпечення</a:t>
            </a:r>
            <a:r>
              <a:rPr lang="ru-RU" dirty="0" smtClean="0"/>
              <a:t> </a:t>
            </a:r>
            <a:r>
              <a:rPr lang="ru-RU" dirty="0" err="1"/>
              <a:t>дотримання</a:t>
            </a:r>
            <a:r>
              <a:rPr lang="ru-RU" dirty="0"/>
              <a:t> </a:t>
            </a:r>
            <a:r>
              <a:rPr lang="ru-RU" dirty="0" err="1"/>
              <a:t>комендантської</a:t>
            </a:r>
            <a:r>
              <a:rPr lang="ru-RU" dirty="0"/>
              <a:t> </a:t>
            </a:r>
            <a:r>
              <a:rPr lang="ru-RU" dirty="0" err="1"/>
              <a:t>години</a:t>
            </a:r>
            <a:r>
              <a:rPr lang="ru-RU" dirty="0"/>
              <a:t> в </a:t>
            </a:r>
            <a:r>
              <a:rPr lang="ru-RU" dirty="0" err="1"/>
              <a:t>гарнізонах</a:t>
            </a:r>
            <a:r>
              <a:rPr lang="ru-RU" dirty="0"/>
              <a:t>;</a:t>
            </a:r>
          </a:p>
          <a:p>
            <a:r>
              <a:rPr lang="ru-RU" dirty="0" err="1"/>
              <a:t>охорони</a:t>
            </a:r>
            <a:r>
              <a:rPr lang="ru-RU" dirty="0"/>
              <a:t> </a:t>
            </a:r>
            <a:r>
              <a:rPr lang="ru-RU" dirty="0" err="1"/>
              <a:t>військових</a:t>
            </a:r>
            <a:r>
              <a:rPr lang="ru-RU" dirty="0"/>
              <a:t> </a:t>
            </a:r>
            <a:r>
              <a:rPr lang="ru-RU" dirty="0" err="1"/>
              <a:t>об'єктів</a:t>
            </a:r>
            <a:r>
              <a:rPr lang="ru-RU" dirty="0"/>
              <a:t>, </a:t>
            </a:r>
            <a:r>
              <a:rPr lang="ru-RU" dirty="0" err="1"/>
              <a:t>військових</a:t>
            </a:r>
            <a:r>
              <a:rPr lang="ru-RU" dirty="0"/>
              <a:t> </a:t>
            </a:r>
            <a:r>
              <a:rPr lang="ru-RU" dirty="0" err="1"/>
              <a:t>містечок</a:t>
            </a:r>
            <a:r>
              <a:rPr lang="ru-RU" dirty="0"/>
              <a:t> та </a:t>
            </a:r>
            <a:r>
              <a:rPr lang="ru-RU" dirty="0" err="1"/>
              <a:t>їх</a:t>
            </a:r>
            <a:r>
              <a:rPr lang="ru-RU" dirty="0"/>
              <a:t> </a:t>
            </a:r>
            <a:r>
              <a:rPr lang="ru-RU" dirty="0" err="1"/>
              <a:t>населення</a:t>
            </a:r>
            <a:r>
              <a:rPr lang="ru-RU" dirty="0"/>
              <a:t>, </a:t>
            </a:r>
            <a:r>
              <a:rPr lang="ru-RU" dirty="0" err="1"/>
              <a:t>сприяння</a:t>
            </a:r>
            <a:r>
              <a:rPr lang="ru-RU" dirty="0"/>
              <a:t> </a:t>
            </a:r>
            <a:r>
              <a:rPr lang="ru-RU" dirty="0" err="1"/>
              <a:t>його</a:t>
            </a:r>
            <a:r>
              <a:rPr lang="ru-RU" dirty="0"/>
              <a:t> </a:t>
            </a:r>
            <a:r>
              <a:rPr lang="ru-RU" dirty="0" err="1"/>
              <a:t>евакуації</a:t>
            </a:r>
            <a:r>
              <a:rPr lang="ru-RU" dirty="0"/>
              <a:t>;</a:t>
            </a:r>
          </a:p>
          <a:p>
            <a:r>
              <a:rPr lang="ru-RU" dirty="0" err="1"/>
              <a:t>відновлення</a:t>
            </a:r>
            <a:r>
              <a:rPr lang="ru-RU" dirty="0"/>
              <a:t> та </a:t>
            </a:r>
            <a:r>
              <a:rPr lang="ru-RU" dirty="0" err="1"/>
              <a:t>підтримання</a:t>
            </a:r>
            <a:r>
              <a:rPr lang="ru-RU" dirty="0"/>
              <a:t> порядку і </a:t>
            </a:r>
            <a:r>
              <a:rPr lang="ru-RU" dirty="0" err="1"/>
              <a:t>дисципліни</a:t>
            </a:r>
            <a:r>
              <a:rPr lang="ru-RU" dirty="0"/>
              <a:t> у </a:t>
            </a:r>
            <a:r>
              <a:rPr lang="ru-RU" dirty="0" err="1"/>
              <a:t>військових</a:t>
            </a:r>
            <a:r>
              <a:rPr lang="ru-RU" dirty="0"/>
              <a:t> </a:t>
            </a:r>
            <a:r>
              <a:rPr lang="ru-RU" dirty="0" err="1"/>
              <a:t>частинах</a:t>
            </a:r>
            <a:r>
              <a:rPr lang="ru-RU" dirty="0"/>
              <a:t>;</a:t>
            </a:r>
          </a:p>
          <a:p>
            <a:r>
              <a:rPr lang="ru-RU" dirty="0"/>
              <a:t>контролю за </a:t>
            </a:r>
            <a:r>
              <a:rPr lang="ru-RU" dirty="0" err="1"/>
              <a:t>рухом</a:t>
            </a:r>
            <a:r>
              <a:rPr lang="ru-RU" dirty="0"/>
              <a:t> </a:t>
            </a:r>
            <a:r>
              <a:rPr lang="ru-RU" dirty="0" err="1"/>
              <a:t>транспортних</a:t>
            </a:r>
            <a:r>
              <a:rPr lang="ru-RU" dirty="0"/>
              <a:t> </a:t>
            </a:r>
            <a:r>
              <a:rPr lang="ru-RU" dirty="0" err="1"/>
              <a:t>засобів</a:t>
            </a:r>
            <a:r>
              <a:rPr lang="ru-RU" dirty="0"/>
              <a:t> і </a:t>
            </a:r>
            <a:r>
              <a:rPr lang="ru-RU" dirty="0" err="1"/>
              <a:t>перевезенням</a:t>
            </a:r>
            <a:r>
              <a:rPr lang="ru-RU" dirty="0"/>
              <a:t> </a:t>
            </a:r>
            <a:r>
              <a:rPr lang="ru-RU" dirty="0" err="1"/>
              <a:t>вантажів</a:t>
            </a:r>
            <a:r>
              <a:rPr lang="ru-RU" dirty="0"/>
              <a:t> </a:t>
            </a:r>
            <a:r>
              <a:rPr lang="ru-RU" dirty="0" err="1"/>
              <a:t>Збройних</a:t>
            </a:r>
            <a:r>
              <a:rPr lang="ru-RU" dirty="0"/>
              <a:t> Сил </a:t>
            </a:r>
            <a:r>
              <a:rPr lang="ru-RU" dirty="0" err="1"/>
              <a:t>України</a:t>
            </a:r>
            <a:r>
              <a:rPr lang="ru-RU" dirty="0"/>
              <a:t>.</a:t>
            </a:r>
          </a:p>
          <a:p>
            <a:r>
              <a:rPr lang="ru-RU" dirty="0" err="1"/>
              <a:t>Забороняється</a:t>
            </a:r>
            <a:r>
              <a:rPr lang="ru-RU" dirty="0"/>
              <a:t> </a:t>
            </a:r>
            <a:r>
              <a:rPr lang="ru-RU" dirty="0" err="1"/>
              <a:t>покладати</a:t>
            </a:r>
            <a:r>
              <a:rPr lang="ru-RU" dirty="0"/>
              <a:t> на Службу правопорядку </a:t>
            </a:r>
            <a:r>
              <a:rPr lang="ru-RU" dirty="0" err="1"/>
              <a:t>завдання</a:t>
            </a:r>
            <a:r>
              <a:rPr lang="ru-RU" dirty="0"/>
              <a:t>, не </a:t>
            </a:r>
            <a:r>
              <a:rPr lang="ru-RU" dirty="0" err="1"/>
              <a:t>передбачені</a:t>
            </a:r>
            <a:r>
              <a:rPr lang="ru-RU" dirty="0"/>
              <a:t> </a:t>
            </a:r>
            <a:r>
              <a:rPr lang="ru-RU" dirty="0" err="1"/>
              <a:t>цим</a:t>
            </a:r>
            <a:r>
              <a:rPr lang="ru-RU" dirty="0"/>
              <a:t> Законом. </a:t>
            </a:r>
            <a:r>
              <a:rPr lang="ru-RU" dirty="0" err="1"/>
              <a:t>Ніякі</a:t>
            </a:r>
            <a:r>
              <a:rPr lang="ru-RU" dirty="0"/>
              <a:t> </a:t>
            </a:r>
            <a:r>
              <a:rPr lang="ru-RU" dirty="0" err="1"/>
              <a:t>виняткові</a:t>
            </a:r>
            <a:r>
              <a:rPr lang="ru-RU" dirty="0"/>
              <a:t> </a:t>
            </a:r>
            <a:r>
              <a:rPr lang="ru-RU" dirty="0" err="1"/>
              <a:t>обставини</a:t>
            </a:r>
            <a:r>
              <a:rPr lang="ru-RU" dirty="0"/>
              <a:t> </a:t>
            </a:r>
            <a:r>
              <a:rPr lang="ru-RU" dirty="0" err="1"/>
              <a:t>або</a:t>
            </a:r>
            <a:r>
              <a:rPr lang="ru-RU" dirty="0"/>
              <a:t> </a:t>
            </a:r>
            <a:r>
              <a:rPr lang="ru-RU" dirty="0" err="1"/>
              <a:t>накази</a:t>
            </a:r>
            <a:r>
              <a:rPr lang="ru-RU" dirty="0"/>
              <a:t> </a:t>
            </a:r>
            <a:r>
              <a:rPr lang="ru-RU" dirty="0" err="1"/>
              <a:t>чи</a:t>
            </a:r>
            <a:r>
              <a:rPr lang="ru-RU" dirty="0"/>
              <a:t> </a:t>
            </a:r>
            <a:r>
              <a:rPr lang="ru-RU" dirty="0" err="1"/>
              <a:t>розпорядження</a:t>
            </a:r>
            <a:r>
              <a:rPr lang="ru-RU" dirty="0"/>
              <a:t> </a:t>
            </a:r>
            <a:r>
              <a:rPr lang="ru-RU" dirty="0" err="1"/>
              <a:t>посадових</a:t>
            </a:r>
            <a:r>
              <a:rPr lang="ru-RU" dirty="0"/>
              <a:t> </a:t>
            </a:r>
            <a:r>
              <a:rPr lang="ru-RU" dirty="0" err="1"/>
              <a:t>осіб</a:t>
            </a:r>
            <a:r>
              <a:rPr lang="ru-RU" dirty="0"/>
              <a:t> не </a:t>
            </a:r>
            <a:r>
              <a:rPr lang="ru-RU" dirty="0" err="1"/>
              <a:t>можуть</a:t>
            </a:r>
            <a:r>
              <a:rPr lang="ru-RU" dirty="0"/>
              <a:t> бути </a:t>
            </a:r>
            <a:r>
              <a:rPr lang="ru-RU" dirty="0" err="1"/>
              <a:t>підставою</a:t>
            </a:r>
            <a:r>
              <a:rPr lang="ru-RU" dirty="0"/>
              <a:t> для будь-</a:t>
            </a:r>
            <a:r>
              <a:rPr lang="ru-RU" dirty="0" err="1"/>
              <a:t>яких</a:t>
            </a:r>
            <a:r>
              <a:rPr lang="ru-RU" dirty="0"/>
              <a:t> </a:t>
            </a:r>
            <a:r>
              <a:rPr lang="ru-RU" dirty="0" err="1"/>
              <a:t>незаконних</a:t>
            </a:r>
            <a:r>
              <a:rPr lang="ru-RU" dirty="0"/>
              <a:t> </a:t>
            </a:r>
            <a:r>
              <a:rPr lang="ru-RU" dirty="0" err="1"/>
              <a:t>дій</a:t>
            </a:r>
            <a:r>
              <a:rPr lang="ru-RU" dirty="0"/>
              <a:t> </a:t>
            </a:r>
            <a:r>
              <a:rPr lang="ru-RU" dirty="0" err="1"/>
              <a:t>або</a:t>
            </a:r>
            <a:r>
              <a:rPr lang="ru-RU" dirty="0"/>
              <a:t> </a:t>
            </a:r>
            <a:r>
              <a:rPr lang="ru-RU" dirty="0" err="1"/>
              <a:t>бездіяльності</a:t>
            </a:r>
            <a:r>
              <a:rPr lang="ru-RU" dirty="0"/>
              <a:t> </a:t>
            </a:r>
            <a:r>
              <a:rPr lang="ru-RU" dirty="0" err="1"/>
              <a:t>військовослужбовців</a:t>
            </a:r>
            <a:r>
              <a:rPr lang="ru-RU" dirty="0"/>
              <a:t> </a:t>
            </a:r>
            <a:r>
              <a:rPr lang="ru-RU" dirty="0" err="1"/>
              <a:t>Служби</a:t>
            </a:r>
            <a:r>
              <a:rPr lang="ru-RU" dirty="0"/>
              <a:t> правопорядку.</a:t>
            </a:r>
          </a:p>
          <a:p>
            <a:endParaRPr lang="ru-RU" dirty="0"/>
          </a:p>
        </p:txBody>
      </p:sp>
    </p:spTree>
    <p:extLst>
      <p:ext uri="{BB962C8B-B14F-4D97-AF65-F5344CB8AC3E}">
        <p14:creationId xmlns:p14="http://schemas.microsoft.com/office/powerpoint/2010/main" val="53621161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620688"/>
            <a:ext cx="8229600" cy="1143000"/>
          </a:xfrm>
        </p:spPr>
        <p:txBody>
          <a:bodyPr>
            <a:normAutofit fontScale="90000"/>
          </a:bodyPr>
          <a:lstStyle/>
          <a:p>
            <a:r>
              <a:rPr lang="ru-RU" dirty="0" err="1"/>
              <a:t>Організація</a:t>
            </a:r>
            <a:r>
              <a:rPr lang="ru-RU" dirty="0"/>
              <a:t> </a:t>
            </a:r>
            <a:r>
              <a:rPr lang="ru-RU" dirty="0" err="1"/>
              <a:t>Служби</a:t>
            </a:r>
            <a:r>
              <a:rPr lang="ru-RU" dirty="0"/>
              <a:t> правопорядку</a:t>
            </a:r>
          </a:p>
        </p:txBody>
      </p:sp>
      <p:sp>
        <p:nvSpPr>
          <p:cNvPr id="3" name="Объект 2"/>
          <p:cNvSpPr>
            <a:spLocks noGrp="1"/>
          </p:cNvSpPr>
          <p:nvPr>
            <p:ph idx="1"/>
          </p:nvPr>
        </p:nvSpPr>
        <p:spPr>
          <a:xfrm>
            <a:off x="457200" y="1600200"/>
            <a:ext cx="8291264" cy="4781128"/>
          </a:xfrm>
        </p:spPr>
        <p:txBody>
          <a:bodyPr>
            <a:normAutofit fontScale="70000" lnSpcReduction="20000"/>
          </a:bodyPr>
          <a:lstStyle/>
          <a:p>
            <a:r>
              <a:rPr lang="ru-RU" dirty="0"/>
              <a:t>Служба правопорядку </a:t>
            </a:r>
            <a:r>
              <a:rPr lang="ru-RU" dirty="0" err="1"/>
              <a:t>складається</a:t>
            </a:r>
            <a:r>
              <a:rPr lang="ru-RU" dirty="0"/>
              <a:t> з:</a:t>
            </a:r>
          </a:p>
          <a:p>
            <a:r>
              <a:rPr lang="ru-RU" dirty="0"/>
              <a:t>1) </a:t>
            </a:r>
            <a:r>
              <a:rPr lang="ru-RU" dirty="0" err="1"/>
              <a:t>органів</a:t>
            </a:r>
            <a:r>
              <a:rPr lang="ru-RU" dirty="0"/>
              <a:t> </a:t>
            </a:r>
            <a:r>
              <a:rPr lang="ru-RU" dirty="0" err="1"/>
              <a:t>управління</a:t>
            </a:r>
            <a:r>
              <a:rPr lang="ru-RU" dirty="0"/>
              <a:t>:</a:t>
            </a:r>
          </a:p>
          <a:p>
            <a:r>
              <a:rPr lang="ru-RU" dirty="0"/>
              <a:t>Головного </a:t>
            </a:r>
            <a:r>
              <a:rPr lang="ru-RU" dirty="0" err="1"/>
              <a:t>управління</a:t>
            </a:r>
            <a:r>
              <a:rPr lang="ru-RU" dirty="0"/>
              <a:t> </a:t>
            </a:r>
            <a:r>
              <a:rPr lang="ru-RU" dirty="0" err="1"/>
              <a:t>Служби</a:t>
            </a:r>
            <a:r>
              <a:rPr lang="ru-RU" dirty="0"/>
              <a:t> правопорядку </a:t>
            </a:r>
            <a:r>
              <a:rPr lang="ru-RU" dirty="0" err="1"/>
              <a:t>Збройних</a:t>
            </a:r>
            <a:r>
              <a:rPr lang="ru-RU" dirty="0"/>
              <a:t> Сил </a:t>
            </a:r>
            <a:r>
              <a:rPr lang="ru-RU" dirty="0" err="1"/>
              <a:t>України</a:t>
            </a:r>
            <a:r>
              <a:rPr lang="ru-RU" dirty="0"/>
              <a:t>;</a:t>
            </a:r>
          </a:p>
          <a:p>
            <a:r>
              <a:rPr lang="ru-RU" dirty="0"/>
              <a:t>Центрального </a:t>
            </a:r>
            <a:r>
              <a:rPr lang="ru-RU" dirty="0" err="1"/>
              <a:t>управління</a:t>
            </a:r>
            <a:r>
              <a:rPr lang="ru-RU" dirty="0"/>
              <a:t> </a:t>
            </a:r>
            <a:r>
              <a:rPr lang="ru-RU" dirty="0" err="1"/>
              <a:t>Служби</a:t>
            </a:r>
            <a:r>
              <a:rPr lang="ru-RU" dirty="0"/>
              <a:t> правопорядку по </a:t>
            </a:r>
            <a:r>
              <a:rPr lang="ru-RU" dirty="0" err="1"/>
              <a:t>місту</a:t>
            </a:r>
            <a:r>
              <a:rPr lang="ru-RU" dirty="0"/>
              <a:t> </a:t>
            </a:r>
            <a:r>
              <a:rPr lang="ru-RU" dirty="0" err="1"/>
              <a:t>Києву</a:t>
            </a:r>
            <a:r>
              <a:rPr lang="ru-RU" dirty="0"/>
              <a:t> і </a:t>
            </a:r>
            <a:r>
              <a:rPr lang="ru-RU" dirty="0" err="1"/>
              <a:t>Київській</a:t>
            </a:r>
            <a:r>
              <a:rPr lang="ru-RU" dirty="0"/>
              <a:t> </a:t>
            </a:r>
            <a:r>
              <a:rPr lang="ru-RU" dirty="0" err="1"/>
              <a:t>області</a:t>
            </a:r>
            <a:r>
              <a:rPr lang="ru-RU" dirty="0"/>
              <a:t> та </a:t>
            </a:r>
            <a:r>
              <a:rPr lang="ru-RU" dirty="0" err="1"/>
              <a:t>територіальних</a:t>
            </a:r>
            <a:r>
              <a:rPr lang="ru-RU" dirty="0"/>
              <a:t> </a:t>
            </a:r>
            <a:r>
              <a:rPr lang="ru-RU" dirty="0" err="1"/>
              <a:t>управлінь</a:t>
            </a:r>
            <a:r>
              <a:rPr lang="ru-RU" dirty="0"/>
              <a:t> </a:t>
            </a:r>
            <a:r>
              <a:rPr lang="ru-RU" dirty="0" err="1"/>
              <a:t>Служби</a:t>
            </a:r>
            <a:r>
              <a:rPr lang="ru-RU" dirty="0"/>
              <a:t> правопорядку;</a:t>
            </a:r>
          </a:p>
          <a:p>
            <a:r>
              <a:rPr lang="ru-RU" dirty="0" err="1"/>
              <a:t>зональних</a:t>
            </a:r>
            <a:r>
              <a:rPr lang="ru-RU" dirty="0"/>
              <a:t> </a:t>
            </a:r>
            <a:r>
              <a:rPr lang="ru-RU" dirty="0" err="1"/>
              <a:t>відділів</a:t>
            </a:r>
            <a:r>
              <a:rPr lang="ru-RU" dirty="0"/>
              <a:t> (</a:t>
            </a:r>
            <a:r>
              <a:rPr lang="ru-RU" dirty="0" err="1"/>
              <a:t>відділень</a:t>
            </a:r>
            <a:r>
              <a:rPr lang="ru-RU" dirty="0"/>
              <a:t>) </a:t>
            </a:r>
            <a:r>
              <a:rPr lang="ru-RU" dirty="0" err="1"/>
              <a:t>Служби</a:t>
            </a:r>
            <a:r>
              <a:rPr lang="ru-RU" dirty="0"/>
              <a:t> правопорядку;</a:t>
            </a:r>
          </a:p>
          <a:p>
            <a:r>
              <a:rPr lang="ru-RU" dirty="0"/>
              <a:t>2) </a:t>
            </a:r>
            <a:r>
              <a:rPr lang="ru-RU" dirty="0" err="1"/>
              <a:t>підрозділів</a:t>
            </a:r>
            <a:r>
              <a:rPr lang="ru-RU" dirty="0"/>
              <a:t> </a:t>
            </a:r>
            <a:r>
              <a:rPr lang="ru-RU" dirty="0" err="1"/>
              <a:t>Служби</a:t>
            </a:r>
            <a:r>
              <a:rPr lang="ru-RU" dirty="0"/>
              <a:t> правопорядку:</a:t>
            </a:r>
          </a:p>
          <a:p>
            <a:r>
              <a:rPr lang="ru-RU" dirty="0" err="1"/>
              <a:t>охорони</a:t>
            </a:r>
            <a:r>
              <a:rPr lang="ru-RU" dirty="0"/>
              <a:t> </a:t>
            </a:r>
            <a:r>
              <a:rPr lang="ru-RU" dirty="0" err="1"/>
              <a:t>військових</a:t>
            </a:r>
            <a:r>
              <a:rPr lang="ru-RU" dirty="0"/>
              <a:t> </a:t>
            </a:r>
            <a:r>
              <a:rPr lang="ru-RU" dirty="0" err="1"/>
              <a:t>об'єктів</a:t>
            </a:r>
            <a:r>
              <a:rPr lang="ru-RU" dirty="0"/>
              <a:t>;</a:t>
            </a:r>
          </a:p>
          <a:p>
            <a:r>
              <a:rPr lang="ru-RU" dirty="0"/>
              <a:t>патрульно-</a:t>
            </a:r>
            <a:r>
              <a:rPr lang="ru-RU" dirty="0" err="1"/>
              <a:t>постової</a:t>
            </a:r>
            <a:r>
              <a:rPr lang="ru-RU" dirty="0"/>
              <a:t> </a:t>
            </a:r>
            <a:r>
              <a:rPr lang="ru-RU" dirty="0" err="1"/>
              <a:t>служби</a:t>
            </a:r>
            <a:r>
              <a:rPr lang="ru-RU" dirty="0"/>
              <a:t>;</a:t>
            </a:r>
          </a:p>
          <a:p>
            <a:r>
              <a:rPr lang="ru-RU" dirty="0" err="1"/>
              <a:t>безпеки</a:t>
            </a:r>
            <a:r>
              <a:rPr lang="ru-RU" dirty="0"/>
              <a:t> </a:t>
            </a:r>
            <a:r>
              <a:rPr lang="ru-RU" dirty="0" err="1"/>
              <a:t>дорожнього</a:t>
            </a:r>
            <a:r>
              <a:rPr lang="ru-RU" dirty="0"/>
              <a:t> </a:t>
            </a:r>
            <a:r>
              <a:rPr lang="ru-RU" dirty="0" err="1"/>
              <a:t>руху</a:t>
            </a:r>
            <a:r>
              <a:rPr lang="ru-RU" dirty="0" smtClean="0"/>
              <a:t>;</a:t>
            </a:r>
          </a:p>
          <a:p>
            <a:r>
              <a:rPr lang="ru-RU" dirty="0" err="1"/>
              <a:t>спеціального</a:t>
            </a:r>
            <a:r>
              <a:rPr lang="ru-RU" dirty="0"/>
              <a:t> </a:t>
            </a:r>
            <a:r>
              <a:rPr lang="ru-RU" dirty="0" err="1"/>
              <a:t>призначення</a:t>
            </a:r>
            <a:r>
              <a:rPr lang="ru-RU" dirty="0" smtClean="0"/>
              <a:t>;</a:t>
            </a:r>
          </a:p>
          <a:p>
            <a:r>
              <a:rPr lang="ru-RU" dirty="0"/>
              <a:t>3) </a:t>
            </a:r>
            <a:r>
              <a:rPr lang="ru-RU" dirty="0" err="1"/>
              <a:t>Навчального</a:t>
            </a:r>
            <a:r>
              <a:rPr lang="ru-RU" dirty="0"/>
              <a:t> центру </a:t>
            </a:r>
            <a:r>
              <a:rPr lang="ru-RU" dirty="0" err="1"/>
              <a:t>Служби</a:t>
            </a:r>
            <a:r>
              <a:rPr lang="ru-RU" dirty="0"/>
              <a:t> правопорядку.</a:t>
            </a:r>
          </a:p>
          <a:p>
            <a:endParaRPr lang="ru-RU" dirty="0"/>
          </a:p>
        </p:txBody>
      </p:sp>
    </p:spTree>
    <p:extLst>
      <p:ext uri="{BB962C8B-B14F-4D97-AF65-F5344CB8AC3E}">
        <p14:creationId xmlns:p14="http://schemas.microsoft.com/office/powerpoint/2010/main" val="5621617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50" y="857251"/>
            <a:ext cx="9029700" cy="994172"/>
          </a:xfrm>
        </p:spPr>
        <p:txBody>
          <a:bodyPr>
            <a:normAutofit/>
          </a:bodyPr>
          <a:lstStyle/>
          <a:p>
            <a:r>
              <a:rPr lang="uk-UA" sz="2100" b="1" i="1" dirty="0">
                <a:latin typeface="Times New Roman" panose="02020603050405020304" pitchFamily="18" charset="0"/>
                <a:cs typeface="Times New Roman" panose="02020603050405020304" pitchFamily="18" charset="0"/>
              </a:rPr>
              <a:t>Адміністративна відповідальність </a:t>
            </a:r>
            <a:r>
              <a:rPr lang="en-US" sz="2100" b="1" i="1" dirty="0">
                <a:latin typeface="Times New Roman" panose="02020603050405020304" pitchFamily="18" charset="0"/>
                <a:cs typeface="Times New Roman" panose="02020603050405020304" pitchFamily="18" charset="0"/>
              </a:rPr>
              <a:t>vs </a:t>
            </a:r>
            <a:r>
              <a:rPr lang="uk-UA" sz="2100" b="1" i="1" dirty="0">
                <a:latin typeface="Times New Roman" panose="02020603050405020304" pitchFamily="18" charset="0"/>
                <a:cs typeface="Times New Roman" panose="02020603050405020304" pitchFamily="18" charset="0"/>
              </a:rPr>
              <a:t/>
            </a:r>
            <a:br>
              <a:rPr lang="uk-UA" sz="2100" b="1" i="1" dirty="0">
                <a:latin typeface="Times New Roman" panose="02020603050405020304" pitchFamily="18" charset="0"/>
                <a:cs typeface="Times New Roman" panose="02020603050405020304" pitchFamily="18" charset="0"/>
              </a:rPr>
            </a:br>
            <a:r>
              <a:rPr lang="uk-UA" sz="2100" b="1" i="1" dirty="0">
                <a:latin typeface="Times New Roman" panose="02020603050405020304" pitchFamily="18" charset="0"/>
                <a:cs typeface="Times New Roman" panose="02020603050405020304" pitchFamily="18" charset="0"/>
              </a:rPr>
              <a:t>кримінальна відповідальність</a:t>
            </a:r>
            <a:endParaRPr lang="ru-RU" sz="2100" dirty="0"/>
          </a:p>
        </p:txBody>
      </p:sp>
      <p:sp>
        <p:nvSpPr>
          <p:cNvPr id="3" name="Объект 2"/>
          <p:cNvSpPr>
            <a:spLocks noGrp="1"/>
          </p:cNvSpPr>
          <p:nvPr>
            <p:ph idx="1"/>
          </p:nvPr>
        </p:nvSpPr>
        <p:spPr>
          <a:xfrm>
            <a:off x="114300" y="1725930"/>
            <a:ext cx="8401050" cy="4274820"/>
          </a:xfrm>
        </p:spPr>
        <p:txBody>
          <a:bodyPr>
            <a:normAutofit fontScale="47500" lnSpcReduction="20000"/>
          </a:bodyPr>
          <a:lstStyle/>
          <a:p>
            <a:pPr algn="just"/>
            <a:r>
              <a:rPr lang="ru-RU" b="1" dirty="0">
                <a:latin typeface="Times New Roman" panose="02020603050405020304" pitchFamily="18" charset="0"/>
                <a:cs typeface="Times New Roman" panose="02020603050405020304" pitchFamily="18" charset="0"/>
              </a:rPr>
              <a:t>1) </a:t>
            </a:r>
            <a:r>
              <a:rPr lang="ru-RU" dirty="0" err="1">
                <a:latin typeface="Times New Roman" panose="02020603050405020304" pitchFamily="18" charset="0"/>
                <a:cs typeface="Times New Roman" panose="02020603050405020304" pitchFamily="18" charset="0"/>
              </a:rPr>
              <a:t>адміністративна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настає</a:t>
            </a:r>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за </a:t>
            </a:r>
            <a:r>
              <a:rPr lang="ru-RU" b="1" i="1" dirty="0" err="1">
                <a:solidFill>
                  <a:srgbClr val="FF0000"/>
                </a:solidFill>
                <a:latin typeface="Times New Roman" panose="02020603050405020304" pitchFamily="18" charset="0"/>
                <a:cs typeface="Times New Roman" panose="02020603050405020304" pitchFamily="18" charset="0"/>
              </a:rPr>
              <a:t>вчинення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адміністративного</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склад </a:t>
            </a:r>
            <a:r>
              <a:rPr lang="ru-RU" dirty="0" err="1">
                <a:latin typeface="Times New Roman" panose="02020603050405020304" pitchFamily="18" charset="0"/>
                <a:cs typeface="Times New Roman" panose="02020603050405020304" pitchFamily="18" charset="0"/>
              </a:rPr>
              <a:t>якого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визначається</a:t>
            </a:r>
            <a:r>
              <a:rPr lang="ru-RU" dirty="0">
                <a:latin typeface="Times New Roman" panose="02020603050405020304" pitchFamily="18" charset="0"/>
                <a:cs typeface="Times New Roman" panose="02020603050405020304" pitchFamily="18" charset="0"/>
              </a:rPr>
              <a:t> як законами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Митний</a:t>
            </a:r>
            <a:r>
              <a:rPr lang="ru-RU" dirty="0">
                <a:latin typeface="Times New Roman" panose="02020603050405020304" pitchFamily="18" charset="0"/>
                <a:cs typeface="Times New Roman" panose="02020603050405020304" pitchFamily="18" charset="0"/>
              </a:rPr>
              <a:t> кодекс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Закон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«Про </a:t>
            </a:r>
            <a:r>
              <a:rPr lang="ru-RU" dirty="0" err="1" smtClean="0">
                <a:latin typeface="Times New Roman" panose="02020603050405020304" pitchFamily="18" charset="0"/>
                <a:cs typeface="Times New Roman" panose="02020603050405020304" pitchFamily="18" charset="0"/>
              </a:rPr>
              <a:t>громадські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об’єднання</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так і </a:t>
            </a:r>
            <a:r>
              <a:rPr lang="ru-RU" dirty="0" err="1">
                <a:latin typeface="Times New Roman" panose="02020603050405020304" pitchFamily="18" charset="0"/>
                <a:cs typeface="Times New Roman" panose="02020603050405020304" pitchFamily="18" charset="0"/>
              </a:rPr>
              <a:t>підзаконними</a:t>
            </a:r>
            <a:r>
              <a:rPr lang="ru-RU" dirty="0">
                <a:latin typeface="Times New Roman" panose="02020603050405020304" pitchFamily="18" charset="0"/>
                <a:cs typeface="Times New Roman" panose="02020603050405020304" pitchFamily="18" charset="0"/>
              </a:rPr>
              <a:t> актами (</a:t>
            </a:r>
            <a:r>
              <a:rPr lang="ru-RU" dirty="0" err="1">
                <a:latin typeface="Times New Roman" panose="02020603050405020304" pitchFamily="18" charset="0"/>
                <a:cs typeface="Times New Roman" panose="02020603050405020304" pitchFamily="18" charset="0"/>
              </a:rPr>
              <a:t>рішення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місцевого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самоврядування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Кримінальна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настає</a:t>
            </a:r>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за </a:t>
            </a:r>
            <a:r>
              <a:rPr lang="ru-RU" b="1" i="1" dirty="0" err="1">
                <a:solidFill>
                  <a:srgbClr val="FF0000"/>
                </a:solidFill>
                <a:latin typeface="Times New Roman" panose="02020603050405020304" pitchFamily="18" charset="0"/>
                <a:cs typeface="Times New Roman" panose="02020603050405020304" pitchFamily="18" charset="0"/>
              </a:rPr>
              <a:t>вчинення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злочину</a:t>
            </a:r>
            <a:r>
              <a:rPr lang="ru-RU" dirty="0">
                <a:latin typeface="Times New Roman" panose="02020603050405020304" pitchFamily="18" charset="0"/>
                <a:cs typeface="Times New Roman" panose="02020603050405020304" pitchFamily="18" charset="0"/>
              </a:rPr>
              <a:t>, склад </a:t>
            </a:r>
            <a:r>
              <a:rPr lang="ru-RU" dirty="0" err="1">
                <a:latin typeface="Times New Roman" panose="02020603050405020304" pitchFamily="18" charset="0"/>
                <a:cs typeface="Times New Roman" panose="02020603050405020304" pitchFamily="18" charset="0"/>
              </a:rPr>
              <a:t>яких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визначається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виключно</a:t>
            </a:r>
            <a:r>
              <a:rPr lang="ru-RU" dirty="0">
                <a:latin typeface="Times New Roman" panose="02020603050405020304" pitchFamily="18" charset="0"/>
                <a:cs typeface="Times New Roman" panose="02020603050405020304" pitchFamily="18" charset="0"/>
              </a:rPr>
              <a:t> нормами </a:t>
            </a:r>
            <a:r>
              <a:rPr lang="ru-RU" dirty="0" err="1">
                <a:latin typeface="Times New Roman" panose="02020603050405020304" pitchFamily="18" charset="0"/>
                <a:cs typeface="Times New Roman" panose="02020603050405020304" pitchFamily="18" charset="0"/>
              </a:rPr>
              <a:t>Кримінального</a:t>
            </a:r>
            <a:r>
              <a:rPr lang="ru-RU" dirty="0">
                <a:latin typeface="Times New Roman" panose="02020603050405020304" pitchFamily="18" charset="0"/>
                <a:cs typeface="Times New Roman" panose="02020603050405020304" pitchFamily="18" charset="0"/>
              </a:rPr>
              <a:t> кодексу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a:t>
            </a:r>
          </a:p>
          <a:p>
            <a:pPr algn="just"/>
            <a:r>
              <a:rPr lang="ru-RU" b="1" dirty="0">
                <a:latin typeface="Times New Roman" panose="02020603050405020304" pitchFamily="18" charset="0"/>
                <a:cs typeface="Times New Roman" panose="02020603050405020304" pitchFamily="18" charset="0"/>
              </a:rPr>
              <a:t>2) </a:t>
            </a:r>
            <a:r>
              <a:rPr lang="ru-RU" dirty="0">
                <a:latin typeface="Times New Roman" panose="02020603050405020304" pitchFamily="18" charset="0"/>
                <a:cs typeface="Times New Roman" panose="02020603050405020304" pitchFamily="18" charset="0"/>
              </a:rPr>
              <a:t>правом </a:t>
            </a:r>
            <a:r>
              <a:rPr lang="ru-RU" dirty="0" err="1">
                <a:latin typeface="Times New Roman" panose="02020603050405020304" pitchFamily="18" charset="0"/>
                <a:cs typeface="Times New Roman" panose="02020603050405020304" pitchFamily="18" charset="0"/>
              </a:rPr>
              <a:t>порушення</a:t>
            </a:r>
            <a:r>
              <a:rPr lang="ru-RU" dirty="0">
                <a:latin typeface="Times New Roman" panose="02020603050405020304" pitchFamily="18" charset="0"/>
                <a:cs typeface="Times New Roman" panose="02020603050405020304" pitchFamily="18" charset="0"/>
              </a:rPr>
              <a:t> справ про </a:t>
            </a:r>
            <a:r>
              <a:rPr lang="ru-RU" dirty="0" err="1">
                <a:latin typeface="Times New Roman" panose="02020603050405020304" pitchFamily="18" charset="0"/>
                <a:cs typeface="Times New Roman" panose="02020603050405020304" pitchFamily="18" charset="0"/>
              </a:rPr>
              <a:t>адміністративні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як і правом </a:t>
            </a:r>
            <a:r>
              <a:rPr lang="ru-RU" dirty="0" err="1">
                <a:latin typeface="Times New Roman" panose="02020603050405020304" pitchFamily="18" charset="0"/>
                <a:cs typeface="Times New Roman" panose="02020603050405020304" pitchFamily="18" charset="0"/>
              </a:rPr>
              <a:t>розгляду</a:t>
            </a:r>
            <a:r>
              <a:rPr lang="ru-RU" dirty="0">
                <a:latin typeface="Times New Roman" panose="02020603050405020304" pitchFamily="18" charset="0"/>
                <a:cs typeface="Times New Roman" panose="02020603050405020304" pitchFamily="18" charset="0"/>
              </a:rPr>
              <a:t> таких справ </a:t>
            </a:r>
            <a:r>
              <a:rPr lang="ru-RU" b="1" i="1" dirty="0" err="1">
                <a:solidFill>
                  <a:srgbClr val="FF0000"/>
                </a:solidFill>
                <a:latin typeface="Times New Roman" panose="02020603050405020304" pitchFamily="18" charset="0"/>
                <a:cs typeface="Times New Roman" panose="02020603050405020304" pitchFamily="18" charset="0"/>
              </a:rPr>
              <a:t>наділене</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широке</a:t>
            </a:r>
            <a:r>
              <a:rPr lang="ru-RU" b="1" i="1" dirty="0">
                <a:solidFill>
                  <a:srgbClr val="FF0000"/>
                </a:solidFill>
                <a:latin typeface="Times New Roman" panose="02020603050405020304" pitchFamily="18" charset="0"/>
                <a:cs typeface="Times New Roman" panose="02020603050405020304" pitchFamily="18" charset="0"/>
              </a:rPr>
              <a:t> коло </a:t>
            </a:r>
            <a:r>
              <a:rPr lang="ru-RU" b="1" i="1" dirty="0" err="1">
                <a:solidFill>
                  <a:srgbClr val="FF0000"/>
                </a:solidFill>
                <a:latin typeface="Times New Roman" panose="02020603050405020304" pitchFamily="18" charset="0"/>
                <a:cs typeface="Times New Roman" panose="02020603050405020304" pitchFamily="18" charset="0"/>
              </a:rPr>
              <a:t>суб’єктів</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публічної</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адміністрації</a:t>
            </a:r>
            <a:r>
              <a:rPr lang="ru-RU" b="1" i="1" dirty="0">
                <a:solidFill>
                  <a:srgbClr val="FF0000"/>
                </a:solidFill>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Правом </a:t>
            </a:r>
            <a:r>
              <a:rPr lang="ru-RU" dirty="0" err="1">
                <a:latin typeface="Times New Roman" panose="02020603050405020304" pitchFamily="18" charset="0"/>
                <a:cs typeface="Times New Roman" panose="02020603050405020304" pitchFamily="18" charset="0"/>
              </a:rPr>
              <a:t>порушення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кримінальних</a:t>
            </a:r>
            <a:r>
              <a:rPr lang="ru-RU" dirty="0">
                <a:latin typeface="Times New Roman" panose="02020603050405020304" pitchFamily="18" charset="0"/>
                <a:cs typeface="Times New Roman" panose="02020603050405020304" pitchFamily="18" charset="0"/>
              </a:rPr>
              <a:t> справ, </a:t>
            </a:r>
            <a:r>
              <a:rPr lang="ru-RU" dirty="0" err="1">
                <a:latin typeface="Times New Roman" panose="02020603050405020304" pitchFamily="18" charset="0"/>
                <a:cs typeface="Times New Roman" panose="02020603050405020304" pitchFamily="18" charset="0"/>
              </a:rPr>
              <a:t>наділені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виключно</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органи</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дізнання</a:t>
            </a:r>
            <a:r>
              <a:rPr lang="ru-RU" b="1" i="1" dirty="0">
                <a:solidFill>
                  <a:srgbClr val="FF0000"/>
                </a:solidFill>
                <a:latin typeface="Times New Roman" panose="02020603050405020304" pitchFamily="18" charset="0"/>
                <a:cs typeface="Times New Roman" panose="02020603050405020304" pitchFamily="18" charset="0"/>
              </a:rPr>
              <a:t> і </a:t>
            </a:r>
            <a:r>
              <a:rPr lang="ru-RU" b="1" i="1" dirty="0" err="1">
                <a:solidFill>
                  <a:srgbClr val="FF0000"/>
                </a:solidFill>
                <a:latin typeface="Times New Roman" panose="02020603050405020304" pitchFamily="18" charset="0"/>
                <a:cs typeface="Times New Roman" panose="02020603050405020304" pitchFamily="18" charset="0"/>
              </a:rPr>
              <a:t>попереднього</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слідства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визначені</a:t>
            </a:r>
            <a:r>
              <a:rPr lang="ru-RU" dirty="0">
                <a:latin typeface="Times New Roman" panose="02020603050405020304" pitchFamily="18" charset="0"/>
                <a:cs typeface="Times New Roman" panose="02020603050405020304" pitchFamily="18" charset="0"/>
              </a:rPr>
              <a:t> КПК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та </a:t>
            </a:r>
            <a:r>
              <a:rPr lang="ru-RU" b="1" i="1" dirty="0" err="1">
                <a:solidFill>
                  <a:srgbClr val="FF0000"/>
                </a:solidFill>
                <a:latin typeface="Times New Roman" panose="02020603050405020304" pitchFamily="18" charset="0"/>
                <a:cs typeface="Times New Roman" panose="02020603050405020304" pitchFamily="18" charset="0"/>
              </a:rPr>
              <a:t>органи</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прокуратури</a:t>
            </a:r>
            <a:r>
              <a:rPr lang="ru-RU" dirty="0">
                <a:latin typeface="Times New Roman" panose="02020603050405020304" pitchFamily="18" charset="0"/>
                <a:cs typeface="Times New Roman" panose="02020603050405020304" pitchFamily="18" charset="0"/>
              </a:rPr>
              <a:t>, а правом </a:t>
            </a:r>
            <a:r>
              <a:rPr lang="ru-RU" dirty="0" err="1">
                <a:latin typeface="Times New Roman" panose="02020603050405020304" pitchFamily="18" charset="0"/>
                <a:cs typeface="Times New Roman" panose="02020603050405020304" pitchFamily="18" charset="0"/>
              </a:rPr>
              <a:t>розгляду</a:t>
            </a:r>
            <a:r>
              <a:rPr lang="ru-RU" dirty="0">
                <a:latin typeface="Times New Roman" panose="02020603050405020304" pitchFamily="18" charset="0"/>
                <a:cs typeface="Times New Roman" panose="02020603050405020304" pitchFamily="18" charset="0"/>
              </a:rPr>
              <a:t> — </a:t>
            </a:r>
            <a:r>
              <a:rPr lang="ru-RU" b="1" i="1" dirty="0" err="1">
                <a:solidFill>
                  <a:srgbClr val="FF0000"/>
                </a:solidFill>
                <a:latin typeface="Times New Roman" panose="02020603050405020304" pitchFamily="18" charset="0"/>
                <a:cs typeface="Times New Roman" panose="02020603050405020304" pitchFamily="18" charset="0"/>
              </a:rPr>
              <a:t>виключно</a:t>
            </a:r>
            <a:r>
              <a:rPr lang="ru-RU" b="1" i="1" dirty="0">
                <a:solidFill>
                  <a:srgbClr val="FF0000"/>
                </a:solidFill>
                <a:latin typeface="Times New Roman" panose="02020603050405020304" pitchFamily="18" charset="0"/>
                <a:cs typeface="Times New Roman" panose="02020603050405020304" pitchFamily="18" charset="0"/>
              </a:rPr>
              <a:t> суди</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algn="just"/>
            <a:r>
              <a:rPr lang="ru-RU" b="1" dirty="0" smtClean="0">
                <a:latin typeface="Times New Roman" panose="02020603050405020304" pitchFamily="18" charset="0"/>
                <a:cs typeface="Times New Roman" panose="02020603050405020304" pitchFamily="18" charset="0"/>
              </a:rPr>
              <a:t>3</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до </a:t>
            </a:r>
            <a:r>
              <a:rPr lang="ru-RU" dirty="0" err="1">
                <a:latin typeface="Times New Roman" panose="02020603050405020304" pitchFamily="18" charset="0"/>
                <a:cs typeface="Times New Roman" panose="02020603050405020304" pitchFamily="18" charset="0"/>
              </a:rPr>
              <a:t>кримінальної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притягуються</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лише</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фізичні</a:t>
            </a:r>
            <a:r>
              <a:rPr lang="ru-RU" b="1" i="1" dirty="0">
                <a:solidFill>
                  <a:srgbClr val="FF0000"/>
                </a:solidFill>
                <a:latin typeface="Times New Roman" panose="02020603050405020304" pitchFamily="18" charset="0"/>
                <a:cs typeface="Times New Roman" panose="02020603050405020304" pitchFamily="18" charset="0"/>
              </a:rPr>
              <a:t> особи</a:t>
            </a:r>
            <a:r>
              <a:rPr lang="ru-RU" dirty="0">
                <a:latin typeface="Times New Roman" panose="02020603050405020304" pitchFamily="18" charset="0"/>
                <a:cs typeface="Times New Roman" panose="02020603050405020304" pitchFamily="18" charset="0"/>
              </a:rPr>
              <a:t>, а до </a:t>
            </a:r>
            <a:r>
              <a:rPr lang="ru-RU" dirty="0" err="1">
                <a:latin typeface="Times New Roman" panose="02020603050405020304" pitchFamily="18" charset="0"/>
                <a:cs typeface="Times New Roman" panose="02020603050405020304" pitchFamily="18" charset="0"/>
              </a:rPr>
              <a:t>адміністративної</a:t>
            </a:r>
            <a:r>
              <a:rPr lang="ru-RU" dirty="0">
                <a:latin typeface="Times New Roman" panose="02020603050405020304" pitchFamily="18" charset="0"/>
                <a:cs typeface="Times New Roman" panose="02020603050405020304" pitchFamily="18" charset="0"/>
              </a:rPr>
              <a:t> — </a:t>
            </a:r>
            <a:r>
              <a:rPr lang="ru-RU" b="1" i="1" dirty="0">
                <a:solidFill>
                  <a:srgbClr val="FF0000"/>
                </a:solidFill>
                <a:latin typeface="Times New Roman" panose="02020603050405020304" pitchFamily="18" charset="0"/>
                <a:cs typeface="Times New Roman" panose="02020603050405020304" pitchFamily="18" charset="0"/>
              </a:rPr>
              <a:t>як </a:t>
            </a:r>
            <a:r>
              <a:rPr lang="ru-RU" b="1" i="1" dirty="0" err="1">
                <a:solidFill>
                  <a:srgbClr val="FF0000"/>
                </a:solidFill>
                <a:latin typeface="Times New Roman" panose="02020603050405020304" pitchFamily="18" charset="0"/>
                <a:cs typeface="Times New Roman" panose="02020603050405020304" pitchFamily="18" charset="0"/>
              </a:rPr>
              <a:t>фізичні</a:t>
            </a:r>
            <a:r>
              <a:rPr lang="ru-RU" b="1" i="1" dirty="0">
                <a:solidFill>
                  <a:srgbClr val="FF0000"/>
                </a:solidFill>
                <a:latin typeface="Times New Roman" panose="02020603050405020304" pitchFamily="18" charset="0"/>
                <a:cs typeface="Times New Roman" panose="02020603050405020304" pitchFamily="18" charset="0"/>
              </a:rPr>
              <a:t> особи так і </a:t>
            </a:r>
            <a:r>
              <a:rPr lang="ru-RU" b="1" i="1" dirty="0" err="1">
                <a:solidFill>
                  <a:srgbClr val="FF0000"/>
                </a:solidFill>
                <a:latin typeface="Times New Roman" panose="02020603050405020304" pitchFamily="18" charset="0"/>
                <a:cs typeface="Times New Roman" panose="02020603050405020304" pitchFamily="18" charset="0"/>
              </a:rPr>
              <a:t>юридичні</a:t>
            </a:r>
            <a:r>
              <a:rPr lang="ru-RU" b="1" i="1" dirty="0">
                <a:solidFill>
                  <a:srgbClr val="FF0000"/>
                </a:solidFill>
                <a:latin typeface="Times New Roman" panose="02020603050405020304" pitchFamily="18" charset="0"/>
                <a:cs typeface="Times New Roman" panose="02020603050405020304" pitchFamily="18" charset="0"/>
              </a:rPr>
              <a:t> особи</a:t>
            </a:r>
            <a:r>
              <a:rPr lang="ru-RU" dirty="0">
                <a:latin typeface="Times New Roman" panose="02020603050405020304" pitchFamily="18" charset="0"/>
                <a:cs typeface="Times New Roman" panose="02020603050405020304" pitchFamily="18" charset="0"/>
              </a:rPr>
              <a:t>;</a:t>
            </a:r>
          </a:p>
          <a:p>
            <a:pPr algn="just"/>
            <a:r>
              <a:rPr lang="ru-RU" b="1" dirty="0">
                <a:latin typeface="Times New Roman" panose="02020603050405020304" pitchFamily="18" charset="0"/>
                <a:cs typeface="Times New Roman" panose="02020603050405020304" pitchFamily="18" charset="0"/>
              </a:rPr>
              <a:t>4) </a:t>
            </a:r>
            <a:r>
              <a:rPr lang="ru-RU" dirty="0" err="1">
                <a:latin typeface="Times New Roman" panose="02020603050405020304" pitchFamily="18" charset="0"/>
                <a:cs typeface="Times New Roman" panose="02020603050405020304" pitchFamily="18" charset="0"/>
              </a:rPr>
              <a:t>притягнення</a:t>
            </a:r>
            <a:r>
              <a:rPr lang="ru-RU" dirty="0">
                <a:latin typeface="Times New Roman" panose="02020603050405020304" pitchFamily="18" charset="0"/>
                <a:cs typeface="Times New Roman" panose="02020603050405020304" pitchFamily="18" charset="0"/>
              </a:rPr>
              <a:t> особи до </a:t>
            </a:r>
            <a:r>
              <a:rPr lang="ru-RU" dirty="0" err="1">
                <a:latin typeface="Times New Roman" panose="02020603050405020304" pitchFamily="18" charset="0"/>
                <a:cs typeface="Times New Roman" panose="02020603050405020304" pitchFamily="18" charset="0"/>
              </a:rPr>
              <a:t>адміністративної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відповідальності</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застосування</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неї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санкцій</a:t>
            </a:r>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не </a:t>
            </a:r>
            <a:r>
              <a:rPr lang="ru-RU" b="1" i="1" dirty="0" err="1">
                <a:solidFill>
                  <a:srgbClr val="FF0000"/>
                </a:solidFill>
                <a:latin typeface="Times New Roman" panose="02020603050405020304" pitchFamily="18" charset="0"/>
                <a:cs typeface="Times New Roman" panose="02020603050405020304" pitchFamily="18" charset="0"/>
              </a:rPr>
              <a:t>призводить</a:t>
            </a:r>
            <a:r>
              <a:rPr lang="ru-RU" b="1" i="1" dirty="0">
                <a:solidFill>
                  <a:srgbClr val="FF0000"/>
                </a:solidFill>
                <a:latin typeface="Times New Roman" panose="02020603050405020304" pitchFamily="18" charset="0"/>
                <a:cs typeface="Times New Roman" panose="02020603050405020304" pitchFamily="18" charset="0"/>
              </a:rPr>
              <a:t> до таких </a:t>
            </a:r>
            <a:r>
              <a:rPr lang="ru-RU" b="1" i="1" dirty="0" err="1">
                <a:solidFill>
                  <a:srgbClr val="FF0000"/>
                </a:solidFill>
                <a:latin typeface="Times New Roman" panose="02020603050405020304" pitchFamily="18" charset="0"/>
                <a:cs typeface="Times New Roman" panose="02020603050405020304" pitchFamily="18" charset="0"/>
              </a:rPr>
              <a:t>наслідків</a:t>
            </a:r>
            <a:r>
              <a:rPr lang="ru-RU" b="1" i="1" dirty="0">
                <a:solidFill>
                  <a:srgbClr val="FF0000"/>
                </a:solidFill>
                <a:latin typeface="Times New Roman" panose="02020603050405020304" pitchFamily="18" charset="0"/>
                <a:cs typeface="Times New Roman" panose="02020603050405020304" pitchFamily="18" charset="0"/>
              </a:rPr>
              <a:t>, як </a:t>
            </a:r>
            <a:r>
              <a:rPr lang="ru-RU" b="1" i="1" dirty="0" err="1">
                <a:solidFill>
                  <a:srgbClr val="FF0000"/>
                </a:solidFill>
                <a:latin typeface="Times New Roman" panose="02020603050405020304" pitchFamily="18" charset="0"/>
                <a:cs typeface="Times New Roman" panose="02020603050405020304" pitchFamily="18" charset="0"/>
              </a:rPr>
              <a:t>судимість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подальшому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проявляється</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певних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обмеженнях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правосуб’єктності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наприклад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вільний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виїзд</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межі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a:t>
            </a:r>
          </a:p>
          <a:p>
            <a:pPr algn="just"/>
            <a:r>
              <a:rPr lang="ru-RU" b="1" dirty="0">
                <a:latin typeface="Times New Roman" panose="02020603050405020304" pitchFamily="18" charset="0"/>
                <a:cs typeface="Times New Roman" panose="02020603050405020304" pitchFamily="18" charset="0"/>
              </a:rPr>
              <a:t>5) </a:t>
            </a:r>
            <a:r>
              <a:rPr lang="ru-RU" dirty="0" err="1">
                <a:latin typeface="Times New Roman" panose="02020603050405020304" pitchFamily="18" charset="0"/>
                <a:cs typeface="Times New Roman" panose="02020603050405020304" pitchFamily="18" charset="0"/>
              </a:rPr>
              <a:t>адміністративна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реалізується</a:t>
            </a:r>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як у </a:t>
            </a:r>
            <a:r>
              <a:rPr lang="ru-RU" b="1" i="1" dirty="0" err="1">
                <a:solidFill>
                  <a:srgbClr val="FF0000"/>
                </a:solidFill>
                <a:latin typeface="Times New Roman" panose="02020603050405020304" pitchFamily="18" charset="0"/>
                <a:cs typeface="Times New Roman" panose="02020603050405020304" pitchFamily="18" charset="0"/>
              </a:rPr>
              <a:t>позасудовому</a:t>
            </a:r>
            <a:r>
              <a:rPr lang="ru-RU" b="1" i="1" dirty="0">
                <a:solidFill>
                  <a:srgbClr val="FF0000"/>
                </a:solidFill>
                <a:latin typeface="Times New Roman" panose="02020603050405020304" pitchFamily="18" charset="0"/>
                <a:cs typeface="Times New Roman" panose="02020603050405020304" pitchFamily="18" charset="0"/>
              </a:rPr>
              <a:t>, так і в судовому порядку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кримінальна</a:t>
            </a:r>
            <a:r>
              <a:rPr lang="ru-RU" dirty="0">
                <a:latin typeface="Times New Roman" panose="02020603050405020304" pitchFamily="18" charset="0"/>
                <a:cs typeface="Times New Roman" panose="02020603050405020304" pitchFamily="18" charset="0"/>
              </a:rPr>
              <a:t> — </a:t>
            </a:r>
            <a:r>
              <a:rPr lang="ru-RU" b="1" i="1" dirty="0" err="1">
                <a:solidFill>
                  <a:srgbClr val="FF0000"/>
                </a:solidFill>
                <a:latin typeface="Times New Roman" panose="02020603050405020304" pitchFamily="18" charset="0"/>
                <a:cs typeface="Times New Roman" panose="02020603050405020304" pitchFamily="18" charset="0"/>
              </a:rPr>
              <a:t>тільки</a:t>
            </a:r>
            <a:r>
              <a:rPr lang="ru-RU" b="1" i="1" dirty="0">
                <a:solidFill>
                  <a:srgbClr val="FF0000"/>
                </a:solidFill>
                <a:latin typeface="Times New Roman" panose="02020603050405020304" pitchFamily="18" charset="0"/>
                <a:cs typeface="Times New Roman" panose="02020603050405020304" pitchFamily="18" charset="0"/>
              </a:rPr>
              <a:t> в судовому</a:t>
            </a:r>
            <a:r>
              <a:rPr lang="ru-RU" dirty="0">
                <a:latin typeface="Times New Roman" panose="02020603050405020304" pitchFamily="18" charset="0"/>
                <a:cs typeface="Times New Roman" panose="02020603050405020304" pitchFamily="18" charset="0"/>
              </a:rPr>
              <a:t>;</a:t>
            </a:r>
          </a:p>
          <a:p>
            <a:pPr algn="just"/>
            <a:r>
              <a:rPr lang="ru-RU" b="1" dirty="0">
                <a:latin typeface="Times New Roman" panose="02020603050405020304" pitchFamily="18" charset="0"/>
                <a:cs typeface="Times New Roman" panose="02020603050405020304" pitchFamily="18" charset="0"/>
              </a:rPr>
              <a:t>6) </a:t>
            </a:r>
            <a:r>
              <a:rPr lang="ru-RU" dirty="0" err="1">
                <a:latin typeface="Times New Roman" panose="02020603050405020304" pitchFamily="18" charset="0"/>
                <a:cs typeface="Times New Roman" panose="02020603050405020304" pitchFamily="18" charset="0"/>
              </a:rPr>
              <a:t>притягнення</a:t>
            </a:r>
            <a:r>
              <a:rPr lang="ru-RU" dirty="0">
                <a:latin typeface="Times New Roman" panose="02020603050405020304" pitchFamily="18" charset="0"/>
                <a:cs typeface="Times New Roman" panose="02020603050405020304" pitchFamily="18" charset="0"/>
              </a:rPr>
              <a:t> особи до </a:t>
            </a:r>
            <a:r>
              <a:rPr lang="ru-RU" dirty="0" err="1">
                <a:latin typeface="Times New Roman" panose="02020603050405020304" pitchFamily="18" charset="0"/>
                <a:cs typeface="Times New Roman" panose="02020603050405020304" pitchFamily="18" charset="0"/>
              </a:rPr>
              <a:t>адміністративної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відбувається</a:t>
            </a:r>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в </a:t>
            </a:r>
            <a:r>
              <a:rPr lang="ru-RU" b="1" i="1" dirty="0" err="1">
                <a:solidFill>
                  <a:srgbClr val="FF0000"/>
                </a:solidFill>
                <a:latin typeface="Times New Roman" panose="02020603050405020304" pitchFamily="18" charset="0"/>
                <a:cs typeface="Times New Roman" panose="02020603050405020304" pitchFamily="18" charset="0"/>
              </a:rPr>
              <a:t>коротші</a:t>
            </a:r>
            <a:r>
              <a:rPr lang="ru-RU" b="1" i="1" dirty="0">
                <a:solidFill>
                  <a:srgbClr val="FF0000"/>
                </a:solidFill>
                <a:latin typeface="Times New Roman" panose="02020603050405020304" pitchFamily="18" charset="0"/>
                <a:cs typeface="Times New Roman" panose="02020603050405020304" pitchFamily="18" charset="0"/>
              </a:rPr>
              <a:t> строки та за </a:t>
            </a:r>
            <a:r>
              <a:rPr lang="ru-RU" b="1" i="1" dirty="0" err="1">
                <a:solidFill>
                  <a:srgbClr val="FF0000"/>
                </a:solidFill>
                <a:latin typeface="Times New Roman" panose="02020603050405020304" pitchFamily="18" charset="0"/>
                <a:cs typeface="Times New Roman" panose="02020603050405020304" pitchFamily="18" charset="0"/>
              </a:rPr>
              <a:t>спрощеною</a:t>
            </a:r>
            <a:r>
              <a:rPr lang="ru-RU" b="1" i="1" dirty="0">
                <a:solidFill>
                  <a:srgbClr val="FF0000"/>
                </a:solidFill>
                <a:latin typeface="Times New Roman" panose="02020603050405020304" pitchFamily="18" charset="0"/>
                <a:cs typeface="Times New Roman" panose="02020603050405020304" pitchFamily="18" charset="0"/>
              </a:rPr>
              <a:t> процедурою </a:t>
            </a:r>
            <a:r>
              <a:rPr lang="ru-RU"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можливість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накладення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стягнення</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місці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вчинення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протиправного</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діяння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наприклад</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попередження</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без </a:t>
            </a:r>
            <a:r>
              <a:rPr lang="ru-RU" dirty="0" err="1">
                <a:latin typeface="Times New Roman" panose="02020603050405020304" pitchFamily="18" charset="0"/>
                <a:cs typeface="Times New Roman" panose="02020603050405020304" pitchFamily="18" charset="0"/>
              </a:rPr>
              <a:t>складання</a:t>
            </a:r>
            <a:r>
              <a:rPr lang="ru-RU" dirty="0">
                <a:latin typeface="Times New Roman" panose="02020603050405020304" pitchFamily="18" charset="0"/>
                <a:cs typeface="Times New Roman" panose="02020603050405020304" pitchFamily="18" charset="0"/>
              </a:rPr>
              <a:t> протоколу про </a:t>
            </a:r>
            <a:r>
              <a:rPr lang="ru-RU" dirty="0" err="1">
                <a:latin typeface="Times New Roman" panose="02020603050405020304" pitchFamily="18" charset="0"/>
                <a:cs typeface="Times New Roman" panose="02020603050405020304" pitchFamily="18" charset="0"/>
              </a:rPr>
              <a:t>адміністративне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 ст. 258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3238078412"/>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052736"/>
            <a:ext cx="8229600" cy="5141168"/>
          </a:xfrm>
        </p:spPr>
        <p:txBody>
          <a:bodyPr>
            <a:normAutofit fontScale="70000" lnSpcReduction="20000"/>
          </a:bodyPr>
          <a:lstStyle/>
          <a:p>
            <a:r>
              <a:rPr lang="ru-RU" dirty="0" err="1"/>
              <a:t>Рішення</a:t>
            </a:r>
            <a:r>
              <a:rPr lang="ru-RU" dirty="0"/>
              <a:t> про </a:t>
            </a:r>
            <a:r>
              <a:rPr lang="ru-RU" dirty="0" err="1"/>
              <a:t>створення</a:t>
            </a:r>
            <a:r>
              <a:rPr lang="ru-RU" dirty="0"/>
              <a:t> </a:t>
            </a:r>
            <a:r>
              <a:rPr lang="ru-RU" dirty="0" err="1"/>
              <a:t>відповідних</a:t>
            </a:r>
            <a:r>
              <a:rPr lang="ru-RU" dirty="0"/>
              <a:t> </a:t>
            </a:r>
            <a:r>
              <a:rPr lang="ru-RU" dirty="0" err="1"/>
              <a:t>підрозділів</a:t>
            </a:r>
            <a:r>
              <a:rPr lang="ru-RU" dirty="0"/>
              <a:t> </a:t>
            </a:r>
            <a:r>
              <a:rPr lang="ru-RU" dirty="0" err="1"/>
              <a:t>Служби</a:t>
            </a:r>
            <a:r>
              <a:rPr lang="ru-RU" dirty="0"/>
              <a:t> правопорядку </a:t>
            </a:r>
            <a:r>
              <a:rPr lang="ru-RU" dirty="0" err="1"/>
              <a:t>приймає</a:t>
            </a:r>
            <a:r>
              <a:rPr lang="ru-RU" dirty="0"/>
              <a:t> </a:t>
            </a:r>
            <a:r>
              <a:rPr lang="ru-RU" dirty="0" err="1"/>
              <a:t>Міністр</a:t>
            </a:r>
            <a:r>
              <a:rPr lang="ru-RU" dirty="0"/>
              <a:t> оборони </a:t>
            </a:r>
            <a:r>
              <a:rPr lang="ru-RU" dirty="0" err="1"/>
              <a:t>України</a:t>
            </a:r>
            <a:r>
              <a:rPr lang="ru-RU" dirty="0"/>
              <a:t>.</a:t>
            </a:r>
          </a:p>
          <a:p>
            <a:r>
              <a:rPr lang="ru-RU" dirty="0" err="1"/>
              <a:t>Загальне</a:t>
            </a:r>
            <a:r>
              <a:rPr lang="ru-RU" dirty="0"/>
              <a:t> </a:t>
            </a:r>
            <a:r>
              <a:rPr lang="ru-RU" dirty="0" err="1"/>
              <a:t>керівництво</a:t>
            </a:r>
            <a:r>
              <a:rPr lang="ru-RU" dirty="0"/>
              <a:t> Службою правопорядку </a:t>
            </a:r>
            <a:r>
              <a:rPr lang="ru-RU" dirty="0" err="1"/>
              <a:t>здійснює</a:t>
            </a:r>
            <a:r>
              <a:rPr lang="ru-RU" dirty="0"/>
              <a:t> </a:t>
            </a:r>
            <a:r>
              <a:rPr lang="ru-RU" dirty="0" err="1"/>
              <a:t>Міністр</a:t>
            </a:r>
            <a:r>
              <a:rPr lang="ru-RU" dirty="0"/>
              <a:t> оборони </a:t>
            </a:r>
            <a:r>
              <a:rPr lang="ru-RU" dirty="0" err="1"/>
              <a:t>України</a:t>
            </a:r>
            <a:r>
              <a:rPr lang="ru-RU" dirty="0"/>
              <a:t> через начальника Генерального штабу - </a:t>
            </a:r>
            <a:r>
              <a:rPr lang="ru-RU" dirty="0" err="1"/>
              <a:t>Головнокомандувача</a:t>
            </a:r>
            <a:r>
              <a:rPr lang="ru-RU" dirty="0"/>
              <a:t> </a:t>
            </a:r>
            <a:r>
              <a:rPr lang="ru-RU" dirty="0" err="1"/>
              <a:t>Збройних</a:t>
            </a:r>
            <a:r>
              <a:rPr lang="ru-RU" dirty="0"/>
              <a:t> Сил </a:t>
            </a:r>
            <a:r>
              <a:rPr lang="ru-RU" dirty="0" err="1"/>
              <a:t>України</a:t>
            </a:r>
            <a:r>
              <a:rPr lang="ru-RU" dirty="0"/>
              <a:t>.</a:t>
            </a:r>
          </a:p>
          <a:p>
            <a:r>
              <a:rPr lang="ru-RU" dirty="0" err="1"/>
              <a:t>Безпосереднє</a:t>
            </a:r>
            <a:r>
              <a:rPr lang="ru-RU" dirty="0"/>
              <a:t> </a:t>
            </a:r>
            <a:r>
              <a:rPr lang="ru-RU" dirty="0" err="1"/>
              <a:t>керівництво</a:t>
            </a:r>
            <a:r>
              <a:rPr lang="ru-RU" dirty="0"/>
              <a:t> Службою правопорядку </a:t>
            </a:r>
            <a:r>
              <a:rPr lang="ru-RU" dirty="0" err="1"/>
              <a:t>здійснює</a:t>
            </a:r>
            <a:r>
              <a:rPr lang="ru-RU" dirty="0"/>
              <a:t> Головне </a:t>
            </a:r>
            <a:r>
              <a:rPr lang="ru-RU" dirty="0" err="1"/>
              <a:t>управління</a:t>
            </a:r>
            <a:r>
              <a:rPr lang="ru-RU" dirty="0"/>
              <a:t> </a:t>
            </a:r>
            <a:r>
              <a:rPr lang="ru-RU" dirty="0" err="1"/>
              <a:t>Служби</a:t>
            </a:r>
            <a:r>
              <a:rPr lang="ru-RU" dirty="0"/>
              <a:t> правопорядку </a:t>
            </a:r>
            <a:r>
              <a:rPr lang="ru-RU" dirty="0" err="1"/>
              <a:t>Збройних</a:t>
            </a:r>
            <a:r>
              <a:rPr lang="ru-RU" dirty="0"/>
              <a:t> Сил </a:t>
            </a:r>
            <a:r>
              <a:rPr lang="ru-RU" dirty="0" err="1"/>
              <a:t>України</a:t>
            </a:r>
            <a:r>
              <a:rPr lang="ru-RU" dirty="0"/>
              <a:t>.</a:t>
            </a:r>
          </a:p>
          <a:p>
            <a:r>
              <a:rPr lang="ru-RU" dirty="0" err="1"/>
              <a:t>Зони</a:t>
            </a:r>
            <a:r>
              <a:rPr lang="ru-RU" dirty="0"/>
              <a:t> </a:t>
            </a:r>
            <a:r>
              <a:rPr lang="ru-RU" dirty="0" err="1"/>
              <a:t>діяльності</a:t>
            </a:r>
            <a:r>
              <a:rPr lang="ru-RU" dirty="0"/>
              <a:t> </a:t>
            </a:r>
            <a:r>
              <a:rPr lang="ru-RU" dirty="0" err="1"/>
              <a:t>органів</a:t>
            </a:r>
            <a:r>
              <a:rPr lang="ru-RU" dirty="0"/>
              <a:t> </a:t>
            </a:r>
            <a:r>
              <a:rPr lang="ru-RU" dirty="0" err="1"/>
              <a:t>управління</a:t>
            </a:r>
            <a:r>
              <a:rPr lang="ru-RU" dirty="0"/>
              <a:t> та </a:t>
            </a:r>
            <a:r>
              <a:rPr lang="ru-RU" dirty="0" err="1"/>
              <a:t>підрозділів</a:t>
            </a:r>
            <a:r>
              <a:rPr lang="ru-RU" dirty="0"/>
              <a:t> </a:t>
            </a:r>
            <a:r>
              <a:rPr lang="ru-RU" dirty="0" err="1"/>
              <a:t>Служби</a:t>
            </a:r>
            <a:r>
              <a:rPr lang="ru-RU" dirty="0"/>
              <a:t> правопорядку </a:t>
            </a:r>
            <a:r>
              <a:rPr lang="ru-RU" dirty="0" err="1"/>
              <a:t>визначає</a:t>
            </a:r>
            <a:r>
              <a:rPr lang="ru-RU" dirty="0"/>
              <a:t> </a:t>
            </a:r>
            <a:r>
              <a:rPr lang="ru-RU" dirty="0" err="1"/>
              <a:t>Міністр</a:t>
            </a:r>
            <a:r>
              <a:rPr lang="ru-RU" dirty="0"/>
              <a:t> оборони </a:t>
            </a:r>
            <a:r>
              <a:rPr lang="ru-RU" dirty="0" err="1"/>
              <a:t>України</a:t>
            </a:r>
            <a:r>
              <a:rPr lang="ru-RU" dirty="0"/>
              <a:t>.</a:t>
            </a:r>
          </a:p>
          <a:p>
            <a:r>
              <a:rPr lang="ru-RU" dirty="0"/>
              <a:t>Начальник Головного </a:t>
            </a:r>
            <a:r>
              <a:rPr lang="ru-RU" dirty="0" err="1"/>
              <a:t>управління</a:t>
            </a:r>
            <a:r>
              <a:rPr lang="ru-RU" dirty="0"/>
              <a:t> </a:t>
            </a:r>
            <a:r>
              <a:rPr lang="ru-RU" dirty="0" err="1"/>
              <a:t>Служби</a:t>
            </a:r>
            <a:r>
              <a:rPr lang="ru-RU" dirty="0"/>
              <a:t> правопорядку </a:t>
            </a:r>
            <a:r>
              <a:rPr lang="ru-RU" dirty="0" err="1"/>
              <a:t>Збройних</a:t>
            </a:r>
            <a:r>
              <a:rPr lang="ru-RU" dirty="0"/>
              <a:t> Сил </a:t>
            </a:r>
            <a:r>
              <a:rPr lang="ru-RU" dirty="0" err="1"/>
              <a:t>України</a:t>
            </a:r>
            <a:r>
              <a:rPr lang="ru-RU" dirty="0"/>
              <a:t> та </a:t>
            </a:r>
            <a:r>
              <a:rPr lang="ru-RU" dirty="0" err="1"/>
              <a:t>його</a:t>
            </a:r>
            <a:r>
              <a:rPr lang="ru-RU" dirty="0"/>
              <a:t> заступники, начальники Центрального та </a:t>
            </a:r>
            <a:r>
              <a:rPr lang="ru-RU" dirty="0" err="1"/>
              <a:t>територіальних</a:t>
            </a:r>
            <a:r>
              <a:rPr lang="ru-RU" dirty="0"/>
              <a:t> </a:t>
            </a:r>
            <a:r>
              <a:rPr lang="ru-RU" dirty="0" err="1"/>
              <a:t>управлінь</a:t>
            </a:r>
            <a:r>
              <a:rPr lang="ru-RU" dirty="0"/>
              <a:t> </a:t>
            </a:r>
            <a:r>
              <a:rPr lang="ru-RU" dirty="0" err="1"/>
              <a:t>Служби</a:t>
            </a:r>
            <a:r>
              <a:rPr lang="ru-RU" dirty="0"/>
              <a:t> правопорядку та </a:t>
            </a:r>
            <a:r>
              <a:rPr lang="ru-RU" dirty="0" err="1"/>
              <a:t>їх</a:t>
            </a:r>
            <a:r>
              <a:rPr lang="ru-RU" dirty="0"/>
              <a:t> заступники </a:t>
            </a:r>
            <a:r>
              <a:rPr lang="ru-RU" dirty="0" err="1"/>
              <a:t>призначаються</a:t>
            </a:r>
            <a:r>
              <a:rPr lang="ru-RU" dirty="0"/>
              <a:t> на посади </a:t>
            </a:r>
            <a:r>
              <a:rPr lang="ru-RU" dirty="0" err="1"/>
              <a:t>Міністром</a:t>
            </a:r>
            <a:r>
              <a:rPr lang="ru-RU" dirty="0"/>
              <a:t> оборони </a:t>
            </a:r>
            <a:r>
              <a:rPr lang="ru-RU" dirty="0" err="1"/>
              <a:t>України</a:t>
            </a:r>
            <a:r>
              <a:rPr lang="ru-RU" dirty="0"/>
              <a:t> за </a:t>
            </a:r>
            <a:r>
              <a:rPr lang="ru-RU" dirty="0" err="1"/>
              <a:t>поданням</a:t>
            </a:r>
            <a:r>
              <a:rPr lang="ru-RU" dirty="0"/>
              <a:t> начальника Генерального штабу - </a:t>
            </a:r>
            <a:r>
              <a:rPr lang="ru-RU" dirty="0" err="1"/>
              <a:t>Головнокомандувача</a:t>
            </a:r>
            <a:r>
              <a:rPr lang="ru-RU" dirty="0"/>
              <a:t> </a:t>
            </a:r>
            <a:r>
              <a:rPr lang="ru-RU" dirty="0" err="1"/>
              <a:t>Збройних</a:t>
            </a:r>
            <a:r>
              <a:rPr lang="ru-RU" dirty="0"/>
              <a:t> Сил </a:t>
            </a:r>
            <a:r>
              <a:rPr lang="ru-RU" dirty="0" err="1"/>
              <a:t>України</a:t>
            </a:r>
            <a:r>
              <a:rPr lang="ru-RU" dirty="0" smtClean="0"/>
              <a:t>.</a:t>
            </a:r>
            <a:endParaRPr lang="ru-RU" dirty="0"/>
          </a:p>
        </p:txBody>
      </p:sp>
    </p:spTree>
    <p:extLst>
      <p:ext uri="{BB962C8B-B14F-4D97-AF65-F5344CB8AC3E}">
        <p14:creationId xmlns:p14="http://schemas.microsoft.com/office/powerpoint/2010/main" val="350311137"/>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421" y="332656"/>
            <a:ext cx="8229600" cy="1143000"/>
          </a:xfrm>
        </p:spPr>
        <p:txBody>
          <a:bodyPr>
            <a:normAutofit fontScale="90000"/>
          </a:bodyPr>
          <a:lstStyle/>
          <a:p>
            <a:r>
              <a:rPr lang="ru-RU" dirty="0"/>
              <a:t>Права </a:t>
            </a:r>
            <a:r>
              <a:rPr lang="ru-RU" dirty="0" err="1"/>
              <a:t>військовослужбовців</a:t>
            </a:r>
            <a:r>
              <a:rPr lang="ru-RU" dirty="0"/>
              <a:t> </a:t>
            </a:r>
            <a:r>
              <a:rPr lang="ru-RU" dirty="0" err="1"/>
              <a:t>Служби</a:t>
            </a:r>
            <a:r>
              <a:rPr lang="ru-RU" dirty="0"/>
              <a:t> правопорядку</a:t>
            </a:r>
          </a:p>
        </p:txBody>
      </p:sp>
      <p:sp>
        <p:nvSpPr>
          <p:cNvPr id="3" name="Объект 2"/>
          <p:cNvSpPr>
            <a:spLocks noGrp="1"/>
          </p:cNvSpPr>
          <p:nvPr>
            <p:ph idx="1"/>
          </p:nvPr>
        </p:nvSpPr>
        <p:spPr/>
        <p:txBody>
          <a:bodyPr>
            <a:normAutofit fontScale="55000" lnSpcReduction="20000"/>
          </a:bodyPr>
          <a:lstStyle/>
          <a:p>
            <a:r>
              <a:rPr lang="ru-RU" dirty="0" err="1"/>
              <a:t>Військовослужбовцям</a:t>
            </a:r>
            <a:r>
              <a:rPr lang="ru-RU" dirty="0"/>
              <a:t> </a:t>
            </a:r>
            <a:r>
              <a:rPr lang="ru-RU" dirty="0" err="1"/>
              <a:t>Служби</a:t>
            </a:r>
            <a:r>
              <a:rPr lang="ru-RU" dirty="0"/>
              <a:t> правопорядку </a:t>
            </a:r>
            <a:r>
              <a:rPr lang="ru-RU" dirty="0" err="1"/>
              <a:t>під</a:t>
            </a:r>
            <a:r>
              <a:rPr lang="ru-RU" dirty="0"/>
              <a:t> час </a:t>
            </a:r>
            <a:r>
              <a:rPr lang="ru-RU" dirty="0" err="1"/>
              <a:t>виконання</a:t>
            </a:r>
            <a:r>
              <a:rPr lang="ru-RU" dirty="0"/>
              <a:t> </a:t>
            </a:r>
            <a:r>
              <a:rPr lang="ru-RU" dirty="0" err="1"/>
              <a:t>покладених</a:t>
            </a:r>
            <a:r>
              <a:rPr lang="ru-RU" dirty="0"/>
              <a:t> на них </a:t>
            </a:r>
            <a:r>
              <a:rPr lang="ru-RU" dirty="0" err="1"/>
              <a:t>завдань</a:t>
            </a:r>
            <a:r>
              <a:rPr lang="ru-RU" dirty="0"/>
              <a:t> </a:t>
            </a:r>
            <a:r>
              <a:rPr lang="ru-RU" dirty="0" err="1"/>
              <a:t>надається</a:t>
            </a:r>
            <a:r>
              <a:rPr lang="ru-RU" dirty="0"/>
              <a:t> право:</a:t>
            </a:r>
          </a:p>
          <a:p>
            <a:r>
              <a:rPr lang="ru-RU" dirty="0"/>
              <a:t>1) </a:t>
            </a:r>
            <a:r>
              <a:rPr lang="ru-RU" b="1" i="1" dirty="0" err="1">
                <a:solidFill>
                  <a:srgbClr val="FF0000"/>
                </a:solidFill>
              </a:rPr>
              <a:t>вимагати</a:t>
            </a:r>
            <a:r>
              <a:rPr lang="ru-RU" dirty="0"/>
              <a:t> </a:t>
            </a:r>
            <a:r>
              <a:rPr lang="ru-RU" dirty="0" err="1"/>
              <a:t>від</a:t>
            </a:r>
            <a:r>
              <a:rPr lang="ru-RU" dirty="0"/>
              <a:t> </a:t>
            </a:r>
            <a:r>
              <a:rPr lang="ru-RU" dirty="0" err="1"/>
              <a:t>військовослужбовців</a:t>
            </a:r>
            <a:r>
              <a:rPr lang="ru-RU" dirty="0"/>
              <a:t> </a:t>
            </a:r>
            <a:r>
              <a:rPr lang="ru-RU" dirty="0" err="1"/>
              <a:t>Збройних</a:t>
            </a:r>
            <a:r>
              <a:rPr lang="ru-RU" dirty="0"/>
              <a:t> Сил </a:t>
            </a:r>
            <a:r>
              <a:rPr lang="ru-RU" dirty="0" err="1"/>
              <a:t>України</a:t>
            </a:r>
            <a:r>
              <a:rPr lang="ru-RU" dirty="0"/>
              <a:t> та </a:t>
            </a:r>
            <a:r>
              <a:rPr lang="ru-RU" dirty="0" err="1"/>
              <a:t>інших</a:t>
            </a:r>
            <a:r>
              <a:rPr lang="ru-RU" dirty="0"/>
              <a:t> </a:t>
            </a:r>
            <a:r>
              <a:rPr lang="ru-RU" dirty="0" err="1"/>
              <a:t>військових</a:t>
            </a:r>
            <a:r>
              <a:rPr lang="ru-RU" dirty="0"/>
              <a:t> </a:t>
            </a:r>
            <a:r>
              <a:rPr lang="ru-RU" dirty="0" err="1"/>
              <a:t>формувань</a:t>
            </a:r>
            <a:r>
              <a:rPr lang="ru-RU" dirty="0"/>
              <a:t>, </a:t>
            </a:r>
            <a:r>
              <a:rPr lang="ru-RU" dirty="0" err="1"/>
              <a:t>утворених</a:t>
            </a:r>
            <a:r>
              <a:rPr lang="ru-RU" dirty="0"/>
              <a:t> </a:t>
            </a:r>
            <a:r>
              <a:rPr lang="ru-RU" dirty="0" err="1"/>
              <a:t>відповідно</a:t>
            </a:r>
            <a:r>
              <a:rPr lang="ru-RU" dirty="0"/>
              <a:t> до </a:t>
            </a:r>
            <a:r>
              <a:rPr lang="ru-RU" dirty="0" err="1"/>
              <a:t>законів</a:t>
            </a:r>
            <a:r>
              <a:rPr lang="ru-RU" dirty="0"/>
              <a:t> </a:t>
            </a:r>
            <a:r>
              <a:rPr lang="ru-RU" dirty="0" err="1"/>
              <a:t>України</a:t>
            </a:r>
            <a:r>
              <a:rPr lang="ru-RU" dirty="0"/>
              <a:t>, </a:t>
            </a:r>
            <a:r>
              <a:rPr lang="ru-RU" dirty="0" err="1"/>
              <a:t>військовозобов'язаних</a:t>
            </a:r>
            <a:r>
              <a:rPr lang="ru-RU" dirty="0"/>
              <a:t> </a:t>
            </a:r>
            <a:r>
              <a:rPr lang="ru-RU" dirty="0" err="1"/>
              <a:t>під</a:t>
            </a:r>
            <a:r>
              <a:rPr lang="ru-RU" dirty="0"/>
              <a:t> час </a:t>
            </a:r>
            <a:r>
              <a:rPr lang="ru-RU" dirty="0" err="1"/>
              <a:t>проходження</a:t>
            </a:r>
            <a:r>
              <a:rPr lang="ru-RU" dirty="0"/>
              <a:t> ними </a:t>
            </a:r>
            <a:r>
              <a:rPr lang="ru-RU" dirty="0" err="1"/>
              <a:t>зборів</a:t>
            </a:r>
            <a:r>
              <a:rPr lang="ru-RU" dirty="0"/>
              <a:t> та </a:t>
            </a:r>
            <a:r>
              <a:rPr lang="ru-RU" dirty="0" err="1"/>
              <a:t>від</a:t>
            </a:r>
            <a:r>
              <a:rPr lang="ru-RU" dirty="0"/>
              <a:t> </a:t>
            </a:r>
            <a:r>
              <a:rPr lang="ru-RU" dirty="0" err="1"/>
              <a:t>інших</a:t>
            </a:r>
            <a:r>
              <a:rPr lang="ru-RU" dirty="0"/>
              <a:t> </a:t>
            </a:r>
            <a:r>
              <a:rPr lang="ru-RU" dirty="0" err="1"/>
              <a:t>осіб</a:t>
            </a:r>
            <a:r>
              <a:rPr lang="ru-RU" dirty="0"/>
              <a:t> у </a:t>
            </a:r>
            <a:r>
              <a:rPr lang="ru-RU" dirty="0" err="1"/>
              <a:t>військовій</a:t>
            </a:r>
            <a:r>
              <a:rPr lang="ru-RU" dirty="0"/>
              <a:t> </a:t>
            </a:r>
            <a:r>
              <a:rPr lang="ru-RU" dirty="0" err="1"/>
              <a:t>формі</a:t>
            </a:r>
            <a:r>
              <a:rPr lang="ru-RU" dirty="0"/>
              <a:t> </a:t>
            </a:r>
            <a:r>
              <a:rPr lang="ru-RU" dirty="0" err="1"/>
              <a:t>одягу</a:t>
            </a:r>
            <a:r>
              <a:rPr lang="ru-RU" dirty="0"/>
              <a:t>, </a:t>
            </a:r>
            <a:r>
              <a:rPr lang="ru-RU" dirty="0" err="1"/>
              <a:t>звільнених</a:t>
            </a:r>
            <a:r>
              <a:rPr lang="ru-RU" dirty="0"/>
              <a:t> з </a:t>
            </a:r>
            <a:r>
              <a:rPr lang="ru-RU" dirty="0" err="1"/>
              <a:t>військової</a:t>
            </a:r>
            <a:r>
              <a:rPr lang="ru-RU" dirty="0"/>
              <a:t> </a:t>
            </a:r>
            <a:r>
              <a:rPr lang="ru-RU" dirty="0" err="1"/>
              <a:t>служби</a:t>
            </a:r>
            <a:r>
              <a:rPr lang="ru-RU" dirty="0"/>
              <a:t> в запас </a:t>
            </a:r>
            <a:r>
              <a:rPr lang="ru-RU" dirty="0" err="1"/>
              <a:t>або</a:t>
            </a:r>
            <a:r>
              <a:rPr lang="ru-RU" dirty="0"/>
              <a:t> </a:t>
            </a:r>
            <a:r>
              <a:rPr lang="ru-RU" dirty="0" err="1"/>
              <a:t>відставку</a:t>
            </a:r>
            <a:r>
              <a:rPr lang="ru-RU" dirty="0"/>
              <a:t> з правом </a:t>
            </a:r>
            <a:r>
              <a:rPr lang="ru-RU" dirty="0" err="1"/>
              <a:t>її</a:t>
            </a:r>
            <a:r>
              <a:rPr lang="ru-RU" dirty="0"/>
              <a:t> </a:t>
            </a:r>
            <a:r>
              <a:rPr lang="ru-RU" dirty="0" err="1"/>
              <a:t>носіння</a:t>
            </a:r>
            <a:r>
              <a:rPr lang="ru-RU" dirty="0"/>
              <a:t>, </a:t>
            </a:r>
            <a:r>
              <a:rPr lang="ru-RU" b="1" i="1" dirty="0" err="1">
                <a:solidFill>
                  <a:srgbClr val="FF0000"/>
                </a:solidFill>
              </a:rPr>
              <a:t>дотримання</a:t>
            </a:r>
            <a:r>
              <a:rPr lang="ru-RU" b="1" i="1" dirty="0">
                <a:solidFill>
                  <a:srgbClr val="FF0000"/>
                </a:solidFill>
              </a:rPr>
              <a:t> </a:t>
            </a:r>
            <a:r>
              <a:rPr lang="ru-RU" b="1" i="1" dirty="0" err="1">
                <a:solidFill>
                  <a:srgbClr val="FF0000"/>
                </a:solidFill>
              </a:rPr>
              <a:t>громадського</a:t>
            </a:r>
            <a:r>
              <a:rPr lang="ru-RU" b="1" i="1" dirty="0">
                <a:solidFill>
                  <a:srgbClr val="FF0000"/>
                </a:solidFill>
              </a:rPr>
              <a:t> порядку</a:t>
            </a:r>
            <a:r>
              <a:rPr lang="ru-RU" dirty="0"/>
              <a:t>, правил </a:t>
            </a:r>
            <a:r>
              <a:rPr lang="ru-RU" dirty="0" err="1"/>
              <a:t>носіння</a:t>
            </a:r>
            <a:r>
              <a:rPr lang="ru-RU" dirty="0"/>
              <a:t> </a:t>
            </a:r>
            <a:r>
              <a:rPr lang="ru-RU" dirty="0" err="1"/>
              <a:t>військової</a:t>
            </a:r>
            <a:r>
              <a:rPr lang="ru-RU" dirty="0"/>
              <a:t> </a:t>
            </a:r>
            <a:r>
              <a:rPr lang="ru-RU" dirty="0" err="1"/>
              <a:t>форми</a:t>
            </a:r>
            <a:r>
              <a:rPr lang="ru-RU" dirty="0"/>
              <a:t> </a:t>
            </a:r>
            <a:r>
              <a:rPr lang="ru-RU" dirty="0" err="1"/>
              <a:t>одягу</a:t>
            </a:r>
            <a:r>
              <a:rPr lang="ru-RU" dirty="0"/>
              <a:t>, </a:t>
            </a:r>
            <a:r>
              <a:rPr lang="ru-RU" dirty="0" err="1"/>
              <a:t>припинення</a:t>
            </a:r>
            <a:r>
              <a:rPr lang="ru-RU" dirty="0"/>
              <a:t> </a:t>
            </a:r>
            <a:r>
              <a:rPr lang="ru-RU" dirty="0" err="1"/>
              <a:t>правопорушень</a:t>
            </a:r>
            <a:r>
              <a:rPr lang="ru-RU" dirty="0"/>
              <a:t>, а </a:t>
            </a:r>
            <a:r>
              <a:rPr lang="ru-RU" dirty="0" err="1"/>
              <a:t>також</a:t>
            </a:r>
            <a:r>
              <a:rPr lang="ru-RU" dirty="0"/>
              <a:t> </a:t>
            </a:r>
            <a:r>
              <a:rPr lang="ru-RU" dirty="0" err="1"/>
              <a:t>дій</a:t>
            </a:r>
            <a:r>
              <a:rPr lang="ru-RU" dirty="0"/>
              <a:t>, </a:t>
            </a:r>
            <a:r>
              <a:rPr lang="ru-RU" dirty="0" err="1"/>
              <a:t>що</a:t>
            </a:r>
            <a:r>
              <a:rPr lang="ru-RU" dirty="0"/>
              <a:t> </a:t>
            </a:r>
            <a:r>
              <a:rPr lang="ru-RU" dirty="0" err="1"/>
              <a:t>перешкоджають</a:t>
            </a:r>
            <a:r>
              <a:rPr lang="ru-RU" dirty="0"/>
              <a:t> </a:t>
            </a:r>
            <a:r>
              <a:rPr lang="ru-RU" dirty="0" err="1"/>
              <a:t>здійсненню</a:t>
            </a:r>
            <a:r>
              <a:rPr lang="ru-RU" dirty="0"/>
              <a:t> </a:t>
            </a:r>
            <a:r>
              <a:rPr lang="ru-RU" dirty="0" err="1"/>
              <a:t>завдань</a:t>
            </a:r>
            <a:r>
              <a:rPr lang="ru-RU" dirty="0"/>
              <a:t> і </a:t>
            </a:r>
            <a:r>
              <a:rPr lang="ru-RU" dirty="0" err="1"/>
              <a:t>функцій</a:t>
            </a:r>
            <a:r>
              <a:rPr lang="ru-RU" dirty="0"/>
              <a:t> </a:t>
            </a:r>
            <a:r>
              <a:rPr lang="ru-RU" dirty="0" err="1"/>
              <a:t>Служби</a:t>
            </a:r>
            <a:r>
              <a:rPr lang="ru-RU" dirty="0"/>
              <a:t> правопорядку, а в </a:t>
            </a:r>
            <a:r>
              <a:rPr lang="ru-RU" dirty="0" err="1"/>
              <a:t>разі</a:t>
            </a:r>
            <a:r>
              <a:rPr lang="ru-RU" dirty="0"/>
              <a:t> </a:t>
            </a:r>
            <a:r>
              <a:rPr lang="ru-RU" dirty="0" err="1"/>
              <a:t>невиконання</a:t>
            </a:r>
            <a:r>
              <a:rPr lang="ru-RU" dirty="0"/>
              <a:t> </a:t>
            </a:r>
            <a:r>
              <a:rPr lang="ru-RU" dirty="0" err="1"/>
              <a:t>зазначених</a:t>
            </a:r>
            <a:r>
              <a:rPr lang="ru-RU" dirty="0"/>
              <a:t> </a:t>
            </a:r>
            <a:r>
              <a:rPr lang="ru-RU" dirty="0" err="1"/>
              <a:t>вимог</a:t>
            </a:r>
            <a:r>
              <a:rPr lang="ru-RU" dirty="0"/>
              <a:t> </a:t>
            </a:r>
            <a:r>
              <a:rPr lang="ru-RU" dirty="0" err="1"/>
              <a:t>застосовувати</a:t>
            </a:r>
            <a:r>
              <a:rPr lang="ru-RU" dirty="0"/>
              <a:t> заходи примусу, </a:t>
            </a:r>
            <a:r>
              <a:rPr lang="ru-RU" dirty="0" err="1"/>
              <a:t>передбачені</a:t>
            </a:r>
            <a:r>
              <a:rPr lang="ru-RU" dirty="0"/>
              <a:t> </a:t>
            </a:r>
            <a:r>
              <a:rPr lang="ru-RU" u="sng" dirty="0" err="1"/>
              <a:t>статтями</a:t>
            </a:r>
            <a:r>
              <a:rPr lang="ru-RU" u="sng" dirty="0"/>
              <a:t> 9-11</a:t>
            </a:r>
            <a:r>
              <a:rPr lang="ru-RU" dirty="0"/>
              <a:t> </a:t>
            </a:r>
            <a:r>
              <a:rPr lang="ru-RU" dirty="0" err="1"/>
              <a:t>цього</a:t>
            </a:r>
            <a:r>
              <a:rPr lang="ru-RU" dirty="0"/>
              <a:t> Закону;</a:t>
            </a:r>
          </a:p>
          <a:p>
            <a:r>
              <a:rPr lang="ru-RU" dirty="0"/>
              <a:t>2) </a:t>
            </a:r>
            <a:r>
              <a:rPr lang="ru-RU" b="1" i="1" dirty="0" err="1">
                <a:solidFill>
                  <a:srgbClr val="FF0000"/>
                </a:solidFill>
              </a:rPr>
              <a:t>перевіряти</a:t>
            </a:r>
            <a:r>
              <a:rPr lang="ru-RU" dirty="0"/>
              <a:t> у </a:t>
            </a:r>
            <a:r>
              <a:rPr lang="ru-RU" dirty="0" err="1"/>
              <a:t>військовослужбовців</a:t>
            </a:r>
            <a:r>
              <a:rPr lang="ru-RU" dirty="0"/>
              <a:t> і </a:t>
            </a:r>
            <a:r>
              <a:rPr lang="ru-RU" dirty="0" err="1"/>
              <a:t>військовозобов'язаних</a:t>
            </a:r>
            <a:r>
              <a:rPr lang="ru-RU" dirty="0"/>
              <a:t> </a:t>
            </a:r>
            <a:r>
              <a:rPr lang="ru-RU" dirty="0" err="1"/>
              <a:t>під</a:t>
            </a:r>
            <a:r>
              <a:rPr lang="ru-RU" dirty="0"/>
              <a:t> час </a:t>
            </a:r>
            <a:r>
              <a:rPr lang="ru-RU" dirty="0" err="1"/>
              <a:t>проходження</a:t>
            </a:r>
            <a:r>
              <a:rPr lang="ru-RU" dirty="0"/>
              <a:t> ними </a:t>
            </a:r>
            <a:r>
              <a:rPr lang="ru-RU" dirty="0" err="1"/>
              <a:t>зборів</a:t>
            </a:r>
            <a:r>
              <a:rPr lang="ru-RU" dirty="0"/>
              <a:t>, а на </a:t>
            </a:r>
            <a:r>
              <a:rPr lang="ru-RU" dirty="0" err="1"/>
              <a:t>території</a:t>
            </a:r>
            <a:r>
              <a:rPr lang="ru-RU" dirty="0"/>
              <a:t> </a:t>
            </a:r>
            <a:r>
              <a:rPr lang="ru-RU" dirty="0" err="1"/>
              <a:t>військових</a:t>
            </a:r>
            <a:r>
              <a:rPr lang="ru-RU" dirty="0"/>
              <a:t> </a:t>
            </a:r>
            <a:r>
              <a:rPr lang="ru-RU" dirty="0" err="1"/>
              <a:t>частин</a:t>
            </a:r>
            <a:r>
              <a:rPr lang="ru-RU" dirty="0"/>
              <a:t> (</a:t>
            </a:r>
            <a:r>
              <a:rPr lang="ru-RU" dirty="0" err="1"/>
              <a:t>військових</a:t>
            </a:r>
            <a:r>
              <a:rPr lang="ru-RU" dirty="0"/>
              <a:t> </a:t>
            </a:r>
            <a:r>
              <a:rPr lang="ru-RU" dirty="0" err="1"/>
              <a:t>об'єктів</a:t>
            </a:r>
            <a:r>
              <a:rPr lang="ru-RU" dirty="0"/>
              <a:t>) </a:t>
            </a:r>
            <a:r>
              <a:rPr lang="ru-RU" dirty="0" err="1"/>
              <a:t>також</a:t>
            </a:r>
            <a:r>
              <a:rPr lang="ru-RU" dirty="0"/>
              <a:t> в </a:t>
            </a:r>
            <a:r>
              <a:rPr lang="ru-RU" dirty="0" err="1"/>
              <a:t>інших</a:t>
            </a:r>
            <a:r>
              <a:rPr lang="ru-RU" dirty="0"/>
              <a:t> </a:t>
            </a:r>
            <a:r>
              <a:rPr lang="ru-RU" dirty="0" err="1"/>
              <a:t>осіб</a:t>
            </a:r>
            <a:r>
              <a:rPr lang="ru-RU" dirty="0"/>
              <a:t> </a:t>
            </a:r>
            <a:r>
              <a:rPr lang="ru-RU" b="1" i="1" dirty="0" err="1">
                <a:solidFill>
                  <a:srgbClr val="FF0000"/>
                </a:solidFill>
              </a:rPr>
              <a:t>документи</a:t>
            </a:r>
            <a:r>
              <a:rPr lang="ru-RU" dirty="0"/>
              <a:t>, </a:t>
            </a:r>
            <a:r>
              <a:rPr lang="ru-RU" dirty="0" err="1"/>
              <a:t>що</a:t>
            </a:r>
            <a:r>
              <a:rPr lang="ru-RU" dirty="0"/>
              <a:t> </a:t>
            </a:r>
            <a:r>
              <a:rPr lang="ru-RU" dirty="0" err="1"/>
              <a:t>посвідчують</a:t>
            </a:r>
            <a:r>
              <a:rPr lang="ru-RU" dirty="0"/>
              <a:t> </a:t>
            </a:r>
            <a:r>
              <a:rPr lang="ru-RU" dirty="0" err="1"/>
              <a:t>їх</a:t>
            </a:r>
            <a:r>
              <a:rPr lang="ru-RU" dirty="0"/>
              <a:t> особу, та </a:t>
            </a:r>
            <a:r>
              <a:rPr lang="ru-RU" dirty="0" err="1"/>
              <a:t>інші</a:t>
            </a:r>
            <a:r>
              <a:rPr lang="ru-RU" dirty="0"/>
              <a:t> </a:t>
            </a:r>
            <a:r>
              <a:rPr lang="ru-RU" dirty="0" err="1"/>
              <a:t>документи</a:t>
            </a:r>
            <a:r>
              <a:rPr lang="ru-RU" dirty="0"/>
              <a:t>, </a:t>
            </a:r>
            <a:r>
              <a:rPr lang="ru-RU" dirty="0" err="1"/>
              <a:t>необхідні</a:t>
            </a:r>
            <a:r>
              <a:rPr lang="ru-RU" dirty="0"/>
              <a:t> для </a:t>
            </a:r>
            <a:r>
              <a:rPr lang="ru-RU" dirty="0" err="1"/>
              <a:t>з'ясування</a:t>
            </a:r>
            <a:r>
              <a:rPr lang="ru-RU" dirty="0"/>
              <a:t> </a:t>
            </a:r>
            <a:r>
              <a:rPr lang="ru-RU" dirty="0" err="1"/>
              <a:t>питань</a:t>
            </a:r>
            <a:r>
              <a:rPr lang="ru-RU" dirty="0"/>
              <a:t>, </a:t>
            </a:r>
            <a:r>
              <a:rPr lang="ru-RU" dirty="0" err="1"/>
              <a:t>що</a:t>
            </a:r>
            <a:r>
              <a:rPr lang="ru-RU" dirty="0"/>
              <a:t> належать до </a:t>
            </a:r>
            <a:r>
              <a:rPr lang="ru-RU" dirty="0" err="1"/>
              <a:t>компетенції</a:t>
            </a:r>
            <a:r>
              <a:rPr lang="ru-RU" dirty="0"/>
              <a:t> </a:t>
            </a:r>
            <a:r>
              <a:rPr lang="ru-RU" dirty="0" err="1"/>
              <a:t>Служби</a:t>
            </a:r>
            <a:r>
              <a:rPr lang="ru-RU" dirty="0"/>
              <a:t> правопорядку, а </a:t>
            </a:r>
            <a:r>
              <a:rPr lang="ru-RU" dirty="0" err="1"/>
              <a:t>також</a:t>
            </a:r>
            <a:r>
              <a:rPr lang="ru-RU" dirty="0"/>
              <a:t> у </a:t>
            </a:r>
            <a:r>
              <a:rPr lang="ru-RU" dirty="0" err="1"/>
              <a:t>разі</a:t>
            </a:r>
            <a:r>
              <a:rPr lang="ru-RU" dirty="0"/>
              <a:t> </a:t>
            </a:r>
            <a:r>
              <a:rPr lang="ru-RU" dirty="0" err="1"/>
              <a:t>підозри</a:t>
            </a:r>
            <a:r>
              <a:rPr lang="ru-RU" dirty="0"/>
              <a:t> </a:t>
            </a:r>
            <a:r>
              <a:rPr lang="ru-RU" dirty="0" err="1"/>
              <a:t>їх</a:t>
            </a:r>
            <a:r>
              <a:rPr lang="ru-RU" dirty="0"/>
              <a:t> у </a:t>
            </a:r>
            <a:r>
              <a:rPr lang="ru-RU" dirty="0" err="1"/>
              <a:t>вчиненні</a:t>
            </a:r>
            <a:r>
              <a:rPr lang="ru-RU" dirty="0"/>
              <a:t> </a:t>
            </a:r>
            <a:r>
              <a:rPr lang="ru-RU" dirty="0" err="1"/>
              <a:t>кримінальних</a:t>
            </a:r>
            <a:r>
              <a:rPr lang="ru-RU" dirty="0"/>
              <a:t> </a:t>
            </a:r>
            <a:r>
              <a:rPr lang="ru-RU" dirty="0" err="1"/>
              <a:t>чи</a:t>
            </a:r>
            <a:r>
              <a:rPr lang="ru-RU" dirty="0"/>
              <a:t> </a:t>
            </a:r>
            <a:r>
              <a:rPr lang="ru-RU" dirty="0" err="1"/>
              <a:t>інших</a:t>
            </a:r>
            <a:r>
              <a:rPr lang="ru-RU" dirty="0"/>
              <a:t> </a:t>
            </a:r>
            <a:r>
              <a:rPr lang="ru-RU" dirty="0" err="1"/>
              <a:t>правопорушень</a:t>
            </a:r>
            <a:r>
              <a:rPr lang="ru-RU" dirty="0"/>
              <a:t>;</a:t>
            </a:r>
          </a:p>
          <a:p>
            <a:r>
              <a:rPr lang="ru-RU" dirty="0"/>
              <a:t>3</a:t>
            </a:r>
            <a:r>
              <a:rPr lang="ru-RU" b="1" i="1" dirty="0"/>
              <a:t>) </a:t>
            </a:r>
            <a:r>
              <a:rPr lang="ru-RU" b="1" i="1" dirty="0" err="1">
                <a:solidFill>
                  <a:srgbClr val="FF0000"/>
                </a:solidFill>
              </a:rPr>
              <a:t>викликати</a:t>
            </a:r>
            <a:r>
              <a:rPr lang="ru-RU" dirty="0"/>
              <a:t> </a:t>
            </a:r>
            <a:r>
              <a:rPr lang="ru-RU" dirty="0" err="1"/>
              <a:t>осіб</a:t>
            </a:r>
            <a:r>
              <a:rPr lang="ru-RU" dirty="0"/>
              <a:t>, </a:t>
            </a:r>
            <a:r>
              <a:rPr lang="ru-RU" dirty="0" err="1"/>
              <a:t>зазначених</a:t>
            </a:r>
            <a:r>
              <a:rPr lang="ru-RU" dirty="0"/>
              <a:t> у </a:t>
            </a:r>
            <a:r>
              <a:rPr lang="ru-RU" u="sng" dirty="0" err="1"/>
              <a:t>пункті</a:t>
            </a:r>
            <a:r>
              <a:rPr lang="ru-RU" u="sng" dirty="0"/>
              <a:t> 2</a:t>
            </a:r>
            <a:r>
              <a:rPr lang="ru-RU" dirty="0"/>
              <a:t> </a:t>
            </a:r>
            <a:r>
              <a:rPr lang="ru-RU" dirty="0" err="1"/>
              <a:t>цієї</a:t>
            </a:r>
            <a:r>
              <a:rPr lang="ru-RU" dirty="0"/>
              <a:t> </a:t>
            </a:r>
            <a:r>
              <a:rPr lang="ru-RU" dirty="0" err="1"/>
              <a:t>статті</a:t>
            </a:r>
            <a:r>
              <a:rPr lang="ru-RU" dirty="0"/>
              <a:t>, </a:t>
            </a:r>
            <a:r>
              <a:rPr lang="ru-RU" b="1" i="1" dirty="0">
                <a:solidFill>
                  <a:srgbClr val="FF0000"/>
                </a:solidFill>
              </a:rPr>
              <a:t>для </a:t>
            </a:r>
            <a:r>
              <a:rPr lang="ru-RU" b="1" i="1" dirty="0" err="1">
                <a:solidFill>
                  <a:srgbClr val="FF0000"/>
                </a:solidFill>
              </a:rPr>
              <a:t>дачі</a:t>
            </a:r>
            <a:r>
              <a:rPr lang="ru-RU" b="1" i="1" dirty="0">
                <a:solidFill>
                  <a:srgbClr val="FF0000"/>
                </a:solidFill>
              </a:rPr>
              <a:t> </a:t>
            </a:r>
            <a:r>
              <a:rPr lang="ru-RU" b="1" i="1" dirty="0" err="1">
                <a:solidFill>
                  <a:srgbClr val="FF0000"/>
                </a:solidFill>
              </a:rPr>
              <a:t>пояснень</a:t>
            </a:r>
            <a:r>
              <a:rPr lang="ru-RU" dirty="0"/>
              <a:t> у справах про </a:t>
            </a:r>
            <a:r>
              <a:rPr lang="ru-RU" dirty="0" err="1"/>
              <a:t>правопорушення</a:t>
            </a:r>
            <a:r>
              <a:rPr lang="ru-RU" dirty="0"/>
              <a:t>, </a:t>
            </a:r>
            <a:r>
              <a:rPr lang="ru-RU" dirty="0" err="1"/>
              <a:t>що</a:t>
            </a:r>
            <a:r>
              <a:rPr lang="ru-RU" dirty="0"/>
              <a:t> </a:t>
            </a:r>
            <a:r>
              <a:rPr lang="ru-RU" dirty="0" err="1"/>
              <a:t>знаходяться</a:t>
            </a:r>
            <a:r>
              <a:rPr lang="ru-RU" dirty="0"/>
              <a:t> в </a:t>
            </a:r>
            <a:r>
              <a:rPr lang="ru-RU" dirty="0" err="1"/>
              <a:t>її</a:t>
            </a:r>
            <a:r>
              <a:rPr lang="ru-RU" dirty="0"/>
              <a:t> </a:t>
            </a:r>
            <a:r>
              <a:rPr lang="ru-RU" dirty="0" err="1"/>
              <a:t>провадженні</a:t>
            </a:r>
            <a:r>
              <a:rPr lang="ru-RU" dirty="0"/>
              <a:t>;</a:t>
            </a:r>
          </a:p>
        </p:txBody>
      </p:sp>
    </p:spTree>
    <p:extLst>
      <p:ext uri="{BB962C8B-B14F-4D97-AF65-F5344CB8AC3E}">
        <p14:creationId xmlns:p14="http://schemas.microsoft.com/office/powerpoint/2010/main" val="331700927"/>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8520" y="260648"/>
            <a:ext cx="8229600" cy="1143000"/>
          </a:xfrm>
        </p:spPr>
        <p:txBody>
          <a:bodyPr>
            <a:normAutofit fontScale="90000"/>
          </a:bodyPr>
          <a:lstStyle/>
          <a:p>
            <a:r>
              <a:rPr lang="ru-RU" dirty="0"/>
              <a:t>Права </a:t>
            </a:r>
            <a:r>
              <a:rPr lang="ru-RU" dirty="0" err="1"/>
              <a:t>військовослужбовців</a:t>
            </a:r>
            <a:r>
              <a:rPr lang="ru-RU" dirty="0"/>
              <a:t> </a:t>
            </a:r>
            <a:r>
              <a:rPr lang="ru-RU" dirty="0" err="1"/>
              <a:t>Служби</a:t>
            </a:r>
            <a:r>
              <a:rPr lang="ru-RU" dirty="0"/>
              <a:t> правопорядку</a:t>
            </a:r>
          </a:p>
        </p:txBody>
      </p:sp>
      <p:sp>
        <p:nvSpPr>
          <p:cNvPr id="3" name="Объект 2"/>
          <p:cNvSpPr>
            <a:spLocks noGrp="1"/>
          </p:cNvSpPr>
          <p:nvPr>
            <p:ph idx="1"/>
          </p:nvPr>
        </p:nvSpPr>
        <p:spPr>
          <a:xfrm>
            <a:off x="107504" y="1373957"/>
            <a:ext cx="8229600" cy="5141168"/>
          </a:xfrm>
        </p:spPr>
        <p:txBody>
          <a:bodyPr>
            <a:normAutofit fontScale="47500" lnSpcReduction="20000"/>
          </a:bodyPr>
          <a:lstStyle/>
          <a:p>
            <a:r>
              <a:rPr lang="ru-RU" dirty="0" smtClean="0"/>
              <a:t>4) </a:t>
            </a:r>
            <a:r>
              <a:rPr lang="ru-RU" b="1" i="1" dirty="0" err="1" smtClean="0">
                <a:solidFill>
                  <a:srgbClr val="FF0000"/>
                </a:solidFill>
              </a:rPr>
              <a:t>затримувати</a:t>
            </a:r>
            <a:r>
              <a:rPr lang="ru-RU" b="1" i="1" dirty="0" smtClean="0">
                <a:solidFill>
                  <a:srgbClr val="FF0000"/>
                </a:solidFill>
              </a:rPr>
              <a:t> і </a:t>
            </a:r>
            <a:r>
              <a:rPr lang="ru-RU" b="1" i="1" dirty="0" err="1" smtClean="0">
                <a:solidFill>
                  <a:srgbClr val="FF0000"/>
                </a:solidFill>
              </a:rPr>
              <a:t>тримати</a:t>
            </a:r>
            <a:r>
              <a:rPr lang="ru-RU" b="1" i="1" dirty="0" smtClean="0">
                <a:solidFill>
                  <a:srgbClr val="FF0000"/>
                </a:solidFill>
              </a:rPr>
              <a:t> </a:t>
            </a:r>
            <a:r>
              <a:rPr lang="ru-RU" dirty="0" err="1"/>
              <a:t>військовослужбовців</a:t>
            </a:r>
            <a:r>
              <a:rPr lang="ru-RU" dirty="0"/>
              <a:t> </a:t>
            </a:r>
            <a:r>
              <a:rPr lang="ru-RU" dirty="0" err="1"/>
              <a:t>Збройних</a:t>
            </a:r>
            <a:r>
              <a:rPr lang="ru-RU" dirty="0"/>
              <a:t> Сил </a:t>
            </a:r>
            <a:r>
              <a:rPr lang="ru-RU" dirty="0" err="1"/>
              <a:t>України</a:t>
            </a:r>
            <a:r>
              <a:rPr lang="ru-RU" dirty="0"/>
              <a:t> та </a:t>
            </a:r>
            <a:r>
              <a:rPr lang="ru-RU" dirty="0" err="1"/>
              <a:t>інших</a:t>
            </a:r>
            <a:r>
              <a:rPr lang="ru-RU" dirty="0"/>
              <a:t> </a:t>
            </a:r>
            <a:r>
              <a:rPr lang="ru-RU" dirty="0" err="1"/>
              <a:t>військових</a:t>
            </a:r>
            <a:r>
              <a:rPr lang="ru-RU" dirty="0"/>
              <a:t> </a:t>
            </a:r>
            <a:r>
              <a:rPr lang="ru-RU" dirty="0" err="1"/>
              <a:t>формувань</a:t>
            </a:r>
            <a:r>
              <a:rPr lang="ru-RU" dirty="0"/>
              <a:t>, </a:t>
            </a:r>
            <a:r>
              <a:rPr lang="ru-RU" dirty="0" err="1" smtClean="0"/>
              <a:t>утворених</a:t>
            </a:r>
            <a:r>
              <a:rPr lang="ru-RU" dirty="0" smtClean="0"/>
              <a:t> </a:t>
            </a:r>
            <a:r>
              <a:rPr lang="ru-RU" dirty="0" err="1"/>
              <a:t>відповідно</a:t>
            </a:r>
            <a:r>
              <a:rPr lang="ru-RU" dirty="0"/>
              <a:t> до </a:t>
            </a:r>
            <a:r>
              <a:rPr lang="ru-RU" dirty="0" err="1"/>
              <a:t>законів</a:t>
            </a:r>
            <a:r>
              <a:rPr lang="ru-RU" dirty="0"/>
              <a:t> </a:t>
            </a:r>
            <a:r>
              <a:rPr lang="ru-RU" dirty="0" err="1"/>
              <a:t>України</a:t>
            </a:r>
            <a:r>
              <a:rPr lang="ru-RU" dirty="0"/>
              <a:t>, </a:t>
            </a:r>
            <a:r>
              <a:rPr lang="ru-RU" dirty="0" err="1"/>
              <a:t>військовозобов'язаних</a:t>
            </a:r>
            <a:r>
              <a:rPr lang="ru-RU" dirty="0"/>
              <a:t> </a:t>
            </a:r>
            <a:r>
              <a:rPr lang="ru-RU" dirty="0" err="1"/>
              <a:t>під</a:t>
            </a:r>
            <a:r>
              <a:rPr lang="ru-RU" dirty="0"/>
              <a:t> час </a:t>
            </a:r>
            <a:r>
              <a:rPr lang="ru-RU" dirty="0" err="1"/>
              <a:t>проходження</a:t>
            </a:r>
            <a:r>
              <a:rPr lang="ru-RU" dirty="0"/>
              <a:t> ними </a:t>
            </a:r>
            <a:r>
              <a:rPr lang="ru-RU" dirty="0" err="1"/>
              <a:t>зборів</a:t>
            </a:r>
            <a:r>
              <a:rPr lang="ru-RU" dirty="0"/>
              <a:t> на гауптвахтах </a:t>
            </a:r>
            <a:r>
              <a:rPr lang="ru-RU" dirty="0" err="1"/>
              <a:t>Служби</a:t>
            </a:r>
            <a:r>
              <a:rPr lang="ru-RU" dirty="0"/>
              <a:t> правопорядку з метою </a:t>
            </a:r>
            <a:r>
              <a:rPr lang="ru-RU" dirty="0" err="1"/>
              <a:t>застосування</a:t>
            </a:r>
            <a:r>
              <a:rPr lang="ru-RU" dirty="0"/>
              <a:t> </a:t>
            </a:r>
            <a:r>
              <a:rPr lang="ru-RU" dirty="0" err="1"/>
              <a:t>тимчасового</a:t>
            </a:r>
            <a:r>
              <a:rPr lang="ru-RU" dirty="0"/>
              <a:t> </a:t>
            </a:r>
            <a:r>
              <a:rPr lang="ru-RU" dirty="0" err="1"/>
              <a:t>запобіжного</a:t>
            </a:r>
            <a:r>
              <a:rPr lang="ru-RU" dirty="0"/>
              <a:t> заходу, </a:t>
            </a:r>
            <a:r>
              <a:rPr lang="ru-RU" dirty="0" err="1"/>
              <a:t>крім</a:t>
            </a:r>
            <a:r>
              <a:rPr lang="ru-RU" dirty="0"/>
              <a:t> </a:t>
            </a:r>
            <a:r>
              <a:rPr lang="ru-RU" dirty="0" err="1"/>
              <a:t>випадків</a:t>
            </a:r>
            <a:r>
              <a:rPr lang="ru-RU" dirty="0"/>
              <a:t>, </a:t>
            </a:r>
            <a:r>
              <a:rPr lang="ru-RU" dirty="0" err="1"/>
              <a:t>визначених</a:t>
            </a:r>
            <a:r>
              <a:rPr lang="ru-RU" dirty="0"/>
              <a:t> </a:t>
            </a:r>
            <a:r>
              <a:rPr lang="ru-RU" dirty="0" err="1"/>
              <a:t>військовими</a:t>
            </a:r>
            <a:r>
              <a:rPr lang="ru-RU" dirty="0"/>
              <a:t> статутами </a:t>
            </a:r>
            <a:r>
              <a:rPr lang="ru-RU" dirty="0" err="1"/>
              <a:t>Збройних</a:t>
            </a:r>
            <a:r>
              <a:rPr lang="ru-RU" dirty="0"/>
              <a:t> Сил </a:t>
            </a:r>
            <a:r>
              <a:rPr lang="ru-RU" dirty="0" err="1"/>
              <a:t>України</a:t>
            </a:r>
            <a:r>
              <a:rPr lang="ru-RU" dirty="0"/>
              <a:t>, на строки, </a:t>
            </a:r>
            <a:r>
              <a:rPr lang="ru-RU" dirty="0" err="1"/>
              <a:t>встановлені</a:t>
            </a:r>
            <a:r>
              <a:rPr lang="ru-RU" dirty="0"/>
              <a:t> законом:</a:t>
            </a:r>
          </a:p>
          <a:p>
            <a:r>
              <a:rPr lang="ru-RU" dirty="0" err="1"/>
              <a:t>підозрюваних</a:t>
            </a:r>
            <a:r>
              <a:rPr lang="ru-RU" dirty="0"/>
              <a:t> у </a:t>
            </a:r>
            <a:r>
              <a:rPr lang="ru-RU" dirty="0" err="1"/>
              <a:t>вчиненні</a:t>
            </a:r>
            <a:r>
              <a:rPr lang="ru-RU" dirty="0"/>
              <a:t> </a:t>
            </a:r>
            <a:r>
              <a:rPr lang="ru-RU" dirty="0" err="1"/>
              <a:t>кримінального</a:t>
            </a:r>
            <a:r>
              <a:rPr lang="ru-RU" dirty="0"/>
              <a:t> </a:t>
            </a:r>
            <a:r>
              <a:rPr lang="ru-RU" dirty="0" err="1"/>
              <a:t>правопорушення</a:t>
            </a:r>
            <a:r>
              <a:rPr lang="ru-RU" dirty="0"/>
              <a:t>, </a:t>
            </a:r>
            <a:r>
              <a:rPr lang="ru-RU" dirty="0" err="1"/>
              <a:t>обвинувачених</a:t>
            </a:r>
            <a:r>
              <a:rPr lang="ru-RU" dirty="0"/>
              <a:t> (</a:t>
            </a:r>
            <a:r>
              <a:rPr lang="ru-RU" dirty="0" err="1"/>
              <a:t>підсудних</a:t>
            </a:r>
            <a:r>
              <a:rPr lang="ru-RU" dirty="0"/>
              <a:t>), </a:t>
            </a:r>
            <a:r>
              <a:rPr lang="ru-RU" dirty="0" err="1"/>
              <a:t>які</a:t>
            </a:r>
            <a:r>
              <a:rPr lang="ru-RU" dirty="0"/>
              <a:t> </a:t>
            </a:r>
            <a:r>
              <a:rPr lang="ru-RU" dirty="0" err="1"/>
              <a:t>переховуються</a:t>
            </a:r>
            <a:r>
              <a:rPr lang="ru-RU" dirty="0"/>
              <a:t> </a:t>
            </a:r>
            <a:r>
              <a:rPr lang="ru-RU" dirty="0" err="1"/>
              <a:t>від</a:t>
            </a:r>
            <a:r>
              <a:rPr lang="ru-RU" dirty="0"/>
              <a:t> </a:t>
            </a:r>
            <a:r>
              <a:rPr lang="ru-RU" dirty="0" err="1"/>
              <a:t>органів</a:t>
            </a:r>
            <a:r>
              <a:rPr lang="ru-RU" dirty="0"/>
              <a:t> </a:t>
            </a:r>
            <a:r>
              <a:rPr lang="ru-RU" dirty="0" err="1"/>
              <a:t>досудового</a:t>
            </a:r>
            <a:r>
              <a:rPr lang="ru-RU" dirty="0"/>
              <a:t> </a:t>
            </a:r>
            <a:r>
              <a:rPr lang="ru-RU" dirty="0" err="1"/>
              <a:t>розслідування</a:t>
            </a:r>
            <a:r>
              <a:rPr lang="ru-RU" dirty="0"/>
              <a:t> </a:t>
            </a:r>
            <a:r>
              <a:rPr lang="ru-RU" dirty="0" err="1"/>
              <a:t>або</a:t>
            </a:r>
            <a:r>
              <a:rPr lang="ru-RU" dirty="0"/>
              <a:t> суду, </a:t>
            </a:r>
            <a:r>
              <a:rPr lang="ru-RU" dirty="0" err="1"/>
              <a:t>засуджених</a:t>
            </a:r>
            <a:r>
              <a:rPr lang="ru-RU" dirty="0"/>
              <a:t>, </a:t>
            </a:r>
            <a:r>
              <a:rPr lang="ru-RU" dirty="0" err="1"/>
              <a:t>які</a:t>
            </a:r>
            <a:r>
              <a:rPr lang="ru-RU" dirty="0"/>
              <a:t> </a:t>
            </a:r>
            <a:r>
              <a:rPr lang="ru-RU" dirty="0" err="1"/>
              <a:t>ухиляються</a:t>
            </a:r>
            <a:r>
              <a:rPr lang="ru-RU" dirty="0"/>
              <a:t> </a:t>
            </a:r>
            <a:r>
              <a:rPr lang="ru-RU" dirty="0" err="1"/>
              <a:t>від</a:t>
            </a:r>
            <a:r>
              <a:rPr lang="ru-RU" dirty="0"/>
              <a:t> </a:t>
            </a:r>
            <a:r>
              <a:rPr lang="ru-RU" dirty="0" err="1"/>
              <a:t>виконання</a:t>
            </a:r>
            <a:r>
              <a:rPr lang="ru-RU" dirty="0"/>
              <a:t> </a:t>
            </a:r>
            <a:r>
              <a:rPr lang="ru-RU" dirty="0" err="1"/>
              <a:t>кримінального</a:t>
            </a:r>
            <a:r>
              <a:rPr lang="ru-RU" dirty="0"/>
              <a:t> </a:t>
            </a:r>
            <a:r>
              <a:rPr lang="ru-RU" dirty="0" err="1"/>
              <a:t>покарання</a:t>
            </a:r>
            <a:r>
              <a:rPr lang="ru-RU" dirty="0"/>
              <a:t>;</a:t>
            </a:r>
          </a:p>
          <a:p>
            <a:r>
              <a:rPr lang="ru-RU" dirty="0" err="1"/>
              <a:t>які</a:t>
            </a:r>
            <a:r>
              <a:rPr lang="ru-RU" dirty="0"/>
              <a:t> вчинили </a:t>
            </a:r>
            <a:r>
              <a:rPr lang="ru-RU" dirty="0" err="1"/>
              <a:t>дії</a:t>
            </a:r>
            <a:r>
              <a:rPr lang="ru-RU" dirty="0"/>
              <a:t>, </a:t>
            </a:r>
            <a:r>
              <a:rPr lang="ru-RU" dirty="0" err="1"/>
              <a:t>що</a:t>
            </a:r>
            <a:r>
              <a:rPr lang="ru-RU" dirty="0"/>
              <a:t> </a:t>
            </a:r>
            <a:r>
              <a:rPr lang="ru-RU" dirty="0" err="1"/>
              <a:t>створюють</a:t>
            </a:r>
            <a:r>
              <a:rPr lang="ru-RU" dirty="0"/>
              <a:t> </a:t>
            </a:r>
            <a:r>
              <a:rPr lang="ru-RU" dirty="0" err="1"/>
              <a:t>реальну</a:t>
            </a:r>
            <a:r>
              <a:rPr lang="ru-RU" dirty="0"/>
              <a:t> </a:t>
            </a:r>
            <a:r>
              <a:rPr lang="ru-RU" dirty="0" err="1"/>
              <a:t>загрозу</a:t>
            </a:r>
            <a:r>
              <a:rPr lang="ru-RU" dirty="0"/>
              <a:t> для </a:t>
            </a:r>
            <a:r>
              <a:rPr lang="ru-RU" dirty="0" err="1"/>
              <a:t>оточуючих</a:t>
            </a:r>
            <a:r>
              <a:rPr lang="ru-RU" dirty="0"/>
              <a:t>, </a:t>
            </a:r>
            <a:r>
              <a:rPr lang="ru-RU" dirty="0" err="1"/>
              <a:t>або</a:t>
            </a:r>
            <a:r>
              <a:rPr lang="ru-RU" dirty="0"/>
              <a:t> </a:t>
            </a:r>
            <a:r>
              <a:rPr lang="ru-RU" dirty="0" err="1"/>
              <a:t>які</a:t>
            </a:r>
            <a:r>
              <a:rPr lang="ru-RU" dirty="0"/>
              <a:t> </a:t>
            </a:r>
            <a:r>
              <a:rPr lang="ru-RU" dirty="0" err="1"/>
              <a:t>виявили</a:t>
            </a:r>
            <a:r>
              <a:rPr lang="ru-RU" dirty="0"/>
              <a:t> </a:t>
            </a:r>
            <a:r>
              <a:rPr lang="ru-RU" dirty="0" err="1"/>
              <a:t>непокору</a:t>
            </a:r>
            <a:r>
              <a:rPr lang="ru-RU" dirty="0"/>
              <a:t> </a:t>
            </a:r>
            <a:r>
              <a:rPr lang="ru-RU" dirty="0" err="1"/>
              <a:t>законній</a:t>
            </a:r>
            <a:r>
              <a:rPr lang="ru-RU" dirty="0"/>
              <a:t> </a:t>
            </a:r>
            <a:r>
              <a:rPr lang="ru-RU" dirty="0" err="1"/>
              <a:t>вимозі</a:t>
            </a:r>
            <a:r>
              <a:rPr lang="ru-RU" dirty="0"/>
              <a:t> </a:t>
            </a:r>
            <a:r>
              <a:rPr lang="ru-RU" dirty="0" err="1"/>
              <a:t>військовослужбовця</a:t>
            </a:r>
            <a:r>
              <a:rPr lang="ru-RU" dirty="0"/>
              <a:t> </a:t>
            </a:r>
            <a:r>
              <a:rPr lang="ru-RU" dirty="0" err="1"/>
              <a:t>Служби</a:t>
            </a:r>
            <a:r>
              <a:rPr lang="ru-RU" dirty="0"/>
              <a:t> правопорядку</a:t>
            </a:r>
            <a:r>
              <a:rPr lang="ru-RU" dirty="0" smtClean="0"/>
              <a:t>;</a:t>
            </a:r>
          </a:p>
          <a:p>
            <a:r>
              <a:rPr lang="ru-RU" dirty="0"/>
              <a:t>5</a:t>
            </a:r>
            <a:r>
              <a:rPr lang="ru-RU" i="1" dirty="0"/>
              <a:t>) </a:t>
            </a:r>
            <a:r>
              <a:rPr lang="ru-RU" b="1" i="1" dirty="0" err="1">
                <a:solidFill>
                  <a:srgbClr val="FF0000"/>
                </a:solidFill>
              </a:rPr>
              <a:t>затримувати</a:t>
            </a:r>
            <a:r>
              <a:rPr lang="ru-RU" dirty="0"/>
              <a:t> </a:t>
            </a:r>
            <a:r>
              <a:rPr lang="ru-RU" dirty="0" err="1"/>
              <a:t>осіб</a:t>
            </a:r>
            <a:r>
              <a:rPr lang="ru-RU" dirty="0"/>
              <a:t> у </a:t>
            </a:r>
            <a:r>
              <a:rPr lang="ru-RU" dirty="0" err="1"/>
              <a:t>військовій</a:t>
            </a:r>
            <a:r>
              <a:rPr lang="ru-RU" dirty="0"/>
              <a:t> </a:t>
            </a:r>
            <a:r>
              <a:rPr lang="ru-RU" dirty="0" err="1"/>
              <a:t>формі</a:t>
            </a:r>
            <a:r>
              <a:rPr lang="ru-RU" dirty="0"/>
              <a:t> </a:t>
            </a:r>
            <a:r>
              <a:rPr lang="ru-RU" dirty="0" err="1"/>
              <a:t>одягу</a:t>
            </a:r>
            <a:r>
              <a:rPr lang="ru-RU" dirty="0"/>
              <a:t>, </a:t>
            </a:r>
            <a:r>
              <a:rPr lang="ru-RU" dirty="0" err="1"/>
              <a:t>які</a:t>
            </a:r>
            <a:r>
              <a:rPr lang="ru-RU" dirty="0"/>
              <a:t> </a:t>
            </a:r>
            <a:r>
              <a:rPr lang="ru-RU" dirty="0" err="1"/>
              <a:t>мають</a:t>
            </a:r>
            <a:r>
              <a:rPr lang="ru-RU" dirty="0"/>
              <a:t> </a:t>
            </a:r>
            <a:r>
              <a:rPr lang="ru-RU" dirty="0" err="1"/>
              <a:t>виражені</a:t>
            </a:r>
            <a:r>
              <a:rPr lang="ru-RU" dirty="0"/>
              <a:t> </a:t>
            </a:r>
            <a:r>
              <a:rPr lang="ru-RU" dirty="0" err="1"/>
              <a:t>ознаки</a:t>
            </a:r>
            <a:r>
              <a:rPr lang="ru-RU" dirty="0"/>
              <a:t> </a:t>
            </a:r>
            <a:r>
              <a:rPr lang="ru-RU" dirty="0" err="1"/>
              <a:t>психічного</a:t>
            </a:r>
            <a:r>
              <a:rPr lang="ru-RU" dirty="0"/>
              <a:t> </a:t>
            </a:r>
            <a:r>
              <a:rPr lang="ru-RU" dirty="0" err="1"/>
              <a:t>розладу</a:t>
            </a:r>
            <a:r>
              <a:rPr lang="ru-RU" dirty="0"/>
              <a:t> і </a:t>
            </a:r>
            <a:r>
              <a:rPr lang="ru-RU" dirty="0" err="1"/>
              <a:t>створюють</a:t>
            </a:r>
            <a:r>
              <a:rPr lang="ru-RU" dirty="0"/>
              <a:t> у </a:t>
            </a:r>
            <a:r>
              <a:rPr lang="ru-RU" dirty="0" err="1"/>
              <a:t>зв'язку</a:t>
            </a:r>
            <a:r>
              <a:rPr lang="ru-RU" dirty="0"/>
              <a:t> з </a:t>
            </a:r>
            <a:r>
              <a:rPr lang="ru-RU" dirty="0" err="1"/>
              <a:t>цим</a:t>
            </a:r>
            <a:r>
              <a:rPr lang="ru-RU" dirty="0"/>
              <a:t> </a:t>
            </a:r>
            <a:r>
              <a:rPr lang="ru-RU" dirty="0" err="1"/>
              <a:t>реальну</a:t>
            </a:r>
            <a:r>
              <a:rPr lang="ru-RU" dirty="0"/>
              <a:t> </a:t>
            </a:r>
            <a:r>
              <a:rPr lang="ru-RU" dirty="0" err="1"/>
              <a:t>небезпеку</a:t>
            </a:r>
            <a:r>
              <a:rPr lang="ru-RU" dirty="0"/>
              <a:t> для </a:t>
            </a:r>
            <a:r>
              <a:rPr lang="ru-RU" dirty="0" err="1"/>
              <a:t>оточуючих</a:t>
            </a:r>
            <a:r>
              <a:rPr lang="ru-RU" dirty="0"/>
              <a:t>, з </a:t>
            </a:r>
            <a:r>
              <a:rPr lang="ru-RU" dirty="0" err="1"/>
              <a:t>негайним</a:t>
            </a:r>
            <a:r>
              <a:rPr lang="ru-RU" dirty="0"/>
              <a:t> </a:t>
            </a:r>
            <a:r>
              <a:rPr lang="ru-RU" dirty="0" err="1"/>
              <a:t>повідомленням</a:t>
            </a:r>
            <a:r>
              <a:rPr lang="ru-RU" dirty="0"/>
              <a:t> </a:t>
            </a:r>
            <a:r>
              <a:rPr lang="ru-RU" dirty="0" err="1"/>
              <a:t>лікувального</a:t>
            </a:r>
            <a:r>
              <a:rPr lang="ru-RU" dirty="0"/>
              <a:t> закладу </a:t>
            </a:r>
            <a:r>
              <a:rPr lang="ru-RU" dirty="0" err="1"/>
              <a:t>або</a:t>
            </a:r>
            <a:r>
              <a:rPr lang="ru-RU" dirty="0"/>
              <a:t> </a:t>
            </a:r>
            <a:r>
              <a:rPr lang="ru-RU" dirty="0" err="1"/>
              <a:t>командирів</a:t>
            </a:r>
            <a:r>
              <a:rPr lang="ru-RU" dirty="0"/>
              <a:t> (</a:t>
            </a:r>
            <a:r>
              <a:rPr lang="ru-RU" dirty="0" err="1"/>
              <a:t>начальників</a:t>
            </a:r>
            <a:r>
              <a:rPr lang="ru-RU" dirty="0"/>
              <a:t>) </a:t>
            </a:r>
            <a:r>
              <a:rPr lang="ru-RU" dirty="0" err="1"/>
              <a:t>військовослужбовців</a:t>
            </a:r>
            <a:r>
              <a:rPr lang="ru-RU" dirty="0"/>
              <a:t> для </a:t>
            </a:r>
            <a:r>
              <a:rPr lang="ru-RU" dirty="0" err="1"/>
              <a:t>вирішення</a:t>
            </a:r>
            <a:r>
              <a:rPr lang="ru-RU" dirty="0"/>
              <a:t> </a:t>
            </a:r>
            <a:r>
              <a:rPr lang="ru-RU" dirty="0" err="1"/>
              <a:t>питання</a:t>
            </a:r>
            <a:r>
              <a:rPr lang="ru-RU" dirty="0"/>
              <a:t> </a:t>
            </a:r>
            <a:r>
              <a:rPr lang="ru-RU" dirty="0" err="1"/>
              <a:t>щодо</a:t>
            </a:r>
            <a:r>
              <a:rPr lang="ru-RU" dirty="0"/>
              <a:t> </a:t>
            </a:r>
            <a:r>
              <a:rPr lang="ru-RU" dirty="0" err="1"/>
              <a:t>їх</a:t>
            </a:r>
            <a:r>
              <a:rPr lang="ru-RU" dirty="0"/>
              <a:t> </a:t>
            </a:r>
            <a:r>
              <a:rPr lang="ru-RU" dirty="0" err="1"/>
              <a:t>негайного</a:t>
            </a:r>
            <a:r>
              <a:rPr lang="ru-RU" dirty="0"/>
              <a:t> </a:t>
            </a:r>
            <a:r>
              <a:rPr lang="ru-RU" dirty="0" err="1"/>
              <a:t>огляду</a:t>
            </a:r>
            <a:r>
              <a:rPr lang="ru-RU" dirty="0"/>
              <a:t> у </a:t>
            </a:r>
            <a:r>
              <a:rPr lang="ru-RU" dirty="0" err="1"/>
              <a:t>відповідних</a:t>
            </a:r>
            <a:r>
              <a:rPr lang="ru-RU" dirty="0"/>
              <a:t> </a:t>
            </a:r>
            <a:r>
              <a:rPr lang="ru-RU" dirty="0" err="1"/>
              <a:t>лікувальних</a:t>
            </a:r>
            <a:r>
              <a:rPr lang="ru-RU" dirty="0"/>
              <a:t> закладах;</a:t>
            </a:r>
          </a:p>
          <a:p>
            <a:r>
              <a:rPr lang="ru-RU" dirty="0"/>
              <a:t>6) </a:t>
            </a:r>
            <a:r>
              <a:rPr lang="ru-RU" dirty="0" err="1"/>
              <a:t>відповідно</a:t>
            </a:r>
            <a:r>
              <a:rPr lang="ru-RU" dirty="0"/>
              <a:t> до </a:t>
            </a:r>
            <a:r>
              <a:rPr lang="ru-RU" dirty="0" err="1"/>
              <a:t>вимог</a:t>
            </a:r>
            <a:r>
              <a:rPr lang="ru-RU" dirty="0"/>
              <a:t> </a:t>
            </a:r>
            <a:r>
              <a:rPr lang="ru-RU" dirty="0" err="1"/>
              <a:t>цього</a:t>
            </a:r>
            <a:r>
              <a:rPr lang="ru-RU" dirty="0"/>
              <a:t> та </a:t>
            </a:r>
            <a:r>
              <a:rPr lang="ru-RU" dirty="0" err="1"/>
              <a:t>інших</a:t>
            </a:r>
            <a:r>
              <a:rPr lang="ru-RU" dirty="0"/>
              <a:t> </a:t>
            </a:r>
            <a:r>
              <a:rPr lang="ru-RU" dirty="0" err="1"/>
              <a:t>законів</a:t>
            </a:r>
            <a:r>
              <a:rPr lang="ru-RU" dirty="0"/>
              <a:t> </a:t>
            </a:r>
            <a:r>
              <a:rPr lang="ru-RU" dirty="0" err="1"/>
              <a:t>України</a:t>
            </a:r>
            <a:r>
              <a:rPr lang="ru-RU" dirty="0"/>
              <a:t> </a:t>
            </a:r>
            <a:r>
              <a:rPr lang="ru-RU" b="1" i="1" dirty="0" err="1">
                <a:solidFill>
                  <a:srgbClr val="FF0000"/>
                </a:solidFill>
              </a:rPr>
              <a:t>проводити</a:t>
            </a:r>
            <a:r>
              <a:rPr lang="ru-RU" b="1" i="1" dirty="0">
                <a:solidFill>
                  <a:srgbClr val="FF0000"/>
                </a:solidFill>
              </a:rPr>
              <a:t> </a:t>
            </a:r>
            <a:r>
              <a:rPr lang="ru-RU" b="1" i="1" dirty="0" err="1">
                <a:solidFill>
                  <a:srgbClr val="FF0000"/>
                </a:solidFill>
              </a:rPr>
              <a:t>особистий</a:t>
            </a:r>
            <a:r>
              <a:rPr lang="ru-RU" b="1" i="1" dirty="0">
                <a:solidFill>
                  <a:srgbClr val="FF0000"/>
                </a:solidFill>
              </a:rPr>
              <a:t> </a:t>
            </a:r>
            <a:r>
              <a:rPr lang="ru-RU" b="1" i="1" dirty="0" err="1">
                <a:solidFill>
                  <a:srgbClr val="FF0000"/>
                </a:solidFill>
              </a:rPr>
              <a:t>огляд</a:t>
            </a:r>
            <a:r>
              <a:rPr lang="ru-RU" b="1" i="1" dirty="0">
                <a:solidFill>
                  <a:srgbClr val="FF0000"/>
                </a:solidFill>
              </a:rPr>
              <a:t> </a:t>
            </a:r>
            <a:r>
              <a:rPr lang="ru-RU" b="1" i="1" dirty="0" err="1">
                <a:solidFill>
                  <a:srgbClr val="FF0000"/>
                </a:solidFill>
              </a:rPr>
              <a:t>або</a:t>
            </a:r>
            <a:r>
              <a:rPr lang="ru-RU" b="1" i="1" dirty="0">
                <a:solidFill>
                  <a:srgbClr val="FF0000"/>
                </a:solidFill>
              </a:rPr>
              <a:t> </a:t>
            </a:r>
            <a:r>
              <a:rPr lang="ru-RU" b="1" i="1" dirty="0" err="1">
                <a:solidFill>
                  <a:srgbClr val="FF0000"/>
                </a:solidFill>
              </a:rPr>
              <a:t>обшук</a:t>
            </a:r>
            <a:r>
              <a:rPr lang="ru-RU" b="1" i="1" dirty="0">
                <a:solidFill>
                  <a:srgbClr val="FF0000"/>
                </a:solidFill>
              </a:rPr>
              <a:t> </a:t>
            </a:r>
            <a:r>
              <a:rPr lang="ru-RU" dirty="0" err="1"/>
              <a:t>затриманих</a:t>
            </a:r>
            <a:r>
              <a:rPr lang="ru-RU" dirty="0"/>
              <a:t> </a:t>
            </a:r>
            <a:r>
              <a:rPr lang="ru-RU" dirty="0" err="1"/>
              <a:t>осіб</a:t>
            </a:r>
            <a:r>
              <a:rPr lang="ru-RU" dirty="0"/>
              <a:t>, </a:t>
            </a:r>
            <a:r>
              <a:rPr lang="ru-RU" dirty="0" err="1"/>
              <a:t>зазначених</a:t>
            </a:r>
            <a:r>
              <a:rPr lang="ru-RU" dirty="0"/>
              <a:t> у </a:t>
            </a:r>
            <a:r>
              <a:rPr lang="ru-RU" u="sng" dirty="0"/>
              <a:t>пунктах 2</a:t>
            </a:r>
            <a:r>
              <a:rPr lang="ru-RU" dirty="0"/>
              <a:t> і </a:t>
            </a:r>
            <a:r>
              <a:rPr lang="ru-RU" u="sng" dirty="0"/>
              <a:t>4</a:t>
            </a:r>
            <a:r>
              <a:rPr lang="ru-RU" dirty="0"/>
              <a:t> </a:t>
            </a:r>
            <a:r>
              <a:rPr lang="ru-RU" dirty="0" err="1"/>
              <a:t>цієї</a:t>
            </a:r>
            <a:r>
              <a:rPr lang="ru-RU" dirty="0"/>
              <a:t> </a:t>
            </a:r>
            <a:r>
              <a:rPr lang="ru-RU" dirty="0" err="1"/>
              <a:t>статті</a:t>
            </a:r>
            <a:r>
              <a:rPr lang="ru-RU" dirty="0"/>
              <a:t>, </a:t>
            </a:r>
            <a:r>
              <a:rPr lang="ru-RU" b="1" i="1" dirty="0" err="1">
                <a:solidFill>
                  <a:srgbClr val="FF0000"/>
                </a:solidFill>
              </a:rPr>
              <a:t>огляд</a:t>
            </a:r>
            <a:r>
              <a:rPr lang="ru-RU" b="1" i="1" dirty="0">
                <a:solidFill>
                  <a:srgbClr val="FF0000"/>
                </a:solidFill>
              </a:rPr>
              <a:t> речей</a:t>
            </a:r>
            <a:r>
              <a:rPr lang="ru-RU" dirty="0"/>
              <a:t>, </a:t>
            </a:r>
            <a:r>
              <a:rPr lang="ru-RU" dirty="0" err="1"/>
              <a:t>що</a:t>
            </a:r>
            <a:r>
              <a:rPr lang="ru-RU" dirty="0"/>
              <a:t> </a:t>
            </a:r>
            <a:r>
              <a:rPr lang="ru-RU" dirty="0" err="1"/>
              <a:t>знаходяться</a:t>
            </a:r>
            <a:r>
              <a:rPr lang="ru-RU" dirty="0"/>
              <a:t> при них, </a:t>
            </a:r>
            <a:r>
              <a:rPr lang="ru-RU" b="1" i="1" dirty="0" err="1">
                <a:solidFill>
                  <a:srgbClr val="FF0000"/>
                </a:solidFill>
              </a:rPr>
              <a:t>транспортних</a:t>
            </a:r>
            <a:r>
              <a:rPr lang="ru-RU" b="1" i="1" dirty="0">
                <a:solidFill>
                  <a:srgbClr val="FF0000"/>
                </a:solidFill>
              </a:rPr>
              <a:t> </a:t>
            </a:r>
            <a:r>
              <a:rPr lang="ru-RU" b="1" i="1" dirty="0" err="1">
                <a:solidFill>
                  <a:srgbClr val="FF0000"/>
                </a:solidFill>
              </a:rPr>
              <a:t>засобів</a:t>
            </a:r>
            <a:r>
              <a:rPr lang="ru-RU" b="1" i="1" dirty="0">
                <a:solidFill>
                  <a:srgbClr val="FF0000"/>
                </a:solidFill>
              </a:rPr>
              <a:t> і </a:t>
            </a:r>
            <a:r>
              <a:rPr lang="ru-RU" b="1" i="1" dirty="0" err="1">
                <a:solidFill>
                  <a:srgbClr val="FF0000"/>
                </a:solidFill>
              </a:rPr>
              <a:t>вилучати</a:t>
            </a:r>
            <a:r>
              <a:rPr lang="ru-RU" b="1" i="1" dirty="0">
                <a:solidFill>
                  <a:srgbClr val="FF0000"/>
                </a:solidFill>
              </a:rPr>
              <a:t> </a:t>
            </a:r>
            <a:r>
              <a:rPr lang="ru-RU" b="1" i="1" dirty="0" err="1">
                <a:solidFill>
                  <a:srgbClr val="FF0000"/>
                </a:solidFill>
              </a:rPr>
              <a:t>документи</a:t>
            </a:r>
            <a:r>
              <a:rPr lang="ru-RU" b="1" i="1" dirty="0">
                <a:solidFill>
                  <a:srgbClr val="FF0000"/>
                </a:solidFill>
              </a:rPr>
              <a:t> та </a:t>
            </a:r>
            <a:r>
              <a:rPr lang="ru-RU" b="1" i="1" dirty="0" err="1">
                <a:solidFill>
                  <a:srgbClr val="FF0000"/>
                </a:solidFill>
              </a:rPr>
              <a:t>предмети</a:t>
            </a:r>
            <a:r>
              <a:rPr lang="ru-RU" dirty="0"/>
              <a:t>, </a:t>
            </a:r>
            <a:r>
              <a:rPr lang="ru-RU" dirty="0" err="1"/>
              <a:t>що</a:t>
            </a:r>
            <a:r>
              <a:rPr lang="ru-RU" dirty="0"/>
              <a:t> </a:t>
            </a:r>
            <a:r>
              <a:rPr lang="ru-RU" dirty="0" err="1"/>
              <a:t>можуть</a:t>
            </a:r>
            <a:r>
              <a:rPr lang="ru-RU" dirty="0"/>
              <a:t> бути </a:t>
            </a:r>
            <a:r>
              <a:rPr lang="ru-RU" dirty="0" err="1"/>
              <a:t>речовими</a:t>
            </a:r>
            <a:r>
              <a:rPr lang="ru-RU" dirty="0"/>
              <a:t> </a:t>
            </a:r>
            <a:r>
              <a:rPr lang="ru-RU" dirty="0" err="1"/>
              <a:t>доказами</a:t>
            </a:r>
            <a:r>
              <a:rPr lang="ru-RU" dirty="0"/>
              <a:t> </a:t>
            </a:r>
            <a:r>
              <a:rPr lang="ru-RU" dirty="0" err="1"/>
              <a:t>або</a:t>
            </a:r>
            <a:r>
              <a:rPr lang="ru-RU" dirty="0"/>
              <a:t> є </a:t>
            </a:r>
            <a:r>
              <a:rPr lang="ru-RU" dirty="0" err="1"/>
              <a:t>небезпечними</a:t>
            </a:r>
            <a:r>
              <a:rPr lang="ru-RU" dirty="0"/>
              <a:t> для </a:t>
            </a:r>
            <a:r>
              <a:rPr lang="ru-RU" dirty="0" err="1"/>
              <a:t>оточуючих</a:t>
            </a:r>
            <a:r>
              <a:rPr lang="ru-RU" dirty="0"/>
              <a:t>;</a:t>
            </a:r>
          </a:p>
          <a:p>
            <a:r>
              <a:rPr lang="ru-RU" dirty="0"/>
              <a:t>7) </a:t>
            </a:r>
            <a:r>
              <a:rPr lang="ru-RU" b="1" i="1" dirty="0" err="1">
                <a:solidFill>
                  <a:srgbClr val="FF0000"/>
                </a:solidFill>
              </a:rPr>
              <a:t>складати</a:t>
            </a:r>
            <a:r>
              <a:rPr lang="ru-RU" b="1" i="1" dirty="0">
                <a:solidFill>
                  <a:srgbClr val="FF0000"/>
                </a:solidFill>
              </a:rPr>
              <a:t> </a:t>
            </a:r>
            <a:r>
              <a:rPr lang="ru-RU" b="1" i="1" dirty="0" err="1">
                <a:solidFill>
                  <a:srgbClr val="FF0000"/>
                </a:solidFill>
              </a:rPr>
              <a:t>протоколи</a:t>
            </a:r>
            <a:r>
              <a:rPr lang="ru-RU" b="1" i="1" dirty="0">
                <a:solidFill>
                  <a:srgbClr val="FF0000"/>
                </a:solidFill>
              </a:rPr>
              <a:t> про </a:t>
            </a:r>
            <a:r>
              <a:rPr lang="ru-RU" b="1" i="1" dirty="0" err="1">
                <a:solidFill>
                  <a:srgbClr val="FF0000"/>
                </a:solidFill>
              </a:rPr>
              <a:t>адміністративні</a:t>
            </a:r>
            <a:r>
              <a:rPr lang="ru-RU" b="1" i="1" dirty="0">
                <a:solidFill>
                  <a:srgbClr val="FF0000"/>
                </a:solidFill>
              </a:rPr>
              <a:t> </a:t>
            </a:r>
            <a:r>
              <a:rPr lang="ru-RU" b="1" i="1" dirty="0" err="1">
                <a:solidFill>
                  <a:srgbClr val="FF0000"/>
                </a:solidFill>
              </a:rPr>
              <a:t>правопорушення</a:t>
            </a:r>
            <a:r>
              <a:rPr lang="ru-RU" b="1" i="1" dirty="0">
                <a:solidFill>
                  <a:srgbClr val="FF0000"/>
                </a:solidFill>
              </a:rPr>
              <a:t> </a:t>
            </a:r>
            <a:r>
              <a:rPr lang="ru-RU" dirty="0" err="1"/>
              <a:t>стосовно</a:t>
            </a:r>
            <a:r>
              <a:rPr lang="ru-RU" dirty="0"/>
              <a:t> </a:t>
            </a:r>
            <a:r>
              <a:rPr lang="ru-RU" dirty="0" err="1"/>
              <a:t>військовослужбовців</a:t>
            </a:r>
            <a:r>
              <a:rPr lang="ru-RU" dirty="0"/>
              <a:t> у </a:t>
            </a:r>
            <a:r>
              <a:rPr lang="ru-RU" dirty="0" err="1"/>
              <a:t>випадку</a:t>
            </a:r>
            <a:r>
              <a:rPr lang="ru-RU" dirty="0"/>
              <a:t> та в порядку, </a:t>
            </a:r>
            <a:r>
              <a:rPr lang="ru-RU" dirty="0" err="1"/>
              <a:t>передбачених</a:t>
            </a:r>
            <a:r>
              <a:rPr lang="ru-RU" dirty="0"/>
              <a:t> законами </a:t>
            </a:r>
            <a:r>
              <a:rPr lang="ru-RU" dirty="0" err="1"/>
              <a:t>України</a:t>
            </a:r>
            <a:r>
              <a:rPr lang="ru-RU" dirty="0"/>
              <a:t>, а </a:t>
            </a:r>
            <a:r>
              <a:rPr lang="ru-RU" dirty="0" err="1"/>
              <a:t>також</a:t>
            </a:r>
            <a:r>
              <a:rPr lang="ru-RU" dirty="0"/>
              <a:t> у </a:t>
            </a:r>
            <a:r>
              <a:rPr lang="ru-RU" dirty="0" err="1"/>
              <a:t>разі</a:t>
            </a:r>
            <a:r>
              <a:rPr lang="ru-RU" dirty="0"/>
              <a:t> </a:t>
            </a:r>
            <a:r>
              <a:rPr lang="ru-RU" dirty="0" err="1"/>
              <a:t>вчинення</a:t>
            </a:r>
            <a:r>
              <a:rPr lang="ru-RU" dirty="0"/>
              <a:t> </a:t>
            </a:r>
            <a:r>
              <a:rPr lang="ru-RU" dirty="0" err="1"/>
              <a:t>адміністративних</a:t>
            </a:r>
            <a:r>
              <a:rPr lang="ru-RU" dirty="0"/>
              <a:t> </a:t>
            </a:r>
            <a:r>
              <a:rPr lang="ru-RU" dirty="0" err="1"/>
              <a:t>правопорушень</a:t>
            </a:r>
            <a:r>
              <a:rPr lang="ru-RU" dirty="0"/>
              <a:t> </a:t>
            </a:r>
            <a:r>
              <a:rPr lang="ru-RU" dirty="0" err="1"/>
              <a:t>іншими</a:t>
            </a:r>
            <a:r>
              <a:rPr lang="ru-RU" dirty="0"/>
              <a:t> особами, </a:t>
            </a:r>
            <a:r>
              <a:rPr lang="ru-RU" dirty="0" err="1"/>
              <a:t>зазначеними</a:t>
            </a:r>
            <a:r>
              <a:rPr lang="ru-RU" dirty="0"/>
              <a:t> в </a:t>
            </a:r>
            <a:r>
              <a:rPr lang="ru-RU" u="sng" dirty="0" err="1"/>
              <a:t>пункті</a:t>
            </a:r>
            <a:r>
              <a:rPr lang="ru-RU" u="sng" dirty="0"/>
              <a:t> 2</a:t>
            </a:r>
            <a:r>
              <a:rPr lang="ru-RU" dirty="0"/>
              <a:t> </a:t>
            </a:r>
            <a:r>
              <a:rPr lang="ru-RU" dirty="0" err="1"/>
              <a:t>цієї</a:t>
            </a:r>
            <a:r>
              <a:rPr lang="ru-RU" dirty="0"/>
              <a:t> </a:t>
            </a:r>
            <a:r>
              <a:rPr lang="ru-RU" dirty="0" err="1"/>
              <a:t>статті</a:t>
            </a:r>
            <a:r>
              <a:rPr lang="ru-RU" dirty="0" smtClean="0"/>
              <a:t>;</a:t>
            </a:r>
          </a:p>
          <a:p>
            <a:r>
              <a:rPr lang="ru-RU" dirty="0"/>
              <a:t>8) у </a:t>
            </a:r>
            <a:r>
              <a:rPr lang="ru-RU" dirty="0" err="1"/>
              <a:t>випадках</a:t>
            </a:r>
            <a:r>
              <a:rPr lang="ru-RU" dirty="0"/>
              <a:t> та в порядку, </a:t>
            </a:r>
            <a:r>
              <a:rPr lang="ru-RU" dirty="0" err="1"/>
              <a:t>передбачених</a:t>
            </a:r>
            <a:r>
              <a:rPr lang="ru-RU" dirty="0"/>
              <a:t> </a:t>
            </a:r>
            <a:r>
              <a:rPr lang="ru-RU" u="sng" dirty="0"/>
              <a:t>Кодексом </a:t>
            </a:r>
            <a:r>
              <a:rPr lang="ru-RU" u="sng" dirty="0" err="1"/>
              <a:t>України</a:t>
            </a:r>
            <a:r>
              <a:rPr lang="ru-RU" u="sng" dirty="0"/>
              <a:t> про </a:t>
            </a:r>
            <a:r>
              <a:rPr lang="ru-RU" u="sng" dirty="0" err="1"/>
              <a:t>адміністративні</a:t>
            </a:r>
            <a:r>
              <a:rPr lang="ru-RU" u="sng" dirty="0"/>
              <a:t> </a:t>
            </a:r>
            <a:r>
              <a:rPr lang="ru-RU" u="sng" dirty="0" err="1"/>
              <a:t>правопорушення</a:t>
            </a:r>
            <a:r>
              <a:rPr lang="ru-RU" dirty="0"/>
              <a:t>, </a:t>
            </a:r>
            <a:r>
              <a:rPr lang="ru-RU" b="1" i="1" dirty="0" err="1">
                <a:solidFill>
                  <a:srgbClr val="FF0000"/>
                </a:solidFill>
              </a:rPr>
              <a:t>передавати</a:t>
            </a:r>
            <a:r>
              <a:rPr lang="ru-RU" b="1" i="1" dirty="0">
                <a:solidFill>
                  <a:srgbClr val="FF0000"/>
                </a:solidFill>
              </a:rPr>
              <a:t> </a:t>
            </a:r>
            <a:r>
              <a:rPr lang="ru-RU" b="1" i="1" dirty="0" err="1">
                <a:solidFill>
                  <a:srgbClr val="FF0000"/>
                </a:solidFill>
              </a:rPr>
              <a:t>матеріали</a:t>
            </a:r>
            <a:r>
              <a:rPr lang="ru-RU" b="1" i="1" dirty="0">
                <a:solidFill>
                  <a:srgbClr val="FF0000"/>
                </a:solidFill>
              </a:rPr>
              <a:t> про </a:t>
            </a:r>
            <a:r>
              <a:rPr lang="ru-RU" b="1" i="1" dirty="0" err="1">
                <a:solidFill>
                  <a:srgbClr val="FF0000"/>
                </a:solidFill>
              </a:rPr>
              <a:t>адміністративні</a:t>
            </a:r>
            <a:r>
              <a:rPr lang="ru-RU" b="1" i="1" dirty="0">
                <a:solidFill>
                  <a:srgbClr val="FF0000"/>
                </a:solidFill>
              </a:rPr>
              <a:t> </a:t>
            </a:r>
            <a:r>
              <a:rPr lang="ru-RU" b="1" i="1" dirty="0" err="1">
                <a:solidFill>
                  <a:srgbClr val="FF0000"/>
                </a:solidFill>
              </a:rPr>
              <a:t>правопорушення</a:t>
            </a:r>
            <a:r>
              <a:rPr lang="ru-RU" b="1" i="1" dirty="0">
                <a:solidFill>
                  <a:srgbClr val="FF0000"/>
                </a:solidFill>
              </a:rPr>
              <a:t> на </a:t>
            </a:r>
            <a:r>
              <a:rPr lang="ru-RU" b="1" i="1" dirty="0" err="1">
                <a:solidFill>
                  <a:srgbClr val="FF0000"/>
                </a:solidFill>
              </a:rPr>
              <a:t>розгляд</a:t>
            </a:r>
            <a:r>
              <a:rPr lang="ru-RU" b="1" i="1" dirty="0">
                <a:solidFill>
                  <a:srgbClr val="FF0000"/>
                </a:solidFill>
              </a:rPr>
              <a:t> </a:t>
            </a:r>
            <a:r>
              <a:rPr lang="ru-RU" b="1" i="1" dirty="0" err="1">
                <a:solidFill>
                  <a:srgbClr val="FF0000"/>
                </a:solidFill>
              </a:rPr>
              <a:t>органів</a:t>
            </a:r>
            <a:r>
              <a:rPr lang="ru-RU" b="1" i="1" dirty="0">
                <a:solidFill>
                  <a:srgbClr val="FF0000"/>
                </a:solidFill>
              </a:rPr>
              <a:t> (</a:t>
            </a:r>
            <a:r>
              <a:rPr lang="ru-RU" b="1" i="1" dirty="0" err="1">
                <a:solidFill>
                  <a:srgbClr val="FF0000"/>
                </a:solidFill>
              </a:rPr>
              <a:t>посадових</a:t>
            </a:r>
            <a:r>
              <a:rPr lang="ru-RU" b="1" i="1" dirty="0">
                <a:solidFill>
                  <a:srgbClr val="FF0000"/>
                </a:solidFill>
              </a:rPr>
              <a:t> </a:t>
            </a:r>
            <a:r>
              <a:rPr lang="ru-RU" b="1" i="1" dirty="0" err="1">
                <a:solidFill>
                  <a:srgbClr val="FF0000"/>
                </a:solidFill>
              </a:rPr>
              <a:t>осіб</a:t>
            </a:r>
            <a:r>
              <a:rPr lang="ru-RU" b="1" i="1" dirty="0">
                <a:solidFill>
                  <a:srgbClr val="FF0000"/>
                </a:solidFill>
              </a:rPr>
              <a:t>), </a:t>
            </a:r>
            <a:r>
              <a:rPr lang="ru-RU" b="1" i="1" dirty="0" err="1">
                <a:solidFill>
                  <a:srgbClr val="FF0000"/>
                </a:solidFill>
              </a:rPr>
              <a:t>уповноважених</a:t>
            </a:r>
            <a:r>
              <a:rPr lang="ru-RU" b="1" i="1" dirty="0">
                <a:solidFill>
                  <a:srgbClr val="FF0000"/>
                </a:solidFill>
              </a:rPr>
              <a:t> </a:t>
            </a:r>
            <a:r>
              <a:rPr lang="ru-RU" b="1" i="1" dirty="0" err="1">
                <a:solidFill>
                  <a:srgbClr val="FF0000"/>
                </a:solidFill>
              </a:rPr>
              <a:t>розглядати</a:t>
            </a:r>
            <a:r>
              <a:rPr lang="ru-RU" b="1" i="1" dirty="0">
                <a:solidFill>
                  <a:srgbClr val="FF0000"/>
                </a:solidFill>
              </a:rPr>
              <a:t> </a:t>
            </a:r>
            <a:r>
              <a:rPr lang="ru-RU" b="1" i="1" dirty="0" err="1">
                <a:solidFill>
                  <a:srgbClr val="FF0000"/>
                </a:solidFill>
              </a:rPr>
              <a:t>справи</a:t>
            </a:r>
            <a:r>
              <a:rPr lang="ru-RU" b="1" i="1" dirty="0">
                <a:solidFill>
                  <a:srgbClr val="FF0000"/>
                </a:solidFill>
              </a:rPr>
              <a:t> про </a:t>
            </a:r>
            <a:r>
              <a:rPr lang="ru-RU" b="1" i="1" dirty="0" err="1">
                <a:solidFill>
                  <a:srgbClr val="FF0000"/>
                </a:solidFill>
              </a:rPr>
              <a:t>такі</a:t>
            </a:r>
            <a:r>
              <a:rPr lang="ru-RU" b="1" i="1" dirty="0">
                <a:solidFill>
                  <a:srgbClr val="FF0000"/>
                </a:solidFill>
              </a:rPr>
              <a:t> </a:t>
            </a:r>
            <a:r>
              <a:rPr lang="ru-RU" b="1" i="1" dirty="0" err="1">
                <a:solidFill>
                  <a:srgbClr val="FF0000"/>
                </a:solidFill>
              </a:rPr>
              <a:t>адміністративні</a:t>
            </a:r>
            <a:r>
              <a:rPr lang="ru-RU" b="1" i="1" dirty="0">
                <a:solidFill>
                  <a:srgbClr val="FF0000"/>
                </a:solidFill>
              </a:rPr>
              <a:t> </a:t>
            </a:r>
            <a:r>
              <a:rPr lang="ru-RU" b="1" i="1" dirty="0" err="1">
                <a:solidFill>
                  <a:srgbClr val="FF0000"/>
                </a:solidFill>
              </a:rPr>
              <a:t>правопорушення</a:t>
            </a:r>
            <a:r>
              <a:rPr lang="ru-RU" b="1" i="1" dirty="0">
                <a:solidFill>
                  <a:srgbClr val="FF0000"/>
                </a:solidFill>
              </a:rPr>
              <a:t>;</a:t>
            </a:r>
          </a:p>
        </p:txBody>
      </p:sp>
    </p:spTree>
    <p:extLst>
      <p:ext uri="{BB962C8B-B14F-4D97-AF65-F5344CB8AC3E}">
        <p14:creationId xmlns:p14="http://schemas.microsoft.com/office/powerpoint/2010/main" val="864386799"/>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2998"/>
            <a:ext cx="8229600" cy="1143000"/>
          </a:xfrm>
        </p:spPr>
        <p:txBody>
          <a:bodyPr>
            <a:normAutofit fontScale="90000"/>
          </a:bodyPr>
          <a:lstStyle/>
          <a:p>
            <a:r>
              <a:rPr lang="ru-RU" dirty="0"/>
              <a:t>Права </a:t>
            </a:r>
            <a:r>
              <a:rPr lang="ru-RU" dirty="0" err="1"/>
              <a:t>військовослужбовців</a:t>
            </a:r>
            <a:r>
              <a:rPr lang="ru-RU" dirty="0"/>
              <a:t> </a:t>
            </a:r>
            <a:r>
              <a:rPr lang="ru-RU" dirty="0" err="1"/>
              <a:t>Служби</a:t>
            </a:r>
            <a:r>
              <a:rPr lang="ru-RU" dirty="0"/>
              <a:t> правопорядку</a:t>
            </a:r>
          </a:p>
        </p:txBody>
      </p:sp>
      <p:sp>
        <p:nvSpPr>
          <p:cNvPr id="3" name="Объект 2"/>
          <p:cNvSpPr>
            <a:spLocks noGrp="1"/>
          </p:cNvSpPr>
          <p:nvPr>
            <p:ph idx="1"/>
          </p:nvPr>
        </p:nvSpPr>
        <p:spPr>
          <a:xfrm>
            <a:off x="107504" y="1124744"/>
            <a:ext cx="8229600" cy="5616623"/>
          </a:xfrm>
        </p:spPr>
        <p:txBody>
          <a:bodyPr>
            <a:normAutofit fontScale="55000" lnSpcReduction="20000"/>
          </a:bodyPr>
          <a:lstStyle/>
          <a:p>
            <a:r>
              <a:rPr lang="ru-RU" dirty="0"/>
              <a:t>9) </a:t>
            </a:r>
            <a:r>
              <a:rPr lang="ru-RU" b="1" i="1" dirty="0" err="1">
                <a:solidFill>
                  <a:srgbClr val="FF0000"/>
                </a:solidFill>
              </a:rPr>
              <a:t>передавати</a:t>
            </a:r>
            <a:r>
              <a:rPr lang="ru-RU" dirty="0"/>
              <a:t> </a:t>
            </a:r>
            <a:r>
              <a:rPr lang="ru-RU" dirty="0" err="1"/>
              <a:t>матеріали</a:t>
            </a:r>
            <a:r>
              <a:rPr lang="ru-RU" dirty="0"/>
              <a:t> про </a:t>
            </a:r>
            <a:r>
              <a:rPr lang="ru-RU" dirty="0" err="1"/>
              <a:t>дисциплінарні</a:t>
            </a:r>
            <a:r>
              <a:rPr lang="ru-RU" dirty="0"/>
              <a:t> </a:t>
            </a:r>
            <a:r>
              <a:rPr lang="ru-RU" dirty="0" err="1"/>
              <a:t>правопорушення</a:t>
            </a:r>
            <a:r>
              <a:rPr lang="ru-RU" dirty="0"/>
              <a:t>, </a:t>
            </a:r>
            <a:r>
              <a:rPr lang="ru-RU" dirty="0" err="1"/>
              <a:t>вчинені</a:t>
            </a:r>
            <a:r>
              <a:rPr lang="ru-RU" dirty="0"/>
              <a:t> </a:t>
            </a:r>
            <a:r>
              <a:rPr lang="ru-RU" dirty="0" err="1"/>
              <a:t>військовослужбовцями</a:t>
            </a:r>
            <a:r>
              <a:rPr lang="ru-RU" dirty="0"/>
              <a:t> і </a:t>
            </a:r>
            <a:r>
              <a:rPr lang="ru-RU" dirty="0" err="1"/>
              <a:t>військовозобов'язаними</a:t>
            </a:r>
            <a:r>
              <a:rPr lang="ru-RU" dirty="0"/>
              <a:t> </a:t>
            </a:r>
            <a:r>
              <a:rPr lang="ru-RU" dirty="0" err="1"/>
              <a:t>під</a:t>
            </a:r>
            <a:r>
              <a:rPr lang="ru-RU" dirty="0"/>
              <a:t> час </a:t>
            </a:r>
            <a:r>
              <a:rPr lang="ru-RU" dirty="0" err="1"/>
              <a:t>проходження</a:t>
            </a:r>
            <a:r>
              <a:rPr lang="ru-RU" dirty="0"/>
              <a:t> ними </a:t>
            </a:r>
            <a:r>
              <a:rPr lang="ru-RU" dirty="0" err="1"/>
              <a:t>зборів</a:t>
            </a:r>
            <a:r>
              <a:rPr lang="ru-RU" dirty="0"/>
              <a:t>, на </a:t>
            </a:r>
            <a:r>
              <a:rPr lang="ru-RU" dirty="0" err="1"/>
              <a:t>розгляд</a:t>
            </a:r>
            <a:r>
              <a:rPr lang="ru-RU" dirty="0"/>
              <a:t> </a:t>
            </a:r>
            <a:r>
              <a:rPr lang="ru-RU" dirty="0" err="1"/>
              <a:t>відповідних</a:t>
            </a:r>
            <a:r>
              <a:rPr lang="ru-RU" dirty="0"/>
              <a:t> </a:t>
            </a:r>
            <a:r>
              <a:rPr lang="ru-RU" dirty="0" err="1"/>
              <a:t>командирів</a:t>
            </a:r>
            <a:r>
              <a:rPr lang="ru-RU" dirty="0"/>
              <a:t> (</a:t>
            </a:r>
            <a:r>
              <a:rPr lang="ru-RU" dirty="0" err="1"/>
              <a:t>начальників</a:t>
            </a:r>
            <a:r>
              <a:rPr lang="ru-RU" dirty="0"/>
              <a:t>) </a:t>
            </a:r>
            <a:r>
              <a:rPr lang="ru-RU" dirty="0" err="1"/>
              <a:t>військових</a:t>
            </a:r>
            <a:r>
              <a:rPr lang="ru-RU" dirty="0"/>
              <a:t> </a:t>
            </a:r>
            <a:r>
              <a:rPr lang="ru-RU" dirty="0" err="1"/>
              <a:t>частин</a:t>
            </a:r>
            <a:r>
              <a:rPr lang="ru-RU" dirty="0" smtClean="0"/>
              <a:t>;</a:t>
            </a:r>
          </a:p>
          <a:p>
            <a:r>
              <a:rPr lang="ru-RU" dirty="0"/>
              <a:t>11) </a:t>
            </a:r>
            <a:r>
              <a:rPr lang="ru-RU" b="1" i="1" dirty="0">
                <a:solidFill>
                  <a:srgbClr val="FF0000"/>
                </a:solidFill>
              </a:rPr>
              <a:t>вести </a:t>
            </a:r>
            <a:r>
              <a:rPr lang="ru-RU" b="1" i="1" dirty="0" err="1">
                <a:solidFill>
                  <a:srgbClr val="FF0000"/>
                </a:solidFill>
              </a:rPr>
              <a:t>облік</a:t>
            </a:r>
            <a:r>
              <a:rPr lang="ru-RU" b="1" i="1" dirty="0">
                <a:solidFill>
                  <a:srgbClr val="FF0000"/>
                </a:solidFill>
              </a:rPr>
              <a:t> </a:t>
            </a:r>
            <a:r>
              <a:rPr lang="ru-RU" dirty="0" err="1"/>
              <a:t>кримінальних</a:t>
            </a:r>
            <a:r>
              <a:rPr lang="ru-RU" dirty="0"/>
              <a:t> та </a:t>
            </a:r>
            <a:r>
              <a:rPr lang="ru-RU" dirty="0" err="1"/>
              <a:t>інших</a:t>
            </a:r>
            <a:r>
              <a:rPr lang="ru-RU" dirty="0"/>
              <a:t> </a:t>
            </a:r>
            <a:r>
              <a:rPr lang="ru-RU" dirty="0" err="1"/>
              <a:t>правопорушень</a:t>
            </a:r>
            <a:r>
              <a:rPr lang="ru-RU" dirty="0"/>
              <a:t> у </a:t>
            </a:r>
            <a:r>
              <a:rPr lang="ru-RU" dirty="0" err="1"/>
              <a:t>Збройних</a:t>
            </a:r>
            <a:r>
              <a:rPr lang="ru-RU" dirty="0"/>
              <a:t> Силах </a:t>
            </a:r>
            <a:r>
              <a:rPr lang="ru-RU" dirty="0" err="1"/>
              <a:t>України</a:t>
            </a:r>
            <a:r>
              <a:rPr lang="ru-RU" dirty="0"/>
              <a:t> та </a:t>
            </a:r>
            <a:r>
              <a:rPr lang="ru-RU" b="1" i="1" dirty="0" err="1">
                <a:solidFill>
                  <a:srgbClr val="FF0000"/>
                </a:solidFill>
              </a:rPr>
              <a:t>проводити</a:t>
            </a:r>
            <a:r>
              <a:rPr lang="ru-RU" b="1" i="1" dirty="0">
                <a:solidFill>
                  <a:srgbClr val="FF0000"/>
                </a:solidFill>
              </a:rPr>
              <a:t> </a:t>
            </a:r>
            <a:r>
              <a:rPr lang="ru-RU" b="1" i="1" dirty="0" err="1">
                <a:solidFill>
                  <a:srgbClr val="FF0000"/>
                </a:solidFill>
              </a:rPr>
              <a:t>періодичні</a:t>
            </a:r>
            <a:r>
              <a:rPr lang="ru-RU" b="1" i="1" dirty="0">
                <a:solidFill>
                  <a:srgbClr val="FF0000"/>
                </a:solidFill>
              </a:rPr>
              <a:t> </a:t>
            </a:r>
            <a:r>
              <a:rPr lang="ru-RU" b="1" i="1" dirty="0" err="1">
                <a:solidFill>
                  <a:srgbClr val="FF0000"/>
                </a:solidFill>
              </a:rPr>
              <a:t>звірки</a:t>
            </a:r>
            <a:r>
              <a:rPr lang="ru-RU" b="1" i="1" dirty="0">
                <a:solidFill>
                  <a:srgbClr val="FF0000"/>
                </a:solidFill>
              </a:rPr>
              <a:t> з </a:t>
            </a:r>
            <a:r>
              <a:rPr lang="ru-RU" b="1" i="1" dirty="0" err="1">
                <a:solidFill>
                  <a:srgbClr val="FF0000"/>
                </a:solidFill>
              </a:rPr>
              <a:t>даними</a:t>
            </a:r>
            <a:r>
              <a:rPr lang="ru-RU" b="1" i="1" dirty="0">
                <a:solidFill>
                  <a:srgbClr val="FF0000"/>
                </a:solidFill>
              </a:rPr>
              <a:t> </a:t>
            </a:r>
            <a:r>
              <a:rPr lang="ru-RU" b="1" i="1" dirty="0" err="1">
                <a:solidFill>
                  <a:srgbClr val="FF0000"/>
                </a:solidFill>
              </a:rPr>
              <a:t>відповідних</a:t>
            </a:r>
            <a:r>
              <a:rPr lang="ru-RU" b="1" i="1" dirty="0">
                <a:solidFill>
                  <a:srgbClr val="FF0000"/>
                </a:solidFill>
              </a:rPr>
              <a:t> прокуратур</a:t>
            </a:r>
            <a:r>
              <a:rPr lang="ru-RU" dirty="0" smtClean="0"/>
              <a:t>;</a:t>
            </a:r>
          </a:p>
          <a:p>
            <a:r>
              <a:rPr lang="ru-RU" dirty="0"/>
              <a:t>12) у </a:t>
            </a:r>
            <a:r>
              <a:rPr lang="ru-RU" dirty="0" err="1"/>
              <a:t>невідкладних</a:t>
            </a:r>
            <a:r>
              <a:rPr lang="ru-RU" dirty="0"/>
              <a:t> </a:t>
            </a:r>
            <a:r>
              <a:rPr lang="ru-RU" dirty="0" err="1"/>
              <a:t>випадках</a:t>
            </a:r>
            <a:r>
              <a:rPr lang="ru-RU" dirty="0"/>
              <a:t>, </a:t>
            </a:r>
            <a:r>
              <a:rPr lang="ru-RU" dirty="0" err="1"/>
              <a:t>пов'язаних</a:t>
            </a:r>
            <a:r>
              <a:rPr lang="ru-RU" dirty="0"/>
              <a:t> </a:t>
            </a:r>
            <a:r>
              <a:rPr lang="ru-RU" dirty="0" err="1"/>
              <a:t>із</a:t>
            </a:r>
            <a:r>
              <a:rPr lang="ru-RU" dirty="0"/>
              <a:t> </a:t>
            </a:r>
            <a:r>
              <a:rPr lang="ru-RU" dirty="0" err="1"/>
              <a:t>врятуванням</a:t>
            </a:r>
            <a:r>
              <a:rPr lang="ru-RU" dirty="0"/>
              <a:t> </a:t>
            </a:r>
            <a:r>
              <a:rPr lang="ru-RU" dirty="0" err="1"/>
              <a:t>життя</a:t>
            </a:r>
            <a:r>
              <a:rPr lang="ru-RU" dirty="0"/>
              <a:t> людей та майна </a:t>
            </a:r>
            <a:r>
              <a:rPr lang="ru-RU" dirty="0" err="1"/>
              <a:t>чи</a:t>
            </a:r>
            <a:r>
              <a:rPr lang="ru-RU" dirty="0"/>
              <a:t> з </a:t>
            </a:r>
            <a:r>
              <a:rPr lang="ru-RU" dirty="0" err="1"/>
              <a:t>безпосереднім</a:t>
            </a:r>
            <a:r>
              <a:rPr lang="ru-RU" dirty="0"/>
              <a:t> </a:t>
            </a:r>
            <a:r>
              <a:rPr lang="ru-RU" dirty="0" err="1"/>
              <a:t>переслідуванням</a:t>
            </a:r>
            <a:r>
              <a:rPr lang="ru-RU" dirty="0"/>
              <a:t> </a:t>
            </a:r>
            <a:r>
              <a:rPr lang="ru-RU" dirty="0" err="1"/>
              <a:t>осіб</a:t>
            </a:r>
            <a:r>
              <a:rPr lang="ru-RU" dirty="0"/>
              <a:t>, </a:t>
            </a:r>
            <a:r>
              <a:rPr lang="ru-RU" dirty="0" err="1"/>
              <a:t>яких</a:t>
            </a:r>
            <a:r>
              <a:rPr lang="ru-RU" dirty="0"/>
              <a:t> застали на </a:t>
            </a:r>
            <a:r>
              <a:rPr lang="ru-RU" dirty="0" err="1"/>
              <a:t>місці</a:t>
            </a:r>
            <a:r>
              <a:rPr lang="ru-RU" dirty="0"/>
              <a:t> </a:t>
            </a:r>
            <a:r>
              <a:rPr lang="ru-RU" dirty="0" err="1"/>
              <a:t>вчинення</a:t>
            </a:r>
            <a:r>
              <a:rPr lang="ru-RU" dirty="0"/>
              <a:t> </a:t>
            </a:r>
            <a:r>
              <a:rPr lang="ru-RU" dirty="0" err="1"/>
              <a:t>злочину</a:t>
            </a:r>
            <a:r>
              <a:rPr lang="ru-RU" dirty="0"/>
              <a:t>, </a:t>
            </a:r>
            <a:r>
              <a:rPr lang="ru-RU" dirty="0" err="1"/>
              <a:t>заходити</a:t>
            </a:r>
            <a:r>
              <a:rPr lang="ru-RU" dirty="0"/>
              <a:t> в </a:t>
            </a:r>
            <a:r>
              <a:rPr lang="ru-RU" dirty="0" err="1"/>
              <a:t>жилі</a:t>
            </a:r>
            <a:r>
              <a:rPr lang="ru-RU" dirty="0"/>
              <a:t> та </a:t>
            </a:r>
            <a:r>
              <a:rPr lang="ru-RU" dirty="0" err="1"/>
              <a:t>інші</a:t>
            </a:r>
            <a:r>
              <a:rPr lang="ru-RU" dirty="0"/>
              <a:t> </a:t>
            </a:r>
            <a:r>
              <a:rPr lang="ru-RU" dirty="0" err="1"/>
              <a:t>приміщення</a:t>
            </a:r>
            <a:r>
              <a:rPr lang="ru-RU" dirty="0"/>
              <a:t>, </a:t>
            </a:r>
            <a:r>
              <a:rPr lang="ru-RU" dirty="0" err="1"/>
              <a:t>що</a:t>
            </a:r>
            <a:r>
              <a:rPr lang="ru-RU" dirty="0"/>
              <a:t> належать </a:t>
            </a:r>
            <a:r>
              <a:rPr lang="ru-RU" dirty="0" err="1"/>
              <a:t>громадянам</a:t>
            </a:r>
            <a:r>
              <a:rPr lang="ru-RU" dirty="0"/>
              <a:t>, на </a:t>
            </a:r>
            <a:r>
              <a:rPr lang="ru-RU" dirty="0" err="1"/>
              <a:t>територію</a:t>
            </a:r>
            <a:r>
              <a:rPr lang="ru-RU" dirty="0"/>
              <a:t> і в </a:t>
            </a:r>
            <a:r>
              <a:rPr lang="ru-RU" dirty="0" err="1"/>
              <a:t>приміщення</a:t>
            </a:r>
            <a:r>
              <a:rPr lang="ru-RU" dirty="0"/>
              <a:t> </a:t>
            </a:r>
            <a:r>
              <a:rPr lang="ru-RU" dirty="0" err="1"/>
              <a:t>державних</a:t>
            </a:r>
            <a:r>
              <a:rPr lang="ru-RU" dirty="0"/>
              <a:t> </a:t>
            </a:r>
            <a:r>
              <a:rPr lang="ru-RU" dirty="0" err="1"/>
              <a:t>органів</a:t>
            </a:r>
            <a:r>
              <a:rPr lang="ru-RU" dirty="0"/>
              <a:t>, </a:t>
            </a:r>
            <a:r>
              <a:rPr lang="ru-RU" dirty="0" err="1"/>
              <a:t>підприємств</a:t>
            </a:r>
            <a:r>
              <a:rPr lang="ru-RU" dirty="0"/>
              <a:t>, </a:t>
            </a:r>
            <a:r>
              <a:rPr lang="ru-RU" dirty="0" err="1"/>
              <a:t>установ</a:t>
            </a:r>
            <a:r>
              <a:rPr lang="ru-RU" dirty="0"/>
              <a:t> і </a:t>
            </a:r>
            <a:r>
              <a:rPr lang="ru-RU" dirty="0" err="1"/>
              <a:t>організацій</a:t>
            </a:r>
            <a:r>
              <a:rPr lang="ru-RU" dirty="0"/>
              <a:t> </a:t>
            </a:r>
            <a:r>
              <a:rPr lang="ru-RU" dirty="0" err="1"/>
              <a:t>незалежно</a:t>
            </a:r>
            <a:r>
              <a:rPr lang="ru-RU" dirty="0"/>
              <a:t> </a:t>
            </a:r>
            <a:r>
              <a:rPr lang="ru-RU" dirty="0" err="1"/>
              <a:t>від</a:t>
            </a:r>
            <a:r>
              <a:rPr lang="ru-RU" dirty="0"/>
              <a:t> </a:t>
            </a:r>
            <a:r>
              <a:rPr lang="ru-RU" dirty="0" err="1"/>
              <a:t>форми</a:t>
            </a:r>
            <a:r>
              <a:rPr lang="ru-RU" dirty="0"/>
              <a:t> </a:t>
            </a:r>
            <a:r>
              <a:rPr lang="ru-RU" dirty="0" err="1"/>
              <a:t>власності</a:t>
            </a:r>
            <a:r>
              <a:rPr lang="ru-RU" dirty="0"/>
              <a:t> з </a:t>
            </a:r>
            <a:r>
              <a:rPr lang="ru-RU" dirty="0" err="1"/>
              <a:t>наступним</a:t>
            </a:r>
            <a:r>
              <a:rPr lang="ru-RU" dirty="0"/>
              <a:t> </a:t>
            </a:r>
            <a:r>
              <a:rPr lang="ru-RU" dirty="0" err="1"/>
              <a:t>повідомленням</a:t>
            </a:r>
            <a:r>
              <a:rPr lang="ru-RU" dirty="0"/>
              <a:t> про </a:t>
            </a:r>
            <a:r>
              <a:rPr lang="ru-RU" dirty="0" err="1"/>
              <a:t>це</a:t>
            </a:r>
            <a:r>
              <a:rPr lang="ru-RU" dirty="0"/>
              <a:t> прокурора </a:t>
            </a:r>
            <a:r>
              <a:rPr lang="ru-RU" dirty="0" err="1"/>
              <a:t>протягом</a:t>
            </a:r>
            <a:r>
              <a:rPr lang="ru-RU" dirty="0"/>
              <a:t> 24 годин;</a:t>
            </a:r>
          </a:p>
          <a:p>
            <a:r>
              <a:rPr lang="ru-RU" dirty="0"/>
              <a:t>13) в </a:t>
            </a:r>
            <a:r>
              <a:rPr lang="ru-RU" dirty="0" err="1"/>
              <a:t>установленому</a:t>
            </a:r>
            <a:r>
              <a:rPr lang="ru-RU" dirty="0"/>
              <a:t> порядку </a:t>
            </a:r>
            <a:r>
              <a:rPr lang="ru-RU" b="1" i="1" dirty="0" err="1">
                <a:solidFill>
                  <a:srgbClr val="FF0000"/>
                </a:solidFill>
              </a:rPr>
              <a:t>входити</a:t>
            </a:r>
            <a:r>
              <a:rPr lang="ru-RU" dirty="0"/>
              <a:t> на </a:t>
            </a:r>
            <a:r>
              <a:rPr lang="ru-RU" dirty="0" err="1"/>
              <a:t>територію</a:t>
            </a:r>
            <a:r>
              <a:rPr lang="ru-RU" dirty="0"/>
              <a:t> та в </a:t>
            </a:r>
            <a:r>
              <a:rPr lang="ru-RU" dirty="0" err="1"/>
              <a:t>приміщення</a:t>
            </a:r>
            <a:r>
              <a:rPr lang="ru-RU" dirty="0"/>
              <a:t> </a:t>
            </a:r>
            <a:r>
              <a:rPr lang="ru-RU" dirty="0" err="1"/>
              <a:t>військових</a:t>
            </a:r>
            <a:r>
              <a:rPr lang="ru-RU" dirty="0"/>
              <a:t> </a:t>
            </a:r>
            <a:r>
              <a:rPr lang="ru-RU" dirty="0" err="1"/>
              <a:t>частин</a:t>
            </a:r>
            <a:r>
              <a:rPr lang="ru-RU" dirty="0"/>
              <a:t> та </a:t>
            </a:r>
            <a:r>
              <a:rPr lang="ru-RU" dirty="0" err="1"/>
              <a:t>оглядати</a:t>
            </a:r>
            <a:r>
              <a:rPr lang="ru-RU" dirty="0"/>
              <a:t> </a:t>
            </a:r>
            <a:r>
              <a:rPr lang="ru-RU" dirty="0" err="1"/>
              <a:t>їх</a:t>
            </a:r>
            <a:r>
              <a:rPr lang="ru-RU" dirty="0"/>
              <a:t>;</a:t>
            </a:r>
          </a:p>
          <a:p>
            <a:r>
              <a:rPr lang="ru-RU" dirty="0"/>
              <a:t>14) </a:t>
            </a:r>
            <a:r>
              <a:rPr lang="ru-RU" b="1" i="1" dirty="0" err="1">
                <a:solidFill>
                  <a:srgbClr val="FF0000"/>
                </a:solidFill>
              </a:rPr>
              <a:t>входити</a:t>
            </a:r>
            <a:r>
              <a:rPr lang="ru-RU" b="1" i="1" dirty="0">
                <a:solidFill>
                  <a:srgbClr val="FF0000"/>
                </a:solidFill>
              </a:rPr>
              <a:t> на </a:t>
            </a:r>
            <a:r>
              <a:rPr lang="ru-RU" dirty="0" err="1"/>
              <a:t>військові</a:t>
            </a:r>
            <a:r>
              <a:rPr lang="ru-RU" dirty="0"/>
              <a:t> </a:t>
            </a:r>
            <a:r>
              <a:rPr lang="ru-RU" dirty="0" err="1"/>
              <a:t>об'єкти</a:t>
            </a:r>
            <a:r>
              <a:rPr lang="ru-RU" dirty="0"/>
              <a:t> та </a:t>
            </a:r>
            <a:r>
              <a:rPr lang="ru-RU" dirty="0" err="1"/>
              <a:t>ділянки</a:t>
            </a:r>
            <a:r>
              <a:rPr lang="ru-RU" dirty="0"/>
              <a:t> </a:t>
            </a:r>
            <a:r>
              <a:rPr lang="ru-RU" dirty="0" err="1"/>
              <a:t>місцевості</a:t>
            </a:r>
            <a:r>
              <a:rPr lang="ru-RU" dirty="0"/>
              <a:t>, </a:t>
            </a:r>
            <a:r>
              <a:rPr lang="ru-RU" dirty="0" err="1"/>
              <a:t>що</a:t>
            </a:r>
            <a:r>
              <a:rPr lang="ru-RU" dirty="0"/>
              <a:t> </a:t>
            </a:r>
            <a:r>
              <a:rPr lang="ru-RU" dirty="0" err="1"/>
              <a:t>охороняються</a:t>
            </a:r>
            <a:r>
              <a:rPr lang="ru-RU" dirty="0"/>
              <a:t> </a:t>
            </a:r>
            <a:r>
              <a:rPr lang="ru-RU" dirty="0" err="1"/>
              <a:t>вартами</a:t>
            </a:r>
            <a:r>
              <a:rPr lang="ru-RU" dirty="0"/>
              <a:t>, з метою </a:t>
            </a:r>
            <a:r>
              <a:rPr lang="ru-RU" dirty="0" err="1"/>
              <a:t>припинення</a:t>
            </a:r>
            <a:r>
              <a:rPr lang="ru-RU" dirty="0"/>
              <a:t> </a:t>
            </a:r>
            <a:r>
              <a:rPr lang="ru-RU" dirty="0" err="1"/>
              <a:t>кримінальних</a:t>
            </a:r>
            <a:r>
              <a:rPr lang="ru-RU" dirty="0"/>
              <a:t> </a:t>
            </a:r>
            <a:r>
              <a:rPr lang="ru-RU" dirty="0" err="1"/>
              <a:t>правопорушень</a:t>
            </a:r>
            <a:r>
              <a:rPr lang="ru-RU" dirty="0"/>
              <a:t>, </a:t>
            </a:r>
            <a:r>
              <a:rPr lang="ru-RU" dirty="0" err="1"/>
              <a:t>переслідування</a:t>
            </a:r>
            <a:r>
              <a:rPr lang="ru-RU" dirty="0"/>
              <a:t> </a:t>
            </a:r>
            <a:r>
              <a:rPr lang="ru-RU" dirty="0" err="1"/>
              <a:t>військовослужбовців</a:t>
            </a:r>
            <a:r>
              <a:rPr lang="ru-RU" dirty="0"/>
              <a:t> та </a:t>
            </a:r>
            <a:r>
              <a:rPr lang="ru-RU" dirty="0" err="1"/>
              <a:t>інших</a:t>
            </a:r>
            <a:r>
              <a:rPr lang="ru-RU" dirty="0"/>
              <a:t> </a:t>
            </a:r>
            <a:r>
              <a:rPr lang="ru-RU" dirty="0" err="1"/>
              <a:t>осіб</a:t>
            </a:r>
            <a:r>
              <a:rPr lang="ru-RU" dirty="0"/>
              <a:t>, </a:t>
            </a:r>
            <a:r>
              <a:rPr lang="ru-RU" dirty="0" err="1"/>
              <a:t>які</a:t>
            </a:r>
            <a:r>
              <a:rPr lang="ru-RU" dirty="0"/>
              <a:t> </a:t>
            </a:r>
            <a:r>
              <a:rPr lang="ru-RU" dirty="0" err="1"/>
              <a:t>підозрюються</a:t>
            </a:r>
            <a:r>
              <a:rPr lang="ru-RU" dirty="0"/>
              <a:t> у </a:t>
            </a:r>
            <a:r>
              <a:rPr lang="ru-RU" dirty="0" err="1"/>
              <a:t>вчиненні</a:t>
            </a:r>
            <a:r>
              <a:rPr lang="ru-RU" dirty="0"/>
              <a:t> </a:t>
            </a:r>
            <a:r>
              <a:rPr lang="ru-RU" dirty="0" err="1"/>
              <a:t>кримінального</a:t>
            </a:r>
            <a:r>
              <a:rPr lang="ru-RU" dirty="0"/>
              <a:t> </a:t>
            </a:r>
            <a:r>
              <a:rPr lang="ru-RU" dirty="0" err="1"/>
              <a:t>правопорушення</a:t>
            </a:r>
            <a:r>
              <a:rPr lang="ru-RU" dirty="0"/>
              <a:t>, з </a:t>
            </a:r>
            <a:r>
              <a:rPr lang="ru-RU" dirty="0" err="1"/>
              <a:t>дозволу</a:t>
            </a:r>
            <a:r>
              <a:rPr lang="ru-RU" dirty="0"/>
              <a:t> </a:t>
            </a:r>
            <a:r>
              <a:rPr lang="ru-RU" dirty="0" err="1"/>
              <a:t>осіб</a:t>
            </a:r>
            <a:r>
              <a:rPr lang="ru-RU" dirty="0"/>
              <a:t>, </a:t>
            </a:r>
            <a:r>
              <a:rPr lang="ru-RU" dirty="0" err="1"/>
              <a:t>яким</a:t>
            </a:r>
            <a:r>
              <a:rPr lang="ru-RU" dirty="0"/>
              <a:t> </a:t>
            </a:r>
            <a:r>
              <a:rPr lang="ru-RU" dirty="0" err="1"/>
              <a:t>варти</a:t>
            </a:r>
            <a:r>
              <a:rPr lang="ru-RU" dirty="0"/>
              <a:t> </a:t>
            </a:r>
            <a:r>
              <a:rPr lang="ru-RU" dirty="0" err="1"/>
              <a:t>підпорядковані</a:t>
            </a:r>
            <a:r>
              <a:rPr lang="ru-RU" dirty="0"/>
              <a:t>, та в </a:t>
            </a:r>
            <a:r>
              <a:rPr lang="ru-RU" dirty="0" err="1"/>
              <a:t>присутності</a:t>
            </a:r>
            <a:r>
              <a:rPr lang="ru-RU" dirty="0"/>
              <a:t> </a:t>
            </a:r>
            <a:r>
              <a:rPr lang="ru-RU" dirty="0" err="1"/>
              <a:t>чергового</a:t>
            </a:r>
            <a:r>
              <a:rPr lang="ru-RU" dirty="0"/>
              <a:t> </a:t>
            </a:r>
            <a:r>
              <a:rPr lang="ru-RU" dirty="0" err="1"/>
              <a:t>військової</a:t>
            </a:r>
            <a:r>
              <a:rPr lang="ru-RU" dirty="0"/>
              <a:t> </a:t>
            </a:r>
            <a:r>
              <a:rPr lang="ru-RU" dirty="0" err="1"/>
              <a:t>частини</a:t>
            </a:r>
            <a:r>
              <a:rPr lang="ru-RU" dirty="0"/>
              <a:t> </a:t>
            </a:r>
            <a:r>
              <a:rPr lang="ru-RU" dirty="0" err="1"/>
              <a:t>або</a:t>
            </a:r>
            <a:r>
              <a:rPr lang="ru-RU" dirty="0"/>
              <a:t> </a:t>
            </a:r>
            <a:r>
              <a:rPr lang="ru-RU" dirty="0" err="1"/>
              <a:t>його</a:t>
            </a:r>
            <a:r>
              <a:rPr lang="ru-RU" dirty="0"/>
              <a:t> </a:t>
            </a:r>
            <a:r>
              <a:rPr lang="ru-RU" dirty="0" err="1"/>
              <a:t>помічника</a:t>
            </a:r>
            <a:r>
              <a:rPr lang="ru-RU" dirty="0"/>
              <a:t>;</a:t>
            </a:r>
          </a:p>
          <a:p>
            <a:r>
              <a:rPr lang="ru-RU" dirty="0"/>
              <a:t>15) </a:t>
            </a:r>
            <a:r>
              <a:rPr lang="ru-RU" b="1" i="1" dirty="0" err="1">
                <a:solidFill>
                  <a:srgbClr val="FF0000"/>
                </a:solidFill>
              </a:rPr>
              <a:t>перебувати</a:t>
            </a:r>
            <a:r>
              <a:rPr lang="ru-RU" b="1" i="1" dirty="0">
                <a:solidFill>
                  <a:srgbClr val="FF0000"/>
                </a:solidFill>
              </a:rPr>
              <a:t> на </a:t>
            </a:r>
            <a:r>
              <a:rPr lang="ru-RU" dirty="0" err="1"/>
              <a:t>військових</a:t>
            </a:r>
            <a:r>
              <a:rPr lang="ru-RU" dirty="0"/>
              <a:t> </a:t>
            </a:r>
            <a:r>
              <a:rPr lang="ru-RU" dirty="0" err="1"/>
              <a:t>об'єктах</a:t>
            </a:r>
            <a:r>
              <a:rPr lang="ru-RU" dirty="0"/>
              <a:t>, </a:t>
            </a:r>
            <a:r>
              <a:rPr lang="ru-RU" dirty="0" err="1"/>
              <a:t>території</a:t>
            </a:r>
            <a:r>
              <a:rPr lang="ru-RU" dirty="0"/>
              <a:t> і в </a:t>
            </a:r>
            <a:r>
              <a:rPr lang="ru-RU" dirty="0" err="1"/>
              <a:t>приміщеннях</a:t>
            </a:r>
            <a:r>
              <a:rPr lang="ru-RU" dirty="0"/>
              <a:t> </a:t>
            </a:r>
            <a:r>
              <a:rPr lang="ru-RU" dirty="0" err="1"/>
              <a:t>військових</a:t>
            </a:r>
            <a:r>
              <a:rPr lang="ru-RU" dirty="0"/>
              <a:t> </a:t>
            </a:r>
            <a:r>
              <a:rPr lang="ru-RU" dirty="0" err="1"/>
              <a:t>частин</a:t>
            </a:r>
            <a:r>
              <a:rPr lang="ru-RU" dirty="0"/>
              <a:t> у </a:t>
            </a:r>
            <a:r>
              <a:rPr lang="ru-RU" dirty="0" err="1"/>
              <a:t>встановленому</a:t>
            </a:r>
            <a:r>
              <a:rPr lang="ru-RU" dirty="0"/>
              <a:t> законами порядку для </a:t>
            </a:r>
            <a:r>
              <a:rPr lang="ru-RU" dirty="0" err="1"/>
              <a:t>забезпечення</a:t>
            </a:r>
            <a:r>
              <a:rPr lang="ru-RU" dirty="0"/>
              <a:t> </a:t>
            </a:r>
            <a:r>
              <a:rPr lang="ru-RU" dirty="0" err="1"/>
              <a:t>безпеки</a:t>
            </a:r>
            <a:r>
              <a:rPr lang="ru-RU" dirty="0"/>
              <a:t> </a:t>
            </a:r>
            <a:r>
              <a:rPr lang="ru-RU" dirty="0" err="1"/>
              <a:t>військовослужбовців</a:t>
            </a:r>
            <a:r>
              <a:rPr lang="ru-RU" dirty="0"/>
              <a:t> та </a:t>
            </a:r>
            <a:r>
              <a:rPr lang="ru-RU" dirty="0" err="1"/>
              <a:t>інших</a:t>
            </a:r>
            <a:r>
              <a:rPr lang="ru-RU" dirty="0"/>
              <a:t> </a:t>
            </a:r>
            <a:r>
              <a:rPr lang="ru-RU" dirty="0" err="1"/>
              <a:t>громадян</a:t>
            </a:r>
            <a:r>
              <a:rPr lang="ru-RU" dirty="0"/>
              <a:t>, </a:t>
            </a:r>
            <a:r>
              <a:rPr lang="ru-RU" b="1" i="1" dirty="0" err="1">
                <a:solidFill>
                  <a:srgbClr val="FF0000"/>
                </a:solidFill>
              </a:rPr>
              <a:t>попередження</a:t>
            </a:r>
            <a:r>
              <a:rPr lang="ru-RU" dirty="0"/>
              <a:t> </a:t>
            </a:r>
            <a:r>
              <a:rPr lang="ru-RU" dirty="0" err="1"/>
              <a:t>чи</a:t>
            </a:r>
            <a:r>
              <a:rPr lang="ru-RU" dirty="0"/>
              <a:t> </a:t>
            </a:r>
            <a:r>
              <a:rPr lang="ru-RU" dirty="0" err="1"/>
              <a:t>припинення</a:t>
            </a:r>
            <a:r>
              <a:rPr lang="ru-RU" dirty="0"/>
              <a:t> </a:t>
            </a:r>
            <a:r>
              <a:rPr lang="ru-RU" dirty="0" err="1"/>
              <a:t>кримінального</a:t>
            </a:r>
            <a:r>
              <a:rPr lang="ru-RU" dirty="0"/>
              <a:t> </a:t>
            </a:r>
            <a:r>
              <a:rPr lang="ru-RU" dirty="0" err="1"/>
              <a:t>правопорушення</a:t>
            </a:r>
            <a:r>
              <a:rPr lang="ru-RU" dirty="0"/>
              <a:t>, </a:t>
            </a:r>
            <a:r>
              <a:rPr lang="ru-RU" dirty="0" err="1"/>
              <a:t>виявлення</a:t>
            </a:r>
            <a:r>
              <a:rPr lang="ru-RU" dirty="0"/>
              <a:t> і </a:t>
            </a:r>
            <a:r>
              <a:rPr lang="ru-RU" dirty="0" err="1"/>
              <a:t>затримання</a:t>
            </a:r>
            <a:r>
              <a:rPr lang="ru-RU" dirty="0"/>
              <a:t> </a:t>
            </a:r>
            <a:r>
              <a:rPr lang="ru-RU" dirty="0" err="1"/>
              <a:t>осіб</a:t>
            </a:r>
            <a:r>
              <a:rPr lang="ru-RU" dirty="0"/>
              <a:t>, </a:t>
            </a:r>
            <a:r>
              <a:rPr lang="ru-RU" dirty="0" err="1"/>
              <a:t>які</a:t>
            </a:r>
            <a:r>
              <a:rPr lang="ru-RU" dirty="0"/>
              <a:t> </a:t>
            </a:r>
            <a:r>
              <a:rPr lang="ru-RU" dirty="0" err="1"/>
              <a:t>його</a:t>
            </a:r>
            <a:r>
              <a:rPr lang="ru-RU" dirty="0"/>
              <a:t> вчинили;</a:t>
            </a:r>
            <a:endParaRPr lang="ru-RU" b="1" i="1" dirty="0">
              <a:solidFill>
                <a:srgbClr val="FF0000"/>
              </a:solidFill>
            </a:endParaRPr>
          </a:p>
        </p:txBody>
      </p:sp>
    </p:spTree>
    <p:extLst>
      <p:ext uri="{BB962C8B-B14F-4D97-AF65-F5344CB8AC3E}">
        <p14:creationId xmlns:p14="http://schemas.microsoft.com/office/powerpoint/2010/main" val="766387336"/>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1600200"/>
            <a:ext cx="8229600" cy="5141168"/>
          </a:xfrm>
        </p:spPr>
        <p:txBody>
          <a:bodyPr>
            <a:normAutofit fontScale="62500" lnSpcReduction="20000"/>
          </a:bodyPr>
          <a:lstStyle/>
          <a:p>
            <a:r>
              <a:rPr lang="ru-RU" dirty="0"/>
              <a:t>16) </a:t>
            </a:r>
            <a:r>
              <a:rPr lang="ru-RU" b="1" i="1" dirty="0" err="1">
                <a:solidFill>
                  <a:srgbClr val="FF0000"/>
                </a:solidFill>
              </a:rPr>
              <a:t>отримувати</a:t>
            </a:r>
            <a:r>
              <a:rPr lang="ru-RU" b="1" i="1" dirty="0">
                <a:solidFill>
                  <a:srgbClr val="FF0000"/>
                </a:solidFill>
              </a:rPr>
              <a:t> на </a:t>
            </a:r>
            <a:r>
              <a:rPr lang="ru-RU" b="1" i="1" dirty="0" err="1">
                <a:solidFill>
                  <a:srgbClr val="FF0000"/>
                </a:solidFill>
              </a:rPr>
              <a:t>письмовий</a:t>
            </a:r>
            <a:r>
              <a:rPr lang="ru-RU" b="1" i="1" dirty="0">
                <a:solidFill>
                  <a:srgbClr val="FF0000"/>
                </a:solidFill>
              </a:rPr>
              <a:t> запит </a:t>
            </a:r>
            <a:r>
              <a:rPr lang="ru-RU" dirty="0" err="1"/>
              <a:t>від</a:t>
            </a:r>
            <a:r>
              <a:rPr lang="ru-RU" dirty="0"/>
              <a:t> </a:t>
            </a:r>
            <a:r>
              <a:rPr lang="ru-RU" dirty="0" err="1"/>
              <a:t>військових</a:t>
            </a:r>
            <a:r>
              <a:rPr lang="ru-RU" dirty="0"/>
              <a:t> </a:t>
            </a:r>
            <a:r>
              <a:rPr lang="ru-RU" dirty="0" err="1"/>
              <a:t>частин</a:t>
            </a:r>
            <a:r>
              <a:rPr lang="ru-RU" dirty="0"/>
              <a:t>, а </a:t>
            </a:r>
            <a:r>
              <a:rPr lang="ru-RU" dirty="0" err="1"/>
              <a:t>також</a:t>
            </a:r>
            <a:r>
              <a:rPr lang="ru-RU" dirty="0"/>
              <a:t> </a:t>
            </a:r>
            <a:r>
              <a:rPr lang="ru-RU" dirty="0" err="1"/>
              <a:t>від</a:t>
            </a:r>
            <a:r>
              <a:rPr lang="ru-RU" dirty="0"/>
              <a:t> </a:t>
            </a:r>
            <a:r>
              <a:rPr lang="ru-RU" dirty="0" err="1"/>
              <a:t>підприємств</a:t>
            </a:r>
            <a:r>
              <a:rPr lang="ru-RU" dirty="0"/>
              <a:t>, </a:t>
            </a:r>
            <a:r>
              <a:rPr lang="ru-RU" dirty="0" err="1"/>
              <a:t>установ</a:t>
            </a:r>
            <a:r>
              <a:rPr lang="ru-RU" dirty="0"/>
              <a:t> і </a:t>
            </a:r>
            <a:r>
              <a:rPr lang="ru-RU" dirty="0" err="1"/>
              <a:t>організацій</a:t>
            </a:r>
            <a:r>
              <a:rPr lang="ru-RU" dirty="0"/>
              <a:t>, </a:t>
            </a:r>
            <a:r>
              <a:rPr lang="ru-RU" dirty="0" err="1"/>
              <a:t>незалежно</a:t>
            </a:r>
            <a:r>
              <a:rPr lang="ru-RU" dirty="0"/>
              <a:t> </a:t>
            </a:r>
            <a:r>
              <a:rPr lang="ru-RU" dirty="0" err="1"/>
              <a:t>від</a:t>
            </a:r>
            <a:r>
              <a:rPr lang="ru-RU" dirty="0"/>
              <a:t> </a:t>
            </a:r>
            <a:r>
              <a:rPr lang="ru-RU" dirty="0" err="1"/>
              <a:t>їх</a:t>
            </a:r>
            <a:r>
              <a:rPr lang="ru-RU" dirty="0"/>
              <a:t> </a:t>
            </a:r>
            <a:r>
              <a:rPr lang="ru-RU" dirty="0" err="1"/>
              <a:t>підпорядкування</a:t>
            </a:r>
            <a:r>
              <a:rPr lang="ru-RU" dirty="0"/>
              <a:t> і </a:t>
            </a:r>
            <a:r>
              <a:rPr lang="ru-RU" dirty="0" err="1"/>
              <a:t>форми</a:t>
            </a:r>
            <a:r>
              <a:rPr lang="ru-RU" dirty="0"/>
              <a:t> </a:t>
            </a:r>
            <a:r>
              <a:rPr lang="ru-RU" dirty="0" err="1"/>
              <a:t>власності</a:t>
            </a:r>
            <a:r>
              <a:rPr lang="ru-RU" dirty="0"/>
              <a:t>, у тому </a:t>
            </a:r>
            <a:r>
              <a:rPr lang="ru-RU" dirty="0" err="1"/>
              <a:t>числі</a:t>
            </a:r>
            <a:r>
              <a:rPr lang="ru-RU" dirty="0"/>
              <a:t> </a:t>
            </a:r>
            <a:r>
              <a:rPr lang="ru-RU" dirty="0" err="1"/>
              <a:t>від</a:t>
            </a:r>
            <a:r>
              <a:rPr lang="ru-RU" dirty="0"/>
              <a:t> </a:t>
            </a:r>
            <a:r>
              <a:rPr lang="ru-RU" dirty="0" err="1"/>
              <a:t>громадських</a:t>
            </a:r>
            <a:r>
              <a:rPr lang="ru-RU" dirty="0"/>
              <a:t> </a:t>
            </a:r>
            <a:r>
              <a:rPr lang="ru-RU" dirty="0" err="1"/>
              <a:t>організацій</a:t>
            </a:r>
            <a:r>
              <a:rPr lang="ru-RU" dirty="0"/>
              <a:t>, </a:t>
            </a:r>
            <a:r>
              <a:rPr lang="ru-RU" dirty="0" err="1"/>
              <a:t>відомості</a:t>
            </a:r>
            <a:r>
              <a:rPr lang="ru-RU" dirty="0"/>
              <a:t>, </a:t>
            </a:r>
            <a:r>
              <a:rPr lang="ru-RU" dirty="0" err="1"/>
              <a:t>необхідні</a:t>
            </a:r>
            <a:r>
              <a:rPr lang="ru-RU" dirty="0"/>
              <a:t> у </a:t>
            </a:r>
            <a:r>
              <a:rPr lang="ru-RU" dirty="0" err="1"/>
              <a:t>кримінальних</a:t>
            </a:r>
            <a:r>
              <a:rPr lang="ru-RU" dirty="0"/>
              <a:t> </a:t>
            </a:r>
            <a:r>
              <a:rPr lang="ru-RU" dirty="0" err="1"/>
              <a:t>провадженнях</a:t>
            </a:r>
            <a:r>
              <a:rPr lang="ru-RU" dirty="0"/>
              <a:t> та у </a:t>
            </a:r>
            <a:r>
              <a:rPr lang="ru-RU" dirty="0" err="1"/>
              <a:t>зв'язку</a:t>
            </a:r>
            <a:r>
              <a:rPr lang="ru-RU" dirty="0"/>
              <a:t> з </a:t>
            </a:r>
            <a:r>
              <a:rPr lang="ru-RU" dirty="0" err="1"/>
              <a:t>матеріалами</a:t>
            </a:r>
            <a:r>
              <a:rPr lang="ru-RU" dirty="0"/>
              <a:t> про </a:t>
            </a:r>
            <a:r>
              <a:rPr lang="ru-RU" dirty="0" err="1"/>
              <a:t>правопорушення</a:t>
            </a:r>
            <a:r>
              <a:rPr lang="ru-RU" dirty="0"/>
              <a:t>, </a:t>
            </a:r>
            <a:r>
              <a:rPr lang="ru-RU" dirty="0" err="1"/>
              <a:t>що</a:t>
            </a:r>
            <a:r>
              <a:rPr lang="ru-RU" dirty="0"/>
              <a:t> </a:t>
            </a:r>
            <a:r>
              <a:rPr lang="ru-RU" dirty="0" err="1"/>
              <a:t>знаходяться</a:t>
            </a:r>
            <a:r>
              <a:rPr lang="ru-RU" dirty="0"/>
              <a:t> у </a:t>
            </a:r>
            <a:r>
              <a:rPr lang="ru-RU" dirty="0" err="1"/>
              <a:t>провадженні</a:t>
            </a:r>
            <a:r>
              <a:rPr lang="ru-RU" dirty="0"/>
              <a:t> </a:t>
            </a:r>
            <a:r>
              <a:rPr lang="ru-RU" dirty="0" err="1"/>
              <a:t>Служби</a:t>
            </a:r>
            <a:r>
              <a:rPr lang="ru-RU" dirty="0"/>
              <a:t> правопорядку</a:t>
            </a:r>
            <a:r>
              <a:rPr lang="ru-RU" dirty="0" smtClean="0"/>
              <a:t>;</a:t>
            </a:r>
          </a:p>
          <a:p>
            <a:r>
              <a:rPr lang="ru-RU" dirty="0"/>
              <a:t>17) </a:t>
            </a:r>
            <a:r>
              <a:rPr lang="ru-RU" b="1" i="1" dirty="0" err="1">
                <a:solidFill>
                  <a:srgbClr val="FF0000"/>
                </a:solidFill>
              </a:rPr>
              <a:t>вносити</a:t>
            </a:r>
            <a:r>
              <a:rPr lang="ru-RU" dirty="0"/>
              <a:t> у межах </a:t>
            </a:r>
            <a:r>
              <a:rPr lang="ru-RU" dirty="0" err="1"/>
              <a:t>своєї</a:t>
            </a:r>
            <a:r>
              <a:rPr lang="ru-RU" dirty="0"/>
              <a:t> </a:t>
            </a:r>
            <a:r>
              <a:rPr lang="ru-RU" dirty="0" err="1"/>
              <a:t>компетенції</a:t>
            </a:r>
            <a:r>
              <a:rPr lang="ru-RU" dirty="0"/>
              <a:t> </a:t>
            </a:r>
            <a:r>
              <a:rPr lang="ru-RU" dirty="0" err="1"/>
              <a:t>відповідним</a:t>
            </a:r>
            <a:r>
              <a:rPr lang="ru-RU" dirty="0"/>
              <a:t> органам </a:t>
            </a:r>
            <a:r>
              <a:rPr lang="ru-RU" dirty="0" err="1"/>
              <a:t>виконавчої</a:t>
            </a:r>
            <a:r>
              <a:rPr lang="ru-RU" dirty="0"/>
              <a:t> </a:t>
            </a:r>
            <a:r>
              <a:rPr lang="ru-RU" dirty="0" err="1"/>
              <a:t>влади</a:t>
            </a:r>
            <a:r>
              <a:rPr lang="ru-RU" dirty="0"/>
              <a:t>, </a:t>
            </a:r>
            <a:r>
              <a:rPr lang="ru-RU" dirty="0" err="1"/>
              <a:t>військовому</a:t>
            </a:r>
            <a:r>
              <a:rPr lang="ru-RU" dirty="0"/>
              <a:t> </a:t>
            </a:r>
            <a:r>
              <a:rPr lang="ru-RU" dirty="0" err="1"/>
              <a:t>командуванню</a:t>
            </a:r>
            <a:r>
              <a:rPr lang="ru-RU" dirty="0"/>
              <a:t>, органам </a:t>
            </a:r>
            <a:r>
              <a:rPr lang="ru-RU" dirty="0" err="1"/>
              <a:t>військового</a:t>
            </a:r>
            <a:r>
              <a:rPr lang="ru-RU" dirty="0"/>
              <a:t> </a:t>
            </a:r>
            <a:r>
              <a:rPr lang="ru-RU" dirty="0" err="1"/>
              <a:t>управління</a:t>
            </a:r>
            <a:r>
              <a:rPr lang="ru-RU" dirty="0"/>
              <a:t>, органам </a:t>
            </a:r>
            <a:r>
              <a:rPr lang="ru-RU" dirty="0" err="1"/>
              <a:t>місцевого</a:t>
            </a:r>
            <a:r>
              <a:rPr lang="ru-RU" dirty="0"/>
              <a:t> </a:t>
            </a:r>
            <a:r>
              <a:rPr lang="ru-RU" dirty="0" err="1"/>
              <a:t>самоврядування</a:t>
            </a:r>
            <a:r>
              <a:rPr lang="ru-RU" dirty="0"/>
              <a:t>, </a:t>
            </a:r>
            <a:r>
              <a:rPr lang="ru-RU" dirty="0" err="1"/>
              <a:t>громадським</a:t>
            </a:r>
            <a:r>
              <a:rPr lang="ru-RU" dirty="0"/>
              <a:t> </a:t>
            </a:r>
            <a:r>
              <a:rPr lang="ru-RU" dirty="0" err="1"/>
              <a:t>організаціям</a:t>
            </a:r>
            <a:r>
              <a:rPr lang="ru-RU" dirty="0"/>
              <a:t> </a:t>
            </a:r>
            <a:r>
              <a:rPr lang="ru-RU" dirty="0" err="1"/>
              <a:t>або</a:t>
            </a:r>
            <a:r>
              <a:rPr lang="ru-RU" dirty="0"/>
              <a:t> </a:t>
            </a:r>
            <a:r>
              <a:rPr lang="ru-RU" dirty="0" err="1"/>
              <a:t>посадовим</a:t>
            </a:r>
            <a:r>
              <a:rPr lang="ru-RU" dirty="0"/>
              <a:t> особам </a:t>
            </a:r>
            <a:r>
              <a:rPr lang="ru-RU" dirty="0" err="1"/>
              <a:t>підприємств</a:t>
            </a:r>
            <a:r>
              <a:rPr lang="ru-RU" dirty="0"/>
              <a:t>, </a:t>
            </a:r>
            <a:r>
              <a:rPr lang="ru-RU" dirty="0" err="1"/>
              <a:t>установ</a:t>
            </a:r>
            <a:r>
              <a:rPr lang="ru-RU" dirty="0"/>
              <a:t> та </a:t>
            </a:r>
            <a:r>
              <a:rPr lang="ru-RU" dirty="0" err="1"/>
              <a:t>організацій</a:t>
            </a:r>
            <a:r>
              <a:rPr lang="ru-RU" dirty="0"/>
              <a:t> </a:t>
            </a:r>
            <a:r>
              <a:rPr lang="ru-RU" dirty="0" err="1"/>
              <a:t>незалежно</a:t>
            </a:r>
            <a:r>
              <a:rPr lang="ru-RU" dirty="0"/>
              <a:t> </a:t>
            </a:r>
            <a:r>
              <a:rPr lang="ru-RU" dirty="0" err="1"/>
              <a:t>від</a:t>
            </a:r>
            <a:r>
              <a:rPr lang="ru-RU" dirty="0"/>
              <a:t> </a:t>
            </a:r>
            <a:r>
              <a:rPr lang="ru-RU" dirty="0" err="1"/>
              <a:t>їх</a:t>
            </a:r>
            <a:r>
              <a:rPr lang="ru-RU" dirty="0"/>
              <a:t> </a:t>
            </a:r>
            <a:r>
              <a:rPr lang="ru-RU" dirty="0" err="1"/>
              <a:t>підпорядкування</a:t>
            </a:r>
            <a:r>
              <a:rPr lang="ru-RU" dirty="0"/>
              <a:t> і </a:t>
            </a:r>
            <a:r>
              <a:rPr lang="ru-RU" dirty="0" err="1"/>
              <a:t>форми</a:t>
            </a:r>
            <a:r>
              <a:rPr lang="ru-RU" dirty="0"/>
              <a:t> </a:t>
            </a:r>
            <a:r>
              <a:rPr lang="ru-RU" dirty="0" err="1"/>
              <a:t>власності</a:t>
            </a:r>
            <a:r>
              <a:rPr lang="ru-RU" dirty="0"/>
              <a:t> </a:t>
            </a:r>
            <a:r>
              <a:rPr lang="ru-RU" b="1" i="1" dirty="0" err="1">
                <a:solidFill>
                  <a:srgbClr val="FF0000"/>
                </a:solidFill>
              </a:rPr>
              <a:t>подання</a:t>
            </a:r>
            <a:r>
              <a:rPr lang="ru-RU" b="1" i="1" dirty="0">
                <a:solidFill>
                  <a:srgbClr val="FF0000"/>
                </a:solidFill>
              </a:rPr>
              <a:t> </a:t>
            </a:r>
            <a:r>
              <a:rPr lang="ru-RU" b="1" i="1" dirty="0" err="1">
                <a:solidFill>
                  <a:srgbClr val="FF0000"/>
                </a:solidFill>
              </a:rPr>
              <a:t>щодо</a:t>
            </a:r>
            <a:r>
              <a:rPr lang="ru-RU" b="1" i="1" dirty="0">
                <a:solidFill>
                  <a:srgbClr val="FF0000"/>
                </a:solidFill>
              </a:rPr>
              <a:t> </a:t>
            </a:r>
            <a:r>
              <a:rPr lang="ru-RU" b="1" i="1" dirty="0" err="1">
                <a:solidFill>
                  <a:srgbClr val="FF0000"/>
                </a:solidFill>
              </a:rPr>
              <a:t>усунення</a:t>
            </a:r>
            <a:r>
              <a:rPr lang="ru-RU" b="1" i="1" dirty="0">
                <a:solidFill>
                  <a:srgbClr val="FF0000"/>
                </a:solidFill>
              </a:rPr>
              <a:t> </a:t>
            </a:r>
            <a:r>
              <a:rPr lang="ru-RU" b="1" i="1" dirty="0" err="1">
                <a:solidFill>
                  <a:srgbClr val="FF0000"/>
                </a:solidFill>
              </a:rPr>
              <a:t>порушень</a:t>
            </a:r>
            <a:r>
              <a:rPr lang="ru-RU" b="1" i="1" dirty="0">
                <a:solidFill>
                  <a:srgbClr val="FF0000"/>
                </a:solidFill>
              </a:rPr>
              <a:t> закону, причин і умов, </a:t>
            </a:r>
            <a:r>
              <a:rPr lang="ru-RU" b="1" i="1" dirty="0" err="1">
                <a:solidFill>
                  <a:srgbClr val="FF0000"/>
                </a:solidFill>
              </a:rPr>
              <a:t>що</a:t>
            </a:r>
            <a:r>
              <a:rPr lang="ru-RU" b="1" i="1" dirty="0">
                <a:solidFill>
                  <a:srgbClr val="FF0000"/>
                </a:solidFill>
              </a:rPr>
              <a:t> </a:t>
            </a:r>
            <a:r>
              <a:rPr lang="ru-RU" b="1" i="1" dirty="0" err="1">
                <a:solidFill>
                  <a:srgbClr val="FF0000"/>
                </a:solidFill>
              </a:rPr>
              <a:t>їм</a:t>
            </a:r>
            <a:r>
              <a:rPr lang="ru-RU" b="1" i="1" dirty="0">
                <a:solidFill>
                  <a:srgbClr val="FF0000"/>
                </a:solidFill>
              </a:rPr>
              <a:t> </a:t>
            </a:r>
            <a:r>
              <a:rPr lang="ru-RU" b="1" i="1" dirty="0" err="1">
                <a:solidFill>
                  <a:srgbClr val="FF0000"/>
                </a:solidFill>
              </a:rPr>
              <a:t>сприяють</a:t>
            </a:r>
            <a:r>
              <a:rPr lang="ru-RU" dirty="0"/>
              <a:t>. Не </a:t>
            </a:r>
            <a:r>
              <a:rPr lang="ru-RU" dirty="0" err="1"/>
              <a:t>пізніш</a:t>
            </a:r>
            <a:r>
              <a:rPr lang="ru-RU" dirty="0"/>
              <a:t> як у </a:t>
            </a:r>
            <a:r>
              <a:rPr lang="ru-RU" dirty="0" err="1"/>
              <a:t>місячний</a:t>
            </a:r>
            <a:r>
              <a:rPr lang="ru-RU" dirty="0"/>
              <a:t> строк по </a:t>
            </a:r>
            <a:r>
              <a:rPr lang="ru-RU" dirty="0" err="1"/>
              <a:t>поданню</a:t>
            </a:r>
            <a:r>
              <a:rPr lang="ru-RU" dirty="0"/>
              <a:t> </a:t>
            </a:r>
            <a:r>
              <a:rPr lang="ru-RU" dirty="0" err="1"/>
              <a:t>має</a:t>
            </a:r>
            <a:r>
              <a:rPr lang="ru-RU" dirty="0"/>
              <a:t> бути </a:t>
            </a:r>
            <a:r>
              <a:rPr lang="ru-RU" dirty="0" err="1"/>
              <a:t>вжито</a:t>
            </a:r>
            <a:r>
              <a:rPr lang="ru-RU" dirty="0"/>
              <a:t> </a:t>
            </a:r>
            <a:r>
              <a:rPr lang="ru-RU" dirty="0" err="1"/>
              <a:t>необхідних</a:t>
            </a:r>
            <a:r>
              <a:rPr lang="ru-RU" dirty="0"/>
              <a:t> </a:t>
            </a:r>
            <a:r>
              <a:rPr lang="ru-RU" dirty="0" err="1"/>
              <a:t>заходів</a:t>
            </a:r>
            <a:r>
              <a:rPr lang="ru-RU" dirty="0"/>
              <a:t> і про </a:t>
            </a:r>
            <a:r>
              <a:rPr lang="ru-RU" dirty="0" err="1"/>
              <a:t>результати</a:t>
            </a:r>
            <a:r>
              <a:rPr lang="ru-RU" dirty="0"/>
              <a:t> </a:t>
            </a:r>
            <a:r>
              <a:rPr lang="ru-RU" dirty="0" err="1"/>
              <a:t>повідомлено</a:t>
            </a:r>
            <a:r>
              <a:rPr lang="ru-RU" dirty="0"/>
              <a:t> особу, яка </a:t>
            </a:r>
            <a:r>
              <a:rPr lang="ru-RU" dirty="0" err="1"/>
              <a:t>його</a:t>
            </a:r>
            <a:r>
              <a:rPr lang="ru-RU" dirty="0"/>
              <a:t> </a:t>
            </a:r>
            <a:r>
              <a:rPr lang="ru-RU" dirty="0" err="1"/>
              <a:t>надіслала</a:t>
            </a:r>
            <a:r>
              <a:rPr lang="ru-RU" dirty="0"/>
              <a:t>;</a:t>
            </a:r>
          </a:p>
          <a:p>
            <a:r>
              <a:rPr lang="ru-RU" dirty="0"/>
              <a:t>17</a:t>
            </a:r>
            <a:r>
              <a:rPr lang="ru-RU" b="1" baseline="30000" dirty="0"/>
              <a:t>-1</a:t>
            </a:r>
            <a:r>
              <a:rPr lang="ru-RU" dirty="0"/>
              <a:t>) </a:t>
            </a:r>
            <a:r>
              <a:rPr lang="ru-RU" dirty="0" err="1"/>
              <a:t>проводити</a:t>
            </a:r>
            <a:r>
              <a:rPr lang="ru-RU" dirty="0"/>
              <a:t> в межах </a:t>
            </a:r>
            <a:r>
              <a:rPr lang="ru-RU" dirty="0" err="1"/>
              <a:t>компетенції</a:t>
            </a:r>
            <a:r>
              <a:rPr lang="ru-RU" dirty="0"/>
              <a:t> </a:t>
            </a:r>
            <a:r>
              <a:rPr lang="ru-RU" b="1" i="1" dirty="0" err="1">
                <a:solidFill>
                  <a:srgbClr val="FF0000"/>
                </a:solidFill>
              </a:rPr>
              <a:t>спеціальну</a:t>
            </a:r>
            <a:r>
              <a:rPr lang="ru-RU" b="1" i="1" dirty="0">
                <a:solidFill>
                  <a:srgbClr val="FF0000"/>
                </a:solidFill>
              </a:rPr>
              <a:t> </a:t>
            </a:r>
            <a:r>
              <a:rPr lang="ru-RU" b="1" i="1" dirty="0" err="1">
                <a:solidFill>
                  <a:srgbClr val="FF0000"/>
                </a:solidFill>
              </a:rPr>
              <a:t>перевірку</a:t>
            </a:r>
            <a:r>
              <a:rPr lang="ru-RU" b="1" i="1" dirty="0">
                <a:solidFill>
                  <a:srgbClr val="FF0000"/>
                </a:solidFill>
              </a:rPr>
              <a:t> </a:t>
            </a:r>
            <a:r>
              <a:rPr lang="ru-RU" dirty="0" err="1"/>
              <a:t>стосовно</a:t>
            </a:r>
            <a:r>
              <a:rPr lang="ru-RU" dirty="0"/>
              <a:t> </a:t>
            </a:r>
            <a:r>
              <a:rPr lang="ru-RU" dirty="0" err="1"/>
              <a:t>осіб</a:t>
            </a:r>
            <a:r>
              <a:rPr lang="ru-RU" dirty="0"/>
              <a:t>, </a:t>
            </a:r>
            <a:r>
              <a:rPr lang="ru-RU" dirty="0" err="1"/>
              <a:t>які</a:t>
            </a:r>
            <a:r>
              <a:rPr lang="ru-RU" dirty="0"/>
              <a:t> </a:t>
            </a:r>
            <a:r>
              <a:rPr lang="ru-RU" dirty="0" err="1"/>
              <a:t>претендують</a:t>
            </a:r>
            <a:r>
              <a:rPr lang="ru-RU" dirty="0"/>
              <a:t> на </a:t>
            </a:r>
            <a:r>
              <a:rPr lang="ru-RU" dirty="0" err="1"/>
              <a:t>зайняття</a:t>
            </a:r>
            <a:r>
              <a:rPr lang="ru-RU" dirty="0"/>
              <a:t> </a:t>
            </a:r>
            <a:r>
              <a:rPr lang="ru-RU" dirty="0" err="1"/>
              <a:t>військових</a:t>
            </a:r>
            <a:r>
              <a:rPr lang="ru-RU" dirty="0"/>
              <a:t> посад у </a:t>
            </a:r>
            <a:r>
              <a:rPr lang="ru-RU" dirty="0" err="1"/>
              <a:t>Збройних</a:t>
            </a:r>
            <a:r>
              <a:rPr lang="ru-RU" dirty="0"/>
              <a:t> Силах </a:t>
            </a:r>
            <a:r>
              <a:rPr lang="ru-RU" dirty="0" err="1"/>
              <a:t>України</a:t>
            </a:r>
            <a:r>
              <a:rPr lang="ru-RU" dirty="0"/>
              <a:t>, </a:t>
            </a:r>
            <a:r>
              <a:rPr lang="ru-RU" dirty="0" err="1"/>
              <a:t>пов’язаних</a:t>
            </a:r>
            <a:r>
              <a:rPr lang="ru-RU" dirty="0"/>
              <a:t> з </a:t>
            </a:r>
            <a:r>
              <a:rPr lang="ru-RU" dirty="0" err="1"/>
              <a:t>виконанням</a:t>
            </a:r>
            <a:r>
              <a:rPr lang="ru-RU" dirty="0"/>
              <a:t> </a:t>
            </a:r>
            <a:r>
              <a:rPr lang="ru-RU" dirty="0" err="1"/>
              <a:t>організаційно-розпорядчих</a:t>
            </a:r>
            <a:r>
              <a:rPr lang="ru-RU" dirty="0"/>
              <a:t> </a:t>
            </a:r>
            <a:r>
              <a:rPr lang="ru-RU" dirty="0" err="1"/>
              <a:t>чи</a:t>
            </a:r>
            <a:r>
              <a:rPr lang="ru-RU" dirty="0"/>
              <a:t> </a:t>
            </a:r>
            <a:r>
              <a:rPr lang="ru-RU" dirty="0" err="1"/>
              <a:t>адміністративно-господарських</a:t>
            </a:r>
            <a:r>
              <a:rPr lang="ru-RU" dirty="0"/>
              <a:t> </a:t>
            </a:r>
            <a:r>
              <a:rPr lang="ru-RU" dirty="0" err="1"/>
              <a:t>обов’язків</a:t>
            </a:r>
            <a:r>
              <a:rPr lang="ru-RU" dirty="0" smtClean="0"/>
              <a:t>;</a:t>
            </a:r>
          </a:p>
          <a:p>
            <a:endParaRPr lang="ru-RU" dirty="0"/>
          </a:p>
          <a:p>
            <a:endParaRPr lang="ru-RU" dirty="0"/>
          </a:p>
        </p:txBody>
      </p:sp>
    </p:spTree>
    <p:extLst>
      <p:ext uri="{BB962C8B-B14F-4D97-AF65-F5344CB8AC3E}">
        <p14:creationId xmlns:p14="http://schemas.microsoft.com/office/powerpoint/2010/main" val="1847804398"/>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196752"/>
            <a:ext cx="8928992" cy="5112568"/>
          </a:xfrm>
        </p:spPr>
        <p:txBody>
          <a:bodyPr>
            <a:normAutofit fontScale="47500" lnSpcReduction="20000"/>
          </a:bodyPr>
          <a:lstStyle/>
          <a:p>
            <a:r>
              <a:rPr lang="ru-RU" dirty="0"/>
              <a:t>18) </a:t>
            </a:r>
            <a:r>
              <a:rPr lang="ru-RU" dirty="0" err="1"/>
              <a:t>відповідно</a:t>
            </a:r>
            <a:r>
              <a:rPr lang="ru-RU" dirty="0"/>
              <a:t> до </a:t>
            </a:r>
            <a:r>
              <a:rPr lang="ru-RU" dirty="0" err="1"/>
              <a:t>своєї</a:t>
            </a:r>
            <a:r>
              <a:rPr lang="ru-RU" dirty="0"/>
              <a:t> </a:t>
            </a:r>
            <a:r>
              <a:rPr lang="ru-RU" dirty="0" err="1"/>
              <a:t>компетенції</a:t>
            </a:r>
            <a:r>
              <a:rPr lang="ru-RU" dirty="0"/>
              <a:t> у </a:t>
            </a:r>
            <a:r>
              <a:rPr lang="ru-RU" dirty="0" err="1"/>
              <a:t>разі</a:t>
            </a:r>
            <a:r>
              <a:rPr lang="ru-RU" dirty="0"/>
              <a:t> </a:t>
            </a:r>
            <a:r>
              <a:rPr lang="ru-RU" dirty="0" err="1"/>
              <a:t>необхідності</a:t>
            </a:r>
            <a:r>
              <a:rPr lang="ru-RU" dirty="0"/>
              <a:t> </a:t>
            </a:r>
            <a:r>
              <a:rPr lang="ru-RU" dirty="0" err="1"/>
              <a:t>тимчасово</a:t>
            </a:r>
            <a:r>
              <a:rPr lang="ru-RU" dirty="0"/>
              <a:t> </a:t>
            </a:r>
            <a:r>
              <a:rPr lang="ru-RU" b="1" i="1" dirty="0" err="1">
                <a:solidFill>
                  <a:srgbClr val="FF0000"/>
                </a:solidFill>
              </a:rPr>
              <a:t>обмежувати</a:t>
            </a:r>
            <a:r>
              <a:rPr lang="ru-RU" b="1" i="1" dirty="0">
                <a:solidFill>
                  <a:srgbClr val="FF0000"/>
                </a:solidFill>
              </a:rPr>
              <a:t> </a:t>
            </a:r>
            <a:r>
              <a:rPr lang="ru-RU" b="1" i="1" dirty="0" err="1">
                <a:solidFill>
                  <a:srgbClr val="FF0000"/>
                </a:solidFill>
              </a:rPr>
              <a:t>або</a:t>
            </a:r>
            <a:r>
              <a:rPr lang="ru-RU" b="1" i="1" dirty="0">
                <a:solidFill>
                  <a:srgbClr val="FF0000"/>
                </a:solidFill>
              </a:rPr>
              <a:t> </a:t>
            </a:r>
            <a:r>
              <a:rPr lang="ru-RU" b="1" i="1" dirty="0" err="1">
                <a:solidFill>
                  <a:srgbClr val="FF0000"/>
                </a:solidFill>
              </a:rPr>
              <a:t>забороняти</a:t>
            </a:r>
            <a:r>
              <a:rPr lang="ru-RU" b="1" i="1" dirty="0">
                <a:solidFill>
                  <a:srgbClr val="FF0000"/>
                </a:solidFill>
              </a:rPr>
              <a:t> </a:t>
            </a:r>
            <a:r>
              <a:rPr lang="ru-RU" dirty="0"/>
              <a:t>доступ </a:t>
            </a:r>
            <a:r>
              <a:rPr lang="ru-RU" dirty="0" err="1"/>
              <a:t>військовослужбовців</a:t>
            </a:r>
            <a:r>
              <a:rPr lang="ru-RU" dirty="0"/>
              <a:t> та </a:t>
            </a:r>
            <a:r>
              <a:rPr lang="ru-RU" dirty="0" err="1"/>
              <a:t>інших</a:t>
            </a:r>
            <a:r>
              <a:rPr lang="ru-RU" dirty="0"/>
              <a:t> </a:t>
            </a:r>
            <a:r>
              <a:rPr lang="ru-RU" dirty="0" err="1"/>
              <a:t>осіб</a:t>
            </a:r>
            <a:r>
              <a:rPr lang="ru-RU" dirty="0"/>
              <a:t> </a:t>
            </a:r>
            <a:r>
              <a:rPr lang="ru-RU" b="1" i="1" dirty="0">
                <a:solidFill>
                  <a:srgbClr val="FF0000"/>
                </a:solidFill>
              </a:rPr>
              <a:t>на </a:t>
            </a:r>
            <a:r>
              <a:rPr lang="ru-RU" b="1" i="1" dirty="0" err="1">
                <a:solidFill>
                  <a:srgbClr val="FF0000"/>
                </a:solidFill>
              </a:rPr>
              <a:t>окремі</a:t>
            </a:r>
            <a:r>
              <a:rPr lang="ru-RU" b="1" i="1" dirty="0">
                <a:solidFill>
                  <a:srgbClr val="FF0000"/>
                </a:solidFill>
              </a:rPr>
              <a:t> </a:t>
            </a:r>
            <a:r>
              <a:rPr lang="ru-RU" b="1" i="1" dirty="0" err="1">
                <a:solidFill>
                  <a:srgbClr val="FF0000"/>
                </a:solidFill>
              </a:rPr>
              <a:t>ділянки</a:t>
            </a:r>
            <a:r>
              <a:rPr lang="ru-RU" b="1" i="1" dirty="0">
                <a:solidFill>
                  <a:srgbClr val="FF0000"/>
                </a:solidFill>
              </a:rPr>
              <a:t> </a:t>
            </a:r>
            <a:r>
              <a:rPr lang="ru-RU" b="1" i="1" dirty="0" err="1">
                <a:solidFill>
                  <a:srgbClr val="FF0000"/>
                </a:solidFill>
              </a:rPr>
              <a:t>місцевості</a:t>
            </a:r>
            <a:r>
              <a:rPr lang="ru-RU" b="1" i="1" dirty="0">
                <a:solidFill>
                  <a:srgbClr val="FF0000"/>
                </a:solidFill>
              </a:rPr>
              <a:t> </a:t>
            </a:r>
            <a:r>
              <a:rPr lang="ru-RU" b="1" i="1" dirty="0" err="1">
                <a:solidFill>
                  <a:srgbClr val="FF0000"/>
                </a:solidFill>
              </a:rPr>
              <a:t>чи</a:t>
            </a:r>
            <a:r>
              <a:rPr lang="ru-RU" b="1" i="1" dirty="0">
                <a:solidFill>
                  <a:srgbClr val="FF0000"/>
                </a:solidFill>
              </a:rPr>
              <a:t> </a:t>
            </a:r>
            <a:r>
              <a:rPr lang="ru-RU" b="1" i="1" dirty="0" err="1">
                <a:solidFill>
                  <a:srgbClr val="FF0000"/>
                </a:solidFill>
              </a:rPr>
              <a:t>об'єкти</a:t>
            </a:r>
            <a:r>
              <a:rPr lang="ru-RU" dirty="0"/>
              <a:t> для </a:t>
            </a:r>
            <a:r>
              <a:rPr lang="ru-RU" dirty="0" err="1"/>
              <a:t>забезпечення</a:t>
            </a:r>
            <a:r>
              <a:rPr lang="ru-RU" dirty="0"/>
              <a:t> </a:t>
            </a:r>
            <a:r>
              <a:rPr lang="ru-RU" dirty="0" err="1"/>
              <a:t>державної</a:t>
            </a:r>
            <a:r>
              <a:rPr lang="ru-RU" dirty="0"/>
              <a:t> </a:t>
            </a:r>
            <a:r>
              <a:rPr lang="ru-RU" dirty="0" err="1"/>
              <a:t>таємниці</a:t>
            </a:r>
            <a:r>
              <a:rPr lang="ru-RU" dirty="0"/>
              <a:t>, </a:t>
            </a:r>
            <a:r>
              <a:rPr lang="ru-RU" dirty="0" err="1"/>
              <a:t>громадського</a:t>
            </a:r>
            <a:r>
              <a:rPr lang="ru-RU" dirty="0"/>
              <a:t> порядку і </a:t>
            </a:r>
            <a:r>
              <a:rPr lang="ru-RU" dirty="0" err="1"/>
              <a:t>безпеки</a:t>
            </a:r>
            <a:r>
              <a:rPr lang="ru-RU" dirty="0"/>
              <a:t>, </a:t>
            </a:r>
            <a:r>
              <a:rPr lang="ru-RU" dirty="0" err="1"/>
              <a:t>охорони</a:t>
            </a:r>
            <a:r>
              <a:rPr lang="ru-RU" dirty="0"/>
              <a:t> </a:t>
            </a:r>
            <a:r>
              <a:rPr lang="ru-RU" dirty="0" err="1"/>
              <a:t>життя</a:t>
            </a:r>
            <a:r>
              <a:rPr lang="ru-RU" dirty="0"/>
              <a:t> і </a:t>
            </a:r>
            <a:r>
              <a:rPr lang="ru-RU" dirty="0" err="1"/>
              <a:t>здоров'я</a:t>
            </a:r>
            <a:r>
              <a:rPr lang="ru-RU" dirty="0"/>
              <a:t> людей, </a:t>
            </a:r>
            <a:r>
              <a:rPr lang="ru-RU" dirty="0" err="1"/>
              <a:t>збереження</a:t>
            </a:r>
            <a:r>
              <a:rPr lang="ru-RU" dirty="0"/>
              <a:t> </a:t>
            </a:r>
            <a:r>
              <a:rPr lang="ru-RU" dirty="0" err="1"/>
              <a:t>речових</a:t>
            </a:r>
            <a:r>
              <a:rPr lang="ru-RU" dirty="0"/>
              <a:t> </a:t>
            </a:r>
            <a:r>
              <a:rPr lang="ru-RU" dirty="0" err="1"/>
              <a:t>доказів</a:t>
            </a:r>
            <a:r>
              <a:rPr lang="ru-RU" dirty="0"/>
              <a:t>;</a:t>
            </a:r>
          </a:p>
          <a:p>
            <a:r>
              <a:rPr lang="ru-RU" dirty="0"/>
              <a:t>19) </a:t>
            </a:r>
            <a:r>
              <a:rPr lang="ru-RU" dirty="0" err="1"/>
              <a:t>під</a:t>
            </a:r>
            <a:r>
              <a:rPr lang="ru-RU" dirty="0"/>
              <a:t> час </a:t>
            </a:r>
            <a:r>
              <a:rPr lang="ru-RU" dirty="0" err="1"/>
              <a:t>проведення</a:t>
            </a:r>
            <a:r>
              <a:rPr lang="ru-RU" dirty="0"/>
              <a:t> </a:t>
            </a:r>
            <a:r>
              <a:rPr lang="ru-RU" dirty="0" err="1"/>
              <a:t>заходів</a:t>
            </a:r>
            <a:r>
              <a:rPr lang="ru-RU" dirty="0"/>
              <a:t> </a:t>
            </a:r>
            <a:r>
              <a:rPr lang="ru-RU" dirty="0" err="1"/>
              <a:t>щодо</a:t>
            </a:r>
            <a:r>
              <a:rPr lang="ru-RU" dirty="0"/>
              <a:t> </a:t>
            </a:r>
            <a:r>
              <a:rPr lang="ru-RU" dirty="0" err="1"/>
              <a:t>затримання</a:t>
            </a:r>
            <a:r>
              <a:rPr lang="ru-RU" dirty="0"/>
              <a:t> </a:t>
            </a:r>
            <a:r>
              <a:rPr lang="ru-RU" dirty="0" err="1"/>
              <a:t>осіб</a:t>
            </a:r>
            <a:r>
              <a:rPr lang="ru-RU" dirty="0"/>
              <a:t>, </a:t>
            </a:r>
            <a:r>
              <a:rPr lang="ru-RU" dirty="0" err="1"/>
              <a:t>які</a:t>
            </a:r>
            <a:r>
              <a:rPr lang="ru-RU" dirty="0"/>
              <a:t> </a:t>
            </a:r>
            <a:r>
              <a:rPr lang="ru-RU" dirty="0" err="1"/>
              <a:t>підозрюються</a:t>
            </a:r>
            <a:r>
              <a:rPr lang="ru-RU" dirty="0"/>
              <a:t> у </a:t>
            </a:r>
            <a:r>
              <a:rPr lang="ru-RU" dirty="0" err="1"/>
              <a:t>вчиненні</a:t>
            </a:r>
            <a:r>
              <a:rPr lang="ru-RU" dirty="0"/>
              <a:t> </a:t>
            </a:r>
            <a:r>
              <a:rPr lang="ru-RU" dirty="0" err="1"/>
              <a:t>злочину</a:t>
            </a:r>
            <a:r>
              <a:rPr lang="ru-RU" dirty="0"/>
              <a:t>, а </a:t>
            </a:r>
            <a:r>
              <a:rPr lang="ru-RU" dirty="0" err="1"/>
              <a:t>також</a:t>
            </a:r>
            <a:r>
              <a:rPr lang="ru-RU" dirty="0"/>
              <a:t> при </a:t>
            </a:r>
            <a:r>
              <a:rPr lang="ru-RU" dirty="0" err="1"/>
              <a:t>обставинах</a:t>
            </a:r>
            <a:r>
              <a:rPr lang="ru-RU" dirty="0"/>
              <a:t>, </a:t>
            </a:r>
            <a:r>
              <a:rPr lang="ru-RU" dirty="0" err="1"/>
              <a:t>що</a:t>
            </a:r>
            <a:r>
              <a:rPr lang="ru-RU" dirty="0"/>
              <a:t> </a:t>
            </a:r>
            <a:r>
              <a:rPr lang="ru-RU" dirty="0" err="1"/>
              <a:t>загрожують</a:t>
            </a:r>
            <a:r>
              <a:rPr lang="ru-RU" dirty="0"/>
              <a:t> </a:t>
            </a:r>
            <a:r>
              <a:rPr lang="ru-RU" dirty="0" err="1"/>
              <a:t>життю</a:t>
            </a:r>
            <a:r>
              <a:rPr lang="ru-RU" dirty="0"/>
              <a:t> і </a:t>
            </a:r>
            <a:r>
              <a:rPr lang="ru-RU" dirty="0" err="1"/>
              <a:t>здоров'ю</a:t>
            </a:r>
            <a:r>
              <a:rPr lang="ru-RU" dirty="0"/>
              <a:t> людей, </a:t>
            </a:r>
            <a:r>
              <a:rPr lang="ru-RU" b="1" i="1" dirty="0" err="1">
                <a:solidFill>
                  <a:srgbClr val="FF0000"/>
                </a:solidFill>
              </a:rPr>
              <a:t>обмежувати</a:t>
            </a:r>
            <a:r>
              <a:rPr lang="ru-RU" b="1" i="1" dirty="0">
                <a:solidFill>
                  <a:srgbClr val="FF0000"/>
                </a:solidFill>
              </a:rPr>
              <a:t> </a:t>
            </a:r>
            <a:r>
              <a:rPr lang="ru-RU" b="1" i="1" dirty="0" err="1">
                <a:solidFill>
                  <a:srgbClr val="FF0000"/>
                </a:solidFill>
              </a:rPr>
              <a:t>або</a:t>
            </a:r>
            <a:r>
              <a:rPr lang="ru-RU" b="1" i="1" dirty="0">
                <a:solidFill>
                  <a:srgbClr val="FF0000"/>
                </a:solidFill>
              </a:rPr>
              <a:t> </a:t>
            </a:r>
            <a:r>
              <a:rPr lang="ru-RU" b="1" i="1" dirty="0" err="1">
                <a:solidFill>
                  <a:srgbClr val="FF0000"/>
                </a:solidFill>
              </a:rPr>
              <a:t>забороняти</a:t>
            </a:r>
            <a:r>
              <a:rPr lang="ru-RU" b="1" i="1" dirty="0">
                <a:solidFill>
                  <a:srgbClr val="FF0000"/>
                </a:solidFill>
              </a:rPr>
              <a:t> </a:t>
            </a:r>
            <a:r>
              <a:rPr lang="ru-RU" b="1" i="1" dirty="0" err="1">
                <a:solidFill>
                  <a:srgbClr val="FF0000"/>
                </a:solidFill>
              </a:rPr>
              <a:t>рух</a:t>
            </a:r>
            <a:r>
              <a:rPr lang="ru-RU" b="1" i="1" dirty="0">
                <a:solidFill>
                  <a:srgbClr val="FF0000"/>
                </a:solidFill>
              </a:rPr>
              <a:t> транспорту і </a:t>
            </a:r>
            <a:r>
              <a:rPr lang="ru-RU" b="1" i="1" dirty="0" err="1">
                <a:solidFill>
                  <a:srgbClr val="FF0000"/>
                </a:solidFill>
              </a:rPr>
              <a:t>пішоходів</a:t>
            </a:r>
            <a:r>
              <a:rPr lang="ru-RU" b="1" i="1" dirty="0">
                <a:solidFill>
                  <a:srgbClr val="FF0000"/>
                </a:solidFill>
              </a:rPr>
              <a:t> на </a:t>
            </a:r>
            <a:r>
              <a:rPr lang="ru-RU" b="1" i="1" dirty="0" err="1">
                <a:solidFill>
                  <a:srgbClr val="FF0000"/>
                </a:solidFill>
              </a:rPr>
              <a:t>окремих</a:t>
            </a:r>
            <a:r>
              <a:rPr lang="ru-RU" b="1" i="1" dirty="0">
                <a:solidFill>
                  <a:srgbClr val="FF0000"/>
                </a:solidFill>
              </a:rPr>
              <a:t> </a:t>
            </a:r>
            <a:r>
              <a:rPr lang="ru-RU" b="1" i="1" dirty="0" err="1">
                <a:solidFill>
                  <a:srgbClr val="FF0000"/>
                </a:solidFill>
              </a:rPr>
              <a:t>ділянках</a:t>
            </a:r>
            <a:r>
              <a:rPr lang="ru-RU" b="1" i="1" dirty="0">
                <a:solidFill>
                  <a:srgbClr val="FF0000"/>
                </a:solidFill>
              </a:rPr>
              <a:t> </a:t>
            </a:r>
            <a:r>
              <a:rPr lang="ru-RU" b="1" i="1" dirty="0" err="1">
                <a:solidFill>
                  <a:srgbClr val="FF0000"/>
                </a:solidFill>
              </a:rPr>
              <a:t>вулиць</a:t>
            </a:r>
            <a:r>
              <a:rPr lang="ru-RU" b="1" i="1" dirty="0">
                <a:solidFill>
                  <a:srgbClr val="FF0000"/>
                </a:solidFill>
              </a:rPr>
              <a:t> та </a:t>
            </a:r>
            <a:r>
              <a:rPr lang="ru-RU" b="1" i="1" dirty="0" err="1">
                <a:solidFill>
                  <a:srgbClr val="FF0000"/>
                </a:solidFill>
              </a:rPr>
              <a:t>автомобільних</a:t>
            </a:r>
            <a:r>
              <a:rPr lang="ru-RU" b="1" i="1" dirty="0">
                <a:solidFill>
                  <a:srgbClr val="FF0000"/>
                </a:solidFill>
              </a:rPr>
              <a:t> </a:t>
            </a:r>
            <a:r>
              <a:rPr lang="ru-RU" b="1" i="1" dirty="0" err="1">
                <a:solidFill>
                  <a:srgbClr val="FF0000"/>
                </a:solidFill>
              </a:rPr>
              <a:t>доріг</a:t>
            </a:r>
            <a:r>
              <a:rPr lang="ru-RU" b="1" i="1" dirty="0">
                <a:solidFill>
                  <a:srgbClr val="FF0000"/>
                </a:solidFill>
              </a:rPr>
              <a:t>; </a:t>
            </a:r>
            <a:r>
              <a:rPr lang="ru-RU" b="1" i="1" dirty="0" err="1">
                <a:solidFill>
                  <a:srgbClr val="FF0000"/>
                </a:solidFill>
              </a:rPr>
              <a:t>зупиняти</a:t>
            </a:r>
            <a:r>
              <a:rPr lang="ru-RU" b="1" i="1" dirty="0">
                <a:solidFill>
                  <a:srgbClr val="FF0000"/>
                </a:solidFill>
              </a:rPr>
              <a:t> і </a:t>
            </a:r>
            <a:r>
              <a:rPr lang="ru-RU" b="1" i="1" dirty="0" err="1">
                <a:solidFill>
                  <a:srgbClr val="FF0000"/>
                </a:solidFill>
              </a:rPr>
              <a:t>оглядати</a:t>
            </a:r>
            <a:r>
              <a:rPr lang="ru-RU" b="1" i="1" dirty="0">
                <a:solidFill>
                  <a:srgbClr val="FF0000"/>
                </a:solidFill>
              </a:rPr>
              <a:t> з </a:t>
            </a:r>
            <a:r>
              <a:rPr lang="ru-RU" b="1" i="1" dirty="0" err="1">
                <a:solidFill>
                  <a:srgbClr val="FF0000"/>
                </a:solidFill>
              </a:rPr>
              <a:t>цією</a:t>
            </a:r>
            <a:r>
              <a:rPr lang="ru-RU" b="1" i="1" dirty="0">
                <a:solidFill>
                  <a:srgbClr val="FF0000"/>
                </a:solidFill>
              </a:rPr>
              <a:t> метою </a:t>
            </a:r>
            <a:r>
              <a:rPr lang="ru-RU" b="1" i="1" dirty="0" err="1">
                <a:solidFill>
                  <a:srgbClr val="FF0000"/>
                </a:solidFill>
              </a:rPr>
              <a:t>транспортні</a:t>
            </a:r>
            <a:r>
              <a:rPr lang="ru-RU" b="1" i="1" dirty="0">
                <a:solidFill>
                  <a:srgbClr val="FF0000"/>
                </a:solidFill>
              </a:rPr>
              <a:t> </a:t>
            </a:r>
            <a:r>
              <a:rPr lang="ru-RU" b="1" i="1" dirty="0" err="1">
                <a:solidFill>
                  <a:srgbClr val="FF0000"/>
                </a:solidFill>
              </a:rPr>
              <a:t>засоби</a:t>
            </a:r>
            <a:r>
              <a:rPr lang="ru-RU" b="1" i="1" dirty="0">
                <a:solidFill>
                  <a:srgbClr val="FF0000"/>
                </a:solidFill>
              </a:rPr>
              <a:t>, </a:t>
            </a:r>
            <a:r>
              <a:rPr lang="ru-RU" b="1" i="1" dirty="0" err="1">
                <a:solidFill>
                  <a:srgbClr val="FF0000"/>
                </a:solidFill>
              </a:rPr>
              <a:t>перевіряти</a:t>
            </a:r>
            <a:r>
              <a:rPr lang="ru-RU" b="1" i="1" dirty="0">
                <a:solidFill>
                  <a:srgbClr val="FF0000"/>
                </a:solidFill>
              </a:rPr>
              <a:t> у </a:t>
            </a:r>
            <a:r>
              <a:rPr lang="ru-RU" b="1" i="1" dirty="0" err="1">
                <a:solidFill>
                  <a:srgbClr val="FF0000"/>
                </a:solidFill>
              </a:rPr>
              <a:t>водіїв</a:t>
            </a:r>
            <a:r>
              <a:rPr lang="ru-RU" b="1" i="1" dirty="0">
                <a:solidFill>
                  <a:srgbClr val="FF0000"/>
                </a:solidFill>
              </a:rPr>
              <a:t> </a:t>
            </a:r>
            <a:r>
              <a:rPr lang="ru-RU" b="1" i="1" dirty="0" err="1">
                <a:solidFill>
                  <a:srgbClr val="FF0000"/>
                </a:solidFill>
              </a:rPr>
              <a:t>документи</a:t>
            </a:r>
            <a:r>
              <a:rPr lang="ru-RU" b="1" i="1" dirty="0">
                <a:solidFill>
                  <a:srgbClr val="FF0000"/>
                </a:solidFill>
              </a:rPr>
              <a:t> на право </a:t>
            </a:r>
            <a:r>
              <a:rPr lang="ru-RU" b="1" i="1" dirty="0" err="1">
                <a:solidFill>
                  <a:srgbClr val="FF0000"/>
                </a:solidFill>
              </a:rPr>
              <a:t>користування</a:t>
            </a:r>
            <a:r>
              <a:rPr lang="ru-RU" b="1" i="1" dirty="0">
                <a:solidFill>
                  <a:srgbClr val="FF0000"/>
                </a:solidFill>
              </a:rPr>
              <a:t> та </a:t>
            </a:r>
            <a:r>
              <a:rPr lang="ru-RU" b="1" i="1" dirty="0" err="1">
                <a:solidFill>
                  <a:srgbClr val="FF0000"/>
                </a:solidFill>
              </a:rPr>
              <a:t>керування</a:t>
            </a:r>
            <a:r>
              <a:rPr lang="ru-RU" b="1" i="1" dirty="0">
                <a:solidFill>
                  <a:srgbClr val="FF0000"/>
                </a:solidFill>
              </a:rPr>
              <a:t> ними;</a:t>
            </a:r>
          </a:p>
          <a:p>
            <a:r>
              <a:rPr lang="ru-RU" dirty="0"/>
              <a:t>20) </a:t>
            </a:r>
            <a:r>
              <a:rPr lang="ru-RU" b="1" i="1" dirty="0" err="1">
                <a:solidFill>
                  <a:srgbClr val="FF0000"/>
                </a:solidFill>
              </a:rPr>
              <a:t>зупиняти</a:t>
            </a:r>
            <a:r>
              <a:rPr lang="ru-RU" dirty="0"/>
              <a:t> </a:t>
            </a:r>
            <a:r>
              <a:rPr lang="ru-RU" dirty="0" err="1"/>
              <a:t>військові</a:t>
            </a:r>
            <a:r>
              <a:rPr lang="ru-RU" dirty="0"/>
              <a:t> </a:t>
            </a:r>
            <a:r>
              <a:rPr lang="ru-RU" dirty="0" err="1"/>
              <a:t>транспортні</a:t>
            </a:r>
            <a:r>
              <a:rPr lang="ru-RU" dirty="0"/>
              <a:t> </a:t>
            </a:r>
            <a:r>
              <a:rPr lang="ru-RU" dirty="0" err="1"/>
              <a:t>засоби</a:t>
            </a:r>
            <a:r>
              <a:rPr lang="ru-RU" dirty="0"/>
              <a:t> </a:t>
            </a:r>
            <a:r>
              <a:rPr lang="ru-RU" dirty="0" err="1"/>
              <a:t>Збройних</a:t>
            </a:r>
            <a:r>
              <a:rPr lang="ru-RU" dirty="0"/>
              <a:t> Сил </a:t>
            </a:r>
            <a:r>
              <a:rPr lang="ru-RU" dirty="0" err="1"/>
              <a:t>України</a:t>
            </a:r>
            <a:r>
              <a:rPr lang="ru-RU" dirty="0"/>
              <a:t> та </a:t>
            </a:r>
            <a:r>
              <a:rPr lang="ru-RU" dirty="0" err="1"/>
              <a:t>інших</a:t>
            </a:r>
            <a:r>
              <a:rPr lang="ru-RU" dirty="0"/>
              <a:t> </a:t>
            </a:r>
            <a:r>
              <a:rPr lang="ru-RU" dirty="0" err="1"/>
              <a:t>військових</a:t>
            </a:r>
            <a:r>
              <a:rPr lang="ru-RU" dirty="0"/>
              <a:t> </a:t>
            </a:r>
            <a:r>
              <a:rPr lang="ru-RU" dirty="0" err="1"/>
              <a:t>формувань</a:t>
            </a:r>
            <a:r>
              <a:rPr lang="ru-RU" dirty="0"/>
              <a:t>, </a:t>
            </a:r>
            <a:r>
              <a:rPr lang="ru-RU" dirty="0" err="1"/>
              <a:t>утворених</a:t>
            </a:r>
            <a:r>
              <a:rPr lang="ru-RU" dirty="0"/>
              <a:t> </a:t>
            </a:r>
            <a:r>
              <a:rPr lang="ru-RU" dirty="0" err="1"/>
              <a:t>відповідно</a:t>
            </a:r>
            <a:r>
              <a:rPr lang="ru-RU" dirty="0"/>
              <a:t> до </a:t>
            </a:r>
            <a:r>
              <a:rPr lang="ru-RU" dirty="0" err="1"/>
              <a:t>законів</a:t>
            </a:r>
            <a:r>
              <a:rPr lang="ru-RU" dirty="0"/>
              <a:t> </a:t>
            </a:r>
            <a:r>
              <a:rPr lang="ru-RU" dirty="0" err="1"/>
              <a:t>України</a:t>
            </a:r>
            <a:r>
              <a:rPr lang="ru-RU" dirty="0"/>
              <a:t>, у </a:t>
            </a:r>
            <a:r>
              <a:rPr lang="ru-RU" dirty="0" err="1"/>
              <a:t>разі</a:t>
            </a:r>
            <a:r>
              <a:rPr lang="ru-RU" dirty="0"/>
              <a:t> </a:t>
            </a:r>
            <a:r>
              <a:rPr lang="ru-RU" dirty="0" err="1"/>
              <a:t>порушення</a:t>
            </a:r>
            <a:r>
              <a:rPr lang="ru-RU" dirty="0"/>
              <a:t> </a:t>
            </a:r>
            <a:r>
              <a:rPr lang="ru-RU" dirty="0" err="1"/>
              <a:t>їх</a:t>
            </a:r>
            <a:r>
              <a:rPr lang="ru-RU" dirty="0"/>
              <a:t> </a:t>
            </a:r>
            <a:r>
              <a:rPr lang="ru-RU" dirty="0" err="1"/>
              <a:t>водіями</a:t>
            </a:r>
            <a:r>
              <a:rPr lang="ru-RU" dirty="0"/>
              <a:t> правил </a:t>
            </a:r>
            <a:r>
              <a:rPr lang="ru-RU" dirty="0" err="1"/>
              <a:t>дорожнього</a:t>
            </a:r>
            <a:r>
              <a:rPr lang="ru-RU" dirty="0"/>
              <a:t> </a:t>
            </a:r>
            <a:r>
              <a:rPr lang="ru-RU" dirty="0" err="1"/>
              <a:t>руху</a:t>
            </a:r>
            <a:r>
              <a:rPr lang="ru-RU" dirty="0"/>
              <a:t>, за </a:t>
            </a:r>
            <a:r>
              <a:rPr lang="ru-RU" dirty="0" err="1"/>
              <a:t>наявності</a:t>
            </a:r>
            <a:r>
              <a:rPr lang="ru-RU" dirty="0"/>
              <a:t> </a:t>
            </a:r>
            <a:r>
              <a:rPr lang="ru-RU" dirty="0" err="1"/>
              <a:t>ознак</a:t>
            </a:r>
            <a:r>
              <a:rPr lang="ru-RU" dirty="0"/>
              <a:t>, </a:t>
            </a:r>
            <a:r>
              <a:rPr lang="ru-RU" dirty="0" err="1"/>
              <a:t>що</a:t>
            </a:r>
            <a:r>
              <a:rPr lang="ru-RU" dirty="0"/>
              <a:t> </a:t>
            </a:r>
            <a:r>
              <a:rPr lang="ru-RU" dirty="0" err="1"/>
              <a:t>свідчать</a:t>
            </a:r>
            <a:r>
              <a:rPr lang="ru-RU" dirty="0"/>
              <a:t> про </a:t>
            </a:r>
            <a:r>
              <a:rPr lang="ru-RU" dirty="0" err="1"/>
              <a:t>технічну</a:t>
            </a:r>
            <a:r>
              <a:rPr lang="ru-RU" dirty="0"/>
              <a:t> </a:t>
            </a:r>
            <a:r>
              <a:rPr lang="ru-RU" dirty="0" err="1"/>
              <a:t>несправність</a:t>
            </a:r>
            <a:r>
              <a:rPr lang="ru-RU" dirty="0"/>
              <a:t> транспорту </a:t>
            </a:r>
            <a:r>
              <a:rPr lang="ru-RU" dirty="0" err="1"/>
              <a:t>або</a:t>
            </a:r>
            <a:r>
              <a:rPr lang="ru-RU" dirty="0"/>
              <a:t> </a:t>
            </a:r>
            <a:r>
              <a:rPr lang="ru-RU" dirty="0" err="1"/>
              <a:t>забруднення</a:t>
            </a:r>
            <a:r>
              <a:rPr lang="ru-RU" dirty="0"/>
              <a:t> ним </a:t>
            </a:r>
            <a:r>
              <a:rPr lang="ru-RU" dirty="0" err="1"/>
              <a:t>довкілля</a:t>
            </a:r>
            <a:r>
              <a:rPr lang="ru-RU" dirty="0"/>
              <a:t>, а </a:t>
            </a:r>
            <a:r>
              <a:rPr lang="ru-RU" dirty="0" err="1"/>
              <a:t>також</a:t>
            </a:r>
            <a:r>
              <a:rPr lang="ru-RU" dirty="0"/>
              <a:t> </a:t>
            </a:r>
            <a:r>
              <a:rPr lang="ru-RU" dirty="0" err="1"/>
              <a:t>відомостей</a:t>
            </a:r>
            <a:r>
              <a:rPr lang="ru-RU" dirty="0"/>
              <a:t> про те, </a:t>
            </a:r>
            <a:r>
              <a:rPr lang="ru-RU" dirty="0" err="1"/>
              <a:t>що</a:t>
            </a:r>
            <a:r>
              <a:rPr lang="ru-RU" dirty="0"/>
              <a:t> </a:t>
            </a:r>
            <a:r>
              <a:rPr lang="ru-RU" dirty="0" err="1"/>
              <a:t>він</a:t>
            </a:r>
            <a:r>
              <a:rPr lang="ru-RU" dirty="0"/>
              <a:t> </a:t>
            </a:r>
            <a:r>
              <a:rPr lang="ru-RU" dirty="0" err="1"/>
              <a:t>використовується</a:t>
            </a:r>
            <a:r>
              <a:rPr lang="ru-RU" dirty="0"/>
              <a:t> з </a:t>
            </a:r>
            <a:r>
              <a:rPr lang="ru-RU" dirty="0" err="1"/>
              <a:t>протиправною</a:t>
            </a:r>
            <a:r>
              <a:rPr lang="ru-RU" dirty="0"/>
              <a:t> метою </a:t>
            </a:r>
            <a:r>
              <a:rPr lang="ru-RU" dirty="0" err="1"/>
              <a:t>чи</a:t>
            </a:r>
            <a:r>
              <a:rPr lang="ru-RU" dirty="0"/>
              <a:t> не за </a:t>
            </a:r>
            <a:r>
              <a:rPr lang="ru-RU" dirty="0" err="1"/>
              <a:t>призначенням</a:t>
            </a:r>
            <a:r>
              <a:rPr lang="ru-RU" dirty="0"/>
              <a:t>, з метою </a:t>
            </a:r>
            <a:r>
              <a:rPr lang="ru-RU" dirty="0" err="1"/>
              <a:t>їх</a:t>
            </a:r>
            <a:r>
              <a:rPr lang="ru-RU" dirty="0"/>
              <a:t> </a:t>
            </a:r>
            <a:r>
              <a:rPr lang="ru-RU" dirty="0" err="1"/>
              <a:t>огляду</a:t>
            </a:r>
            <a:r>
              <a:rPr lang="ru-RU" dirty="0"/>
              <a:t> і </a:t>
            </a:r>
            <a:r>
              <a:rPr lang="ru-RU" dirty="0" err="1"/>
              <a:t>перевірки</a:t>
            </a:r>
            <a:r>
              <a:rPr lang="ru-RU" dirty="0"/>
              <a:t> у </a:t>
            </a:r>
            <a:r>
              <a:rPr lang="ru-RU" dirty="0" err="1"/>
              <a:t>водіїв</a:t>
            </a:r>
            <a:r>
              <a:rPr lang="ru-RU" dirty="0"/>
              <a:t> </a:t>
            </a:r>
            <a:r>
              <a:rPr lang="ru-RU" dirty="0" err="1"/>
              <a:t>документів</a:t>
            </a:r>
            <a:r>
              <a:rPr lang="ru-RU" dirty="0"/>
              <a:t> на право </a:t>
            </a:r>
            <a:r>
              <a:rPr lang="ru-RU" dirty="0" err="1"/>
              <a:t>користування</a:t>
            </a:r>
            <a:r>
              <a:rPr lang="ru-RU" dirty="0"/>
              <a:t> та </a:t>
            </a:r>
            <a:r>
              <a:rPr lang="ru-RU" dirty="0" err="1"/>
              <a:t>керування</a:t>
            </a:r>
            <a:r>
              <a:rPr lang="ru-RU" dirty="0"/>
              <a:t> </a:t>
            </a:r>
            <a:r>
              <a:rPr lang="ru-RU" dirty="0" err="1"/>
              <a:t>транспортними</a:t>
            </a:r>
            <a:r>
              <a:rPr lang="ru-RU" dirty="0"/>
              <a:t> </a:t>
            </a:r>
            <a:r>
              <a:rPr lang="ru-RU" dirty="0" err="1"/>
              <a:t>засобами</a:t>
            </a:r>
            <a:r>
              <a:rPr lang="ru-RU" dirty="0"/>
              <a:t>, </a:t>
            </a:r>
            <a:r>
              <a:rPr lang="ru-RU" dirty="0" err="1"/>
              <a:t>дорожніх</a:t>
            </a:r>
            <a:r>
              <a:rPr lang="ru-RU" dirty="0"/>
              <a:t> </a:t>
            </a:r>
            <a:r>
              <a:rPr lang="ru-RU" dirty="0" err="1"/>
              <a:t>листів</a:t>
            </a:r>
            <a:r>
              <a:rPr lang="ru-RU" dirty="0"/>
              <a:t>, </a:t>
            </a:r>
            <a:r>
              <a:rPr lang="ru-RU" dirty="0" err="1"/>
              <a:t>відповідності</a:t>
            </a:r>
            <a:r>
              <a:rPr lang="ru-RU" dirty="0"/>
              <a:t> </a:t>
            </a:r>
            <a:r>
              <a:rPr lang="ru-RU" dirty="0" err="1"/>
              <a:t>вантажів</a:t>
            </a:r>
            <a:r>
              <a:rPr lang="ru-RU" dirty="0"/>
              <a:t>, </a:t>
            </a:r>
            <a:r>
              <a:rPr lang="ru-RU" dirty="0" err="1"/>
              <a:t>що</a:t>
            </a:r>
            <a:r>
              <a:rPr lang="ru-RU" dirty="0"/>
              <a:t> </a:t>
            </a:r>
            <a:r>
              <a:rPr lang="ru-RU" dirty="0" err="1"/>
              <a:t>перевозяться</a:t>
            </a:r>
            <a:r>
              <a:rPr lang="ru-RU" dirty="0"/>
              <a:t>, товарно-</a:t>
            </a:r>
            <a:r>
              <a:rPr lang="ru-RU" dirty="0" err="1"/>
              <a:t>транспортним</a:t>
            </a:r>
            <a:r>
              <a:rPr lang="ru-RU" dirty="0"/>
              <a:t> документам. </a:t>
            </a:r>
            <a:r>
              <a:rPr lang="ru-RU" dirty="0" err="1"/>
              <a:t>Проводити</a:t>
            </a:r>
            <a:r>
              <a:rPr lang="ru-RU" dirty="0"/>
              <a:t> </a:t>
            </a:r>
            <a:r>
              <a:rPr lang="ru-RU" dirty="0" err="1"/>
              <a:t>технічний</a:t>
            </a:r>
            <a:r>
              <a:rPr lang="ru-RU" dirty="0"/>
              <a:t> </a:t>
            </a:r>
            <a:r>
              <a:rPr lang="ru-RU" dirty="0" err="1"/>
              <a:t>огляд</a:t>
            </a:r>
            <a:r>
              <a:rPr lang="ru-RU" dirty="0"/>
              <a:t> </a:t>
            </a:r>
            <a:r>
              <a:rPr lang="ru-RU" dirty="0" err="1"/>
              <a:t>транспортних</a:t>
            </a:r>
            <a:r>
              <a:rPr lang="ru-RU" dirty="0"/>
              <a:t> </a:t>
            </a:r>
            <a:r>
              <a:rPr lang="ru-RU" dirty="0" err="1"/>
              <a:t>засобів</a:t>
            </a:r>
            <a:r>
              <a:rPr lang="ru-RU" dirty="0"/>
              <a:t> </a:t>
            </a:r>
            <a:r>
              <a:rPr lang="ru-RU" dirty="0" err="1"/>
              <a:t>Збройних</a:t>
            </a:r>
            <a:r>
              <a:rPr lang="ru-RU" dirty="0"/>
              <a:t> Сил </a:t>
            </a:r>
            <a:r>
              <a:rPr lang="ru-RU" dirty="0" err="1"/>
              <a:t>України</a:t>
            </a:r>
            <a:r>
              <a:rPr lang="ru-RU" dirty="0"/>
              <a:t>;</a:t>
            </a:r>
          </a:p>
          <a:p>
            <a:r>
              <a:rPr lang="ru-RU" dirty="0"/>
              <a:t>21) </a:t>
            </a:r>
            <a:r>
              <a:rPr lang="ru-RU" b="1" i="1" dirty="0" err="1">
                <a:solidFill>
                  <a:srgbClr val="FF0000"/>
                </a:solidFill>
              </a:rPr>
              <a:t>регулювати</a:t>
            </a:r>
            <a:r>
              <a:rPr lang="ru-RU" b="1" i="1" dirty="0">
                <a:solidFill>
                  <a:srgbClr val="FF0000"/>
                </a:solidFill>
              </a:rPr>
              <a:t> </a:t>
            </a:r>
            <a:r>
              <a:rPr lang="ru-RU" b="1" i="1" dirty="0" err="1">
                <a:solidFill>
                  <a:srgbClr val="FF0000"/>
                </a:solidFill>
              </a:rPr>
              <a:t>дорожній</a:t>
            </a:r>
            <a:r>
              <a:rPr lang="ru-RU" b="1" i="1" dirty="0">
                <a:solidFill>
                  <a:srgbClr val="FF0000"/>
                </a:solidFill>
              </a:rPr>
              <a:t> </a:t>
            </a:r>
            <a:r>
              <a:rPr lang="ru-RU" b="1" i="1" dirty="0" err="1">
                <a:solidFill>
                  <a:srgbClr val="FF0000"/>
                </a:solidFill>
              </a:rPr>
              <a:t>рух</a:t>
            </a:r>
            <a:r>
              <a:rPr lang="ru-RU" b="1" i="1" dirty="0">
                <a:solidFill>
                  <a:srgbClr val="FF0000"/>
                </a:solidFill>
              </a:rPr>
              <a:t> на </a:t>
            </a:r>
            <a:r>
              <a:rPr lang="ru-RU" b="1" i="1" dirty="0" err="1">
                <a:solidFill>
                  <a:srgbClr val="FF0000"/>
                </a:solidFill>
              </a:rPr>
              <a:t>автомобільних</a:t>
            </a:r>
            <a:r>
              <a:rPr lang="ru-RU" b="1" i="1" dirty="0">
                <a:solidFill>
                  <a:srgbClr val="FF0000"/>
                </a:solidFill>
              </a:rPr>
              <a:t> дорогах і </a:t>
            </a:r>
            <a:r>
              <a:rPr lang="ru-RU" b="1" i="1" dirty="0" err="1">
                <a:solidFill>
                  <a:srgbClr val="FF0000"/>
                </a:solidFill>
              </a:rPr>
              <a:t>вули</a:t>
            </a:r>
            <a:r>
              <a:rPr lang="ru-RU" dirty="0" err="1"/>
              <a:t>цях</a:t>
            </a:r>
            <a:r>
              <a:rPr lang="ru-RU" dirty="0"/>
              <a:t> </a:t>
            </a:r>
            <a:r>
              <a:rPr lang="ru-RU" dirty="0" err="1"/>
              <a:t>під</a:t>
            </a:r>
            <a:r>
              <a:rPr lang="ru-RU" dirty="0"/>
              <a:t> час </a:t>
            </a:r>
            <a:r>
              <a:rPr lang="ru-RU" dirty="0" err="1"/>
              <a:t>проходження</a:t>
            </a:r>
            <a:r>
              <a:rPr lang="ru-RU" dirty="0"/>
              <a:t> колон </a:t>
            </a:r>
            <a:r>
              <a:rPr lang="ru-RU" dirty="0" err="1"/>
              <a:t>військових</a:t>
            </a:r>
            <a:r>
              <a:rPr lang="ru-RU" dirty="0"/>
              <a:t> </a:t>
            </a:r>
            <a:r>
              <a:rPr lang="ru-RU" dirty="0" err="1"/>
              <a:t>транспортних</a:t>
            </a:r>
            <a:r>
              <a:rPr lang="ru-RU" dirty="0"/>
              <a:t> </a:t>
            </a:r>
            <a:r>
              <a:rPr lang="ru-RU" dirty="0" err="1"/>
              <a:t>засобів</a:t>
            </a:r>
            <a:r>
              <a:rPr lang="ru-RU" dirty="0"/>
              <a:t>; </a:t>
            </a:r>
            <a:r>
              <a:rPr lang="ru-RU" b="1" i="1" dirty="0" err="1">
                <a:solidFill>
                  <a:srgbClr val="FF0000"/>
                </a:solidFill>
              </a:rPr>
              <a:t>організовувати</a:t>
            </a:r>
            <a:r>
              <a:rPr lang="ru-RU" b="1" i="1" dirty="0">
                <a:solidFill>
                  <a:srgbClr val="FF0000"/>
                </a:solidFill>
              </a:rPr>
              <a:t> і </a:t>
            </a:r>
            <a:r>
              <a:rPr lang="ru-RU" b="1" i="1" dirty="0" err="1">
                <a:solidFill>
                  <a:srgbClr val="FF0000"/>
                </a:solidFill>
              </a:rPr>
              <a:t>забезпечувати</a:t>
            </a:r>
            <a:r>
              <a:rPr lang="ru-RU" b="1" i="1" dirty="0">
                <a:solidFill>
                  <a:srgbClr val="FF0000"/>
                </a:solidFill>
              </a:rPr>
              <a:t> </a:t>
            </a:r>
            <a:r>
              <a:rPr lang="ru-RU" b="1" i="1" u="sng" dirty="0" err="1">
                <a:solidFill>
                  <a:srgbClr val="FF0000"/>
                </a:solidFill>
                <a:hlinkClick r:id="rId2"/>
              </a:rPr>
              <a:t>супроводження</a:t>
            </a:r>
            <a:r>
              <a:rPr lang="ru-RU" dirty="0"/>
              <a:t> </a:t>
            </a:r>
            <a:r>
              <a:rPr lang="ru-RU" dirty="0" err="1"/>
              <a:t>цих</a:t>
            </a:r>
            <a:r>
              <a:rPr lang="ru-RU" dirty="0"/>
              <a:t> колон та </a:t>
            </a:r>
            <a:r>
              <a:rPr lang="ru-RU" dirty="0" err="1"/>
              <a:t>транспортних</a:t>
            </a:r>
            <a:r>
              <a:rPr lang="ru-RU" dirty="0"/>
              <a:t> </a:t>
            </a:r>
            <a:r>
              <a:rPr lang="ru-RU" dirty="0" err="1"/>
              <a:t>засобів</a:t>
            </a:r>
            <a:r>
              <a:rPr lang="ru-RU" dirty="0"/>
              <a:t> </a:t>
            </a:r>
            <a:r>
              <a:rPr lang="ru-RU" dirty="0" err="1"/>
              <a:t>спеціального</a:t>
            </a:r>
            <a:r>
              <a:rPr lang="ru-RU" dirty="0"/>
              <a:t> </a:t>
            </a:r>
            <a:r>
              <a:rPr lang="ru-RU" dirty="0" err="1"/>
              <a:t>призначення</a:t>
            </a:r>
            <a:r>
              <a:rPr lang="ru-RU" dirty="0"/>
              <a:t>;</a:t>
            </a:r>
          </a:p>
          <a:p>
            <a:r>
              <a:rPr lang="ru-RU" dirty="0"/>
              <a:t>22) </a:t>
            </a:r>
            <a:r>
              <a:rPr lang="ru-RU" b="1" i="1" dirty="0" err="1">
                <a:solidFill>
                  <a:srgbClr val="FF0000"/>
                </a:solidFill>
              </a:rPr>
              <a:t>направляти</a:t>
            </a:r>
            <a:r>
              <a:rPr lang="ru-RU" b="1" i="1" dirty="0">
                <a:solidFill>
                  <a:srgbClr val="FF0000"/>
                </a:solidFill>
              </a:rPr>
              <a:t> у </a:t>
            </a:r>
            <a:r>
              <a:rPr lang="ru-RU" b="1" i="1" dirty="0" err="1">
                <a:solidFill>
                  <a:srgbClr val="FF0000"/>
                </a:solidFill>
              </a:rPr>
              <a:t>разі</a:t>
            </a:r>
            <a:r>
              <a:rPr lang="ru-RU" b="1" i="1" dirty="0">
                <a:solidFill>
                  <a:srgbClr val="FF0000"/>
                </a:solidFill>
              </a:rPr>
              <a:t> </a:t>
            </a:r>
            <a:r>
              <a:rPr lang="ru-RU" b="1" i="1" dirty="0" err="1">
                <a:solidFill>
                  <a:srgbClr val="FF0000"/>
                </a:solidFill>
              </a:rPr>
              <a:t>необхідності</a:t>
            </a:r>
            <a:r>
              <a:rPr lang="ru-RU" b="1" i="1" dirty="0">
                <a:solidFill>
                  <a:srgbClr val="FF0000"/>
                </a:solidFill>
              </a:rPr>
              <a:t> на </a:t>
            </a:r>
            <a:r>
              <a:rPr lang="ru-RU" b="1" i="1" dirty="0" err="1">
                <a:solidFill>
                  <a:srgbClr val="FF0000"/>
                </a:solidFill>
              </a:rPr>
              <a:t>медичний</a:t>
            </a:r>
            <a:r>
              <a:rPr lang="ru-RU" b="1" i="1" dirty="0">
                <a:solidFill>
                  <a:srgbClr val="FF0000"/>
                </a:solidFill>
              </a:rPr>
              <a:t> </a:t>
            </a:r>
            <a:r>
              <a:rPr lang="ru-RU" b="1" i="1" dirty="0" err="1">
                <a:solidFill>
                  <a:srgbClr val="FF0000"/>
                </a:solidFill>
              </a:rPr>
              <a:t>огляд</a:t>
            </a:r>
            <a:r>
              <a:rPr lang="ru-RU" b="1" i="1" dirty="0">
                <a:solidFill>
                  <a:srgbClr val="FF0000"/>
                </a:solidFill>
              </a:rPr>
              <a:t> </a:t>
            </a:r>
            <a:r>
              <a:rPr lang="ru-RU" b="1" i="1" dirty="0" err="1">
                <a:solidFill>
                  <a:srgbClr val="FF0000"/>
                </a:solidFill>
              </a:rPr>
              <a:t>водіїв</a:t>
            </a:r>
            <a:r>
              <a:rPr lang="ru-RU" b="1" i="1" dirty="0">
                <a:solidFill>
                  <a:srgbClr val="FF0000"/>
                </a:solidFill>
              </a:rPr>
              <a:t> </a:t>
            </a:r>
            <a:r>
              <a:rPr lang="ru-RU" dirty="0" err="1"/>
              <a:t>військових</a:t>
            </a:r>
            <a:r>
              <a:rPr lang="ru-RU" dirty="0"/>
              <a:t> </a:t>
            </a:r>
            <a:r>
              <a:rPr lang="ru-RU" dirty="0" err="1"/>
              <a:t>транспортних</a:t>
            </a:r>
            <a:r>
              <a:rPr lang="ru-RU" dirty="0"/>
              <a:t> </a:t>
            </a:r>
            <a:r>
              <a:rPr lang="ru-RU" dirty="0" err="1"/>
              <a:t>засобів</a:t>
            </a:r>
            <a:r>
              <a:rPr lang="ru-RU" dirty="0"/>
              <a:t>. </a:t>
            </a:r>
            <a:r>
              <a:rPr lang="ru-RU" b="1" i="1" dirty="0" err="1">
                <a:solidFill>
                  <a:srgbClr val="FF0000"/>
                </a:solidFill>
              </a:rPr>
              <a:t>Затримувати</a:t>
            </a:r>
            <a:r>
              <a:rPr lang="ru-RU" b="1" i="1" dirty="0">
                <a:solidFill>
                  <a:srgbClr val="FF0000"/>
                </a:solidFill>
              </a:rPr>
              <a:t> та </a:t>
            </a:r>
            <a:r>
              <a:rPr lang="ru-RU" b="1" i="1" dirty="0" err="1">
                <a:solidFill>
                  <a:srgbClr val="FF0000"/>
                </a:solidFill>
              </a:rPr>
              <a:t>відстороняти</a:t>
            </a:r>
            <a:r>
              <a:rPr lang="ru-RU" b="1" i="1" dirty="0">
                <a:solidFill>
                  <a:srgbClr val="FF0000"/>
                </a:solidFill>
              </a:rPr>
              <a:t> </a:t>
            </a:r>
            <a:r>
              <a:rPr lang="ru-RU" b="1" i="1" dirty="0" err="1">
                <a:solidFill>
                  <a:srgbClr val="FF0000"/>
                </a:solidFill>
              </a:rPr>
              <a:t>від</a:t>
            </a:r>
            <a:r>
              <a:rPr lang="ru-RU" b="1" i="1" dirty="0">
                <a:solidFill>
                  <a:srgbClr val="FF0000"/>
                </a:solidFill>
              </a:rPr>
              <a:t> </a:t>
            </a:r>
            <a:r>
              <a:rPr lang="ru-RU" b="1" i="1" dirty="0" err="1">
                <a:solidFill>
                  <a:srgbClr val="FF0000"/>
                </a:solidFill>
              </a:rPr>
              <a:t>керування</a:t>
            </a:r>
            <a:r>
              <a:rPr lang="ru-RU" b="1" i="1" dirty="0">
                <a:solidFill>
                  <a:srgbClr val="FF0000"/>
                </a:solidFill>
              </a:rPr>
              <a:t> </a:t>
            </a:r>
            <a:r>
              <a:rPr lang="ru-RU" b="1" i="1" dirty="0" err="1">
                <a:solidFill>
                  <a:srgbClr val="FF0000"/>
                </a:solidFill>
              </a:rPr>
              <a:t>військовими</a:t>
            </a:r>
            <a:r>
              <a:rPr lang="ru-RU" b="1" i="1" dirty="0">
                <a:solidFill>
                  <a:srgbClr val="FF0000"/>
                </a:solidFill>
              </a:rPr>
              <a:t> </a:t>
            </a:r>
            <a:r>
              <a:rPr lang="ru-RU" b="1" i="1" dirty="0" err="1">
                <a:solidFill>
                  <a:srgbClr val="FF0000"/>
                </a:solidFill>
              </a:rPr>
              <a:t>транспортними</a:t>
            </a:r>
            <a:r>
              <a:rPr lang="ru-RU" b="1" i="1" dirty="0">
                <a:solidFill>
                  <a:srgbClr val="FF0000"/>
                </a:solidFill>
              </a:rPr>
              <a:t> </a:t>
            </a:r>
            <a:r>
              <a:rPr lang="ru-RU" b="1" i="1" dirty="0" err="1">
                <a:solidFill>
                  <a:srgbClr val="FF0000"/>
                </a:solidFill>
              </a:rPr>
              <a:t>засобами</a:t>
            </a:r>
            <a:r>
              <a:rPr lang="ru-RU" b="1" i="1" dirty="0">
                <a:solidFill>
                  <a:srgbClr val="FF0000"/>
                </a:solidFill>
              </a:rPr>
              <a:t> </a:t>
            </a:r>
            <a:r>
              <a:rPr lang="ru-RU" dirty="0" err="1"/>
              <a:t>осіб</a:t>
            </a:r>
            <a:r>
              <a:rPr lang="ru-RU" dirty="0"/>
              <a:t>, </a:t>
            </a:r>
            <a:r>
              <a:rPr lang="ru-RU" dirty="0" err="1"/>
              <a:t>які</a:t>
            </a:r>
            <a:r>
              <a:rPr lang="ru-RU" dirty="0"/>
              <a:t> </a:t>
            </a:r>
            <a:r>
              <a:rPr lang="ru-RU" dirty="0" err="1"/>
              <a:t>перебувають</a:t>
            </a:r>
            <a:r>
              <a:rPr lang="ru-RU" dirty="0"/>
              <a:t> у </a:t>
            </a:r>
            <a:r>
              <a:rPr lang="ru-RU" dirty="0" err="1"/>
              <a:t>стані</a:t>
            </a:r>
            <a:r>
              <a:rPr lang="ru-RU" dirty="0"/>
              <a:t> алкогольного </a:t>
            </a:r>
            <a:r>
              <a:rPr lang="ru-RU" dirty="0" err="1"/>
              <a:t>або</a:t>
            </a:r>
            <a:r>
              <a:rPr lang="ru-RU" dirty="0"/>
              <a:t> </a:t>
            </a:r>
            <a:r>
              <a:rPr lang="ru-RU" dirty="0" err="1"/>
              <a:t>наркотичного</a:t>
            </a:r>
            <a:r>
              <a:rPr lang="ru-RU" dirty="0"/>
              <a:t> </a:t>
            </a:r>
            <a:r>
              <a:rPr lang="ru-RU" dirty="0" err="1"/>
              <a:t>сп'яніння</a:t>
            </a:r>
            <a:r>
              <a:rPr lang="ru-RU" dirty="0"/>
              <a:t>, а </a:t>
            </a:r>
            <a:r>
              <a:rPr lang="ru-RU" dirty="0" err="1"/>
              <a:t>також</a:t>
            </a:r>
            <a:r>
              <a:rPr lang="ru-RU" dirty="0"/>
              <a:t> тих, </a:t>
            </a:r>
            <a:r>
              <a:rPr lang="ru-RU" dirty="0" err="1"/>
              <a:t>які</a:t>
            </a:r>
            <a:r>
              <a:rPr lang="ru-RU" dirty="0"/>
              <a:t> не </a:t>
            </a:r>
            <a:r>
              <a:rPr lang="ru-RU" dirty="0" err="1"/>
              <a:t>мають</a:t>
            </a:r>
            <a:r>
              <a:rPr lang="ru-RU" dirty="0"/>
              <a:t> </a:t>
            </a:r>
            <a:r>
              <a:rPr lang="ru-RU" dirty="0" err="1"/>
              <a:t>документів</a:t>
            </a:r>
            <a:r>
              <a:rPr lang="ru-RU" dirty="0"/>
              <a:t> на право </a:t>
            </a:r>
            <a:r>
              <a:rPr lang="ru-RU" dirty="0" err="1"/>
              <a:t>керування</a:t>
            </a:r>
            <a:r>
              <a:rPr lang="ru-RU" dirty="0"/>
              <a:t> </a:t>
            </a:r>
            <a:r>
              <a:rPr lang="ru-RU" dirty="0" err="1"/>
              <a:t>або</a:t>
            </a:r>
            <a:r>
              <a:rPr lang="ru-RU" dirty="0"/>
              <a:t> </a:t>
            </a:r>
            <a:r>
              <a:rPr lang="ru-RU" dirty="0" err="1"/>
              <a:t>користування</a:t>
            </a:r>
            <a:r>
              <a:rPr lang="ru-RU" dirty="0"/>
              <a:t> </a:t>
            </a:r>
            <a:r>
              <a:rPr lang="ru-RU" dirty="0" err="1"/>
              <a:t>транспортними</a:t>
            </a:r>
            <a:r>
              <a:rPr lang="ru-RU" dirty="0"/>
              <a:t> </a:t>
            </a:r>
            <a:r>
              <a:rPr lang="ru-RU" dirty="0" err="1"/>
              <a:t>засобами</a:t>
            </a:r>
            <a:r>
              <a:rPr lang="ru-RU" dirty="0"/>
              <a:t>, </a:t>
            </a:r>
            <a:r>
              <a:rPr lang="ru-RU" dirty="0" err="1"/>
              <a:t>вживати</a:t>
            </a:r>
            <a:r>
              <a:rPr lang="ru-RU" dirty="0"/>
              <a:t> </a:t>
            </a:r>
            <a:r>
              <a:rPr lang="ru-RU" dirty="0" err="1"/>
              <a:t>щодо</a:t>
            </a:r>
            <a:r>
              <a:rPr lang="ru-RU" dirty="0"/>
              <a:t> </a:t>
            </a:r>
            <a:r>
              <a:rPr lang="ru-RU" dirty="0" err="1"/>
              <a:t>водіїв</a:t>
            </a:r>
            <a:r>
              <a:rPr lang="ru-RU" dirty="0"/>
              <a:t> </a:t>
            </a:r>
            <a:r>
              <a:rPr lang="ru-RU" dirty="0" err="1"/>
              <a:t>інші</a:t>
            </a:r>
            <a:r>
              <a:rPr lang="ru-RU" dirty="0"/>
              <a:t> заходи, </a:t>
            </a:r>
            <a:r>
              <a:rPr lang="ru-RU" dirty="0" err="1"/>
              <a:t>передбачені</a:t>
            </a:r>
            <a:r>
              <a:rPr lang="ru-RU" dirty="0"/>
              <a:t> </a:t>
            </a:r>
            <a:r>
              <a:rPr lang="ru-RU" dirty="0" err="1"/>
              <a:t>законодавством</a:t>
            </a:r>
            <a:r>
              <a:rPr lang="ru-RU" dirty="0"/>
              <a:t>;</a:t>
            </a:r>
          </a:p>
          <a:p>
            <a:endParaRPr lang="ru-RU" dirty="0"/>
          </a:p>
        </p:txBody>
      </p:sp>
    </p:spTree>
    <p:extLst>
      <p:ext uri="{BB962C8B-B14F-4D97-AF65-F5344CB8AC3E}">
        <p14:creationId xmlns:p14="http://schemas.microsoft.com/office/powerpoint/2010/main" val="2296469452"/>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217443"/>
          </a:xfrm>
        </p:spPr>
        <p:txBody>
          <a:bodyPr>
            <a:normAutofit fontScale="47500" lnSpcReduction="20000"/>
          </a:bodyPr>
          <a:lstStyle/>
          <a:p>
            <a:r>
              <a:rPr lang="ru-RU" dirty="0"/>
              <a:t>23) </a:t>
            </a:r>
            <a:r>
              <a:rPr lang="ru-RU" b="1" i="1" dirty="0" err="1">
                <a:solidFill>
                  <a:srgbClr val="FF0000"/>
                </a:solidFill>
              </a:rPr>
              <a:t>використовувати</a:t>
            </a:r>
            <a:r>
              <a:rPr lang="ru-RU" dirty="0"/>
              <a:t> </a:t>
            </a:r>
            <a:r>
              <a:rPr lang="ru-RU" dirty="0" err="1"/>
              <a:t>передбачені</a:t>
            </a:r>
            <a:r>
              <a:rPr lang="ru-RU" dirty="0"/>
              <a:t> </a:t>
            </a:r>
            <a:r>
              <a:rPr lang="ru-RU" dirty="0" err="1"/>
              <a:t>відповідними</a:t>
            </a:r>
            <a:r>
              <a:rPr lang="ru-RU" dirty="0"/>
              <a:t> нормативно-</a:t>
            </a:r>
            <a:r>
              <a:rPr lang="ru-RU" dirty="0" err="1"/>
              <a:t>правовими</a:t>
            </a:r>
            <a:r>
              <a:rPr lang="ru-RU" dirty="0"/>
              <a:t> </a:t>
            </a:r>
            <a:r>
              <a:rPr lang="ru-RU" b="1" i="1" dirty="0">
                <a:solidFill>
                  <a:srgbClr val="FF0000"/>
                </a:solidFill>
              </a:rPr>
              <a:t>актами </a:t>
            </a:r>
            <a:r>
              <a:rPr lang="ru-RU" b="1" i="1" dirty="0" err="1">
                <a:solidFill>
                  <a:srgbClr val="FF0000"/>
                </a:solidFill>
              </a:rPr>
              <a:t>технічні</a:t>
            </a:r>
            <a:r>
              <a:rPr lang="ru-RU" b="1" i="1" dirty="0">
                <a:solidFill>
                  <a:srgbClr val="FF0000"/>
                </a:solidFill>
              </a:rPr>
              <a:t> </a:t>
            </a:r>
            <a:r>
              <a:rPr lang="ru-RU" b="1" i="1" dirty="0" err="1">
                <a:solidFill>
                  <a:srgbClr val="FF0000"/>
                </a:solidFill>
              </a:rPr>
              <a:t>засоби</a:t>
            </a:r>
            <a:r>
              <a:rPr lang="ru-RU" b="1" i="1" dirty="0">
                <a:solidFill>
                  <a:srgbClr val="FF0000"/>
                </a:solidFill>
              </a:rPr>
              <a:t> для </a:t>
            </a:r>
            <a:r>
              <a:rPr lang="ru-RU" b="1" i="1" dirty="0" err="1">
                <a:solidFill>
                  <a:srgbClr val="FF0000"/>
                </a:solidFill>
              </a:rPr>
              <a:t>виявлення</a:t>
            </a:r>
            <a:r>
              <a:rPr lang="ru-RU" b="1" i="1" dirty="0">
                <a:solidFill>
                  <a:srgbClr val="FF0000"/>
                </a:solidFill>
              </a:rPr>
              <a:t> та </a:t>
            </a:r>
            <a:r>
              <a:rPr lang="ru-RU" b="1" i="1" dirty="0" err="1">
                <a:solidFill>
                  <a:srgbClr val="FF0000"/>
                </a:solidFill>
              </a:rPr>
              <a:t>фіксації</a:t>
            </a:r>
            <a:r>
              <a:rPr lang="ru-RU" b="1" i="1" dirty="0">
                <a:solidFill>
                  <a:srgbClr val="FF0000"/>
                </a:solidFill>
              </a:rPr>
              <a:t> </a:t>
            </a:r>
            <a:r>
              <a:rPr lang="ru-RU" b="1" i="1" dirty="0" err="1">
                <a:solidFill>
                  <a:srgbClr val="FF0000"/>
                </a:solidFill>
              </a:rPr>
              <a:t>порушень</a:t>
            </a:r>
            <a:r>
              <a:rPr lang="ru-RU" b="1" i="1" dirty="0">
                <a:solidFill>
                  <a:srgbClr val="FF0000"/>
                </a:solidFill>
              </a:rPr>
              <a:t> правил </a:t>
            </a:r>
            <a:r>
              <a:rPr lang="ru-RU" b="1" i="1" dirty="0" err="1">
                <a:solidFill>
                  <a:srgbClr val="FF0000"/>
                </a:solidFill>
              </a:rPr>
              <a:t>дорожнього</a:t>
            </a:r>
            <a:r>
              <a:rPr lang="ru-RU" b="1" i="1" dirty="0">
                <a:solidFill>
                  <a:srgbClr val="FF0000"/>
                </a:solidFill>
              </a:rPr>
              <a:t> </a:t>
            </a:r>
            <a:r>
              <a:rPr lang="ru-RU" b="1" i="1" dirty="0" err="1">
                <a:solidFill>
                  <a:srgbClr val="FF0000"/>
                </a:solidFill>
              </a:rPr>
              <a:t>руху</a:t>
            </a:r>
            <a:r>
              <a:rPr lang="ru-RU" dirty="0"/>
              <a:t>, </a:t>
            </a:r>
            <a:r>
              <a:rPr lang="ru-RU" b="1" i="1" dirty="0" err="1">
                <a:solidFill>
                  <a:srgbClr val="FF0000"/>
                </a:solidFill>
              </a:rPr>
              <a:t>забороняти</a:t>
            </a:r>
            <a:r>
              <a:rPr lang="ru-RU" b="1" i="1" dirty="0">
                <a:solidFill>
                  <a:srgbClr val="FF0000"/>
                </a:solidFill>
              </a:rPr>
              <a:t> </a:t>
            </a:r>
            <a:r>
              <a:rPr lang="ru-RU" b="1" i="1" dirty="0" err="1">
                <a:solidFill>
                  <a:srgbClr val="FF0000"/>
                </a:solidFill>
              </a:rPr>
              <a:t>використання</a:t>
            </a:r>
            <a:r>
              <a:rPr lang="ru-RU" b="1" i="1" dirty="0">
                <a:solidFill>
                  <a:srgbClr val="FF0000"/>
                </a:solidFill>
              </a:rPr>
              <a:t> </a:t>
            </a:r>
            <a:r>
              <a:rPr lang="ru-RU" b="1" i="1" dirty="0" err="1">
                <a:solidFill>
                  <a:srgbClr val="FF0000"/>
                </a:solidFill>
              </a:rPr>
              <a:t>військових</a:t>
            </a:r>
            <a:r>
              <a:rPr lang="ru-RU" b="1" i="1" dirty="0">
                <a:solidFill>
                  <a:srgbClr val="FF0000"/>
                </a:solidFill>
              </a:rPr>
              <a:t> </a:t>
            </a:r>
            <a:r>
              <a:rPr lang="ru-RU" b="1" i="1" dirty="0" err="1">
                <a:solidFill>
                  <a:srgbClr val="FF0000"/>
                </a:solidFill>
              </a:rPr>
              <a:t>транспортних</a:t>
            </a:r>
            <a:r>
              <a:rPr lang="ru-RU" b="1" i="1" dirty="0">
                <a:solidFill>
                  <a:srgbClr val="FF0000"/>
                </a:solidFill>
              </a:rPr>
              <a:t> </a:t>
            </a:r>
            <a:r>
              <a:rPr lang="ru-RU" b="1" i="1" dirty="0" err="1">
                <a:solidFill>
                  <a:srgbClr val="FF0000"/>
                </a:solidFill>
              </a:rPr>
              <a:t>засобів</a:t>
            </a:r>
            <a:r>
              <a:rPr lang="ru-RU" dirty="0"/>
              <a:t>, </a:t>
            </a:r>
            <a:r>
              <a:rPr lang="ru-RU" dirty="0" err="1"/>
              <a:t>технічний</a:t>
            </a:r>
            <a:r>
              <a:rPr lang="ru-RU" dirty="0"/>
              <a:t> стан </a:t>
            </a:r>
            <a:r>
              <a:rPr lang="ru-RU" dirty="0" err="1"/>
              <a:t>яких</a:t>
            </a:r>
            <a:r>
              <a:rPr lang="ru-RU" dirty="0"/>
              <a:t> </a:t>
            </a:r>
            <a:r>
              <a:rPr lang="ru-RU" dirty="0" err="1"/>
              <a:t>загрожує</a:t>
            </a:r>
            <a:r>
              <a:rPr lang="ru-RU" dirty="0"/>
              <a:t> </a:t>
            </a:r>
            <a:r>
              <a:rPr lang="ru-RU" dirty="0" err="1"/>
              <a:t>безпеці</a:t>
            </a:r>
            <a:r>
              <a:rPr lang="ru-RU" dirty="0"/>
              <a:t> </a:t>
            </a:r>
            <a:r>
              <a:rPr lang="ru-RU" dirty="0" err="1"/>
              <a:t>дорожнього</a:t>
            </a:r>
            <a:r>
              <a:rPr lang="ru-RU" dirty="0"/>
              <a:t> </a:t>
            </a:r>
            <a:r>
              <a:rPr lang="ru-RU" dirty="0" err="1"/>
              <a:t>руху</a:t>
            </a:r>
            <a:r>
              <a:rPr lang="ru-RU" dirty="0"/>
              <a:t> </a:t>
            </a:r>
            <a:r>
              <a:rPr lang="ru-RU" dirty="0" err="1"/>
              <a:t>чи</a:t>
            </a:r>
            <a:r>
              <a:rPr lang="ru-RU" dirty="0"/>
              <a:t> </a:t>
            </a:r>
            <a:r>
              <a:rPr lang="ru-RU" dirty="0" err="1"/>
              <a:t>довкілля</a:t>
            </a:r>
            <a:r>
              <a:rPr lang="ru-RU" dirty="0"/>
              <a:t> </a:t>
            </a:r>
            <a:r>
              <a:rPr lang="ru-RU" dirty="0" err="1"/>
              <a:t>або</a:t>
            </a:r>
            <a:r>
              <a:rPr lang="ru-RU" dirty="0"/>
              <a:t> </a:t>
            </a:r>
            <a:r>
              <a:rPr lang="ru-RU" dirty="0" err="1"/>
              <a:t>номери</a:t>
            </a:r>
            <a:r>
              <a:rPr lang="ru-RU" dirty="0"/>
              <a:t> </a:t>
            </a:r>
            <a:r>
              <a:rPr lang="ru-RU" dirty="0" err="1"/>
              <a:t>агрегатів</a:t>
            </a:r>
            <a:r>
              <a:rPr lang="ru-RU" dirty="0"/>
              <a:t> </a:t>
            </a:r>
            <a:r>
              <a:rPr lang="ru-RU" dirty="0" err="1"/>
              <a:t>яких</a:t>
            </a:r>
            <a:r>
              <a:rPr lang="ru-RU" dirty="0"/>
              <a:t> не </a:t>
            </a:r>
            <a:r>
              <a:rPr lang="ru-RU" dirty="0" err="1"/>
              <a:t>відповідають</a:t>
            </a:r>
            <a:r>
              <a:rPr lang="ru-RU" dirty="0"/>
              <a:t> </a:t>
            </a:r>
            <a:r>
              <a:rPr lang="ru-RU" dirty="0" err="1"/>
              <a:t>записам</a:t>
            </a:r>
            <a:r>
              <a:rPr lang="ru-RU" dirty="0"/>
              <a:t> у </a:t>
            </a:r>
            <a:r>
              <a:rPr lang="ru-RU" dirty="0" err="1"/>
              <a:t>реєстраційних</a:t>
            </a:r>
            <a:r>
              <a:rPr lang="ru-RU" dirty="0"/>
              <a:t> документах</a:t>
            </a:r>
            <a:r>
              <a:rPr lang="ru-RU" b="1" i="1" dirty="0">
                <a:solidFill>
                  <a:srgbClr val="FF0000"/>
                </a:solidFill>
              </a:rPr>
              <a:t>; </a:t>
            </a:r>
            <a:r>
              <a:rPr lang="ru-RU" b="1" i="1" dirty="0" err="1">
                <a:solidFill>
                  <a:srgbClr val="FF0000"/>
                </a:solidFill>
              </a:rPr>
              <a:t>затримувати</a:t>
            </a:r>
            <a:r>
              <a:rPr lang="ru-RU" b="1" i="1" dirty="0">
                <a:solidFill>
                  <a:srgbClr val="FF0000"/>
                </a:solidFill>
              </a:rPr>
              <a:t> і </a:t>
            </a:r>
            <a:r>
              <a:rPr lang="ru-RU" b="1" i="1" dirty="0" err="1">
                <a:solidFill>
                  <a:srgbClr val="FF0000"/>
                </a:solidFill>
              </a:rPr>
              <a:t>доставляти</a:t>
            </a:r>
            <a:r>
              <a:rPr lang="ru-RU" b="1" i="1" dirty="0">
                <a:solidFill>
                  <a:srgbClr val="FF0000"/>
                </a:solidFill>
              </a:rPr>
              <a:t> </a:t>
            </a:r>
            <a:r>
              <a:rPr lang="ru-RU" dirty="0"/>
              <a:t>в </a:t>
            </a:r>
            <a:r>
              <a:rPr lang="ru-RU" dirty="0" err="1"/>
              <a:t>установленому</a:t>
            </a:r>
            <a:r>
              <a:rPr lang="ru-RU" dirty="0"/>
              <a:t> </a:t>
            </a:r>
            <a:r>
              <a:rPr lang="ru-RU" dirty="0" err="1"/>
              <a:t>законодавством</a:t>
            </a:r>
            <a:r>
              <a:rPr lang="ru-RU" dirty="0"/>
              <a:t> порядку </a:t>
            </a:r>
            <a:r>
              <a:rPr lang="ru-RU" dirty="0" err="1"/>
              <a:t>військові</a:t>
            </a:r>
            <a:r>
              <a:rPr lang="ru-RU" dirty="0"/>
              <a:t> </a:t>
            </a:r>
            <a:r>
              <a:rPr lang="ru-RU" dirty="0" err="1"/>
              <a:t>транспортні</a:t>
            </a:r>
            <a:r>
              <a:rPr lang="ru-RU" dirty="0"/>
              <a:t> </a:t>
            </a:r>
            <a:r>
              <a:rPr lang="ru-RU" dirty="0" err="1"/>
              <a:t>засоби</a:t>
            </a:r>
            <a:r>
              <a:rPr lang="ru-RU" dirty="0"/>
              <a:t> для </a:t>
            </a:r>
            <a:r>
              <a:rPr lang="ru-RU" dirty="0" err="1"/>
              <a:t>тимчасового</a:t>
            </a:r>
            <a:r>
              <a:rPr lang="ru-RU" dirty="0"/>
              <a:t> </a:t>
            </a:r>
            <a:r>
              <a:rPr lang="ru-RU" dirty="0" err="1"/>
              <a:t>тримання</a:t>
            </a:r>
            <a:r>
              <a:rPr lang="ru-RU" dirty="0"/>
              <a:t> на </a:t>
            </a:r>
            <a:r>
              <a:rPr lang="ru-RU" dirty="0" err="1"/>
              <a:t>спеціальних</a:t>
            </a:r>
            <a:r>
              <a:rPr lang="ru-RU" dirty="0"/>
              <a:t> </a:t>
            </a:r>
            <a:r>
              <a:rPr lang="ru-RU" dirty="0" err="1"/>
              <a:t>майданчиках</a:t>
            </a:r>
            <a:r>
              <a:rPr lang="ru-RU" dirty="0"/>
              <a:t> </a:t>
            </a:r>
            <a:r>
              <a:rPr lang="ru-RU" dirty="0" err="1"/>
              <a:t>чи</a:t>
            </a:r>
            <a:r>
              <a:rPr lang="ru-RU" dirty="0"/>
              <a:t> стоянках;</a:t>
            </a:r>
          </a:p>
          <a:p>
            <a:r>
              <a:rPr lang="ru-RU" dirty="0"/>
              <a:t>24) </a:t>
            </a:r>
            <a:r>
              <a:rPr lang="ru-RU" b="1" i="1" dirty="0" err="1">
                <a:solidFill>
                  <a:srgbClr val="FF0000"/>
                </a:solidFill>
              </a:rPr>
              <a:t>перевіряти</a:t>
            </a:r>
            <a:r>
              <a:rPr lang="ru-RU" b="1" i="1" dirty="0">
                <a:solidFill>
                  <a:srgbClr val="FF0000"/>
                </a:solidFill>
              </a:rPr>
              <a:t> у </a:t>
            </a:r>
            <a:r>
              <a:rPr lang="ru-RU" b="1" i="1" dirty="0" err="1">
                <a:solidFill>
                  <a:srgbClr val="FF0000"/>
                </a:solidFill>
              </a:rPr>
              <a:t>військових</a:t>
            </a:r>
            <a:r>
              <a:rPr lang="ru-RU" b="1" i="1" dirty="0">
                <a:solidFill>
                  <a:srgbClr val="FF0000"/>
                </a:solidFill>
              </a:rPr>
              <a:t> </a:t>
            </a:r>
            <a:r>
              <a:rPr lang="ru-RU" b="1" i="1" dirty="0" err="1">
                <a:solidFill>
                  <a:srgbClr val="FF0000"/>
                </a:solidFill>
              </a:rPr>
              <a:t>частинах</a:t>
            </a:r>
            <a:r>
              <a:rPr lang="ru-RU" b="1" i="1" dirty="0">
                <a:solidFill>
                  <a:srgbClr val="FF0000"/>
                </a:solidFill>
              </a:rPr>
              <a:t> </a:t>
            </a:r>
            <a:r>
              <a:rPr lang="ru-RU" b="1" i="1" dirty="0" err="1">
                <a:solidFill>
                  <a:srgbClr val="FF0000"/>
                </a:solidFill>
              </a:rPr>
              <a:t>виконання</a:t>
            </a:r>
            <a:r>
              <a:rPr lang="ru-RU" b="1" i="1" dirty="0">
                <a:solidFill>
                  <a:srgbClr val="FF0000"/>
                </a:solidFill>
              </a:rPr>
              <a:t> </a:t>
            </a:r>
            <a:r>
              <a:rPr lang="ru-RU" b="1" i="1" dirty="0" err="1">
                <a:solidFill>
                  <a:srgbClr val="FF0000"/>
                </a:solidFill>
              </a:rPr>
              <a:t>контрольних</a:t>
            </a:r>
            <a:r>
              <a:rPr lang="ru-RU" b="1" i="1" dirty="0">
                <a:solidFill>
                  <a:srgbClr val="FF0000"/>
                </a:solidFill>
              </a:rPr>
              <a:t> і </a:t>
            </a:r>
            <a:r>
              <a:rPr lang="ru-RU" b="1" i="1" dirty="0" err="1">
                <a:solidFill>
                  <a:srgbClr val="FF0000"/>
                </a:solidFill>
              </a:rPr>
              <a:t>профілактичних</a:t>
            </a:r>
            <a:r>
              <a:rPr lang="ru-RU" b="1" i="1" dirty="0">
                <a:solidFill>
                  <a:srgbClr val="FF0000"/>
                </a:solidFill>
              </a:rPr>
              <a:t> </a:t>
            </a:r>
            <a:r>
              <a:rPr lang="ru-RU" b="1" i="1" dirty="0" err="1">
                <a:solidFill>
                  <a:srgbClr val="FF0000"/>
                </a:solidFill>
              </a:rPr>
              <a:t>заходів</a:t>
            </a:r>
            <a:r>
              <a:rPr lang="ru-RU" b="1" i="1" dirty="0">
                <a:solidFill>
                  <a:srgbClr val="FF0000"/>
                </a:solidFill>
              </a:rPr>
              <a:t> </a:t>
            </a:r>
            <a:r>
              <a:rPr lang="ru-RU" dirty="0" err="1"/>
              <a:t>щодо</a:t>
            </a:r>
            <a:r>
              <a:rPr lang="ru-RU" dirty="0"/>
              <a:t> </a:t>
            </a:r>
            <a:r>
              <a:rPr lang="ru-RU" dirty="0" err="1"/>
              <a:t>забезпечення</a:t>
            </a:r>
            <a:r>
              <a:rPr lang="ru-RU" dirty="0"/>
              <a:t> </a:t>
            </a:r>
            <a:r>
              <a:rPr lang="ru-RU" dirty="0" err="1"/>
              <a:t>безпеки</a:t>
            </a:r>
            <a:r>
              <a:rPr lang="ru-RU" dirty="0"/>
              <a:t> </a:t>
            </a:r>
            <a:r>
              <a:rPr lang="ru-RU" dirty="0" err="1"/>
              <a:t>дорожнього</a:t>
            </a:r>
            <a:r>
              <a:rPr lang="ru-RU" dirty="0"/>
              <a:t> </a:t>
            </a:r>
            <a:r>
              <a:rPr lang="ru-RU" dirty="0" err="1"/>
              <a:t>руху</a:t>
            </a:r>
            <a:r>
              <a:rPr lang="ru-RU" dirty="0"/>
              <a:t>;</a:t>
            </a:r>
          </a:p>
          <a:p>
            <a:r>
              <a:rPr lang="ru-RU" dirty="0"/>
              <a:t>25) </a:t>
            </a:r>
            <a:r>
              <a:rPr lang="ru-RU" dirty="0" err="1"/>
              <a:t>брати</a:t>
            </a:r>
            <a:r>
              <a:rPr lang="ru-RU" dirty="0"/>
              <a:t> участь у </a:t>
            </a:r>
            <a:r>
              <a:rPr lang="ru-RU" dirty="0" err="1"/>
              <a:t>розслідуванні</a:t>
            </a:r>
            <a:r>
              <a:rPr lang="ru-RU" dirty="0"/>
              <a:t> </a:t>
            </a:r>
            <a:r>
              <a:rPr lang="ru-RU" dirty="0" err="1"/>
              <a:t>дорожньо-транспортних</a:t>
            </a:r>
            <a:r>
              <a:rPr lang="ru-RU" dirty="0"/>
              <a:t> </a:t>
            </a:r>
            <a:r>
              <a:rPr lang="ru-RU" dirty="0" err="1"/>
              <a:t>пригод</a:t>
            </a:r>
            <a:r>
              <a:rPr lang="ru-RU" dirty="0"/>
              <a:t>, </a:t>
            </a:r>
            <a:r>
              <a:rPr lang="ru-RU" dirty="0" err="1"/>
              <a:t>вчинених</a:t>
            </a:r>
            <a:r>
              <a:rPr lang="ru-RU" dirty="0"/>
              <a:t> за </a:t>
            </a:r>
            <a:r>
              <a:rPr lang="ru-RU" dirty="0" err="1"/>
              <a:t>участю</a:t>
            </a:r>
            <a:r>
              <a:rPr lang="ru-RU" dirty="0"/>
              <a:t> </a:t>
            </a:r>
            <a:r>
              <a:rPr lang="ru-RU" dirty="0" err="1"/>
              <a:t>водіїв</a:t>
            </a:r>
            <a:r>
              <a:rPr lang="ru-RU" dirty="0"/>
              <a:t> </a:t>
            </a:r>
            <a:r>
              <a:rPr lang="ru-RU" dirty="0" err="1"/>
              <a:t>транспортних</a:t>
            </a:r>
            <a:r>
              <a:rPr lang="ru-RU" dirty="0"/>
              <a:t> </a:t>
            </a:r>
            <a:r>
              <a:rPr lang="ru-RU" dirty="0" err="1"/>
              <a:t>засобів</a:t>
            </a:r>
            <a:r>
              <a:rPr lang="ru-RU" dirty="0"/>
              <a:t> </a:t>
            </a:r>
            <a:r>
              <a:rPr lang="ru-RU" dirty="0" err="1"/>
              <a:t>Збройних</a:t>
            </a:r>
            <a:r>
              <a:rPr lang="ru-RU" dirty="0"/>
              <a:t> Сил </a:t>
            </a:r>
            <a:r>
              <a:rPr lang="ru-RU" dirty="0" err="1"/>
              <a:t>України</a:t>
            </a:r>
            <a:r>
              <a:rPr lang="ru-RU" dirty="0"/>
              <a:t>, </a:t>
            </a:r>
            <a:r>
              <a:rPr lang="ru-RU" dirty="0" err="1"/>
              <a:t>осіб</a:t>
            </a:r>
            <a:r>
              <a:rPr lang="ru-RU" dirty="0"/>
              <a:t>, </a:t>
            </a:r>
            <a:r>
              <a:rPr lang="ru-RU" dirty="0" err="1"/>
              <a:t>які</a:t>
            </a:r>
            <a:r>
              <a:rPr lang="ru-RU" dirty="0"/>
              <a:t> </a:t>
            </a:r>
            <a:r>
              <a:rPr lang="ru-RU" dirty="0" err="1"/>
              <a:t>керували</a:t>
            </a:r>
            <a:r>
              <a:rPr lang="ru-RU" dirty="0"/>
              <a:t> </a:t>
            </a:r>
            <a:r>
              <a:rPr lang="ru-RU" dirty="0" err="1"/>
              <a:t>транспортними</a:t>
            </a:r>
            <a:r>
              <a:rPr lang="ru-RU" dirty="0"/>
              <a:t> </a:t>
            </a:r>
            <a:r>
              <a:rPr lang="ru-RU" dirty="0" err="1"/>
              <a:t>засобами</a:t>
            </a:r>
            <a:r>
              <a:rPr lang="ru-RU" dirty="0"/>
              <a:t> </a:t>
            </a:r>
            <a:r>
              <a:rPr lang="ru-RU" dirty="0" err="1"/>
              <a:t>Збройних</a:t>
            </a:r>
            <a:r>
              <a:rPr lang="ru-RU" dirty="0"/>
              <a:t> Сил </a:t>
            </a:r>
            <a:r>
              <a:rPr lang="ru-RU" dirty="0" err="1"/>
              <a:t>України</a:t>
            </a:r>
            <a:r>
              <a:rPr lang="ru-RU" dirty="0"/>
              <a:t> </a:t>
            </a:r>
            <a:r>
              <a:rPr lang="ru-RU" dirty="0" err="1"/>
              <a:t>під</a:t>
            </a:r>
            <a:r>
              <a:rPr lang="ru-RU" dirty="0"/>
              <a:t> час </a:t>
            </a:r>
            <a:r>
              <a:rPr lang="ru-RU" dirty="0" err="1"/>
              <a:t>вчинення</a:t>
            </a:r>
            <a:r>
              <a:rPr lang="ru-RU" dirty="0"/>
              <a:t> </a:t>
            </a:r>
            <a:r>
              <a:rPr lang="ru-RU" dirty="0" err="1"/>
              <a:t>дорожньо-транспортної</a:t>
            </a:r>
            <a:r>
              <a:rPr lang="ru-RU" dirty="0"/>
              <a:t> </a:t>
            </a:r>
            <a:r>
              <a:rPr lang="ru-RU" dirty="0" err="1"/>
              <a:t>пригоди</a:t>
            </a:r>
            <a:r>
              <a:rPr lang="ru-RU" dirty="0"/>
              <a:t>;</a:t>
            </a:r>
          </a:p>
          <a:p>
            <a:r>
              <a:rPr lang="ru-RU" dirty="0"/>
              <a:t>26) </a:t>
            </a:r>
            <a:r>
              <a:rPr lang="ru-RU" b="1" i="1" dirty="0" err="1">
                <a:solidFill>
                  <a:srgbClr val="FF0000"/>
                </a:solidFill>
              </a:rPr>
              <a:t>сприяти</a:t>
            </a:r>
            <a:r>
              <a:rPr lang="ru-RU" dirty="0"/>
              <a:t> командирам </a:t>
            </a:r>
            <a:r>
              <a:rPr lang="ru-RU" dirty="0" err="1"/>
              <a:t>військових</a:t>
            </a:r>
            <a:r>
              <a:rPr lang="ru-RU" dirty="0"/>
              <a:t> </a:t>
            </a:r>
            <a:r>
              <a:rPr lang="ru-RU" dirty="0" err="1"/>
              <a:t>частин</a:t>
            </a:r>
            <a:r>
              <a:rPr lang="ru-RU" dirty="0"/>
              <a:t> </a:t>
            </a:r>
            <a:r>
              <a:rPr lang="ru-RU" b="1" i="1" dirty="0">
                <a:solidFill>
                  <a:srgbClr val="FF0000"/>
                </a:solidFill>
              </a:rPr>
              <a:t>в </a:t>
            </a:r>
            <a:r>
              <a:rPr lang="ru-RU" b="1" i="1" dirty="0" err="1">
                <a:solidFill>
                  <a:srgbClr val="FF0000"/>
                </a:solidFill>
              </a:rPr>
              <a:t>усуненні</a:t>
            </a:r>
            <a:r>
              <a:rPr lang="ru-RU" b="1" i="1" dirty="0">
                <a:solidFill>
                  <a:srgbClr val="FF0000"/>
                </a:solidFill>
              </a:rPr>
              <a:t> </a:t>
            </a:r>
            <a:r>
              <a:rPr lang="ru-RU" b="1" i="1" dirty="0" err="1">
                <a:solidFill>
                  <a:srgbClr val="FF0000"/>
                </a:solidFill>
              </a:rPr>
              <a:t>порушень</a:t>
            </a:r>
            <a:r>
              <a:rPr lang="ru-RU" b="1" i="1" dirty="0">
                <a:solidFill>
                  <a:srgbClr val="FF0000"/>
                </a:solidFill>
              </a:rPr>
              <a:t> правил </a:t>
            </a:r>
            <a:r>
              <a:rPr lang="ru-RU" b="1" i="1" dirty="0" err="1">
                <a:solidFill>
                  <a:srgbClr val="FF0000"/>
                </a:solidFill>
              </a:rPr>
              <a:t>утримання</a:t>
            </a:r>
            <a:r>
              <a:rPr lang="ru-RU" b="1" i="1" dirty="0">
                <a:solidFill>
                  <a:srgbClr val="FF0000"/>
                </a:solidFill>
              </a:rPr>
              <a:t> </a:t>
            </a:r>
            <a:r>
              <a:rPr lang="ru-RU" b="1" i="1" dirty="0" err="1">
                <a:solidFill>
                  <a:srgbClr val="FF0000"/>
                </a:solidFill>
              </a:rPr>
              <a:t>шляхів</a:t>
            </a:r>
            <a:r>
              <a:rPr lang="ru-RU" dirty="0"/>
              <a:t>, </a:t>
            </a:r>
            <a:r>
              <a:rPr lang="ru-RU" dirty="0" err="1"/>
              <a:t>які</a:t>
            </a:r>
            <a:r>
              <a:rPr lang="ru-RU" dirty="0"/>
              <a:t> </a:t>
            </a:r>
            <a:r>
              <a:rPr lang="ru-RU" dirty="0" err="1"/>
              <a:t>знаходяться</a:t>
            </a:r>
            <a:r>
              <a:rPr lang="ru-RU" dirty="0"/>
              <a:t> на </a:t>
            </a:r>
            <a:r>
              <a:rPr lang="ru-RU" dirty="0" err="1"/>
              <a:t>територіях</a:t>
            </a:r>
            <a:r>
              <a:rPr lang="ru-RU" dirty="0"/>
              <a:t> </a:t>
            </a:r>
            <a:r>
              <a:rPr lang="ru-RU" dirty="0" err="1"/>
              <a:t>дислокації</a:t>
            </a:r>
            <a:r>
              <a:rPr lang="ru-RU" dirty="0"/>
              <a:t> </a:t>
            </a:r>
            <a:r>
              <a:rPr lang="ru-RU" dirty="0" err="1"/>
              <a:t>військових</a:t>
            </a:r>
            <a:r>
              <a:rPr lang="ru-RU" dirty="0"/>
              <a:t> </a:t>
            </a:r>
            <a:r>
              <a:rPr lang="ru-RU" dirty="0" err="1"/>
              <a:t>частин</a:t>
            </a:r>
            <a:r>
              <a:rPr lang="ru-RU" dirty="0"/>
              <a:t>, </a:t>
            </a:r>
            <a:r>
              <a:rPr lang="ru-RU" b="1" i="1" dirty="0" err="1">
                <a:solidFill>
                  <a:srgbClr val="FF0000"/>
                </a:solidFill>
              </a:rPr>
              <a:t>обмежувати</a:t>
            </a:r>
            <a:r>
              <a:rPr lang="ru-RU" b="1" i="1" dirty="0">
                <a:solidFill>
                  <a:srgbClr val="FF0000"/>
                </a:solidFill>
              </a:rPr>
              <a:t> </a:t>
            </a:r>
            <a:r>
              <a:rPr lang="ru-RU" b="1" i="1" dirty="0" err="1">
                <a:solidFill>
                  <a:srgbClr val="FF0000"/>
                </a:solidFill>
              </a:rPr>
              <a:t>або</a:t>
            </a:r>
            <a:r>
              <a:rPr lang="ru-RU" b="1" i="1" dirty="0">
                <a:solidFill>
                  <a:srgbClr val="FF0000"/>
                </a:solidFill>
              </a:rPr>
              <a:t> </a:t>
            </a:r>
            <a:r>
              <a:rPr lang="ru-RU" b="1" i="1" dirty="0" err="1">
                <a:solidFill>
                  <a:srgbClr val="FF0000"/>
                </a:solidFill>
              </a:rPr>
              <a:t>забороняти</a:t>
            </a:r>
            <a:r>
              <a:rPr lang="ru-RU" b="1" i="1" dirty="0">
                <a:solidFill>
                  <a:srgbClr val="FF0000"/>
                </a:solidFill>
              </a:rPr>
              <a:t> </a:t>
            </a:r>
            <a:r>
              <a:rPr lang="ru-RU" dirty="0" err="1"/>
              <a:t>проведення</a:t>
            </a:r>
            <a:r>
              <a:rPr lang="ru-RU" dirty="0"/>
              <a:t> ремонтно-</a:t>
            </a:r>
            <a:r>
              <a:rPr lang="ru-RU" dirty="0" err="1"/>
              <a:t>будівельних</a:t>
            </a:r>
            <a:r>
              <a:rPr lang="ru-RU" dirty="0"/>
              <a:t> та </a:t>
            </a:r>
            <a:r>
              <a:rPr lang="ru-RU" dirty="0" err="1"/>
              <a:t>інших</a:t>
            </a:r>
            <a:r>
              <a:rPr lang="ru-RU" dirty="0"/>
              <a:t> </a:t>
            </a:r>
            <a:r>
              <a:rPr lang="ru-RU" dirty="0" err="1"/>
              <a:t>робіт</a:t>
            </a:r>
            <a:r>
              <a:rPr lang="ru-RU" dirty="0"/>
              <a:t> </a:t>
            </a:r>
            <a:r>
              <a:rPr lang="ru-RU" dirty="0" err="1"/>
              <a:t>чи</a:t>
            </a:r>
            <a:r>
              <a:rPr lang="ru-RU" dirty="0"/>
              <a:t> </a:t>
            </a:r>
            <a:r>
              <a:rPr lang="ru-RU" dirty="0" err="1"/>
              <a:t>заходів</a:t>
            </a:r>
            <a:r>
              <a:rPr lang="ru-RU" dirty="0"/>
              <a:t> на </a:t>
            </a:r>
            <a:r>
              <a:rPr lang="ru-RU" dirty="0" err="1"/>
              <a:t>зазначених</a:t>
            </a:r>
            <a:r>
              <a:rPr lang="ru-RU" dirty="0"/>
              <a:t> шляхах, </a:t>
            </a:r>
            <a:r>
              <a:rPr lang="ru-RU" dirty="0" err="1"/>
              <a:t>якщо</a:t>
            </a:r>
            <a:r>
              <a:rPr lang="ru-RU" dirty="0"/>
              <a:t> при </a:t>
            </a:r>
            <a:r>
              <a:rPr lang="ru-RU" dirty="0" err="1"/>
              <a:t>цьому</a:t>
            </a:r>
            <a:r>
              <a:rPr lang="ru-RU" dirty="0"/>
              <a:t> не </a:t>
            </a:r>
            <a:r>
              <a:rPr lang="ru-RU" dirty="0" err="1"/>
              <a:t>дотримуються</a:t>
            </a:r>
            <a:r>
              <a:rPr lang="ru-RU" dirty="0"/>
              <a:t> </a:t>
            </a:r>
            <a:r>
              <a:rPr lang="ru-RU" dirty="0" err="1"/>
              <a:t>вимоги</a:t>
            </a:r>
            <a:r>
              <a:rPr lang="ru-RU" dirty="0"/>
              <a:t> правил </a:t>
            </a:r>
            <a:r>
              <a:rPr lang="ru-RU" dirty="0" err="1"/>
              <a:t>дорожнього</a:t>
            </a:r>
            <a:r>
              <a:rPr lang="ru-RU" dirty="0"/>
              <a:t> </a:t>
            </a:r>
            <a:r>
              <a:rPr lang="ru-RU" dirty="0" err="1"/>
              <a:t>руху</a:t>
            </a:r>
            <a:r>
              <a:rPr lang="ru-RU" dirty="0"/>
              <a:t>;</a:t>
            </a:r>
          </a:p>
          <a:p>
            <a:r>
              <a:rPr lang="ru-RU" dirty="0"/>
              <a:t>27) </a:t>
            </a:r>
            <a:r>
              <a:rPr lang="ru-RU" b="1" i="1" dirty="0" err="1">
                <a:solidFill>
                  <a:srgbClr val="FF0000"/>
                </a:solidFill>
              </a:rPr>
              <a:t>вносити</a:t>
            </a:r>
            <a:r>
              <a:rPr lang="ru-RU" dirty="0"/>
              <a:t> </a:t>
            </a:r>
            <a:r>
              <a:rPr lang="ru-RU" dirty="0" err="1"/>
              <a:t>уповноваженому</a:t>
            </a:r>
            <a:r>
              <a:rPr lang="ru-RU" dirty="0"/>
              <a:t> державному органу </a:t>
            </a:r>
            <a:r>
              <a:rPr lang="ru-RU" b="1" i="1" dirty="0" err="1">
                <a:solidFill>
                  <a:srgbClr val="FF0000"/>
                </a:solidFill>
              </a:rPr>
              <a:t>пропозиції</a:t>
            </a:r>
            <a:r>
              <a:rPr lang="ru-RU" dirty="0"/>
              <a:t> про </a:t>
            </a:r>
            <a:r>
              <a:rPr lang="ru-RU" dirty="0" err="1"/>
              <a:t>анулювання</a:t>
            </a:r>
            <a:r>
              <a:rPr lang="ru-RU" dirty="0"/>
              <a:t> </a:t>
            </a:r>
            <a:r>
              <a:rPr lang="ru-RU" dirty="0" err="1"/>
              <a:t>дозволів</a:t>
            </a:r>
            <a:r>
              <a:rPr lang="ru-RU" dirty="0"/>
              <a:t> на </a:t>
            </a:r>
            <a:r>
              <a:rPr lang="ru-RU" dirty="0" err="1"/>
              <a:t>придбання</a:t>
            </a:r>
            <a:r>
              <a:rPr lang="ru-RU" dirty="0"/>
              <a:t>, </a:t>
            </a:r>
            <a:r>
              <a:rPr lang="ru-RU" dirty="0" err="1"/>
              <a:t>зберігання</a:t>
            </a:r>
            <a:r>
              <a:rPr lang="ru-RU" dirty="0"/>
              <a:t> і </a:t>
            </a:r>
            <a:r>
              <a:rPr lang="ru-RU" dirty="0" err="1"/>
              <a:t>носіння</a:t>
            </a:r>
            <a:r>
              <a:rPr lang="ru-RU" dirty="0"/>
              <a:t> </a:t>
            </a:r>
            <a:r>
              <a:rPr lang="ru-RU" dirty="0" err="1"/>
              <a:t>зброї</a:t>
            </a:r>
            <a:r>
              <a:rPr lang="ru-RU" dirty="0"/>
              <a:t> та </a:t>
            </a:r>
            <a:r>
              <a:rPr lang="ru-RU" dirty="0" err="1"/>
              <a:t>боєприпасів</a:t>
            </a:r>
            <a:r>
              <a:rPr lang="ru-RU" dirty="0"/>
              <a:t>, а </a:t>
            </a:r>
            <a:r>
              <a:rPr lang="ru-RU" dirty="0" err="1"/>
              <a:t>також</a:t>
            </a:r>
            <a:r>
              <a:rPr lang="ru-RU" dirty="0"/>
              <a:t> </a:t>
            </a:r>
            <a:r>
              <a:rPr lang="ru-RU" dirty="0" err="1"/>
              <a:t>спеціальних</a:t>
            </a:r>
            <a:r>
              <a:rPr lang="ru-RU" dirty="0"/>
              <a:t> </a:t>
            </a:r>
            <a:r>
              <a:rPr lang="ru-RU" dirty="0" err="1"/>
              <a:t>засобів</a:t>
            </a:r>
            <a:r>
              <a:rPr lang="ru-RU" dirty="0"/>
              <a:t> </a:t>
            </a:r>
            <a:r>
              <a:rPr lang="ru-RU" dirty="0" err="1"/>
              <a:t>самооборони</a:t>
            </a:r>
            <a:r>
              <a:rPr lang="ru-RU" dirty="0"/>
              <a:t>, </a:t>
            </a:r>
            <a:r>
              <a:rPr lang="ru-RU" dirty="0" err="1"/>
              <a:t>виданих</a:t>
            </a:r>
            <a:r>
              <a:rPr lang="ru-RU" dirty="0"/>
              <a:t> </a:t>
            </a:r>
            <a:r>
              <a:rPr lang="ru-RU" dirty="0" err="1"/>
              <a:t>військовослужбовцям</a:t>
            </a:r>
            <a:r>
              <a:rPr lang="ru-RU" dirty="0"/>
              <a:t> та </a:t>
            </a:r>
            <a:r>
              <a:rPr lang="ru-RU" dirty="0" err="1"/>
              <a:t>іншим</a:t>
            </a:r>
            <a:r>
              <a:rPr lang="ru-RU" dirty="0"/>
              <a:t> </a:t>
            </a:r>
            <a:r>
              <a:rPr lang="ru-RU" dirty="0" err="1"/>
              <a:t>громадянам</a:t>
            </a:r>
            <a:r>
              <a:rPr lang="ru-RU" dirty="0"/>
              <a:t>, </a:t>
            </a:r>
            <a:r>
              <a:rPr lang="ru-RU" dirty="0" err="1"/>
              <a:t>які</a:t>
            </a:r>
            <a:r>
              <a:rPr lang="ru-RU" dirty="0"/>
              <a:t> </a:t>
            </a:r>
            <a:r>
              <a:rPr lang="ru-RU" dirty="0" err="1"/>
              <a:t>проживають</a:t>
            </a:r>
            <a:r>
              <a:rPr lang="ru-RU" dirty="0"/>
              <a:t> на </a:t>
            </a:r>
            <a:r>
              <a:rPr lang="ru-RU" dirty="0" err="1"/>
              <a:t>територіях</a:t>
            </a:r>
            <a:r>
              <a:rPr lang="ru-RU" dirty="0"/>
              <a:t> </a:t>
            </a:r>
            <a:r>
              <a:rPr lang="ru-RU" dirty="0" err="1"/>
              <a:t>дислокації</a:t>
            </a:r>
            <a:r>
              <a:rPr lang="ru-RU" dirty="0"/>
              <a:t> </a:t>
            </a:r>
            <a:r>
              <a:rPr lang="ru-RU" dirty="0" err="1"/>
              <a:t>військових</a:t>
            </a:r>
            <a:r>
              <a:rPr lang="ru-RU" dirty="0"/>
              <a:t> </a:t>
            </a:r>
            <a:r>
              <a:rPr lang="ru-RU" dirty="0" err="1"/>
              <a:t>частин</a:t>
            </a:r>
            <a:r>
              <a:rPr lang="ru-RU" dirty="0"/>
              <a:t> та </a:t>
            </a:r>
            <a:r>
              <a:rPr lang="ru-RU" dirty="0" err="1"/>
              <a:t>зловживають</a:t>
            </a:r>
            <a:r>
              <a:rPr lang="ru-RU" dirty="0"/>
              <a:t> </a:t>
            </a:r>
            <a:r>
              <a:rPr lang="ru-RU" dirty="0" err="1"/>
              <a:t>спиртними</a:t>
            </a:r>
            <a:r>
              <a:rPr lang="ru-RU" dirty="0"/>
              <a:t> напоями, </a:t>
            </a:r>
            <a:r>
              <a:rPr lang="ru-RU" dirty="0" err="1"/>
              <a:t>вживають</a:t>
            </a:r>
            <a:r>
              <a:rPr lang="ru-RU" dirty="0"/>
              <a:t> </a:t>
            </a:r>
            <a:r>
              <a:rPr lang="ru-RU" dirty="0" err="1"/>
              <a:t>наркотичні</a:t>
            </a:r>
            <a:r>
              <a:rPr lang="ru-RU" dirty="0"/>
              <a:t> </a:t>
            </a:r>
            <a:r>
              <a:rPr lang="ru-RU" dirty="0" err="1"/>
              <a:t>засоби</a:t>
            </a:r>
            <a:r>
              <a:rPr lang="ru-RU" dirty="0"/>
              <a:t>, </a:t>
            </a:r>
            <a:r>
              <a:rPr lang="ru-RU" dirty="0" err="1"/>
              <a:t>психотропні</a:t>
            </a:r>
            <a:r>
              <a:rPr lang="ru-RU" dirty="0"/>
              <a:t> </a:t>
            </a:r>
            <a:r>
              <a:rPr lang="ru-RU" dirty="0" err="1"/>
              <a:t>речовини</a:t>
            </a:r>
            <a:r>
              <a:rPr lang="ru-RU" dirty="0"/>
              <a:t> та </a:t>
            </a:r>
            <a:r>
              <a:rPr lang="ru-RU" dirty="0" err="1"/>
              <a:t>їх</a:t>
            </a:r>
            <a:r>
              <a:rPr lang="ru-RU" dirty="0"/>
              <a:t> аналоги без </a:t>
            </a:r>
            <a:r>
              <a:rPr lang="ru-RU" dirty="0" err="1"/>
              <a:t>призначення</a:t>
            </a:r>
            <a:r>
              <a:rPr lang="ru-RU" dirty="0"/>
              <a:t> </a:t>
            </a:r>
            <a:r>
              <a:rPr lang="ru-RU" dirty="0" err="1"/>
              <a:t>лікаря</a:t>
            </a:r>
            <a:r>
              <a:rPr lang="ru-RU" dirty="0"/>
              <a:t>, </a:t>
            </a:r>
            <a:r>
              <a:rPr lang="ru-RU" dirty="0" err="1"/>
              <a:t>хворіють</a:t>
            </a:r>
            <a:r>
              <a:rPr lang="ru-RU" dirty="0"/>
              <a:t> на </a:t>
            </a:r>
            <a:r>
              <a:rPr lang="ru-RU" dirty="0" err="1"/>
              <a:t>психічні</a:t>
            </a:r>
            <a:r>
              <a:rPr lang="ru-RU" dirty="0"/>
              <a:t> </a:t>
            </a:r>
            <a:r>
              <a:rPr lang="ru-RU" dirty="0" err="1"/>
              <a:t>захворювання</a:t>
            </a:r>
            <a:r>
              <a:rPr lang="ru-RU" dirty="0"/>
              <a:t>, та в </a:t>
            </a:r>
            <a:r>
              <a:rPr lang="ru-RU" dirty="0" err="1"/>
              <a:t>інших</a:t>
            </a:r>
            <a:r>
              <a:rPr lang="ru-RU" dirty="0"/>
              <a:t> </a:t>
            </a:r>
            <a:r>
              <a:rPr lang="ru-RU" dirty="0" err="1"/>
              <a:t>випадках</a:t>
            </a:r>
            <a:r>
              <a:rPr lang="ru-RU" dirty="0"/>
              <a:t>, </a:t>
            </a:r>
            <a:r>
              <a:rPr lang="ru-RU" dirty="0" err="1"/>
              <a:t>передбачених</a:t>
            </a:r>
            <a:r>
              <a:rPr lang="ru-RU" dirty="0"/>
              <a:t> законом. Орган </a:t>
            </a:r>
            <a:r>
              <a:rPr lang="ru-RU" dirty="0" err="1"/>
              <a:t>управління</a:t>
            </a:r>
            <a:r>
              <a:rPr lang="ru-RU" dirty="0"/>
              <a:t> </a:t>
            </a:r>
            <a:r>
              <a:rPr lang="ru-RU" dirty="0" err="1"/>
              <a:t>Служби</a:t>
            </a:r>
            <a:r>
              <a:rPr lang="ru-RU" dirty="0"/>
              <a:t> правопорядку, </a:t>
            </a:r>
            <a:r>
              <a:rPr lang="ru-RU" dirty="0" err="1"/>
              <a:t>який</a:t>
            </a:r>
            <a:r>
              <a:rPr lang="ru-RU" dirty="0"/>
              <a:t> </a:t>
            </a:r>
            <a:r>
              <a:rPr lang="ru-RU" dirty="0" err="1"/>
              <a:t>надіслав</a:t>
            </a:r>
            <a:r>
              <a:rPr lang="ru-RU" dirty="0"/>
              <a:t> </a:t>
            </a:r>
            <a:r>
              <a:rPr lang="ru-RU" dirty="0" err="1"/>
              <a:t>пропозиції</a:t>
            </a:r>
            <a:r>
              <a:rPr lang="ru-RU" dirty="0"/>
              <a:t>, </a:t>
            </a:r>
            <a:r>
              <a:rPr lang="ru-RU" dirty="0" err="1"/>
              <a:t>повідомляється</a:t>
            </a:r>
            <a:r>
              <a:rPr lang="ru-RU" dirty="0"/>
              <a:t> про </a:t>
            </a:r>
            <a:r>
              <a:rPr lang="ru-RU" dirty="0" err="1"/>
              <a:t>наслідки</a:t>
            </a:r>
            <a:r>
              <a:rPr lang="ru-RU" dirty="0"/>
              <a:t> </a:t>
            </a:r>
            <a:r>
              <a:rPr lang="ru-RU" dirty="0" err="1"/>
              <a:t>їх</a:t>
            </a:r>
            <a:r>
              <a:rPr lang="ru-RU" dirty="0"/>
              <a:t> </a:t>
            </a:r>
            <a:r>
              <a:rPr lang="ru-RU" dirty="0" err="1"/>
              <a:t>розгляду</a:t>
            </a:r>
            <a:r>
              <a:rPr lang="ru-RU" dirty="0"/>
              <a:t> не </a:t>
            </a:r>
            <a:r>
              <a:rPr lang="ru-RU" dirty="0" err="1"/>
              <a:t>пізніш</a:t>
            </a:r>
            <a:r>
              <a:rPr lang="ru-RU" dirty="0"/>
              <a:t> як у </a:t>
            </a:r>
            <a:r>
              <a:rPr lang="ru-RU" dirty="0" err="1"/>
              <a:t>місячний</a:t>
            </a:r>
            <a:r>
              <a:rPr lang="ru-RU" dirty="0"/>
              <a:t> строк;</a:t>
            </a:r>
          </a:p>
          <a:p>
            <a:endParaRPr lang="ru-RU" dirty="0"/>
          </a:p>
        </p:txBody>
      </p:sp>
    </p:spTree>
    <p:extLst>
      <p:ext uri="{BB962C8B-B14F-4D97-AF65-F5344CB8AC3E}">
        <p14:creationId xmlns:p14="http://schemas.microsoft.com/office/powerpoint/2010/main" val="403975744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0000" lnSpcReduction="20000"/>
          </a:bodyPr>
          <a:lstStyle/>
          <a:p>
            <a:r>
              <a:rPr lang="ru-RU" dirty="0"/>
              <a:t>28) у межах </a:t>
            </a:r>
            <a:r>
              <a:rPr lang="ru-RU" dirty="0" err="1"/>
              <a:t>своєї</a:t>
            </a:r>
            <a:r>
              <a:rPr lang="ru-RU" dirty="0"/>
              <a:t> </a:t>
            </a:r>
            <a:r>
              <a:rPr lang="ru-RU" dirty="0" err="1"/>
              <a:t>компетенції</a:t>
            </a:r>
            <a:r>
              <a:rPr lang="ru-RU" dirty="0"/>
              <a:t> та у </a:t>
            </a:r>
            <a:r>
              <a:rPr lang="ru-RU" dirty="0" err="1"/>
              <a:t>встановленому</a:t>
            </a:r>
            <a:r>
              <a:rPr lang="ru-RU" dirty="0"/>
              <a:t> законом порядку </a:t>
            </a:r>
            <a:r>
              <a:rPr lang="ru-RU" b="1" i="1" dirty="0" err="1">
                <a:solidFill>
                  <a:srgbClr val="FF0000"/>
                </a:solidFill>
              </a:rPr>
              <a:t>вилучати</a:t>
            </a:r>
            <a:r>
              <a:rPr lang="ru-RU" dirty="0"/>
              <a:t> у </a:t>
            </a:r>
            <a:r>
              <a:rPr lang="ru-RU" dirty="0" err="1"/>
              <a:t>військовослужбовців</a:t>
            </a:r>
            <a:r>
              <a:rPr lang="ru-RU" dirty="0"/>
              <a:t> та </a:t>
            </a:r>
            <a:r>
              <a:rPr lang="ru-RU" dirty="0" err="1"/>
              <a:t>інших</a:t>
            </a:r>
            <a:r>
              <a:rPr lang="ru-RU" dirty="0"/>
              <a:t> </a:t>
            </a:r>
            <a:r>
              <a:rPr lang="ru-RU" dirty="0" err="1"/>
              <a:t>осіб</a:t>
            </a:r>
            <a:r>
              <a:rPr lang="ru-RU" dirty="0"/>
              <a:t>, </a:t>
            </a:r>
            <a:r>
              <a:rPr lang="ru-RU" dirty="0" err="1"/>
              <a:t>які</a:t>
            </a:r>
            <a:r>
              <a:rPr lang="ru-RU" dirty="0"/>
              <a:t> незаконно </a:t>
            </a:r>
            <a:r>
              <a:rPr lang="ru-RU" dirty="0" err="1"/>
              <a:t>перебувають</a:t>
            </a:r>
            <a:r>
              <a:rPr lang="ru-RU" dirty="0"/>
              <a:t> на </a:t>
            </a:r>
            <a:r>
              <a:rPr lang="ru-RU" dirty="0" err="1"/>
              <a:t>території</a:t>
            </a:r>
            <a:r>
              <a:rPr lang="ru-RU" dirty="0"/>
              <a:t> </a:t>
            </a:r>
            <a:r>
              <a:rPr lang="ru-RU" dirty="0" err="1"/>
              <a:t>військової</a:t>
            </a:r>
            <a:r>
              <a:rPr lang="ru-RU" dirty="0"/>
              <a:t> </a:t>
            </a:r>
            <a:r>
              <a:rPr lang="ru-RU" dirty="0" err="1"/>
              <a:t>частини</a:t>
            </a:r>
            <a:r>
              <a:rPr lang="ru-RU" dirty="0"/>
              <a:t> </a:t>
            </a:r>
            <a:r>
              <a:rPr lang="ru-RU" dirty="0" err="1"/>
              <a:t>або</a:t>
            </a:r>
            <a:r>
              <a:rPr lang="ru-RU" dirty="0"/>
              <a:t> </a:t>
            </a:r>
            <a:r>
              <a:rPr lang="ru-RU" dirty="0" err="1"/>
              <a:t>військового</a:t>
            </a:r>
            <a:r>
              <a:rPr lang="ru-RU" dirty="0"/>
              <a:t> </a:t>
            </a:r>
            <a:r>
              <a:rPr lang="ru-RU" dirty="0" err="1"/>
              <a:t>об'єкта</a:t>
            </a:r>
            <a:r>
              <a:rPr lang="ru-RU" dirty="0"/>
              <a:t> </a:t>
            </a:r>
            <a:r>
              <a:rPr lang="ru-RU" dirty="0" err="1"/>
              <a:t>чи</a:t>
            </a:r>
            <a:r>
              <a:rPr lang="ru-RU" dirty="0"/>
              <a:t> </a:t>
            </a:r>
            <a:r>
              <a:rPr lang="ru-RU" dirty="0" err="1"/>
              <a:t>здійснюють</a:t>
            </a:r>
            <a:r>
              <a:rPr lang="ru-RU" dirty="0"/>
              <a:t> </a:t>
            </a:r>
            <a:r>
              <a:rPr lang="ru-RU" dirty="0" err="1"/>
              <a:t>протиправні</a:t>
            </a:r>
            <a:r>
              <a:rPr lang="ru-RU" dirty="0"/>
              <a:t> </a:t>
            </a:r>
            <a:r>
              <a:rPr lang="ru-RU" dirty="0" err="1"/>
              <a:t>дії</a:t>
            </a:r>
            <a:r>
              <a:rPr lang="ru-RU" dirty="0"/>
              <a:t>, </a:t>
            </a:r>
            <a:r>
              <a:rPr lang="ru-RU" dirty="0" err="1"/>
              <a:t>предмети</a:t>
            </a:r>
            <a:r>
              <a:rPr lang="ru-RU" dirty="0"/>
              <a:t> і </a:t>
            </a:r>
            <a:r>
              <a:rPr lang="ru-RU" dirty="0" err="1"/>
              <a:t>речі</a:t>
            </a:r>
            <a:r>
              <a:rPr lang="ru-RU" dirty="0"/>
              <a:t>, </a:t>
            </a:r>
            <a:r>
              <a:rPr lang="ru-RU" dirty="0" err="1"/>
              <a:t>заборонені</a:t>
            </a:r>
            <a:r>
              <a:rPr lang="ru-RU" dirty="0"/>
              <a:t> </a:t>
            </a:r>
            <a:r>
              <a:rPr lang="ru-RU" dirty="0" err="1"/>
              <a:t>або</a:t>
            </a:r>
            <a:r>
              <a:rPr lang="ru-RU" dirty="0"/>
              <a:t> </a:t>
            </a:r>
            <a:r>
              <a:rPr lang="ru-RU" dirty="0" err="1"/>
              <a:t>обмежені</a:t>
            </a:r>
            <a:r>
              <a:rPr lang="ru-RU" dirty="0"/>
              <a:t> в </a:t>
            </a:r>
            <a:r>
              <a:rPr lang="ru-RU" dirty="0" err="1"/>
              <a:t>обігу</a:t>
            </a:r>
            <a:r>
              <a:rPr lang="ru-RU" dirty="0"/>
              <a:t>, а </a:t>
            </a:r>
            <a:r>
              <a:rPr lang="ru-RU" dirty="0" err="1"/>
              <a:t>також</a:t>
            </a:r>
            <a:r>
              <a:rPr lang="ru-RU" dirty="0"/>
              <a:t> </a:t>
            </a:r>
            <a:r>
              <a:rPr lang="ru-RU" dirty="0" err="1"/>
              <a:t>документи</a:t>
            </a:r>
            <a:r>
              <a:rPr lang="ru-RU" dirty="0"/>
              <a:t> з </a:t>
            </a:r>
            <a:r>
              <a:rPr lang="ru-RU" dirty="0" err="1"/>
              <a:t>ознаками</a:t>
            </a:r>
            <a:r>
              <a:rPr lang="ru-RU" dirty="0"/>
              <a:t> </a:t>
            </a:r>
            <a:r>
              <a:rPr lang="ru-RU" dirty="0" err="1"/>
              <a:t>підробки</a:t>
            </a:r>
            <a:r>
              <a:rPr lang="ru-RU" dirty="0"/>
              <a:t> і </a:t>
            </a:r>
            <a:r>
              <a:rPr lang="ru-RU" dirty="0" err="1"/>
              <a:t>передавати</a:t>
            </a:r>
            <a:r>
              <a:rPr lang="ru-RU" dirty="0"/>
              <a:t> </a:t>
            </a:r>
            <a:r>
              <a:rPr lang="ru-RU" dirty="0" err="1"/>
              <a:t>їх</a:t>
            </a:r>
            <a:r>
              <a:rPr lang="ru-RU" dirty="0"/>
              <a:t> </a:t>
            </a:r>
            <a:r>
              <a:rPr lang="ru-RU" dirty="0" err="1"/>
              <a:t>відповідним</a:t>
            </a:r>
            <a:r>
              <a:rPr lang="ru-RU" dirty="0"/>
              <a:t> органам </a:t>
            </a:r>
            <a:r>
              <a:rPr lang="ru-RU" dirty="0" err="1"/>
              <a:t>виконавчої</a:t>
            </a:r>
            <a:r>
              <a:rPr lang="ru-RU" dirty="0"/>
              <a:t> </a:t>
            </a:r>
            <a:r>
              <a:rPr lang="ru-RU" dirty="0" err="1"/>
              <a:t>влади</a:t>
            </a:r>
            <a:r>
              <a:rPr lang="ru-RU" dirty="0" smtClean="0"/>
              <a:t>;</a:t>
            </a:r>
          </a:p>
          <a:p>
            <a:r>
              <a:rPr lang="ru-RU" dirty="0"/>
              <a:t>30) </a:t>
            </a:r>
            <a:r>
              <a:rPr lang="ru-RU" b="1" i="1" dirty="0" err="1">
                <a:solidFill>
                  <a:srgbClr val="FF0000"/>
                </a:solidFill>
              </a:rPr>
              <a:t>використовувати</a:t>
            </a:r>
            <a:r>
              <a:rPr lang="ru-RU" b="1" i="1" dirty="0">
                <a:solidFill>
                  <a:srgbClr val="FF0000"/>
                </a:solidFill>
              </a:rPr>
              <a:t> </a:t>
            </a:r>
            <a:r>
              <a:rPr lang="ru-RU" b="1" i="1" dirty="0" err="1">
                <a:solidFill>
                  <a:srgbClr val="FF0000"/>
                </a:solidFill>
              </a:rPr>
              <a:t>безперешкодно</a:t>
            </a:r>
            <a:r>
              <a:rPr lang="ru-RU" b="1" i="1" dirty="0">
                <a:solidFill>
                  <a:srgbClr val="FF0000"/>
                </a:solidFill>
              </a:rPr>
              <a:t> </a:t>
            </a:r>
            <a:r>
              <a:rPr lang="ru-RU" b="1" i="1" dirty="0" err="1">
                <a:solidFill>
                  <a:srgbClr val="FF0000"/>
                </a:solidFill>
              </a:rPr>
              <a:t>транспортні</a:t>
            </a:r>
            <a:r>
              <a:rPr lang="ru-RU" b="1" i="1" dirty="0">
                <a:solidFill>
                  <a:srgbClr val="FF0000"/>
                </a:solidFill>
              </a:rPr>
              <a:t> </a:t>
            </a:r>
            <a:r>
              <a:rPr lang="ru-RU" b="1" i="1" dirty="0" err="1">
                <a:solidFill>
                  <a:srgbClr val="FF0000"/>
                </a:solidFill>
              </a:rPr>
              <a:t>засоби</a:t>
            </a:r>
            <a:r>
              <a:rPr lang="ru-RU" dirty="0"/>
              <a:t>, </a:t>
            </a:r>
            <a:r>
              <a:rPr lang="ru-RU" dirty="0" err="1"/>
              <a:t>що</a:t>
            </a:r>
            <a:r>
              <a:rPr lang="ru-RU" dirty="0"/>
              <a:t> належать </a:t>
            </a:r>
            <a:r>
              <a:rPr lang="ru-RU" dirty="0" err="1"/>
              <a:t>військовим</a:t>
            </a:r>
            <a:r>
              <a:rPr lang="ru-RU" dirty="0"/>
              <a:t> </a:t>
            </a:r>
            <a:r>
              <a:rPr lang="ru-RU" dirty="0" err="1"/>
              <a:t>частинам</a:t>
            </a:r>
            <a:r>
              <a:rPr lang="ru-RU" dirty="0"/>
              <a:t> (</a:t>
            </a:r>
            <a:r>
              <a:rPr lang="ru-RU" dirty="0" err="1"/>
              <a:t>крім</a:t>
            </a:r>
            <a:r>
              <a:rPr lang="ru-RU" dirty="0"/>
              <a:t> </a:t>
            </a:r>
            <a:r>
              <a:rPr lang="ru-RU" dirty="0" err="1"/>
              <a:t>транспортних</a:t>
            </a:r>
            <a:r>
              <a:rPr lang="ru-RU" dirty="0"/>
              <a:t> </a:t>
            </a:r>
            <a:r>
              <a:rPr lang="ru-RU" dirty="0" err="1"/>
              <a:t>засобів</a:t>
            </a:r>
            <a:r>
              <a:rPr lang="ru-RU" dirty="0"/>
              <a:t> </a:t>
            </a:r>
            <a:r>
              <a:rPr lang="ru-RU" dirty="0" err="1"/>
              <a:t>спеціального</a:t>
            </a:r>
            <a:r>
              <a:rPr lang="ru-RU" dirty="0"/>
              <a:t> </a:t>
            </a:r>
            <a:r>
              <a:rPr lang="ru-RU" dirty="0" err="1"/>
              <a:t>призначення</a:t>
            </a:r>
            <a:r>
              <a:rPr lang="ru-RU" dirty="0"/>
              <a:t>), для </a:t>
            </a:r>
            <a:r>
              <a:rPr lang="ru-RU" dirty="0" err="1"/>
              <a:t>проїзду</a:t>
            </a:r>
            <a:r>
              <a:rPr lang="ru-RU" dirty="0"/>
              <a:t> до </a:t>
            </a:r>
            <a:r>
              <a:rPr lang="ru-RU" dirty="0" err="1"/>
              <a:t>місця</a:t>
            </a:r>
            <a:r>
              <a:rPr lang="ru-RU" dirty="0"/>
              <a:t> </a:t>
            </a:r>
            <a:r>
              <a:rPr lang="ru-RU" dirty="0" err="1"/>
              <a:t>події</a:t>
            </a:r>
            <a:r>
              <a:rPr lang="ru-RU" dirty="0"/>
              <a:t>, доставки в </a:t>
            </a:r>
            <a:r>
              <a:rPr lang="ru-RU" dirty="0" err="1"/>
              <a:t>лікувальні</a:t>
            </a:r>
            <a:r>
              <a:rPr lang="ru-RU" dirty="0"/>
              <a:t> </a:t>
            </a:r>
            <a:r>
              <a:rPr lang="ru-RU" dirty="0" err="1"/>
              <a:t>заклади</a:t>
            </a:r>
            <a:r>
              <a:rPr lang="ru-RU" dirty="0"/>
              <a:t> </a:t>
            </a:r>
            <a:r>
              <a:rPr lang="ru-RU" dirty="0" err="1"/>
              <a:t>осіб</a:t>
            </a:r>
            <a:r>
              <a:rPr lang="ru-RU" dirty="0"/>
              <a:t>, </a:t>
            </a:r>
            <a:r>
              <a:rPr lang="ru-RU" dirty="0" err="1"/>
              <a:t>які</a:t>
            </a:r>
            <a:r>
              <a:rPr lang="ru-RU" dirty="0"/>
              <a:t> </a:t>
            </a:r>
            <a:r>
              <a:rPr lang="ru-RU" dirty="0" err="1"/>
              <a:t>потребують</a:t>
            </a:r>
            <a:r>
              <a:rPr lang="ru-RU" dirty="0"/>
              <a:t> </a:t>
            </a:r>
            <a:r>
              <a:rPr lang="ru-RU" dirty="0" err="1"/>
              <a:t>невідкладної</a:t>
            </a:r>
            <a:r>
              <a:rPr lang="ru-RU" dirty="0"/>
              <a:t> </a:t>
            </a:r>
            <a:r>
              <a:rPr lang="ru-RU" dirty="0" err="1"/>
              <a:t>медичної</a:t>
            </a:r>
            <a:r>
              <a:rPr lang="ru-RU" dirty="0"/>
              <a:t> </a:t>
            </a:r>
            <a:r>
              <a:rPr lang="ru-RU" dirty="0" err="1"/>
              <a:t>допомоги</a:t>
            </a:r>
            <a:r>
              <a:rPr lang="ru-RU" dirty="0"/>
              <a:t>, </a:t>
            </a:r>
            <a:r>
              <a:rPr lang="ru-RU" dirty="0" err="1"/>
              <a:t>переслідування</a:t>
            </a:r>
            <a:r>
              <a:rPr lang="ru-RU" dirty="0"/>
              <a:t> </a:t>
            </a:r>
            <a:r>
              <a:rPr lang="ru-RU" dirty="0" err="1"/>
              <a:t>правопорушників</a:t>
            </a:r>
            <a:r>
              <a:rPr lang="ru-RU" dirty="0"/>
              <a:t> та </a:t>
            </a:r>
            <a:r>
              <a:rPr lang="ru-RU" dirty="0" err="1"/>
              <a:t>їх</a:t>
            </a:r>
            <a:r>
              <a:rPr lang="ru-RU" dirty="0"/>
              <a:t> доставки у </a:t>
            </a:r>
            <a:r>
              <a:rPr lang="ru-RU" dirty="0" err="1"/>
              <a:t>відповідний</a:t>
            </a:r>
            <a:r>
              <a:rPr lang="ru-RU" dirty="0"/>
              <a:t> </a:t>
            </a:r>
            <a:r>
              <a:rPr lang="ru-RU" dirty="0" err="1"/>
              <a:t>підрозділ</a:t>
            </a:r>
            <a:r>
              <a:rPr lang="ru-RU" dirty="0"/>
              <a:t> </a:t>
            </a:r>
            <a:r>
              <a:rPr lang="ru-RU" dirty="0" err="1"/>
              <a:t>Служби</a:t>
            </a:r>
            <a:r>
              <a:rPr lang="ru-RU" dirty="0"/>
              <a:t> правопорядку </a:t>
            </a:r>
            <a:r>
              <a:rPr lang="ru-RU" dirty="0" err="1"/>
              <a:t>чи</a:t>
            </a:r>
            <a:r>
              <a:rPr lang="ru-RU" dirty="0"/>
              <a:t> в орган </a:t>
            </a:r>
            <a:r>
              <a:rPr lang="ru-RU" dirty="0" err="1"/>
              <a:t>Національної</a:t>
            </a:r>
            <a:r>
              <a:rPr lang="ru-RU" dirty="0"/>
              <a:t> </a:t>
            </a:r>
            <a:r>
              <a:rPr lang="ru-RU" dirty="0" err="1"/>
              <a:t>поліції</a:t>
            </a:r>
            <a:r>
              <a:rPr lang="ru-RU" dirty="0" smtClean="0"/>
              <a:t>;</a:t>
            </a:r>
          </a:p>
          <a:p>
            <a:r>
              <a:rPr lang="ru-RU" dirty="0" smtClean="0"/>
              <a:t>32</a:t>
            </a:r>
            <a:r>
              <a:rPr lang="ru-RU" dirty="0"/>
              <a:t>) </a:t>
            </a:r>
            <a:r>
              <a:rPr lang="ru-RU" dirty="0" err="1"/>
              <a:t>зберігати</a:t>
            </a:r>
            <a:r>
              <a:rPr lang="ru-RU" dirty="0"/>
              <a:t>, </a:t>
            </a:r>
            <a:r>
              <a:rPr lang="ru-RU" dirty="0" err="1"/>
              <a:t>носити</a:t>
            </a:r>
            <a:r>
              <a:rPr lang="ru-RU" dirty="0"/>
              <a:t> і </a:t>
            </a:r>
            <a:r>
              <a:rPr lang="ru-RU" dirty="0" err="1"/>
              <a:t>застосовувати</a:t>
            </a:r>
            <a:r>
              <a:rPr lang="ru-RU" dirty="0"/>
              <a:t> </a:t>
            </a:r>
            <a:r>
              <a:rPr lang="ru-RU" dirty="0" err="1"/>
              <a:t>спеціальні</a:t>
            </a:r>
            <a:r>
              <a:rPr lang="ru-RU" dirty="0"/>
              <a:t> </a:t>
            </a:r>
            <a:r>
              <a:rPr lang="ru-RU" dirty="0" err="1"/>
              <a:t>засоби</a:t>
            </a:r>
            <a:r>
              <a:rPr lang="ru-RU" dirty="0"/>
              <a:t> та </a:t>
            </a:r>
            <a:r>
              <a:rPr lang="ru-RU" dirty="0" err="1"/>
              <a:t>зброю</a:t>
            </a:r>
            <a:r>
              <a:rPr lang="ru-RU" dirty="0"/>
              <a:t> у </a:t>
            </a:r>
            <a:r>
              <a:rPr lang="ru-RU" dirty="0" err="1"/>
              <a:t>встановленому</a:t>
            </a:r>
            <a:r>
              <a:rPr lang="ru-RU" dirty="0"/>
              <a:t> законом порядку.</a:t>
            </a:r>
          </a:p>
          <a:p>
            <a:endParaRPr lang="ru-RU" dirty="0"/>
          </a:p>
        </p:txBody>
      </p:sp>
    </p:spTree>
    <p:extLst>
      <p:ext uri="{BB962C8B-B14F-4D97-AF65-F5344CB8AC3E}">
        <p14:creationId xmlns:p14="http://schemas.microsoft.com/office/powerpoint/2010/main" val="4062384051"/>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2536" y="0"/>
            <a:ext cx="8229600" cy="1143000"/>
          </a:xfrm>
        </p:spPr>
        <p:txBody>
          <a:bodyPr/>
          <a:lstStyle/>
          <a:p>
            <a:r>
              <a:rPr lang="ru-RU" dirty="0" err="1"/>
              <a:t>Функції</a:t>
            </a:r>
            <a:r>
              <a:rPr lang="ru-RU" dirty="0"/>
              <a:t> </a:t>
            </a:r>
            <a:r>
              <a:rPr lang="ru-RU" dirty="0" err="1"/>
              <a:t>Служби</a:t>
            </a:r>
            <a:r>
              <a:rPr lang="ru-RU" dirty="0"/>
              <a:t> правопорядку</a:t>
            </a:r>
          </a:p>
        </p:txBody>
      </p:sp>
      <p:sp>
        <p:nvSpPr>
          <p:cNvPr id="3" name="Объект 2"/>
          <p:cNvSpPr>
            <a:spLocks noGrp="1"/>
          </p:cNvSpPr>
          <p:nvPr>
            <p:ph idx="1"/>
          </p:nvPr>
        </p:nvSpPr>
        <p:spPr>
          <a:xfrm>
            <a:off x="251520" y="1136179"/>
            <a:ext cx="8229600" cy="5361459"/>
          </a:xfrm>
        </p:spPr>
        <p:txBody>
          <a:bodyPr>
            <a:normAutofit fontScale="40000" lnSpcReduction="20000"/>
          </a:bodyPr>
          <a:lstStyle/>
          <a:p>
            <a:r>
              <a:rPr lang="ru-RU" dirty="0"/>
              <a:t>На Службу правопорядку </a:t>
            </a:r>
            <a:r>
              <a:rPr lang="ru-RU" dirty="0" err="1"/>
              <a:t>покладається</a:t>
            </a:r>
            <a:r>
              <a:rPr lang="ru-RU" dirty="0"/>
              <a:t> </a:t>
            </a:r>
            <a:r>
              <a:rPr lang="ru-RU" dirty="0" err="1"/>
              <a:t>здійснення</a:t>
            </a:r>
            <a:r>
              <a:rPr lang="ru-RU" dirty="0"/>
              <a:t> таких </a:t>
            </a:r>
            <a:r>
              <a:rPr lang="ru-RU" dirty="0" err="1"/>
              <a:t>функцій</a:t>
            </a:r>
            <a:r>
              <a:rPr lang="ru-RU" dirty="0"/>
              <a:t>:</a:t>
            </a:r>
          </a:p>
          <a:p>
            <a:r>
              <a:rPr lang="ru-RU" dirty="0"/>
              <a:t>1) </a:t>
            </a:r>
            <a:r>
              <a:rPr lang="ru-RU" b="1" i="1" dirty="0" err="1">
                <a:solidFill>
                  <a:srgbClr val="FF0000"/>
                </a:solidFill>
              </a:rPr>
              <a:t>попереджувати</a:t>
            </a:r>
            <a:r>
              <a:rPr lang="ru-RU" dirty="0"/>
              <a:t>, </a:t>
            </a:r>
            <a:r>
              <a:rPr lang="ru-RU" dirty="0" err="1"/>
              <a:t>виявляти</a:t>
            </a:r>
            <a:r>
              <a:rPr lang="ru-RU" dirty="0"/>
              <a:t>, </a:t>
            </a:r>
            <a:r>
              <a:rPr lang="ru-RU" dirty="0" err="1"/>
              <a:t>припиняти</a:t>
            </a:r>
            <a:r>
              <a:rPr lang="ru-RU" dirty="0"/>
              <a:t> </a:t>
            </a:r>
            <a:r>
              <a:rPr lang="ru-RU" dirty="0" err="1"/>
              <a:t>кримінальні</a:t>
            </a:r>
            <a:r>
              <a:rPr lang="ru-RU" dirty="0"/>
              <a:t> та </a:t>
            </a:r>
            <a:r>
              <a:rPr lang="ru-RU" dirty="0" err="1"/>
              <a:t>інші</a:t>
            </a:r>
            <a:r>
              <a:rPr lang="ru-RU" dirty="0"/>
              <a:t> </a:t>
            </a:r>
            <a:r>
              <a:rPr lang="ru-RU" dirty="0" err="1"/>
              <a:t>правопорушення</a:t>
            </a:r>
            <a:r>
              <a:rPr lang="ru-RU" dirty="0"/>
              <a:t>, </a:t>
            </a:r>
            <a:r>
              <a:rPr lang="ru-RU" dirty="0" err="1"/>
              <a:t>вчинені</a:t>
            </a:r>
            <a:r>
              <a:rPr lang="ru-RU" dirty="0"/>
              <a:t> у </a:t>
            </a:r>
            <a:r>
              <a:rPr lang="ru-RU" dirty="0" err="1"/>
              <a:t>військових</a:t>
            </a:r>
            <a:r>
              <a:rPr lang="ru-RU" dirty="0"/>
              <a:t> </a:t>
            </a:r>
            <a:r>
              <a:rPr lang="ru-RU" dirty="0" err="1"/>
              <a:t>частинах</a:t>
            </a:r>
            <a:r>
              <a:rPr lang="ru-RU" dirty="0"/>
              <a:t>, а </a:t>
            </a:r>
            <a:r>
              <a:rPr lang="ru-RU" dirty="0" err="1"/>
              <a:t>також</a:t>
            </a:r>
            <a:r>
              <a:rPr lang="ru-RU" dirty="0"/>
              <a:t> в </a:t>
            </a:r>
            <a:r>
              <a:rPr lang="ru-RU" dirty="0" err="1"/>
              <a:t>інших</a:t>
            </a:r>
            <a:r>
              <a:rPr lang="ru-RU" dirty="0"/>
              <a:t> </a:t>
            </a:r>
            <a:r>
              <a:rPr lang="ru-RU" dirty="0" err="1"/>
              <a:t>місцях</a:t>
            </a:r>
            <a:r>
              <a:rPr lang="ru-RU" dirty="0"/>
              <a:t> </a:t>
            </a:r>
            <a:r>
              <a:rPr lang="ru-RU" dirty="0" err="1"/>
              <a:t>військовослужбовцями</a:t>
            </a:r>
            <a:r>
              <a:rPr lang="ru-RU" dirty="0"/>
              <a:t>, </a:t>
            </a:r>
            <a:r>
              <a:rPr lang="ru-RU" dirty="0" err="1"/>
              <a:t>військовозобов'язаними</a:t>
            </a:r>
            <a:r>
              <a:rPr lang="ru-RU" dirty="0"/>
              <a:t> </a:t>
            </a:r>
            <a:r>
              <a:rPr lang="ru-RU" dirty="0" err="1"/>
              <a:t>під</a:t>
            </a:r>
            <a:r>
              <a:rPr lang="ru-RU" dirty="0"/>
              <a:t> час </a:t>
            </a:r>
            <a:r>
              <a:rPr lang="ru-RU" dirty="0" err="1"/>
              <a:t>проходження</a:t>
            </a:r>
            <a:r>
              <a:rPr lang="ru-RU" dirty="0"/>
              <a:t> ними </a:t>
            </a:r>
            <a:r>
              <a:rPr lang="ru-RU" dirty="0" err="1"/>
              <a:t>зборів</a:t>
            </a:r>
            <a:r>
              <a:rPr lang="ru-RU" dirty="0"/>
              <a:t> та </a:t>
            </a:r>
            <a:r>
              <a:rPr lang="ru-RU" dirty="0" err="1"/>
              <a:t>працівниками</a:t>
            </a:r>
            <a:r>
              <a:rPr lang="ru-RU" dirty="0"/>
              <a:t> </a:t>
            </a:r>
            <a:r>
              <a:rPr lang="ru-RU" dirty="0" err="1"/>
              <a:t>Збройних</a:t>
            </a:r>
            <a:r>
              <a:rPr lang="ru-RU" dirty="0"/>
              <a:t> Сил </a:t>
            </a:r>
            <a:r>
              <a:rPr lang="ru-RU" dirty="0" err="1"/>
              <a:t>України</a:t>
            </a:r>
            <a:r>
              <a:rPr lang="ru-RU" dirty="0"/>
              <a:t> </a:t>
            </a:r>
            <a:r>
              <a:rPr lang="ru-RU" dirty="0" err="1"/>
              <a:t>під</a:t>
            </a:r>
            <a:r>
              <a:rPr lang="ru-RU" dirty="0"/>
              <a:t> час </a:t>
            </a:r>
            <a:r>
              <a:rPr lang="ru-RU" dirty="0" err="1"/>
              <a:t>виконання</a:t>
            </a:r>
            <a:r>
              <a:rPr lang="ru-RU" dirty="0"/>
              <a:t> ними </a:t>
            </a:r>
            <a:r>
              <a:rPr lang="ru-RU" dirty="0" err="1"/>
              <a:t>службових</a:t>
            </a:r>
            <a:r>
              <a:rPr lang="ru-RU" dirty="0"/>
              <a:t> </a:t>
            </a:r>
            <a:r>
              <a:rPr lang="ru-RU" dirty="0" err="1"/>
              <a:t>обов'язків</a:t>
            </a:r>
            <a:r>
              <a:rPr lang="ru-RU" dirty="0"/>
              <a:t>;</a:t>
            </a:r>
          </a:p>
          <a:p>
            <a:r>
              <a:rPr lang="ru-RU" dirty="0"/>
              <a:t>2) </a:t>
            </a:r>
            <a:r>
              <a:rPr lang="ru-RU" b="1" i="1" dirty="0" err="1">
                <a:solidFill>
                  <a:srgbClr val="FF0000"/>
                </a:solidFill>
              </a:rPr>
              <a:t>приймати</a:t>
            </a:r>
            <a:r>
              <a:rPr lang="ru-RU" b="1" i="1" dirty="0">
                <a:solidFill>
                  <a:srgbClr val="FF0000"/>
                </a:solidFill>
              </a:rPr>
              <a:t> та </a:t>
            </a:r>
            <a:r>
              <a:rPr lang="ru-RU" b="1" i="1" dirty="0" err="1">
                <a:solidFill>
                  <a:srgbClr val="FF0000"/>
                </a:solidFill>
              </a:rPr>
              <a:t>реєструвати</a:t>
            </a:r>
            <a:r>
              <a:rPr lang="ru-RU" b="1" i="1" dirty="0">
                <a:solidFill>
                  <a:srgbClr val="FF0000"/>
                </a:solidFill>
              </a:rPr>
              <a:t> заяви і </a:t>
            </a:r>
            <a:r>
              <a:rPr lang="ru-RU" b="1" i="1" dirty="0" err="1">
                <a:solidFill>
                  <a:srgbClr val="FF0000"/>
                </a:solidFill>
              </a:rPr>
              <a:t>повідомлення</a:t>
            </a:r>
            <a:r>
              <a:rPr lang="ru-RU" b="1" i="1" dirty="0">
                <a:solidFill>
                  <a:srgbClr val="FF0000"/>
                </a:solidFill>
              </a:rPr>
              <a:t> </a:t>
            </a:r>
            <a:r>
              <a:rPr lang="ru-RU" dirty="0"/>
              <a:t>про </a:t>
            </a:r>
            <a:r>
              <a:rPr lang="ru-RU" dirty="0" err="1"/>
              <a:t>злочини</a:t>
            </a:r>
            <a:r>
              <a:rPr lang="ru-RU" dirty="0"/>
              <a:t> та </a:t>
            </a:r>
            <a:r>
              <a:rPr lang="ru-RU" dirty="0" err="1"/>
              <a:t>інші</a:t>
            </a:r>
            <a:r>
              <a:rPr lang="ru-RU" dirty="0"/>
              <a:t> </a:t>
            </a:r>
            <a:r>
              <a:rPr lang="ru-RU" dirty="0" err="1"/>
              <a:t>правопорушення</a:t>
            </a:r>
            <a:r>
              <a:rPr lang="ru-RU" dirty="0"/>
              <a:t>, </a:t>
            </a:r>
            <a:r>
              <a:rPr lang="ru-RU" dirty="0" err="1"/>
              <a:t>вчинені</a:t>
            </a:r>
            <a:r>
              <a:rPr lang="ru-RU" dirty="0"/>
              <a:t> у </a:t>
            </a:r>
            <a:r>
              <a:rPr lang="ru-RU" dirty="0" err="1"/>
              <a:t>військових</a:t>
            </a:r>
            <a:r>
              <a:rPr lang="ru-RU" dirty="0"/>
              <a:t> </a:t>
            </a:r>
            <a:r>
              <a:rPr lang="ru-RU" dirty="0" err="1"/>
              <a:t>частинах</a:t>
            </a:r>
            <a:r>
              <a:rPr lang="ru-RU" dirty="0"/>
              <a:t>, а </a:t>
            </a:r>
            <a:r>
              <a:rPr lang="ru-RU" dirty="0" err="1"/>
              <a:t>також</a:t>
            </a:r>
            <a:r>
              <a:rPr lang="ru-RU" dirty="0"/>
              <a:t> в </a:t>
            </a:r>
            <a:r>
              <a:rPr lang="ru-RU" dirty="0" err="1"/>
              <a:t>інших</a:t>
            </a:r>
            <a:r>
              <a:rPr lang="ru-RU" dirty="0"/>
              <a:t> </a:t>
            </a:r>
            <a:r>
              <a:rPr lang="ru-RU" dirty="0" err="1"/>
              <a:t>місцях</a:t>
            </a:r>
            <a:r>
              <a:rPr lang="ru-RU" dirty="0"/>
              <a:t> особами, </a:t>
            </a:r>
            <a:r>
              <a:rPr lang="ru-RU" dirty="0" err="1"/>
              <a:t>зазначеними</a:t>
            </a:r>
            <a:r>
              <a:rPr lang="ru-RU" dirty="0"/>
              <a:t> в </a:t>
            </a:r>
            <a:r>
              <a:rPr lang="ru-RU" u="sng" dirty="0" err="1">
                <a:hlinkClick r:id="rId2"/>
              </a:rPr>
              <a:t>пункті</a:t>
            </a:r>
            <a:r>
              <a:rPr lang="ru-RU" u="sng" dirty="0">
                <a:hlinkClick r:id="rId2"/>
              </a:rPr>
              <a:t> 1</a:t>
            </a:r>
            <a:r>
              <a:rPr lang="ru-RU" dirty="0"/>
              <a:t> </a:t>
            </a:r>
            <a:r>
              <a:rPr lang="ru-RU" dirty="0" err="1"/>
              <a:t>цієї</a:t>
            </a:r>
            <a:r>
              <a:rPr lang="ru-RU" dirty="0"/>
              <a:t> </a:t>
            </a:r>
            <a:r>
              <a:rPr lang="ru-RU" dirty="0" err="1"/>
              <a:t>статті</a:t>
            </a:r>
            <a:r>
              <a:rPr lang="ru-RU" dirty="0"/>
              <a:t>, </a:t>
            </a:r>
            <a:r>
              <a:rPr lang="ru-RU" dirty="0" err="1"/>
              <a:t>своєчасно</a:t>
            </a:r>
            <a:r>
              <a:rPr lang="ru-RU" dirty="0"/>
              <a:t> </a:t>
            </a:r>
            <a:r>
              <a:rPr lang="ru-RU" dirty="0" err="1"/>
              <a:t>приймати</a:t>
            </a:r>
            <a:r>
              <a:rPr lang="ru-RU" dirty="0"/>
              <a:t> </a:t>
            </a:r>
            <a:r>
              <a:rPr lang="ru-RU" dirty="0" err="1"/>
              <a:t>стосовно</a:t>
            </a:r>
            <a:r>
              <a:rPr lang="ru-RU" dirty="0"/>
              <a:t> них </a:t>
            </a:r>
            <a:r>
              <a:rPr lang="ru-RU" dirty="0" err="1"/>
              <a:t>обгрунтовані</a:t>
            </a:r>
            <a:r>
              <a:rPr lang="ru-RU" dirty="0"/>
              <a:t> і </a:t>
            </a:r>
            <a:r>
              <a:rPr lang="ru-RU" dirty="0" err="1"/>
              <a:t>законні</a:t>
            </a:r>
            <a:r>
              <a:rPr lang="ru-RU" dirty="0"/>
              <a:t> </a:t>
            </a:r>
            <a:r>
              <a:rPr lang="ru-RU" dirty="0" err="1"/>
              <a:t>рішення</a:t>
            </a:r>
            <a:r>
              <a:rPr lang="ru-RU" dirty="0" smtClean="0"/>
              <a:t>;</a:t>
            </a:r>
          </a:p>
          <a:p>
            <a:r>
              <a:rPr lang="ru-RU" dirty="0"/>
              <a:t>4) </a:t>
            </a:r>
            <a:r>
              <a:rPr lang="ru-RU" b="1" i="1" dirty="0" err="1">
                <a:solidFill>
                  <a:srgbClr val="FF0000"/>
                </a:solidFill>
              </a:rPr>
              <a:t>припиняти</a:t>
            </a:r>
            <a:r>
              <a:rPr lang="ru-RU" b="1" i="1" dirty="0">
                <a:solidFill>
                  <a:srgbClr val="FF0000"/>
                </a:solidFill>
              </a:rPr>
              <a:t> </a:t>
            </a:r>
            <a:r>
              <a:rPr lang="ru-RU" b="1" i="1" dirty="0" err="1">
                <a:solidFill>
                  <a:srgbClr val="FF0000"/>
                </a:solidFill>
              </a:rPr>
              <a:t>адміністративні</a:t>
            </a:r>
            <a:r>
              <a:rPr lang="ru-RU" b="1" i="1" dirty="0">
                <a:solidFill>
                  <a:srgbClr val="FF0000"/>
                </a:solidFill>
              </a:rPr>
              <a:t> </a:t>
            </a:r>
            <a:r>
              <a:rPr lang="ru-RU" b="1" i="1" dirty="0" err="1">
                <a:solidFill>
                  <a:srgbClr val="FF0000"/>
                </a:solidFill>
              </a:rPr>
              <a:t>правопорушення</a:t>
            </a:r>
            <a:r>
              <a:rPr lang="ru-RU" b="1" i="1" dirty="0">
                <a:solidFill>
                  <a:srgbClr val="FF0000"/>
                </a:solidFill>
              </a:rPr>
              <a:t> </a:t>
            </a:r>
            <a:r>
              <a:rPr lang="ru-RU" dirty="0"/>
              <a:t>і </a:t>
            </a:r>
            <a:r>
              <a:rPr lang="ru-RU" dirty="0" err="1"/>
              <a:t>здійснювати</a:t>
            </a:r>
            <a:r>
              <a:rPr lang="ru-RU" dirty="0"/>
              <a:t> </a:t>
            </a:r>
            <a:r>
              <a:rPr lang="ru-RU" dirty="0" err="1"/>
              <a:t>провадження</a:t>
            </a:r>
            <a:r>
              <a:rPr lang="ru-RU" dirty="0"/>
              <a:t> у справах про </a:t>
            </a:r>
            <a:r>
              <a:rPr lang="ru-RU" dirty="0" err="1"/>
              <a:t>адміністративні</a:t>
            </a:r>
            <a:r>
              <a:rPr lang="ru-RU" dirty="0"/>
              <a:t> </a:t>
            </a:r>
            <a:r>
              <a:rPr lang="ru-RU" dirty="0" err="1"/>
              <a:t>правопорушення</a:t>
            </a:r>
            <a:r>
              <a:rPr lang="ru-RU" dirty="0"/>
              <a:t>, </a:t>
            </a:r>
            <a:r>
              <a:rPr lang="ru-RU" dirty="0" err="1"/>
              <a:t>що</a:t>
            </a:r>
            <a:r>
              <a:rPr lang="ru-RU" dirty="0"/>
              <a:t> </a:t>
            </a:r>
            <a:r>
              <a:rPr lang="ru-RU" dirty="0" err="1"/>
              <a:t>віднесені</a:t>
            </a:r>
            <a:r>
              <a:rPr lang="ru-RU" dirty="0"/>
              <a:t> до </a:t>
            </a:r>
            <a:r>
              <a:rPr lang="ru-RU" dirty="0" err="1"/>
              <a:t>компетенції</a:t>
            </a:r>
            <a:r>
              <a:rPr lang="ru-RU" dirty="0"/>
              <a:t> </a:t>
            </a:r>
            <a:r>
              <a:rPr lang="ru-RU" dirty="0" err="1"/>
              <a:t>Служби</a:t>
            </a:r>
            <a:r>
              <a:rPr lang="ru-RU" dirty="0"/>
              <a:t> правопорядку </a:t>
            </a:r>
            <a:r>
              <a:rPr lang="ru-RU" u="sng" dirty="0">
                <a:hlinkClick r:id="rId3"/>
              </a:rPr>
              <a:t>Кодексом </a:t>
            </a:r>
            <a:r>
              <a:rPr lang="ru-RU" u="sng" dirty="0" err="1">
                <a:hlinkClick r:id="rId3"/>
              </a:rPr>
              <a:t>України</a:t>
            </a:r>
            <a:r>
              <a:rPr lang="ru-RU" u="sng" dirty="0">
                <a:hlinkClick r:id="rId3"/>
              </a:rPr>
              <a:t> про </a:t>
            </a:r>
            <a:r>
              <a:rPr lang="ru-RU" u="sng" dirty="0" err="1">
                <a:hlinkClick r:id="rId3"/>
              </a:rPr>
              <a:t>адміністративні</a:t>
            </a:r>
            <a:r>
              <a:rPr lang="ru-RU" u="sng" dirty="0">
                <a:hlinkClick r:id="rId3"/>
              </a:rPr>
              <a:t> </a:t>
            </a:r>
            <a:r>
              <a:rPr lang="ru-RU" u="sng" dirty="0" err="1">
                <a:hlinkClick r:id="rId3"/>
              </a:rPr>
              <a:t>правопорушення</a:t>
            </a:r>
            <a:r>
              <a:rPr lang="ru-RU" dirty="0" smtClean="0"/>
              <a:t>;</a:t>
            </a:r>
          </a:p>
          <a:p>
            <a:r>
              <a:rPr lang="ru-RU" dirty="0"/>
              <a:t>5) </a:t>
            </a:r>
            <a:r>
              <a:rPr lang="ru-RU" b="1" i="1" dirty="0" err="1">
                <a:solidFill>
                  <a:srgbClr val="FF0000"/>
                </a:solidFill>
              </a:rPr>
              <a:t>виявляти</a:t>
            </a:r>
            <a:r>
              <a:rPr lang="ru-RU" b="1" i="1" dirty="0">
                <a:solidFill>
                  <a:srgbClr val="FF0000"/>
                </a:solidFill>
              </a:rPr>
              <a:t> причини та </a:t>
            </a:r>
            <a:r>
              <a:rPr lang="ru-RU" b="1" i="1" dirty="0" err="1">
                <a:solidFill>
                  <a:srgbClr val="FF0000"/>
                </a:solidFill>
              </a:rPr>
              <a:t>умови</a:t>
            </a:r>
            <a:r>
              <a:rPr lang="ru-RU" dirty="0"/>
              <a:t>, </a:t>
            </a:r>
            <a:r>
              <a:rPr lang="ru-RU" dirty="0" err="1"/>
              <a:t>що</a:t>
            </a:r>
            <a:r>
              <a:rPr lang="ru-RU" dirty="0"/>
              <a:t> </a:t>
            </a:r>
            <a:r>
              <a:rPr lang="ru-RU" dirty="0" err="1"/>
              <a:t>сприяють</a:t>
            </a:r>
            <a:r>
              <a:rPr lang="ru-RU" dirty="0"/>
              <a:t> </a:t>
            </a:r>
            <a:r>
              <a:rPr lang="ru-RU" dirty="0" err="1"/>
              <a:t>вчиненню</a:t>
            </a:r>
            <a:r>
              <a:rPr lang="ru-RU" dirty="0"/>
              <a:t> </a:t>
            </a:r>
            <a:r>
              <a:rPr lang="ru-RU" dirty="0" err="1"/>
              <a:t>кримінальних</a:t>
            </a:r>
            <a:r>
              <a:rPr lang="ru-RU" dirty="0"/>
              <a:t> та </a:t>
            </a:r>
            <a:r>
              <a:rPr lang="ru-RU" dirty="0" err="1"/>
              <a:t>інших</a:t>
            </a:r>
            <a:r>
              <a:rPr lang="ru-RU" dirty="0"/>
              <a:t> </a:t>
            </a:r>
            <a:r>
              <a:rPr lang="ru-RU" dirty="0" err="1"/>
              <a:t>правопорушень</a:t>
            </a:r>
            <a:r>
              <a:rPr lang="ru-RU" dirty="0"/>
              <a:t> у </a:t>
            </a:r>
            <a:r>
              <a:rPr lang="ru-RU" dirty="0" err="1"/>
              <a:t>Збройних</a:t>
            </a:r>
            <a:r>
              <a:rPr lang="ru-RU" dirty="0"/>
              <a:t> Силах </a:t>
            </a:r>
            <a:r>
              <a:rPr lang="ru-RU" dirty="0" err="1"/>
              <a:t>України</a:t>
            </a:r>
            <a:r>
              <a:rPr lang="ru-RU" dirty="0"/>
              <a:t>, </a:t>
            </a:r>
            <a:r>
              <a:rPr lang="ru-RU" dirty="0" err="1"/>
              <a:t>вживати</a:t>
            </a:r>
            <a:r>
              <a:rPr lang="ru-RU" dirty="0"/>
              <a:t> </a:t>
            </a:r>
            <a:r>
              <a:rPr lang="ru-RU" dirty="0" err="1"/>
              <a:t>заходів</a:t>
            </a:r>
            <a:r>
              <a:rPr lang="ru-RU" dirty="0"/>
              <a:t> </a:t>
            </a:r>
            <a:r>
              <a:rPr lang="ru-RU" dirty="0" err="1"/>
              <a:t>щодо</a:t>
            </a:r>
            <a:r>
              <a:rPr lang="ru-RU" dirty="0"/>
              <a:t> </a:t>
            </a:r>
            <a:r>
              <a:rPr lang="ru-RU" dirty="0" err="1"/>
              <a:t>їх</a:t>
            </a:r>
            <a:r>
              <a:rPr lang="ru-RU" dirty="0"/>
              <a:t> </a:t>
            </a:r>
            <a:r>
              <a:rPr lang="ru-RU" dirty="0" err="1"/>
              <a:t>усунення</a:t>
            </a:r>
            <a:r>
              <a:rPr lang="ru-RU" dirty="0"/>
              <a:t>, </a:t>
            </a:r>
            <a:r>
              <a:rPr lang="ru-RU" dirty="0" err="1"/>
              <a:t>брати</a:t>
            </a:r>
            <a:r>
              <a:rPr lang="ru-RU" dirty="0"/>
              <a:t> участь у правовому </a:t>
            </a:r>
            <a:r>
              <a:rPr lang="ru-RU" dirty="0" err="1"/>
              <a:t>вихованні</a:t>
            </a:r>
            <a:r>
              <a:rPr lang="ru-RU" dirty="0"/>
              <a:t> </a:t>
            </a:r>
            <a:r>
              <a:rPr lang="ru-RU" dirty="0" err="1"/>
              <a:t>військовослужбовців</a:t>
            </a:r>
            <a:r>
              <a:rPr lang="ru-RU" dirty="0"/>
              <a:t>, </a:t>
            </a:r>
            <a:r>
              <a:rPr lang="ru-RU" dirty="0" err="1"/>
              <a:t>працівників</a:t>
            </a:r>
            <a:r>
              <a:rPr lang="ru-RU" dirty="0"/>
              <a:t> </a:t>
            </a:r>
            <a:r>
              <a:rPr lang="ru-RU" dirty="0" err="1"/>
              <a:t>Збройних</a:t>
            </a:r>
            <a:r>
              <a:rPr lang="ru-RU" dirty="0"/>
              <a:t> Сил </a:t>
            </a:r>
            <a:r>
              <a:rPr lang="ru-RU" dirty="0" err="1"/>
              <a:t>України</a:t>
            </a:r>
            <a:r>
              <a:rPr lang="ru-RU" dirty="0" smtClean="0"/>
              <a:t>;</a:t>
            </a:r>
          </a:p>
          <a:p>
            <a:r>
              <a:rPr lang="ru-RU" dirty="0"/>
              <a:t>6) </a:t>
            </a:r>
            <a:r>
              <a:rPr lang="ru-RU" dirty="0" err="1"/>
              <a:t>розшукувати</a:t>
            </a:r>
            <a:r>
              <a:rPr lang="ru-RU" dirty="0"/>
              <a:t> і </a:t>
            </a:r>
            <a:r>
              <a:rPr lang="ru-RU" dirty="0" err="1"/>
              <a:t>затримувати</a:t>
            </a:r>
            <a:r>
              <a:rPr lang="ru-RU" dirty="0"/>
              <a:t> </a:t>
            </a:r>
            <a:r>
              <a:rPr lang="ru-RU" dirty="0" err="1"/>
              <a:t>військовослужбовців</a:t>
            </a:r>
            <a:r>
              <a:rPr lang="ru-RU" dirty="0"/>
              <a:t> </a:t>
            </a:r>
            <a:r>
              <a:rPr lang="ru-RU" dirty="0" err="1"/>
              <a:t>Збройних</a:t>
            </a:r>
            <a:r>
              <a:rPr lang="ru-RU" dirty="0"/>
              <a:t> Сил </a:t>
            </a:r>
            <a:r>
              <a:rPr lang="ru-RU" dirty="0" err="1"/>
              <a:t>України</a:t>
            </a:r>
            <a:r>
              <a:rPr lang="ru-RU" dirty="0"/>
              <a:t> та </a:t>
            </a:r>
            <a:r>
              <a:rPr lang="ru-RU" dirty="0" err="1"/>
              <a:t>інших</a:t>
            </a:r>
            <a:r>
              <a:rPr lang="ru-RU" dirty="0"/>
              <a:t> </a:t>
            </a:r>
            <a:r>
              <a:rPr lang="ru-RU" dirty="0" err="1"/>
              <a:t>військових</a:t>
            </a:r>
            <a:r>
              <a:rPr lang="ru-RU" dirty="0"/>
              <a:t> </a:t>
            </a:r>
            <a:r>
              <a:rPr lang="ru-RU" dirty="0" err="1"/>
              <a:t>формувань</a:t>
            </a:r>
            <a:r>
              <a:rPr lang="ru-RU" dirty="0"/>
              <a:t>, </a:t>
            </a:r>
            <a:r>
              <a:rPr lang="ru-RU" dirty="0" err="1"/>
              <a:t>утворених</a:t>
            </a:r>
            <a:r>
              <a:rPr lang="ru-RU" dirty="0"/>
              <a:t> </a:t>
            </a:r>
            <a:r>
              <a:rPr lang="ru-RU" dirty="0" err="1"/>
              <a:t>відповідно</a:t>
            </a:r>
            <a:r>
              <a:rPr lang="ru-RU" dirty="0"/>
              <a:t> до </a:t>
            </a:r>
            <a:r>
              <a:rPr lang="ru-RU" dirty="0" err="1"/>
              <a:t>законів</a:t>
            </a:r>
            <a:r>
              <a:rPr lang="ru-RU" dirty="0"/>
              <a:t> </a:t>
            </a:r>
            <a:r>
              <a:rPr lang="ru-RU" dirty="0" err="1"/>
              <a:t>України</a:t>
            </a:r>
            <a:r>
              <a:rPr lang="ru-RU" dirty="0"/>
              <a:t>, </a:t>
            </a:r>
            <a:r>
              <a:rPr lang="ru-RU" dirty="0" err="1"/>
              <a:t>які</a:t>
            </a:r>
            <a:r>
              <a:rPr lang="ru-RU" dirty="0"/>
              <a:t> </a:t>
            </a:r>
            <a:r>
              <a:rPr lang="ru-RU" dirty="0" err="1"/>
              <a:t>самовільно</a:t>
            </a:r>
            <a:r>
              <a:rPr lang="ru-RU" dirty="0"/>
              <a:t> </a:t>
            </a:r>
            <a:r>
              <a:rPr lang="ru-RU" dirty="0" err="1"/>
              <a:t>залишили</a:t>
            </a:r>
            <a:r>
              <a:rPr lang="ru-RU" dirty="0"/>
              <a:t> </a:t>
            </a:r>
            <a:r>
              <a:rPr lang="ru-RU" dirty="0" err="1"/>
              <a:t>військові</a:t>
            </a:r>
            <a:r>
              <a:rPr lang="ru-RU" dirty="0"/>
              <a:t> </a:t>
            </a:r>
            <a:r>
              <a:rPr lang="ru-RU" dirty="0" err="1"/>
              <a:t>частини</a:t>
            </a:r>
            <a:r>
              <a:rPr lang="ru-RU" dirty="0"/>
              <a:t> </a:t>
            </a:r>
            <a:r>
              <a:rPr lang="ru-RU" dirty="0" err="1"/>
              <a:t>чи</a:t>
            </a:r>
            <a:r>
              <a:rPr lang="ru-RU" dirty="0"/>
              <a:t> </a:t>
            </a:r>
            <a:r>
              <a:rPr lang="ru-RU" dirty="0" err="1"/>
              <a:t>місця</a:t>
            </a:r>
            <a:r>
              <a:rPr lang="ru-RU" dirty="0"/>
              <a:t> </a:t>
            </a:r>
            <a:r>
              <a:rPr lang="ru-RU" dirty="0" err="1"/>
              <a:t>служби</a:t>
            </a:r>
            <a:r>
              <a:rPr lang="ru-RU" dirty="0"/>
              <a:t> </a:t>
            </a:r>
            <a:r>
              <a:rPr lang="ru-RU" dirty="0" err="1"/>
              <a:t>або</a:t>
            </a:r>
            <a:r>
              <a:rPr lang="ru-RU" dirty="0"/>
              <a:t> не </a:t>
            </a:r>
            <a:r>
              <a:rPr lang="ru-RU" dirty="0" err="1"/>
              <a:t>з'явилися</a:t>
            </a:r>
            <a:r>
              <a:rPr lang="ru-RU" dirty="0"/>
              <a:t> в строк без </a:t>
            </a:r>
            <a:r>
              <a:rPr lang="ru-RU" dirty="0" err="1"/>
              <a:t>поважних</a:t>
            </a:r>
            <a:r>
              <a:rPr lang="ru-RU" dirty="0"/>
              <a:t> причин на </a:t>
            </a:r>
            <a:r>
              <a:rPr lang="ru-RU" dirty="0" err="1"/>
              <a:t>військову</a:t>
            </a:r>
            <a:r>
              <a:rPr lang="ru-RU" dirty="0"/>
              <a:t> службу, а </a:t>
            </a:r>
            <a:r>
              <a:rPr lang="ru-RU" dirty="0" err="1"/>
              <a:t>також</a:t>
            </a:r>
            <a:r>
              <a:rPr lang="ru-RU" dirty="0"/>
              <a:t> тих, </a:t>
            </a:r>
            <a:r>
              <a:rPr lang="ru-RU" dirty="0" err="1"/>
              <a:t>які</a:t>
            </a:r>
            <a:r>
              <a:rPr lang="ru-RU" dirty="0"/>
              <a:t> </a:t>
            </a:r>
            <a:r>
              <a:rPr lang="ru-RU" dirty="0" err="1"/>
              <a:t>переховуються</a:t>
            </a:r>
            <a:r>
              <a:rPr lang="ru-RU" dirty="0"/>
              <a:t> </a:t>
            </a:r>
            <a:r>
              <a:rPr lang="ru-RU" dirty="0" err="1"/>
              <a:t>від</a:t>
            </a:r>
            <a:r>
              <a:rPr lang="ru-RU" dirty="0"/>
              <a:t> </a:t>
            </a:r>
            <a:r>
              <a:rPr lang="ru-RU" dirty="0" err="1"/>
              <a:t>органів</a:t>
            </a:r>
            <a:r>
              <a:rPr lang="ru-RU" dirty="0"/>
              <a:t> </a:t>
            </a:r>
            <a:r>
              <a:rPr lang="ru-RU" dirty="0" err="1"/>
              <a:t>досудового</a:t>
            </a:r>
            <a:r>
              <a:rPr lang="ru-RU" dirty="0"/>
              <a:t> </a:t>
            </a:r>
            <a:r>
              <a:rPr lang="ru-RU" dirty="0" err="1"/>
              <a:t>розслідування</a:t>
            </a:r>
            <a:r>
              <a:rPr lang="ru-RU" dirty="0"/>
              <a:t> </a:t>
            </a:r>
            <a:r>
              <a:rPr lang="ru-RU" dirty="0" err="1"/>
              <a:t>або</a:t>
            </a:r>
            <a:r>
              <a:rPr lang="ru-RU" dirty="0"/>
              <a:t> суду, </a:t>
            </a:r>
            <a:r>
              <a:rPr lang="ru-RU" dirty="0" err="1"/>
              <a:t>чи</a:t>
            </a:r>
            <a:r>
              <a:rPr lang="ru-RU" dirty="0"/>
              <a:t> </a:t>
            </a:r>
            <a:r>
              <a:rPr lang="ru-RU" dirty="0" err="1"/>
              <a:t>засуджених</a:t>
            </a:r>
            <a:r>
              <a:rPr lang="ru-RU" dirty="0"/>
              <a:t>, </a:t>
            </a:r>
            <a:r>
              <a:rPr lang="ru-RU" dirty="0" err="1"/>
              <a:t>які</a:t>
            </a:r>
            <a:r>
              <a:rPr lang="ru-RU" dirty="0"/>
              <a:t> </a:t>
            </a:r>
            <a:r>
              <a:rPr lang="ru-RU" dirty="0" err="1"/>
              <a:t>ухиляються</a:t>
            </a:r>
            <a:r>
              <a:rPr lang="ru-RU" dirty="0"/>
              <a:t> </a:t>
            </a:r>
            <a:r>
              <a:rPr lang="ru-RU" dirty="0" err="1"/>
              <a:t>від</a:t>
            </a:r>
            <a:r>
              <a:rPr lang="ru-RU" dirty="0"/>
              <a:t> </a:t>
            </a:r>
            <a:r>
              <a:rPr lang="ru-RU" dirty="0" err="1"/>
              <a:t>виконання</a:t>
            </a:r>
            <a:r>
              <a:rPr lang="ru-RU" dirty="0"/>
              <a:t> </a:t>
            </a:r>
            <a:r>
              <a:rPr lang="ru-RU" dirty="0" err="1"/>
              <a:t>кримінального</a:t>
            </a:r>
            <a:r>
              <a:rPr lang="ru-RU" dirty="0"/>
              <a:t> </a:t>
            </a:r>
            <a:r>
              <a:rPr lang="ru-RU" dirty="0" err="1"/>
              <a:t>покарання</a:t>
            </a:r>
            <a:r>
              <a:rPr lang="ru-RU" dirty="0" smtClean="0"/>
              <a:t>;</a:t>
            </a:r>
          </a:p>
          <a:p>
            <a:r>
              <a:rPr lang="ru-RU" dirty="0"/>
              <a:t>7) </a:t>
            </a:r>
            <a:r>
              <a:rPr lang="ru-RU" b="1" i="1" dirty="0" err="1">
                <a:solidFill>
                  <a:srgbClr val="FF0000"/>
                </a:solidFill>
              </a:rPr>
              <a:t>брати</a:t>
            </a:r>
            <a:r>
              <a:rPr lang="ru-RU" b="1" i="1" dirty="0">
                <a:solidFill>
                  <a:srgbClr val="FF0000"/>
                </a:solidFill>
              </a:rPr>
              <a:t> участь у </a:t>
            </a:r>
            <a:r>
              <a:rPr lang="ru-RU" b="1" i="1" dirty="0" err="1">
                <a:solidFill>
                  <a:srgbClr val="FF0000"/>
                </a:solidFill>
              </a:rPr>
              <a:t>проведенні</a:t>
            </a:r>
            <a:r>
              <a:rPr lang="ru-RU" b="1" i="1" dirty="0">
                <a:solidFill>
                  <a:srgbClr val="FF0000"/>
                </a:solidFill>
              </a:rPr>
              <a:t> </a:t>
            </a:r>
            <a:r>
              <a:rPr lang="ru-RU" b="1" i="1" dirty="0" err="1">
                <a:solidFill>
                  <a:srgbClr val="FF0000"/>
                </a:solidFill>
              </a:rPr>
              <a:t>профілактичної</a:t>
            </a:r>
            <a:r>
              <a:rPr lang="ru-RU" b="1" i="1" dirty="0">
                <a:solidFill>
                  <a:srgbClr val="FF0000"/>
                </a:solidFill>
              </a:rPr>
              <a:t> </a:t>
            </a:r>
            <a:r>
              <a:rPr lang="ru-RU" b="1" i="1" dirty="0" err="1">
                <a:solidFill>
                  <a:srgbClr val="FF0000"/>
                </a:solidFill>
              </a:rPr>
              <a:t>роботи</a:t>
            </a:r>
            <a:r>
              <a:rPr lang="ru-RU" b="1" i="1" dirty="0">
                <a:solidFill>
                  <a:srgbClr val="FF0000"/>
                </a:solidFill>
              </a:rPr>
              <a:t> </a:t>
            </a:r>
            <a:r>
              <a:rPr lang="ru-RU" dirty="0" err="1"/>
              <a:t>серед</a:t>
            </a:r>
            <a:r>
              <a:rPr lang="ru-RU" dirty="0"/>
              <a:t> </a:t>
            </a:r>
            <a:r>
              <a:rPr lang="ru-RU" dirty="0" err="1"/>
              <a:t>військовослужбовців</a:t>
            </a:r>
            <a:r>
              <a:rPr lang="ru-RU" dirty="0"/>
              <a:t>, </a:t>
            </a:r>
            <a:r>
              <a:rPr lang="ru-RU" dirty="0" err="1"/>
              <a:t>схильних</a:t>
            </a:r>
            <a:r>
              <a:rPr lang="ru-RU" dirty="0"/>
              <a:t> до </a:t>
            </a:r>
            <a:r>
              <a:rPr lang="ru-RU" dirty="0" err="1"/>
              <a:t>вчинення</a:t>
            </a:r>
            <a:r>
              <a:rPr lang="ru-RU" dirty="0"/>
              <a:t> </a:t>
            </a:r>
            <a:r>
              <a:rPr lang="ru-RU" dirty="0" err="1"/>
              <a:t>правопорушень</a:t>
            </a:r>
            <a:r>
              <a:rPr lang="ru-RU" dirty="0"/>
              <a:t>, </a:t>
            </a:r>
            <a:r>
              <a:rPr lang="ru-RU" dirty="0" err="1"/>
              <a:t>сприяти</a:t>
            </a:r>
            <a:r>
              <a:rPr lang="ru-RU" dirty="0"/>
              <a:t> </a:t>
            </a:r>
            <a:r>
              <a:rPr lang="ru-RU" dirty="0" err="1"/>
              <a:t>військовому</a:t>
            </a:r>
            <a:r>
              <a:rPr lang="ru-RU" dirty="0"/>
              <a:t> </a:t>
            </a:r>
            <a:r>
              <a:rPr lang="ru-RU" dirty="0" err="1"/>
              <a:t>командуванню</a:t>
            </a:r>
            <a:r>
              <a:rPr lang="ru-RU" dirty="0"/>
              <a:t>, органам </a:t>
            </a:r>
            <a:r>
              <a:rPr lang="ru-RU" dirty="0" err="1"/>
              <a:t>військового</a:t>
            </a:r>
            <a:r>
              <a:rPr lang="ru-RU" dirty="0"/>
              <a:t> </a:t>
            </a:r>
            <a:r>
              <a:rPr lang="ru-RU" dirty="0" err="1"/>
              <a:t>управління</a:t>
            </a:r>
            <a:r>
              <a:rPr lang="ru-RU" dirty="0"/>
              <a:t> в </a:t>
            </a:r>
            <a:r>
              <a:rPr lang="ru-RU" dirty="0" err="1"/>
              <a:t>забезпеченні</a:t>
            </a:r>
            <a:r>
              <a:rPr lang="ru-RU" dirty="0"/>
              <a:t> </a:t>
            </a:r>
            <a:r>
              <a:rPr lang="ru-RU" dirty="0" err="1"/>
              <a:t>військової</a:t>
            </a:r>
            <a:r>
              <a:rPr lang="ru-RU" dirty="0"/>
              <a:t> </a:t>
            </a:r>
            <a:r>
              <a:rPr lang="ru-RU" dirty="0" err="1"/>
              <a:t>дисципліни</a:t>
            </a:r>
            <a:r>
              <a:rPr lang="ru-RU" dirty="0"/>
              <a:t> </a:t>
            </a:r>
            <a:r>
              <a:rPr lang="ru-RU" dirty="0" err="1"/>
              <a:t>серед</a:t>
            </a:r>
            <a:r>
              <a:rPr lang="ru-RU" dirty="0"/>
              <a:t> </a:t>
            </a:r>
            <a:r>
              <a:rPr lang="ru-RU" dirty="0" err="1"/>
              <a:t>військовослужбовців</a:t>
            </a:r>
            <a:r>
              <a:rPr lang="ru-RU" dirty="0"/>
              <a:t>;</a:t>
            </a:r>
          </a:p>
          <a:p>
            <a:r>
              <a:rPr lang="ru-RU" dirty="0"/>
              <a:t>10) </a:t>
            </a:r>
            <a:r>
              <a:rPr lang="ru-RU" b="1" i="1" dirty="0" err="1">
                <a:solidFill>
                  <a:srgbClr val="FF0000"/>
                </a:solidFill>
              </a:rPr>
              <a:t>взаємодіяти</a:t>
            </a:r>
            <a:r>
              <a:rPr lang="ru-RU" b="1" i="1" dirty="0">
                <a:solidFill>
                  <a:srgbClr val="FF0000"/>
                </a:solidFill>
              </a:rPr>
              <a:t> </a:t>
            </a:r>
            <a:r>
              <a:rPr lang="ru-RU" dirty="0"/>
              <a:t>з </a:t>
            </a:r>
            <a:r>
              <a:rPr lang="ru-RU" dirty="0" err="1"/>
              <a:t>військовими</a:t>
            </a:r>
            <a:r>
              <a:rPr lang="ru-RU" dirty="0"/>
              <a:t> </a:t>
            </a:r>
            <a:r>
              <a:rPr lang="ru-RU" dirty="0" err="1"/>
              <a:t>формуваннями</a:t>
            </a:r>
            <a:r>
              <a:rPr lang="ru-RU" dirty="0"/>
              <a:t>, </a:t>
            </a:r>
            <a:r>
              <a:rPr lang="ru-RU" dirty="0" err="1"/>
              <a:t>утвореними</a:t>
            </a:r>
            <a:r>
              <a:rPr lang="ru-RU" dirty="0"/>
              <a:t> </a:t>
            </a:r>
            <a:r>
              <a:rPr lang="ru-RU" dirty="0" err="1"/>
              <a:t>відповідно</a:t>
            </a:r>
            <a:r>
              <a:rPr lang="ru-RU" dirty="0"/>
              <a:t> до </a:t>
            </a:r>
            <a:r>
              <a:rPr lang="ru-RU" dirty="0" err="1"/>
              <a:t>законів</a:t>
            </a:r>
            <a:r>
              <a:rPr lang="ru-RU" dirty="0"/>
              <a:t> </a:t>
            </a:r>
            <a:r>
              <a:rPr lang="ru-RU" dirty="0" err="1"/>
              <a:t>України</a:t>
            </a:r>
            <a:r>
              <a:rPr lang="ru-RU" dirty="0"/>
              <a:t>, органами </a:t>
            </a:r>
            <a:r>
              <a:rPr lang="ru-RU" dirty="0" err="1"/>
              <a:t>Національної</a:t>
            </a:r>
            <a:r>
              <a:rPr lang="ru-RU" dirty="0"/>
              <a:t> </a:t>
            </a:r>
            <a:r>
              <a:rPr lang="ru-RU" dirty="0" err="1"/>
              <a:t>поліції</a:t>
            </a:r>
            <a:r>
              <a:rPr lang="ru-RU" dirty="0"/>
              <a:t>, </a:t>
            </a:r>
            <a:r>
              <a:rPr lang="ru-RU" dirty="0" err="1"/>
              <a:t>іншими</a:t>
            </a:r>
            <a:r>
              <a:rPr lang="ru-RU" dirty="0"/>
              <a:t> </a:t>
            </a:r>
            <a:r>
              <a:rPr lang="ru-RU" dirty="0" err="1"/>
              <a:t>правоохоронними</a:t>
            </a:r>
            <a:r>
              <a:rPr lang="ru-RU" dirty="0"/>
              <a:t> органами, у тому </a:t>
            </a:r>
            <a:r>
              <a:rPr lang="ru-RU" dirty="0" err="1"/>
              <a:t>числі</a:t>
            </a:r>
            <a:r>
              <a:rPr lang="ru-RU" dirty="0"/>
              <a:t> </a:t>
            </a:r>
            <a:r>
              <a:rPr lang="ru-RU" dirty="0" err="1"/>
              <a:t>обмінюватися</a:t>
            </a:r>
            <a:r>
              <a:rPr lang="ru-RU" dirty="0"/>
              <a:t> з ними </a:t>
            </a:r>
            <a:r>
              <a:rPr lang="ru-RU" dirty="0" err="1"/>
              <a:t>інформацією</a:t>
            </a:r>
            <a:r>
              <a:rPr lang="ru-RU" dirty="0"/>
              <a:t> для </a:t>
            </a:r>
            <a:r>
              <a:rPr lang="ru-RU" dirty="0" err="1"/>
              <a:t>виявлення</a:t>
            </a:r>
            <a:r>
              <a:rPr lang="ru-RU" dirty="0"/>
              <a:t> </a:t>
            </a:r>
            <a:r>
              <a:rPr lang="ru-RU" dirty="0" err="1"/>
              <a:t>правопорушень</a:t>
            </a:r>
            <a:r>
              <a:rPr lang="ru-RU" dirty="0" smtClean="0"/>
              <a:t>;</a:t>
            </a:r>
          </a:p>
          <a:p>
            <a:r>
              <a:rPr lang="ru-RU" dirty="0"/>
              <a:t>13) </a:t>
            </a:r>
            <a:r>
              <a:rPr lang="ru-RU" dirty="0" err="1"/>
              <a:t>здійснювати</a:t>
            </a:r>
            <a:r>
              <a:rPr lang="ru-RU" dirty="0"/>
              <a:t> в межах </a:t>
            </a:r>
            <a:r>
              <a:rPr lang="ru-RU" dirty="0" err="1"/>
              <a:t>своєї</a:t>
            </a:r>
            <a:r>
              <a:rPr lang="ru-RU" dirty="0"/>
              <a:t> </a:t>
            </a:r>
            <a:r>
              <a:rPr lang="ru-RU" dirty="0" err="1"/>
              <a:t>компетенції</a:t>
            </a:r>
            <a:r>
              <a:rPr lang="ru-RU" dirty="0"/>
              <a:t> </a:t>
            </a:r>
            <a:r>
              <a:rPr lang="ru-RU" b="1" i="1" dirty="0" err="1">
                <a:solidFill>
                  <a:srgbClr val="FF0000"/>
                </a:solidFill>
              </a:rPr>
              <a:t>нагляд</a:t>
            </a:r>
            <a:r>
              <a:rPr lang="ru-RU" dirty="0"/>
              <a:t> за </a:t>
            </a:r>
            <a:r>
              <a:rPr lang="ru-RU" dirty="0" err="1"/>
              <a:t>дорожнім</a:t>
            </a:r>
            <a:r>
              <a:rPr lang="ru-RU" dirty="0"/>
              <a:t> </a:t>
            </a:r>
            <a:r>
              <a:rPr lang="ru-RU" dirty="0" err="1"/>
              <a:t>рухом</a:t>
            </a:r>
            <a:r>
              <a:rPr lang="ru-RU" dirty="0"/>
              <a:t> </a:t>
            </a:r>
            <a:r>
              <a:rPr lang="ru-RU" dirty="0" err="1"/>
              <a:t>військових</a:t>
            </a:r>
            <a:r>
              <a:rPr lang="ru-RU" dirty="0"/>
              <a:t> </a:t>
            </a:r>
            <a:r>
              <a:rPr lang="ru-RU" dirty="0" err="1"/>
              <a:t>транспортних</a:t>
            </a:r>
            <a:r>
              <a:rPr lang="ru-RU" dirty="0"/>
              <a:t> </a:t>
            </a:r>
            <a:r>
              <a:rPr lang="ru-RU" dirty="0" err="1"/>
              <a:t>засобів</a:t>
            </a:r>
            <a:r>
              <a:rPr lang="ru-RU" dirty="0"/>
              <a:t>, контроль за </a:t>
            </a:r>
            <a:r>
              <a:rPr lang="ru-RU" dirty="0" err="1"/>
              <a:t>виконанням</a:t>
            </a:r>
            <a:r>
              <a:rPr lang="ru-RU" dirty="0"/>
              <a:t> у </a:t>
            </a:r>
            <a:r>
              <a:rPr lang="ru-RU" dirty="0" err="1"/>
              <a:t>Збройних</a:t>
            </a:r>
            <a:r>
              <a:rPr lang="ru-RU" dirty="0"/>
              <a:t> Силах </a:t>
            </a:r>
            <a:r>
              <a:rPr lang="ru-RU" dirty="0" err="1"/>
              <a:t>України</a:t>
            </a:r>
            <a:r>
              <a:rPr lang="ru-RU" dirty="0"/>
              <a:t> </a:t>
            </a:r>
            <a:r>
              <a:rPr lang="ru-RU" dirty="0" err="1"/>
              <a:t>вимог</a:t>
            </a:r>
            <a:r>
              <a:rPr lang="ru-RU" dirty="0"/>
              <a:t> </a:t>
            </a:r>
            <a:r>
              <a:rPr lang="ru-RU" dirty="0" err="1"/>
              <a:t>законодавства</a:t>
            </a:r>
            <a:r>
              <a:rPr lang="ru-RU" dirty="0"/>
              <a:t> з </a:t>
            </a:r>
            <a:r>
              <a:rPr lang="ru-RU" dirty="0" err="1"/>
              <a:t>питань</a:t>
            </a:r>
            <a:r>
              <a:rPr lang="ru-RU" dirty="0"/>
              <a:t> </a:t>
            </a:r>
            <a:r>
              <a:rPr lang="ru-RU" dirty="0" err="1"/>
              <a:t>забезпечення</a:t>
            </a:r>
            <a:r>
              <a:rPr lang="ru-RU" dirty="0"/>
              <a:t> </a:t>
            </a:r>
            <a:r>
              <a:rPr lang="ru-RU" dirty="0" err="1"/>
              <a:t>безаварійного</a:t>
            </a:r>
            <a:r>
              <a:rPr lang="ru-RU" dirty="0"/>
              <a:t> </a:t>
            </a:r>
            <a:r>
              <a:rPr lang="ru-RU" dirty="0" err="1"/>
              <a:t>використання</a:t>
            </a:r>
            <a:r>
              <a:rPr lang="ru-RU" dirty="0"/>
              <a:t> </a:t>
            </a:r>
            <a:r>
              <a:rPr lang="ru-RU" dirty="0" err="1"/>
              <a:t>техніки</a:t>
            </a:r>
            <a:r>
              <a:rPr lang="ru-RU" dirty="0"/>
              <a:t>; </a:t>
            </a:r>
            <a:r>
              <a:rPr lang="ru-RU" b="1" i="1" dirty="0">
                <a:solidFill>
                  <a:srgbClr val="FF0000"/>
                </a:solidFill>
              </a:rPr>
              <a:t>вести </a:t>
            </a:r>
            <a:r>
              <a:rPr lang="ru-RU" b="1" i="1" dirty="0" err="1">
                <a:solidFill>
                  <a:srgbClr val="FF0000"/>
                </a:solidFill>
              </a:rPr>
              <a:t>облік</a:t>
            </a:r>
            <a:r>
              <a:rPr lang="ru-RU" b="1" i="1" dirty="0">
                <a:solidFill>
                  <a:srgbClr val="FF0000"/>
                </a:solidFill>
              </a:rPr>
              <a:t> та </a:t>
            </a:r>
            <a:r>
              <a:rPr lang="ru-RU" b="1" i="1" dirty="0" err="1">
                <a:solidFill>
                  <a:srgbClr val="FF0000"/>
                </a:solidFill>
              </a:rPr>
              <a:t>розподіл</a:t>
            </a:r>
            <a:r>
              <a:rPr lang="ru-RU" dirty="0"/>
              <a:t> </a:t>
            </a:r>
            <a:r>
              <a:rPr lang="ru-RU" dirty="0" err="1"/>
              <a:t>номерних</a:t>
            </a:r>
            <a:r>
              <a:rPr lang="ru-RU" dirty="0"/>
              <a:t> </a:t>
            </a:r>
            <a:r>
              <a:rPr lang="ru-RU" dirty="0" err="1"/>
              <a:t>знаків</a:t>
            </a:r>
            <a:r>
              <a:rPr lang="ru-RU" dirty="0"/>
              <a:t>, </a:t>
            </a:r>
            <a:r>
              <a:rPr lang="ru-RU" dirty="0" err="1"/>
              <a:t>реєстрацію</a:t>
            </a:r>
            <a:r>
              <a:rPr lang="ru-RU" dirty="0"/>
              <a:t> </a:t>
            </a:r>
            <a:r>
              <a:rPr lang="ru-RU" dirty="0" err="1"/>
              <a:t>військових</a:t>
            </a:r>
            <a:r>
              <a:rPr lang="ru-RU" dirty="0"/>
              <a:t> </a:t>
            </a:r>
            <a:r>
              <a:rPr lang="ru-RU" dirty="0" err="1"/>
              <a:t>транспортних</a:t>
            </a:r>
            <a:r>
              <a:rPr lang="ru-RU" dirty="0"/>
              <a:t> </a:t>
            </a:r>
            <a:r>
              <a:rPr lang="ru-RU" dirty="0" err="1"/>
              <a:t>засобів</a:t>
            </a:r>
            <a:r>
              <a:rPr lang="ru-RU" dirty="0"/>
              <a:t> </a:t>
            </a:r>
            <a:r>
              <a:rPr lang="ru-RU" dirty="0" err="1"/>
              <a:t>Збройних</a:t>
            </a:r>
            <a:r>
              <a:rPr lang="ru-RU" dirty="0"/>
              <a:t> Сил </a:t>
            </a:r>
            <a:r>
              <a:rPr lang="ru-RU" dirty="0" err="1"/>
              <a:t>України</a:t>
            </a:r>
            <a:r>
              <a:rPr lang="ru-RU" dirty="0"/>
              <a:t>;</a:t>
            </a:r>
          </a:p>
        </p:txBody>
      </p:sp>
    </p:spTree>
    <p:extLst>
      <p:ext uri="{BB962C8B-B14F-4D97-AF65-F5344CB8AC3E}">
        <p14:creationId xmlns:p14="http://schemas.microsoft.com/office/powerpoint/2010/main" val="4282197005"/>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052736"/>
            <a:ext cx="8579296" cy="5688632"/>
          </a:xfrm>
        </p:spPr>
        <p:txBody>
          <a:bodyPr>
            <a:normAutofit fontScale="55000" lnSpcReduction="20000"/>
          </a:bodyPr>
          <a:lstStyle/>
          <a:p>
            <a:r>
              <a:rPr lang="ru-RU" dirty="0"/>
              <a:t>14) </a:t>
            </a:r>
            <a:r>
              <a:rPr lang="ru-RU" b="1" i="1" dirty="0" err="1">
                <a:solidFill>
                  <a:srgbClr val="FF0000"/>
                </a:solidFill>
              </a:rPr>
              <a:t>погоджувати</a:t>
            </a:r>
            <a:r>
              <a:rPr lang="ru-RU" dirty="0"/>
              <a:t> в </a:t>
            </a:r>
            <a:r>
              <a:rPr lang="ru-RU" dirty="0" err="1"/>
              <a:t>установленому</a:t>
            </a:r>
            <a:r>
              <a:rPr lang="ru-RU" dirty="0"/>
              <a:t> </a:t>
            </a:r>
            <a:r>
              <a:rPr lang="ru-RU" dirty="0" err="1"/>
              <a:t>законодавством</a:t>
            </a:r>
            <a:r>
              <a:rPr lang="ru-RU" dirty="0"/>
              <a:t> порядку з </a:t>
            </a:r>
            <a:r>
              <a:rPr lang="ru-RU" dirty="0" err="1"/>
              <a:t>відповідними</a:t>
            </a:r>
            <a:r>
              <a:rPr lang="ru-RU" dirty="0"/>
              <a:t> органами </a:t>
            </a:r>
            <a:r>
              <a:rPr lang="ru-RU" b="1" i="1" dirty="0" err="1">
                <a:solidFill>
                  <a:srgbClr val="FF0000"/>
                </a:solidFill>
              </a:rPr>
              <a:t>перевезення</a:t>
            </a:r>
            <a:r>
              <a:rPr lang="ru-RU" dirty="0"/>
              <a:t> </a:t>
            </a:r>
            <a:r>
              <a:rPr lang="ru-RU" dirty="0" err="1"/>
              <a:t>великогабаритних</a:t>
            </a:r>
            <a:r>
              <a:rPr lang="ru-RU" dirty="0"/>
              <a:t>, </a:t>
            </a:r>
            <a:r>
              <a:rPr lang="ru-RU" dirty="0" err="1"/>
              <a:t>великовагових</a:t>
            </a:r>
            <a:r>
              <a:rPr lang="ru-RU" dirty="0"/>
              <a:t> і </a:t>
            </a:r>
            <a:r>
              <a:rPr lang="ru-RU" dirty="0" err="1"/>
              <a:t>небезпечних</a:t>
            </a:r>
            <a:r>
              <a:rPr lang="ru-RU" dirty="0"/>
              <a:t> </a:t>
            </a:r>
            <a:r>
              <a:rPr lang="ru-RU" dirty="0" err="1"/>
              <a:t>вантажів</a:t>
            </a:r>
            <a:r>
              <a:rPr lang="ru-RU" dirty="0"/>
              <a:t> </a:t>
            </a:r>
            <a:r>
              <a:rPr lang="ru-RU" dirty="0" err="1"/>
              <a:t>транспортними</a:t>
            </a:r>
            <a:r>
              <a:rPr lang="ru-RU" dirty="0"/>
              <a:t> </a:t>
            </a:r>
            <a:r>
              <a:rPr lang="ru-RU" dirty="0" err="1"/>
              <a:t>засобами</a:t>
            </a:r>
            <a:r>
              <a:rPr lang="ru-RU" dirty="0"/>
              <a:t> </a:t>
            </a:r>
            <a:r>
              <a:rPr lang="ru-RU" dirty="0" err="1"/>
              <a:t>Збройних</a:t>
            </a:r>
            <a:r>
              <a:rPr lang="ru-RU" dirty="0"/>
              <a:t> Сил </a:t>
            </a:r>
            <a:r>
              <a:rPr lang="ru-RU" dirty="0" err="1"/>
              <a:t>України</a:t>
            </a:r>
            <a:r>
              <a:rPr lang="ru-RU" dirty="0"/>
              <a:t>, </a:t>
            </a:r>
            <a:r>
              <a:rPr lang="ru-RU" dirty="0" err="1"/>
              <a:t>забезпечувати</a:t>
            </a:r>
            <a:r>
              <a:rPr lang="ru-RU" dirty="0"/>
              <a:t> </a:t>
            </a:r>
            <a:r>
              <a:rPr lang="ru-RU" dirty="0" err="1"/>
              <a:t>їх</a:t>
            </a:r>
            <a:r>
              <a:rPr lang="ru-RU" dirty="0"/>
              <a:t> </a:t>
            </a:r>
            <a:r>
              <a:rPr lang="ru-RU" dirty="0" err="1"/>
              <a:t>супроводження</a:t>
            </a:r>
            <a:r>
              <a:rPr lang="ru-RU" dirty="0"/>
              <a:t> та контроль за </a:t>
            </a:r>
            <a:r>
              <a:rPr lang="ru-RU" dirty="0" err="1"/>
              <a:t>дотриманням</a:t>
            </a:r>
            <a:r>
              <a:rPr lang="ru-RU" dirty="0"/>
              <a:t> </a:t>
            </a:r>
            <a:r>
              <a:rPr lang="ru-RU" dirty="0" err="1"/>
              <a:t>особливих</a:t>
            </a:r>
            <a:r>
              <a:rPr lang="ru-RU" dirty="0"/>
              <a:t> умов, правил, норм і </a:t>
            </a:r>
            <a:r>
              <a:rPr lang="ru-RU" dirty="0" err="1"/>
              <a:t>стандартів</a:t>
            </a:r>
            <a:r>
              <a:rPr lang="ru-RU" dirty="0"/>
              <a:t> з </a:t>
            </a:r>
            <a:r>
              <a:rPr lang="ru-RU" dirty="0" err="1"/>
              <a:t>організації</a:t>
            </a:r>
            <a:r>
              <a:rPr lang="ru-RU" dirty="0"/>
              <a:t> </a:t>
            </a:r>
            <a:r>
              <a:rPr lang="ru-RU" dirty="0" err="1"/>
              <a:t>перевезення</a:t>
            </a:r>
            <a:r>
              <a:rPr lang="ru-RU" dirty="0"/>
              <a:t> </a:t>
            </a:r>
            <a:r>
              <a:rPr lang="ru-RU" dirty="0" err="1"/>
              <a:t>зазначених</a:t>
            </a:r>
            <a:r>
              <a:rPr lang="ru-RU" dirty="0"/>
              <a:t> </a:t>
            </a:r>
            <a:r>
              <a:rPr lang="ru-RU" dirty="0" err="1"/>
              <a:t>вантажів</a:t>
            </a:r>
            <a:r>
              <a:rPr lang="ru-RU" dirty="0"/>
              <a:t>;</a:t>
            </a:r>
          </a:p>
          <a:p>
            <a:r>
              <a:rPr lang="ru-RU" dirty="0"/>
              <a:t>15) </a:t>
            </a:r>
            <a:r>
              <a:rPr lang="ru-RU" b="1" i="1" dirty="0" err="1">
                <a:solidFill>
                  <a:srgbClr val="FF0000"/>
                </a:solidFill>
              </a:rPr>
              <a:t>брати</a:t>
            </a:r>
            <a:r>
              <a:rPr lang="ru-RU" b="1" i="1" dirty="0">
                <a:solidFill>
                  <a:srgbClr val="FF0000"/>
                </a:solidFill>
              </a:rPr>
              <a:t> участь у </a:t>
            </a:r>
            <a:r>
              <a:rPr lang="ru-RU" b="1" i="1" dirty="0" err="1">
                <a:solidFill>
                  <a:srgbClr val="FF0000"/>
                </a:solidFill>
              </a:rPr>
              <a:t>виконанні</a:t>
            </a:r>
            <a:r>
              <a:rPr lang="ru-RU" b="1" i="1" dirty="0">
                <a:solidFill>
                  <a:srgbClr val="FF0000"/>
                </a:solidFill>
              </a:rPr>
              <a:t> </a:t>
            </a:r>
            <a:r>
              <a:rPr lang="ru-RU" b="1" i="1" dirty="0" err="1">
                <a:solidFill>
                  <a:srgbClr val="FF0000"/>
                </a:solidFill>
              </a:rPr>
              <a:t>завдань</a:t>
            </a:r>
            <a:r>
              <a:rPr lang="ru-RU" b="1" i="1" dirty="0">
                <a:solidFill>
                  <a:srgbClr val="FF0000"/>
                </a:solidFill>
              </a:rPr>
              <a:t> </a:t>
            </a:r>
            <a:r>
              <a:rPr lang="ru-RU" b="1" i="1" dirty="0" err="1">
                <a:solidFill>
                  <a:srgbClr val="FF0000"/>
                </a:solidFill>
              </a:rPr>
              <a:t>військовими</a:t>
            </a:r>
            <a:r>
              <a:rPr lang="ru-RU" b="1" i="1" dirty="0">
                <a:solidFill>
                  <a:srgbClr val="FF0000"/>
                </a:solidFill>
              </a:rPr>
              <a:t> </a:t>
            </a:r>
            <a:r>
              <a:rPr lang="ru-RU" b="1" i="1" dirty="0" err="1">
                <a:solidFill>
                  <a:srgbClr val="FF0000"/>
                </a:solidFill>
              </a:rPr>
              <a:t>частинами</a:t>
            </a:r>
            <a:r>
              <a:rPr lang="ru-RU" b="1" i="1" dirty="0">
                <a:solidFill>
                  <a:srgbClr val="FF0000"/>
                </a:solidFill>
              </a:rPr>
              <a:t> </a:t>
            </a:r>
            <a:r>
              <a:rPr lang="ru-RU" dirty="0"/>
              <a:t>у </a:t>
            </a:r>
            <a:r>
              <a:rPr lang="ru-RU" dirty="0" err="1"/>
              <a:t>разі</a:t>
            </a:r>
            <a:r>
              <a:rPr lang="ru-RU" dirty="0"/>
              <a:t> </a:t>
            </a:r>
            <a:r>
              <a:rPr lang="ru-RU" dirty="0" err="1"/>
              <a:t>їх</a:t>
            </a:r>
            <a:r>
              <a:rPr lang="ru-RU" dirty="0"/>
              <a:t> </a:t>
            </a:r>
            <a:r>
              <a:rPr lang="ru-RU" dirty="0" err="1"/>
              <a:t>залучення</a:t>
            </a:r>
            <a:r>
              <a:rPr lang="ru-RU" dirty="0"/>
              <a:t> в </a:t>
            </a:r>
            <a:r>
              <a:rPr lang="ru-RU" dirty="0" err="1"/>
              <a:t>установленому</a:t>
            </a:r>
            <a:r>
              <a:rPr lang="ru-RU" dirty="0"/>
              <a:t> законом порядку </a:t>
            </a:r>
            <a:r>
              <a:rPr lang="ru-RU" b="1" i="1" dirty="0">
                <a:solidFill>
                  <a:srgbClr val="FF0000"/>
                </a:solidFill>
              </a:rPr>
              <a:t>до </a:t>
            </a:r>
            <a:r>
              <a:rPr lang="ru-RU" b="1" i="1" dirty="0" err="1">
                <a:solidFill>
                  <a:srgbClr val="FF0000"/>
                </a:solidFill>
              </a:rPr>
              <a:t>проведення</a:t>
            </a:r>
            <a:r>
              <a:rPr lang="ru-RU" b="1" i="1" dirty="0">
                <a:solidFill>
                  <a:srgbClr val="FF0000"/>
                </a:solidFill>
              </a:rPr>
              <a:t> </a:t>
            </a:r>
            <a:r>
              <a:rPr lang="ru-RU" b="1" i="1" dirty="0" err="1">
                <a:solidFill>
                  <a:srgbClr val="FF0000"/>
                </a:solidFill>
              </a:rPr>
              <a:t>робіт</a:t>
            </a:r>
            <a:r>
              <a:rPr lang="ru-RU" b="1" i="1" dirty="0">
                <a:solidFill>
                  <a:srgbClr val="FF0000"/>
                </a:solidFill>
              </a:rPr>
              <a:t> </a:t>
            </a:r>
            <a:r>
              <a:rPr lang="ru-RU" dirty="0" err="1"/>
              <a:t>під</a:t>
            </a:r>
            <a:r>
              <a:rPr lang="ru-RU" dirty="0"/>
              <a:t> час </a:t>
            </a:r>
            <a:r>
              <a:rPr lang="ru-RU" dirty="0" err="1"/>
              <a:t>введення</a:t>
            </a:r>
            <a:r>
              <a:rPr lang="ru-RU" dirty="0"/>
              <a:t> режиму </a:t>
            </a:r>
            <a:r>
              <a:rPr lang="ru-RU" dirty="0" err="1"/>
              <a:t>воєнного</a:t>
            </a:r>
            <a:r>
              <a:rPr lang="ru-RU" dirty="0"/>
              <a:t> </a:t>
            </a:r>
            <a:r>
              <a:rPr lang="ru-RU" dirty="0" err="1"/>
              <a:t>або</a:t>
            </a:r>
            <a:r>
              <a:rPr lang="ru-RU" dirty="0"/>
              <a:t> </a:t>
            </a:r>
            <a:r>
              <a:rPr lang="ru-RU" dirty="0" err="1"/>
              <a:t>надзвичайного</a:t>
            </a:r>
            <a:r>
              <a:rPr lang="ru-RU" dirty="0"/>
              <a:t> стану в </a:t>
            </a:r>
            <a:r>
              <a:rPr lang="ru-RU" dirty="0" err="1"/>
              <a:t>Україні</a:t>
            </a:r>
            <a:r>
              <a:rPr lang="ru-RU" dirty="0"/>
              <a:t> </a:t>
            </a:r>
            <a:r>
              <a:rPr lang="ru-RU" dirty="0" err="1"/>
              <a:t>або</a:t>
            </a:r>
            <a:r>
              <a:rPr lang="ru-RU" dirty="0"/>
              <a:t> в </a:t>
            </a:r>
            <a:r>
              <a:rPr lang="ru-RU" dirty="0" err="1"/>
              <a:t>окремих</a:t>
            </a:r>
            <a:r>
              <a:rPr lang="ru-RU" dirty="0"/>
              <a:t> </a:t>
            </a:r>
            <a:r>
              <a:rPr lang="ru-RU" dirty="0" err="1"/>
              <a:t>її</a:t>
            </a:r>
            <a:r>
              <a:rPr lang="ru-RU" dirty="0"/>
              <a:t> </a:t>
            </a:r>
            <a:r>
              <a:rPr lang="ru-RU" dirty="0" err="1"/>
              <a:t>місцевостях</a:t>
            </a:r>
            <a:r>
              <a:rPr lang="ru-RU" dirty="0"/>
              <a:t>;</a:t>
            </a:r>
          </a:p>
          <a:p>
            <a:r>
              <a:rPr lang="ru-RU" dirty="0"/>
              <a:t>16) </a:t>
            </a:r>
            <a:r>
              <a:rPr lang="ru-RU" b="1" i="1" dirty="0" err="1">
                <a:solidFill>
                  <a:srgbClr val="FF0000"/>
                </a:solidFill>
              </a:rPr>
              <a:t>забезпечувати</a:t>
            </a:r>
            <a:r>
              <a:rPr lang="ru-RU" b="1" i="1" dirty="0">
                <a:solidFill>
                  <a:srgbClr val="FF0000"/>
                </a:solidFill>
              </a:rPr>
              <a:t> </a:t>
            </a:r>
            <a:r>
              <a:rPr lang="ru-RU" b="1" i="1" dirty="0" err="1">
                <a:solidFill>
                  <a:srgbClr val="FF0000"/>
                </a:solidFill>
              </a:rPr>
              <a:t>збереження</a:t>
            </a:r>
            <a:r>
              <a:rPr lang="ru-RU" b="1" i="1" dirty="0">
                <a:solidFill>
                  <a:srgbClr val="FF0000"/>
                </a:solidFill>
              </a:rPr>
              <a:t> </a:t>
            </a:r>
            <a:r>
              <a:rPr lang="ru-RU" dirty="0" err="1"/>
              <a:t>знайдених</a:t>
            </a:r>
            <a:r>
              <a:rPr lang="ru-RU" dirty="0"/>
              <a:t>, </a:t>
            </a:r>
            <a:r>
              <a:rPr lang="ru-RU" dirty="0" err="1"/>
              <a:t>вилучених</a:t>
            </a:r>
            <a:r>
              <a:rPr lang="ru-RU" dirty="0"/>
              <a:t> у </a:t>
            </a:r>
            <a:r>
              <a:rPr lang="ru-RU" dirty="0" err="1"/>
              <a:t>затриманих</a:t>
            </a:r>
            <a:r>
              <a:rPr lang="ru-RU" dirty="0"/>
              <a:t> та </a:t>
            </a:r>
            <a:r>
              <a:rPr lang="ru-RU" dirty="0" err="1"/>
              <a:t>заарештованих</a:t>
            </a:r>
            <a:r>
              <a:rPr lang="ru-RU" dirty="0"/>
              <a:t> </a:t>
            </a:r>
            <a:r>
              <a:rPr lang="ru-RU" dirty="0" err="1"/>
              <a:t>осіб</a:t>
            </a:r>
            <a:r>
              <a:rPr lang="ru-RU" dirty="0"/>
              <a:t>, </a:t>
            </a:r>
            <a:r>
              <a:rPr lang="ru-RU" dirty="0" err="1"/>
              <a:t>які</a:t>
            </a:r>
            <a:r>
              <a:rPr lang="ru-RU" dirty="0"/>
              <a:t> </a:t>
            </a:r>
            <a:r>
              <a:rPr lang="ru-RU" dirty="0" err="1"/>
              <a:t>тримаються</a:t>
            </a:r>
            <a:r>
              <a:rPr lang="ru-RU" dirty="0"/>
              <a:t> на </a:t>
            </a:r>
            <a:r>
              <a:rPr lang="ru-RU" dirty="0" err="1"/>
              <a:t>гауптвахті</a:t>
            </a:r>
            <a:r>
              <a:rPr lang="ru-RU" dirty="0"/>
              <a:t>, </a:t>
            </a:r>
            <a:r>
              <a:rPr lang="ru-RU" dirty="0" err="1"/>
              <a:t>документів</a:t>
            </a:r>
            <a:r>
              <a:rPr lang="ru-RU" dirty="0"/>
              <a:t>, речей, </a:t>
            </a:r>
            <a:r>
              <a:rPr lang="ru-RU" dirty="0" err="1"/>
              <a:t>цінностей</a:t>
            </a:r>
            <a:r>
              <a:rPr lang="ru-RU" dirty="0"/>
              <a:t> та </a:t>
            </a:r>
            <a:r>
              <a:rPr lang="ru-RU" dirty="0" err="1"/>
              <a:t>іншого</a:t>
            </a:r>
            <a:r>
              <a:rPr lang="ru-RU" dirty="0"/>
              <a:t> майна, а </a:t>
            </a:r>
            <a:r>
              <a:rPr lang="ru-RU" dirty="0" err="1"/>
              <a:t>також</a:t>
            </a:r>
            <a:r>
              <a:rPr lang="ru-RU" dirty="0"/>
              <a:t> </a:t>
            </a:r>
            <a:r>
              <a:rPr lang="ru-RU" dirty="0" err="1"/>
              <a:t>передавати</a:t>
            </a:r>
            <a:r>
              <a:rPr lang="ru-RU" dirty="0"/>
              <a:t> органам </a:t>
            </a:r>
            <a:r>
              <a:rPr lang="ru-RU" dirty="0" err="1"/>
              <a:t>Національної</a:t>
            </a:r>
            <a:r>
              <a:rPr lang="ru-RU" dirty="0"/>
              <a:t> </a:t>
            </a:r>
            <a:r>
              <a:rPr lang="ru-RU" dirty="0" err="1"/>
              <a:t>поліції</a:t>
            </a:r>
            <a:r>
              <a:rPr lang="ru-RU" dirty="0"/>
              <a:t> </a:t>
            </a:r>
            <a:r>
              <a:rPr lang="ru-RU" dirty="0" err="1"/>
              <a:t>документи</a:t>
            </a:r>
            <a:r>
              <a:rPr lang="ru-RU" dirty="0"/>
              <a:t> і </a:t>
            </a:r>
            <a:r>
              <a:rPr lang="ru-RU" dirty="0" err="1"/>
              <a:t>речі</a:t>
            </a:r>
            <a:r>
              <a:rPr lang="ru-RU" dirty="0"/>
              <a:t> </a:t>
            </a:r>
            <a:r>
              <a:rPr lang="ru-RU" dirty="0" err="1"/>
              <a:t>цивільних</a:t>
            </a:r>
            <a:r>
              <a:rPr lang="ru-RU" dirty="0"/>
              <a:t> </a:t>
            </a:r>
            <a:r>
              <a:rPr lang="ru-RU" dirty="0" err="1"/>
              <a:t>осіб</a:t>
            </a:r>
            <a:r>
              <a:rPr lang="ru-RU" dirty="0"/>
              <a:t>, </a:t>
            </a:r>
            <a:r>
              <a:rPr lang="ru-RU" dirty="0" err="1"/>
              <a:t>затриманих</a:t>
            </a:r>
            <a:r>
              <a:rPr lang="ru-RU" dirty="0"/>
              <a:t> на </a:t>
            </a:r>
            <a:r>
              <a:rPr lang="ru-RU" dirty="0" err="1"/>
              <a:t>території</a:t>
            </a:r>
            <a:r>
              <a:rPr lang="ru-RU" dirty="0"/>
              <a:t> </a:t>
            </a:r>
            <a:r>
              <a:rPr lang="ru-RU" dirty="0" err="1"/>
              <a:t>військових</a:t>
            </a:r>
            <a:r>
              <a:rPr lang="ru-RU" dirty="0"/>
              <a:t> </a:t>
            </a:r>
            <a:r>
              <a:rPr lang="ru-RU" dirty="0" err="1"/>
              <a:t>частин</a:t>
            </a:r>
            <a:r>
              <a:rPr lang="ru-RU" dirty="0"/>
              <a:t> (</a:t>
            </a:r>
            <a:r>
              <a:rPr lang="ru-RU" dirty="0" err="1"/>
              <a:t>військових</a:t>
            </a:r>
            <a:r>
              <a:rPr lang="ru-RU" dirty="0"/>
              <a:t> </a:t>
            </a:r>
            <a:r>
              <a:rPr lang="ru-RU" dirty="0" err="1"/>
              <a:t>об'єктів</a:t>
            </a:r>
            <a:r>
              <a:rPr lang="ru-RU" dirty="0" smtClean="0"/>
              <a:t>);</a:t>
            </a:r>
          </a:p>
          <a:p>
            <a:r>
              <a:rPr lang="ru-RU" dirty="0"/>
              <a:t>20) </a:t>
            </a:r>
            <a:r>
              <a:rPr lang="ru-RU" b="1" i="1" dirty="0" err="1">
                <a:solidFill>
                  <a:srgbClr val="FF0000"/>
                </a:solidFill>
              </a:rPr>
              <a:t>повідомляти</a:t>
            </a:r>
            <a:r>
              <a:rPr lang="ru-RU" dirty="0"/>
              <a:t> </a:t>
            </a:r>
            <a:r>
              <a:rPr lang="ru-RU" dirty="0" err="1"/>
              <a:t>органи</a:t>
            </a:r>
            <a:r>
              <a:rPr lang="ru-RU" dirty="0"/>
              <a:t> </a:t>
            </a:r>
            <a:r>
              <a:rPr lang="ru-RU" dirty="0" err="1"/>
              <a:t>державної</a:t>
            </a:r>
            <a:r>
              <a:rPr lang="ru-RU" dirty="0"/>
              <a:t> </a:t>
            </a:r>
            <a:r>
              <a:rPr lang="ru-RU" dirty="0" err="1"/>
              <a:t>влади</a:t>
            </a:r>
            <a:r>
              <a:rPr lang="ru-RU" dirty="0"/>
              <a:t> та </a:t>
            </a:r>
            <a:r>
              <a:rPr lang="ru-RU" dirty="0" err="1"/>
              <a:t>органи</a:t>
            </a:r>
            <a:r>
              <a:rPr lang="ru-RU" dirty="0"/>
              <a:t> </a:t>
            </a:r>
            <a:r>
              <a:rPr lang="ru-RU" dirty="0" err="1"/>
              <a:t>місцевого</a:t>
            </a:r>
            <a:r>
              <a:rPr lang="ru-RU" dirty="0"/>
              <a:t> </a:t>
            </a:r>
            <a:r>
              <a:rPr lang="ru-RU" dirty="0" err="1"/>
              <a:t>самоврядування</a:t>
            </a:r>
            <a:r>
              <a:rPr lang="ru-RU" dirty="0"/>
              <a:t>, </a:t>
            </a:r>
            <a:r>
              <a:rPr lang="ru-RU" dirty="0" err="1"/>
              <a:t>військове</a:t>
            </a:r>
            <a:r>
              <a:rPr lang="ru-RU" dirty="0"/>
              <a:t> </a:t>
            </a:r>
            <a:r>
              <a:rPr lang="ru-RU" dirty="0" err="1"/>
              <a:t>командування</a:t>
            </a:r>
            <a:r>
              <a:rPr lang="ru-RU" dirty="0"/>
              <a:t>, </a:t>
            </a:r>
            <a:r>
              <a:rPr lang="ru-RU" dirty="0" err="1"/>
              <a:t>органи</a:t>
            </a:r>
            <a:r>
              <a:rPr lang="ru-RU" dirty="0"/>
              <a:t> </a:t>
            </a:r>
            <a:r>
              <a:rPr lang="ru-RU" dirty="0" err="1"/>
              <a:t>військового</a:t>
            </a:r>
            <a:r>
              <a:rPr lang="ru-RU" dirty="0"/>
              <a:t> </a:t>
            </a:r>
            <a:r>
              <a:rPr lang="ru-RU" dirty="0" err="1"/>
              <a:t>управління</a:t>
            </a:r>
            <a:r>
              <a:rPr lang="ru-RU" dirty="0"/>
              <a:t>, </a:t>
            </a:r>
            <a:r>
              <a:rPr lang="ru-RU" dirty="0" err="1"/>
              <a:t>громадськість</a:t>
            </a:r>
            <a:r>
              <a:rPr lang="ru-RU" dirty="0"/>
              <a:t> за </a:t>
            </a:r>
            <a:r>
              <a:rPr lang="ru-RU" dirty="0" err="1"/>
              <a:t>місцем</a:t>
            </a:r>
            <a:r>
              <a:rPr lang="ru-RU" dirty="0"/>
              <a:t> </a:t>
            </a:r>
            <a:r>
              <a:rPr lang="ru-RU" dirty="0" err="1"/>
              <a:t>служби</a:t>
            </a:r>
            <a:r>
              <a:rPr lang="ru-RU" dirty="0"/>
              <a:t> </a:t>
            </a:r>
            <a:r>
              <a:rPr lang="ru-RU" dirty="0" err="1"/>
              <a:t>або</a:t>
            </a:r>
            <a:r>
              <a:rPr lang="ru-RU" dirty="0"/>
              <a:t> </a:t>
            </a:r>
            <a:r>
              <a:rPr lang="ru-RU" dirty="0" err="1"/>
              <a:t>роботи</a:t>
            </a:r>
            <a:r>
              <a:rPr lang="ru-RU" dirty="0"/>
              <a:t> особи, в тому </a:t>
            </a:r>
            <a:r>
              <a:rPr lang="ru-RU" dirty="0" err="1"/>
              <a:t>числі</a:t>
            </a:r>
            <a:r>
              <a:rPr lang="ru-RU" dirty="0"/>
              <a:t> </a:t>
            </a:r>
            <a:r>
              <a:rPr lang="ru-RU" dirty="0" err="1"/>
              <a:t>цивільних</a:t>
            </a:r>
            <a:r>
              <a:rPr lang="ru-RU" dirty="0"/>
              <a:t> </a:t>
            </a:r>
            <a:r>
              <a:rPr lang="ru-RU" dirty="0" err="1"/>
              <a:t>громадян</a:t>
            </a:r>
            <a:r>
              <a:rPr lang="ru-RU" dirty="0"/>
              <a:t>, </a:t>
            </a:r>
            <a:r>
              <a:rPr lang="ru-RU" dirty="0" err="1"/>
              <a:t>які</a:t>
            </a:r>
            <a:r>
              <a:rPr lang="ru-RU" dirty="0"/>
              <a:t> незаконно </a:t>
            </a:r>
            <a:r>
              <a:rPr lang="ru-RU" dirty="0" err="1"/>
              <a:t>перебували</a:t>
            </a:r>
            <a:r>
              <a:rPr lang="ru-RU" dirty="0"/>
              <a:t> на </a:t>
            </a:r>
            <a:r>
              <a:rPr lang="ru-RU" dirty="0" err="1"/>
              <a:t>території</a:t>
            </a:r>
            <a:r>
              <a:rPr lang="ru-RU" dirty="0"/>
              <a:t> </a:t>
            </a:r>
            <a:r>
              <a:rPr lang="ru-RU" dirty="0" err="1"/>
              <a:t>військової</a:t>
            </a:r>
            <a:r>
              <a:rPr lang="ru-RU" dirty="0"/>
              <a:t> </a:t>
            </a:r>
            <a:r>
              <a:rPr lang="ru-RU" dirty="0" err="1"/>
              <a:t>частини</a:t>
            </a:r>
            <a:r>
              <a:rPr lang="ru-RU" dirty="0"/>
              <a:t> </a:t>
            </a:r>
            <a:r>
              <a:rPr lang="ru-RU" dirty="0" err="1"/>
              <a:t>або</a:t>
            </a:r>
            <a:r>
              <a:rPr lang="ru-RU" dirty="0"/>
              <a:t> </a:t>
            </a:r>
            <a:r>
              <a:rPr lang="ru-RU" dirty="0" err="1"/>
              <a:t>військового</a:t>
            </a:r>
            <a:r>
              <a:rPr lang="ru-RU" dirty="0"/>
              <a:t> </a:t>
            </a:r>
            <a:r>
              <a:rPr lang="ru-RU" dirty="0" err="1"/>
              <a:t>об'єкта</a:t>
            </a:r>
            <a:r>
              <a:rPr lang="ru-RU" dirty="0"/>
              <a:t> і вчинили </a:t>
            </a:r>
            <a:r>
              <a:rPr lang="ru-RU" dirty="0" err="1"/>
              <a:t>протиправні</a:t>
            </a:r>
            <a:r>
              <a:rPr lang="ru-RU" dirty="0"/>
              <a:t> </a:t>
            </a:r>
            <a:r>
              <a:rPr lang="ru-RU" dirty="0" err="1"/>
              <a:t>дії</a:t>
            </a:r>
            <a:r>
              <a:rPr lang="ru-RU" dirty="0"/>
              <a:t>, про </a:t>
            </a:r>
            <a:r>
              <a:rPr lang="ru-RU" dirty="0" err="1"/>
              <a:t>вчинення</a:t>
            </a:r>
            <a:r>
              <a:rPr lang="ru-RU" dirty="0"/>
              <a:t> ними </a:t>
            </a:r>
            <a:r>
              <a:rPr lang="ru-RU" dirty="0" err="1"/>
              <a:t>правопорушення</a:t>
            </a:r>
            <a:r>
              <a:rPr lang="ru-RU" dirty="0"/>
              <a:t>, </a:t>
            </a:r>
            <a:r>
              <a:rPr lang="ru-RU" dirty="0" err="1"/>
              <a:t>провадження</a:t>
            </a:r>
            <a:r>
              <a:rPr lang="ru-RU" dirty="0"/>
              <a:t> </a:t>
            </a:r>
            <a:r>
              <a:rPr lang="ru-RU" dirty="0" err="1"/>
              <a:t>стосовно</a:t>
            </a:r>
            <a:r>
              <a:rPr lang="ru-RU" dirty="0"/>
              <a:t> </a:t>
            </a:r>
            <a:r>
              <a:rPr lang="ru-RU" dirty="0" err="1"/>
              <a:t>якого</a:t>
            </a:r>
            <a:r>
              <a:rPr lang="ru-RU" dirty="0"/>
              <a:t> </a:t>
            </a:r>
            <a:r>
              <a:rPr lang="ru-RU" dirty="0" err="1"/>
              <a:t>належить</a:t>
            </a:r>
            <a:r>
              <a:rPr lang="ru-RU" dirty="0"/>
              <a:t> до </a:t>
            </a:r>
            <a:r>
              <a:rPr lang="ru-RU" dirty="0" err="1"/>
              <a:t>компетенції</a:t>
            </a:r>
            <a:r>
              <a:rPr lang="ru-RU" dirty="0"/>
              <a:t> </a:t>
            </a:r>
            <a:r>
              <a:rPr lang="ru-RU" dirty="0" err="1"/>
              <a:t>Служби</a:t>
            </a:r>
            <a:r>
              <a:rPr lang="ru-RU" dirty="0"/>
              <a:t> правопорядку;</a:t>
            </a:r>
          </a:p>
          <a:p>
            <a:r>
              <a:rPr lang="ru-RU" dirty="0"/>
              <a:t>21) </a:t>
            </a:r>
            <a:r>
              <a:rPr lang="ru-RU" b="1" i="1" dirty="0" err="1">
                <a:solidFill>
                  <a:srgbClr val="FF0000"/>
                </a:solidFill>
              </a:rPr>
              <a:t>брати</a:t>
            </a:r>
            <a:r>
              <a:rPr lang="ru-RU" b="1" i="1" dirty="0">
                <a:solidFill>
                  <a:srgbClr val="FF0000"/>
                </a:solidFill>
              </a:rPr>
              <a:t> участь у </a:t>
            </a:r>
            <a:r>
              <a:rPr lang="ru-RU" b="1" i="1" dirty="0" err="1">
                <a:solidFill>
                  <a:srgbClr val="FF0000"/>
                </a:solidFill>
              </a:rPr>
              <a:t>підготовці</a:t>
            </a:r>
            <a:r>
              <a:rPr lang="ru-RU" b="1" i="1" dirty="0">
                <a:solidFill>
                  <a:srgbClr val="FF0000"/>
                </a:solidFill>
              </a:rPr>
              <a:t> та </a:t>
            </a:r>
            <a:r>
              <a:rPr lang="ru-RU" b="1" i="1" dirty="0" err="1">
                <a:solidFill>
                  <a:srgbClr val="FF0000"/>
                </a:solidFill>
              </a:rPr>
              <a:t>проведенні</a:t>
            </a:r>
            <a:r>
              <a:rPr lang="ru-RU" b="1" i="1" dirty="0">
                <a:solidFill>
                  <a:srgbClr val="FF0000"/>
                </a:solidFill>
              </a:rPr>
              <a:t> </a:t>
            </a:r>
            <a:r>
              <a:rPr lang="ru-RU" dirty="0" err="1"/>
              <a:t>гарнізонних</a:t>
            </a:r>
            <a:r>
              <a:rPr lang="ru-RU" dirty="0"/>
              <a:t> </a:t>
            </a:r>
            <a:r>
              <a:rPr lang="ru-RU" dirty="0" err="1"/>
              <a:t>заходів</a:t>
            </a:r>
            <a:r>
              <a:rPr lang="ru-RU" dirty="0"/>
              <a:t>.</a:t>
            </a:r>
          </a:p>
          <a:p>
            <a:endParaRPr lang="ru-RU" dirty="0"/>
          </a:p>
          <a:p>
            <a:endParaRPr lang="ru-RU" dirty="0"/>
          </a:p>
        </p:txBody>
      </p:sp>
    </p:spTree>
    <p:extLst>
      <p:ext uri="{BB962C8B-B14F-4D97-AF65-F5344CB8AC3E}">
        <p14:creationId xmlns:p14="http://schemas.microsoft.com/office/powerpoint/2010/main" val="39765245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917734"/>
            <a:ext cx="7886700" cy="892016"/>
          </a:xfrm>
        </p:spPr>
        <p:txBody>
          <a:bodyPr>
            <a:normAutofit/>
          </a:bodyPr>
          <a:lstStyle/>
          <a:p>
            <a:r>
              <a:rPr lang="uk-UA" sz="2400" b="1" i="1" dirty="0">
                <a:latin typeface="Times New Roman" panose="02020603050405020304" pitchFamily="18" charset="0"/>
                <a:cs typeface="Times New Roman" panose="02020603050405020304" pitchFamily="18" charset="0"/>
              </a:rPr>
              <a:t>Адміністративна відповідальність </a:t>
            </a:r>
            <a:r>
              <a:rPr lang="en-US" sz="2400" b="1" i="1" dirty="0">
                <a:latin typeface="Times New Roman" panose="02020603050405020304" pitchFamily="18" charset="0"/>
                <a:cs typeface="Times New Roman" panose="02020603050405020304" pitchFamily="18" charset="0"/>
              </a:rPr>
              <a:t>vs </a:t>
            </a:r>
            <a:r>
              <a:rPr lang="uk-UA" sz="2400" b="1" i="1" dirty="0">
                <a:latin typeface="Times New Roman" panose="02020603050405020304" pitchFamily="18" charset="0"/>
                <a:cs typeface="Times New Roman" panose="02020603050405020304" pitchFamily="18" charset="0"/>
              </a:rPr>
              <a:t/>
            </a:r>
            <a:br>
              <a:rPr lang="uk-UA" sz="2400" b="1" i="1" dirty="0">
                <a:latin typeface="Times New Roman" panose="02020603050405020304" pitchFamily="18" charset="0"/>
                <a:cs typeface="Times New Roman" panose="02020603050405020304" pitchFamily="18" charset="0"/>
              </a:rPr>
            </a:br>
            <a:r>
              <a:rPr lang="uk-UA" sz="2400" b="1" i="1" dirty="0">
                <a:latin typeface="Times New Roman" panose="02020603050405020304" pitchFamily="18" charset="0"/>
                <a:cs typeface="Times New Roman" panose="02020603050405020304" pitchFamily="18" charset="0"/>
              </a:rPr>
              <a:t>цивільно-правова відповідальність</a:t>
            </a:r>
            <a:endParaRPr lang="ru-RU" sz="2400" dirty="0"/>
          </a:p>
        </p:txBody>
      </p:sp>
      <p:sp>
        <p:nvSpPr>
          <p:cNvPr id="3" name="Объект 2"/>
          <p:cNvSpPr>
            <a:spLocks noGrp="1"/>
          </p:cNvSpPr>
          <p:nvPr>
            <p:ph idx="1"/>
          </p:nvPr>
        </p:nvSpPr>
        <p:spPr>
          <a:xfrm>
            <a:off x="60960" y="1809750"/>
            <a:ext cx="8439150" cy="3672840"/>
          </a:xfrm>
        </p:spPr>
        <p:txBody>
          <a:bodyPr>
            <a:normAutofit fontScale="40000" lnSpcReduction="20000"/>
          </a:bodyPr>
          <a:lstStyle/>
          <a:p>
            <a:r>
              <a:rPr lang="ru-RU" b="1" dirty="0"/>
              <a:t>1</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в </a:t>
            </a:r>
            <a:r>
              <a:rPr lang="ru-RU" dirty="0" err="1">
                <a:latin typeface="Times New Roman" panose="02020603050405020304" pitchFamily="18" charset="0"/>
                <a:cs typeface="Times New Roman" panose="02020603050405020304" pitchFamily="18" charset="0"/>
              </a:rPr>
              <a:t>інституті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діє</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презумпція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невинності</a:t>
            </a:r>
            <a:r>
              <a:rPr lang="ru-RU" dirty="0">
                <a:latin typeface="Times New Roman" panose="02020603050405020304" pitchFamily="18" charset="0"/>
                <a:cs typeface="Times New Roman" panose="02020603050405020304" pitchFamily="18" charset="0"/>
              </a:rPr>
              <a:t>, а в </a:t>
            </a:r>
            <a:r>
              <a:rPr lang="ru-RU" dirty="0" err="1">
                <a:latin typeface="Times New Roman" panose="02020603050405020304" pitchFamily="18" charset="0"/>
                <a:cs typeface="Times New Roman" panose="02020603050405020304" pitchFamily="18" charset="0"/>
              </a:rPr>
              <a:t>цивільній</a:t>
            </a:r>
            <a:r>
              <a:rPr lang="ru-RU" dirty="0">
                <a:latin typeface="Times New Roman" panose="02020603050405020304" pitchFamily="18" charset="0"/>
                <a:cs typeface="Times New Roman" panose="02020603050405020304" pitchFamily="18" charset="0"/>
              </a:rPr>
              <a:t> — </a:t>
            </a:r>
            <a:r>
              <a:rPr lang="ru-RU" b="1" i="1" dirty="0" err="1">
                <a:solidFill>
                  <a:srgbClr val="FF0000"/>
                </a:solidFill>
                <a:latin typeface="Times New Roman" panose="02020603050405020304" pitchFamily="18" charset="0"/>
                <a:cs typeface="Times New Roman" panose="02020603050405020304" pitchFamily="18" charset="0"/>
              </a:rPr>
              <a:t>презумпція</a:t>
            </a:r>
            <a:r>
              <a:rPr lang="ru-RU" b="1" i="1" dirty="0">
                <a:solidFill>
                  <a:srgbClr val="FF0000"/>
                </a:solidFill>
                <a:latin typeface="Times New Roman" panose="02020603050405020304" pitchFamily="18" charset="0"/>
                <a:cs typeface="Times New Roman" panose="02020603050405020304" pitchFamily="18" charset="0"/>
              </a:rPr>
              <a:t> вини;</a:t>
            </a:r>
          </a:p>
          <a:p>
            <a:r>
              <a:rPr lang="ru-RU" b="1" dirty="0">
                <a:latin typeface="Times New Roman" panose="02020603050405020304" pitchFamily="18" charset="0"/>
                <a:cs typeface="Times New Roman" panose="02020603050405020304" pitchFamily="18" charset="0"/>
              </a:rPr>
              <a:t>2) </a:t>
            </a:r>
            <a:r>
              <a:rPr lang="ru-RU" dirty="0">
                <a:latin typeface="Times New Roman" panose="02020603050405020304" pitchFamily="18" charset="0"/>
                <a:cs typeface="Times New Roman" panose="02020603050405020304" pitchFamily="18" charset="0"/>
              </a:rPr>
              <a:t>метою </a:t>
            </a:r>
            <a:r>
              <a:rPr lang="ru-RU" dirty="0" err="1">
                <a:latin typeface="Times New Roman" panose="02020603050405020304" pitchFamily="18" charset="0"/>
                <a:cs typeface="Times New Roman" panose="02020603050405020304" pitchFamily="18" charset="0"/>
              </a:rPr>
              <a:t>притягнення</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адміністративної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відповідальності</a:t>
            </a:r>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є </a:t>
            </a:r>
            <a:r>
              <a:rPr lang="ru-RU" b="1" i="1" dirty="0" err="1">
                <a:solidFill>
                  <a:srgbClr val="FF0000"/>
                </a:solidFill>
                <a:latin typeface="Times New Roman" panose="02020603050405020304" pitchFamily="18" charset="0"/>
                <a:cs typeface="Times New Roman" panose="02020603050405020304" pitchFamily="18" charset="0"/>
              </a:rPr>
              <a:t>виховання</a:t>
            </a:r>
            <a:r>
              <a:rPr lang="ru-RU" b="1" i="1" dirty="0">
                <a:solidFill>
                  <a:srgbClr val="FF0000"/>
                </a:solidFill>
                <a:latin typeface="Times New Roman" panose="02020603050405020304" pitchFamily="18" charset="0"/>
                <a:cs typeface="Times New Roman" panose="02020603050405020304" pitchFamily="18" charset="0"/>
              </a:rPr>
              <a:t> особи і </a:t>
            </a:r>
            <a:r>
              <a:rPr lang="ru-RU" b="1" i="1" dirty="0" err="1">
                <a:solidFill>
                  <a:srgbClr val="FF0000"/>
                </a:solidFill>
                <a:latin typeface="Times New Roman" panose="02020603050405020304" pitchFamily="18" charset="0"/>
                <a:cs typeface="Times New Roman" panose="02020603050405020304" pitchFamily="18" charset="0"/>
              </a:rPr>
              <a:t>запобігання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вчинення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правопорушень</a:t>
            </a:r>
            <a:r>
              <a:rPr lang="ru-RU" b="1" i="1" dirty="0">
                <a:solidFill>
                  <a:srgbClr val="FF0000"/>
                </a:solidFill>
                <a:latin typeface="Times New Roman" panose="02020603050405020304" pitchFamily="18" charset="0"/>
                <a:cs typeface="Times New Roman" panose="02020603050405020304" pitchFamily="18" charset="0"/>
              </a:rPr>
              <a:t> в </a:t>
            </a:r>
            <a:r>
              <a:rPr lang="ru-RU" b="1" i="1" dirty="0" err="1">
                <a:solidFill>
                  <a:srgbClr val="FF0000"/>
                </a:solidFill>
                <a:latin typeface="Times New Roman" panose="02020603050405020304" pitchFamily="18" charset="0"/>
                <a:cs typeface="Times New Roman" panose="02020603050405020304" pitchFamily="18" charset="0"/>
              </a:rPr>
              <a:t>подальшому</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іншими</a:t>
            </a:r>
            <a:r>
              <a:rPr lang="ru-RU" dirty="0">
                <a:latin typeface="Times New Roman" panose="02020603050405020304" pitchFamily="18" charset="0"/>
                <a:cs typeface="Times New Roman" panose="02020603050405020304" pitchFamily="18" charset="0"/>
              </a:rPr>
              <a:t> особами, </a:t>
            </a:r>
            <a:r>
              <a:rPr lang="ru-RU" dirty="0" err="1">
                <a:latin typeface="Times New Roman" panose="02020603050405020304" pitchFamily="18" charset="0"/>
                <a:cs typeface="Times New Roman" panose="02020603050405020304" pitchFamily="18" charset="0"/>
              </a:rPr>
              <a:t>цивільної</a:t>
            </a:r>
            <a:r>
              <a:rPr lang="ru-RU" dirty="0">
                <a:latin typeface="Times New Roman" panose="02020603050405020304" pitchFamily="18" charset="0"/>
                <a:cs typeface="Times New Roman" panose="02020603050405020304" pitchFamily="18" charset="0"/>
              </a:rPr>
              <a:t> — в першу </a:t>
            </a:r>
            <a:r>
              <a:rPr lang="ru-RU" dirty="0" err="1">
                <a:latin typeface="Times New Roman" panose="02020603050405020304" pitchFamily="18" charset="0"/>
                <a:cs typeface="Times New Roman" panose="02020603050405020304" pitchFamily="18" charset="0"/>
              </a:rPr>
              <a:t>чергу</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відшкодування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шкоди</a:t>
            </a:r>
            <a:r>
              <a:rPr lang="ru-RU" dirty="0">
                <a:latin typeface="Times New Roman" panose="02020603050405020304" pitchFamily="18" charset="0"/>
                <a:cs typeface="Times New Roman" panose="02020603050405020304" pitchFamily="18" charset="0"/>
              </a:rPr>
              <a:t>;</a:t>
            </a:r>
          </a:p>
          <a:p>
            <a:r>
              <a:rPr lang="ru-RU" b="1" dirty="0">
                <a:latin typeface="Times New Roman" panose="02020603050405020304" pitchFamily="18" charset="0"/>
                <a:cs typeface="Times New Roman" panose="02020603050405020304" pitchFamily="18" charset="0"/>
              </a:rPr>
              <a:t>3) </a:t>
            </a:r>
            <a:r>
              <a:rPr lang="ru-RU" dirty="0" err="1">
                <a:latin typeface="Times New Roman" panose="02020603050405020304" pitchFamily="18" charset="0"/>
                <a:cs typeface="Times New Roman" panose="02020603050405020304" pitchFamily="18" charset="0"/>
              </a:rPr>
              <a:t>адміністративна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належить</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компетенції</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органів</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публічної</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адміністрації</a:t>
            </a:r>
            <a:r>
              <a:rPr lang="ru-RU" b="1" i="1" dirty="0">
                <a:solidFill>
                  <a:srgbClr val="FF0000"/>
                </a:solidFill>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та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посадових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осіб</a:t>
            </a:r>
            <a:r>
              <a:rPr lang="ru-RU" dirty="0">
                <a:latin typeface="Times New Roman" panose="02020603050405020304" pitchFamily="18" charset="0"/>
                <a:cs typeface="Times New Roman" panose="02020603050405020304" pitchFamily="18" charset="0"/>
              </a:rPr>
              <a:t>, а </a:t>
            </a:r>
            <a:r>
              <a:rPr lang="ru-RU" dirty="0" err="1">
                <a:latin typeface="Times New Roman" panose="02020603050405020304" pitchFamily="18" charset="0"/>
                <a:cs typeface="Times New Roman" panose="02020603050405020304" pitchFamily="18" charset="0"/>
              </a:rPr>
              <a:t>цивільно-правова</a:t>
            </a:r>
            <a:r>
              <a:rPr lang="ru-RU" dirty="0">
                <a:latin typeface="Times New Roman" panose="02020603050405020304" pitchFamily="18" charset="0"/>
                <a:cs typeface="Times New Roman" panose="02020603050405020304" pitchFamily="18" charset="0"/>
              </a:rPr>
              <a:t> — </a:t>
            </a:r>
            <a:r>
              <a:rPr lang="ru-RU" b="1" i="1" dirty="0">
                <a:solidFill>
                  <a:srgbClr val="FF0000"/>
                </a:solidFill>
                <a:latin typeface="Times New Roman" panose="02020603050405020304" pitchFamily="18" charset="0"/>
                <a:cs typeface="Times New Roman" panose="02020603050405020304" pitchFamily="18" charset="0"/>
              </a:rPr>
              <a:t>до </a:t>
            </a:r>
            <a:r>
              <a:rPr lang="ru-RU" b="1" i="1" dirty="0" err="1">
                <a:solidFill>
                  <a:srgbClr val="FF0000"/>
                </a:solidFill>
                <a:latin typeface="Times New Roman" panose="02020603050405020304" pitchFamily="18" charset="0"/>
                <a:cs typeface="Times New Roman" panose="02020603050405020304" pitchFamily="18" charset="0"/>
              </a:rPr>
              <a:t>компетенції</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судів</a:t>
            </a:r>
            <a:r>
              <a:rPr lang="ru-RU" dirty="0">
                <a:latin typeface="Times New Roman" panose="02020603050405020304" pitchFamily="18" charset="0"/>
                <a:cs typeface="Times New Roman" panose="02020603050405020304" pitchFamily="18" charset="0"/>
              </a:rPr>
              <a:t>;</a:t>
            </a:r>
          </a:p>
          <a:p>
            <a:r>
              <a:rPr lang="ru-RU" b="1" dirty="0">
                <a:latin typeface="Times New Roman" panose="02020603050405020304" pitchFamily="18" charset="0"/>
                <a:cs typeface="Times New Roman" panose="02020603050405020304" pitchFamily="18" charset="0"/>
              </a:rPr>
              <a:t>4) </a:t>
            </a:r>
            <a:r>
              <a:rPr lang="ru-RU" dirty="0">
                <a:latin typeface="Times New Roman" panose="02020603050405020304" pitchFamily="18" charset="0"/>
                <a:cs typeface="Times New Roman" panose="02020603050405020304" pitchFamily="18" charset="0"/>
              </a:rPr>
              <a:t>заходами </a:t>
            </a:r>
            <a:r>
              <a:rPr lang="ru-RU" dirty="0" err="1">
                <a:latin typeface="Times New Roman" panose="02020603050405020304" pitchFamily="18" charset="0"/>
                <a:cs typeface="Times New Roman" panose="02020603050405020304" pitchFamily="18" charset="0"/>
              </a:rPr>
              <a:t>цивільної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суспільні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відносини</a:t>
            </a:r>
            <a:r>
              <a:rPr lang="ru-RU" dirty="0">
                <a:latin typeface="Times New Roman" panose="02020603050405020304" pitchFamily="18" charset="0"/>
                <a:cs typeface="Times New Roman" panose="02020603050405020304" pitchFamily="18" charset="0"/>
              </a:rPr>
              <a:t>, як правило, </a:t>
            </a:r>
            <a:r>
              <a:rPr lang="ru-RU" dirty="0" err="1">
                <a:latin typeface="Times New Roman" panose="02020603050405020304" pitchFamily="18" charset="0"/>
                <a:cs typeface="Times New Roman" panose="02020603050405020304" pitchFamily="18" charset="0"/>
              </a:rPr>
              <a:t>захищаються</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рахунок</a:t>
            </a:r>
            <a:r>
              <a:rPr lang="ru-RU" dirty="0">
                <a:latin typeface="Times New Roman" panose="02020603050405020304" pitchFamily="18" charset="0"/>
                <a:cs typeface="Times New Roman" panose="02020603050405020304" pitchFamily="18" charset="0"/>
              </a:rPr>
              <a:t> майна винного з метою </a:t>
            </a:r>
            <a:r>
              <a:rPr lang="ru-RU" b="1" i="1" dirty="0" err="1">
                <a:solidFill>
                  <a:srgbClr val="FF0000"/>
                </a:solidFill>
                <a:latin typeface="Times New Roman" panose="02020603050405020304" pitchFamily="18" charset="0"/>
                <a:cs typeface="Times New Roman" panose="02020603050405020304" pitchFamily="18" charset="0"/>
              </a:rPr>
              <a:t>відновити</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попередній</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майновий</a:t>
            </a:r>
            <a:r>
              <a:rPr lang="ru-RU" b="1" i="1" dirty="0">
                <a:solidFill>
                  <a:srgbClr val="FF0000"/>
                </a:solidFill>
                <a:latin typeface="Times New Roman" panose="02020603050405020304" pitchFamily="18" charset="0"/>
                <a:cs typeface="Times New Roman" panose="02020603050405020304" pitchFamily="18" charset="0"/>
              </a:rPr>
              <a:t> стан </a:t>
            </a:r>
            <a:r>
              <a:rPr lang="ru-RU" dirty="0" err="1">
                <a:latin typeface="Times New Roman" panose="02020603050405020304" pitchFamily="18" charset="0"/>
                <a:cs typeface="Times New Roman" panose="02020603050405020304" pitchFamily="18" charset="0"/>
              </a:rPr>
              <a:t>потерпілої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сторони</a:t>
            </a:r>
            <a:r>
              <a:rPr lang="ru-RU" dirty="0">
                <a:latin typeface="Times New Roman" panose="02020603050405020304" pitchFamily="18" charset="0"/>
                <a:cs typeface="Times New Roman" panose="02020603050405020304" pitchFamily="18" charset="0"/>
              </a:rPr>
              <a:t>, а заходи </a:t>
            </a:r>
            <a:r>
              <a:rPr lang="ru-RU" dirty="0" err="1">
                <a:latin typeface="Times New Roman" panose="02020603050405020304" pitchFamily="18" charset="0"/>
                <a:cs typeface="Times New Roman" panose="02020603050405020304" pitchFamily="18" charset="0"/>
              </a:rPr>
              <a:t>адміністративної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відповідальності</a:t>
            </a:r>
            <a:r>
              <a:rPr lang="ru-RU" dirty="0">
                <a:latin typeface="Times New Roman" panose="02020603050405020304" pitchFamily="18" charset="0"/>
                <a:cs typeface="Times New Roman" panose="02020603050405020304" pitchFamily="18" charset="0"/>
              </a:rPr>
              <a:t>, як і </a:t>
            </a:r>
            <a:r>
              <a:rPr lang="ru-RU" dirty="0" err="1">
                <a:latin typeface="Times New Roman" panose="02020603050405020304" pitchFamily="18" charset="0"/>
                <a:cs typeface="Times New Roman" panose="02020603050405020304" pitchFamily="18" charset="0"/>
              </a:rPr>
              <a:t>кримінальної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спрямовані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також</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проти</a:t>
            </a:r>
            <a:r>
              <a:rPr lang="ru-RU" b="1" i="1" dirty="0">
                <a:solidFill>
                  <a:srgbClr val="FF0000"/>
                </a:solidFill>
                <a:latin typeface="Times New Roman" panose="02020603050405020304" pitchFamily="18" charset="0"/>
                <a:cs typeface="Times New Roman" panose="02020603050405020304" pitchFamily="18" charset="0"/>
              </a:rPr>
              <a:t> особи </a:t>
            </a:r>
            <a:r>
              <a:rPr lang="ru-RU" b="1" i="1" dirty="0" err="1">
                <a:solidFill>
                  <a:srgbClr val="FF0000"/>
                </a:solidFill>
                <a:latin typeface="Times New Roman" panose="02020603050405020304" pitchFamily="18" charset="0"/>
                <a:cs typeface="Times New Roman" panose="02020603050405020304" pitchFamily="18" charset="0"/>
              </a:rPr>
              <a:t>порушника</a:t>
            </a:r>
            <a:r>
              <a:rPr lang="ru-RU" dirty="0">
                <a:latin typeface="Times New Roman" panose="02020603050405020304" pitchFamily="18" charset="0"/>
                <a:cs typeface="Times New Roman" panose="02020603050405020304" pitchFamily="18" charset="0"/>
              </a:rPr>
              <a:t>;</a:t>
            </a:r>
          </a:p>
          <a:p>
            <a:r>
              <a:rPr lang="ru-RU" b="1" dirty="0">
                <a:latin typeface="Times New Roman" panose="02020603050405020304" pitchFamily="18" charset="0"/>
                <a:cs typeface="Times New Roman" panose="02020603050405020304" pitchFamily="18" charset="0"/>
              </a:rPr>
              <a:t>5) </a:t>
            </a:r>
            <a:r>
              <a:rPr lang="ru-RU" dirty="0" err="1">
                <a:latin typeface="Times New Roman" panose="02020603050405020304" pitchFamily="18" charset="0"/>
                <a:cs typeface="Times New Roman" panose="02020603050405020304" pitchFamily="18" charset="0"/>
              </a:rPr>
              <a:t>нормативні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підстави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адміністративної</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цивільно-правової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регулюються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різним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законодавством</a:t>
            </a:r>
            <a:r>
              <a:rPr lang="ru-RU" dirty="0">
                <a:latin typeface="Times New Roman" panose="02020603050405020304" pitchFamily="18" charset="0"/>
                <a:cs typeface="Times New Roman" panose="02020603050405020304" pitchFamily="18" charset="0"/>
              </a:rPr>
              <a:t> — </a:t>
            </a:r>
            <a:r>
              <a:rPr lang="ru-RU" b="1" i="1" dirty="0" err="1">
                <a:solidFill>
                  <a:srgbClr val="FF0000"/>
                </a:solidFill>
                <a:latin typeface="Times New Roman" panose="02020603050405020304" pitchFamily="18" charset="0"/>
                <a:cs typeface="Times New Roman" panose="02020603050405020304" pitchFamily="18" charset="0"/>
              </a:rPr>
              <a:t>адміністративним</a:t>
            </a:r>
            <a:r>
              <a:rPr lang="ru-RU" b="1" i="1" dirty="0">
                <a:solidFill>
                  <a:srgbClr val="FF0000"/>
                </a:solidFill>
                <a:latin typeface="Times New Roman" panose="02020603050405020304" pitchFamily="18" charset="0"/>
                <a:cs typeface="Times New Roman" panose="02020603050405020304" pitchFamily="18" charset="0"/>
              </a:rPr>
              <a:t> та </a:t>
            </a:r>
            <a:r>
              <a:rPr lang="ru-RU" b="1" i="1" dirty="0" err="1">
                <a:solidFill>
                  <a:srgbClr val="FF0000"/>
                </a:solidFill>
                <a:latin typeface="Times New Roman" panose="02020603050405020304" pitchFamily="18" charset="0"/>
                <a:cs typeface="Times New Roman" panose="02020603050405020304" pitchFamily="18" charset="0"/>
              </a:rPr>
              <a:t>цивільним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Відмінності</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фактичними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підставами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полягають</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специфіці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конкретних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складів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адміністративного</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цивільного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проступків</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об’єкта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протиправного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посягання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наслідків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вчинення</a:t>
            </a:r>
            <a:r>
              <a:rPr lang="ru-RU" dirty="0" smtClean="0">
                <a:latin typeface="Times New Roman" panose="02020603050405020304" pitchFamily="18" charset="0"/>
                <a:cs typeface="Times New Roman" panose="02020603050405020304" pitchFamily="18" charset="0"/>
              </a:rPr>
              <a:t>.</a:t>
            </a:r>
          </a:p>
          <a:p>
            <a:r>
              <a:rPr lang="ru-RU" b="1" dirty="0">
                <a:latin typeface="Times New Roman" panose="02020603050405020304" pitchFamily="18" charset="0"/>
                <a:cs typeface="Times New Roman" panose="02020603050405020304" pitchFamily="18" charset="0"/>
              </a:rPr>
              <a:t>6) </a:t>
            </a:r>
            <a:r>
              <a:rPr lang="ru-RU" dirty="0" err="1">
                <a:latin typeface="Times New Roman" panose="02020603050405020304" pitchFamily="18" charset="0"/>
                <a:cs typeface="Times New Roman" panose="02020603050405020304" pitchFamily="18" charset="0"/>
              </a:rPr>
              <a:t>адміністративна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настає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переважно</a:t>
            </a:r>
            <a:r>
              <a:rPr lang="ru-RU" dirty="0">
                <a:latin typeface="Times New Roman" panose="02020603050405020304" pitchFamily="18" charset="0"/>
                <a:cs typeface="Times New Roman" panose="02020603050405020304" pitchFamily="18" charset="0"/>
              </a:rPr>
              <a:t> у </a:t>
            </a:r>
            <a:r>
              <a:rPr lang="ru-RU" b="1" i="1" dirty="0" err="1">
                <a:solidFill>
                  <a:srgbClr val="FF0000"/>
                </a:solidFill>
                <a:latin typeface="Times New Roman" panose="02020603050405020304" pitchFamily="18" charset="0"/>
                <a:cs typeface="Times New Roman" panose="02020603050405020304" pitchFamily="18" charset="0"/>
              </a:rPr>
              <a:t>позасудовому</a:t>
            </a:r>
            <a:r>
              <a:rPr lang="ru-RU" b="1" i="1" dirty="0">
                <a:solidFill>
                  <a:srgbClr val="FF0000"/>
                </a:solidFill>
                <a:latin typeface="Times New Roman" panose="02020603050405020304" pitchFamily="18" charset="0"/>
                <a:cs typeface="Times New Roman" panose="02020603050405020304" pitchFamily="18" charset="0"/>
              </a:rPr>
              <a:t> порядку в </a:t>
            </a:r>
            <a:r>
              <a:rPr lang="ru-RU" b="1" i="1" dirty="0" err="1">
                <a:solidFill>
                  <a:srgbClr val="FF0000"/>
                </a:solidFill>
                <a:latin typeface="Times New Roman" panose="02020603050405020304" pitchFamily="18" charset="0"/>
                <a:cs typeface="Times New Roman" panose="02020603050405020304" pitchFamily="18" charset="0"/>
              </a:rPr>
              <a:t>короткі</a:t>
            </a:r>
            <a:r>
              <a:rPr lang="ru-RU" b="1" i="1" dirty="0">
                <a:solidFill>
                  <a:srgbClr val="FF0000"/>
                </a:solidFill>
                <a:latin typeface="Times New Roman" panose="02020603050405020304" pitchFamily="18" charset="0"/>
                <a:cs typeface="Times New Roman" panose="02020603050405020304" pitchFamily="18" charset="0"/>
              </a:rPr>
              <a:t> строки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навіть</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місці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вчинення</a:t>
            </a:r>
            <a:r>
              <a:rPr lang="ru-RU" dirty="0">
                <a:latin typeface="Times New Roman" panose="02020603050405020304" pitchFamily="18" charset="0"/>
                <a:cs typeface="Times New Roman" panose="02020603050405020304" pitchFamily="18" charset="0"/>
              </a:rPr>
              <a:t> проступку, </a:t>
            </a:r>
            <a:r>
              <a:rPr lang="ru-RU" dirty="0" err="1">
                <a:latin typeface="Times New Roman" panose="02020603050405020304" pitchFamily="18" charset="0"/>
                <a:cs typeface="Times New Roman" panose="02020603050405020304" pitchFamily="18" charset="0"/>
              </a:rPr>
              <a:t>натомість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цивільно-правова</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місця</a:t>
            </a:r>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без </a:t>
            </a:r>
            <a:r>
              <a:rPr lang="ru-RU" b="1" i="1" dirty="0" err="1">
                <a:solidFill>
                  <a:srgbClr val="FF0000"/>
                </a:solidFill>
                <a:latin typeface="Times New Roman" panose="02020603050405020304" pitchFamily="18" charset="0"/>
                <a:cs typeface="Times New Roman" panose="02020603050405020304" pitchFamily="18" charset="0"/>
              </a:rPr>
              <a:t>відповідного</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звернення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заінтересованої</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сторони</a:t>
            </a:r>
            <a:r>
              <a:rPr lang="ru-RU" b="1" i="1" dirty="0">
                <a:solidFill>
                  <a:srgbClr val="FF0000"/>
                </a:solidFill>
                <a:latin typeface="Times New Roman" panose="02020603050405020304" pitchFamily="18" charset="0"/>
                <a:cs typeface="Times New Roman" panose="02020603050405020304" pitchFamily="18" charset="0"/>
              </a:rPr>
              <a:t> до суду з </a:t>
            </a:r>
            <a:r>
              <a:rPr lang="ru-RU" b="1" i="1" dirty="0" err="1">
                <a:solidFill>
                  <a:srgbClr val="FF0000"/>
                </a:solidFill>
                <a:latin typeface="Times New Roman" panose="02020603050405020304" pitchFamily="18" charset="0"/>
                <a:cs typeface="Times New Roman" panose="02020603050405020304" pitchFamily="18" charset="0"/>
              </a:rPr>
              <a:t>позовом</a:t>
            </a:r>
            <a:r>
              <a:rPr lang="ru-RU" dirty="0">
                <a:latin typeface="Times New Roman" panose="02020603050405020304" pitchFamily="18" charset="0"/>
                <a:cs typeface="Times New Roman" panose="02020603050405020304" pitchFamily="18" charset="0"/>
              </a:rPr>
              <a:t>. Строки </a:t>
            </a:r>
            <a:r>
              <a:rPr lang="ru-RU" dirty="0" err="1">
                <a:latin typeface="Times New Roman" panose="02020603050405020304" pitchFamily="18" charset="0"/>
                <a:cs typeface="Times New Roman" panose="02020603050405020304" pitchFamily="18" charset="0"/>
              </a:rPr>
              <a:t>притягнення</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цивільно-правової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відповідальності</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відміну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адміністративної</a:t>
            </a:r>
            <a:r>
              <a:rPr lang="ru-RU" dirty="0">
                <a:latin typeface="Times New Roman" panose="02020603050405020304" pitchFamily="18" charset="0"/>
                <a:cs typeface="Times New Roman" panose="02020603050405020304" pitchFamily="18" charset="0"/>
              </a:rPr>
              <a:t>, — до 3 </a:t>
            </a:r>
            <a:r>
              <a:rPr lang="ru-RU" dirty="0" err="1">
                <a:latin typeface="Times New Roman" panose="02020603050405020304" pitchFamily="18" charset="0"/>
                <a:cs typeface="Times New Roman" panose="02020603050405020304" pitchFamily="18" charset="0"/>
              </a:rPr>
              <a:t>років</a:t>
            </a:r>
            <a:r>
              <a:rPr lang="ru-RU" dirty="0">
                <a:latin typeface="Times New Roman" panose="02020603050405020304" pitchFamily="18" charset="0"/>
                <a:cs typeface="Times New Roman" panose="02020603050405020304" pitchFamily="18" charset="0"/>
              </a:rPr>
              <a:t>, вони </a:t>
            </a:r>
            <a:r>
              <a:rPr lang="ru-RU" dirty="0" err="1">
                <a:latin typeface="Times New Roman" panose="02020603050405020304" pitchFamily="18" charset="0"/>
                <a:cs typeface="Times New Roman" panose="02020603050405020304" pitchFamily="18" charset="0"/>
              </a:rPr>
              <a:t>можуть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перериватися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подовжуватися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поновлюватися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тощо</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2742593"/>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2536" y="116632"/>
            <a:ext cx="8229600" cy="1143000"/>
          </a:xfrm>
        </p:spPr>
        <p:txBody>
          <a:bodyPr>
            <a:normAutofit/>
          </a:bodyPr>
          <a:lstStyle/>
          <a:p>
            <a:r>
              <a:rPr lang="ru-RU" sz="2400" b="1" dirty="0">
                <a:latin typeface="Times New Roman" panose="02020603050405020304" pitchFamily="18" charset="0"/>
                <a:cs typeface="Times New Roman" panose="02020603050405020304" pitchFamily="18" charset="0"/>
              </a:rPr>
              <a:t>ЗАСТОСУВАННЯ ЗАХОДІВ ФІЗИЧНОГО ВПЛИВУ, СПЕЦІАЛЬНИХ ЗАСОБІВ І ВОГНЕПАЛЬНОЇ ЗБРОЇ</a:t>
            </a: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0910" y="1264618"/>
            <a:ext cx="8507288" cy="5805264"/>
          </a:xfrm>
        </p:spPr>
        <p:txBody>
          <a:bodyPr>
            <a:normAutofit fontScale="47500" lnSpcReduction="20000"/>
          </a:bodyPr>
          <a:lstStyle/>
          <a:p>
            <a:r>
              <a:rPr lang="ru-RU" dirty="0" err="1"/>
              <a:t>Застосуванню</a:t>
            </a:r>
            <a:r>
              <a:rPr lang="ru-RU" dirty="0"/>
              <a:t> </a:t>
            </a:r>
            <a:r>
              <a:rPr lang="ru-RU" dirty="0" err="1"/>
              <a:t>фізичної</a:t>
            </a:r>
            <a:r>
              <a:rPr lang="ru-RU" dirty="0"/>
              <a:t> </a:t>
            </a:r>
            <a:r>
              <a:rPr lang="ru-RU" dirty="0" err="1"/>
              <a:t>сили</a:t>
            </a:r>
            <a:r>
              <a:rPr lang="ru-RU" dirty="0"/>
              <a:t>, </a:t>
            </a:r>
            <a:r>
              <a:rPr lang="ru-RU" dirty="0" err="1"/>
              <a:t>спеціальних</a:t>
            </a:r>
            <a:r>
              <a:rPr lang="ru-RU" dirty="0"/>
              <a:t> </a:t>
            </a:r>
            <a:r>
              <a:rPr lang="ru-RU" dirty="0" err="1"/>
              <a:t>засобів</a:t>
            </a:r>
            <a:r>
              <a:rPr lang="ru-RU" dirty="0"/>
              <a:t> і </a:t>
            </a:r>
            <a:r>
              <a:rPr lang="ru-RU" dirty="0" err="1"/>
              <a:t>вогнепальної</a:t>
            </a:r>
            <a:r>
              <a:rPr lang="ru-RU" dirty="0"/>
              <a:t> </a:t>
            </a:r>
            <a:r>
              <a:rPr lang="ru-RU" dirty="0" err="1"/>
              <a:t>зброї</a:t>
            </a:r>
            <a:r>
              <a:rPr lang="ru-RU" dirty="0"/>
              <a:t> повинно </a:t>
            </a:r>
            <a:r>
              <a:rPr lang="ru-RU" dirty="0" err="1"/>
              <a:t>передувати</a:t>
            </a:r>
            <a:r>
              <a:rPr lang="ru-RU" dirty="0"/>
              <a:t> </a:t>
            </a:r>
            <a:r>
              <a:rPr lang="ru-RU" dirty="0" err="1"/>
              <a:t>попередження</a:t>
            </a:r>
            <a:r>
              <a:rPr lang="ru-RU" dirty="0"/>
              <a:t> про </a:t>
            </a:r>
            <a:r>
              <a:rPr lang="ru-RU" dirty="0" err="1"/>
              <a:t>намір</a:t>
            </a:r>
            <a:r>
              <a:rPr lang="ru-RU" dirty="0"/>
              <a:t> </a:t>
            </a:r>
            <a:r>
              <a:rPr lang="ru-RU" dirty="0" err="1"/>
              <a:t>їх</a:t>
            </a:r>
            <a:r>
              <a:rPr lang="ru-RU" dirty="0"/>
              <a:t> </a:t>
            </a:r>
            <a:r>
              <a:rPr lang="ru-RU" dirty="0" err="1"/>
              <a:t>використання</a:t>
            </a:r>
            <a:r>
              <a:rPr lang="ru-RU" dirty="0"/>
              <a:t>, </a:t>
            </a:r>
            <a:r>
              <a:rPr lang="ru-RU" dirty="0" err="1"/>
              <a:t>якщо</a:t>
            </a:r>
            <a:r>
              <a:rPr lang="ru-RU" dirty="0"/>
              <a:t> є </a:t>
            </a:r>
            <a:r>
              <a:rPr lang="ru-RU" dirty="0" err="1"/>
              <a:t>така</a:t>
            </a:r>
            <a:r>
              <a:rPr lang="ru-RU" dirty="0"/>
              <a:t> </a:t>
            </a:r>
            <a:r>
              <a:rPr lang="ru-RU" dirty="0" err="1"/>
              <a:t>можливість</a:t>
            </a:r>
            <a:r>
              <a:rPr lang="ru-RU" dirty="0"/>
              <a:t>. Без </a:t>
            </a:r>
            <a:r>
              <a:rPr lang="ru-RU" dirty="0" err="1"/>
              <a:t>попередження</a:t>
            </a:r>
            <a:r>
              <a:rPr lang="ru-RU" dirty="0"/>
              <a:t> </a:t>
            </a:r>
            <a:r>
              <a:rPr lang="ru-RU" dirty="0" err="1"/>
              <a:t>фізичний</a:t>
            </a:r>
            <a:r>
              <a:rPr lang="ru-RU" dirty="0"/>
              <a:t> </a:t>
            </a:r>
            <a:r>
              <a:rPr lang="ru-RU" dirty="0" err="1"/>
              <a:t>вплив</a:t>
            </a:r>
            <a:r>
              <a:rPr lang="ru-RU" dirty="0"/>
              <a:t>, </a:t>
            </a:r>
            <a:r>
              <a:rPr lang="ru-RU" dirty="0" err="1"/>
              <a:t>спеціальні</a:t>
            </a:r>
            <a:r>
              <a:rPr lang="ru-RU" dirty="0"/>
              <a:t> </a:t>
            </a:r>
            <a:r>
              <a:rPr lang="ru-RU" dirty="0" err="1"/>
              <a:t>засоби</a:t>
            </a:r>
            <a:r>
              <a:rPr lang="ru-RU" dirty="0"/>
              <a:t> і </a:t>
            </a:r>
            <a:r>
              <a:rPr lang="ru-RU" dirty="0" err="1"/>
              <a:t>зброя</a:t>
            </a:r>
            <a:r>
              <a:rPr lang="ru-RU" dirty="0"/>
              <a:t> </a:t>
            </a:r>
            <a:r>
              <a:rPr lang="ru-RU" dirty="0" err="1"/>
              <a:t>можуть</a:t>
            </a:r>
            <a:r>
              <a:rPr lang="ru-RU" dirty="0"/>
              <a:t> </a:t>
            </a:r>
            <a:r>
              <a:rPr lang="ru-RU" dirty="0" err="1"/>
              <a:t>застосовуватися</a:t>
            </a:r>
            <a:r>
              <a:rPr lang="ru-RU" dirty="0"/>
              <a:t> </a:t>
            </a:r>
            <a:r>
              <a:rPr lang="ru-RU" dirty="0" err="1"/>
              <a:t>лише</a:t>
            </a:r>
            <a:r>
              <a:rPr lang="ru-RU" dirty="0"/>
              <a:t> в </a:t>
            </a:r>
            <a:r>
              <a:rPr lang="ru-RU" dirty="0" err="1"/>
              <a:t>разі</a:t>
            </a:r>
            <a:r>
              <a:rPr lang="ru-RU" dirty="0"/>
              <a:t> </a:t>
            </a:r>
            <a:r>
              <a:rPr lang="ru-RU" dirty="0" err="1"/>
              <a:t>виникнення</a:t>
            </a:r>
            <a:r>
              <a:rPr lang="ru-RU" dirty="0"/>
              <a:t> </a:t>
            </a:r>
            <a:r>
              <a:rPr lang="ru-RU" dirty="0" err="1"/>
              <a:t>безпосередньої</a:t>
            </a:r>
            <a:r>
              <a:rPr lang="ru-RU" dirty="0"/>
              <a:t> </a:t>
            </a:r>
            <a:r>
              <a:rPr lang="ru-RU" dirty="0" err="1"/>
              <a:t>загрози</a:t>
            </a:r>
            <a:r>
              <a:rPr lang="ru-RU" dirty="0"/>
              <a:t> </a:t>
            </a:r>
            <a:r>
              <a:rPr lang="ru-RU" dirty="0" err="1"/>
              <a:t>життю</a:t>
            </a:r>
            <a:r>
              <a:rPr lang="ru-RU" dirty="0"/>
              <a:t> </a:t>
            </a:r>
            <a:r>
              <a:rPr lang="ru-RU" dirty="0" err="1"/>
              <a:t>або</a:t>
            </a:r>
            <a:r>
              <a:rPr lang="ru-RU" dirty="0"/>
              <a:t> </a:t>
            </a:r>
            <a:r>
              <a:rPr lang="ru-RU" dirty="0" err="1"/>
              <a:t>здоров'ю</a:t>
            </a:r>
            <a:r>
              <a:rPr lang="ru-RU" dirty="0"/>
              <a:t> </a:t>
            </a:r>
            <a:r>
              <a:rPr lang="ru-RU" dirty="0" err="1"/>
              <a:t>військовослужбовців</a:t>
            </a:r>
            <a:r>
              <a:rPr lang="ru-RU" dirty="0"/>
              <a:t> </a:t>
            </a:r>
            <a:r>
              <a:rPr lang="ru-RU" dirty="0" err="1"/>
              <a:t>чи</a:t>
            </a:r>
            <a:r>
              <a:rPr lang="ru-RU" dirty="0"/>
              <a:t> </a:t>
            </a:r>
            <a:r>
              <a:rPr lang="ru-RU" dirty="0" err="1"/>
              <a:t>інших</a:t>
            </a:r>
            <a:r>
              <a:rPr lang="ru-RU" dirty="0"/>
              <a:t> </a:t>
            </a:r>
            <a:r>
              <a:rPr lang="ru-RU" dirty="0" err="1"/>
              <a:t>осіб</a:t>
            </a:r>
            <a:r>
              <a:rPr lang="ru-RU" dirty="0"/>
              <a:t>.</a:t>
            </a:r>
          </a:p>
          <a:p>
            <a:r>
              <a:rPr lang="ru-RU" dirty="0" err="1"/>
              <a:t>Забороняється</a:t>
            </a:r>
            <a:r>
              <a:rPr lang="ru-RU" dirty="0"/>
              <a:t> </a:t>
            </a:r>
            <a:r>
              <a:rPr lang="ru-RU" dirty="0" err="1"/>
              <a:t>застосовувати</a:t>
            </a:r>
            <a:r>
              <a:rPr lang="ru-RU" dirty="0"/>
              <a:t> заходи </a:t>
            </a:r>
            <a:r>
              <a:rPr lang="ru-RU" dirty="0" err="1"/>
              <a:t>фізичного</a:t>
            </a:r>
            <a:r>
              <a:rPr lang="ru-RU" dirty="0"/>
              <a:t> </a:t>
            </a:r>
            <a:r>
              <a:rPr lang="ru-RU" dirty="0" err="1"/>
              <a:t>впливу</a:t>
            </a:r>
            <a:r>
              <a:rPr lang="ru-RU" dirty="0"/>
              <a:t>, </a:t>
            </a:r>
            <a:r>
              <a:rPr lang="ru-RU" dirty="0" err="1"/>
              <a:t>спеціальні</a:t>
            </a:r>
            <a:r>
              <a:rPr lang="ru-RU" dirty="0"/>
              <a:t> </a:t>
            </a:r>
            <a:r>
              <a:rPr lang="ru-RU" dirty="0" err="1"/>
              <a:t>засоби</a:t>
            </a:r>
            <a:r>
              <a:rPr lang="ru-RU" dirty="0"/>
              <a:t> і </a:t>
            </a:r>
            <a:r>
              <a:rPr lang="ru-RU" dirty="0" err="1"/>
              <a:t>вогнепальну</a:t>
            </a:r>
            <a:r>
              <a:rPr lang="ru-RU" dirty="0"/>
              <a:t> </a:t>
            </a:r>
            <a:r>
              <a:rPr lang="ru-RU" dirty="0" err="1"/>
              <a:t>зброю</a:t>
            </a:r>
            <a:r>
              <a:rPr lang="ru-RU" dirty="0"/>
              <a:t> до </a:t>
            </a:r>
            <a:r>
              <a:rPr lang="ru-RU" dirty="0" err="1"/>
              <a:t>жінок</a:t>
            </a:r>
            <a:r>
              <a:rPr lang="ru-RU" dirty="0"/>
              <a:t> з </a:t>
            </a:r>
            <a:r>
              <a:rPr lang="ru-RU" dirty="0" err="1"/>
              <a:t>явними</a:t>
            </a:r>
            <a:r>
              <a:rPr lang="ru-RU" dirty="0"/>
              <a:t> </a:t>
            </a:r>
            <a:r>
              <a:rPr lang="ru-RU" dirty="0" err="1"/>
              <a:t>ознаками</a:t>
            </a:r>
            <a:r>
              <a:rPr lang="ru-RU" dirty="0"/>
              <a:t> </a:t>
            </a:r>
            <a:r>
              <a:rPr lang="ru-RU" dirty="0" err="1"/>
              <a:t>вагітності</a:t>
            </a:r>
            <a:r>
              <a:rPr lang="ru-RU" dirty="0"/>
              <a:t>, </a:t>
            </a:r>
            <a:r>
              <a:rPr lang="ru-RU" dirty="0" err="1"/>
              <a:t>осіб</a:t>
            </a:r>
            <a:r>
              <a:rPr lang="ru-RU" dirty="0"/>
              <a:t> </a:t>
            </a:r>
            <a:r>
              <a:rPr lang="ru-RU" dirty="0" err="1"/>
              <a:t>похилого</a:t>
            </a:r>
            <a:r>
              <a:rPr lang="ru-RU" dirty="0"/>
              <a:t> </a:t>
            </a:r>
            <a:r>
              <a:rPr lang="ru-RU" dirty="0" err="1"/>
              <a:t>віку</a:t>
            </a:r>
            <a:r>
              <a:rPr lang="ru-RU" dirty="0"/>
              <a:t> </a:t>
            </a:r>
            <a:r>
              <a:rPr lang="ru-RU" dirty="0" err="1"/>
              <a:t>або</a:t>
            </a:r>
            <a:r>
              <a:rPr lang="ru-RU" dirty="0"/>
              <a:t> з </a:t>
            </a:r>
            <a:r>
              <a:rPr lang="ru-RU" dirty="0" err="1"/>
              <a:t>вираженими</a:t>
            </a:r>
            <a:r>
              <a:rPr lang="ru-RU" dirty="0"/>
              <a:t> </a:t>
            </a:r>
            <a:r>
              <a:rPr lang="ru-RU" dirty="0" err="1"/>
              <a:t>ознаками</a:t>
            </a:r>
            <a:r>
              <a:rPr lang="ru-RU" dirty="0"/>
              <a:t> </a:t>
            </a:r>
            <a:r>
              <a:rPr lang="ru-RU" dirty="0" err="1"/>
              <a:t>інвалідності</a:t>
            </a:r>
            <a:r>
              <a:rPr lang="ru-RU" dirty="0"/>
              <a:t> та </a:t>
            </a:r>
            <a:r>
              <a:rPr lang="ru-RU" dirty="0" err="1"/>
              <a:t>малолітніх</a:t>
            </a:r>
            <a:r>
              <a:rPr lang="ru-RU" dirty="0"/>
              <a:t>, </a:t>
            </a:r>
            <a:r>
              <a:rPr lang="ru-RU" dirty="0" err="1"/>
              <a:t>крім</a:t>
            </a:r>
            <a:r>
              <a:rPr lang="ru-RU" dirty="0"/>
              <a:t> </a:t>
            </a:r>
            <a:r>
              <a:rPr lang="ru-RU" dirty="0" err="1"/>
              <a:t>випадків</a:t>
            </a:r>
            <a:r>
              <a:rPr lang="ru-RU" dirty="0"/>
              <a:t> </a:t>
            </a:r>
            <a:r>
              <a:rPr lang="ru-RU" dirty="0" err="1"/>
              <a:t>вчинення</a:t>
            </a:r>
            <a:r>
              <a:rPr lang="ru-RU" dirty="0"/>
              <a:t> ними </a:t>
            </a:r>
            <a:r>
              <a:rPr lang="ru-RU" dirty="0" err="1"/>
              <a:t>групового</a:t>
            </a:r>
            <a:r>
              <a:rPr lang="ru-RU" dirty="0"/>
              <a:t> нападу, </a:t>
            </a:r>
            <a:r>
              <a:rPr lang="ru-RU" dirty="0" err="1"/>
              <a:t>що</a:t>
            </a:r>
            <a:r>
              <a:rPr lang="ru-RU" dirty="0"/>
              <a:t> </a:t>
            </a:r>
            <a:r>
              <a:rPr lang="ru-RU" dirty="0" err="1"/>
              <a:t>загрожує</a:t>
            </a:r>
            <a:r>
              <a:rPr lang="ru-RU" dirty="0"/>
              <a:t> </a:t>
            </a:r>
            <a:r>
              <a:rPr lang="ru-RU" dirty="0" err="1"/>
              <a:t>життю</a:t>
            </a:r>
            <a:r>
              <a:rPr lang="ru-RU" dirty="0"/>
              <a:t> і </a:t>
            </a:r>
            <a:r>
              <a:rPr lang="ru-RU" dirty="0" err="1"/>
              <a:t>здоров'ю</a:t>
            </a:r>
            <a:r>
              <a:rPr lang="ru-RU" dirty="0"/>
              <a:t> людей, </a:t>
            </a:r>
            <a:r>
              <a:rPr lang="ru-RU" dirty="0" err="1"/>
              <a:t>військовослужбовців</a:t>
            </a:r>
            <a:r>
              <a:rPr lang="ru-RU" dirty="0"/>
              <a:t> </a:t>
            </a:r>
            <a:r>
              <a:rPr lang="ru-RU" dirty="0" err="1"/>
              <a:t>Служби</a:t>
            </a:r>
            <a:r>
              <a:rPr lang="ru-RU" dirty="0"/>
              <a:t> правопорядку, </a:t>
            </a:r>
            <a:r>
              <a:rPr lang="ru-RU" dirty="0" err="1"/>
              <a:t>або</a:t>
            </a:r>
            <a:r>
              <a:rPr lang="ru-RU" dirty="0"/>
              <a:t> </a:t>
            </a:r>
            <a:r>
              <a:rPr lang="ru-RU" dirty="0" err="1"/>
              <a:t>збройного</a:t>
            </a:r>
            <a:r>
              <a:rPr lang="ru-RU" dirty="0"/>
              <a:t> нападу </a:t>
            </a:r>
            <a:r>
              <a:rPr lang="ru-RU" dirty="0" err="1"/>
              <a:t>чи</a:t>
            </a:r>
            <a:r>
              <a:rPr lang="ru-RU" dirty="0"/>
              <a:t> </a:t>
            </a:r>
            <a:r>
              <a:rPr lang="ru-RU" dirty="0" err="1"/>
              <a:t>збройного</a:t>
            </a:r>
            <a:r>
              <a:rPr lang="ru-RU" dirty="0"/>
              <a:t> опору.</a:t>
            </a:r>
          </a:p>
          <a:p>
            <a:r>
              <a:rPr lang="ru-RU" dirty="0" err="1"/>
              <a:t>Військовослужбовці</a:t>
            </a:r>
            <a:r>
              <a:rPr lang="ru-RU" dirty="0"/>
              <a:t> </a:t>
            </a:r>
            <a:r>
              <a:rPr lang="ru-RU" dirty="0" err="1"/>
              <a:t>Служби</a:t>
            </a:r>
            <a:r>
              <a:rPr lang="ru-RU" dirty="0"/>
              <a:t> правопорядку </a:t>
            </a:r>
            <a:r>
              <a:rPr lang="ru-RU" dirty="0" err="1"/>
              <a:t>мають</a:t>
            </a:r>
            <a:r>
              <a:rPr lang="ru-RU" dirty="0"/>
              <a:t> право </a:t>
            </a:r>
            <a:r>
              <a:rPr lang="ru-RU" dirty="0" err="1"/>
              <a:t>застосовувати</a:t>
            </a:r>
            <a:r>
              <a:rPr lang="ru-RU" dirty="0"/>
              <a:t> заходи </a:t>
            </a:r>
            <a:r>
              <a:rPr lang="ru-RU" dirty="0" err="1"/>
              <a:t>фізичного</a:t>
            </a:r>
            <a:r>
              <a:rPr lang="ru-RU" dirty="0"/>
              <a:t> </a:t>
            </a:r>
            <a:r>
              <a:rPr lang="ru-RU" dirty="0" err="1"/>
              <a:t>впливу</a:t>
            </a:r>
            <a:r>
              <a:rPr lang="ru-RU" dirty="0"/>
              <a:t>, в тому </a:t>
            </a:r>
            <a:r>
              <a:rPr lang="ru-RU" dirty="0" err="1"/>
              <a:t>числі</a:t>
            </a:r>
            <a:r>
              <a:rPr lang="ru-RU" dirty="0"/>
              <a:t> </a:t>
            </a:r>
            <a:r>
              <a:rPr lang="ru-RU" dirty="0" err="1"/>
              <a:t>прийоми</a:t>
            </a:r>
            <a:r>
              <a:rPr lang="ru-RU" dirty="0"/>
              <a:t> рукопашного бою, для </a:t>
            </a:r>
            <a:r>
              <a:rPr lang="ru-RU" dirty="0" err="1"/>
              <a:t>припинення</a:t>
            </a:r>
            <a:r>
              <a:rPr lang="ru-RU" dirty="0"/>
              <a:t> </a:t>
            </a:r>
            <a:r>
              <a:rPr lang="ru-RU" dirty="0" err="1"/>
              <a:t>правопорушень</a:t>
            </a:r>
            <a:r>
              <a:rPr lang="ru-RU" dirty="0"/>
              <a:t>, </a:t>
            </a:r>
            <a:r>
              <a:rPr lang="ru-RU" dirty="0" err="1"/>
              <a:t>подолання</a:t>
            </a:r>
            <a:r>
              <a:rPr lang="ru-RU" dirty="0"/>
              <a:t> </a:t>
            </a:r>
            <a:r>
              <a:rPr lang="ru-RU" dirty="0" err="1"/>
              <a:t>протидії</a:t>
            </a:r>
            <a:r>
              <a:rPr lang="ru-RU" dirty="0"/>
              <a:t> </a:t>
            </a:r>
            <a:r>
              <a:rPr lang="ru-RU" dirty="0" err="1"/>
              <a:t>законним</a:t>
            </a:r>
            <a:r>
              <a:rPr lang="ru-RU" dirty="0"/>
              <a:t> </a:t>
            </a:r>
            <a:r>
              <a:rPr lang="ru-RU" dirty="0" err="1"/>
              <a:t>вимогам</a:t>
            </a:r>
            <a:r>
              <a:rPr lang="ru-RU" dirty="0"/>
              <a:t> </a:t>
            </a:r>
            <a:r>
              <a:rPr lang="ru-RU" dirty="0" err="1"/>
              <a:t>військовослужбовців</a:t>
            </a:r>
            <a:r>
              <a:rPr lang="ru-RU" dirty="0"/>
              <a:t> </a:t>
            </a:r>
            <a:r>
              <a:rPr lang="ru-RU" dirty="0" err="1"/>
              <a:t>Служби</a:t>
            </a:r>
            <a:r>
              <a:rPr lang="ru-RU" dirty="0"/>
              <a:t> правопорядку, </a:t>
            </a:r>
            <a:r>
              <a:rPr lang="ru-RU" dirty="0" err="1"/>
              <a:t>якщо</a:t>
            </a:r>
            <a:r>
              <a:rPr lang="ru-RU" dirty="0"/>
              <a:t> </a:t>
            </a:r>
            <a:r>
              <a:rPr lang="ru-RU" dirty="0" err="1"/>
              <a:t>інші</a:t>
            </a:r>
            <a:r>
              <a:rPr lang="ru-RU" dirty="0"/>
              <a:t> </a:t>
            </a:r>
            <a:r>
              <a:rPr lang="ru-RU" dirty="0" err="1"/>
              <a:t>способи</a:t>
            </a:r>
            <a:r>
              <a:rPr lang="ru-RU" dirty="0"/>
              <a:t> не </a:t>
            </a:r>
            <a:r>
              <a:rPr lang="ru-RU" dirty="0" err="1"/>
              <a:t>забезпечили</a:t>
            </a:r>
            <a:r>
              <a:rPr lang="ru-RU" dirty="0"/>
              <a:t> </a:t>
            </a:r>
            <a:r>
              <a:rPr lang="ru-RU" dirty="0" err="1"/>
              <a:t>виконання</a:t>
            </a:r>
            <a:r>
              <a:rPr lang="ru-RU" dirty="0"/>
              <a:t> </a:t>
            </a:r>
            <a:r>
              <a:rPr lang="ru-RU" dirty="0" err="1"/>
              <a:t>покладених</a:t>
            </a:r>
            <a:r>
              <a:rPr lang="ru-RU" dirty="0"/>
              <a:t> на них </a:t>
            </a:r>
            <a:r>
              <a:rPr lang="ru-RU" dirty="0" err="1"/>
              <a:t>обов'язків</a:t>
            </a:r>
            <a:r>
              <a:rPr lang="ru-RU" dirty="0"/>
              <a:t>.</a:t>
            </a:r>
          </a:p>
          <a:p>
            <a:r>
              <a:rPr lang="ru-RU" dirty="0"/>
              <a:t>У </a:t>
            </a:r>
            <a:r>
              <a:rPr lang="ru-RU" dirty="0" err="1"/>
              <a:t>разі</a:t>
            </a:r>
            <a:r>
              <a:rPr lang="ru-RU" dirty="0"/>
              <a:t> </a:t>
            </a:r>
            <a:r>
              <a:rPr lang="ru-RU" dirty="0" err="1"/>
              <a:t>неможливості</a:t>
            </a:r>
            <a:r>
              <a:rPr lang="ru-RU" dirty="0"/>
              <a:t> </a:t>
            </a:r>
            <a:r>
              <a:rPr lang="ru-RU" dirty="0" err="1"/>
              <a:t>уникнути</a:t>
            </a:r>
            <a:r>
              <a:rPr lang="ru-RU" dirty="0"/>
              <a:t> </a:t>
            </a:r>
            <a:r>
              <a:rPr lang="ru-RU" dirty="0" err="1"/>
              <a:t>застосування</a:t>
            </a:r>
            <a:r>
              <a:rPr lang="ru-RU" dirty="0"/>
              <a:t> </a:t>
            </a:r>
            <a:r>
              <a:rPr lang="ru-RU" dirty="0" err="1"/>
              <a:t>фізичної</a:t>
            </a:r>
            <a:r>
              <a:rPr lang="ru-RU" dirty="0"/>
              <a:t> </a:t>
            </a:r>
            <a:r>
              <a:rPr lang="ru-RU" dirty="0" err="1"/>
              <a:t>сили</a:t>
            </a:r>
            <a:r>
              <a:rPr lang="ru-RU" dirty="0"/>
              <a:t> вона не повинна </a:t>
            </a:r>
            <a:r>
              <a:rPr lang="ru-RU" dirty="0" err="1"/>
              <a:t>перевищувати</a:t>
            </a:r>
            <a:r>
              <a:rPr lang="ru-RU" dirty="0"/>
              <a:t> </a:t>
            </a:r>
            <a:r>
              <a:rPr lang="ru-RU" dirty="0" err="1"/>
              <a:t>міри</a:t>
            </a:r>
            <a:r>
              <a:rPr lang="ru-RU" dirty="0"/>
              <a:t>, </a:t>
            </a:r>
            <a:r>
              <a:rPr lang="ru-RU" dirty="0" err="1"/>
              <a:t>необхідної</a:t>
            </a:r>
            <a:r>
              <a:rPr lang="ru-RU" dirty="0"/>
              <a:t> для </a:t>
            </a:r>
            <a:r>
              <a:rPr lang="ru-RU" dirty="0" err="1"/>
              <a:t>виконання</a:t>
            </a:r>
            <a:r>
              <a:rPr lang="ru-RU" dirty="0"/>
              <a:t> </a:t>
            </a:r>
            <a:r>
              <a:rPr lang="ru-RU" dirty="0" err="1"/>
              <a:t>покладених</a:t>
            </a:r>
            <a:r>
              <a:rPr lang="ru-RU" dirty="0"/>
              <a:t> на Службу правопорядку </a:t>
            </a:r>
            <a:r>
              <a:rPr lang="ru-RU" dirty="0" err="1"/>
              <a:t>завдань</a:t>
            </a:r>
            <a:r>
              <a:rPr lang="ru-RU" dirty="0"/>
              <a:t> і </a:t>
            </a:r>
            <a:r>
              <a:rPr lang="ru-RU" dirty="0" err="1"/>
              <a:t>функцій</a:t>
            </a:r>
            <a:r>
              <a:rPr lang="ru-RU" dirty="0"/>
              <a:t>, і </a:t>
            </a:r>
            <a:r>
              <a:rPr lang="ru-RU" dirty="0" err="1"/>
              <a:t>має</a:t>
            </a:r>
            <a:r>
              <a:rPr lang="ru-RU" dirty="0"/>
              <a:t> </a:t>
            </a:r>
            <a:r>
              <a:rPr lang="ru-RU" dirty="0" err="1"/>
              <a:t>зводитися</a:t>
            </a:r>
            <a:r>
              <a:rPr lang="ru-RU" dirty="0"/>
              <a:t> до </a:t>
            </a:r>
            <a:r>
              <a:rPr lang="ru-RU" dirty="0" err="1"/>
              <a:t>мінімально</a:t>
            </a:r>
            <a:r>
              <a:rPr lang="ru-RU" dirty="0"/>
              <a:t> </a:t>
            </a:r>
            <a:r>
              <a:rPr lang="ru-RU" dirty="0" err="1"/>
              <a:t>можливого</a:t>
            </a:r>
            <a:r>
              <a:rPr lang="ru-RU" dirty="0"/>
              <a:t> </a:t>
            </a:r>
            <a:r>
              <a:rPr lang="ru-RU" dirty="0" err="1"/>
              <a:t>завдання</a:t>
            </a:r>
            <a:r>
              <a:rPr lang="ru-RU" dirty="0"/>
              <a:t> </a:t>
            </a:r>
            <a:r>
              <a:rPr lang="ru-RU" dirty="0" err="1"/>
              <a:t>шкоди</a:t>
            </a:r>
            <a:r>
              <a:rPr lang="ru-RU" dirty="0"/>
              <a:t> </a:t>
            </a:r>
            <a:r>
              <a:rPr lang="ru-RU" dirty="0" err="1"/>
              <a:t>здоров'ю</a:t>
            </a:r>
            <a:r>
              <a:rPr lang="ru-RU" dirty="0"/>
              <a:t> </a:t>
            </a:r>
            <a:r>
              <a:rPr lang="ru-RU" dirty="0" err="1"/>
              <a:t>правопорушників</a:t>
            </a:r>
            <a:r>
              <a:rPr lang="ru-RU" dirty="0"/>
              <a:t> та </a:t>
            </a:r>
            <a:r>
              <a:rPr lang="ru-RU" dirty="0" err="1"/>
              <a:t>інших</a:t>
            </a:r>
            <a:r>
              <a:rPr lang="ru-RU" dirty="0"/>
              <a:t> </a:t>
            </a:r>
            <a:r>
              <a:rPr lang="ru-RU" dirty="0" err="1"/>
              <a:t>громадян</a:t>
            </a:r>
            <a:r>
              <a:rPr lang="ru-RU" dirty="0"/>
              <a:t>. У </a:t>
            </a:r>
            <a:r>
              <a:rPr lang="ru-RU" dirty="0" err="1"/>
              <a:t>разі</a:t>
            </a:r>
            <a:r>
              <a:rPr lang="ru-RU" dirty="0"/>
              <a:t> </a:t>
            </a:r>
            <a:r>
              <a:rPr lang="ru-RU" dirty="0" err="1"/>
              <a:t>завдання</a:t>
            </a:r>
            <a:r>
              <a:rPr lang="ru-RU" dirty="0"/>
              <a:t> </a:t>
            </a:r>
            <a:r>
              <a:rPr lang="ru-RU" dirty="0" err="1"/>
              <a:t>їм</a:t>
            </a:r>
            <a:r>
              <a:rPr lang="ru-RU" dirty="0"/>
              <a:t> </a:t>
            </a:r>
            <a:r>
              <a:rPr lang="ru-RU" dirty="0" err="1"/>
              <a:t>шкоди</a:t>
            </a:r>
            <a:r>
              <a:rPr lang="ru-RU" dirty="0"/>
              <a:t> </a:t>
            </a:r>
            <a:r>
              <a:rPr lang="ru-RU" dirty="0" err="1"/>
              <a:t>військовослужбовці</a:t>
            </a:r>
            <a:r>
              <a:rPr lang="ru-RU" dirty="0"/>
              <a:t> </a:t>
            </a:r>
            <a:r>
              <a:rPr lang="ru-RU" dirty="0" err="1"/>
              <a:t>Служби</a:t>
            </a:r>
            <a:r>
              <a:rPr lang="ru-RU" dirty="0"/>
              <a:t> правопорядку </a:t>
            </a:r>
            <a:r>
              <a:rPr lang="ru-RU" dirty="0" err="1"/>
              <a:t>забезпечують</a:t>
            </a:r>
            <a:r>
              <a:rPr lang="ru-RU" dirty="0"/>
              <a:t> </a:t>
            </a:r>
            <a:r>
              <a:rPr lang="ru-RU" dirty="0" err="1"/>
              <a:t>надання</a:t>
            </a:r>
            <a:r>
              <a:rPr lang="ru-RU" dirty="0"/>
              <a:t> </a:t>
            </a:r>
            <a:r>
              <a:rPr lang="ru-RU" dirty="0" err="1"/>
              <a:t>необхідної</a:t>
            </a:r>
            <a:r>
              <a:rPr lang="ru-RU" dirty="0"/>
              <a:t> </a:t>
            </a:r>
            <a:r>
              <a:rPr lang="ru-RU" dirty="0" err="1"/>
              <a:t>першої</a:t>
            </a:r>
            <a:r>
              <a:rPr lang="ru-RU" dirty="0"/>
              <a:t> </a:t>
            </a:r>
            <a:r>
              <a:rPr lang="ru-RU" dirty="0" err="1"/>
              <a:t>медичної</a:t>
            </a:r>
            <a:r>
              <a:rPr lang="ru-RU" dirty="0"/>
              <a:t> </a:t>
            </a:r>
            <a:r>
              <a:rPr lang="ru-RU" dirty="0" err="1"/>
              <a:t>допомоги</a:t>
            </a:r>
            <a:r>
              <a:rPr lang="ru-RU" dirty="0"/>
              <a:t> </a:t>
            </a:r>
            <a:r>
              <a:rPr lang="ru-RU" dirty="0" err="1"/>
              <a:t>потерпілим</a:t>
            </a:r>
            <a:r>
              <a:rPr lang="ru-RU" dirty="0"/>
              <a:t> у </a:t>
            </a:r>
            <a:r>
              <a:rPr lang="ru-RU" dirty="0" err="1"/>
              <a:t>найкоротший</a:t>
            </a:r>
            <a:r>
              <a:rPr lang="ru-RU" dirty="0"/>
              <a:t> строк.</a:t>
            </a:r>
          </a:p>
          <a:p>
            <a:r>
              <a:rPr lang="ru-RU" dirty="0"/>
              <a:t>Про </a:t>
            </a:r>
            <a:r>
              <a:rPr lang="ru-RU" dirty="0" err="1"/>
              <a:t>застосування</a:t>
            </a:r>
            <a:r>
              <a:rPr lang="ru-RU" dirty="0"/>
              <a:t> </a:t>
            </a:r>
            <a:r>
              <a:rPr lang="ru-RU" dirty="0" err="1"/>
              <a:t>фізичної</a:t>
            </a:r>
            <a:r>
              <a:rPr lang="ru-RU" dirty="0"/>
              <a:t> </a:t>
            </a:r>
            <a:r>
              <a:rPr lang="ru-RU" dirty="0" err="1"/>
              <a:t>сили</a:t>
            </a:r>
            <a:r>
              <a:rPr lang="ru-RU" dirty="0"/>
              <a:t>, </a:t>
            </a:r>
            <a:r>
              <a:rPr lang="ru-RU" dirty="0" err="1"/>
              <a:t>спеціальних</a:t>
            </a:r>
            <a:r>
              <a:rPr lang="ru-RU" dirty="0"/>
              <a:t> </a:t>
            </a:r>
            <a:r>
              <a:rPr lang="ru-RU" dirty="0" err="1"/>
              <a:t>засобів</a:t>
            </a:r>
            <a:r>
              <a:rPr lang="ru-RU" dirty="0"/>
              <a:t>, </a:t>
            </a:r>
            <a:r>
              <a:rPr lang="ru-RU" dirty="0" err="1"/>
              <a:t>поранення</a:t>
            </a:r>
            <a:r>
              <a:rPr lang="ru-RU" dirty="0"/>
              <a:t> </a:t>
            </a:r>
            <a:r>
              <a:rPr lang="ru-RU" dirty="0" err="1"/>
              <a:t>або</a:t>
            </a:r>
            <a:r>
              <a:rPr lang="ru-RU" dirty="0"/>
              <a:t> смерть, </a:t>
            </a:r>
            <a:r>
              <a:rPr lang="ru-RU" dirty="0" err="1"/>
              <a:t>що</a:t>
            </a:r>
            <a:r>
              <a:rPr lang="ru-RU" dirty="0"/>
              <a:t> </a:t>
            </a:r>
            <a:r>
              <a:rPr lang="ru-RU" dirty="0" err="1"/>
              <a:t>сталися</a:t>
            </a:r>
            <a:r>
              <a:rPr lang="ru-RU" dirty="0"/>
              <a:t> </a:t>
            </a:r>
            <a:r>
              <a:rPr lang="ru-RU" dirty="0" err="1"/>
              <a:t>внаслідок</a:t>
            </a:r>
            <a:r>
              <a:rPr lang="ru-RU" dirty="0"/>
              <a:t> </a:t>
            </a:r>
            <a:r>
              <a:rPr lang="ru-RU" dirty="0" err="1"/>
              <a:t>застосування</a:t>
            </a:r>
            <a:r>
              <a:rPr lang="ru-RU" dirty="0"/>
              <a:t> </a:t>
            </a:r>
            <a:r>
              <a:rPr lang="ru-RU" dirty="0" err="1"/>
              <a:t>фізичного</a:t>
            </a:r>
            <a:r>
              <a:rPr lang="ru-RU" dirty="0"/>
              <a:t> </a:t>
            </a:r>
            <a:r>
              <a:rPr lang="ru-RU" dirty="0" err="1"/>
              <a:t>впливу</a:t>
            </a:r>
            <a:r>
              <a:rPr lang="ru-RU" dirty="0"/>
              <a:t> і </a:t>
            </a:r>
            <a:r>
              <a:rPr lang="ru-RU" dirty="0" err="1"/>
              <a:t>спеціальних</a:t>
            </a:r>
            <a:r>
              <a:rPr lang="ru-RU" dirty="0"/>
              <a:t> </a:t>
            </a:r>
            <a:r>
              <a:rPr lang="ru-RU" dirty="0" err="1"/>
              <a:t>засобів</a:t>
            </a:r>
            <a:r>
              <a:rPr lang="ru-RU" dirty="0"/>
              <a:t>, а </a:t>
            </a:r>
            <a:r>
              <a:rPr lang="ru-RU" dirty="0" err="1"/>
              <a:t>також</a:t>
            </a:r>
            <a:r>
              <a:rPr lang="ru-RU" dirty="0"/>
              <a:t> про </a:t>
            </a:r>
            <a:r>
              <a:rPr lang="ru-RU" dirty="0" err="1"/>
              <a:t>всі</a:t>
            </a:r>
            <a:r>
              <a:rPr lang="ru-RU" dirty="0"/>
              <a:t> </a:t>
            </a:r>
            <a:r>
              <a:rPr lang="ru-RU" dirty="0" err="1"/>
              <a:t>випадки</a:t>
            </a:r>
            <a:r>
              <a:rPr lang="ru-RU" dirty="0"/>
              <a:t> </a:t>
            </a:r>
            <a:r>
              <a:rPr lang="ru-RU" dirty="0" err="1"/>
              <a:t>застосування</a:t>
            </a:r>
            <a:r>
              <a:rPr lang="ru-RU" dirty="0"/>
              <a:t> </a:t>
            </a:r>
            <a:r>
              <a:rPr lang="ru-RU" dirty="0" err="1"/>
              <a:t>зброї</a:t>
            </a:r>
            <a:r>
              <a:rPr lang="ru-RU" dirty="0"/>
              <a:t> </a:t>
            </a:r>
            <a:r>
              <a:rPr lang="ru-RU" dirty="0" err="1"/>
              <a:t>військовослужбовець</a:t>
            </a:r>
            <a:r>
              <a:rPr lang="ru-RU" dirty="0"/>
              <a:t> </a:t>
            </a:r>
            <a:r>
              <a:rPr lang="ru-RU" dirty="0" err="1"/>
              <a:t>Служби</a:t>
            </a:r>
            <a:r>
              <a:rPr lang="ru-RU" dirty="0"/>
              <a:t> правопорядку </a:t>
            </a:r>
            <a:r>
              <a:rPr lang="ru-RU" dirty="0" err="1"/>
              <a:t>протягом</a:t>
            </a:r>
            <a:r>
              <a:rPr lang="ru-RU" dirty="0"/>
              <a:t> 24 годин </a:t>
            </a:r>
            <a:r>
              <a:rPr lang="ru-RU" dirty="0" err="1"/>
              <a:t>зобов'язаний</a:t>
            </a:r>
            <a:r>
              <a:rPr lang="ru-RU" dirty="0"/>
              <a:t> </a:t>
            </a:r>
            <a:r>
              <a:rPr lang="ru-RU" dirty="0" err="1"/>
              <a:t>письмово</a:t>
            </a:r>
            <a:r>
              <a:rPr lang="ru-RU" dirty="0"/>
              <a:t> </a:t>
            </a:r>
            <a:r>
              <a:rPr lang="ru-RU" dirty="0" err="1"/>
              <a:t>доповісти</a:t>
            </a:r>
            <a:r>
              <a:rPr lang="ru-RU" dirty="0"/>
              <a:t> </a:t>
            </a:r>
            <a:r>
              <a:rPr lang="ru-RU" dirty="0" err="1"/>
              <a:t>безпосередньому</a:t>
            </a:r>
            <a:r>
              <a:rPr lang="ru-RU" dirty="0"/>
              <a:t> начальнику для </a:t>
            </a:r>
            <a:r>
              <a:rPr lang="ru-RU" dirty="0" err="1"/>
              <a:t>повідомлення</a:t>
            </a:r>
            <a:r>
              <a:rPr lang="ru-RU" dirty="0"/>
              <a:t> прокурора у </a:t>
            </a:r>
            <a:r>
              <a:rPr lang="ru-RU" dirty="0" err="1"/>
              <a:t>встановленому</a:t>
            </a:r>
            <a:r>
              <a:rPr lang="ru-RU" dirty="0"/>
              <a:t> законом порядку.</a:t>
            </a:r>
          </a:p>
          <a:p>
            <a:r>
              <a:rPr lang="ru-RU" dirty="0" err="1"/>
              <a:t>Перевищення</a:t>
            </a:r>
            <a:r>
              <a:rPr lang="ru-RU" dirty="0"/>
              <a:t> </a:t>
            </a:r>
            <a:r>
              <a:rPr lang="ru-RU" dirty="0" err="1"/>
              <a:t>повноважень</a:t>
            </a:r>
            <a:r>
              <a:rPr lang="ru-RU" dirty="0"/>
              <a:t> </a:t>
            </a:r>
            <a:r>
              <a:rPr lang="ru-RU" dirty="0" err="1"/>
              <a:t>під</a:t>
            </a:r>
            <a:r>
              <a:rPr lang="ru-RU" dirty="0"/>
              <a:t> час </a:t>
            </a:r>
            <a:r>
              <a:rPr lang="ru-RU" dirty="0" err="1"/>
              <a:t>застосування</a:t>
            </a:r>
            <a:r>
              <a:rPr lang="ru-RU" dirty="0"/>
              <a:t> </a:t>
            </a:r>
            <a:r>
              <a:rPr lang="ru-RU" dirty="0" err="1"/>
              <a:t>заходів</a:t>
            </a:r>
            <a:r>
              <a:rPr lang="ru-RU" dirty="0"/>
              <a:t> </a:t>
            </a:r>
            <a:r>
              <a:rPr lang="ru-RU" dirty="0" err="1"/>
              <a:t>фізичного</a:t>
            </a:r>
            <a:r>
              <a:rPr lang="ru-RU" dirty="0"/>
              <a:t> </a:t>
            </a:r>
            <a:r>
              <a:rPr lang="ru-RU" dirty="0" err="1"/>
              <a:t>впливу</a:t>
            </a:r>
            <a:r>
              <a:rPr lang="ru-RU" dirty="0"/>
              <a:t>, </a:t>
            </a:r>
            <a:r>
              <a:rPr lang="ru-RU" dirty="0" err="1"/>
              <a:t>спеціальних</a:t>
            </a:r>
            <a:r>
              <a:rPr lang="ru-RU" dirty="0"/>
              <a:t> </a:t>
            </a:r>
            <a:r>
              <a:rPr lang="ru-RU" dirty="0" err="1"/>
              <a:t>засобів</a:t>
            </a:r>
            <a:r>
              <a:rPr lang="ru-RU" dirty="0"/>
              <a:t> і </a:t>
            </a:r>
            <a:r>
              <a:rPr lang="ru-RU" dirty="0" err="1"/>
              <a:t>зброї</a:t>
            </a:r>
            <a:r>
              <a:rPr lang="ru-RU" dirty="0"/>
              <a:t> </a:t>
            </a:r>
            <a:r>
              <a:rPr lang="ru-RU" dirty="0" err="1"/>
              <a:t>тягне</a:t>
            </a:r>
            <a:r>
              <a:rPr lang="ru-RU" dirty="0"/>
              <a:t> за собою </a:t>
            </a:r>
            <a:r>
              <a:rPr lang="ru-RU" dirty="0" err="1"/>
              <a:t>відповідальність</a:t>
            </a:r>
            <a:r>
              <a:rPr lang="ru-RU" dirty="0"/>
              <a:t>, </a:t>
            </a:r>
            <a:r>
              <a:rPr lang="ru-RU" dirty="0" err="1"/>
              <a:t>встановлену</a:t>
            </a:r>
            <a:r>
              <a:rPr lang="ru-RU" dirty="0"/>
              <a:t> законом.</a:t>
            </a:r>
          </a:p>
          <a:p>
            <a:endParaRPr lang="ru-RU" dirty="0"/>
          </a:p>
        </p:txBody>
      </p:sp>
    </p:spTree>
    <p:extLst>
      <p:ext uri="{BB962C8B-B14F-4D97-AF65-F5344CB8AC3E}">
        <p14:creationId xmlns:p14="http://schemas.microsoft.com/office/powerpoint/2010/main" val="949789581"/>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6552" y="116632"/>
            <a:ext cx="8229600" cy="1143000"/>
          </a:xfrm>
        </p:spPr>
        <p:txBody>
          <a:bodyPr>
            <a:normAutofit/>
          </a:bodyPr>
          <a:lstStyle/>
          <a:p>
            <a:r>
              <a:rPr lang="ru-RU" sz="3200" dirty="0" err="1">
                <a:latin typeface="Times New Roman" panose="02020603050405020304" pitchFamily="18" charset="0"/>
                <a:cs typeface="Times New Roman" panose="02020603050405020304" pitchFamily="18" charset="0"/>
              </a:rPr>
              <a:t>Застосування</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спеціальних</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засобів</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під</a:t>
            </a:r>
            <a:r>
              <a:rPr lang="ru-RU" sz="3200" dirty="0">
                <a:latin typeface="Times New Roman" panose="02020603050405020304" pitchFamily="18" charset="0"/>
                <a:cs typeface="Times New Roman" panose="02020603050405020304" pitchFamily="18" charset="0"/>
              </a:rPr>
              <a:t> час </a:t>
            </a:r>
            <a:r>
              <a:rPr lang="ru-RU" sz="3200" dirty="0" err="1">
                <a:latin typeface="Times New Roman" panose="02020603050405020304" pitchFamily="18" charset="0"/>
                <a:cs typeface="Times New Roman" panose="02020603050405020304" pitchFamily="18" charset="0"/>
              </a:rPr>
              <a:t>здійснення</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службових</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обов'язків</a:t>
            </a:r>
            <a:endParaRPr lang="ru-RU" sz="32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79512" y="1259632"/>
            <a:ext cx="8229600" cy="5213176"/>
          </a:xfrm>
        </p:spPr>
        <p:txBody>
          <a:bodyPr>
            <a:normAutofit fontScale="47500" lnSpcReduction="20000"/>
          </a:bodyPr>
          <a:lstStyle/>
          <a:p>
            <a:r>
              <a:rPr lang="ru-RU" dirty="0" err="1"/>
              <a:t>Військовослужбовці</a:t>
            </a:r>
            <a:r>
              <a:rPr lang="ru-RU" dirty="0"/>
              <a:t> </a:t>
            </a:r>
            <a:r>
              <a:rPr lang="ru-RU" dirty="0" err="1"/>
              <a:t>Служби</a:t>
            </a:r>
            <a:r>
              <a:rPr lang="ru-RU" dirty="0"/>
              <a:t> правопорядку </a:t>
            </a:r>
            <a:r>
              <a:rPr lang="ru-RU" dirty="0" err="1"/>
              <a:t>під</a:t>
            </a:r>
            <a:r>
              <a:rPr lang="ru-RU" dirty="0"/>
              <a:t> час </a:t>
            </a:r>
            <a:r>
              <a:rPr lang="ru-RU" dirty="0" err="1"/>
              <a:t>здійснення</a:t>
            </a:r>
            <a:r>
              <a:rPr lang="ru-RU" dirty="0"/>
              <a:t> </a:t>
            </a:r>
            <a:r>
              <a:rPr lang="ru-RU" dirty="0" err="1"/>
              <a:t>службових</a:t>
            </a:r>
            <a:r>
              <a:rPr lang="ru-RU" dirty="0"/>
              <a:t> </a:t>
            </a:r>
            <a:r>
              <a:rPr lang="ru-RU" dirty="0" err="1"/>
              <a:t>обов'язків</a:t>
            </a:r>
            <a:r>
              <a:rPr lang="ru-RU" dirty="0"/>
              <a:t> </a:t>
            </a:r>
            <a:r>
              <a:rPr lang="ru-RU" dirty="0" err="1"/>
              <a:t>мають</a:t>
            </a:r>
            <a:r>
              <a:rPr lang="ru-RU" dirty="0"/>
              <a:t> право </a:t>
            </a:r>
            <a:r>
              <a:rPr lang="ru-RU" dirty="0" err="1"/>
              <a:t>застосовувати</a:t>
            </a:r>
            <a:r>
              <a:rPr lang="ru-RU" dirty="0"/>
              <a:t> наручники, </a:t>
            </a:r>
            <a:r>
              <a:rPr lang="ru-RU" dirty="0" err="1"/>
              <a:t>гумові</a:t>
            </a:r>
            <a:r>
              <a:rPr lang="ru-RU" dirty="0"/>
              <a:t> кийки, </a:t>
            </a:r>
            <a:r>
              <a:rPr lang="ru-RU" dirty="0" err="1"/>
              <a:t>засоби</a:t>
            </a:r>
            <a:r>
              <a:rPr lang="ru-RU" dirty="0"/>
              <a:t> </a:t>
            </a:r>
            <a:r>
              <a:rPr lang="ru-RU" dirty="0" err="1"/>
              <a:t>зв'язування</a:t>
            </a:r>
            <a:r>
              <a:rPr lang="ru-RU" dirty="0"/>
              <a:t>, </a:t>
            </a:r>
            <a:r>
              <a:rPr lang="ru-RU" dirty="0" err="1"/>
              <a:t>речовини</a:t>
            </a:r>
            <a:r>
              <a:rPr lang="ru-RU" dirty="0"/>
              <a:t> </a:t>
            </a:r>
            <a:r>
              <a:rPr lang="ru-RU" dirty="0" err="1"/>
              <a:t>сльозоточивої</a:t>
            </a:r>
            <a:r>
              <a:rPr lang="ru-RU" dirty="0"/>
              <a:t> та </a:t>
            </a:r>
            <a:r>
              <a:rPr lang="ru-RU" dirty="0" err="1"/>
              <a:t>дратівної</a:t>
            </a:r>
            <a:r>
              <a:rPr lang="ru-RU" dirty="0"/>
              <a:t> </a:t>
            </a:r>
            <a:r>
              <a:rPr lang="ru-RU" dirty="0" err="1"/>
              <a:t>дії</a:t>
            </a:r>
            <a:r>
              <a:rPr lang="ru-RU" dirty="0"/>
              <a:t>, </a:t>
            </a:r>
            <a:r>
              <a:rPr lang="ru-RU" dirty="0" err="1"/>
              <a:t>світлозвукові</a:t>
            </a:r>
            <a:r>
              <a:rPr lang="ru-RU" dirty="0"/>
              <a:t> </a:t>
            </a:r>
            <a:r>
              <a:rPr lang="ru-RU" dirty="0" err="1"/>
              <a:t>пристрої</a:t>
            </a:r>
            <a:r>
              <a:rPr lang="ru-RU" dirty="0"/>
              <a:t> </a:t>
            </a:r>
            <a:r>
              <a:rPr lang="ru-RU" dirty="0" err="1"/>
              <a:t>відволікаючої</a:t>
            </a:r>
            <a:r>
              <a:rPr lang="ru-RU" dirty="0"/>
              <a:t> </a:t>
            </a:r>
            <a:r>
              <a:rPr lang="ru-RU" dirty="0" err="1"/>
              <a:t>дії</a:t>
            </a:r>
            <a:r>
              <a:rPr lang="ru-RU" dirty="0"/>
              <a:t>, </a:t>
            </a:r>
            <a:r>
              <a:rPr lang="ru-RU" dirty="0" err="1"/>
              <a:t>пристрої</a:t>
            </a:r>
            <a:r>
              <a:rPr lang="ru-RU" dirty="0"/>
              <a:t> для </a:t>
            </a:r>
            <a:r>
              <a:rPr lang="ru-RU" dirty="0" err="1"/>
              <a:t>відкриття</a:t>
            </a:r>
            <a:r>
              <a:rPr lang="ru-RU" dirty="0"/>
              <a:t> </a:t>
            </a:r>
            <a:r>
              <a:rPr lang="ru-RU" dirty="0" err="1"/>
              <a:t>приміщень</a:t>
            </a:r>
            <a:r>
              <a:rPr lang="ru-RU" dirty="0"/>
              <a:t> і </a:t>
            </a:r>
            <a:r>
              <a:rPr lang="ru-RU" dirty="0" err="1"/>
              <a:t>примусової</a:t>
            </a:r>
            <a:r>
              <a:rPr lang="ru-RU" dirty="0"/>
              <a:t> </a:t>
            </a:r>
            <a:r>
              <a:rPr lang="ru-RU" dirty="0" err="1"/>
              <a:t>зупинки</a:t>
            </a:r>
            <a:r>
              <a:rPr lang="ru-RU" dirty="0"/>
              <a:t> транспорту, </a:t>
            </a:r>
            <a:r>
              <a:rPr lang="ru-RU" dirty="0" err="1"/>
              <a:t>водомети</a:t>
            </a:r>
            <a:r>
              <a:rPr lang="ru-RU" dirty="0"/>
              <a:t>, </a:t>
            </a:r>
            <a:r>
              <a:rPr lang="ru-RU" dirty="0" err="1"/>
              <a:t>бронемашини</a:t>
            </a:r>
            <a:r>
              <a:rPr lang="ru-RU" dirty="0"/>
              <a:t> та </a:t>
            </a:r>
            <a:r>
              <a:rPr lang="ru-RU" dirty="0" err="1"/>
              <a:t>інші</a:t>
            </a:r>
            <a:r>
              <a:rPr lang="ru-RU" dirty="0"/>
              <a:t> </a:t>
            </a:r>
            <a:r>
              <a:rPr lang="ru-RU" dirty="0" err="1"/>
              <a:t>спеціальні</a:t>
            </a:r>
            <a:r>
              <a:rPr lang="ru-RU" dirty="0"/>
              <a:t> і </a:t>
            </a:r>
            <a:r>
              <a:rPr lang="ru-RU" dirty="0" err="1"/>
              <a:t>транспортні</a:t>
            </a:r>
            <a:r>
              <a:rPr lang="ru-RU" dirty="0"/>
              <a:t> </a:t>
            </a:r>
            <a:r>
              <a:rPr lang="ru-RU" dirty="0" err="1"/>
              <a:t>засоби</a:t>
            </a:r>
            <a:r>
              <a:rPr lang="ru-RU" dirty="0"/>
              <a:t>, а </a:t>
            </a:r>
            <a:r>
              <a:rPr lang="ru-RU" dirty="0" err="1"/>
              <a:t>також</a:t>
            </a:r>
            <a:r>
              <a:rPr lang="ru-RU" dirty="0"/>
              <a:t> </a:t>
            </a:r>
            <a:r>
              <a:rPr lang="ru-RU" dirty="0" err="1"/>
              <a:t>використовувати</a:t>
            </a:r>
            <a:r>
              <a:rPr lang="ru-RU" dirty="0"/>
              <a:t> </a:t>
            </a:r>
            <a:r>
              <a:rPr lang="ru-RU" dirty="0" err="1"/>
              <a:t>службових</a:t>
            </a:r>
            <a:r>
              <a:rPr lang="ru-RU" dirty="0"/>
              <a:t> собак у таких </a:t>
            </a:r>
            <a:r>
              <a:rPr lang="ru-RU" dirty="0" err="1"/>
              <a:t>випадках</a:t>
            </a:r>
            <a:r>
              <a:rPr lang="ru-RU" dirty="0"/>
              <a:t>:</a:t>
            </a:r>
          </a:p>
          <a:p>
            <a:r>
              <a:rPr lang="ru-RU" dirty="0"/>
              <a:t>1) для </a:t>
            </a:r>
            <a:r>
              <a:rPr lang="ru-RU" dirty="0" err="1"/>
              <a:t>захисту</a:t>
            </a:r>
            <a:r>
              <a:rPr lang="ru-RU" dirty="0"/>
              <a:t> </a:t>
            </a:r>
            <a:r>
              <a:rPr lang="ru-RU" dirty="0" err="1"/>
              <a:t>військовослужбовців</a:t>
            </a:r>
            <a:r>
              <a:rPr lang="ru-RU" dirty="0"/>
              <a:t>, </a:t>
            </a:r>
            <a:r>
              <a:rPr lang="ru-RU" dirty="0" err="1"/>
              <a:t>інших</a:t>
            </a:r>
            <a:r>
              <a:rPr lang="ru-RU" dirty="0"/>
              <a:t> </a:t>
            </a:r>
            <a:r>
              <a:rPr lang="ru-RU" dirty="0" err="1"/>
              <a:t>осіб</a:t>
            </a:r>
            <a:r>
              <a:rPr lang="ru-RU" dirty="0"/>
              <a:t> і </a:t>
            </a:r>
            <a:r>
              <a:rPr lang="ru-RU" dirty="0" err="1"/>
              <a:t>самозахисту</a:t>
            </a:r>
            <a:r>
              <a:rPr lang="ru-RU" dirty="0"/>
              <a:t> </a:t>
            </a:r>
            <a:r>
              <a:rPr lang="ru-RU" dirty="0" err="1"/>
              <a:t>від</a:t>
            </a:r>
            <a:r>
              <a:rPr lang="ru-RU" dirty="0"/>
              <a:t> нападу та </a:t>
            </a:r>
            <a:r>
              <a:rPr lang="ru-RU" dirty="0" err="1"/>
              <a:t>інших</a:t>
            </a:r>
            <a:r>
              <a:rPr lang="ru-RU" dirty="0"/>
              <a:t> </a:t>
            </a:r>
            <a:r>
              <a:rPr lang="ru-RU" dirty="0" err="1"/>
              <a:t>дій</a:t>
            </a:r>
            <a:r>
              <a:rPr lang="ru-RU" dirty="0"/>
              <a:t>, </a:t>
            </a:r>
            <a:r>
              <a:rPr lang="ru-RU" dirty="0" err="1"/>
              <a:t>що</a:t>
            </a:r>
            <a:r>
              <a:rPr lang="ru-RU" dirty="0"/>
              <a:t> </a:t>
            </a:r>
            <a:r>
              <a:rPr lang="ru-RU" dirty="0" err="1"/>
              <a:t>створюють</a:t>
            </a:r>
            <a:r>
              <a:rPr lang="ru-RU" dirty="0"/>
              <a:t> </a:t>
            </a:r>
            <a:r>
              <a:rPr lang="ru-RU" dirty="0" err="1"/>
              <a:t>загрозу</a:t>
            </a:r>
            <a:r>
              <a:rPr lang="ru-RU" dirty="0"/>
              <a:t> </a:t>
            </a:r>
            <a:r>
              <a:rPr lang="ru-RU" dirty="0" err="1"/>
              <a:t>їх</a:t>
            </a:r>
            <a:r>
              <a:rPr lang="ru-RU" dirty="0"/>
              <a:t> </a:t>
            </a:r>
            <a:r>
              <a:rPr lang="ru-RU" dirty="0" err="1"/>
              <a:t>життю</a:t>
            </a:r>
            <a:r>
              <a:rPr lang="ru-RU" dirty="0"/>
              <a:t> </a:t>
            </a:r>
            <a:r>
              <a:rPr lang="ru-RU" dirty="0" err="1"/>
              <a:t>або</a:t>
            </a:r>
            <a:r>
              <a:rPr lang="ru-RU" dirty="0"/>
              <a:t> </a:t>
            </a:r>
            <a:r>
              <a:rPr lang="ru-RU" dirty="0" err="1"/>
              <a:t>здоров'ю</a:t>
            </a:r>
            <a:r>
              <a:rPr lang="ru-RU" dirty="0"/>
              <a:t>;</a:t>
            </a:r>
          </a:p>
          <a:p>
            <a:r>
              <a:rPr lang="ru-RU" dirty="0"/>
              <a:t>2) для </a:t>
            </a:r>
            <a:r>
              <a:rPr lang="ru-RU" dirty="0" err="1"/>
              <a:t>припинення</a:t>
            </a:r>
            <a:r>
              <a:rPr lang="ru-RU" dirty="0"/>
              <a:t> </a:t>
            </a:r>
            <a:r>
              <a:rPr lang="ru-RU" dirty="0" err="1"/>
              <a:t>масових</a:t>
            </a:r>
            <a:r>
              <a:rPr lang="ru-RU" dirty="0"/>
              <a:t> </a:t>
            </a:r>
            <a:r>
              <a:rPr lang="ru-RU" dirty="0" err="1"/>
              <a:t>безпорядків</a:t>
            </a:r>
            <a:r>
              <a:rPr lang="ru-RU" dirty="0"/>
              <a:t> у </a:t>
            </a:r>
            <a:r>
              <a:rPr lang="ru-RU" dirty="0" err="1"/>
              <a:t>військових</a:t>
            </a:r>
            <a:r>
              <a:rPr lang="ru-RU" dirty="0"/>
              <a:t> </a:t>
            </a:r>
            <a:r>
              <a:rPr lang="ru-RU" dirty="0" err="1"/>
              <a:t>частинах</a:t>
            </a:r>
            <a:r>
              <a:rPr lang="ru-RU" dirty="0"/>
              <a:t>, а </a:t>
            </a:r>
            <a:r>
              <a:rPr lang="ru-RU" dirty="0" err="1"/>
              <a:t>також</a:t>
            </a:r>
            <a:r>
              <a:rPr lang="ru-RU" dirty="0"/>
              <a:t> </a:t>
            </a:r>
            <a:r>
              <a:rPr lang="ru-RU" dirty="0" err="1"/>
              <a:t>групових</a:t>
            </a:r>
            <a:r>
              <a:rPr lang="ru-RU" dirty="0"/>
              <a:t> </a:t>
            </a:r>
            <a:r>
              <a:rPr lang="ru-RU" dirty="0" err="1"/>
              <a:t>порушень</a:t>
            </a:r>
            <a:r>
              <a:rPr lang="ru-RU" dirty="0"/>
              <a:t> </a:t>
            </a:r>
            <a:r>
              <a:rPr lang="ru-RU" dirty="0" err="1"/>
              <a:t>громадського</a:t>
            </a:r>
            <a:r>
              <a:rPr lang="ru-RU" dirty="0"/>
              <a:t> порядку </a:t>
            </a:r>
            <a:r>
              <a:rPr lang="ru-RU" dirty="0" err="1"/>
              <a:t>військовослужбовцями</a:t>
            </a:r>
            <a:r>
              <a:rPr lang="ru-RU" dirty="0"/>
              <a:t>;</a:t>
            </a:r>
          </a:p>
          <a:p>
            <a:r>
              <a:rPr lang="ru-RU" dirty="0"/>
              <a:t>3) для </a:t>
            </a:r>
            <a:r>
              <a:rPr lang="ru-RU" dirty="0" err="1"/>
              <a:t>відбиття</a:t>
            </a:r>
            <a:r>
              <a:rPr lang="ru-RU" dirty="0"/>
              <a:t> нападу без </a:t>
            </a:r>
            <a:r>
              <a:rPr lang="ru-RU" dirty="0" err="1"/>
              <a:t>застосування</a:t>
            </a:r>
            <a:r>
              <a:rPr lang="ru-RU" dirty="0"/>
              <a:t> </a:t>
            </a:r>
            <a:r>
              <a:rPr lang="ru-RU" dirty="0" err="1"/>
              <a:t>зброї</a:t>
            </a:r>
            <a:r>
              <a:rPr lang="ru-RU" dirty="0"/>
              <a:t> на </a:t>
            </a:r>
            <a:r>
              <a:rPr lang="ru-RU" dirty="0" err="1"/>
              <a:t>військові</a:t>
            </a:r>
            <a:r>
              <a:rPr lang="ru-RU" dirty="0"/>
              <a:t> </a:t>
            </a:r>
            <a:r>
              <a:rPr lang="ru-RU" dirty="0" err="1"/>
              <a:t>містечка</a:t>
            </a:r>
            <a:r>
              <a:rPr lang="ru-RU" dirty="0"/>
              <a:t>, </a:t>
            </a:r>
            <a:r>
              <a:rPr lang="ru-RU" dirty="0" err="1"/>
              <a:t>військові</a:t>
            </a:r>
            <a:r>
              <a:rPr lang="ru-RU" dirty="0"/>
              <a:t> </a:t>
            </a:r>
            <a:r>
              <a:rPr lang="ru-RU" dirty="0" err="1"/>
              <a:t>об'єкти</a:t>
            </a:r>
            <a:r>
              <a:rPr lang="ru-RU" dirty="0"/>
              <a:t>, </a:t>
            </a:r>
            <a:r>
              <a:rPr lang="ru-RU" dirty="0" err="1"/>
              <a:t>будівлі</a:t>
            </a:r>
            <a:r>
              <a:rPr lang="ru-RU" dirty="0"/>
              <a:t>, </a:t>
            </a:r>
            <a:r>
              <a:rPr lang="ru-RU" dirty="0" err="1"/>
              <a:t>приміщення</a:t>
            </a:r>
            <a:r>
              <a:rPr lang="ru-RU" dirty="0"/>
              <a:t>, </a:t>
            </a:r>
            <a:r>
              <a:rPr lang="ru-RU" dirty="0" err="1"/>
              <a:t>споруди</a:t>
            </a:r>
            <a:r>
              <a:rPr lang="ru-RU" dirty="0"/>
              <a:t> і </a:t>
            </a:r>
            <a:r>
              <a:rPr lang="ru-RU" dirty="0" err="1"/>
              <a:t>транспортні</a:t>
            </a:r>
            <a:r>
              <a:rPr lang="ru-RU" dirty="0"/>
              <a:t> </a:t>
            </a:r>
            <a:r>
              <a:rPr lang="ru-RU" dirty="0" err="1"/>
              <a:t>засоби</a:t>
            </a:r>
            <a:r>
              <a:rPr lang="ru-RU" dirty="0"/>
              <a:t> </a:t>
            </a:r>
            <a:r>
              <a:rPr lang="ru-RU" dirty="0" err="1"/>
              <a:t>Збройних</a:t>
            </a:r>
            <a:r>
              <a:rPr lang="ru-RU" dirty="0"/>
              <a:t> Сил </a:t>
            </a:r>
            <a:r>
              <a:rPr lang="ru-RU" dirty="0" err="1"/>
              <a:t>України</a:t>
            </a:r>
            <a:r>
              <a:rPr lang="ru-RU" dirty="0"/>
              <a:t> </a:t>
            </a:r>
            <a:r>
              <a:rPr lang="ru-RU" dirty="0" err="1"/>
              <a:t>або</a:t>
            </a:r>
            <a:r>
              <a:rPr lang="ru-RU" dirty="0"/>
              <a:t> </a:t>
            </a:r>
            <a:r>
              <a:rPr lang="ru-RU" dirty="0" err="1"/>
              <a:t>їх</a:t>
            </a:r>
            <a:r>
              <a:rPr lang="ru-RU" dirty="0"/>
              <a:t> </a:t>
            </a:r>
            <a:r>
              <a:rPr lang="ru-RU" dirty="0" err="1"/>
              <a:t>звільнення</a:t>
            </a:r>
            <a:r>
              <a:rPr lang="ru-RU" dirty="0"/>
              <a:t> у </a:t>
            </a:r>
            <a:r>
              <a:rPr lang="ru-RU" dirty="0" err="1"/>
              <a:t>разі</a:t>
            </a:r>
            <a:r>
              <a:rPr lang="ru-RU" dirty="0"/>
              <a:t> </a:t>
            </a:r>
            <a:r>
              <a:rPr lang="ru-RU" dirty="0" err="1"/>
              <a:t>захоплення</a:t>
            </a:r>
            <a:r>
              <a:rPr lang="ru-RU" dirty="0"/>
              <a:t>;</a:t>
            </a:r>
          </a:p>
          <a:p>
            <a:r>
              <a:rPr lang="ru-RU" dirty="0"/>
              <a:t>4) для </a:t>
            </a:r>
            <a:r>
              <a:rPr lang="ru-RU" dirty="0" err="1"/>
              <a:t>затримання</a:t>
            </a:r>
            <a:r>
              <a:rPr lang="ru-RU" dirty="0"/>
              <a:t>, </a:t>
            </a:r>
            <a:r>
              <a:rPr lang="ru-RU" dirty="0" err="1"/>
              <a:t>конвоювання</a:t>
            </a:r>
            <a:r>
              <a:rPr lang="ru-RU" dirty="0"/>
              <a:t> до </a:t>
            </a:r>
            <a:r>
              <a:rPr lang="ru-RU" dirty="0" err="1"/>
              <a:t>місця</a:t>
            </a:r>
            <a:r>
              <a:rPr lang="ru-RU" dirty="0"/>
              <a:t> </a:t>
            </a:r>
            <a:r>
              <a:rPr lang="ru-RU" dirty="0" err="1"/>
              <a:t>розташування</a:t>
            </a:r>
            <a:r>
              <a:rPr lang="ru-RU" dirty="0"/>
              <a:t> органу </a:t>
            </a:r>
            <a:r>
              <a:rPr lang="ru-RU" dirty="0" err="1"/>
              <a:t>управління</a:t>
            </a:r>
            <a:r>
              <a:rPr lang="ru-RU" dirty="0"/>
              <a:t> </a:t>
            </a:r>
            <a:r>
              <a:rPr lang="ru-RU" dirty="0" err="1"/>
              <a:t>або</a:t>
            </a:r>
            <a:r>
              <a:rPr lang="ru-RU" dirty="0"/>
              <a:t> </a:t>
            </a:r>
            <a:r>
              <a:rPr lang="ru-RU" dirty="0" err="1"/>
              <a:t>підрозділу</a:t>
            </a:r>
            <a:r>
              <a:rPr lang="ru-RU" dirty="0"/>
              <a:t> </a:t>
            </a:r>
            <a:r>
              <a:rPr lang="ru-RU" dirty="0" err="1"/>
              <a:t>Служби</a:t>
            </a:r>
            <a:r>
              <a:rPr lang="ru-RU" dirty="0"/>
              <a:t> правопорядку, в </a:t>
            </a:r>
            <a:r>
              <a:rPr lang="ru-RU" dirty="0" err="1"/>
              <a:t>органи</a:t>
            </a:r>
            <a:r>
              <a:rPr lang="ru-RU" dirty="0"/>
              <a:t> </a:t>
            </a:r>
            <a:r>
              <a:rPr lang="ru-RU" dirty="0" err="1"/>
              <a:t>Національної</a:t>
            </a:r>
            <a:r>
              <a:rPr lang="ru-RU" dirty="0"/>
              <a:t> </a:t>
            </a:r>
            <a:r>
              <a:rPr lang="ru-RU" dirty="0" err="1"/>
              <a:t>поліції</a:t>
            </a:r>
            <a:r>
              <a:rPr lang="ru-RU" dirty="0"/>
              <a:t> </a:t>
            </a:r>
            <a:r>
              <a:rPr lang="ru-RU" dirty="0" err="1"/>
              <a:t>осіб</a:t>
            </a:r>
            <a:r>
              <a:rPr lang="ru-RU" dirty="0"/>
              <a:t>, </a:t>
            </a:r>
            <a:r>
              <a:rPr lang="ru-RU" dirty="0" err="1"/>
              <a:t>які</a:t>
            </a:r>
            <a:r>
              <a:rPr lang="ru-RU" dirty="0"/>
              <a:t> вчинили </a:t>
            </a:r>
            <a:r>
              <a:rPr lang="ru-RU" dirty="0" err="1"/>
              <a:t>правопорушення</a:t>
            </a:r>
            <a:r>
              <a:rPr lang="ru-RU" dirty="0"/>
              <a:t>, а </a:t>
            </a:r>
            <a:r>
              <a:rPr lang="ru-RU" dirty="0" err="1"/>
              <a:t>також</a:t>
            </a:r>
            <a:r>
              <a:rPr lang="ru-RU" dirty="0"/>
              <a:t> </a:t>
            </a:r>
            <a:r>
              <a:rPr lang="ru-RU" dirty="0" err="1"/>
              <a:t>тримання</a:t>
            </a:r>
            <a:r>
              <a:rPr lang="ru-RU" dirty="0"/>
              <a:t> </a:t>
            </a:r>
            <a:r>
              <a:rPr lang="ru-RU" dirty="0" err="1"/>
              <a:t>осіб</a:t>
            </a:r>
            <a:r>
              <a:rPr lang="ru-RU" dirty="0"/>
              <a:t>, </a:t>
            </a:r>
            <a:r>
              <a:rPr lang="ru-RU" dirty="0" err="1"/>
              <a:t>взятих</a:t>
            </a:r>
            <a:r>
              <a:rPr lang="ru-RU" dirty="0"/>
              <a:t> </a:t>
            </a:r>
            <a:r>
              <a:rPr lang="ru-RU" dirty="0" err="1"/>
              <a:t>під</a:t>
            </a:r>
            <a:r>
              <a:rPr lang="ru-RU" dirty="0"/>
              <a:t> </a:t>
            </a:r>
            <a:r>
              <a:rPr lang="ru-RU" dirty="0" err="1"/>
              <a:t>варту</a:t>
            </a:r>
            <a:r>
              <a:rPr lang="ru-RU" dirty="0"/>
              <a:t>, </a:t>
            </a:r>
            <a:r>
              <a:rPr lang="ru-RU" dirty="0" err="1"/>
              <a:t>якщо</a:t>
            </a:r>
            <a:r>
              <a:rPr lang="ru-RU" dirty="0"/>
              <a:t> </a:t>
            </a:r>
            <a:r>
              <a:rPr lang="ru-RU" dirty="0" err="1"/>
              <a:t>зазначені</a:t>
            </a:r>
            <a:r>
              <a:rPr lang="ru-RU" dirty="0"/>
              <a:t> особи </a:t>
            </a:r>
            <a:r>
              <a:rPr lang="ru-RU" dirty="0" err="1"/>
              <a:t>чинять</a:t>
            </a:r>
            <a:r>
              <a:rPr lang="ru-RU" dirty="0"/>
              <a:t> </a:t>
            </a:r>
            <a:r>
              <a:rPr lang="ru-RU" dirty="0" err="1"/>
              <a:t>опір</a:t>
            </a:r>
            <a:r>
              <a:rPr lang="ru-RU" dirty="0"/>
              <a:t> </a:t>
            </a:r>
            <a:r>
              <a:rPr lang="ru-RU" dirty="0" err="1"/>
              <a:t>військовослужбовцям</a:t>
            </a:r>
            <a:r>
              <a:rPr lang="ru-RU" dirty="0"/>
              <a:t> </a:t>
            </a:r>
            <a:r>
              <a:rPr lang="ru-RU" dirty="0" err="1"/>
              <a:t>Служби</a:t>
            </a:r>
            <a:r>
              <a:rPr lang="ru-RU" dirty="0"/>
              <a:t> правопорядку </a:t>
            </a:r>
            <a:r>
              <a:rPr lang="ru-RU" dirty="0" err="1"/>
              <a:t>або</a:t>
            </a:r>
            <a:r>
              <a:rPr lang="ru-RU" dirty="0"/>
              <a:t> є </a:t>
            </a:r>
            <a:r>
              <a:rPr lang="ru-RU" dirty="0" err="1"/>
              <a:t>підстави</a:t>
            </a:r>
            <a:r>
              <a:rPr lang="ru-RU" dirty="0"/>
              <a:t> </a:t>
            </a:r>
            <a:r>
              <a:rPr lang="ru-RU" dirty="0" err="1"/>
              <a:t>вважати</a:t>
            </a:r>
            <a:r>
              <a:rPr lang="ru-RU" dirty="0"/>
              <a:t>, </a:t>
            </a:r>
            <a:r>
              <a:rPr lang="ru-RU" dirty="0" err="1"/>
              <a:t>що</a:t>
            </a:r>
            <a:r>
              <a:rPr lang="ru-RU" dirty="0"/>
              <a:t> вони </a:t>
            </a:r>
            <a:r>
              <a:rPr lang="ru-RU" dirty="0" err="1"/>
              <a:t>можуть</a:t>
            </a:r>
            <a:r>
              <a:rPr lang="ru-RU" dirty="0"/>
              <a:t> </a:t>
            </a:r>
            <a:r>
              <a:rPr lang="ru-RU" dirty="0" err="1"/>
              <a:t>втекти</a:t>
            </a:r>
            <a:r>
              <a:rPr lang="ru-RU" dirty="0"/>
              <a:t> </a:t>
            </a:r>
            <a:r>
              <a:rPr lang="ru-RU" dirty="0" err="1"/>
              <a:t>чи</a:t>
            </a:r>
            <a:r>
              <a:rPr lang="ru-RU" dirty="0"/>
              <a:t> </a:t>
            </a:r>
            <a:r>
              <a:rPr lang="ru-RU" dirty="0" err="1"/>
              <a:t>завдати</a:t>
            </a:r>
            <a:r>
              <a:rPr lang="ru-RU" dirty="0"/>
              <a:t> </a:t>
            </a:r>
            <a:r>
              <a:rPr lang="ru-RU" dirty="0" err="1"/>
              <a:t>шкоди</a:t>
            </a:r>
            <a:r>
              <a:rPr lang="ru-RU" dirty="0"/>
              <a:t> </a:t>
            </a:r>
            <a:r>
              <a:rPr lang="ru-RU" dirty="0" err="1"/>
              <a:t>оточуючим</a:t>
            </a:r>
            <a:r>
              <a:rPr lang="ru-RU" dirty="0"/>
              <a:t> </a:t>
            </a:r>
            <a:r>
              <a:rPr lang="ru-RU" dirty="0" err="1"/>
              <a:t>чи</a:t>
            </a:r>
            <a:r>
              <a:rPr lang="ru-RU" dirty="0"/>
              <a:t> </a:t>
            </a:r>
            <a:r>
              <a:rPr lang="ru-RU" dirty="0" err="1"/>
              <a:t>собі</a:t>
            </a:r>
            <a:r>
              <a:rPr lang="ru-RU" dirty="0"/>
              <a:t>;</a:t>
            </a:r>
          </a:p>
          <a:p>
            <a:r>
              <a:rPr lang="ru-RU" dirty="0" smtClean="0"/>
              <a:t>5</a:t>
            </a:r>
            <a:r>
              <a:rPr lang="ru-RU" dirty="0"/>
              <a:t>) для </a:t>
            </a:r>
            <a:r>
              <a:rPr lang="ru-RU" dirty="0" err="1"/>
              <a:t>звільнення</a:t>
            </a:r>
            <a:r>
              <a:rPr lang="ru-RU" dirty="0"/>
              <a:t> </a:t>
            </a:r>
            <a:r>
              <a:rPr lang="ru-RU" dirty="0" err="1"/>
              <a:t>заручників</a:t>
            </a:r>
            <a:r>
              <a:rPr lang="ru-RU" dirty="0"/>
              <a:t>, </a:t>
            </a:r>
            <a:r>
              <a:rPr lang="ru-RU" dirty="0" err="1"/>
              <a:t>захоплених</a:t>
            </a:r>
            <a:r>
              <a:rPr lang="ru-RU" dirty="0"/>
              <a:t> на </a:t>
            </a:r>
            <a:r>
              <a:rPr lang="ru-RU" dirty="0" err="1"/>
              <a:t>території</a:t>
            </a:r>
            <a:r>
              <a:rPr lang="ru-RU" dirty="0"/>
              <a:t> </a:t>
            </a:r>
            <a:r>
              <a:rPr lang="ru-RU" dirty="0" err="1"/>
              <a:t>військової</a:t>
            </a:r>
            <a:r>
              <a:rPr lang="ru-RU" dirty="0"/>
              <a:t> </a:t>
            </a:r>
            <a:r>
              <a:rPr lang="ru-RU" dirty="0" err="1"/>
              <a:t>частини</a:t>
            </a:r>
            <a:r>
              <a:rPr lang="ru-RU" dirty="0"/>
              <a:t>.</a:t>
            </a:r>
          </a:p>
          <a:p>
            <a:r>
              <a:rPr lang="ru-RU" dirty="0"/>
              <a:t>Вид </a:t>
            </a:r>
            <a:r>
              <a:rPr lang="ru-RU" dirty="0" err="1"/>
              <a:t>спеціального</a:t>
            </a:r>
            <a:r>
              <a:rPr lang="ru-RU" dirty="0"/>
              <a:t> </a:t>
            </a:r>
            <a:r>
              <a:rPr lang="ru-RU" dirty="0" err="1"/>
              <a:t>засобу</a:t>
            </a:r>
            <a:r>
              <a:rPr lang="ru-RU" dirty="0"/>
              <a:t>, час початку та </a:t>
            </a:r>
            <a:r>
              <a:rPr lang="ru-RU" dirty="0" err="1"/>
              <a:t>інтенсивність</a:t>
            </a:r>
            <a:r>
              <a:rPr lang="ru-RU" dirty="0"/>
              <a:t> </a:t>
            </a:r>
            <a:r>
              <a:rPr lang="ru-RU" dirty="0" err="1"/>
              <a:t>його</a:t>
            </a:r>
            <a:r>
              <a:rPr lang="ru-RU" dirty="0"/>
              <a:t> </a:t>
            </a:r>
            <a:r>
              <a:rPr lang="ru-RU" dirty="0" err="1"/>
              <a:t>застосування</a:t>
            </a:r>
            <a:r>
              <a:rPr lang="ru-RU" dirty="0"/>
              <a:t> </a:t>
            </a:r>
            <a:r>
              <a:rPr lang="ru-RU" dirty="0" err="1"/>
              <a:t>визначаються</a:t>
            </a:r>
            <a:r>
              <a:rPr lang="ru-RU" dirty="0"/>
              <a:t> з </a:t>
            </a:r>
            <a:r>
              <a:rPr lang="ru-RU" dirty="0" err="1"/>
              <a:t>урахуванням</a:t>
            </a:r>
            <a:r>
              <a:rPr lang="ru-RU" dirty="0"/>
              <a:t> </a:t>
            </a:r>
            <a:r>
              <a:rPr lang="ru-RU" dirty="0" err="1"/>
              <a:t>обставин</a:t>
            </a:r>
            <a:r>
              <a:rPr lang="ru-RU" dirty="0"/>
              <a:t>, </a:t>
            </a:r>
            <a:r>
              <a:rPr lang="ru-RU" dirty="0" err="1"/>
              <a:t>що</a:t>
            </a:r>
            <a:r>
              <a:rPr lang="ru-RU" dirty="0"/>
              <a:t> </a:t>
            </a:r>
            <a:r>
              <a:rPr lang="ru-RU" dirty="0" err="1"/>
              <a:t>склалися</a:t>
            </a:r>
            <a:r>
              <a:rPr lang="ru-RU" dirty="0"/>
              <a:t>, характеру </a:t>
            </a:r>
            <a:r>
              <a:rPr lang="ru-RU" dirty="0" err="1"/>
              <a:t>кримінального</a:t>
            </a:r>
            <a:r>
              <a:rPr lang="ru-RU" dirty="0"/>
              <a:t> </a:t>
            </a:r>
            <a:r>
              <a:rPr lang="ru-RU" dirty="0" err="1"/>
              <a:t>чи</a:t>
            </a:r>
            <a:r>
              <a:rPr lang="ru-RU" dirty="0"/>
              <a:t> </a:t>
            </a:r>
            <a:r>
              <a:rPr lang="ru-RU" dirty="0" err="1"/>
              <a:t>іншого</a:t>
            </a:r>
            <a:r>
              <a:rPr lang="ru-RU" dirty="0"/>
              <a:t> </a:t>
            </a:r>
            <a:r>
              <a:rPr lang="ru-RU" dirty="0" err="1"/>
              <a:t>правопорушення</a:t>
            </a:r>
            <a:r>
              <a:rPr lang="ru-RU" dirty="0"/>
              <a:t> і особи, яка </a:t>
            </a:r>
            <a:r>
              <a:rPr lang="ru-RU" dirty="0" err="1"/>
              <a:t>їх</a:t>
            </a:r>
            <a:r>
              <a:rPr lang="ru-RU" dirty="0"/>
              <a:t> </a:t>
            </a:r>
            <a:r>
              <a:rPr lang="ru-RU" dirty="0" err="1"/>
              <a:t>вчиняє</a:t>
            </a:r>
            <a:r>
              <a:rPr lang="ru-RU" dirty="0" smtClean="0"/>
              <a:t>.</a:t>
            </a:r>
          </a:p>
          <a:p>
            <a:r>
              <a:rPr lang="ru-RU" u="sng" dirty="0" err="1"/>
              <a:t>Перелік</a:t>
            </a:r>
            <a:r>
              <a:rPr lang="ru-RU" u="sng" dirty="0"/>
              <a:t> </a:t>
            </a:r>
            <a:r>
              <a:rPr lang="ru-RU" u="sng" dirty="0" err="1"/>
              <a:t>спеціальних</a:t>
            </a:r>
            <a:r>
              <a:rPr lang="ru-RU" u="sng" dirty="0"/>
              <a:t> </a:t>
            </a:r>
            <a:r>
              <a:rPr lang="ru-RU" u="sng" dirty="0" err="1"/>
              <a:t>засобів</a:t>
            </a:r>
            <a:r>
              <a:rPr lang="ru-RU" u="sng" dirty="0"/>
              <a:t> та правила </a:t>
            </a:r>
            <a:r>
              <a:rPr lang="ru-RU" u="sng" dirty="0" err="1"/>
              <a:t>їх</a:t>
            </a:r>
            <a:r>
              <a:rPr lang="ru-RU" u="sng" dirty="0"/>
              <a:t> </a:t>
            </a:r>
            <a:r>
              <a:rPr lang="ru-RU" u="sng" dirty="0" err="1"/>
              <a:t>застосування</a:t>
            </a:r>
            <a:r>
              <a:rPr lang="ru-RU" dirty="0"/>
              <a:t> </a:t>
            </a:r>
            <a:r>
              <a:rPr lang="ru-RU" dirty="0" err="1"/>
              <a:t>затверджуються</a:t>
            </a:r>
            <a:r>
              <a:rPr lang="ru-RU" dirty="0"/>
              <a:t> </a:t>
            </a:r>
            <a:r>
              <a:rPr lang="ru-RU" dirty="0" err="1"/>
              <a:t>Кабінетом</a:t>
            </a:r>
            <a:r>
              <a:rPr lang="ru-RU" dirty="0"/>
              <a:t> </a:t>
            </a:r>
            <a:r>
              <a:rPr lang="ru-RU" dirty="0" err="1"/>
              <a:t>Міністрів</a:t>
            </a:r>
            <a:r>
              <a:rPr lang="ru-RU" dirty="0"/>
              <a:t> </a:t>
            </a:r>
            <a:r>
              <a:rPr lang="ru-RU" dirty="0" err="1"/>
              <a:t>України</a:t>
            </a:r>
            <a:r>
              <a:rPr lang="ru-RU" dirty="0"/>
              <a:t> за </a:t>
            </a:r>
            <a:r>
              <a:rPr lang="ru-RU" dirty="0" err="1"/>
              <a:t>поданням</a:t>
            </a:r>
            <a:r>
              <a:rPr lang="ru-RU" dirty="0"/>
              <a:t> </a:t>
            </a:r>
            <a:r>
              <a:rPr lang="ru-RU" dirty="0" err="1"/>
              <a:t>Міністерства</a:t>
            </a:r>
            <a:r>
              <a:rPr lang="ru-RU" dirty="0"/>
              <a:t> оборони </a:t>
            </a:r>
            <a:r>
              <a:rPr lang="ru-RU" dirty="0" err="1"/>
              <a:t>України</a:t>
            </a:r>
            <a:r>
              <a:rPr lang="ru-RU" dirty="0"/>
              <a:t>, </a:t>
            </a:r>
            <a:r>
              <a:rPr lang="ru-RU" dirty="0" err="1"/>
              <a:t>погодженим</a:t>
            </a:r>
            <a:r>
              <a:rPr lang="ru-RU" dirty="0"/>
              <a:t> з </a:t>
            </a:r>
            <a:r>
              <a:rPr lang="ru-RU" dirty="0" err="1"/>
              <a:t>Міністерством</a:t>
            </a:r>
            <a:r>
              <a:rPr lang="ru-RU" dirty="0"/>
              <a:t> </a:t>
            </a:r>
            <a:r>
              <a:rPr lang="ru-RU" dirty="0" err="1"/>
              <a:t>внутрішніх</a:t>
            </a:r>
            <a:r>
              <a:rPr lang="ru-RU" dirty="0"/>
              <a:t> справ </a:t>
            </a:r>
            <a:r>
              <a:rPr lang="ru-RU" dirty="0" err="1"/>
              <a:t>України</a:t>
            </a:r>
            <a:r>
              <a:rPr lang="ru-RU" dirty="0"/>
              <a:t>, </a:t>
            </a:r>
            <a:r>
              <a:rPr lang="ru-RU" dirty="0" err="1"/>
              <a:t>Міністерством</a:t>
            </a:r>
            <a:r>
              <a:rPr lang="ru-RU" dirty="0"/>
              <a:t> </a:t>
            </a:r>
            <a:r>
              <a:rPr lang="ru-RU" dirty="0" err="1"/>
              <a:t>охорони</a:t>
            </a:r>
            <a:r>
              <a:rPr lang="ru-RU" dirty="0"/>
              <a:t> </a:t>
            </a:r>
            <a:r>
              <a:rPr lang="ru-RU" dirty="0" err="1"/>
              <a:t>здоров'я</a:t>
            </a:r>
            <a:r>
              <a:rPr lang="ru-RU" dirty="0"/>
              <a:t> </a:t>
            </a:r>
            <a:r>
              <a:rPr lang="ru-RU" dirty="0" err="1"/>
              <a:t>України</a:t>
            </a:r>
            <a:r>
              <a:rPr lang="ru-RU" dirty="0"/>
              <a:t> та </a:t>
            </a:r>
            <a:r>
              <a:rPr lang="ru-RU" dirty="0" err="1"/>
              <a:t>Офісом</a:t>
            </a:r>
            <a:r>
              <a:rPr lang="ru-RU" dirty="0"/>
              <a:t> Генерального прокурора.</a:t>
            </a:r>
          </a:p>
          <a:p>
            <a:endParaRPr lang="ru-RU" dirty="0"/>
          </a:p>
        </p:txBody>
      </p:sp>
    </p:spTree>
    <p:extLst>
      <p:ext uri="{BB962C8B-B14F-4D97-AF65-F5344CB8AC3E}">
        <p14:creationId xmlns:p14="http://schemas.microsoft.com/office/powerpoint/2010/main" val="1045004425"/>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512" y="0"/>
            <a:ext cx="8229600" cy="1143000"/>
          </a:xfrm>
        </p:spPr>
        <p:txBody>
          <a:bodyPr/>
          <a:lstStyle/>
          <a:p>
            <a:r>
              <a:rPr lang="ru-RU" dirty="0" err="1"/>
              <a:t>Застосування</a:t>
            </a:r>
            <a:r>
              <a:rPr lang="ru-RU" dirty="0"/>
              <a:t> </a:t>
            </a:r>
            <a:r>
              <a:rPr lang="ru-RU" dirty="0" err="1"/>
              <a:t>вогнепальної</a:t>
            </a:r>
            <a:r>
              <a:rPr lang="ru-RU" dirty="0"/>
              <a:t> </a:t>
            </a:r>
            <a:r>
              <a:rPr lang="ru-RU" dirty="0" err="1"/>
              <a:t>зброї</a:t>
            </a:r>
            <a:endParaRPr lang="ru-RU" dirty="0"/>
          </a:p>
        </p:txBody>
      </p:sp>
      <p:sp>
        <p:nvSpPr>
          <p:cNvPr id="3" name="Объект 2"/>
          <p:cNvSpPr>
            <a:spLocks noGrp="1"/>
          </p:cNvSpPr>
          <p:nvPr>
            <p:ph idx="1"/>
          </p:nvPr>
        </p:nvSpPr>
        <p:spPr>
          <a:xfrm>
            <a:off x="179512" y="908720"/>
            <a:ext cx="8507288" cy="5904656"/>
          </a:xfrm>
        </p:spPr>
        <p:txBody>
          <a:bodyPr>
            <a:normAutofit fontScale="40000" lnSpcReduction="20000"/>
          </a:bodyPr>
          <a:lstStyle/>
          <a:p>
            <a:pPr marL="0" indent="0">
              <a:buNone/>
            </a:pPr>
            <a:r>
              <a:rPr lang="ru-RU" dirty="0" err="1"/>
              <a:t>Застосування</a:t>
            </a:r>
            <a:r>
              <a:rPr lang="ru-RU" dirty="0"/>
              <a:t> </a:t>
            </a:r>
            <a:r>
              <a:rPr lang="ru-RU" dirty="0" err="1"/>
              <a:t>вогнепальної</a:t>
            </a:r>
            <a:r>
              <a:rPr lang="ru-RU" dirty="0"/>
              <a:t> </a:t>
            </a:r>
            <a:r>
              <a:rPr lang="ru-RU" dirty="0" err="1"/>
              <a:t>зброї</a:t>
            </a:r>
            <a:r>
              <a:rPr lang="ru-RU" dirty="0"/>
              <a:t> є </a:t>
            </a:r>
            <a:r>
              <a:rPr lang="ru-RU" dirty="0" err="1"/>
              <a:t>крайнім</a:t>
            </a:r>
            <a:r>
              <a:rPr lang="ru-RU" dirty="0"/>
              <a:t> заходом і </a:t>
            </a:r>
            <a:r>
              <a:rPr lang="ru-RU" dirty="0" err="1"/>
              <a:t>допускається</a:t>
            </a:r>
            <a:r>
              <a:rPr lang="ru-RU" dirty="0"/>
              <a:t> у </a:t>
            </a:r>
            <a:r>
              <a:rPr lang="ru-RU" dirty="0" err="1"/>
              <a:t>разі</a:t>
            </a:r>
            <a:r>
              <a:rPr lang="ru-RU" dirty="0"/>
              <a:t>, коли </a:t>
            </a:r>
            <a:r>
              <a:rPr lang="ru-RU" dirty="0" err="1"/>
              <a:t>інші</a:t>
            </a:r>
            <a:r>
              <a:rPr lang="ru-RU" dirty="0"/>
              <a:t> заходи </a:t>
            </a:r>
            <a:r>
              <a:rPr lang="ru-RU" dirty="0" err="1"/>
              <a:t>виявилися</a:t>
            </a:r>
            <a:r>
              <a:rPr lang="ru-RU" dirty="0"/>
              <a:t> </a:t>
            </a:r>
            <a:r>
              <a:rPr lang="ru-RU" dirty="0" err="1"/>
              <a:t>неефективними</a:t>
            </a:r>
            <a:r>
              <a:rPr lang="ru-RU" dirty="0"/>
              <a:t> </a:t>
            </a:r>
            <a:r>
              <a:rPr lang="ru-RU" dirty="0" err="1"/>
              <a:t>або</a:t>
            </a:r>
            <a:r>
              <a:rPr lang="ru-RU" dirty="0"/>
              <a:t> </a:t>
            </a:r>
            <a:r>
              <a:rPr lang="ru-RU" dirty="0" err="1"/>
              <a:t>якщо</a:t>
            </a:r>
            <a:r>
              <a:rPr lang="ru-RU" dirty="0"/>
              <a:t> за </a:t>
            </a:r>
            <a:r>
              <a:rPr lang="ru-RU" dirty="0" err="1"/>
              <a:t>умовами</a:t>
            </a:r>
            <a:r>
              <a:rPr lang="ru-RU" dirty="0"/>
              <a:t> обстановки </a:t>
            </a:r>
            <a:r>
              <a:rPr lang="ru-RU" dirty="0" err="1"/>
              <a:t>застосування</a:t>
            </a:r>
            <a:r>
              <a:rPr lang="ru-RU" dirty="0"/>
              <a:t> </a:t>
            </a:r>
            <a:r>
              <a:rPr lang="ru-RU" dirty="0" err="1"/>
              <a:t>інших</a:t>
            </a:r>
            <a:r>
              <a:rPr lang="ru-RU" dirty="0"/>
              <a:t> </a:t>
            </a:r>
            <a:r>
              <a:rPr lang="ru-RU" dirty="0" err="1"/>
              <a:t>заходів</a:t>
            </a:r>
            <a:r>
              <a:rPr lang="ru-RU" dirty="0"/>
              <a:t> є </a:t>
            </a:r>
            <a:r>
              <a:rPr lang="ru-RU" dirty="0" err="1"/>
              <a:t>неможливим</a:t>
            </a:r>
            <a:r>
              <a:rPr lang="ru-RU" dirty="0"/>
              <a:t>.</a:t>
            </a:r>
          </a:p>
          <a:p>
            <a:pPr marL="0" indent="0">
              <a:buNone/>
            </a:pPr>
            <a:r>
              <a:rPr lang="ru-RU" dirty="0" err="1"/>
              <a:t>Військовослужбовці</a:t>
            </a:r>
            <a:r>
              <a:rPr lang="ru-RU" dirty="0"/>
              <a:t> </a:t>
            </a:r>
            <a:r>
              <a:rPr lang="ru-RU" dirty="0" err="1"/>
              <a:t>Служби</a:t>
            </a:r>
            <a:r>
              <a:rPr lang="ru-RU" dirty="0"/>
              <a:t> правопорядку, </a:t>
            </a:r>
            <a:r>
              <a:rPr lang="ru-RU" dirty="0" err="1"/>
              <a:t>крім</a:t>
            </a:r>
            <a:r>
              <a:rPr lang="ru-RU" dirty="0"/>
              <a:t> </a:t>
            </a:r>
            <a:r>
              <a:rPr lang="ru-RU" dirty="0" err="1"/>
              <a:t>визначених</a:t>
            </a:r>
            <a:r>
              <a:rPr lang="ru-RU" dirty="0"/>
              <a:t> </a:t>
            </a:r>
            <a:r>
              <a:rPr lang="ru-RU" dirty="0" err="1"/>
              <a:t>військовими</a:t>
            </a:r>
            <a:r>
              <a:rPr lang="ru-RU" dirty="0"/>
              <a:t> статутами </a:t>
            </a:r>
            <a:r>
              <a:rPr lang="ru-RU" dirty="0" err="1"/>
              <a:t>Збройних</a:t>
            </a:r>
            <a:r>
              <a:rPr lang="ru-RU" dirty="0"/>
              <a:t> Сил </a:t>
            </a:r>
            <a:r>
              <a:rPr lang="ru-RU" dirty="0" err="1"/>
              <a:t>України</a:t>
            </a:r>
            <a:r>
              <a:rPr lang="ru-RU" dirty="0"/>
              <a:t> порядку і правил </a:t>
            </a:r>
            <a:r>
              <a:rPr lang="ru-RU" dirty="0" err="1"/>
              <a:t>застосування</a:t>
            </a:r>
            <a:r>
              <a:rPr lang="ru-RU" dirty="0"/>
              <a:t> </a:t>
            </a:r>
            <a:r>
              <a:rPr lang="ru-RU" dirty="0" err="1"/>
              <a:t>зброї</a:t>
            </a:r>
            <a:r>
              <a:rPr lang="ru-RU" dirty="0"/>
              <a:t> і </a:t>
            </a:r>
            <a:r>
              <a:rPr lang="ru-RU" dirty="0" err="1"/>
              <a:t>фізичної</a:t>
            </a:r>
            <a:r>
              <a:rPr lang="ru-RU" dirty="0"/>
              <a:t> </a:t>
            </a:r>
            <a:r>
              <a:rPr lang="ru-RU" dirty="0" err="1"/>
              <a:t>сили</a:t>
            </a:r>
            <a:r>
              <a:rPr lang="ru-RU" dirty="0"/>
              <a:t>, </a:t>
            </a:r>
            <a:r>
              <a:rPr lang="ru-RU" dirty="0" err="1"/>
              <a:t>мають</a:t>
            </a:r>
            <a:r>
              <a:rPr lang="ru-RU" dirty="0"/>
              <a:t> право </a:t>
            </a:r>
            <a:r>
              <a:rPr lang="ru-RU" dirty="0" err="1"/>
              <a:t>застосовувати</a:t>
            </a:r>
            <a:r>
              <a:rPr lang="ru-RU" dirty="0"/>
              <a:t> </a:t>
            </a:r>
            <a:r>
              <a:rPr lang="ru-RU" dirty="0" err="1"/>
              <a:t>вогнепальну</a:t>
            </a:r>
            <a:r>
              <a:rPr lang="ru-RU" dirty="0"/>
              <a:t> </a:t>
            </a:r>
            <a:r>
              <a:rPr lang="ru-RU" dirty="0" err="1"/>
              <a:t>зброю</a:t>
            </a:r>
            <a:r>
              <a:rPr lang="ru-RU" dirty="0"/>
              <a:t> у таких </a:t>
            </a:r>
            <a:r>
              <a:rPr lang="ru-RU" dirty="0" err="1"/>
              <a:t>випадках</a:t>
            </a:r>
            <a:r>
              <a:rPr lang="ru-RU" dirty="0"/>
              <a:t>:</a:t>
            </a:r>
          </a:p>
          <a:p>
            <a:pPr marL="0" indent="0">
              <a:buNone/>
            </a:pPr>
            <a:r>
              <a:rPr lang="ru-RU" dirty="0"/>
              <a:t>1) для </a:t>
            </a:r>
            <a:r>
              <a:rPr lang="ru-RU" dirty="0" err="1"/>
              <a:t>захисту</a:t>
            </a:r>
            <a:r>
              <a:rPr lang="ru-RU" dirty="0"/>
              <a:t> </a:t>
            </a:r>
            <a:r>
              <a:rPr lang="ru-RU" dirty="0" err="1"/>
              <a:t>військовослужбовців</a:t>
            </a:r>
            <a:r>
              <a:rPr lang="ru-RU" dirty="0"/>
              <a:t>, </a:t>
            </a:r>
            <a:r>
              <a:rPr lang="ru-RU" dirty="0" err="1"/>
              <a:t>інших</a:t>
            </a:r>
            <a:r>
              <a:rPr lang="ru-RU" dirty="0"/>
              <a:t> </a:t>
            </a:r>
            <a:r>
              <a:rPr lang="ru-RU" dirty="0" err="1"/>
              <a:t>громадян</a:t>
            </a:r>
            <a:r>
              <a:rPr lang="ru-RU" dirty="0"/>
              <a:t> </a:t>
            </a:r>
            <a:r>
              <a:rPr lang="ru-RU" dirty="0" err="1"/>
              <a:t>від</a:t>
            </a:r>
            <a:r>
              <a:rPr lang="ru-RU" dirty="0"/>
              <a:t> нападу, </a:t>
            </a:r>
            <a:r>
              <a:rPr lang="ru-RU" dirty="0" err="1"/>
              <a:t>що</a:t>
            </a:r>
            <a:r>
              <a:rPr lang="ru-RU" dirty="0"/>
              <a:t> </a:t>
            </a:r>
            <a:r>
              <a:rPr lang="ru-RU" dirty="0" err="1"/>
              <a:t>загрожує</a:t>
            </a:r>
            <a:r>
              <a:rPr lang="ru-RU" dirty="0"/>
              <a:t> </a:t>
            </a:r>
            <a:r>
              <a:rPr lang="ru-RU" dirty="0" err="1"/>
              <a:t>їх</a:t>
            </a:r>
            <a:r>
              <a:rPr lang="ru-RU" dirty="0"/>
              <a:t> </a:t>
            </a:r>
            <a:r>
              <a:rPr lang="ru-RU" dirty="0" err="1"/>
              <a:t>життю</a:t>
            </a:r>
            <a:r>
              <a:rPr lang="ru-RU" dirty="0"/>
              <a:t> і </a:t>
            </a:r>
            <a:r>
              <a:rPr lang="ru-RU" dirty="0" err="1"/>
              <a:t>здоров'ю</a:t>
            </a:r>
            <a:r>
              <a:rPr lang="ru-RU" dirty="0"/>
              <a:t>, а </a:t>
            </a:r>
            <a:r>
              <a:rPr lang="ru-RU" dirty="0" err="1"/>
              <a:t>також</a:t>
            </a:r>
            <a:r>
              <a:rPr lang="ru-RU" dirty="0"/>
              <a:t> </a:t>
            </a:r>
            <a:r>
              <a:rPr lang="ru-RU" dirty="0" err="1"/>
              <a:t>звільнення</a:t>
            </a:r>
            <a:r>
              <a:rPr lang="ru-RU" dirty="0"/>
              <a:t> </a:t>
            </a:r>
            <a:r>
              <a:rPr lang="ru-RU" dirty="0" err="1"/>
              <a:t>заручників</a:t>
            </a:r>
            <a:r>
              <a:rPr lang="ru-RU" dirty="0"/>
              <a:t>, </a:t>
            </a:r>
            <a:r>
              <a:rPr lang="ru-RU" dirty="0" err="1"/>
              <a:t>захоплених</a:t>
            </a:r>
            <a:r>
              <a:rPr lang="ru-RU" dirty="0"/>
              <a:t> на </a:t>
            </a:r>
            <a:r>
              <a:rPr lang="ru-RU" dirty="0" err="1"/>
              <a:t>території</a:t>
            </a:r>
            <a:r>
              <a:rPr lang="ru-RU" dirty="0"/>
              <a:t> </a:t>
            </a:r>
            <a:r>
              <a:rPr lang="ru-RU" dirty="0" err="1"/>
              <a:t>військової</a:t>
            </a:r>
            <a:r>
              <a:rPr lang="ru-RU" dirty="0"/>
              <a:t> </a:t>
            </a:r>
            <a:r>
              <a:rPr lang="ru-RU" dirty="0" err="1"/>
              <a:t>частини</a:t>
            </a:r>
            <a:r>
              <a:rPr lang="ru-RU" dirty="0"/>
              <a:t>;</a:t>
            </a:r>
          </a:p>
          <a:p>
            <a:pPr marL="0" indent="0">
              <a:buNone/>
            </a:pPr>
            <a:r>
              <a:rPr lang="ru-RU" dirty="0"/>
              <a:t>2) для </a:t>
            </a:r>
            <a:r>
              <a:rPr lang="ru-RU" dirty="0" err="1"/>
              <a:t>відбиття</a:t>
            </a:r>
            <a:r>
              <a:rPr lang="ru-RU" dirty="0"/>
              <a:t> </a:t>
            </a:r>
            <a:r>
              <a:rPr lang="ru-RU" dirty="0" err="1"/>
              <a:t>групового</a:t>
            </a:r>
            <a:r>
              <a:rPr lang="ru-RU" dirty="0"/>
              <a:t> </a:t>
            </a:r>
            <a:r>
              <a:rPr lang="ru-RU" dirty="0" err="1"/>
              <a:t>або</a:t>
            </a:r>
            <a:r>
              <a:rPr lang="ru-RU" dirty="0"/>
              <a:t> </a:t>
            </a:r>
            <a:r>
              <a:rPr lang="ru-RU" dirty="0" err="1"/>
              <a:t>збройного</a:t>
            </a:r>
            <a:r>
              <a:rPr lang="ru-RU" dirty="0"/>
              <a:t> нападу на </a:t>
            </a:r>
            <a:r>
              <a:rPr lang="ru-RU" dirty="0" err="1"/>
              <a:t>військовослужбовця</a:t>
            </a:r>
            <a:r>
              <a:rPr lang="ru-RU" dirty="0"/>
              <a:t> </a:t>
            </a:r>
            <a:r>
              <a:rPr lang="ru-RU" dirty="0" err="1"/>
              <a:t>Служби</a:t>
            </a:r>
            <a:r>
              <a:rPr lang="ru-RU" dirty="0"/>
              <a:t> правопорядку </a:t>
            </a:r>
            <a:r>
              <a:rPr lang="ru-RU" dirty="0" err="1"/>
              <a:t>або</a:t>
            </a:r>
            <a:r>
              <a:rPr lang="ru-RU" dirty="0"/>
              <a:t> </a:t>
            </a:r>
            <a:r>
              <a:rPr lang="ru-RU" dirty="0" err="1"/>
              <a:t>членів</a:t>
            </a:r>
            <a:r>
              <a:rPr lang="ru-RU" dirty="0"/>
              <a:t> </a:t>
            </a:r>
            <a:r>
              <a:rPr lang="ru-RU" dirty="0" err="1"/>
              <a:t>його</a:t>
            </a:r>
            <a:r>
              <a:rPr lang="ru-RU" dirty="0"/>
              <a:t> </a:t>
            </a:r>
            <a:r>
              <a:rPr lang="ru-RU" dirty="0" err="1"/>
              <a:t>сім'ї</a:t>
            </a:r>
            <a:r>
              <a:rPr lang="ru-RU" dirty="0"/>
              <a:t> </a:t>
            </a:r>
            <a:r>
              <a:rPr lang="ru-RU" dirty="0" err="1"/>
              <a:t>чи</a:t>
            </a:r>
            <a:r>
              <a:rPr lang="ru-RU" dirty="0"/>
              <a:t> </a:t>
            </a:r>
            <a:r>
              <a:rPr lang="ru-RU" dirty="0" err="1"/>
              <a:t>іншого</a:t>
            </a:r>
            <a:r>
              <a:rPr lang="ru-RU" dirty="0"/>
              <a:t> нападу, </a:t>
            </a:r>
            <a:r>
              <a:rPr lang="ru-RU" dirty="0" err="1"/>
              <a:t>якщо</a:t>
            </a:r>
            <a:r>
              <a:rPr lang="ru-RU" dirty="0"/>
              <a:t> </a:t>
            </a:r>
            <a:r>
              <a:rPr lang="ru-RU" dirty="0" err="1"/>
              <a:t>їх</a:t>
            </a:r>
            <a:r>
              <a:rPr lang="ru-RU" dirty="0"/>
              <a:t> </a:t>
            </a:r>
            <a:r>
              <a:rPr lang="ru-RU" dirty="0" err="1"/>
              <a:t>життю</a:t>
            </a:r>
            <a:r>
              <a:rPr lang="ru-RU" dirty="0"/>
              <a:t> </a:t>
            </a:r>
            <a:r>
              <a:rPr lang="ru-RU" dirty="0" err="1"/>
              <a:t>або</a:t>
            </a:r>
            <a:r>
              <a:rPr lang="ru-RU" dirty="0"/>
              <a:t> </a:t>
            </a:r>
            <a:r>
              <a:rPr lang="ru-RU" dirty="0" err="1"/>
              <a:t>здоров'ю</a:t>
            </a:r>
            <a:r>
              <a:rPr lang="ru-RU" dirty="0"/>
              <a:t> </a:t>
            </a:r>
            <a:r>
              <a:rPr lang="ru-RU" dirty="0" err="1"/>
              <a:t>загрожує</a:t>
            </a:r>
            <a:r>
              <a:rPr lang="ru-RU" dirty="0"/>
              <a:t> </a:t>
            </a:r>
            <a:r>
              <a:rPr lang="ru-RU" dirty="0" err="1"/>
              <a:t>небезпека</a:t>
            </a:r>
            <a:r>
              <a:rPr lang="ru-RU" dirty="0"/>
              <a:t>;</a:t>
            </a:r>
          </a:p>
          <a:p>
            <a:pPr marL="0" indent="0">
              <a:buNone/>
            </a:pPr>
            <a:r>
              <a:rPr lang="ru-RU" dirty="0"/>
              <a:t>3) для </a:t>
            </a:r>
            <a:r>
              <a:rPr lang="ru-RU" dirty="0" err="1"/>
              <a:t>відбиття</a:t>
            </a:r>
            <a:r>
              <a:rPr lang="ru-RU" dirty="0"/>
              <a:t> нападу на </a:t>
            </a:r>
            <a:r>
              <a:rPr lang="ru-RU" dirty="0" err="1"/>
              <a:t>об'єкти</a:t>
            </a:r>
            <a:r>
              <a:rPr lang="ru-RU" dirty="0"/>
              <a:t>, </a:t>
            </a:r>
            <a:r>
              <a:rPr lang="ru-RU" dirty="0" err="1"/>
              <a:t>що</a:t>
            </a:r>
            <a:r>
              <a:rPr lang="ru-RU" dirty="0"/>
              <a:t> </a:t>
            </a:r>
            <a:r>
              <a:rPr lang="ru-RU" dirty="0" err="1"/>
              <a:t>знаходяться</a:t>
            </a:r>
            <a:r>
              <a:rPr lang="ru-RU" dirty="0"/>
              <a:t> </a:t>
            </a:r>
            <a:r>
              <a:rPr lang="ru-RU" dirty="0" err="1"/>
              <a:t>під</a:t>
            </a:r>
            <a:r>
              <a:rPr lang="ru-RU" dirty="0"/>
              <a:t> </a:t>
            </a:r>
            <a:r>
              <a:rPr lang="ru-RU" dirty="0" err="1"/>
              <a:t>охороною</a:t>
            </a:r>
            <a:r>
              <a:rPr lang="ru-RU" dirty="0"/>
              <a:t>, </a:t>
            </a:r>
            <a:r>
              <a:rPr lang="ru-RU" dirty="0" err="1"/>
              <a:t>конвої</a:t>
            </a:r>
            <a:r>
              <a:rPr lang="ru-RU" dirty="0"/>
              <a:t>, </a:t>
            </a:r>
            <a:r>
              <a:rPr lang="ru-RU" dirty="0" err="1"/>
              <a:t>приміщення</a:t>
            </a:r>
            <a:r>
              <a:rPr lang="ru-RU" dirty="0"/>
              <a:t>, </a:t>
            </a:r>
            <a:r>
              <a:rPr lang="ru-RU" dirty="0" err="1"/>
              <a:t>споруди</a:t>
            </a:r>
            <a:r>
              <a:rPr lang="ru-RU" dirty="0"/>
              <a:t>, </a:t>
            </a:r>
            <a:r>
              <a:rPr lang="ru-RU" dirty="0" err="1"/>
              <a:t>транспортні</a:t>
            </a:r>
            <a:r>
              <a:rPr lang="ru-RU" dirty="0"/>
              <a:t> </a:t>
            </a:r>
            <a:r>
              <a:rPr lang="ru-RU" dirty="0" err="1"/>
              <a:t>засоби</a:t>
            </a:r>
            <a:r>
              <a:rPr lang="ru-RU" dirty="0"/>
              <a:t> </a:t>
            </a:r>
            <a:r>
              <a:rPr lang="ru-RU" dirty="0" err="1"/>
              <a:t>військових</a:t>
            </a:r>
            <a:r>
              <a:rPr lang="ru-RU" dirty="0"/>
              <a:t> </a:t>
            </a:r>
            <a:r>
              <a:rPr lang="ru-RU" dirty="0" err="1"/>
              <a:t>частин</a:t>
            </a:r>
            <a:r>
              <a:rPr lang="ru-RU" dirty="0"/>
              <a:t>, а </a:t>
            </a:r>
            <a:r>
              <a:rPr lang="ru-RU" dirty="0" err="1"/>
              <a:t>також</a:t>
            </a:r>
            <a:r>
              <a:rPr lang="ru-RU" dirty="0"/>
              <a:t> </a:t>
            </a:r>
            <a:r>
              <a:rPr lang="ru-RU" dirty="0" err="1"/>
              <a:t>звільнення</a:t>
            </a:r>
            <a:r>
              <a:rPr lang="ru-RU" dirty="0"/>
              <a:t> </a:t>
            </a:r>
            <a:r>
              <a:rPr lang="ru-RU" dirty="0" err="1"/>
              <a:t>їх</a:t>
            </a:r>
            <a:r>
              <a:rPr lang="ru-RU" dirty="0"/>
              <a:t> у </a:t>
            </a:r>
            <a:r>
              <a:rPr lang="ru-RU" dirty="0" err="1"/>
              <a:t>разі</a:t>
            </a:r>
            <a:r>
              <a:rPr lang="ru-RU" dirty="0"/>
              <a:t> </a:t>
            </a:r>
            <a:r>
              <a:rPr lang="ru-RU" dirty="0" err="1"/>
              <a:t>захоплення</a:t>
            </a:r>
            <a:r>
              <a:rPr lang="ru-RU" dirty="0"/>
              <a:t>;</a:t>
            </a:r>
          </a:p>
          <a:p>
            <a:pPr marL="0" indent="0">
              <a:buNone/>
            </a:pPr>
            <a:r>
              <a:rPr lang="ru-RU" dirty="0"/>
              <a:t>4) для </a:t>
            </a:r>
            <a:r>
              <a:rPr lang="ru-RU" dirty="0" err="1"/>
              <a:t>затримання</a:t>
            </a:r>
            <a:r>
              <a:rPr lang="ru-RU" dirty="0"/>
              <a:t> особи, яку застали при </a:t>
            </a:r>
            <a:r>
              <a:rPr lang="ru-RU" dirty="0" err="1"/>
              <a:t>вчиненні</a:t>
            </a:r>
            <a:r>
              <a:rPr lang="ru-RU" dirty="0"/>
              <a:t> тяжкого </a:t>
            </a:r>
            <a:r>
              <a:rPr lang="ru-RU" dirty="0" err="1"/>
              <a:t>або</a:t>
            </a:r>
            <a:r>
              <a:rPr lang="ru-RU" dirty="0"/>
              <a:t> особливо тяжкого </a:t>
            </a:r>
            <a:r>
              <a:rPr lang="ru-RU" dirty="0" err="1"/>
              <a:t>злочинів</a:t>
            </a:r>
            <a:r>
              <a:rPr lang="ru-RU" dirty="0"/>
              <a:t> і яка </a:t>
            </a:r>
            <a:r>
              <a:rPr lang="ru-RU" dirty="0" err="1"/>
              <a:t>намагається</a:t>
            </a:r>
            <a:r>
              <a:rPr lang="ru-RU" dirty="0"/>
              <a:t> </a:t>
            </a:r>
            <a:r>
              <a:rPr lang="ru-RU" dirty="0" err="1"/>
              <a:t>втекти</a:t>
            </a:r>
            <a:r>
              <a:rPr lang="ru-RU" dirty="0"/>
              <a:t>;</a:t>
            </a:r>
          </a:p>
          <a:p>
            <a:pPr marL="0" indent="0">
              <a:buNone/>
            </a:pPr>
            <a:r>
              <a:rPr lang="ru-RU" dirty="0"/>
              <a:t>5) для </a:t>
            </a:r>
            <a:r>
              <a:rPr lang="ru-RU" dirty="0" err="1"/>
              <a:t>затримання</a:t>
            </a:r>
            <a:r>
              <a:rPr lang="ru-RU" dirty="0"/>
              <a:t> особи, яка чинить </a:t>
            </a:r>
            <a:r>
              <a:rPr lang="ru-RU" dirty="0" err="1"/>
              <a:t>збройний</a:t>
            </a:r>
            <a:r>
              <a:rPr lang="ru-RU" dirty="0"/>
              <a:t> </a:t>
            </a:r>
            <a:r>
              <a:rPr lang="ru-RU" dirty="0" err="1"/>
              <a:t>опір</a:t>
            </a:r>
            <a:r>
              <a:rPr lang="ru-RU" dirty="0"/>
              <a:t>, </a:t>
            </a:r>
            <a:r>
              <a:rPr lang="ru-RU" dirty="0" err="1"/>
              <a:t>намагається</a:t>
            </a:r>
            <a:r>
              <a:rPr lang="ru-RU" dirty="0"/>
              <a:t> </a:t>
            </a:r>
            <a:r>
              <a:rPr lang="ru-RU" dirty="0" err="1"/>
              <a:t>втекти</a:t>
            </a:r>
            <a:r>
              <a:rPr lang="ru-RU" dirty="0"/>
              <a:t> з-</a:t>
            </a:r>
            <a:r>
              <a:rPr lang="ru-RU" dirty="0" err="1"/>
              <a:t>під</a:t>
            </a:r>
            <a:r>
              <a:rPr lang="ru-RU" dirty="0"/>
              <a:t> </a:t>
            </a:r>
            <a:r>
              <a:rPr lang="ru-RU" dirty="0" err="1"/>
              <a:t>варти</a:t>
            </a:r>
            <a:r>
              <a:rPr lang="ru-RU" dirty="0"/>
              <a:t>, а </a:t>
            </a:r>
            <a:r>
              <a:rPr lang="ru-RU" dirty="0" err="1"/>
              <a:t>також</a:t>
            </a:r>
            <a:r>
              <a:rPr lang="ru-RU" dirty="0"/>
              <a:t> </a:t>
            </a:r>
            <a:r>
              <a:rPr lang="ru-RU" dirty="0" err="1"/>
              <a:t>озброєної</a:t>
            </a:r>
            <a:r>
              <a:rPr lang="ru-RU" dirty="0"/>
              <a:t> особи, яка </a:t>
            </a:r>
            <a:r>
              <a:rPr lang="ru-RU" dirty="0" err="1"/>
              <a:t>погрожує</a:t>
            </a:r>
            <a:r>
              <a:rPr lang="ru-RU" dirty="0"/>
              <a:t> </a:t>
            </a:r>
            <a:r>
              <a:rPr lang="ru-RU" dirty="0" err="1"/>
              <a:t>застосуванням</a:t>
            </a:r>
            <a:r>
              <a:rPr lang="ru-RU" dirty="0"/>
              <a:t> </a:t>
            </a:r>
            <a:r>
              <a:rPr lang="ru-RU" dirty="0" err="1"/>
              <a:t>зброї</a:t>
            </a:r>
            <a:r>
              <a:rPr lang="ru-RU" dirty="0"/>
              <a:t> та </a:t>
            </a:r>
            <a:r>
              <a:rPr lang="ru-RU" dirty="0" err="1"/>
              <a:t>інших</a:t>
            </a:r>
            <a:r>
              <a:rPr lang="ru-RU" dirty="0"/>
              <a:t> </a:t>
            </a:r>
            <a:r>
              <a:rPr lang="ru-RU" dirty="0" err="1"/>
              <a:t>предметів</a:t>
            </a:r>
            <a:r>
              <a:rPr lang="ru-RU" dirty="0"/>
              <a:t>, </a:t>
            </a:r>
            <a:r>
              <a:rPr lang="ru-RU" dirty="0" err="1"/>
              <a:t>що</a:t>
            </a:r>
            <a:r>
              <a:rPr lang="ru-RU" dirty="0"/>
              <a:t> </a:t>
            </a:r>
            <a:r>
              <a:rPr lang="ru-RU" dirty="0" err="1"/>
              <a:t>загрожує</a:t>
            </a:r>
            <a:r>
              <a:rPr lang="ru-RU" dirty="0"/>
              <a:t> </a:t>
            </a:r>
            <a:r>
              <a:rPr lang="ru-RU" dirty="0" err="1"/>
              <a:t>життю</a:t>
            </a:r>
            <a:r>
              <a:rPr lang="ru-RU" dirty="0"/>
              <a:t> і </a:t>
            </a:r>
            <a:r>
              <a:rPr lang="ru-RU" dirty="0" err="1"/>
              <a:t>здоров'ю</a:t>
            </a:r>
            <a:r>
              <a:rPr lang="ru-RU" dirty="0"/>
              <a:t> </a:t>
            </a:r>
            <a:r>
              <a:rPr lang="ru-RU" dirty="0" err="1"/>
              <a:t>військовослужбовця</a:t>
            </a:r>
            <a:r>
              <a:rPr lang="ru-RU" dirty="0"/>
              <a:t> </a:t>
            </a:r>
            <a:r>
              <a:rPr lang="ru-RU" dirty="0" err="1"/>
              <a:t>Служби</a:t>
            </a:r>
            <a:r>
              <a:rPr lang="ru-RU" dirty="0"/>
              <a:t> правопорядку;</a:t>
            </a:r>
          </a:p>
          <a:p>
            <a:pPr marL="0" indent="0">
              <a:buNone/>
            </a:pPr>
            <a:r>
              <a:rPr lang="ru-RU" dirty="0"/>
              <a:t>6) для </a:t>
            </a:r>
            <a:r>
              <a:rPr lang="ru-RU" dirty="0" err="1"/>
              <a:t>зупинки</a:t>
            </a:r>
            <a:r>
              <a:rPr lang="ru-RU" dirty="0"/>
              <a:t> транспортного </a:t>
            </a:r>
            <a:r>
              <a:rPr lang="ru-RU" dirty="0" err="1"/>
              <a:t>засобу</a:t>
            </a:r>
            <a:r>
              <a:rPr lang="ru-RU" dirty="0"/>
              <a:t> шляхом </a:t>
            </a:r>
            <a:r>
              <a:rPr lang="ru-RU" dirty="0" err="1"/>
              <a:t>його</a:t>
            </a:r>
            <a:r>
              <a:rPr lang="ru-RU" dirty="0"/>
              <a:t> </a:t>
            </a:r>
            <a:r>
              <a:rPr lang="ru-RU" dirty="0" err="1"/>
              <a:t>пошкодження</a:t>
            </a:r>
            <a:r>
              <a:rPr lang="ru-RU" dirty="0"/>
              <a:t>, </a:t>
            </a:r>
            <a:r>
              <a:rPr lang="ru-RU" dirty="0" err="1"/>
              <a:t>якщо</a:t>
            </a:r>
            <a:r>
              <a:rPr lang="ru-RU" dirty="0"/>
              <a:t> </a:t>
            </a:r>
            <a:r>
              <a:rPr lang="ru-RU" dirty="0" err="1"/>
              <a:t>водій</a:t>
            </a:r>
            <a:r>
              <a:rPr lang="ru-RU" dirty="0"/>
              <a:t> </a:t>
            </a:r>
            <a:r>
              <a:rPr lang="ru-RU" dirty="0" err="1"/>
              <a:t>своїми</a:t>
            </a:r>
            <a:r>
              <a:rPr lang="ru-RU" dirty="0"/>
              <a:t> </a:t>
            </a:r>
            <a:r>
              <a:rPr lang="ru-RU" dirty="0" err="1"/>
              <a:t>діями</a:t>
            </a:r>
            <a:r>
              <a:rPr lang="ru-RU" dirty="0"/>
              <a:t> </a:t>
            </a:r>
            <a:r>
              <a:rPr lang="ru-RU" dirty="0" err="1"/>
              <a:t>створює</a:t>
            </a:r>
            <a:r>
              <a:rPr lang="ru-RU" dirty="0"/>
              <a:t> </a:t>
            </a:r>
            <a:r>
              <a:rPr lang="ru-RU" dirty="0" err="1"/>
              <a:t>загрозу</a:t>
            </a:r>
            <a:r>
              <a:rPr lang="ru-RU" dirty="0"/>
              <a:t> </a:t>
            </a:r>
            <a:r>
              <a:rPr lang="ru-RU" dirty="0" err="1"/>
              <a:t>життю</a:t>
            </a:r>
            <a:r>
              <a:rPr lang="ru-RU" dirty="0"/>
              <a:t> </a:t>
            </a:r>
            <a:r>
              <a:rPr lang="ru-RU" dirty="0" err="1"/>
              <a:t>чи</a:t>
            </a:r>
            <a:r>
              <a:rPr lang="ru-RU" dirty="0"/>
              <a:t> </a:t>
            </a:r>
            <a:r>
              <a:rPr lang="ru-RU" dirty="0" err="1"/>
              <a:t>здоров'ю</a:t>
            </a:r>
            <a:r>
              <a:rPr lang="ru-RU" dirty="0"/>
              <a:t> </a:t>
            </a:r>
            <a:r>
              <a:rPr lang="ru-RU" dirty="0" err="1"/>
              <a:t>громадян</a:t>
            </a:r>
            <a:r>
              <a:rPr lang="ru-RU" dirty="0"/>
              <a:t> </a:t>
            </a:r>
            <a:r>
              <a:rPr lang="ru-RU" dirty="0" err="1"/>
              <a:t>або</a:t>
            </a:r>
            <a:r>
              <a:rPr lang="ru-RU" dirty="0"/>
              <a:t> </a:t>
            </a:r>
            <a:r>
              <a:rPr lang="ru-RU" dirty="0" err="1"/>
              <a:t>військовослужбовця</a:t>
            </a:r>
            <a:r>
              <a:rPr lang="ru-RU" dirty="0"/>
              <a:t> </a:t>
            </a:r>
            <a:r>
              <a:rPr lang="ru-RU" dirty="0" err="1"/>
              <a:t>Служби</a:t>
            </a:r>
            <a:r>
              <a:rPr lang="ru-RU" dirty="0"/>
              <a:t> правопорядку.</a:t>
            </a:r>
          </a:p>
          <a:p>
            <a:pPr marL="0" indent="0">
              <a:buNone/>
            </a:pPr>
            <a:r>
              <a:rPr lang="ru-RU" dirty="0" err="1"/>
              <a:t>Військовослужбовці</a:t>
            </a:r>
            <a:r>
              <a:rPr lang="ru-RU" dirty="0"/>
              <a:t> </a:t>
            </a:r>
            <a:r>
              <a:rPr lang="ru-RU" dirty="0" err="1"/>
              <a:t>строкової</a:t>
            </a:r>
            <a:r>
              <a:rPr lang="ru-RU" dirty="0"/>
              <a:t> </a:t>
            </a:r>
            <a:r>
              <a:rPr lang="ru-RU" dirty="0" err="1"/>
              <a:t>служби</a:t>
            </a:r>
            <a:r>
              <a:rPr lang="ru-RU" dirty="0"/>
              <a:t> у </a:t>
            </a:r>
            <a:r>
              <a:rPr lang="ru-RU" dirty="0" err="1"/>
              <a:t>випадках</a:t>
            </a:r>
            <a:r>
              <a:rPr lang="ru-RU" dirty="0"/>
              <a:t>, </a:t>
            </a:r>
            <a:r>
              <a:rPr lang="ru-RU" dirty="0" err="1"/>
              <a:t>зазначених</a:t>
            </a:r>
            <a:r>
              <a:rPr lang="ru-RU" dirty="0"/>
              <a:t> у </a:t>
            </a:r>
            <a:r>
              <a:rPr lang="ru-RU" dirty="0" err="1"/>
              <a:t>цій</a:t>
            </a:r>
            <a:r>
              <a:rPr lang="ru-RU" dirty="0"/>
              <a:t> </a:t>
            </a:r>
            <a:r>
              <a:rPr lang="ru-RU" dirty="0" err="1"/>
              <a:t>статті</a:t>
            </a:r>
            <a:r>
              <a:rPr lang="ru-RU" dirty="0"/>
              <a:t>, </a:t>
            </a:r>
            <a:r>
              <a:rPr lang="ru-RU" dirty="0" err="1"/>
              <a:t>застосовують</a:t>
            </a:r>
            <a:r>
              <a:rPr lang="ru-RU" dirty="0"/>
              <a:t> </a:t>
            </a:r>
            <a:r>
              <a:rPr lang="ru-RU" dirty="0" err="1"/>
              <a:t>вогнепальну</a:t>
            </a:r>
            <a:r>
              <a:rPr lang="ru-RU" dirty="0"/>
              <a:t> </a:t>
            </a:r>
            <a:r>
              <a:rPr lang="ru-RU" dirty="0" err="1"/>
              <a:t>зброю</a:t>
            </a:r>
            <a:r>
              <a:rPr lang="ru-RU" dirty="0"/>
              <a:t> за наказом </a:t>
            </a:r>
            <a:r>
              <a:rPr lang="ru-RU" dirty="0" err="1"/>
              <a:t>свого</a:t>
            </a:r>
            <a:r>
              <a:rPr lang="ru-RU" dirty="0"/>
              <a:t> </a:t>
            </a:r>
            <a:r>
              <a:rPr lang="ru-RU" dirty="0" err="1"/>
              <a:t>безпосереднього</a:t>
            </a:r>
            <a:r>
              <a:rPr lang="ru-RU" dirty="0"/>
              <a:t> командира (начальника), за </a:t>
            </a:r>
            <a:r>
              <a:rPr lang="ru-RU" dirty="0" err="1"/>
              <a:t>винятком</a:t>
            </a:r>
            <a:r>
              <a:rPr lang="ru-RU" dirty="0"/>
              <a:t> </a:t>
            </a:r>
            <a:r>
              <a:rPr lang="ru-RU" dirty="0" err="1"/>
              <a:t>безпосередньої</a:t>
            </a:r>
            <a:r>
              <a:rPr lang="ru-RU" dirty="0"/>
              <a:t> </a:t>
            </a:r>
            <a:r>
              <a:rPr lang="ru-RU" dirty="0" err="1"/>
              <a:t>загрози</a:t>
            </a:r>
            <a:r>
              <a:rPr lang="ru-RU" dirty="0"/>
              <a:t> </a:t>
            </a:r>
            <a:r>
              <a:rPr lang="ru-RU" dirty="0" err="1"/>
              <a:t>життю</a:t>
            </a:r>
            <a:r>
              <a:rPr lang="ru-RU" dirty="0"/>
              <a:t> і </a:t>
            </a:r>
            <a:r>
              <a:rPr lang="ru-RU" dirty="0" err="1"/>
              <a:t>здоров'ю</a:t>
            </a:r>
            <a:r>
              <a:rPr lang="ru-RU" dirty="0"/>
              <a:t> </a:t>
            </a:r>
            <a:r>
              <a:rPr lang="ru-RU" dirty="0" err="1"/>
              <a:t>військовослужбовця</a:t>
            </a:r>
            <a:r>
              <a:rPr lang="ru-RU" dirty="0"/>
              <a:t>.</a:t>
            </a:r>
          </a:p>
          <a:p>
            <a:pPr marL="0" indent="0">
              <a:buNone/>
            </a:pPr>
            <a:r>
              <a:rPr lang="ru-RU" dirty="0" err="1"/>
              <a:t>Забороняється</a:t>
            </a:r>
            <a:r>
              <a:rPr lang="ru-RU" dirty="0"/>
              <a:t> </a:t>
            </a:r>
            <a:r>
              <a:rPr lang="ru-RU" dirty="0" err="1"/>
              <a:t>застосовувати</a:t>
            </a:r>
            <a:r>
              <a:rPr lang="ru-RU" dirty="0"/>
              <a:t> і </a:t>
            </a:r>
            <a:r>
              <a:rPr lang="ru-RU" dirty="0" err="1"/>
              <a:t>використовувати</a:t>
            </a:r>
            <a:r>
              <a:rPr lang="ru-RU" dirty="0"/>
              <a:t> </a:t>
            </a:r>
            <a:r>
              <a:rPr lang="ru-RU" dirty="0" err="1"/>
              <a:t>вогнепальну</a:t>
            </a:r>
            <a:r>
              <a:rPr lang="ru-RU" dirty="0"/>
              <a:t> </a:t>
            </a:r>
            <a:r>
              <a:rPr lang="ru-RU" dirty="0" err="1"/>
              <a:t>зброю</a:t>
            </a:r>
            <a:r>
              <a:rPr lang="ru-RU" dirty="0"/>
              <a:t>, </a:t>
            </a:r>
            <a:r>
              <a:rPr lang="ru-RU" dirty="0" err="1"/>
              <a:t>якщо</a:t>
            </a:r>
            <a:r>
              <a:rPr lang="ru-RU" dirty="0"/>
              <a:t> </a:t>
            </a:r>
            <a:r>
              <a:rPr lang="ru-RU" dirty="0" err="1"/>
              <a:t>від</a:t>
            </a:r>
            <a:r>
              <a:rPr lang="ru-RU" dirty="0"/>
              <a:t> </a:t>
            </a:r>
            <a:r>
              <a:rPr lang="ru-RU" dirty="0" err="1"/>
              <a:t>цього</a:t>
            </a:r>
            <a:r>
              <a:rPr lang="ru-RU" dirty="0"/>
              <a:t> </a:t>
            </a:r>
            <a:r>
              <a:rPr lang="ru-RU" dirty="0" err="1"/>
              <a:t>можуть</a:t>
            </a:r>
            <a:r>
              <a:rPr lang="ru-RU" dirty="0"/>
              <a:t> </a:t>
            </a:r>
            <a:r>
              <a:rPr lang="ru-RU" dirty="0" err="1"/>
              <a:t>постраждати</a:t>
            </a:r>
            <a:r>
              <a:rPr lang="ru-RU" dirty="0"/>
              <a:t> </a:t>
            </a:r>
            <a:r>
              <a:rPr lang="ru-RU" dirty="0" err="1"/>
              <a:t>сторонні</a:t>
            </a:r>
            <a:r>
              <a:rPr lang="ru-RU" dirty="0"/>
              <a:t> особи.</a:t>
            </a:r>
          </a:p>
          <a:p>
            <a:pPr marL="0" indent="0">
              <a:buNone/>
            </a:pPr>
            <a:r>
              <a:rPr lang="ru-RU" dirty="0" err="1"/>
              <a:t>Військовослужбовці</a:t>
            </a:r>
            <a:r>
              <a:rPr lang="ru-RU" dirty="0"/>
              <a:t> </a:t>
            </a:r>
            <a:r>
              <a:rPr lang="ru-RU" dirty="0" err="1"/>
              <a:t>Служби</a:t>
            </a:r>
            <a:r>
              <a:rPr lang="ru-RU" dirty="0"/>
              <a:t> правопорядку </a:t>
            </a:r>
            <a:r>
              <a:rPr lang="ru-RU" dirty="0" err="1"/>
              <a:t>мають</a:t>
            </a:r>
            <a:r>
              <a:rPr lang="ru-RU" dirty="0"/>
              <a:t> право </a:t>
            </a:r>
            <a:r>
              <a:rPr lang="ru-RU" dirty="0" err="1"/>
              <a:t>використовувати</a:t>
            </a:r>
            <a:r>
              <a:rPr lang="ru-RU" dirty="0"/>
              <a:t> </a:t>
            </a:r>
            <a:r>
              <a:rPr lang="ru-RU" dirty="0" err="1"/>
              <a:t>зброю</a:t>
            </a:r>
            <a:r>
              <a:rPr lang="ru-RU" dirty="0"/>
              <a:t> </a:t>
            </a:r>
            <a:r>
              <a:rPr lang="ru-RU" dirty="0" err="1"/>
              <a:t>також</a:t>
            </a:r>
            <a:r>
              <a:rPr lang="ru-RU" dirty="0"/>
              <a:t> для </a:t>
            </a:r>
            <a:r>
              <a:rPr lang="ru-RU" dirty="0" err="1"/>
              <a:t>подання</a:t>
            </a:r>
            <a:r>
              <a:rPr lang="ru-RU" dirty="0"/>
              <a:t> сигналу </a:t>
            </a:r>
            <a:r>
              <a:rPr lang="ru-RU" dirty="0" err="1"/>
              <a:t>тривоги</a:t>
            </a:r>
            <a:r>
              <a:rPr lang="ru-RU" dirty="0"/>
              <a:t> </a:t>
            </a:r>
            <a:r>
              <a:rPr lang="ru-RU" dirty="0" err="1"/>
              <a:t>або</a:t>
            </a:r>
            <a:r>
              <a:rPr lang="ru-RU" dirty="0"/>
              <a:t> </a:t>
            </a:r>
            <a:r>
              <a:rPr lang="ru-RU" dirty="0" err="1"/>
              <a:t>виклику</a:t>
            </a:r>
            <a:r>
              <a:rPr lang="ru-RU" dirty="0"/>
              <a:t> </a:t>
            </a:r>
            <a:r>
              <a:rPr lang="ru-RU" dirty="0" err="1"/>
              <a:t>допомоги</a:t>
            </a:r>
            <a:r>
              <a:rPr lang="ru-RU" dirty="0"/>
              <a:t>, для </a:t>
            </a:r>
            <a:r>
              <a:rPr lang="ru-RU" dirty="0" err="1"/>
              <a:t>знешкодження</a:t>
            </a:r>
            <a:r>
              <a:rPr lang="ru-RU" dirty="0"/>
              <a:t> </a:t>
            </a:r>
            <a:r>
              <a:rPr lang="ru-RU" dirty="0" err="1"/>
              <a:t>тварини</a:t>
            </a:r>
            <a:r>
              <a:rPr lang="ru-RU" dirty="0"/>
              <a:t>, яка </a:t>
            </a:r>
            <a:r>
              <a:rPr lang="ru-RU" dirty="0" err="1"/>
              <a:t>загрожує</a:t>
            </a:r>
            <a:r>
              <a:rPr lang="ru-RU" dirty="0"/>
              <a:t> </a:t>
            </a:r>
            <a:r>
              <a:rPr lang="ru-RU" dirty="0" err="1"/>
              <a:t>життю</a:t>
            </a:r>
            <a:r>
              <a:rPr lang="ru-RU" dirty="0"/>
              <a:t> і </a:t>
            </a:r>
            <a:r>
              <a:rPr lang="ru-RU" dirty="0" err="1"/>
              <a:t>здоров'ю</a:t>
            </a:r>
            <a:r>
              <a:rPr lang="ru-RU" dirty="0"/>
              <a:t> </a:t>
            </a:r>
            <a:r>
              <a:rPr lang="ru-RU" dirty="0" err="1"/>
              <a:t>громадян</a:t>
            </a:r>
            <a:r>
              <a:rPr lang="ru-RU" dirty="0"/>
              <a:t> та </a:t>
            </a:r>
            <a:r>
              <a:rPr lang="ru-RU" dirty="0" err="1"/>
              <a:t>військовослужбовця</a:t>
            </a:r>
            <a:r>
              <a:rPr lang="ru-RU" dirty="0"/>
              <a:t> </a:t>
            </a:r>
            <a:r>
              <a:rPr lang="ru-RU" dirty="0" err="1"/>
              <a:t>Служби</a:t>
            </a:r>
            <a:r>
              <a:rPr lang="ru-RU" dirty="0"/>
              <a:t> правопорядку.</a:t>
            </a:r>
          </a:p>
          <a:p>
            <a:pPr marL="0" indent="0">
              <a:buNone/>
            </a:pPr>
            <a:r>
              <a:rPr lang="ru-RU" dirty="0" err="1"/>
              <a:t>Військовослужбовці</a:t>
            </a:r>
            <a:r>
              <a:rPr lang="ru-RU" dirty="0"/>
              <a:t> </a:t>
            </a:r>
            <a:r>
              <a:rPr lang="ru-RU" dirty="0" err="1"/>
              <a:t>Служби</a:t>
            </a:r>
            <a:r>
              <a:rPr lang="ru-RU" dirty="0"/>
              <a:t> правопорядку </a:t>
            </a:r>
            <a:r>
              <a:rPr lang="ru-RU" dirty="0" err="1"/>
              <a:t>мають</a:t>
            </a:r>
            <a:r>
              <a:rPr lang="ru-RU" dirty="0"/>
              <a:t> право </a:t>
            </a:r>
            <a:r>
              <a:rPr lang="ru-RU" dirty="0" err="1"/>
              <a:t>дістати</a:t>
            </a:r>
            <a:r>
              <a:rPr lang="ru-RU" dirty="0"/>
              <a:t> </a:t>
            </a:r>
            <a:r>
              <a:rPr lang="ru-RU" dirty="0" err="1"/>
              <a:t>вогнепальну</a:t>
            </a:r>
            <a:r>
              <a:rPr lang="ru-RU" dirty="0"/>
              <a:t> </a:t>
            </a:r>
            <a:r>
              <a:rPr lang="ru-RU" dirty="0" err="1"/>
              <a:t>зброю</a:t>
            </a:r>
            <a:r>
              <a:rPr lang="ru-RU" dirty="0"/>
              <a:t> і привести </a:t>
            </a:r>
            <a:r>
              <a:rPr lang="ru-RU" dirty="0" err="1"/>
              <a:t>її</a:t>
            </a:r>
            <a:r>
              <a:rPr lang="ru-RU" dirty="0"/>
              <a:t> у </a:t>
            </a:r>
            <a:r>
              <a:rPr lang="ru-RU" dirty="0" err="1"/>
              <a:t>готовність</a:t>
            </a:r>
            <a:r>
              <a:rPr lang="ru-RU" dirty="0"/>
              <a:t>, </a:t>
            </a:r>
            <a:r>
              <a:rPr lang="ru-RU" dirty="0" err="1"/>
              <a:t>якщо</a:t>
            </a:r>
            <a:r>
              <a:rPr lang="ru-RU" dirty="0"/>
              <a:t> </a:t>
            </a:r>
            <a:r>
              <a:rPr lang="ru-RU" dirty="0" err="1"/>
              <a:t>вважають</a:t>
            </a:r>
            <a:r>
              <a:rPr lang="ru-RU" dirty="0"/>
              <a:t>, </a:t>
            </a:r>
            <a:r>
              <a:rPr lang="ru-RU" dirty="0" err="1"/>
              <a:t>що</a:t>
            </a:r>
            <a:r>
              <a:rPr lang="ru-RU" dirty="0"/>
              <a:t> в </a:t>
            </a:r>
            <a:r>
              <a:rPr lang="ru-RU" dirty="0" err="1"/>
              <a:t>обстановці</a:t>
            </a:r>
            <a:r>
              <a:rPr lang="ru-RU" dirty="0"/>
              <a:t>, </a:t>
            </a:r>
            <a:r>
              <a:rPr lang="ru-RU" dirty="0" err="1"/>
              <a:t>що</a:t>
            </a:r>
            <a:r>
              <a:rPr lang="ru-RU" dirty="0"/>
              <a:t> </a:t>
            </a:r>
            <a:r>
              <a:rPr lang="ru-RU" dirty="0" err="1"/>
              <a:t>склалася</a:t>
            </a:r>
            <a:r>
              <a:rPr lang="ru-RU" dirty="0"/>
              <a:t>, </a:t>
            </a:r>
            <a:r>
              <a:rPr lang="ru-RU" dirty="0" err="1"/>
              <a:t>можуть</a:t>
            </a:r>
            <a:r>
              <a:rPr lang="ru-RU" dirty="0"/>
              <a:t> </a:t>
            </a:r>
            <a:r>
              <a:rPr lang="ru-RU" dirty="0" err="1"/>
              <a:t>виникнути</a:t>
            </a:r>
            <a:r>
              <a:rPr lang="ru-RU" dirty="0"/>
              <a:t> </a:t>
            </a:r>
            <a:r>
              <a:rPr lang="ru-RU" dirty="0" err="1"/>
              <a:t>передбачені</a:t>
            </a:r>
            <a:r>
              <a:rPr lang="ru-RU" dirty="0"/>
              <a:t> законом </a:t>
            </a:r>
            <a:r>
              <a:rPr lang="ru-RU" dirty="0" err="1"/>
              <a:t>підстави</a:t>
            </a:r>
            <a:r>
              <a:rPr lang="ru-RU" dirty="0"/>
              <a:t> для </a:t>
            </a:r>
            <a:r>
              <a:rPr lang="ru-RU" dirty="0" err="1"/>
              <a:t>її</a:t>
            </a:r>
            <a:r>
              <a:rPr lang="ru-RU" dirty="0"/>
              <a:t> </a:t>
            </a:r>
            <a:r>
              <a:rPr lang="ru-RU" dirty="0" err="1"/>
              <a:t>застосування</a:t>
            </a:r>
            <a:r>
              <a:rPr lang="ru-RU" dirty="0"/>
              <a:t>.</a:t>
            </a:r>
          </a:p>
          <a:p>
            <a:pPr marL="0" indent="0">
              <a:buNone/>
            </a:pPr>
            <a:r>
              <a:rPr lang="ru-RU" dirty="0" err="1"/>
              <a:t>Спроби</a:t>
            </a:r>
            <a:r>
              <a:rPr lang="ru-RU" dirty="0"/>
              <a:t> особи, яка </a:t>
            </a:r>
            <a:r>
              <a:rPr lang="ru-RU" dirty="0" err="1"/>
              <a:t>затримується</a:t>
            </a:r>
            <a:r>
              <a:rPr lang="ru-RU" dirty="0"/>
              <a:t> </a:t>
            </a:r>
            <a:r>
              <a:rPr lang="ru-RU" dirty="0" err="1"/>
              <a:t>військовослужбовцем</a:t>
            </a:r>
            <a:r>
              <a:rPr lang="ru-RU" dirty="0"/>
              <a:t> </a:t>
            </a:r>
            <a:r>
              <a:rPr lang="ru-RU" dirty="0" err="1"/>
              <a:t>Служби</a:t>
            </a:r>
            <a:r>
              <a:rPr lang="ru-RU" dirty="0"/>
              <a:t> правопорядку з </a:t>
            </a:r>
            <a:r>
              <a:rPr lang="ru-RU" dirty="0" err="1"/>
              <a:t>приведеною</a:t>
            </a:r>
            <a:r>
              <a:rPr lang="ru-RU" dirty="0"/>
              <a:t> в </a:t>
            </a:r>
            <a:r>
              <a:rPr lang="ru-RU" dirty="0" err="1"/>
              <a:t>готовність</a:t>
            </a:r>
            <a:r>
              <a:rPr lang="ru-RU" dirty="0"/>
              <a:t> </a:t>
            </a:r>
            <a:r>
              <a:rPr lang="ru-RU" dirty="0" err="1"/>
              <a:t>вогнепальною</a:t>
            </a:r>
            <a:r>
              <a:rPr lang="ru-RU" dirty="0"/>
              <a:t> </a:t>
            </a:r>
            <a:r>
              <a:rPr lang="ru-RU" dirty="0" err="1"/>
              <a:t>зброєю</a:t>
            </a:r>
            <a:r>
              <a:rPr lang="ru-RU" dirty="0"/>
              <a:t>, </a:t>
            </a:r>
            <a:r>
              <a:rPr lang="ru-RU" dirty="0" err="1"/>
              <a:t>наблизитися</a:t>
            </a:r>
            <a:r>
              <a:rPr lang="ru-RU" dirty="0"/>
              <a:t> до </a:t>
            </a:r>
            <a:r>
              <a:rPr lang="ru-RU" dirty="0" err="1"/>
              <a:t>нього</a:t>
            </a:r>
            <a:r>
              <a:rPr lang="ru-RU" dirty="0"/>
              <a:t>, </a:t>
            </a:r>
            <a:r>
              <a:rPr lang="ru-RU" dirty="0" err="1"/>
              <a:t>скоротивши</a:t>
            </a:r>
            <a:r>
              <a:rPr lang="ru-RU" dirty="0"/>
              <a:t> при </a:t>
            </a:r>
            <a:r>
              <a:rPr lang="ru-RU" dirty="0" err="1"/>
              <a:t>цьому</a:t>
            </a:r>
            <a:r>
              <a:rPr lang="ru-RU" dirty="0"/>
              <a:t> </a:t>
            </a:r>
            <a:r>
              <a:rPr lang="ru-RU" dirty="0" err="1"/>
              <a:t>визначену</a:t>
            </a:r>
            <a:r>
              <a:rPr lang="ru-RU" dirty="0"/>
              <a:t> ним </a:t>
            </a:r>
            <a:r>
              <a:rPr lang="ru-RU" dirty="0" err="1"/>
              <a:t>відстань</a:t>
            </a:r>
            <a:r>
              <a:rPr lang="ru-RU" dirty="0"/>
              <a:t>, </a:t>
            </a:r>
            <a:r>
              <a:rPr lang="ru-RU" dirty="0" err="1"/>
              <a:t>чи</a:t>
            </a:r>
            <a:r>
              <a:rPr lang="ru-RU" dirty="0"/>
              <a:t> </a:t>
            </a:r>
            <a:r>
              <a:rPr lang="ru-RU" dirty="0" err="1"/>
              <a:t>доторкнутися</a:t>
            </a:r>
            <a:r>
              <a:rPr lang="ru-RU" dirty="0"/>
              <a:t> до </a:t>
            </a:r>
            <a:r>
              <a:rPr lang="ru-RU" dirty="0" err="1"/>
              <a:t>його</a:t>
            </a:r>
            <a:r>
              <a:rPr lang="ru-RU" dirty="0"/>
              <a:t> </a:t>
            </a:r>
            <a:r>
              <a:rPr lang="ru-RU" dirty="0" err="1"/>
              <a:t>зброї</a:t>
            </a:r>
            <a:r>
              <a:rPr lang="ru-RU" dirty="0"/>
              <a:t> </a:t>
            </a:r>
            <a:r>
              <a:rPr lang="ru-RU" dirty="0" err="1"/>
              <a:t>дають</a:t>
            </a:r>
            <a:r>
              <a:rPr lang="ru-RU" dirty="0"/>
              <a:t> </a:t>
            </a:r>
            <a:r>
              <a:rPr lang="ru-RU" dirty="0" err="1"/>
              <a:t>військовослужбовцю</a:t>
            </a:r>
            <a:r>
              <a:rPr lang="ru-RU" dirty="0"/>
              <a:t> </a:t>
            </a:r>
            <a:r>
              <a:rPr lang="ru-RU" dirty="0" err="1"/>
              <a:t>Служби</a:t>
            </a:r>
            <a:r>
              <a:rPr lang="ru-RU" dirty="0"/>
              <a:t> правопорядку право </a:t>
            </a:r>
            <a:r>
              <a:rPr lang="ru-RU" dirty="0" err="1"/>
              <a:t>застосовувати</a:t>
            </a:r>
            <a:r>
              <a:rPr lang="ru-RU" dirty="0"/>
              <a:t> </a:t>
            </a:r>
            <a:r>
              <a:rPr lang="ru-RU" dirty="0" err="1"/>
              <a:t>вогнепальну</a:t>
            </a:r>
            <a:r>
              <a:rPr lang="ru-RU" dirty="0"/>
              <a:t> </a:t>
            </a:r>
            <a:r>
              <a:rPr lang="ru-RU" dirty="0" err="1"/>
              <a:t>зброю</a:t>
            </a:r>
            <a:r>
              <a:rPr lang="ru-RU" dirty="0"/>
              <a:t> </a:t>
            </a:r>
            <a:r>
              <a:rPr lang="ru-RU" dirty="0" err="1"/>
              <a:t>згідно</a:t>
            </a:r>
            <a:r>
              <a:rPr lang="ru-RU" dirty="0"/>
              <a:t> з </a:t>
            </a:r>
            <a:r>
              <a:rPr lang="ru-RU" dirty="0" err="1"/>
              <a:t>цим</a:t>
            </a:r>
            <a:r>
              <a:rPr lang="ru-RU" dirty="0"/>
              <a:t> Законом.</a:t>
            </a:r>
          </a:p>
          <a:p>
            <a:endParaRPr lang="ru-RU" dirty="0"/>
          </a:p>
        </p:txBody>
      </p:sp>
    </p:spTree>
    <p:extLst>
      <p:ext uri="{BB962C8B-B14F-4D97-AF65-F5344CB8AC3E}">
        <p14:creationId xmlns:p14="http://schemas.microsoft.com/office/powerpoint/2010/main" val="3101282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576" y="548680"/>
            <a:ext cx="8229600" cy="1143000"/>
          </a:xfrm>
        </p:spPr>
        <p:txBody>
          <a:bodyPr/>
          <a:lstStyle/>
          <a:p>
            <a:r>
              <a:rPr lang="uk-UA" dirty="0" smtClean="0"/>
              <a:t>Адміністративна діяльність </a:t>
            </a:r>
            <a:endParaRPr lang="ru-RU" dirty="0"/>
          </a:p>
        </p:txBody>
      </p:sp>
      <p:sp>
        <p:nvSpPr>
          <p:cNvPr id="3" name="Объект 2"/>
          <p:cNvSpPr>
            <a:spLocks noGrp="1"/>
          </p:cNvSpPr>
          <p:nvPr>
            <p:ph idx="1"/>
          </p:nvPr>
        </p:nvSpPr>
        <p:spPr/>
        <p:txBody>
          <a:bodyPr>
            <a:normAutofit fontScale="92500"/>
          </a:bodyPr>
          <a:lstStyle/>
          <a:p>
            <a:pPr marL="0" indent="0" algn="just">
              <a:buNone/>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Адміністративна</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правоохоронних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органів</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механізмі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адміністративно</a:t>
            </a:r>
            <a:r>
              <a:rPr lang="ru-RU" dirty="0">
                <a:latin typeface="Times New Roman" panose="02020603050405020304" pitchFamily="18" charset="0"/>
                <a:cs typeface="Times New Roman" panose="02020603050405020304" pitchFamily="18" charset="0"/>
              </a:rPr>
              <a:t>-правового </a:t>
            </a:r>
            <a:r>
              <a:rPr lang="ru-RU" dirty="0" err="1">
                <a:latin typeface="Times New Roman" panose="02020603050405020304" pitchFamily="18" charset="0"/>
                <a:cs typeface="Times New Roman" panose="02020603050405020304" pitchFamily="18" charset="0"/>
              </a:rPr>
              <a:t>регулювання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здійснюється</a:t>
            </a:r>
            <a:r>
              <a:rPr lang="ru-RU" dirty="0">
                <a:latin typeface="Times New Roman" panose="02020603050405020304" pitchFamily="18" charset="0"/>
                <a:cs typeface="Times New Roman" panose="02020603050405020304" pitchFamily="18" charset="0"/>
              </a:rPr>
              <a:t> на </a:t>
            </a:r>
            <a:r>
              <a:rPr lang="ru-RU" b="1" i="1" dirty="0" err="1">
                <a:solidFill>
                  <a:srgbClr val="FF0000"/>
                </a:solidFill>
                <a:latin typeface="Times New Roman" panose="02020603050405020304" pitchFamily="18" charset="0"/>
                <a:cs typeface="Times New Roman" panose="02020603050405020304" pitchFamily="18" charset="0"/>
              </a:rPr>
              <a:t>основі</a:t>
            </a:r>
            <a:r>
              <a:rPr lang="ru-RU" b="1" i="1" dirty="0">
                <a:solidFill>
                  <a:srgbClr val="FF0000"/>
                </a:solidFill>
                <a:latin typeface="Times New Roman" panose="02020603050405020304" pitchFamily="18" charset="0"/>
                <a:cs typeface="Times New Roman" panose="02020603050405020304" pitchFamily="18" charset="0"/>
              </a:rPr>
              <a:t> норм </a:t>
            </a:r>
            <a:r>
              <a:rPr lang="ru-RU" b="1" i="1" dirty="0" err="1">
                <a:solidFill>
                  <a:srgbClr val="FF0000"/>
                </a:solidFill>
                <a:latin typeface="Times New Roman" panose="02020603050405020304" pitchFamily="18" charset="0"/>
                <a:cs typeface="Times New Roman" panose="02020603050405020304" pitchFamily="18" charset="0"/>
              </a:rPr>
              <a:t>адміністративного</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законодавства</a:t>
            </a:r>
            <a:r>
              <a:rPr lang="ru-RU" b="1" i="1" dirty="0">
                <a:solidFill>
                  <a:srgbClr val="FF0000"/>
                </a:solidFill>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в </a:t>
            </a:r>
            <a:r>
              <a:rPr lang="ru-RU" dirty="0" err="1">
                <a:latin typeface="Times New Roman" panose="02020603050405020304" pitchFamily="18" charset="0"/>
                <a:cs typeface="Times New Roman" panose="02020603050405020304" pitchFamily="18" charset="0"/>
              </a:rPr>
              <a:t>формі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реалізації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повноважень</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видання</a:t>
            </a:r>
            <a:r>
              <a:rPr lang="ru-RU" dirty="0">
                <a:latin typeface="Times New Roman" panose="02020603050405020304" pitchFamily="18" charset="0"/>
                <a:cs typeface="Times New Roman" panose="02020603050405020304" pitchFamily="18" charset="0"/>
              </a:rPr>
              <a:t> як </a:t>
            </a:r>
            <a:r>
              <a:rPr lang="ru-RU" dirty="0" err="1">
                <a:latin typeface="Times New Roman" panose="02020603050405020304" pitchFamily="18" charset="0"/>
                <a:cs typeface="Times New Roman" panose="02020603050405020304" pitchFamily="18" charset="0"/>
              </a:rPr>
              <a:t>правоохоронних</a:t>
            </a:r>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нормативно-</a:t>
            </a:r>
            <a:r>
              <a:rPr lang="ru-RU" b="1" i="1" dirty="0" err="1">
                <a:solidFill>
                  <a:srgbClr val="FF0000"/>
                </a:solidFill>
                <a:latin typeface="Times New Roman" panose="02020603050405020304" pitchFamily="18" charset="0"/>
                <a:cs typeface="Times New Roman" panose="02020603050405020304" pitchFamily="18" charset="0"/>
              </a:rPr>
              <a:t>правових</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актів</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яких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тлумачення</a:t>
            </a:r>
            <a:r>
              <a:rPr lang="ru-RU" dirty="0">
                <a:latin typeface="Times New Roman" panose="02020603050405020304" pitchFamily="18" charset="0"/>
                <a:cs typeface="Times New Roman" panose="02020603050405020304" pitchFamily="18" charset="0"/>
              </a:rPr>
              <a:t> норм </a:t>
            </a:r>
            <a:r>
              <a:rPr lang="ru-RU" dirty="0" err="1">
                <a:latin typeface="Times New Roman" panose="02020603050405020304" pitchFamily="18" charset="0"/>
                <a:cs typeface="Times New Roman" panose="02020603050405020304" pitchFamily="18" charset="0"/>
              </a:rPr>
              <a:t>законів</a:t>
            </a:r>
            <a:r>
              <a:rPr lang="ru-RU" dirty="0">
                <a:latin typeface="Times New Roman" panose="02020603050405020304" pitchFamily="18" charset="0"/>
                <a:cs typeface="Times New Roman" panose="02020603050405020304" pitchFamily="18" charset="0"/>
              </a:rPr>
              <a:t>, так і </a:t>
            </a:r>
            <a:r>
              <a:rPr lang="ru-RU" b="1" i="1" dirty="0" err="1">
                <a:solidFill>
                  <a:srgbClr val="FF0000"/>
                </a:solidFill>
                <a:latin typeface="Times New Roman" panose="02020603050405020304" pitchFamily="18" charset="0"/>
                <a:cs typeface="Times New Roman" panose="02020603050405020304" pitchFamily="18" charset="0"/>
              </a:rPr>
              <a:t>індивідуальних</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актів</a:t>
            </a:r>
            <a:r>
              <a:rPr lang="ru-RU" b="1" i="1" dirty="0">
                <a:solidFill>
                  <a:srgbClr val="FF0000"/>
                </a:solidFill>
                <a:latin typeface="Times New Roman" panose="02020603050405020304" pitchFamily="18" charset="0"/>
                <a:cs typeface="Times New Roman" panose="02020603050405020304" pitchFamily="18" charset="0"/>
              </a:rPr>
              <a:t> з метою </a:t>
            </a:r>
            <a:r>
              <a:rPr lang="ru-RU" b="1" i="1" dirty="0" err="1">
                <a:solidFill>
                  <a:srgbClr val="FF0000"/>
                </a:solidFill>
                <a:latin typeface="Times New Roman" panose="02020603050405020304" pitchFamily="18" charset="0"/>
                <a:cs typeface="Times New Roman" panose="02020603050405020304" pitchFamily="18" charset="0"/>
              </a:rPr>
              <a:t>правореалізації</a:t>
            </a:r>
            <a:r>
              <a:rPr lang="ru-RU" b="1" i="1" dirty="0">
                <a:solidFill>
                  <a:srgbClr val="FF0000"/>
                </a:solidFill>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реагування</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порушення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правовідносин</a:t>
            </a:r>
            <a:endParaRPr lang="ru-RU" dirty="0"/>
          </a:p>
        </p:txBody>
      </p:sp>
    </p:spTree>
    <p:extLst>
      <p:ext uri="{BB962C8B-B14F-4D97-AF65-F5344CB8AC3E}">
        <p14:creationId xmlns:p14="http://schemas.microsoft.com/office/powerpoint/2010/main" val="11281883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69194"/>
            <a:ext cx="7600950" cy="411956"/>
          </a:xfrm>
        </p:spPr>
        <p:txBody>
          <a:bodyPr>
            <a:noAutofit/>
          </a:bodyPr>
          <a:lstStyle/>
          <a:p>
            <a:r>
              <a:rPr lang="uk-UA" sz="2400" b="1" i="1" dirty="0">
                <a:latin typeface="Times New Roman" panose="02020603050405020304" pitchFamily="18" charset="0"/>
                <a:cs typeface="Times New Roman" panose="02020603050405020304" pitchFamily="18" charset="0"/>
              </a:rPr>
              <a:t>Адміністративна відповідальність </a:t>
            </a:r>
            <a:r>
              <a:rPr lang="en-US" sz="2400" b="1" i="1" dirty="0">
                <a:latin typeface="Times New Roman" panose="02020603050405020304" pitchFamily="18" charset="0"/>
                <a:cs typeface="Times New Roman" panose="02020603050405020304" pitchFamily="18" charset="0"/>
              </a:rPr>
              <a:t>vs </a:t>
            </a:r>
            <a:r>
              <a:rPr lang="uk-UA" sz="2400" b="1" i="1" dirty="0">
                <a:latin typeface="Times New Roman" panose="02020603050405020304" pitchFamily="18" charset="0"/>
                <a:cs typeface="Times New Roman" panose="02020603050405020304" pitchFamily="18" charset="0"/>
              </a:rPr>
              <a:t/>
            </a:r>
            <a:br>
              <a:rPr lang="uk-UA" sz="2400" b="1" i="1" dirty="0">
                <a:latin typeface="Times New Roman" panose="02020603050405020304" pitchFamily="18" charset="0"/>
                <a:cs typeface="Times New Roman" panose="02020603050405020304" pitchFamily="18" charset="0"/>
              </a:rPr>
            </a:br>
            <a:r>
              <a:rPr lang="uk-UA" sz="2400" b="1" i="1" dirty="0">
                <a:latin typeface="Times New Roman" panose="02020603050405020304" pitchFamily="18" charset="0"/>
                <a:cs typeface="Times New Roman" panose="02020603050405020304" pitchFamily="18" charset="0"/>
              </a:rPr>
              <a:t>дисциплінарна відповідальність</a:t>
            </a: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4770" y="1830229"/>
            <a:ext cx="7886700" cy="3263504"/>
          </a:xfrm>
        </p:spPr>
        <p:txBody>
          <a:bodyPr>
            <a:normAutofit/>
          </a:bodyPr>
          <a:lstStyle/>
          <a:p>
            <a:pPr algn="just"/>
            <a:r>
              <a:rPr lang="ru-RU" sz="1800" b="1" dirty="0">
                <a:latin typeface="Times New Roman" panose="02020603050405020304" pitchFamily="18" charset="0"/>
                <a:cs typeface="Times New Roman" panose="02020603050405020304" pitchFamily="18" charset="0"/>
              </a:rPr>
              <a:t>1) </a:t>
            </a:r>
            <a:r>
              <a:rPr lang="ru-RU" sz="1800" dirty="0">
                <a:latin typeface="Times New Roman" panose="02020603050405020304" pitchFamily="18" charset="0"/>
                <a:cs typeface="Times New Roman" panose="02020603050405020304" pitchFamily="18" charset="0"/>
              </a:rPr>
              <a:t>головною </a:t>
            </a:r>
            <a:r>
              <a:rPr lang="ru-RU" sz="1800" dirty="0" err="1">
                <a:latin typeface="Times New Roman" panose="02020603050405020304" pitchFamily="18" charset="0"/>
                <a:cs typeface="Times New Roman" panose="02020603050405020304" pitchFamily="18" charset="0"/>
              </a:rPr>
              <a:t>ознакою</a:t>
            </a:r>
            <a:r>
              <a:rPr lang="ru-RU" sz="1800" dirty="0">
                <a:latin typeface="Times New Roman" panose="02020603050405020304" pitchFamily="18" charset="0"/>
                <a:cs typeface="Times New Roman" panose="02020603050405020304" pitchFamily="18" charset="0"/>
              </a:rPr>
              <a:t>, яка </a:t>
            </a:r>
            <a:r>
              <a:rPr lang="ru-RU" sz="1800" dirty="0" err="1">
                <a:latin typeface="Times New Roman" panose="02020603050405020304" pitchFamily="18" charset="0"/>
                <a:cs typeface="Times New Roman" panose="02020603050405020304" pitchFamily="18" charset="0"/>
              </a:rPr>
              <a:t>обумовлює</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всі</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інші</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відмінності</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між</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адміністративною</a:t>
            </a:r>
            <a:r>
              <a:rPr lang="ru-RU" sz="1800" dirty="0">
                <a:latin typeface="Times New Roman" panose="02020603050405020304" pitchFamily="18" charset="0"/>
                <a:cs typeface="Times New Roman" panose="02020603050405020304" pitchFamily="18" charset="0"/>
              </a:rPr>
              <a:t> та </a:t>
            </a:r>
            <a:r>
              <a:rPr lang="ru-RU" sz="1800" dirty="0" err="1">
                <a:latin typeface="Times New Roman" panose="02020603050405020304" pitchFamily="18" charset="0"/>
                <a:cs typeface="Times New Roman" panose="02020603050405020304" pitchFamily="18" charset="0"/>
              </a:rPr>
              <a:t>дисциплінарною</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відповідальністю</a:t>
            </a:r>
            <a:r>
              <a:rPr lang="ru-RU" sz="1800" dirty="0">
                <a:latin typeface="Times New Roman" panose="02020603050405020304" pitchFamily="18" charset="0"/>
                <a:cs typeface="Times New Roman" panose="02020603050405020304" pitchFamily="18" charset="0"/>
              </a:rPr>
              <a:t>, </a:t>
            </a:r>
            <a:r>
              <a:rPr lang="ru-RU" sz="1800" b="1" i="1" dirty="0">
                <a:solidFill>
                  <a:srgbClr val="FF0000"/>
                </a:solidFill>
                <a:latin typeface="Times New Roman" panose="02020603050405020304" pitchFamily="18" charset="0"/>
                <a:cs typeface="Times New Roman" panose="02020603050405020304" pitchFamily="18" charset="0"/>
              </a:rPr>
              <a:t>є </a:t>
            </a:r>
            <a:r>
              <a:rPr lang="ru-RU" sz="1800" b="1" i="1" dirty="0" err="1">
                <a:solidFill>
                  <a:srgbClr val="FF0000"/>
                </a:solidFill>
                <a:latin typeface="Times New Roman" panose="02020603050405020304" pitchFamily="18" charset="0"/>
                <a:cs typeface="Times New Roman" panose="02020603050405020304" pitchFamily="18" charset="0"/>
              </a:rPr>
              <a:t>їх</a:t>
            </a:r>
            <a:r>
              <a:rPr lang="ru-RU" sz="1800" b="1" i="1" dirty="0">
                <a:solidFill>
                  <a:srgbClr val="FF0000"/>
                </a:solidFill>
                <a:latin typeface="Times New Roman" panose="02020603050405020304" pitchFamily="18" charset="0"/>
                <a:cs typeface="Times New Roman" panose="02020603050405020304" pitchFamily="18" charset="0"/>
              </a:rPr>
              <a:t> </a:t>
            </a:r>
            <a:r>
              <a:rPr lang="ru-RU" sz="1800" b="1" i="1" dirty="0" err="1">
                <a:solidFill>
                  <a:srgbClr val="FF0000"/>
                </a:solidFill>
                <a:latin typeface="Times New Roman" panose="02020603050405020304" pitchFamily="18" charset="0"/>
                <a:cs typeface="Times New Roman" panose="02020603050405020304" pitchFamily="18" charset="0"/>
              </a:rPr>
              <a:t>різна</a:t>
            </a:r>
            <a:r>
              <a:rPr lang="ru-RU" sz="1800" b="1" i="1" dirty="0">
                <a:solidFill>
                  <a:srgbClr val="FF0000"/>
                </a:solidFill>
                <a:latin typeface="Times New Roman" panose="02020603050405020304" pitchFamily="18" charset="0"/>
                <a:cs typeface="Times New Roman" panose="02020603050405020304" pitchFamily="18" charset="0"/>
              </a:rPr>
              <a:t> </a:t>
            </a:r>
            <a:r>
              <a:rPr lang="ru-RU" sz="1800" b="1" i="1" dirty="0" err="1">
                <a:solidFill>
                  <a:srgbClr val="FF0000"/>
                </a:solidFill>
                <a:latin typeface="Times New Roman" panose="02020603050405020304" pitchFamily="18" charset="0"/>
                <a:cs typeface="Times New Roman" panose="02020603050405020304" pitchFamily="18" charset="0"/>
              </a:rPr>
              <a:t>правова</a:t>
            </a:r>
            <a:r>
              <a:rPr lang="ru-RU" sz="1800" b="1" i="1" dirty="0">
                <a:solidFill>
                  <a:srgbClr val="FF0000"/>
                </a:solidFill>
                <a:latin typeface="Times New Roman" panose="02020603050405020304" pitchFamily="18" charset="0"/>
                <a:cs typeface="Times New Roman" panose="02020603050405020304" pitchFamily="18" charset="0"/>
              </a:rPr>
              <a:t> природа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Свій</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вираз</a:t>
            </a:r>
            <a:r>
              <a:rPr lang="ru-RU" sz="1800" dirty="0">
                <a:latin typeface="Times New Roman" panose="02020603050405020304" pitchFamily="18" charset="0"/>
                <a:cs typeface="Times New Roman" panose="02020603050405020304" pitchFamily="18" charset="0"/>
              </a:rPr>
              <a:t> вона </a:t>
            </a:r>
            <a:r>
              <a:rPr lang="ru-RU" sz="1800" dirty="0" err="1">
                <a:latin typeface="Times New Roman" panose="02020603050405020304" pitchFamily="18" charset="0"/>
                <a:cs typeface="Times New Roman" panose="02020603050405020304" pitchFamily="18" charset="0"/>
              </a:rPr>
              <a:t>знаходить</a:t>
            </a:r>
            <a:r>
              <a:rPr lang="ru-RU" sz="1800" dirty="0">
                <a:latin typeface="Times New Roman" panose="02020603050405020304" pitchFamily="18" charset="0"/>
                <a:cs typeface="Times New Roman" panose="02020603050405020304" pitchFamily="18" charset="0"/>
              </a:rPr>
              <a:t> у тому, </a:t>
            </a:r>
            <a:r>
              <a:rPr lang="ru-RU" sz="1800" dirty="0" err="1">
                <a:latin typeface="Times New Roman" panose="02020603050405020304" pitchFamily="18" charset="0"/>
                <a:cs typeface="Times New Roman" panose="02020603050405020304" pitchFamily="18" charset="0"/>
              </a:rPr>
              <a:t>що</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обов’язок</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додержуватись</a:t>
            </a:r>
            <a:r>
              <a:rPr lang="ru-RU" sz="1800" dirty="0">
                <a:latin typeface="Times New Roman" panose="02020603050405020304" pitchFamily="18" charset="0"/>
                <a:cs typeface="Times New Roman" panose="02020603050405020304" pitchFamily="18" charset="0"/>
              </a:rPr>
              <a:t> правил, за </a:t>
            </a:r>
            <a:r>
              <a:rPr lang="ru-RU" sz="1800" dirty="0" err="1">
                <a:latin typeface="Times New Roman" panose="02020603050405020304" pitchFamily="18" charset="0"/>
                <a:cs typeface="Times New Roman" panose="02020603050405020304" pitchFamily="18" charset="0"/>
              </a:rPr>
              <a:t>порушення</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яких</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передбачена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адміністративна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відповідальність</a:t>
            </a:r>
            <a:r>
              <a:rPr lang="ru-RU" sz="1800" dirty="0">
                <a:latin typeface="Times New Roman" panose="02020603050405020304" pitchFamily="18" charset="0"/>
                <a:cs typeface="Times New Roman" panose="02020603050405020304" pitchFamily="18" charset="0"/>
              </a:rPr>
              <a:t>, на </a:t>
            </a:r>
            <a:r>
              <a:rPr lang="ru-RU" sz="1800" dirty="0" err="1">
                <a:latin typeface="Times New Roman" panose="02020603050405020304" pitchFamily="18" charset="0"/>
                <a:cs typeface="Times New Roman" panose="02020603050405020304" pitchFamily="18" charset="0"/>
              </a:rPr>
              <a:t>відповідних</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суб’єктів</a:t>
            </a:r>
            <a:r>
              <a:rPr lang="ru-RU" sz="1800" dirty="0">
                <a:latin typeface="Times New Roman" panose="02020603050405020304" pitchFamily="18" charset="0"/>
                <a:cs typeface="Times New Roman" panose="02020603050405020304" pitchFamily="18" charset="0"/>
              </a:rPr>
              <a:t> </a:t>
            </a:r>
            <a:r>
              <a:rPr lang="ru-RU" sz="1800" b="1" i="1" dirty="0" err="1">
                <a:solidFill>
                  <a:srgbClr val="FF0000"/>
                </a:solidFill>
                <a:latin typeface="Times New Roman" panose="02020603050405020304" pitchFamily="18" charset="0"/>
                <a:cs typeface="Times New Roman" panose="02020603050405020304" pitchFamily="18" charset="0"/>
              </a:rPr>
              <a:t>покладається</a:t>
            </a:r>
            <a:r>
              <a:rPr lang="ru-RU" sz="1800" b="1" i="1" dirty="0">
                <a:solidFill>
                  <a:srgbClr val="FF0000"/>
                </a:solidFill>
                <a:latin typeface="Times New Roman" panose="02020603050405020304" pitchFamily="18" charset="0"/>
                <a:cs typeface="Times New Roman" panose="02020603050405020304" pitchFamily="18" charset="0"/>
              </a:rPr>
              <a:t> </a:t>
            </a:r>
            <a:r>
              <a:rPr lang="ru-RU" sz="1800" b="1" i="1" dirty="0" err="1">
                <a:solidFill>
                  <a:srgbClr val="FF0000"/>
                </a:solidFill>
                <a:latin typeface="Times New Roman" panose="02020603050405020304" pitchFamily="18" charset="0"/>
                <a:cs typeface="Times New Roman" panose="02020603050405020304" pitchFamily="18" charset="0"/>
              </a:rPr>
              <a:t>владно</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Обов’язок</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додержуватись</a:t>
            </a:r>
            <a:r>
              <a:rPr lang="ru-RU" sz="1800" dirty="0">
                <a:latin typeface="Times New Roman" panose="02020603050405020304" pitchFamily="18" charset="0"/>
                <a:cs typeface="Times New Roman" panose="02020603050405020304" pitchFamily="18" charset="0"/>
              </a:rPr>
              <a:t> правил, за </a:t>
            </a:r>
            <a:r>
              <a:rPr lang="ru-RU" sz="1800" dirty="0" err="1">
                <a:latin typeface="Times New Roman" panose="02020603050405020304" pitchFamily="18" charset="0"/>
                <a:cs typeface="Times New Roman" panose="02020603050405020304" pitchFamily="18" charset="0"/>
              </a:rPr>
              <a:t>порушення</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яких</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передбачена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дисциплінарна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відповідальність</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відповідними</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суб’єктами</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приймається</a:t>
            </a:r>
            <a:r>
              <a:rPr lang="ru-RU" sz="1800" dirty="0">
                <a:latin typeface="Times New Roman" panose="02020603050405020304" pitchFamily="18" charset="0"/>
                <a:cs typeface="Times New Roman" panose="02020603050405020304" pitchFamily="18" charset="0"/>
              </a:rPr>
              <a:t> на себе </a:t>
            </a:r>
            <a:r>
              <a:rPr lang="ru-RU" sz="1800" b="1" i="1" dirty="0" err="1">
                <a:solidFill>
                  <a:srgbClr val="FF0000"/>
                </a:solidFill>
                <a:latin typeface="Times New Roman" panose="02020603050405020304" pitchFamily="18" charset="0"/>
                <a:cs typeface="Times New Roman" panose="02020603050405020304" pitchFamily="18" charset="0"/>
              </a:rPr>
              <a:t>добровільно</a:t>
            </a:r>
            <a:r>
              <a:rPr lang="ru-RU" sz="1800" b="1" i="1" dirty="0">
                <a:solidFill>
                  <a:srgbClr val="FF0000"/>
                </a:solidFill>
                <a:latin typeface="Times New Roman" panose="02020603050405020304" pitchFamily="18" charset="0"/>
                <a:cs typeface="Times New Roman" panose="02020603050405020304" pitchFamily="18" charset="0"/>
              </a:rPr>
              <a:t>.</a:t>
            </a:r>
          </a:p>
        </p:txBody>
      </p:sp>
      <p:sp>
        <p:nvSpPr>
          <p:cNvPr id="4" name="Прямоугольник 3"/>
          <p:cNvSpPr/>
          <p:nvPr/>
        </p:nvSpPr>
        <p:spPr>
          <a:xfrm>
            <a:off x="942281" y="4561000"/>
            <a:ext cx="2484120" cy="449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350" dirty="0">
                <a:latin typeface="Times New Roman" panose="02020603050405020304" pitchFamily="18" charset="0"/>
                <a:cs typeface="Times New Roman" panose="02020603050405020304" pitchFamily="18" charset="0"/>
              </a:rPr>
              <a:t>Адміністративна відповідальність</a:t>
            </a:r>
            <a:endParaRPr lang="ru-RU" sz="1350" dirty="0">
              <a:latin typeface="Times New Roman" panose="02020603050405020304" pitchFamily="18" charset="0"/>
              <a:cs typeface="Times New Roman" panose="02020603050405020304" pitchFamily="18" charset="0"/>
            </a:endParaRPr>
          </a:p>
        </p:txBody>
      </p:sp>
      <p:sp>
        <p:nvSpPr>
          <p:cNvPr id="5" name="Стрелка вправо 4"/>
          <p:cNvSpPr/>
          <p:nvPr/>
        </p:nvSpPr>
        <p:spPr>
          <a:xfrm>
            <a:off x="4057650" y="4673395"/>
            <a:ext cx="1371600" cy="2247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p>
        </p:txBody>
      </p:sp>
      <p:sp>
        <p:nvSpPr>
          <p:cNvPr id="6" name="Прямоугольник 5"/>
          <p:cNvSpPr/>
          <p:nvPr/>
        </p:nvSpPr>
        <p:spPr>
          <a:xfrm>
            <a:off x="6049069" y="4477552"/>
            <a:ext cx="2484120" cy="449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350" dirty="0">
                <a:latin typeface="Times New Roman" panose="02020603050405020304" pitchFamily="18" charset="0"/>
                <a:cs typeface="Times New Roman" panose="02020603050405020304" pitchFamily="18" charset="0"/>
              </a:rPr>
              <a:t>Публічно-правова</a:t>
            </a:r>
            <a:endParaRPr lang="ru-RU" sz="1350" dirty="0">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971600" y="5445224"/>
            <a:ext cx="2484120" cy="449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350" dirty="0">
                <a:latin typeface="Times New Roman" panose="02020603050405020304" pitchFamily="18" charset="0"/>
                <a:cs typeface="Times New Roman" panose="02020603050405020304" pitchFamily="18" charset="0"/>
              </a:rPr>
              <a:t>Дисциплінарна відповідальність</a:t>
            </a:r>
            <a:endParaRPr lang="ru-RU" sz="1350" dirty="0">
              <a:latin typeface="Times New Roman" panose="02020603050405020304" pitchFamily="18" charset="0"/>
              <a:cs typeface="Times New Roman" panose="02020603050405020304" pitchFamily="18" charset="0"/>
            </a:endParaRPr>
          </a:p>
        </p:txBody>
      </p:sp>
      <p:sp>
        <p:nvSpPr>
          <p:cNvPr id="8" name="Стрелка вправо 7"/>
          <p:cNvSpPr/>
          <p:nvPr/>
        </p:nvSpPr>
        <p:spPr>
          <a:xfrm>
            <a:off x="4024119" y="5514910"/>
            <a:ext cx="1371600" cy="2247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p>
        </p:txBody>
      </p:sp>
      <p:sp>
        <p:nvSpPr>
          <p:cNvPr id="10" name="Прямоугольник 9"/>
          <p:cNvSpPr/>
          <p:nvPr/>
        </p:nvSpPr>
        <p:spPr>
          <a:xfrm>
            <a:off x="6099765" y="5402515"/>
            <a:ext cx="2484120" cy="449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350" dirty="0">
                <a:latin typeface="Times New Roman" panose="02020603050405020304" pitchFamily="18" charset="0"/>
                <a:cs typeface="Times New Roman" panose="02020603050405020304" pitchFamily="18" charset="0"/>
              </a:rPr>
              <a:t>Цивільно-правова</a:t>
            </a:r>
            <a:endParaRPr lang="ru-RU" sz="13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39985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69194"/>
            <a:ext cx="7600950" cy="411956"/>
          </a:xfrm>
        </p:spPr>
        <p:txBody>
          <a:bodyPr>
            <a:noAutofit/>
          </a:bodyPr>
          <a:lstStyle/>
          <a:p>
            <a:r>
              <a:rPr lang="uk-UA" sz="2400" b="1" i="1" dirty="0">
                <a:latin typeface="Times New Roman" panose="02020603050405020304" pitchFamily="18" charset="0"/>
                <a:cs typeface="Times New Roman" panose="02020603050405020304" pitchFamily="18" charset="0"/>
              </a:rPr>
              <a:t>Адміністративна відповідальність </a:t>
            </a:r>
            <a:r>
              <a:rPr lang="en-US" sz="2400" b="1" i="1" dirty="0">
                <a:latin typeface="Times New Roman" panose="02020603050405020304" pitchFamily="18" charset="0"/>
                <a:cs typeface="Times New Roman" panose="02020603050405020304" pitchFamily="18" charset="0"/>
              </a:rPr>
              <a:t>vs </a:t>
            </a:r>
            <a:r>
              <a:rPr lang="uk-UA" sz="2400" b="1" i="1" dirty="0">
                <a:latin typeface="Times New Roman" panose="02020603050405020304" pitchFamily="18" charset="0"/>
                <a:cs typeface="Times New Roman" panose="02020603050405020304" pitchFamily="18" charset="0"/>
              </a:rPr>
              <a:t/>
            </a:r>
            <a:br>
              <a:rPr lang="uk-UA" sz="2400" b="1" i="1" dirty="0">
                <a:latin typeface="Times New Roman" panose="02020603050405020304" pitchFamily="18" charset="0"/>
                <a:cs typeface="Times New Roman" panose="02020603050405020304" pitchFamily="18" charset="0"/>
              </a:rPr>
            </a:br>
            <a:r>
              <a:rPr lang="uk-UA" sz="2400" b="1" i="1" dirty="0">
                <a:latin typeface="Times New Roman" panose="02020603050405020304" pitchFamily="18" charset="0"/>
                <a:cs typeface="Times New Roman" panose="02020603050405020304" pitchFamily="18" charset="0"/>
              </a:rPr>
              <a:t>дисциплінарна відповідальність</a:t>
            </a: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4770" y="1830229"/>
            <a:ext cx="8058150" cy="4079081"/>
          </a:xfrm>
        </p:spPr>
        <p:txBody>
          <a:bodyPr>
            <a:normAutofit fontScale="40000" lnSpcReduction="20000"/>
          </a:bodyPr>
          <a:lstStyle/>
          <a:p>
            <a:pPr algn="just"/>
            <a:r>
              <a:rPr lang="ru-RU" dirty="0">
                <a:latin typeface="Times New Roman" panose="02020603050405020304" pitchFamily="18" charset="0"/>
                <a:cs typeface="Times New Roman" panose="02020603050405020304" pitchFamily="18" charset="0"/>
              </a:rPr>
              <a:t>2) </a:t>
            </a:r>
            <a:r>
              <a:rPr lang="ru-RU" dirty="0" err="1">
                <a:latin typeface="Times New Roman" panose="02020603050405020304" pitchFamily="18" charset="0"/>
                <a:cs typeface="Times New Roman" panose="02020603050405020304" pitchFamily="18" charset="0"/>
              </a:rPr>
              <a:t>адміністративна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здійснюється</a:t>
            </a:r>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за </a:t>
            </a:r>
            <a:r>
              <a:rPr lang="ru-RU" b="1" i="1" dirty="0" err="1">
                <a:solidFill>
                  <a:srgbClr val="FF0000"/>
                </a:solidFill>
                <a:latin typeface="Times New Roman" panose="02020603050405020304" pitchFamily="18" charset="0"/>
                <a:cs typeface="Times New Roman" panose="02020603050405020304" pitchFamily="18" charset="0"/>
              </a:rPr>
              <a:t>законодавством</a:t>
            </a:r>
            <a:r>
              <a:rPr lang="ru-RU" b="1" i="1" dirty="0">
                <a:solidFill>
                  <a:srgbClr val="FF0000"/>
                </a:solidFill>
                <a:latin typeface="Times New Roman" panose="02020603050405020304" pitchFamily="18" charset="0"/>
                <a:cs typeface="Times New Roman" panose="02020603050405020304" pitchFamily="18" charset="0"/>
              </a:rPr>
              <a:t> про </a:t>
            </a:r>
            <a:r>
              <a:rPr lang="ru-RU" b="1" i="1" dirty="0" err="1">
                <a:solidFill>
                  <a:srgbClr val="FF0000"/>
                </a:solidFill>
                <a:latin typeface="Times New Roman" panose="02020603050405020304" pitchFamily="18" charset="0"/>
                <a:cs typeface="Times New Roman" panose="02020603050405020304" pitchFamily="18" charset="0"/>
              </a:rPr>
              <a:t>адміністративні</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яке на </a:t>
            </a:r>
            <a:r>
              <a:rPr lang="ru-RU" dirty="0" err="1">
                <a:latin typeface="Times New Roman" panose="02020603050405020304" pitchFamily="18" charset="0"/>
                <a:cs typeface="Times New Roman" panose="02020603050405020304" pitchFamily="18" charset="0"/>
              </a:rPr>
              <a:t>даний</a:t>
            </a:r>
            <a:r>
              <a:rPr lang="ru-RU" dirty="0">
                <a:latin typeface="Times New Roman" panose="02020603050405020304" pitchFamily="18" charset="0"/>
                <a:cs typeface="Times New Roman" panose="02020603050405020304" pitchFamily="18" charset="0"/>
              </a:rPr>
              <a:t> час </a:t>
            </a:r>
            <a:r>
              <a:rPr lang="ru-RU" dirty="0" err="1">
                <a:latin typeface="Times New Roman" panose="02020603050405020304" pitchFamily="18" charset="0"/>
                <a:cs typeface="Times New Roman" panose="02020603050405020304" pitchFamily="18" charset="0"/>
              </a:rPr>
              <a:t>виступає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окремою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законодавчою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галуззю</a:t>
            </a:r>
            <a:r>
              <a:rPr lang="ru-RU" dirty="0">
                <a:latin typeface="Times New Roman" panose="02020603050405020304" pitchFamily="18" charset="0"/>
                <a:cs typeface="Times New Roman" panose="02020603050405020304" pitchFamily="18" charset="0"/>
              </a:rPr>
              <a:t>. Тут </a:t>
            </a:r>
            <a:r>
              <a:rPr lang="ru-RU" dirty="0" err="1">
                <a:latin typeface="Times New Roman" panose="02020603050405020304" pitchFamily="18" charset="0"/>
                <a:cs typeface="Times New Roman" panose="02020603050405020304" pitchFamily="18" charset="0"/>
              </a:rPr>
              <a:t>дається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визначення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описуються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конкретні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склади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встановлюється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підвідомчість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щодо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розгляду</a:t>
            </a:r>
            <a:r>
              <a:rPr lang="ru-RU" dirty="0">
                <a:latin typeface="Times New Roman" panose="02020603050405020304" pitchFamily="18" charset="0"/>
                <a:cs typeface="Times New Roman" panose="02020603050405020304" pitchFamily="18" charset="0"/>
              </a:rPr>
              <a:t> справ, </a:t>
            </a:r>
            <a:r>
              <a:rPr lang="ru-RU" dirty="0" err="1">
                <a:latin typeface="Times New Roman" panose="02020603050405020304" pitchFamily="18" charset="0"/>
                <a:cs typeface="Times New Roman" panose="02020603050405020304" pitchFamily="18" charset="0"/>
              </a:rPr>
              <a:t>докладно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регламентуються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процесуальні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питання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Дисциплінарна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окрему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галузь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законодавства</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утворює</a:t>
            </a:r>
            <a:r>
              <a:rPr lang="ru-RU" dirty="0">
                <a:latin typeface="Times New Roman" panose="02020603050405020304" pitchFamily="18" charset="0"/>
                <a:cs typeface="Times New Roman" panose="02020603050405020304" pitchFamily="18" charset="0"/>
              </a:rPr>
              <a:t>. Вона </a:t>
            </a:r>
            <a:r>
              <a:rPr lang="ru-RU" b="1" i="1" dirty="0">
                <a:solidFill>
                  <a:srgbClr val="FF0000"/>
                </a:solidFill>
                <a:latin typeface="Times New Roman" panose="02020603050405020304" pitchFamily="18" charset="0"/>
                <a:cs typeface="Times New Roman" panose="02020603050405020304" pitchFamily="18" charset="0"/>
              </a:rPr>
              <a:t>прямо </a:t>
            </a:r>
            <a:r>
              <a:rPr lang="ru-RU" b="1" i="1" dirty="0" err="1">
                <a:solidFill>
                  <a:srgbClr val="FF0000"/>
                </a:solidFill>
                <a:latin typeface="Times New Roman" panose="02020603050405020304" pitchFamily="18" charset="0"/>
                <a:cs typeface="Times New Roman" panose="02020603050405020304" pitchFamily="18" charset="0"/>
              </a:rPr>
              <a:t>або</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побічно</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виражається</a:t>
            </a:r>
            <a:r>
              <a:rPr lang="ru-RU" b="1" i="1" dirty="0">
                <a:solidFill>
                  <a:srgbClr val="FF0000"/>
                </a:solidFill>
                <a:latin typeface="Times New Roman" panose="02020603050405020304" pitchFamily="18" charset="0"/>
                <a:cs typeface="Times New Roman" panose="02020603050405020304" pitchFamily="18" charset="0"/>
              </a:rPr>
              <a:t> в нормативному </a:t>
            </a:r>
            <a:r>
              <a:rPr lang="ru-RU" b="1" i="1" dirty="0" err="1">
                <a:solidFill>
                  <a:srgbClr val="FF0000"/>
                </a:solidFill>
                <a:latin typeface="Times New Roman" panose="02020603050405020304" pitchFamily="18" charset="0"/>
                <a:cs typeface="Times New Roman" panose="02020603050405020304" pitchFamily="18" charset="0"/>
              </a:rPr>
              <a:t>матеріалі</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адміністративного</a:t>
            </a:r>
            <a:r>
              <a:rPr lang="ru-RU" b="1" i="1" dirty="0">
                <a:solidFill>
                  <a:srgbClr val="FF0000"/>
                </a:solidFill>
                <a:latin typeface="Times New Roman" panose="02020603050405020304" pitchFamily="18" charset="0"/>
                <a:cs typeface="Times New Roman" panose="02020603050405020304" pitchFamily="18" charset="0"/>
              </a:rPr>
              <a:t>, трудового, </a:t>
            </a:r>
            <a:r>
              <a:rPr lang="ru-RU" b="1" i="1" dirty="0" err="1">
                <a:solidFill>
                  <a:srgbClr val="FF0000"/>
                </a:solidFill>
                <a:latin typeface="Times New Roman" panose="02020603050405020304" pitchFamily="18" charset="0"/>
                <a:cs typeface="Times New Roman" panose="02020603050405020304" pitchFamily="18" charset="0"/>
              </a:rPr>
              <a:t>виправно</a:t>
            </a:r>
            <a:r>
              <a:rPr lang="ru-RU" b="1" i="1" dirty="0">
                <a:solidFill>
                  <a:srgbClr val="FF0000"/>
                </a:solidFill>
                <a:latin typeface="Times New Roman" panose="02020603050405020304" pitchFamily="18" charset="0"/>
                <a:cs typeface="Times New Roman" panose="02020603050405020304" pitchFamily="18" charset="0"/>
              </a:rPr>
              <a:t>-трудового й </a:t>
            </a:r>
            <a:r>
              <a:rPr lang="ru-RU" b="1" i="1" dirty="0" err="1">
                <a:solidFill>
                  <a:srgbClr val="FF0000"/>
                </a:solidFill>
                <a:latin typeface="Times New Roman" panose="02020603050405020304" pitchFamily="18" charset="0"/>
                <a:cs typeface="Times New Roman" panose="02020603050405020304" pitchFamily="18" charset="0"/>
              </a:rPr>
              <a:t>інших</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галузей</a:t>
            </a:r>
            <a:r>
              <a:rPr lang="ru-RU" b="1" i="1" dirty="0">
                <a:solidFill>
                  <a:srgbClr val="FF0000"/>
                </a:solidFill>
                <a:latin typeface="Times New Roman" panose="02020603050405020304" pitchFamily="18" charset="0"/>
                <a:cs typeface="Times New Roman" panose="02020603050405020304" pitchFamily="18" charset="0"/>
              </a:rPr>
              <a:t> права</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algn="just"/>
            <a:r>
              <a:rPr lang="ru-RU" b="1" dirty="0">
                <a:latin typeface="Times New Roman" panose="02020603050405020304" pitchFamily="18" charset="0"/>
                <a:cs typeface="Times New Roman" panose="02020603050405020304" pitchFamily="18" charset="0"/>
              </a:rPr>
              <a:t>3) </a:t>
            </a:r>
            <a:r>
              <a:rPr lang="ru-RU" dirty="0" err="1">
                <a:latin typeface="Times New Roman" panose="02020603050405020304" pitchFamily="18" charset="0"/>
                <a:cs typeface="Times New Roman" panose="02020603050405020304" pitchFamily="18" charset="0"/>
              </a:rPr>
              <a:t>адміністративна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відрізняється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дисциплінарної</a:t>
            </a:r>
            <a:r>
              <a:rPr lang="ru-RU" dirty="0">
                <a:latin typeface="Times New Roman" panose="02020603050405020304" pitchFamily="18" charset="0"/>
                <a:cs typeface="Times New Roman" panose="02020603050405020304" pitchFamily="18" charset="0"/>
              </a:rPr>
              <a:t> характеристикою </a:t>
            </a:r>
            <a:r>
              <a:rPr lang="ru-RU" b="1" i="1" dirty="0" err="1">
                <a:solidFill>
                  <a:srgbClr val="FF0000"/>
                </a:solidFill>
                <a:latin typeface="Times New Roman" panose="02020603050405020304" pitchFamily="18" charset="0"/>
                <a:cs typeface="Times New Roman" panose="02020603050405020304" pitchFamily="18" charset="0"/>
              </a:rPr>
              <a:t>суб’єкта</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який</a:t>
            </a:r>
            <a:r>
              <a:rPr lang="ru-RU" b="1" i="1" dirty="0">
                <a:solidFill>
                  <a:srgbClr val="FF0000"/>
                </a:solidFill>
                <a:latin typeface="Times New Roman" panose="02020603050405020304" pitchFamily="18" charset="0"/>
                <a:cs typeface="Times New Roman" panose="02020603050405020304" pitchFamily="18" charset="0"/>
              </a:rPr>
              <a:t> вчинив </a:t>
            </a:r>
            <a:r>
              <a:rPr lang="ru-RU" b="1" i="1" dirty="0" err="1">
                <a:solidFill>
                  <a:srgbClr val="FF0000"/>
                </a:solidFill>
                <a:latin typeface="Times New Roman" panose="02020603050405020304" pitchFamily="18" charset="0"/>
                <a:cs typeface="Times New Roman" panose="02020603050405020304" pitchFamily="18" charset="0"/>
              </a:rPr>
              <a:t>протиправне</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діяння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Суб’єктом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адміністративного</a:t>
            </a:r>
            <a:r>
              <a:rPr lang="ru-RU" dirty="0">
                <a:latin typeface="Times New Roman" panose="02020603050405020304" pitchFamily="18" charset="0"/>
                <a:cs typeface="Times New Roman" panose="02020603050405020304" pitchFamily="18" charset="0"/>
              </a:rPr>
              <a:t> проступку є </a:t>
            </a:r>
            <a:r>
              <a:rPr lang="ru-RU" dirty="0" err="1">
                <a:latin typeface="Times New Roman" panose="02020603050405020304" pitchFamily="18" charset="0"/>
                <a:cs typeface="Times New Roman" panose="02020603050405020304" pitchFamily="18" charset="0"/>
              </a:rPr>
              <a:t>осудна</a:t>
            </a:r>
            <a:r>
              <a:rPr lang="ru-RU" dirty="0">
                <a:latin typeface="Times New Roman" panose="02020603050405020304" pitchFamily="18" charset="0"/>
                <a:cs typeface="Times New Roman" panose="02020603050405020304" pitchFamily="18" charset="0"/>
              </a:rPr>
              <a:t> особа, яка </a:t>
            </a:r>
            <a:r>
              <a:rPr lang="ru-RU" dirty="0" err="1">
                <a:latin typeface="Times New Roman" panose="02020603050405020304" pitchFamily="18" charset="0"/>
                <a:cs typeface="Times New Roman" panose="02020603050405020304" pitchFamily="18" charset="0"/>
              </a:rPr>
              <a:t>досягла</a:t>
            </a:r>
            <a:r>
              <a:rPr lang="ru-RU" dirty="0">
                <a:latin typeface="Times New Roman" panose="02020603050405020304" pitchFamily="18" charset="0"/>
                <a:cs typeface="Times New Roman" panose="02020603050405020304" pitchFamily="18" charset="0"/>
              </a:rPr>
              <a:t> 16-річного </a:t>
            </a:r>
            <a:r>
              <a:rPr lang="ru-RU" dirty="0" err="1">
                <a:latin typeface="Times New Roman" panose="02020603050405020304" pitchFamily="18" charset="0"/>
                <a:cs typeface="Times New Roman" panose="02020603050405020304" pitchFamily="18" charset="0"/>
              </a:rPr>
              <a:t>віку</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виконала</a:t>
            </a:r>
            <a:r>
              <a:rPr lang="ru-RU" dirty="0">
                <a:latin typeface="Times New Roman" panose="02020603050405020304" pitchFamily="18" charset="0"/>
                <a:cs typeface="Times New Roman" panose="02020603050405020304" pitchFamily="18" charset="0"/>
              </a:rPr>
              <a:t> описаний у </a:t>
            </a:r>
            <a:r>
              <a:rPr lang="ru-RU" dirty="0" err="1">
                <a:latin typeface="Times New Roman" panose="02020603050405020304" pitchFamily="18" charset="0"/>
                <a:cs typeface="Times New Roman" panose="02020603050405020304" pitchFamily="18" charset="0"/>
              </a:rPr>
              <a:t>законі</a:t>
            </a:r>
            <a:r>
              <a:rPr lang="ru-RU" dirty="0">
                <a:latin typeface="Times New Roman" panose="02020603050405020304" pitchFamily="18" charset="0"/>
                <a:cs typeface="Times New Roman" panose="02020603050405020304" pitchFamily="18" charset="0"/>
              </a:rPr>
              <a:t> склад </a:t>
            </a:r>
            <a:r>
              <a:rPr lang="ru-RU" dirty="0" err="1">
                <a:latin typeface="Times New Roman" panose="02020603050405020304" pitchFamily="18" charset="0"/>
                <a:cs typeface="Times New Roman" panose="02020603050405020304" pitchFamily="18" charset="0"/>
              </a:rPr>
              <a:t>адміністративного</a:t>
            </a:r>
            <a:r>
              <a:rPr lang="ru-RU" dirty="0">
                <a:latin typeface="Times New Roman" panose="02020603050405020304" pitchFamily="18" charset="0"/>
                <a:cs typeface="Times New Roman" panose="02020603050405020304" pitchFamily="18" charset="0"/>
              </a:rPr>
              <a:t> проступку. Таким чином, </a:t>
            </a:r>
            <a:r>
              <a:rPr lang="ru-RU" dirty="0" err="1">
                <a:latin typeface="Times New Roman" panose="02020603050405020304" pitchFamily="18" charset="0"/>
                <a:cs typeface="Times New Roman" panose="02020603050405020304" pitchFamily="18" charset="0"/>
              </a:rPr>
              <a:t>головними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ознаками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суб’єкта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адміністративного</a:t>
            </a:r>
            <a:r>
              <a:rPr lang="ru-RU" dirty="0">
                <a:latin typeface="Times New Roman" panose="02020603050405020304" pitchFamily="18" charset="0"/>
                <a:cs typeface="Times New Roman" panose="02020603050405020304" pitchFamily="18" charset="0"/>
              </a:rPr>
              <a:t> проступку є </a:t>
            </a:r>
            <a:r>
              <a:rPr lang="ru-RU" b="1" i="1" dirty="0" err="1">
                <a:solidFill>
                  <a:srgbClr val="FF0000"/>
                </a:solidFill>
                <a:latin typeface="Times New Roman" panose="02020603050405020304" pitchFamily="18" charset="0"/>
                <a:cs typeface="Times New Roman" panose="02020603050405020304" pitchFamily="18" charset="0"/>
              </a:rPr>
              <a:t>вік</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осудність</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винність</a:t>
            </a:r>
            <a:r>
              <a:rPr lang="ru-RU" dirty="0">
                <a:latin typeface="Times New Roman" panose="02020603050405020304" pitchFamily="18" charset="0"/>
                <a:cs typeface="Times New Roman" panose="02020603050405020304" pitchFamily="18" charset="0"/>
              </a:rPr>
              <a:t>. А </a:t>
            </a:r>
            <a:r>
              <a:rPr lang="ru-RU" dirty="0" err="1">
                <a:latin typeface="Times New Roman" panose="02020603050405020304" pitchFamily="18" charset="0"/>
                <a:cs typeface="Times New Roman" panose="02020603050405020304" pitchFamily="18" charset="0"/>
              </a:rPr>
              <a:t>суб’єктом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дисциплінарного</a:t>
            </a:r>
            <a:r>
              <a:rPr lang="ru-RU" dirty="0">
                <a:latin typeface="Times New Roman" panose="02020603050405020304" pitchFamily="18" charset="0"/>
                <a:cs typeface="Times New Roman" panose="02020603050405020304" pitchFamily="18" charset="0"/>
              </a:rPr>
              <a:t> проступку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бути </a:t>
            </a:r>
            <a:r>
              <a:rPr lang="ru-RU" b="1" i="1" dirty="0" err="1">
                <a:solidFill>
                  <a:srgbClr val="FF0000"/>
                </a:solidFill>
                <a:latin typeface="Times New Roman" panose="02020603050405020304" pitchFamily="18" charset="0"/>
                <a:cs typeface="Times New Roman" panose="02020603050405020304" pitchFamily="18" charset="0"/>
              </a:rPr>
              <a:t>лише</a:t>
            </a:r>
            <a:r>
              <a:rPr lang="ru-RU" b="1" i="1" dirty="0">
                <a:solidFill>
                  <a:srgbClr val="FF0000"/>
                </a:solidFill>
                <a:latin typeface="Times New Roman" panose="02020603050405020304" pitchFamily="18" charset="0"/>
                <a:cs typeface="Times New Roman" panose="02020603050405020304" pitchFamily="18" charset="0"/>
              </a:rPr>
              <a:t> особа, </a:t>
            </a:r>
            <a:r>
              <a:rPr lang="ru-RU" b="1" i="1" dirty="0" err="1">
                <a:solidFill>
                  <a:srgbClr val="FF0000"/>
                </a:solidFill>
                <a:latin typeface="Times New Roman" panose="02020603050405020304" pitchFamily="18" charset="0"/>
                <a:cs typeface="Times New Roman" panose="02020603050405020304" pitchFamily="18" charset="0"/>
              </a:rPr>
              <a:t>що</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перебуває</a:t>
            </a:r>
            <a:r>
              <a:rPr lang="ru-RU" b="1" i="1" dirty="0">
                <a:solidFill>
                  <a:srgbClr val="FF0000"/>
                </a:solidFill>
                <a:latin typeface="Times New Roman" panose="02020603050405020304" pitchFamily="18" charset="0"/>
                <a:cs typeface="Times New Roman" panose="02020603050405020304" pitchFamily="18" charset="0"/>
              </a:rPr>
              <a:t> у </a:t>
            </a:r>
            <a:r>
              <a:rPr lang="ru-RU" b="1" i="1" dirty="0" err="1">
                <a:solidFill>
                  <a:srgbClr val="FF0000"/>
                </a:solidFill>
                <a:latin typeface="Times New Roman" panose="02020603050405020304" pitchFamily="18" charset="0"/>
                <a:cs typeface="Times New Roman" panose="02020603050405020304" pitchFamily="18" charset="0"/>
              </a:rPr>
              <a:t>трудових</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відносинах</a:t>
            </a:r>
            <a:r>
              <a:rPr lang="ru-RU" b="1" i="1" dirty="0">
                <a:solidFill>
                  <a:srgbClr val="FF0000"/>
                </a:solidFill>
                <a:latin typeface="Times New Roman" panose="02020603050405020304" pitchFamily="18" charset="0"/>
                <a:cs typeface="Times New Roman" panose="02020603050405020304" pitchFamily="18" charset="0"/>
              </a:rPr>
              <a:t> з </a:t>
            </a:r>
            <a:r>
              <a:rPr lang="ru-RU" b="1" i="1" dirty="0" err="1">
                <a:solidFill>
                  <a:srgbClr val="FF0000"/>
                </a:solidFill>
                <a:latin typeface="Times New Roman" panose="02020603050405020304" pitchFamily="18" charset="0"/>
                <a:cs typeface="Times New Roman" panose="02020603050405020304" pitchFamily="18" charset="0"/>
              </a:rPr>
              <a:t>роботодавцем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Така</a:t>
            </a:r>
            <a:r>
              <a:rPr lang="ru-RU" dirty="0">
                <a:latin typeface="Times New Roman" panose="02020603050405020304" pitchFamily="18" charset="0"/>
                <a:cs typeface="Times New Roman" panose="02020603050405020304" pitchFamily="18" charset="0"/>
              </a:rPr>
              <a:t> особа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бути як </a:t>
            </a:r>
            <a:r>
              <a:rPr lang="ru-RU" dirty="0" err="1">
                <a:latin typeface="Times New Roman" panose="02020603050405020304" pitchFamily="18" charset="0"/>
                <a:cs typeface="Times New Roman" panose="02020603050405020304" pitchFamily="18" charset="0"/>
              </a:rPr>
              <a:t>повнолітньою</a:t>
            </a:r>
            <a:r>
              <a:rPr lang="ru-RU" dirty="0">
                <a:latin typeface="Times New Roman" panose="02020603050405020304" pitchFamily="18" charset="0"/>
                <a:cs typeface="Times New Roman" panose="02020603050405020304" pitchFamily="18" charset="0"/>
              </a:rPr>
              <a:t>, так і </a:t>
            </a:r>
            <a:r>
              <a:rPr lang="ru-RU" dirty="0" err="1">
                <a:latin typeface="Times New Roman" panose="02020603050405020304" pitchFamily="18" charset="0"/>
                <a:cs typeface="Times New Roman" panose="02020603050405020304" pitchFamily="18" charset="0"/>
              </a:rPr>
              <a:t>неповнолітньою</a:t>
            </a:r>
            <a:r>
              <a:rPr lang="ru-RU" dirty="0">
                <a:latin typeface="Times New Roman" panose="02020603050405020304" pitchFamily="18" charset="0"/>
                <a:cs typeface="Times New Roman" panose="02020603050405020304" pitchFamily="18" charset="0"/>
              </a:rPr>
              <a:t>. Головною </a:t>
            </a:r>
            <a:r>
              <a:rPr lang="ru-RU" dirty="0" err="1">
                <a:latin typeface="Times New Roman" panose="02020603050405020304" pitchFamily="18" charset="0"/>
                <a:cs typeface="Times New Roman" panose="02020603050405020304" pitchFamily="18" charset="0"/>
              </a:rPr>
              <a:t>ознакою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суб’єкта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дисциплінарного</a:t>
            </a:r>
            <a:r>
              <a:rPr lang="ru-RU" dirty="0">
                <a:latin typeface="Times New Roman" panose="02020603050405020304" pitchFamily="18" charset="0"/>
                <a:cs typeface="Times New Roman" panose="02020603050405020304" pitchFamily="18" charset="0"/>
              </a:rPr>
              <a:t> проступку </a:t>
            </a:r>
            <a:r>
              <a:rPr lang="ru-RU" b="1" i="1" dirty="0">
                <a:solidFill>
                  <a:srgbClr val="FF0000"/>
                </a:solidFill>
                <a:latin typeface="Times New Roman" panose="02020603050405020304" pitchFamily="18" charset="0"/>
                <a:cs typeface="Times New Roman" panose="02020603050405020304" pitchFamily="18" charset="0"/>
              </a:rPr>
              <a:t>є </a:t>
            </a:r>
            <a:r>
              <a:rPr lang="ru-RU" b="1" i="1" dirty="0" err="1">
                <a:solidFill>
                  <a:srgbClr val="FF0000"/>
                </a:solidFill>
                <a:latin typeface="Times New Roman" panose="02020603050405020304" pitchFamily="18" charset="0"/>
                <a:cs typeface="Times New Roman" panose="02020603050405020304" pitchFamily="18" charset="0"/>
              </a:rPr>
              <a:t>перебування</a:t>
            </a:r>
            <a:r>
              <a:rPr lang="ru-RU" b="1" i="1" dirty="0">
                <a:solidFill>
                  <a:srgbClr val="FF0000"/>
                </a:solidFill>
                <a:latin typeface="Times New Roman" panose="02020603050405020304" pitchFamily="18" charset="0"/>
                <a:cs typeface="Times New Roman" panose="02020603050405020304" pitchFamily="18" charset="0"/>
              </a:rPr>
              <a:t> у </a:t>
            </a:r>
            <a:r>
              <a:rPr lang="ru-RU" b="1" i="1" dirty="0" err="1">
                <a:solidFill>
                  <a:srgbClr val="FF0000"/>
                </a:solidFill>
                <a:latin typeface="Times New Roman" panose="02020603050405020304" pitchFamily="18" charset="0"/>
                <a:cs typeface="Times New Roman" panose="02020603050405020304" pitchFamily="18" charset="0"/>
              </a:rPr>
              <a:t>трудових</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відносинах</a:t>
            </a:r>
            <a:r>
              <a:rPr lang="ru-RU" b="1" i="1" dirty="0">
                <a:solidFill>
                  <a:srgbClr val="FF0000"/>
                </a:solidFill>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з </a:t>
            </a:r>
            <a:r>
              <a:rPr lang="ru-RU" dirty="0" err="1">
                <a:latin typeface="Times New Roman" panose="02020603050405020304" pitchFamily="18" charset="0"/>
                <a:cs typeface="Times New Roman" panose="02020603050405020304" pitchFamily="18" charset="0"/>
              </a:rPr>
              <a:t>роботодавцем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Відсутність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цієї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ознаки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виключає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визнання</a:t>
            </a:r>
            <a:r>
              <a:rPr lang="ru-RU" dirty="0">
                <a:latin typeface="Times New Roman" panose="02020603050405020304" pitchFamily="18" charset="0"/>
                <a:cs typeface="Times New Roman" panose="02020603050405020304" pitchFamily="18" charset="0"/>
              </a:rPr>
              <a:t> особи </a:t>
            </a:r>
            <a:r>
              <a:rPr lang="ru-RU" dirty="0" err="1">
                <a:latin typeface="Times New Roman" panose="02020603050405020304" pitchFamily="18" charset="0"/>
                <a:cs typeface="Times New Roman" panose="02020603050405020304" pitchFamily="18" charset="0"/>
              </a:rPr>
              <a:t>суб’єктом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дисциплінарного</a:t>
            </a:r>
            <a:r>
              <a:rPr lang="ru-RU" dirty="0">
                <a:latin typeface="Times New Roman" panose="02020603050405020304" pitchFamily="18" charset="0"/>
                <a:cs typeface="Times New Roman" panose="02020603050405020304" pitchFamily="18" charset="0"/>
              </a:rPr>
              <a:t> проступку</a:t>
            </a:r>
            <a:r>
              <a:rPr lang="ru-RU" dirty="0" smtClean="0">
                <a:latin typeface="Times New Roman" panose="02020603050405020304" pitchFamily="18" charset="0"/>
                <a:cs typeface="Times New Roman" panose="02020603050405020304" pitchFamily="18" charset="0"/>
              </a:rPr>
              <a:t>;</a:t>
            </a:r>
          </a:p>
          <a:p>
            <a:pPr algn="just"/>
            <a:r>
              <a:rPr lang="ru-RU" b="1" dirty="0">
                <a:latin typeface="Times New Roman" panose="02020603050405020304" pitchFamily="18" charset="0"/>
                <a:cs typeface="Times New Roman" panose="02020603050405020304" pitchFamily="18" charset="0"/>
              </a:rPr>
              <a:t>4) </a:t>
            </a:r>
            <a:r>
              <a:rPr lang="ru-RU" dirty="0" err="1">
                <a:latin typeface="Times New Roman" panose="02020603050405020304" pitchFamily="18" charset="0"/>
                <a:cs typeface="Times New Roman" panose="02020603050405020304" pitchFamily="18" charset="0"/>
              </a:rPr>
              <a:t>адміністративні</a:t>
            </a:r>
            <a:r>
              <a:rPr lang="ru-RU" dirty="0">
                <a:latin typeface="Times New Roman" panose="02020603050405020304" pitchFamily="18" charset="0"/>
                <a:cs typeface="Times New Roman" panose="02020603050405020304" pitchFamily="18" charset="0"/>
              </a:rPr>
              <a:t> проступки </a:t>
            </a:r>
            <a:r>
              <a:rPr lang="ru-RU" dirty="0" err="1">
                <a:latin typeface="Times New Roman" panose="02020603050405020304" pitchFamily="18" charset="0"/>
                <a:cs typeface="Times New Roman" panose="02020603050405020304" pitchFamily="18" charset="0"/>
              </a:rPr>
              <a:t>відрізняються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дисциплінарних</a:t>
            </a:r>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за характеристикою </a:t>
            </a:r>
            <a:r>
              <a:rPr lang="ru-RU" b="1" i="1" dirty="0" err="1">
                <a:solidFill>
                  <a:srgbClr val="FF0000"/>
                </a:solidFill>
                <a:latin typeface="Times New Roman" panose="02020603050405020304" pitchFamily="18" charset="0"/>
                <a:cs typeface="Times New Roman" panose="02020603050405020304" pitchFamily="18" charset="0"/>
              </a:rPr>
              <a:t>суб’єкта</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який</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має</a:t>
            </a:r>
            <a:r>
              <a:rPr lang="ru-RU" b="1" i="1" dirty="0">
                <a:solidFill>
                  <a:srgbClr val="FF0000"/>
                </a:solidFill>
                <a:latin typeface="Times New Roman" panose="02020603050405020304" pitchFamily="18" charset="0"/>
                <a:cs typeface="Times New Roman" panose="02020603050405020304" pitchFamily="18" charset="0"/>
              </a:rPr>
              <a:t> право </a:t>
            </a:r>
            <a:r>
              <a:rPr lang="ru-RU" b="1" i="1" dirty="0" err="1">
                <a:solidFill>
                  <a:srgbClr val="FF0000"/>
                </a:solidFill>
                <a:latin typeface="Times New Roman" panose="02020603050405020304" pitchFamily="18" charset="0"/>
                <a:cs typeface="Times New Roman" panose="02020603050405020304" pitchFamily="18" charset="0"/>
              </a:rPr>
              <a:t>їх</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розглядати</a:t>
            </a:r>
            <a:r>
              <a:rPr lang="ru-RU" b="1" i="1" dirty="0">
                <a:solidFill>
                  <a:srgbClr val="FF0000"/>
                </a:solidFill>
                <a:latin typeface="Times New Roman" panose="02020603050405020304" pitchFamily="18" charset="0"/>
                <a:cs typeface="Times New Roman" panose="02020603050405020304" pitchFamily="18" charset="0"/>
              </a:rPr>
              <a:t> і </a:t>
            </a:r>
            <a:r>
              <a:rPr lang="ru-RU" b="1" i="1" dirty="0" err="1">
                <a:solidFill>
                  <a:srgbClr val="FF0000"/>
                </a:solidFill>
                <a:latin typeface="Times New Roman" panose="02020603050405020304" pitchFamily="18" charset="0"/>
                <a:cs typeface="Times New Roman" panose="02020603050405020304" pitchFamily="18" charset="0"/>
              </a:rPr>
              <a:t>виносити</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рішення</a:t>
            </a:r>
            <a:r>
              <a:rPr lang="ru-RU" dirty="0">
                <a:latin typeface="Times New Roman" panose="02020603050405020304" pitchFamily="18" charset="0"/>
                <a:cs typeface="Times New Roman" panose="02020603050405020304" pitchFamily="18" charset="0"/>
              </a:rPr>
              <a:t>. Так, </a:t>
            </a:r>
            <a:r>
              <a:rPr lang="ru-RU" dirty="0" err="1">
                <a:latin typeface="Times New Roman" panose="02020603050405020304" pitchFamily="18" charset="0"/>
                <a:cs typeface="Times New Roman" panose="02020603050405020304" pitchFamily="18" charset="0"/>
              </a:rPr>
              <a:t>суб’єктом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розгляду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дисциплінарних</a:t>
            </a:r>
            <a:r>
              <a:rPr lang="ru-RU" dirty="0">
                <a:latin typeface="Times New Roman" panose="02020603050405020304" pitchFamily="18" charset="0"/>
                <a:cs typeface="Times New Roman" panose="02020603050405020304" pitchFamily="18" charset="0"/>
              </a:rPr>
              <a:t> справ є </a:t>
            </a:r>
            <a:r>
              <a:rPr lang="ru-RU" b="1" i="1" dirty="0" err="1">
                <a:solidFill>
                  <a:srgbClr val="FF0000"/>
                </a:solidFill>
                <a:latin typeface="Times New Roman" panose="02020603050405020304" pitchFamily="18" charset="0"/>
                <a:cs typeface="Times New Roman" panose="02020603050405020304" pitchFamily="18" charset="0"/>
              </a:rPr>
              <a:t>керівник</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колективу</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якому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працює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правопорушник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Між</a:t>
            </a:r>
            <a:r>
              <a:rPr lang="ru-RU" dirty="0">
                <a:latin typeface="Times New Roman" panose="02020603050405020304" pitchFamily="18" charset="0"/>
                <a:cs typeface="Times New Roman" panose="02020603050405020304" pitchFamily="18" charset="0"/>
              </a:rPr>
              <a:t> ними (</a:t>
            </a:r>
            <a:r>
              <a:rPr lang="ru-RU" dirty="0" err="1">
                <a:latin typeface="Times New Roman" panose="02020603050405020304" pitchFamily="18" charset="0"/>
                <a:cs typeface="Times New Roman" panose="02020603050405020304" pitchFamily="18" charset="0"/>
              </a:rPr>
              <a:t>керівником</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порушником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дисципліни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обов’язково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існують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стійкі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організаційні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зв’язки</a:t>
            </a:r>
            <a:r>
              <a:rPr lang="ru-RU" dirty="0">
                <a:latin typeface="Times New Roman" panose="02020603050405020304" pitchFamily="18" charset="0"/>
                <a:cs typeface="Times New Roman" panose="02020603050405020304" pitchFamily="18" charset="0"/>
              </a:rPr>
              <a:t> типу «начальник - </a:t>
            </a:r>
            <a:r>
              <a:rPr lang="ru-RU" dirty="0" err="1">
                <a:latin typeface="Times New Roman" panose="02020603050405020304" pitchFamily="18" charset="0"/>
                <a:cs typeface="Times New Roman" panose="02020603050405020304" pitchFamily="18" charset="0"/>
              </a:rPr>
              <a:t>підлеглий</a:t>
            </a:r>
            <a:r>
              <a:rPr lang="ru-RU" dirty="0">
                <a:latin typeface="Times New Roman" panose="02020603050405020304" pitchFamily="18" charset="0"/>
                <a:cs typeface="Times New Roman" panose="02020603050405020304" pitchFamily="18" charset="0"/>
              </a:rPr>
              <a:t>». А </a:t>
            </a:r>
            <a:r>
              <a:rPr lang="ru-RU" dirty="0" err="1">
                <a:latin typeface="Times New Roman" panose="02020603050405020304" pitchFamily="18" charset="0"/>
                <a:cs typeface="Times New Roman" panose="02020603050405020304" pitchFamily="18" charset="0"/>
              </a:rPr>
              <a:t>суб’єктом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розгляду</a:t>
            </a:r>
            <a:r>
              <a:rPr lang="ru-RU" dirty="0">
                <a:latin typeface="Times New Roman" panose="02020603050405020304" pitchFamily="18" charset="0"/>
                <a:cs typeface="Times New Roman" panose="02020603050405020304" pitchFamily="18" charset="0"/>
              </a:rPr>
              <a:t> справ про </a:t>
            </a:r>
            <a:r>
              <a:rPr lang="ru-RU" dirty="0" err="1">
                <a:latin typeface="Times New Roman" panose="02020603050405020304" pitchFamily="18" charset="0"/>
                <a:cs typeface="Times New Roman" panose="02020603050405020304" pitchFamily="18" charset="0"/>
              </a:rPr>
              <a:t>адміністративні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є </a:t>
            </a:r>
            <a:r>
              <a:rPr lang="ru-RU" b="1" i="1" dirty="0" err="1">
                <a:solidFill>
                  <a:srgbClr val="FF0000"/>
                </a:solidFill>
                <a:latin typeface="Times New Roman" panose="02020603050405020304" pitchFamily="18" charset="0"/>
                <a:cs typeface="Times New Roman" panose="02020603050405020304" pitchFamily="18" charset="0"/>
              </a:rPr>
              <a:t>носій</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функціональної</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влади</a:t>
            </a:r>
            <a:r>
              <a:rPr lang="ru-RU" b="1" i="1" dirty="0">
                <a:solidFill>
                  <a:srgbClr val="FF0000"/>
                </a:solidFill>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повноваження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чітко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визначені</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зафіксовані</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законодавстві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Між</a:t>
            </a:r>
            <a:r>
              <a:rPr lang="ru-RU" dirty="0">
                <a:latin typeface="Times New Roman" panose="02020603050405020304" pitchFamily="18" charset="0"/>
                <a:cs typeface="Times New Roman" panose="02020603050405020304" pitchFamily="18" charset="0"/>
              </a:rPr>
              <a:t> ним і </a:t>
            </a:r>
            <a:r>
              <a:rPr lang="ru-RU" dirty="0" err="1">
                <a:latin typeface="Times New Roman" panose="02020603050405020304" pitchFamily="18" charset="0"/>
                <a:cs typeface="Times New Roman" panose="02020603050405020304" pitchFamily="18" charset="0"/>
              </a:rPr>
              <a:t>правопорушником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немає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стійких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організаційних</a:t>
            </a:r>
            <a:r>
              <a:rPr lang="ru-RU" dirty="0">
                <a:latin typeface="Times New Roman" panose="02020603050405020304" pitchFamily="18" charset="0"/>
                <a:cs typeface="Times New Roman" panose="02020603050405020304" pitchFamily="18" charset="0"/>
              </a:rPr>
              <a:t> зв’язків.</a:t>
            </a:r>
            <a:endParaRPr lang="ru-RU" sz="1800" i="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41833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smtClean="0">
                <a:latin typeface="Times New Roman" panose="02020603050405020304" pitchFamily="18" charset="0"/>
                <a:cs typeface="Times New Roman" panose="02020603050405020304" pitchFamily="18" charset="0"/>
              </a:rPr>
              <a:t>Тема 2</a:t>
            </a:r>
            <a:r>
              <a:rPr lang="ru-RU" b="1" i="1" dirty="0">
                <a:latin typeface="Times New Roman" panose="02020603050405020304" pitchFamily="18" charset="0"/>
                <a:cs typeface="Times New Roman" panose="02020603050405020304" pitchFamily="18" charset="0"/>
              </a:rPr>
              <a:t> </a:t>
            </a:r>
            <a:r>
              <a:rPr lang="ru-RU" b="1" i="1" dirty="0" smtClean="0">
                <a:latin typeface="Times New Roman" panose="02020603050405020304" pitchFamily="18" charset="0"/>
                <a:cs typeface="Times New Roman" panose="02020603050405020304" pitchFamily="18" charset="0"/>
              </a:rPr>
              <a:t/>
            </a:r>
            <a:br>
              <a:rPr lang="ru-RU" b="1" i="1" dirty="0" smtClean="0">
                <a:latin typeface="Times New Roman" panose="02020603050405020304" pitchFamily="18" charset="0"/>
                <a:cs typeface="Times New Roman" panose="02020603050405020304" pitchFamily="18" charset="0"/>
              </a:rPr>
            </a:br>
            <a:r>
              <a:rPr lang="ru-RU" b="1" i="1" dirty="0" err="1" smtClean="0">
                <a:latin typeface="Times New Roman" panose="02020603050405020304" pitchFamily="18" charset="0"/>
                <a:cs typeface="Times New Roman" panose="02020603050405020304" pitchFamily="18" charset="0"/>
              </a:rPr>
              <a:t>Поняття</a:t>
            </a:r>
            <a:r>
              <a:rPr lang="ru-RU" b="1" i="1" dirty="0" smtClean="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адміністративного</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правопорушення</a:t>
            </a:r>
            <a:r>
              <a:rPr lang="ru-RU" b="1" i="1" dirty="0">
                <a:latin typeface="Times New Roman" panose="02020603050405020304" pitchFamily="18" charset="0"/>
                <a:cs typeface="Times New Roman" panose="02020603050405020304" pitchFamily="18" charset="0"/>
              </a:rPr>
              <a:t> (проступку</a:t>
            </a:r>
            <a:r>
              <a:rPr lang="ru-RU" b="1" i="1" dirty="0" smtClean="0">
                <a:latin typeface="Times New Roman" panose="02020603050405020304" pitchFamily="18" charset="0"/>
                <a:cs typeface="Times New Roman" panose="02020603050405020304" pitchFamily="18" charset="0"/>
              </a:rPr>
              <a:t>)</a:t>
            </a:r>
            <a:endParaRPr lang="ru-RU" i="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0" algn="just">
              <a:buNone/>
            </a:pPr>
            <a:r>
              <a:rPr lang="ru-RU" dirty="0" err="1" smtClean="0">
                <a:latin typeface="Times New Roman" panose="02020603050405020304" pitchFamily="18" charset="0"/>
                <a:cs typeface="Times New Roman" panose="02020603050405020304" pitchFamily="18" charset="0"/>
              </a:rPr>
              <a:t>Адміністративним</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правопорушенням</a:t>
            </a:r>
            <a:r>
              <a:rPr lang="ru-RU" dirty="0">
                <a:latin typeface="Times New Roman" panose="02020603050405020304" pitchFamily="18" charset="0"/>
                <a:cs typeface="Times New Roman" panose="02020603050405020304" pitchFamily="18" charset="0"/>
              </a:rPr>
              <a:t> (проступком) </a:t>
            </a:r>
            <a:r>
              <a:rPr lang="ru-RU" dirty="0" err="1">
                <a:latin typeface="Times New Roman" panose="02020603050405020304" pitchFamily="18" charset="0"/>
                <a:cs typeface="Times New Roman" panose="02020603050405020304" pitchFamily="18" charset="0"/>
              </a:rPr>
              <a:t>визнається</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протиправна</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винна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умисна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необережна</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дія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чи</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бездіяльність</a:t>
            </a:r>
            <a:r>
              <a:rPr lang="ru-RU" dirty="0">
                <a:latin typeface="Times New Roman" panose="02020603050405020304" pitchFamily="18" charset="0"/>
                <a:cs typeface="Times New Roman" panose="02020603050405020304" pitchFamily="18" charset="0"/>
              </a:rPr>
              <a:t>, яка </a:t>
            </a:r>
            <a:r>
              <a:rPr lang="ru-RU" b="1" i="1" dirty="0" err="1">
                <a:solidFill>
                  <a:srgbClr val="FF0000"/>
                </a:solidFill>
                <a:latin typeface="Times New Roman" panose="02020603050405020304" pitchFamily="18" charset="0"/>
                <a:cs typeface="Times New Roman" panose="02020603050405020304" pitchFamily="18" charset="0"/>
              </a:rPr>
              <a:t>посягає</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громадський</a:t>
            </a:r>
            <a:r>
              <a:rPr lang="ru-RU" dirty="0">
                <a:latin typeface="Times New Roman" panose="02020603050405020304" pitchFamily="18" charset="0"/>
                <a:cs typeface="Times New Roman" panose="02020603050405020304" pitchFamily="18" charset="0"/>
              </a:rPr>
              <a:t> порядок, </a:t>
            </a:r>
            <a:r>
              <a:rPr lang="ru-RU" dirty="0" err="1">
                <a:latin typeface="Times New Roman" panose="02020603050405020304" pitchFamily="18" charset="0"/>
                <a:cs typeface="Times New Roman" panose="02020603050405020304" pitchFamily="18" charset="0"/>
              </a:rPr>
              <a:t>власність</a:t>
            </a:r>
            <a:r>
              <a:rPr lang="ru-RU" dirty="0">
                <a:latin typeface="Times New Roman" panose="02020603050405020304" pitchFamily="18" charset="0"/>
                <a:cs typeface="Times New Roman" panose="02020603050405020304" pitchFamily="18" charset="0"/>
              </a:rPr>
              <a:t>, права і </a:t>
            </a:r>
            <a:r>
              <a:rPr lang="ru-RU" dirty="0" err="1">
                <a:latin typeface="Times New Roman" panose="02020603050405020304" pitchFamily="18" charset="0"/>
                <a:cs typeface="Times New Roman" panose="02020603050405020304" pitchFamily="18" charset="0"/>
              </a:rPr>
              <a:t>свободи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громадян</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встановлений</a:t>
            </a:r>
            <a:r>
              <a:rPr lang="ru-RU" dirty="0">
                <a:latin typeface="Times New Roman" panose="02020603050405020304" pitchFamily="18" charset="0"/>
                <a:cs typeface="Times New Roman" panose="02020603050405020304" pitchFamily="18" charset="0"/>
              </a:rPr>
              <a:t> порядок </a:t>
            </a:r>
            <a:r>
              <a:rPr lang="ru-RU" dirty="0" err="1">
                <a:latin typeface="Times New Roman" panose="02020603050405020304" pitchFamily="18" charset="0"/>
                <a:cs typeface="Times New Roman" panose="02020603050405020304" pitchFamily="18" charset="0"/>
              </a:rPr>
              <a:t>управління</a:t>
            </a:r>
            <a:r>
              <a:rPr lang="ru-RU" dirty="0">
                <a:latin typeface="Times New Roman" panose="02020603050405020304" pitchFamily="18" charset="0"/>
                <a:cs typeface="Times New Roman" panose="02020603050405020304" pitchFamily="18" charset="0"/>
              </a:rPr>
              <a:t> і за яку законом </a:t>
            </a:r>
            <a:r>
              <a:rPr lang="ru-RU" b="1" i="1" dirty="0" err="1">
                <a:solidFill>
                  <a:srgbClr val="FF0000"/>
                </a:solidFill>
                <a:latin typeface="Times New Roman" panose="02020603050405020304" pitchFamily="18" charset="0"/>
                <a:cs typeface="Times New Roman" panose="02020603050405020304" pitchFamily="18" charset="0"/>
              </a:rPr>
              <a:t>передбачено</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адміністративну</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відповідальність</a:t>
            </a:r>
            <a:r>
              <a:rPr lang="ru-RU" dirty="0">
                <a:latin typeface="Times New Roman" panose="02020603050405020304" pitchFamily="18" charset="0"/>
                <a:cs typeface="Times New Roman" panose="02020603050405020304" pitchFamily="18" charset="0"/>
              </a:rPr>
              <a:t> (ст. 9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908211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1" i="1" dirty="0" smtClean="0">
                <a:latin typeface="Times New Roman" panose="02020603050405020304" pitchFamily="18" charset="0"/>
                <a:cs typeface="Times New Roman" panose="02020603050405020304" pitchFamily="18" charset="0"/>
              </a:rPr>
              <a:t>Ознаки адміністративного правопорушення</a:t>
            </a:r>
            <a:endParaRPr lang="ru-RU" b="1" i="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36220" y="2226469"/>
            <a:ext cx="8279130" cy="3659981"/>
          </a:xfrm>
        </p:spPr>
        <p:txBody>
          <a:bodyPr>
            <a:normAutofit fontScale="62500" lnSpcReduction="20000"/>
          </a:bodyPr>
          <a:lstStyle/>
          <a:p>
            <a:r>
              <a:rPr lang="ru-RU" dirty="0">
                <a:latin typeface="Times New Roman" panose="02020603050405020304" pitchFamily="18" charset="0"/>
                <a:cs typeface="Times New Roman" panose="02020603050405020304" pitchFamily="18" charset="0"/>
              </a:rPr>
              <a:t>1) </a:t>
            </a:r>
            <a:r>
              <a:rPr lang="ru-RU" dirty="0" err="1">
                <a:latin typeface="Times New Roman" panose="02020603050405020304" pitchFamily="18" charset="0"/>
                <a:cs typeface="Times New Roman" panose="02020603050405020304" pitchFamily="18" charset="0"/>
              </a:rPr>
              <a:t>передусім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це</a:t>
            </a:r>
            <a:r>
              <a:rPr lang="ru-RU" dirty="0">
                <a:latin typeface="Times New Roman" panose="02020603050405020304" pitchFamily="18" charset="0"/>
                <a:cs typeface="Times New Roman" panose="02020603050405020304" pitchFamily="18" charset="0"/>
              </a:rPr>
              <a:t> </a:t>
            </a:r>
            <a:r>
              <a:rPr lang="ru-RU" i="1" dirty="0" err="1" smtClean="0">
                <a:latin typeface="Times New Roman" panose="02020603050405020304" pitchFamily="18" charset="0"/>
                <a:cs typeface="Times New Roman" panose="02020603050405020304" pitchFamily="18" charset="0"/>
              </a:rPr>
              <a:t>дія</a:t>
            </a:r>
            <a:r>
              <a:rPr lang="ru-RU" i="1"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бездіяльність</a:t>
            </a:r>
            <a:r>
              <a:rPr lang="ru-RU" i="1"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тобто</a:t>
            </a:r>
            <a:r>
              <a:rPr lang="ru-RU" dirty="0">
                <a:latin typeface="Times New Roman" panose="02020603050405020304" pitchFamily="18" charset="0"/>
                <a:cs typeface="Times New Roman" panose="02020603050405020304" pitchFamily="18" charset="0"/>
              </a:rPr>
              <a:t> - </a:t>
            </a:r>
            <a:r>
              <a:rPr lang="ru-RU" b="1" i="1" dirty="0" err="1">
                <a:solidFill>
                  <a:srgbClr val="FF0000"/>
                </a:solidFill>
                <a:latin typeface="Times New Roman" panose="02020603050405020304" pitchFamily="18" charset="0"/>
                <a:cs typeface="Times New Roman" panose="02020603050405020304" pitchFamily="18" charset="0"/>
              </a:rPr>
              <a:t>діяння</a:t>
            </a:r>
            <a:r>
              <a:rPr lang="ru-RU" i="1"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а не думки, </a:t>
            </a:r>
            <a:r>
              <a:rPr lang="ru-RU" dirty="0" err="1">
                <a:latin typeface="Times New Roman" panose="02020603050405020304" pitchFamily="18" charset="0"/>
                <a:cs typeface="Times New Roman" panose="02020603050405020304" pitchFamily="18" charset="0"/>
              </a:rPr>
              <a:t>бажання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подібні</a:t>
            </a:r>
            <a:r>
              <a:rPr lang="ru-RU" dirty="0">
                <a:latin typeface="Times New Roman" panose="02020603050405020304" pitchFamily="18" charset="0"/>
                <a:cs typeface="Times New Roman" panose="02020603050405020304" pitchFamily="18" charset="0"/>
              </a:rPr>
              <a:t> прояви </a:t>
            </a:r>
            <a:r>
              <a:rPr lang="ru-RU" dirty="0" err="1">
                <a:latin typeface="Times New Roman" panose="02020603050405020304" pitchFamily="18" charset="0"/>
                <a:cs typeface="Times New Roman" panose="02020603050405020304" pitchFamily="18" charset="0"/>
              </a:rPr>
              <a:t>психічної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людей;</a:t>
            </a:r>
          </a:p>
          <a:p>
            <a:r>
              <a:rPr lang="ru-RU" dirty="0">
                <a:latin typeface="Times New Roman" panose="02020603050405020304" pitchFamily="18" charset="0"/>
                <a:cs typeface="Times New Roman" panose="02020603050405020304" pitchFamily="18" charset="0"/>
              </a:rPr>
              <a:t>2) </a:t>
            </a:r>
            <a:r>
              <a:rPr lang="ru-RU" b="1" i="1" dirty="0" err="1">
                <a:solidFill>
                  <a:srgbClr val="FF0000"/>
                </a:solidFill>
                <a:latin typeface="Times New Roman" panose="02020603050405020304" pitchFamily="18" charset="0"/>
                <a:cs typeface="Times New Roman" panose="02020603050405020304" pitchFamily="18" charset="0"/>
              </a:rPr>
              <a:t>суспільна</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шкідливість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ознаку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дехто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ототожнює</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антигромадською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спрямованістю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суспільною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небезпекою</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3)</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протиправність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подібне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завжди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посягає</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загальнообов'язкові</a:t>
            </a:r>
            <a:r>
              <a:rPr lang="ru-RU" dirty="0">
                <a:latin typeface="Times New Roman" panose="02020603050405020304" pitchFamily="18" charset="0"/>
                <a:cs typeface="Times New Roman" panose="02020603050405020304" pitchFamily="18" charset="0"/>
              </a:rPr>
              <a:t> правила, </a:t>
            </a:r>
            <a:r>
              <a:rPr lang="ru-RU" dirty="0" err="1">
                <a:latin typeface="Times New Roman" panose="02020603050405020304" pitchFamily="18" charset="0"/>
                <a:cs typeface="Times New Roman" panose="02020603050405020304" pitchFamily="18" charset="0"/>
              </a:rPr>
              <a:t>встановлені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іншим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нормативним</a:t>
            </a:r>
            <a:r>
              <a:rPr lang="ru-RU" dirty="0">
                <a:latin typeface="Times New Roman" panose="02020603050405020304" pitchFamily="18" charset="0"/>
                <a:cs typeface="Times New Roman" panose="02020603050405020304" pitchFamily="18" charset="0"/>
              </a:rPr>
              <a:t> актом);</a:t>
            </a:r>
          </a:p>
          <a:p>
            <a:r>
              <a:rPr lang="ru-RU" dirty="0">
                <a:latin typeface="Times New Roman" panose="02020603050405020304" pitchFamily="18" charset="0"/>
                <a:cs typeface="Times New Roman" panose="02020603050405020304" pitchFamily="18" charset="0"/>
              </a:rPr>
              <a:t>4)</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винуватість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діяння</a:t>
            </a:r>
            <a:r>
              <a:rPr lang="ru-RU" dirty="0">
                <a:latin typeface="Times New Roman" panose="02020603050405020304" pitchFamily="18" charset="0"/>
                <a:cs typeface="Times New Roman" panose="02020603050405020304" pitchFamily="18" charset="0"/>
              </a:rPr>
              <a:t>, як </a:t>
            </a:r>
            <a:r>
              <a:rPr lang="ru-RU" dirty="0" err="1">
                <a:latin typeface="Times New Roman" panose="02020603050405020304" pitchFamily="18" charset="0"/>
                <a:cs typeface="Times New Roman" panose="02020603050405020304" pitchFamily="18" charset="0"/>
              </a:rPr>
              <a:t>прояв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волі</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свідомості</a:t>
            </a:r>
            <a:r>
              <a:rPr lang="ru-RU" dirty="0">
                <a:latin typeface="Times New Roman" panose="02020603050405020304" pitchFamily="18" charset="0"/>
                <a:cs typeface="Times New Roman" panose="02020603050405020304" pitchFamily="18" charset="0"/>
              </a:rPr>
              <a:t> особи, повинно бути </a:t>
            </a:r>
            <a:r>
              <a:rPr lang="ru-RU" dirty="0" err="1">
                <a:latin typeface="Times New Roman" panose="02020603050405020304" pitchFamily="18" charset="0"/>
                <a:cs typeface="Times New Roman" panose="02020603050405020304" pitchFamily="18" charset="0"/>
              </a:rPr>
              <a:t>завжди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винним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тобто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вчиненим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умисно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необережності</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5) </a:t>
            </a:r>
            <a:r>
              <a:rPr lang="ru-RU" b="1" i="1" dirty="0" err="1">
                <a:solidFill>
                  <a:srgbClr val="FF0000"/>
                </a:solidFill>
                <a:latin typeface="Times New Roman" panose="02020603050405020304" pitchFamily="18" charset="0"/>
                <a:cs typeface="Times New Roman" panose="02020603050405020304" pitchFamily="18" charset="0"/>
              </a:rPr>
              <a:t>адміністративна</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карність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подібне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протиправне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винне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діяння</a:t>
            </a:r>
            <a:r>
              <a:rPr lang="ru-RU" dirty="0">
                <a:latin typeface="Times New Roman" panose="02020603050405020304" pitchFamily="18" charset="0"/>
                <a:cs typeface="Times New Roman" panose="02020603050405020304" pitchFamily="18" charset="0"/>
              </a:rPr>
              <a:t> буде </a:t>
            </a:r>
            <a:r>
              <a:rPr lang="ru-RU" dirty="0" err="1">
                <a:latin typeface="Times New Roman" panose="02020603050405020304" pitchFamily="18" charset="0"/>
                <a:cs typeface="Times New Roman" panose="02020603050405020304" pitchFamily="18" charset="0"/>
              </a:rPr>
              <a:t>визнане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адміністративним</a:t>
            </a:r>
            <a:r>
              <a:rPr lang="ru-RU" dirty="0">
                <a:latin typeface="Times New Roman" panose="02020603050405020304" pitchFamily="18" charset="0"/>
                <a:cs typeface="Times New Roman" panose="02020603050405020304" pitchFamily="18" charset="0"/>
              </a:rPr>
              <a:t> проступком </a:t>
            </a:r>
            <a:r>
              <a:rPr lang="ru-RU" dirty="0" err="1">
                <a:latin typeface="Times New Roman" panose="02020603050405020304" pitchFamily="18" charset="0"/>
                <a:cs typeface="Times New Roman" panose="02020603050405020304" pitchFamily="18" charset="0"/>
              </a:rPr>
              <a:t>тільки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тоді</a:t>
            </a:r>
            <a:r>
              <a:rPr lang="ru-RU" dirty="0">
                <a:latin typeface="Times New Roman" panose="02020603050405020304" pitchFamily="18" charset="0"/>
                <a:cs typeface="Times New Roman" panose="02020603050405020304" pitchFamily="18" charset="0"/>
              </a:rPr>
              <a:t>, коли за </a:t>
            </a:r>
            <a:r>
              <a:rPr lang="ru-RU" dirty="0" err="1">
                <a:latin typeface="Times New Roman" panose="02020603050405020304" pitchFamily="18" charset="0"/>
                <a:cs typeface="Times New Roman" panose="02020603050405020304" pitchFamily="18" charset="0"/>
              </a:rPr>
              <a:t>його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вчинення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законодавством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передбачено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відповідальність</a:t>
            </a:r>
            <a:r>
              <a:rPr lang="ru-RU" dirty="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41588305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400" y="1131094"/>
            <a:ext cx="8362950" cy="994172"/>
          </a:xfrm>
        </p:spPr>
        <p:txBody>
          <a:bodyPr>
            <a:normAutofit fontScale="90000"/>
          </a:bodyPr>
          <a:lstStyle/>
          <a:p>
            <a:pPr algn="ctr"/>
            <a:r>
              <a:rPr lang="uk-UA" b="1" i="1" dirty="0" smtClean="0">
                <a:latin typeface="Times New Roman" panose="02020603050405020304" pitchFamily="18" charset="0"/>
                <a:cs typeface="Times New Roman" panose="02020603050405020304" pitchFamily="18" charset="0"/>
              </a:rPr>
              <a:t>Групи адміністративних правопорушень:</a:t>
            </a:r>
            <a:endParaRPr lang="ru-RU" b="1" i="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49977" y="2348880"/>
            <a:ext cx="8294370" cy="3916679"/>
          </a:xfrm>
        </p:spPr>
        <p:txBody>
          <a:bodyPr>
            <a:normAutofit fontScale="55000" lnSpcReduction="20000"/>
          </a:bodyPr>
          <a:lstStyle/>
          <a:p>
            <a:r>
              <a:rPr lang="ru-RU" sz="2475" dirty="0">
                <a:latin typeface="Times New Roman" panose="02020603050405020304" pitchFamily="18" charset="0"/>
                <a:cs typeface="Times New Roman" panose="02020603050405020304" pitchFamily="18" charset="0"/>
              </a:rPr>
              <a:t>у </a:t>
            </a:r>
            <a:r>
              <a:rPr lang="ru-RU" sz="2475" dirty="0" err="1">
                <a:latin typeface="Times New Roman" panose="02020603050405020304" pitchFamily="18" charset="0"/>
                <a:cs typeface="Times New Roman" panose="02020603050405020304" pitchFamily="18" charset="0"/>
              </a:rPr>
              <a:t>галузі</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охорони</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праці</a:t>
            </a:r>
            <a:r>
              <a:rPr lang="ru-RU" sz="2475" dirty="0">
                <a:latin typeface="Times New Roman" panose="02020603050405020304" pitchFamily="18" charset="0"/>
                <a:cs typeface="Times New Roman" panose="02020603050405020304" pitchFamily="18" charset="0"/>
              </a:rPr>
              <a:t> і </a:t>
            </a:r>
            <a:r>
              <a:rPr lang="ru-RU" sz="2475" dirty="0" err="1">
                <a:latin typeface="Times New Roman" panose="02020603050405020304" pitchFamily="18" charset="0"/>
                <a:cs typeface="Times New Roman" panose="02020603050405020304" pitchFamily="18" charset="0"/>
              </a:rPr>
              <a:t>здоров'я</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населення</a:t>
            </a:r>
            <a:r>
              <a:rPr lang="ru-RU" sz="2475" dirty="0">
                <a:latin typeface="Times New Roman" panose="02020603050405020304" pitchFamily="18" charset="0"/>
                <a:cs typeface="Times New Roman" panose="02020603050405020304" pitchFamily="18" charset="0"/>
              </a:rPr>
              <a:t> (глава 5);</a:t>
            </a:r>
          </a:p>
          <a:p>
            <a:r>
              <a:rPr lang="ru-RU" sz="2475" dirty="0" err="1">
                <a:latin typeface="Times New Roman" panose="02020603050405020304" pitchFamily="18" charset="0"/>
                <a:cs typeface="Times New Roman" panose="02020603050405020304" pitchFamily="18" charset="0"/>
              </a:rPr>
              <a:t>що</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посягають</a:t>
            </a:r>
            <a:r>
              <a:rPr lang="ru-RU" sz="2475" dirty="0">
                <a:latin typeface="Times New Roman" panose="02020603050405020304" pitchFamily="18" charset="0"/>
                <a:cs typeface="Times New Roman" panose="02020603050405020304" pitchFamily="18" charset="0"/>
              </a:rPr>
              <a:t> на </a:t>
            </a:r>
            <a:r>
              <a:rPr lang="ru-RU" sz="2475" dirty="0" err="1">
                <a:latin typeface="Times New Roman" panose="02020603050405020304" pitchFamily="18" charset="0"/>
                <a:cs typeface="Times New Roman" panose="02020603050405020304" pitchFamily="18" charset="0"/>
              </a:rPr>
              <a:t>власність</a:t>
            </a:r>
            <a:r>
              <a:rPr lang="ru-RU" sz="2475" dirty="0">
                <a:latin typeface="Times New Roman" panose="02020603050405020304" pitchFamily="18" charset="0"/>
                <a:cs typeface="Times New Roman" panose="02020603050405020304" pitchFamily="18" charset="0"/>
              </a:rPr>
              <a:t> (глава 6);</a:t>
            </a:r>
          </a:p>
          <a:p>
            <a:r>
              <a:rPr lang="ru-RU" sz="2475" dirty="0">
                <a:latin typeface="Times New Roman" panose="02020603050405020304" pitchFamily="18" charset="0"/>
                <a:cs typeface="Times New Roman" panose="02020603050405020304" pitchFamily="18" charset="0"/>
              </a:rPr>
              <a:t>у </a:t>
            </a:r>
            <a:r>
              <a:rPr lang="ru-RU" sz="2475" dirty="0" err="1">
                <a:latin typeface="Times New Roman" panose="02020603050405020304" pitchFamily="18" charset="0"/>
                <a:cs typeface="Times New Roman" panose="02020603050405020304" pitchFamily="18" charset="0"/>
              </a:rPr>
              <a:t>сфері</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охорони</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природи</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використання</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природних</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ресурсів</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охорони</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культурної</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спадщини</a:t>
            </a:r>
            <a:r>
              <a:rPr lang="ru-RU" sz="2475" dirty="0">
                <a:latin typeface="Times New Roman" panose="02020603050405020304" pitchFamily="18" charset="0"/>
                <a:cs typeface="Times New Roman" panose="02020603050405020304" pitchFamily="18" charset="0"/>
              </a:rPr>
              <a:t> (глава 7);</a:t>
            </a:r>
          </a:p>
          <a:p>
            <a:r>
              <a:rPr lang="ru-RU" sz="2475" dirty="0">
                <a:latin typeface="Times New Roman" panose="02020603050405020304" pitchFamily="18" charset="0"/>
                <a:cs typeface="Times New Roman" panose="02020603050405020304" pitchFamily="18" charset="0"/>
              </a:rPr>
              <a:t>у </a:t>
            </a:r>
            <a:r>
              <a:rPr lang="ru-RU" sz="2475" dirty="0" err="1">
                <a:latin typeface="Times New Roman" panose="02020603050405020304" pitchFamily="18" charset="0"/>
                <a:cs typeface="Times New Roman" panose="02020603050405020304" pitchFamily="18" charset="0"/>
              </a:rPr>
              <a:t>промисловості</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будівництві</a:t>
            </a:r>
            <a:r>
              <a:rPr lang="ru-RU" sz="2475" dirty="0">
                <a:latin typeface="Times New Roman" panose="02020603050405020304" pitchFamily="18" charset="0"/>
                <a:cs typeface="Times New Roman" panose="02020603050405020304" pitchFamily="18" charset="0"/>
              </a:rPr>
              <a:t> та у </a:t>
            </a:r>
            <a:r>
              <a:rPr lang="ru-RU" sz="2475" dirty="0" err="1">
                <a:latin typeface="Times New Roman" panose="02020603050405020304" pitchFamily="18" charset="0"/>
                <a:cs typeface="Times New Roman" panose="02020603050405020304" pitchFamily="18" charset="0"/>
              </a:rPr>
              <a:t>сфері</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використання</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паливно-енергетичних</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ресурсів</a:t>
            </a:r>
            <a:r>
              <a:rPr lang="ru-RU" sz="2475" dirty="0">
                <a:latin typeface="Times New Roman" panose="02020603050405020304" pitchFamily="18" charset="0"/>
                <a:cs typeface="Times New Roman" panose="02020603050405020304" pitchFamily="18" charset="0"/>
              </a:rPr>
              <a:t> (глава 8);</a:t>
            </a:r>
          </a:p>
          <a:p>
            <a:r>
              <a:rPr lang="ru-RU" sz="2475" dirty="0">
                <a:latin typeface="Times New Roman" panose="02020603050405020304" pitchFamily="18" charset="0"/>
                <a:cs typeface="Times New Roman" panose="02020603050405020304" pitchFamily="18" charset="0"/>
              </a:rPr>
              <a:t>у </a:t>
            </a:r>
            <a:r>
              <a:rPr lang="ru-RU" sz="2475" dirty="0" err="1">
                <a:latin typeface="Times New Roman" panose="02020603050405020304" pitchFamily="18" charset="0"/>
                <a:cs typeface="Times New Roman" panose="02020603050405020304" pitchFamily="18" charset="0"/>
              </a:rPr>
              <a:t>сільському</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господарстві</a:t>
            </a:r>
            <a:r>
              <a:rPr lang="ru-RU" sz="2475" dirty="0">
                <a:latin typeface="Times New Roman" panose="02020603050405020304" pitchFamily="18" charset="0"/>
                <a:cs typeface="Times New Roman" panose="02020603050405020304" pitchFamily="18" charset="0"/>
              </a:rPr>
              <a:t>(глава 9);</a:t>
            </a:r>
          </a:p>
          <a:p>
            <a:r>
              <a:rPr lang="ru-RU" sz="2475" dirty="0">
                <a:latin typeface="Times New Roman" panose="02020603050405020304" pitchFamily="18" charset="0"/>
                <a:cs typeface="Times New Roman" panose="02020603050405020304" pitchFamily="18" charset="0"/>
              </a:rPr>
              <a:t>на </a:t>
            </a:r>
            <a:r>
              <a:rPr lang="ru-RU" sz="2475" dirty="0" err="1">
                <a:latin typeface="Times New Roman" panose="02020603050405020304" pitchFamily="18" charset="0"/>
                <a:cs typeface="Times New Roman" panose="02020603050405020304" pitchFamily="18" charset="0"/>
              </a:rPr>
              <a:t>транспорті</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галузі</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шляхового</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господарства</a:t>
            </a:r>
            <a:r>
              <a:rPr lang="ru-RU" sz="2475" dirty="0">
                <a:latin typeface="Times New Roman" panose="02020603050405020304" pitchFamily="18" charset="0"/>
                <a:cs typeface="Times New Roman" panose="02020603050405020304" pitchFamily="18" charset="0"/>
              </a:rPr>
              <a:t> і </a:t>
            </a:r>
            <a:r>
              <a:rPr lang="ru-RU" sz="2475" dirty="0" err="1">
                <a:latin typeface="Times New Roman" panose="02020603050405020304" pitchFamily="18" charset="0"/>
                <a:cs typeface="Times New Roman" panose="02020603050405020304" pitchFamily="18" charset="0"/>
              </a:rPr>
              <a:t>зв'язку</a:t>
            </a:r>
            <a:r>
              <a:rPr lang="ru-RU" sz="2475" dirty="0">
                <a:latin typeface="Times New Roman" panose="02020603050405020304" pitchFamily="18" charset="0"/>
                <a:cs typeface="Times New Roman" panose="02020603050405020304" pitchFamily="18" charset="0"/>
              </a:rPr>
              <a:t> (глава 10);</a:t>
            </a:r>
          </a:p>
          <a:p>
            <a:r>
              <a:rPr lang="ru-RU" sz="2475" dirty="0">
                <a:latin typeface="Times New Roman" panose="02020603050405020304" pitchFamily="18" charset="0"/>
                <a:cs typeface="Times New Roman" panose="02020603050405020304" pitchFamily="18" charset="0"/>
              </a:rPr>
              <a:t>у </a:t>
            </a:r>
            <a:r>
              <a:rPr lang="ru-RU" sz="2475" dirty="0" err="1">
                <a:latin typeface="Times New Roman" panose="02020603050405020304" pitchFamily="18" charset="0"/>
                <a:cs typeface="Times New Roman" panose="02020603050405020304" pitchFamily="18" charset="0"/>
              </a:rPr>
              <a:t>галузі</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житлових</a:t>
            </a:r>
            <a:r>
              <a:rPr lang="ru-RU" sz="2475" dirty="0">
                <a:latin typeface="Times New Roman" panose="02020603050405020304" pitchFamily="18" charset="0"/>
                <a:cs typeface="Times New Roman" panose="02020603050405020304" pitchFamily="18" charset="0"/>
              </a:rPr>
              <a:t> прав </a:t>
            </a:r>
            <a:r>
              <a:rPr lang="ru-RU" sz="2475" dirty="0" err="1">
                <a:latin typeface="Times New Roman" panose="02020603050405020304" pitchFamily="18" charset="0"/>
                <a:cs typeface="Times New Roman" panose="02020603050405020304" pitchFamily="18" charset="0"/>
              </a:rPr>
              <a:t>громадян</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житлово-комунального</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господарства</a:t>
            </a:r>
            <a:r>
              <a:rPr lang="ru-RU" sz="2475" dirty="0">
                <a:latin typeface="Times New Roman" panose="02020603050405020304" pitchFamily="18" charset="0"/>
                <a:cs typeface="Times New Roman" panose="02020603050405020304" pitchFamily="18" charset="0"/>
              </a:rPr>
              <a:t> та благоустрою (глава 11);</a:t>
            </a:r>
          </a:p>
          <a:p>
            <a:r>
              <a:rPr lang="ru-RU" sz="2475" dirty="0">
                <a:latin typeface="Times New Roman" panose="02020603050405020304" pitchFamily="18" charset="0"/>
                <a:cs typeface="Times New Roman" panose="02020603050405020304" pitchFamily="18" charset="0"/>
              </a:rPr>
              <a:t>в </a:t>
            </a:r>
            <a:r>
              <a:rPr lang="ru-RU" sz="2475" dirty="0" err="1">
                <a:latin typeface="Times New Roman" panose="02020603050405020304" pitchFamily="18" charset="0"/>
                <a:cs typeface="Times New Roman" panose="02020603050405020304" pitchFamily="18" charset="0"/>
              </a:rPr>
              <a:t>галузі</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торгівлі</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громадського</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харчування</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сфері</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послуг</a:t>
            </a:r>
            <a:r>
              <a:rPr lang="ru-RU" sz="2475" dirty="0">
                <a:latin typeface="Times New Roman" panose="02020603050405020304" pitchFamily="18" charset="0"/>
                <a:cs typeface="Times New Roman" panose="02020603050405020304" pitchFamily="18" charset="0"/>
              </a:rPr>
              <a:t>, в </a:t>
            </a:r>
            <a:r>
              <a:rPr lang="ru-RU" sz="2475" dirty="0" err="1">
                <a:latin typeface="Times New Roman" panose="02020603050405020304" pitchFamily="18" charset="0"/>
                <a:cs typeface="Times New Roman" panose="02020603050405020304" pitchFamily="18" charset="0"/>
              </a:rPr>
              <a:t>галузі</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фінансів</a:t>
            </a:r>
            <a:r>
              <a:rPr lang="ru-RU" sz="2475" dirty="0">
                <a:latin typeface="Times New Roman" panose="02020603050405020304" pitchFamily="18" charset="0"/>
                <a:cs typeface="Times New Roman" panose="02020603050405020304" pitchFamily="18" charset="0"/>
              </a:rPr>
              <a:t> і </a:t>
            </a:r>
            <a:r>
              <a:rPr lang="ru-RU" sz="2475" dirty="0" err="1">
                <a:latin typeface="Times New Roman" panose="02020603050405020304" pitchFamily="18" charset="0"/>
                <a:cs typeface="Times New Roman" panose="02020603050405020304" pitchFamily="18" charset="0"/>
              </a:rPr>
              <a:t>підприємницької</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діяльності</a:t>
            </a:r>
            <a:r>
              <a:rPr lang="ru-RU" sz="2475" dirty="0">
                <a:latin typeface="Times New Roman" panose="02020603050405020304" pitchFamily="18" charset="0"/>
                <a:cs typeface="Times New Roman" panose="02020603050405020304" pitchFamily="18" charset="0"/>
              </a:rPr>
              <a:t> (глава 12);</a:t>
            </a:r>
          </a:p>
          <a:p>
            <a:r>
              <a:rPr lang="ru-RU" sz="2475" dirty="0">
                <a:latin typeface="Times New Roman" panose="02020603050405020304" pitchFamily="18" charset="0"/>
                <a:cs typeface="Times New Roman" panose="02020603050405020304" pitchFamily="18" charset="0"/>
              </a:rPr>
              <a:t>у </a:t>
            </a:r>
            <a:r>
              <a:rPr lang="ru-RU" sz="2475" dirty="0" err="1">
                <a:latin typeface="Times New Roman" panose="02020603050405020304" pitchFamily="18" charset="0"/>
                <a:cs typeface="Times New Roman" panose="02020603050405020304" pitchFamily="18" charset="0"/>
              </a:rPr>
              <a:t>галузі</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стандартизації</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якості</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продукції</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метрології</a:t>
            </a:r>
            <a:r>
              <a:rPr lang="ru-RU" sz="2475" dirty="0">
                <a:latin typeface="Times New Roman" panose="02020603050405020304" pitchFamily="18" charset="0"/>
                <a:cs typeface="Times New Roman" panose="02020603050405020304" pitchFamily="18" charset="0"/>
              </a:rPr>
              <a:t> та </a:t>
            </a:r>
            <a:r>
              <a:rPr lang="ru-RU" sz="2475" dirty="0" err="1">
                <a:latin typeface="Times New Roman" panose="02020603050405020304" pitchFamily="18" charset="0"/>
                <a:cs typeface="Times New Roman" panose="02020603050405020304" pitchFamily="18" charset="0"/>
              </a:rPr>
              <a:t>сертифікації</a:t>
            </a:r>
            <a:r>
              <a:rPr lang="ru-RU" sz="2475" dirty="0">
                <a:latin typeface="Times New Roman" panose="02020603050405020304" pitchFamily="18" charset="0"/>
                <a:cs typeface="Times New Roman" panose="02020603050405020304" pitchFamily="18" charset="0"/>
              </a:rPr>
              <a:t> (глава 13);</a:t>
            </a:r>
          </a:p>
          <a:p>
            <a:r>
              <a:rPr lang="ru-RU" sz="2475" dirty="0" err="1">
                <a:latin typeface="Times New Roman" panose="02020603050405020304" pitchFamily="18" charset="0"/>
                <a:cs typeface="Times New Roman" panose="02020603050405020304" pitchFamily="18" charset="0"/>
              </a:rPr>
              <a:t>адміністративні</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корупційні</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правопорушення</a:t>
            </a:r>
            <a:r>
              <a:rPr lang="ru-RU" sz="2475" dirty="0">
                <a:latin typeface="Times New Roman" panose="02020603050405020304" pitchFamily="18" charset="0"/>
                <a:cs typeface="Times New Roman" panose="02020603050405020304" pitchFamily="18" charset="0"/>
              </a:rPr>
              <a:t> (глава 13-а);</a:t>
            </a:r>
          </a:p>
          <a:p>
            <a:r>
              <a:rPr lang="ru-RU" sz="2475" dirty="0" err="1">
                <a:latin typeface="Times New Roman" panose="02020603050405020304" pitchFamily="18" charset="0"/>
                <a:cs typeface="Times New Roman" panose="02020603050405020304" pitchFamily="18" charset="0"/>
              </a:rPr>
              <a:t>що</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посягають</a:t>
            </a:r>
            <a:r>
              <a:rPr lang="ru-RU" sz="2475" dirty="0">
                <a:latin typeface="Times New Roman" panose="02020603050405020304" pitchFamily="18" charset="0"/>
                <a:cs typeface="Times New Roman" panose="02020603050405020304" pitchFamily="18" charset="0"/>
              </a:rPr>
              <a:t> на </a:t>
            </a:r>
            <a:r>
              <a:rPr lang="ru-RU" sz="2475" dirty="0" err="1">
                <a:latin typeface="Times New Roman" panose="02020603050405020304" pitchFamily="18" charset="0"/>
                <a:cs typeface="Times New Roman" panose="02020603050405020304" pitchFamily="18" charset="0"/>
              </a:rPr>
              <a:t>громадський</a:t>
            </a:r>
            <a:r>
              <a:rPr lang="ru-RU" sz="2475" dirty="0">
                <a:latin typeface="Times New Roman" panose="02020603050405020304" pitchFamily="18" charset="0"/>
                <a:cs typeface="Times New Roman" panose="02020603050405020304" pitchFamily="18" charset="0"/>
              </a:rPr>
              <a:t> порядок і </a:t>
            </a:r>
            <a:r>
              <a:rPr lang="ru-RU" sz="2475" dirty="0" err="1">
                <a:latin typeface="Times New Roman" panose="02020603050405020304" pitchFamily="18" charset="0"/>
                <a:cs typeface="Times New Roman" panose="02020603050405020304" pitchFamily="18" charset="0"/>
              </a:rPr>
              <a:t>громадську</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безпеку</a:t>
            </a:r>
            <a:r>
              <a:rPr lang="ru-RU" sz="2475" dirty="0">
                <a:latin typeface="Times New Roman" panose="02020603050405020304" pitchFamily="18" charset="0"/>
                <a:cs typeface="Times New Roman" panose="02020603050405020304" pitchFamily="18" charset="0"/>
              </a:rPr>
              <a:t>(глава 14);</a:t>
            </a:r>
          </a:p>
          <a:p>
            <a:r>
              <a:rPr lang="ru-RU" sz="2475" dirty="0" err="1">
                <a:latin typeface="Times New Roman" panose="02020603050405020304" pitchFamily="18" charset="0"/>
                <a:cs typeface="Times New Roman" panose="02020603050405020304" pitchFamily="18" charset="0"/>
              </a:rPr>
              <a:t>що</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посягають</a:t>
            </a:r>
            <a:r>
              <a:rPr lang="ru-RU" sz="2475" dirty="0">
                <a:latin typeface="Times New Roman" panose="02020603050405020304" pitchFamily="18" charset="0"/>
                <a:cs typeface="Times New Roman" panose="02020603050405020304" pitchFamily="18" charset="0"/>
              </a:rPr>
              <a:t> на </a:t>
            </a:r>
            <a:r>
              <a:rPr lang="ru-RU" sz="2475" dirty="0" err="1">
                <a:latin typeface="Times New Roman" panose="02020603050405020304" pitchFamily="18" charset="0"/>
                <a:cs typeface="Times New Roman" panose="02020603050405020304" pitchFamily="18" charset="0"/>
              </a:rPr>
              <a:t>встановлений</a:t>
            </a:r>
            <a:r>
              <a:rPr lang="ru-RU" sz="2475" dirty="0">
                <a:latin typeface="Times New Roman" panose="02020603050405020304" pitchFamily="18" charset="0"/>
                <a:cs typeface="Times New Roman" panose="02020603050405020304" pitchFamily="18" charset="0"/>
              </a:rPr>
              <a:t> порядок </a:t>
            </a:r>
            <a:r>
              <a:rPr lang="ru-RU" sz="2475" dirty="0" err="1">
                <a:latin typeface="Times New Roman" panose="02020603050405020304" pitchFamily="18" charset="0"/>
                <a:cs typeface="Times New Roman" panose="02020603050405020304" pitchFamily="18" charset="0"/>
              </a:rPr>
              <a:t>управління</a:t>
            </a:r>
            <a:r>
              <a:rPr lang="ru-RU" sz="2475" dirty="0">
                <a:latin typeface="Times New Roman" panose="02020603050405020304" pitchFamily="18" charset="0"/>
                <a:cs typeface="Times New Roman" panose="02020603050405020304" pitchFamily="18" charset="0"/>
              </a:rPr>
              <a:t> (глава 15);</a:t>
            </a:r>
          </a:p>
          <a:p>
            <a:r>
              <a:rPr lang="ru-RU" sz="2475" dirty="0" err="1">
                <a:latin typeface="Times New Roman" panose="02020603050405020304" pitchFamily="18" charset="0"/>
                <a:cs typeface="Times New Roman" panose="02020603050405020304" pitchFamily="18" charset="0"/>
              </a:rPr>
              <a:t>що</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посягають</a:t>
            </a:r>
            <a:r>
              <a:rPr lang="ru-RU" sz="2475" dirty="0">
                <a:latin typeface="Times New Roman" panose="02020603050405020304" pitchFamily="18" charset="0"/>
                <a:cs typeface="Times New Roman" panose="02020603050405020304" pitchFamily="18" charset="0"/>
              </a:rPr>
              <a:t> на </a:t>
            </a:r>
            <a:r>
              <a:rPr lang="ru-RU" sz="2475" dirty="0" err="1">
                <a:latin typeface="Times New Roman" panose="02020603050405020304" pitchFamily="18" charset="0"/>
                <a:cs typeface="Times New Roman" panose="02020603050405020304" pitchFamily="18" charset="0"/>
              </a:rPr>
              <a:t>здійснення</a:t>
            </a:r>
            <a:r>
              <a:rPr lang="ru-RU" sz="2475" dirty="0">
                <a:latin typeface="Times New Roman" panose="02020603050405020304" pitchFamily="18" charset="0"/>
                <a:cs typeface="Times New Roman" panose="02020603050405020304" pitchFamily="18" charset="0"/>
              </a:rPr>
              <a:t> народного </a:t>
            </a:r>
            <a:r>
              <a:rPr lang="ru-RU" sz="2475" dirty="0" err="1">
                <a:latin typeface="Times New Roman" panose="02020603050405020304" pitchFamily="18" charset="0"/>
                <a:cs typeface="Times New Roman" panose="02020603050405020304" pitchFamily="18" charset="0"/>
              </a:rPr>
              <a:t>волевиявлення</a:t>
            </a:r>
            <a:r>
              <a:rPr lang="ru-RU" sz="2475" dirty="0">
                <a:latin typeface="Times New Roman" panose="02020603050405020304" pitchFamily="18" charset="0"/>
                <a:cs typeface="Times New Roman" panose="02020603050405020304" pitchFamily="18" charset="0"/>
              </a:rPr>
              <a:t> та </a:t>
            </a:r>
            <a:r>
              <a:rPr lang="ru-RU" sz="2475" dirty="0" err="1">
                <a:latin typeface="Times New Roman" panose="02020603050405020304" pitchFamily="18" charset="0"/>
                <a:cs typeface="Times New Roman" panose="02020603050405020304" pitchFamily="18" charset="0"/>
              </a:rPr>
              <a:t>встановлений</a:t>
            </a:r>
            <a:r>
              <a:rPr lang="ru-RU" sz="2475" dirty="0">
                <a:latin typeface="Times New Roman" panose="02020603050405020304" pitchFamily="18" charset="0"/>
                <a:cs typeface="Times New Roman" panose="02020603050405020304" pitchFamily="18" charset="0"/>
              </a:rPr>
              <a:t> порядок </a:t>
            </a:r>
            <a:r>
              <a:rPr lang="ru-RU" sz="2475" dirty="0" err="1">
                <a:latin typeface="Times New Roman" panose="02020603050405020304" pitchFamily="18" charset="0"/>
                <a:cs typeface="Times New Roman" panose="02020603050405020304" pitchFamily="18" charset="0"/>
              </a:rPr>
              <a:t>його</a:t>
            </a:r>
            <a:r>
              <a:rPr lang="ru-RU" sz="2475" dirty="0">
                <a:latin typeface="Times New Roman" panose="02020603050405020304" pitchFamily="18" charset="0"/>
                <a:cs typeface="Times New Roman" panose="02020603050405020304" pitchFamily="18" charset="0"/>
              </a:rPr>
              <a:t> </a:t>
            </a:r>
            <a:r>
              <a:rPr lang="ru-RU" sz="2475" dirty="0" err="1">
                <a:latin typeface="Times New Roman" panose="02020603050405020304" pitchFamily="18" charset="0"/>
                <a:cs typeface="Times New Roman" panose="02020603050405020304" pitchFamily="18" charset="0"/>
              </a:rPr>
              <a:t>забезпечення</a:t>
            </a:r>
            <a:r>
              <a:rPr lang="ru-RU" sz="2475" dirty="0">
                <a:latin typeface="Times New Roman" panose="02020603050405020304" pitchFamily="18" charset="0"/>
                <a:cs typeface="Times New Roman" panose="02020603050405020304" pitchFamily="18" charset="0"/>
              </a:rPr>
              <a:t> (глава 15-а).</a:t>
            </a:r>
          </a:p>
        </p:txBody>
      </p:sp>
    </p:spTree>
    <p:extLst>
      <p:ext uri="{BB962C8B-B14F-4D97-AF65-F5344CB8AC3E}">
        <p14:creationId xmlns:p14="http://schemas.microsoft.com/office/powerpoint/2010/main" val="18787130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9120" y="857251"/>
            <a:ext cx="7886700" cy="994172"/>
          </a:xfrm>
        </p:spPr>
        <p:txBody>
          <a:bodyPr>
            <a:normAutofit fontScale="90000"/>
          </a:bodyPr>
          <a:lstStyle/>
          <a:p>
            <a:pPr algn="ctr"/>
            <a:r>
              <a:rPr lang="ru-RU" b="1" dirty="0" err="1">
                <a:latin typeface="Times New Roman" panose="02020603050405020304" pitchFamily="18" charset="0"/>
                <a:cs typeface="Times New Roman" panose="02020603050405020304" pitchFamily="18" charset="0"/>
              </a:rPr>
              <a:t>Поняття</a:t>
            </a:r>
            <a:r>
              <a:rPr lang="ru-RU" b="1" dirty="0">
                <a:latin typeface="Times New Roman" panose="02020603050405020304" pitchFamily="18" charset="0"/>
                <a:cs typeface="Times New Roman" panose="02020603050405020304" pitchFamily="18" charset="0"/>
              </a:rPr>
              <a:t> та </a:t>
            </a:r>
            <a:r>
              <a:rPr lang="ru-RU" b="1" dirty="0" err="1">
                <a:latin typeface="Times New Roman" panose="02020603050405020304" pitchFamily="18" charset="0"/>
                <a:cs typeface="Times New Roman" panose="02020603050405020304" pitchFamily="18" charset="0"/>
              </a:rPr>
              <a:t>види</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складів</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адміністративного</a:t>
            </a:r>
            <a:r>
              <a:rPr lang="ru-RU" b="1" dirty="0">
                <a:latin typeface="Times New Roman" panose="02020603050405020304" pitchFamily="18" charset="0"/>
                <a:cs typeface="Times New Roman" panose="02020603050405020304" pitchFamily="18" charset="0"/>
              </a:rPr>
              <a:t> проступку</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2023110"/>
            <a:ext cx="9044940" cy="4229100"/>
          </a:xfrm>
        </p:spPr>
        <p:txBody>
          <a:bodyPr>
            <a:normAutofit fontScale="47500" lnSpcReduction="20000"/>
          </a:bodyPr>
          <a:lstStyle/>
          <a:p>
            <a:pPr marL="0" indent="0" algn="just">
              <a:buNone/>
            </a:pPr>
            <a:r>
              <a:rPr lang="ru-RU" dirty="0" smtClean="0">
                <a:latin typeface="Times New Roman" panose="02020603050405020304" pitchFamily="18" charset="0"/>
                <a:cs typeface="Times New Roman" panose="02020603050405020304" pitchFamily="18" charset="0"/>
              </a:rPr>
              <a:t>        </a:t>
            </a:r>
            <a:r>
              <a:rPr lang="ru-RU" b="1" i="1" dirty="0" smtClean="0">
                <a:solidFill>
                  <a:srgbClr val="FF0000"/>
                </a:solidFill>
                <a:latin typeface="Times New Roman" panose="02020603050405020304" pitchFamily="18" charset="0"/>
                <a:cs typeface="Times New Roman" panose="02020603050405020304" pitchFamily="18" charset="0"/>
              </a:rPr>
              <a:t>Склад</a:t>
            </a:r>
            <a:r>
              <a:rPr lang="ru-RU" dirty="0" smtClean="0">
                <a:latin typeface="Times New Roman" panose="02020603050405020304" pitchFamily="18" charset="0"/>
                <a:cs typeface="Times New Roman" panose="02020603050405020304" pitchFamily="18" charset="0"/>
              </a:rPr>
              <a:t> – </a:t>
            </a:r>
            <a:r>
              <a:rPr lang="ru-RU" dirty="0" err="1" smtClean="0">
                <a:latin typeface="Times New Roman" panose="02020603050405020304" pitchFamily="18" charset="0"/>
                <a:cs typeface="Times New Roman" panose="02020603050405020304" pitchFamily="18" charset="0"/>
              </a:rPr>
              <a:t>це</a:t>
            </a:r>
            <a:r>
              <a:rPr lang="ru-RU" dirty="0" smtClean="0">
                <a:latin typeface="Times New Roman" panose="02020603050405020304" pitchFamily="18" charset="0"/>
                <a:cs typeface="Times New Roman" panose="02020603050405020304" pitchFamily="18" charset="0"/>
              </a:rPr>
              <a:t> </a:t>
            </a:r>
            <a:r>
              <a:rPr lang="ru-RU" i="1" dirty="0" err="1" smtClean="0">
                <a:solidFill>
                  <a:srgbClr val="FF0000"/>
                </a:solidFill>
                <a:latin typeface="Times New Roman" panose="02020603050405020304" pitchFamily="18" charset="0"/>
                <a:cs typeface="Times New Roman" panose="02020603050405020304" pitchFamily="18" charset="0"/>
              </a:rPr>
              <a:t>опис</a:t>
            </a:r>
            <a:r>
              <a:rPr lang="ru-RU" i="1" dirty="0" smtClean="0">
                <a:solidFill>
                  <a:srgbClr val="FF0000"/>
                </a:solidFill>
                <a:latin typeface="Times New Roman" panose="02020603050405020304" pitchFamily="18" charset="0"/>
                <a:cs typeface="Times New Roman" panose="02020603050405020304" pitchFamily="18" charset="0"/>
              </a:rPr>
              <a:t> </a:t>
            </a:r>
            <a:r>
              <a:rPr lang="ru-RU" i="1" dirty="0" err="1" smtClean="0">
                <a:solidFill>
                  <a:srgbClr val="FF0000"/>
                </a:solidFill>
                <a:latin typeface="Times New Roman" panose="02020603050405020304" pitchFamily="18" charset="0"/>
                <a:cs typeface="Times New Roman" panose="02020603050405020304" pitchFamily="18" charset="0"/>
              </a:rPr>
              <a:t>діяння</a:t>
            </a:r>
            <a:r>
              <a:rPr lang="ru-RU" dirty="0" smtClean="0">
                <a:latin typeface="Times New Roman" panose="02020603050405020304" pitchFamily="18" charset="0"/>
                <a:cs typeface="Times New Roman" panose="02020603050405020304" pitchFamily="18" charset="0"/>
              </a:rPr>
              <a:t> у </a:t>
            </a:r>
            <a:r>
              <a:rPr lang="ru-RU" dirty="0" err="1" smtClean="0">
                <a:latin typeface="Times New Roman" panose="02020603050405020304" pitchFamily="18" charset="0"/>
                <a:cs typeface="Times New Roman" panose="02020603050405020304" pitchFamily="18" charset="0"/>
              </a:rPr>
              <a:t>законі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Опис</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ще</a:t>
            </a:r>
            <a:r>
              <a:rPr lang="ru-RU" dirty="0" smtClean="0">
                <a:latin typeface="Times New Roman" panose="02020603050405020304" pitchFamily="18" charset="0"/>
                <a:cs typeface="Times New Roman" panose="02020603050405020304" pitchFamily="18" charset="0"/>
              </a:rPr>
              <a:t> не </a:t>
            </a:r>
            <a:r>
              <a:rPr lang="ru-RU" dirty="0" err="1" smtClean="0">
                <a:latin typeface="Times New Roman" panose="02020603050405020304" pitchFamily="18" charset="0"/>
                <a:cs typeface="Times New Roman" panose="02020603050405020304" pitchFamily="18" charset="0"/>
              </a:rPr>
              <a:t>вчиненого</a:t>
            </a:r>
            <a:r>
              <a:rPr lang="ru-RU" dirty="0" smtClean="0">
                <a:latin typeface="Times New Roman" panose="02020603050405020304" pitchFamily="18" charset="0"/>
                <a:cs typeface="Times New Roman" panose="02020603050405020304" pitchFamily="18" charset="0"/>
              </a:rPr>
              <a:t>, а </a:t>
            </a:r>
            <a:r>
              <a:rPr lang="ru-RU" dirty="0" err="1" smtClean="0">
                <a:latin typeface="Times New Roman" panose="02020603050405020304" pitchFamily="18" charset="0"/>
                <a:cs typeface="Times New Roman" panose="02020603050405020304" pitchFamily="18" charset="0"/>
              </a:rPr>
              <a:t>тільки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передбачуваного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чи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можливого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діяння</a:t>
            </a:r>
            <a:r>
              <a:rPr lang="ru-RU" dirty="0" smtClean="0">
                <a:latin typeface="Times New Roman" panose="02020603050405020304" pitchFamily="18" charset="0"/>
                <a:cs typeface="Times New Roman" panose="02020603050405020304" pitchFamily="18" charset="0"/>
              </a:rPr>
              <a:t>. Для такого </a:t>
            </a:r>
            <a:r>
              <a:rPr lang="ru-RU" dirty="0" err="1" smtClean="0">
                <a:latin typeface="Times New Roman" panose="02020603050405020304" pitchFamily="18" charset="0"/>
                <a:cs typeface="Times New Roman" panose="02020603050405020304" pitchFamily="18" charset="0"/>
              </a:rPr>
              <a:t>опису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використовуються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лише</a:t>
            </a:r>
            <a:r>
              <a:rPr lang="ru-RU" dirty="0" smtClean="0">
                <a:latin typeface="Times New Roman" panose="02020603050405020304" pitchFamily="18" charset="0"/>
                <a:cs typeface="Times New Roman" panose="02020603050405020304" pitchFamily="18" charset="0"/>
              </a:rPr>
              <a:t> </a:t>
            </a:r>
            <a:r>
              <a:rPr lang="ru-RU" i="1" dirty="0" err="1" smtClean="0">
                <a:solidFill>
                  <a:srgbClr val="FF0000"/>
                </a:solidFill>
                <a:latin typeface="Times New Roman" panose="02020603050405020304" pitchFamily="18" charset="0"/>
                <a:cs typeface="Times New Roman" panose="02020603050405020304" pitchFamily="18" charset="0"/>
              </a:rPr>
              <a:t>юридично</a:t>
            </a:r>
            <a:r>
              <a:rPr lang="ru-RU" i="1" dirty="0" smtClean="0">
                <a:solidFill>
                  <a:srgbClr val="FF0000"/>
                </a:solidFill>
                <a:latin typeface="Times New Roman" panose="02020603050405020304" pitchFamily="18" charset="0"/>
                <a:cs typeface="Times New Roman" panose="02020603050405020304" pitchFamily="18" charset="0"/>
              </a:rPr>
              <a:t> </a:t>
            </a:r>
            <a:r>
              <a:rPr lang="ru-RU" i="1" dirty="0" err="1" smtClean="0">
                <a:solidFill>
                  <a:srgbClr val="FF0000"/>
                </a:solidFill>
                <a:latin typeface="Times New Roman" panose="02020603050405020304" pitchFamily="18" charset="0"/>
                <a:cs typeface="Times New Roman" panose="02020603050405020304" pitchFamily="18" charset="0"/>
              </a:rPr>
              <a:t>значущі</a:t>
            </a:r>
            <a:r>
              <a:rPr lang="ru-RU" i="1" dirty="0" smtClean="0">
                <a:solidFill>
                  <a:srgbClr val="FF0000"/>
                </a:solidFill>
                <a:latin typeface="Times New Roman" panose="02020603050405020304" pitchFamily="18" charset="0"/>
                <a:cs typeface="Times New Roman" panose="02020603050405020304" pitchFamily="18" charset="0"/>
              </a:rPr>
              <a:t> </a:t>
            </a:r>
            <a:r>
              <a:rPr lang="ru-RU" i="1" dirty="0" err="1" smtClean="0">
                <a:solidFill>
                  <a:srgbClr val="FF0000"/>
                </a:solidFill>
                <a:latin typeface="Times New Roman" panose="02020603050405020304" pitchFamily="18" charset="0"/>
                <a:cs typeface="Times New Roman" panose="02020603050405020304" pitchFamily="18" charset="0"/>
              </a:rPr>
              <a:t>ознаки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які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характеризують</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діяння</a:t>
            </a:r>
            <a:r>
              <a:rPr lang="ru-RU" dirty="0" smtClean="0">
                <a:latin typeface="Times New Roman" panose="02020603050405020304" pitchFamily="18" charset="0"/>
                <a:cs typeface="Times New Roman" panose="02020603050405020304" pitchFamily="18" charset="0"/>
              </a:rPr>
              <a:t>, як </a:t>
            </a:r>
            <a:r>
              <a:rPr lang="ru-RU" dirty="0" err="1" smtClean="0">
                <a:latin typeface="Times New Roman" panose="02020603050405020304" pitchFamily="18" charset="0"/>
                <a:cs typeface="Times New Roman" panose="02020603050405020304" pitchFamily="18" charset="0"/>
              </a:rPr>
              <a:t>правопорушення</a:t>
            </a:r>
            <a:r>
              <a:rPr lang="ru-RU" dirty="0" smtClean="0">
                <a:latin typeface="Times New Roman" panose="02020603050405020304" pitchFamily="18" charset="0"/>
                <a:cs typeface="Times New Roman" panose="02020603050405020304" pitchFamily="18" charset="0"/>
              </a:rPr>
              <a:t>. Вони </a:t>
            </a:r>
            <a:r>
              <a:rPr lang="ru-RU" dirty="0" err="1" smtClean="0">
                <a:latin typeface="Times New Roman" panose="02020603050405020304" pitchFamily="18" charset="0"/>
                <a:cs typeface="Times New Roman" panose="02020603050405020304" pitchFamily="18" charset="0"/>
              </a:rPr>
              <a:t>отримали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назву</a:t>
            </a:r>
            <a:r>
              <a:rPr lang="ru-RU" dirty="0" smtClean="0">
                <a:latin typeface="Times New Roman" panose="02020603050405020304" pitchFamily="18" charset="0"/>
                <a:cs typeface="Times New Roman" panose="02020603050405020304" pitchFamily="18" charset="0"/>
              </a:rPr>
              <a:t> </a:t>
            </a:r>
            <a:r>
              <a:rPr lang="ru-RU" i="1" dirty="0" err="1" smtClean="0">
                <a:solidFill>
                  <a:srgbClr val="FF0000"/>
                </a:solidFill>
                <a:latin typeface="Times New Roman" panose="02020603050405020304" pitchFamily="18" charset="0"/>
                <a:cs typeface="Times New Roman" panose="02020603050405020304" pitchFamily="18" charset="0"/>
              </a:rPr>
              <a:t>конструктивних</a:t>
            </a:r>
            <a:r>
              <a:rPr lang="ru-RU" i="1" dirty="0" smtClean="0">
                <a:solidFill>
                  <a:srgbClr val="FF0000"/>
                </a:solidFill>
                <a:latin typeface="Times New Roman" panose="02020603050405020304" pitchFamily="18" charset="0"/>
                <a:cs typeface="Times New Roman" panose="02020603050405020304" pitchFamily="18" charset="0"/>
              </a:rPr>
              <a:t> </a:t>
            </a:r>
            <a:r>
              <a:rPr lang="ru-RU" i="1" dirty="0" err="1" smtClean="0">
                <a:solidFill>
                  <a:srgbClr val="FF0000"/>
                </a:solidFill>
                <a:latin typeface="Times New Roman" panose="02020603050405020304" pitchFamily="18" charset="0"/>
                <a:cs typeface="Times New Roman" panose="02020603050405020304" pitchFamily="18" charset="0"/>
              </a:rPr>
              <a:t>ознак</a:t>
            </a:r>
            <a:r>
              <a:rPr lang="ru-RU" i="1" dirty="0" smtClean="0">
                <a:solidFill>
                  <a:srgbClr val="FF0000"/>
                </a:solidFill>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При </a:t>
            </a:r>
            <a:r>
              <a:rPr lang="ru-RU" dirty="0" err="1">
                <a:latin typeface="Times New Roman" panose="02020603050405020304" pitchFamily="18" charset="0"/>
                <a:cs typeface="Times New Roman" panose="02020603050405020304" pitchFamily="18" charset="0"/>
              </a:rPr>
              <a:t>описі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складів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досить</a:t>
            </a:r>
            <a:r>
              <a:rPr lang="ru-RU" dirty="0">
                <a:latin typeface="Times New Roman" panose="02020603050405020304" pitchFamily="18" charset="0"/>
                <a:cs typeface="Times New Roman" panose="02020603050405020304" pitchFamily="18" charset="0"/>
              </a:rPr>
              <a:t> широко </a:t>
            </a:r>
            <a:r>
              <a:rPr lang="ru-RU" dirty="0" err="1">
                <a:latin typeface="Times New Roman" panose="02020603050405020304" pitchFamily="18" charset="0"/>
                <a:cs typeface="Times New Roman" panose="02020603050405020304" pitchFamily="18" charset="0"/>
              </a:rPr>
              <a:t>використовуються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оцінні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ознаки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Зміст</a:t>
            </a:r>
            <a:r>
              <a:rPr lang="ru-RU" dirty="0">
                <a:latin typeface="Times New Roman" panose="02020603050405020304" pitchFamily="18" charset="0"/>
                <a:cs typeface="Times New Roman" panose="02020603050405020304" pitchFamily="18" charset="0"/>
              </a:rPr>
              <a:t> таких </a:t>
            </a:r>
            <a:r>
              <a:rPr lang="ru-RU" dirty="0" err="1">
                <a:latin typeface="Times New Roman" panose="02020603050405020304" pitchFamily="18" charset="0"/>
                <a:cs typeface="Times New Roman" panose="02020603050405020304" pitchFamily="18" charset="0"/>
              </a:rPr>
              <a:t>ознак</a:t>
            </a:r>
            <a:r>
              <a:rPr lang="ru-RU" dirty="0">
                <a:latin typeface="Times New Roman" panose="02020603050405020304" pitchFamily="18" charset="0"/>
                <a:cs typeface="Times New Roman" panose="02020603050405020304" pitchFamily="18" charset="0"/>
              </a:rPr>
              <a:t> у нормативному порядку </a:t>
            </a:r>
            <a:r>
              <a:rPr lang="ru-RU" dirty="0" err="1">
                <a:latin typeface="Times New Roman" panose="02020603050405020304" pitchFamily="18" charset="0"/>
                <a:cs typeface="Times New Roman" panose="02020603050405020304" pitchFamily="18" charset="0"/>
              </a:rPr>
              <a:t>чітко</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визначається</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питання</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наявність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відсутність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вирішується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правозастосувачем</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урахуванням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конкретних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обставин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ознаки</a:t>
            </a:r>
            <a:r>
              <a:rPr lang="ru-RU" dirty="0">
                <a:latin typeface="Times New Roman" panose="02020603050405020304" pitchFamily="18" charset="0"/>
                <a:cs typeface="Times New Roman" panose="02020603050405020304" pitchFamily="18" charset="0"/>
              </a:rPr>
              <a:t>, як:</a:t>
            </a:r>
          </a:p>
          <a:p>
            <a:r>
              <a:rPr lang="ru-RU"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грубе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порушення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статті</a:t>
            </a:r>
            <a:r>
              <a:rPr lang="ru-RU" dirty="0">
                <a:latin typeface="Times New Roman" panose="02020603050405020304" pitchFamily="18" charset="0"/>
                <a:cs typeface="Times New Roman" panose="02020603050405020304" pitchFamily="18" charset="0"/>
              </a:rPr>
              <a:t> 85, 86, 108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істотна</a:t>
            </a:r>
            <a:r>
              <a:rPr lang="ru-RU" dirty="0">
                <a:latin typeface="Times New Roman" panose="02020603050405020304" pitchFamily="18" charset="0"/>
                <a:cs typeface="Times New Roman" panose="02020603050405020304" pitchFamily="18" charset="0"/>
              </a:rPr>
              <a:t> шкода” (ст. 186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аварійна</a:t>
            </a:r>
            <a:r>
              <a:rPr lang="ru-RU" dirty="0">
                <a:latin typeface="Times New Roman" panose="02020603050405020304" pitchFamily="18" charset="0"/>
                <a:cs typeface="Times New Roman" panose="02020603050405020304" pitchFamily="18" charset="0"/>
              </a:rPr>
              <a:t> обстановка” (ст. 128</a:t>
            </a:r>
            <a:r>
              <a:rPr lang="ru-RU" baseline="30000" dirty="0">
                <a:latin typeface="Times New Roman" panose="02020603050405020304" pitchFamily="18" charset="0"/>
                <a:cs typeface="Times New Roman" panose="02020603050405020304" pitchFamily="18" charset="0"/>
              </a:rPr>
              <a:t>1</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забезпечення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необхідних</a:t>
            </a:r>
            <a:r>
              <a:rPr lang="ru-RU" dirty="0">
                <a:latin typeface="Times New Roman" panose="02020603050405020304" pitchFamily="18" charset="0"/>
                <a:cs typeface="Times New Roman" panose="02020603050405020304" pitchFamily="18" charset="0"/>
              </a:rPr>
              <a:t> умов </a:t>
            </a:r>
            <a:r>
              <a:rPr lang="ru-RU" dirty="0" err="1">
                <a:latin typeface="Times New Roman" panose="02020603050405020304" pitchFamily="18" charset="0"/>
                <a:cs typeface="Times New Roman" panose="02020603050405020304" pitchFamily="18" charset="0"/>
              </a:rPr>
              <a:t>життя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навчання</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виховання</a:t>
            </a:r>
            <a:r>
              <a:rPr lang="ru-RU" dirty="0">
                <a:latin typeface="Times New Roman" panose="02020603050405020304" pitchFamily="18" charset="0"/>
                <a:cs typeface="Times New Roman" panose="02020603050405020304" pitchFamily="18" charset="0"/>
              </a:rPr>
              <a:t>” (ст. 184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безгосподарне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утримання</a:t>
            </a:r>
            <a:r>
              <a:rPr lang="ru-RU" dirty="0">
                <a:latin typeface="Times New Roman" panose="02020603050405020304" pitchFamily="18" charset="0"/>
                <a:cs typeface="Times New Roman" panose="02020603050405020304" pitchFamily="18" charset="0"/>
              </a:rPr>
              <a:t>” (ст. 150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об’єкти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сприяють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масовому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скупченню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птахів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небезпечних</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польотів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повітряних</a:t>
            </a:r>
            <a:r>
              <a:rPr lang="ru-RU" dirty="0">
                <a:latin typeface="Times New Roman" panose="02020603050405020304" pitchFamily="18" charset="0"/>
                <a:cs typeface="Times New Roman" panose="02020603050405020304" pitchFamily="18" charset="0"/>
              </a:rPr>
              <a:t> суден” (ст. 111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образливе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чіпляння</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громадян</a:t>
            </a:r>
            <a:r>
              <a:rPr lang="ru-RU" dirty="0">
                <a:latin typeface="Times New Roman" panose="02020603050405020304" pitchFamily="18" charset="0"/>
                <a:cs typeface="Times New Roman" panose="02020603050405020304" pitchFamily="18" charset="0"/>
              </a:rPr>
              <a:t>” (ст. 173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стан,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ображає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людську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гідність</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громадську</a:t>
            </a:r>
            <a:r>
              <a:rPr lang="ru-RU" dirty="0">
                <a:latin typeface="Times New Roman" panose="02020603050405020304" pitchFamily="18" charset="0"/>
                <a:cs typeface="Times New Roman" panose="02020603050405020304" pitchFamily="18" charset="0"/>
              </a:rPr>
              <a:t> мораль” (ст. 178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злісна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непокора</a:t>
            </a:r>
            <a:r>
              <a:rPr lang="ru-RU" dirty="0">
                <a:latin typeface="Times New Roman" panose="02020603050405020304" pitchFamily="18" charset="0"/>
                <a:cs typeface="Times New Roman" panose="02020603050405020304" pitchFamily="18" charset="0"/>
              </a:rPr>
              <a:t>” (ст. 185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злісне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ухилення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статті</a:t>
            </a:r>
            <a:r>
              <a:rPr lang="ru-RU" dirty="0">
                <a:latin typeface="Times New Roman" panose="02020603050405020304" pitchFamily="18" charset="0"/>
                <a:cs typeface="Times New Roman" panose="02020603050405020304" pitchFamily="18" charset="0"/>
              </a:rPr>
              <a:t> 185</a:t>
            </a:r>
            <a:r>
              <a:rPr lang="ru-RU" baseline="30000" dirty="0">
                <a:latin typeface="Times New Roman" panose="02020603050405020304" pitchFamily="18" charset="0"/>
                <a:cs typeface="Times New Roman" panose="02020603050405020304" pitchFamily="18" charset="0"/>
              </a:rPr>
              <a:t>3</a:t>
            </a:r>
            <a:r>
              <a:rPr lang="ru-RU" dirty="0">
                <a:latin typeface="Times New Roman" panose="02020603050405020304" pitchFamily="18" charset="0"/>
                <a:cs typeface="Times New Roman" panose="02020603050405020304" pitchFamily="18" charset="0"/>
              </a:rPr>
              <a:t>, 185</a:t>
            </a:r>
            <a:r>
              <a:rPr lang="ru-RU" baseline="30000" dirty="0">
                <a:latin typeface="Times New Roman" panose="02020603050405020304" pitchFamily="18" charset="0"/>
                <a:cs typeface="Times New Roman" panose="02020603050405020304" pitchFamily="18" charset="0"/>
              </a:rPr>
              <a:t>4</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поважні</a:t>
            </a:r>
            <a:r>
              <a:rPr lang="ru-RU" dirty="0">
                <a:latin typeface="Times New Roman" panose="02020603050405020304" pitchFamily="18" charset="0"/>
                <a:cs typeface="Times New Roman" panose="02020603050405020304" pitchFamily="18" charset="0"/>
              </a:rPr>
              <a:t> причини” (ст. 210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тощо</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Тому </a:t>
            </a:r>
            <a:r>
              <a:rPr lang="ru-RU" dirty="0" err="1">
                <a:latin typeface="Times New Roman" panose="02020603050405020304" pitchFamily="18" charset="0"/>
                <a:cs typeface="Times New Roman" panose="02020603050405020304" pitchFamily="18" charset="0"/>
              </a:rPr>
              <a:t>значну</a:t>
            </a:r>
            <a:r>
              <a:rPr lang="ru-RU" dirty="0">
                <a:latin typeface="Times New Roman" panose="02020603050405020304" pitchFamily="18" charset="0"/>
                <a:cs typeface="Times New Roman" panose="02020603050405020304" pitchFamily="18" charset="0"/>
              </a:rPr>
              <a:t> роль у </a:t>
            </a:r>
            <a:r>
              <a:rPr lang="ru-RU" dirty="0" err="1">
                <a:latin typeface="Times New Roman" panose="02020603050405020304" pitchFamily="18" charset="0"/>
                <a:cs typeface="Times New Roman" panose="02020603050405020304" pitchFamily="18" charset="0"/>
              </a:rPr>
              <a:t>розкритті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їхнього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змісту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відіграють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юридична</a:t>
            </a:r>
            <a:r>
              <a:rPr lang="ru-RU" dirty="0">
                <a:latin typeface="Times New Roman" panose="02020603050405020304" pitchFamily="18" charset="0"/>
                <a:cs typeface="Times New Roman" panose="02020603050405020304" pitchFamily="18" charset="0"/>
              </a:rPr>
              <a:t> практика та </a:t>
            </a:r>
            <a:r>
              <a:rPr lang="ru-RU" dirty="0" err="1">
                <a:latin typeface="Times New Roman" panose="02020603050405020304" pitchFamily="18" charset="0"/>
                <a:cs typeface="Times New Roman" panose="02020603050405020304" pitchFamily="18" charset="0"/>
              </a:rPr>
              <a:t>теоретичні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дослідження</a:t>
            </a:r>
            <a:r>
              <a:rPr lang="ru-RU" dirty="0">
                <a:latin typeface="Times New Roman" panose="02020603050405020304" pitchFamily="18" charset="0"/>
                <a:cs typeface="Times New Roman" panose="02020603050405020304" pitchFamily="18" charset="0"/>
              </a:rPr>
              <a:t>.</a:t>
            </a:r>
          </a:p>
          <a:p>
            <a:pPr marL="0" indent="0" algn="just">
              <a:buNone/>
            </a:pPr>
            <a:endParaRPr lang="ru-RU" b="1" i="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27906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1" i="1" dirty="0" smtClean="0">
                <a:latin typeface="Times New Roman" panose="02020603050405020304" pitchFamily="18" charset="0"/>
                <a:cs typeface="Times New Roman" panose="02020603050405020304" pitchFamily="18" charset="0"/>
              </a:rPr>
              <a:t>Ознаки складів адміністративних правопорушень</a:t>
            </a:r>
            <a:endParaRPr lang="ru-RU" b="1" i="1" dirty="0">
              <a:latin typeface="Times New Roman" panose="02020603050405020304" pitchFamily="18" charset="0"/>
              <a:cs typeface="Times New Roman" panose="02020603050405020304" pitchFamily="18" charset="0"/>
            </a:endParaRPr>
          </a:p>
        </p:txBody>
      </p:sp>
      <p:sp>
        <p:nvSpPr>
          <p:cNvPr id="4" name="Овал 3"/>
          <p:cNvSpPr/>
          <p:nvPr/>
        </p:nvSpPr>
        <p:spPr>
          <a:xfrm>
            <a:off x="225524" y="2493748"/>
            <a:ext cx="2887980" cy="11582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i="1" dirty="0" err="1">
                <a:solidFill>
                  <a:schemeClr val="tx1"/>
                </a:solidFill>
                <a:latin typeface="Times New Roman" panose="02020603050405020304" pitchFamily="18" charset="0"/>
                <a:cs typeface="Times New Roman" panose="02020603050405020304" pitchFamily="18" charset="0"/>
              </a:rPr>
              <a:t>Загальні</a:t>
            </a:r>
            <a:r>
              <a:rPr lang="ru-RU" sz="2400" b="1" i="1" dirty="0" err="1">
                <a:latin typeface="Times New Roman" panose="02020603050405020304" pitchFamily="18" charset="0"/>
                <a:cs typeface="Times New Roman" panose="02020603050405020304" pitchFamily="18" charset="0"/>
              </a:rPr>
              <a:t>іі</a:t>
            </a:r>
            <a:endParaRPr lang="ru-RU" sz="2400" dirty="0">
              <a:latin typeface="Times New Roman" panose="02020603050405020304" pitchFamily="18" charset="0"/>
              <a:cs typeface="Times New Roman" panose="02020603050405020304" pitchFamily="18" charset="0"/>
            </a:endParaRPr>
          </a:p>
        </p:txBody>
      </p:sp>
      <p:sp>
        <p:nvSpPr>
          <p:cNvPr id="5" name="Овал 4"/>
          <p:cNvSpPr/>
          <p:nvPr/>
        </p:nvSpPr>
        <p:spPr>
          <a:xfrm>
            <a:off x="2857500" y="3935730"/>
            <a:ext cx="2887980" cy="11582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100" b="1" i="1" dirty="0" err="1">
                <a:solidFill>
                  <a:schemeClr val="tx1"/>
                </a:solidFill>
                <a:latin typeface="Times New Roman" panose="02020603050405020304" pitchFamily="18" charset="0"/>
                <a:cs typeface="Times New Roman" panose="02020603050405020304" pitchFamily="18" charset="0"/>
              </a:rPr>
              <a:t>Родові</a:t>
            </a:r>
            <a:r>
              <a:rPr lang="ru-RU" sz="2100" b="1" i="1" dirty="0">
                <a:solidFill>
                  <a:schemeClr val="tx1"/>
                </a:solidFill>
                <a:latin typeface="Times New Roman" panose="02020603050405020304" pitchFamily="18" charset="0"/>
                <a:cs typeface="Times New Roman" panose="02020603050405020304" pitchFamily="18" charset="0"/>
              </a:rPr>
              <a:t> (</a:t>
            </a:r>
            <a:r>
              <a:rPr lang="ru-RU" sz="2100" b="1" i="1" dirty="0" err="1">
                <a:solidFill>
                  <a:schemeClr val="tx1"/>
                </a:solidFill>
                <a:latin typeface="Times New Roman" panose="02020603050405020304" pitchFamily="18" charset="0"/>
                <a:cs typeface="Times New Roman" panose="02020603050405020304" pitchFamily="18" charset="0"/>
              </a:rPr>
              <a:t>видові</a:t>
            </a:r>
            <a:r>
              <a:rPr lang="ru-RU" sz="2100" b="1" i="1" dirty="0">
                <a:solidFill>
                  <a:schemeClr val="tx1"/>
                </a:solidFill>
                <a:latin typeface="Times New Roman" panose="02020603050405020304" pitchFamily="18" charset="0"/>
                <a:cs typeface="Times New Roman" panose="02020603050405020304" pitchFamily="18" charset="0"/>
              </a:rPr>
              <a:t>)</a:t>
            </a:r>
            <a:r>
              <a:rPr lang="ru-RU" sz="1350" dirty="0"/>
              <a:t>)</a:t>
            </a:r>
          </a:p>
        </p:txBody>
      </p:sp>
      <p:sp>
        <p:nvSpPr>
          <p:cNvPr id="6" name="Овал 5"/>
          <p:cNvSpPr/>
          <p:nvPr/>
        </p:nvSpPr>
        <p:spPr>
          <a:xfrm>
            <a:off x="5539740" y="2411730"/>
            <a:ext cx="2887980" cy="11582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i="1" dirty="0" err="1">
                <a:solidFill>
                  <a:schemeClr val="tx1"/>
                </a:solidFill>
                <a:latin typeface="Times New Roman" panose="02020603050405020304" pitchFamily="18" charset="0"/>
                <a:cs typeface="Times New Roman" panose="02020603050405020304" pitchFamily="18" charset="0"/>
              </a:rPr>
              <a:t>Конкретні</a:t>
            </a:r>
            <a:r>
              <a:rPr lang="ru-RU" sz="2400" b="1" i="1" dirty="0">
                <a:solidFill>
                  <a:schemeClr val="tx1"/>
                </a:solidFill>
                <a:latin typeface="Times New Roman" panose="02020603050405020304" pitchFamily="18" charset="0"/>
                <a:cs typeface="Times New Roman" panose="02020603050405020304" pitchFamily="18" charset="0"/>
              </a:rPr>
              <a:t> (</a:t>
            </a:r>
            <a:r>
              <a:rPr lang="ru-RU" sz="2400" b="1" i="1" dirty="0" err="1">
                <a:solidFill>
                  <a:schemeClr val="tx1"/>
                </a:solidFill>
                <a:latin typeface="Times New Roman" panose="02020603050405020304" pitchFamily="18" charset="0"/>
                <a:cs typeface="Times New Roman" panose="02020603050405020304" pitchFamily="18" charset="0"/>
              </a:rPr>
              <a:t>одиничні</a:t>
            </a:r>
            <a:r>
              <a:rPr lang="ru-RU" sz="2400" b="1" i="1" dirty="0">
                <a:solidFill>
                  <a:schemeClr val="tx1"/>
                </a:solidFill>
                <a:latin typeface="Times New Roman" panose="02020603050405020304" pitchFamily="18" charset="0"/>
                <a:cs typeface="Times New Roman" panose="02020603050405020304" pitchFamily="18" charset="0"/>
              </a:rPr>
              <a:t>)</a:t>
            </a:r>
            <a:endParaRPr lang="ru-RU" sz="2400" dirty="0">
              <a:solidFill>
                <a:schemeClr val="tx1"/>
              </a:solidFill>
              <a:latin typeface="Times New Roman" panose="02020603050405020304" pitchFamily="18" charset="0"/>
              <a:cs typeface="Times New Roman" panose="02020603050405020304" pitchFamily="18" charset="0"/>
            </a:endParaRPr>
          </a:p>
        </p:txBody>
      </p:sp>
      <p:sp>
        <p:nvSpPr>
          <p:cNvPr id="7" name="Стрелка вправо 6"/>
          <p:cNvSpPr/>
          <p:nvPr/>
        </p:nvSpPr>
        <p:spPr>
          <a:xfrm rot="2557943">
            <a:off x="4532362" y="2341177"/>
            <a:ext cx="1120140" cy="320040"/>
          </a:xfrm>
          <a:prstGeom prst="rightArrow">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p>
        </p:txBody>
      </p:sp>
      <p:sp>
        <p:nvSpPr>
          <p:cNvPr id="8" name="Стрелка вправо 7"/>
          <p:cNvSpPr/>
          <p:nvPr/>
        </p:nvSpPr>
        <p:spPr>
          <a:xfrm rot="8487404">
            <a:off x="3211280" y="2356690"/>
            <a:ext cx="1120140" cy="320040"/>
          </a:xfrm>
          <a:prstGeom prst="rightArrow">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p>
        </p:txBody>
      </p:sp>
      <p:sp>
        <p:nvSpPr>
          <p:cNvPr id="9" name="Стрелка вправо 8"/>
          <p:cNvSpPr/>
          <p:nvPr/>
        </p:nvSpPr>
        <p:spPr>
          <a:xfrm rot="5400000">
            <a:off x="3891548" y="2743201"/>
            <a:ext cx="1120140" cy="320040"/>
          </a:xfrm>
          <a:prstGeom prst="rightArrow">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p>
        </p:txBody>
      </p:sp>
    </p:spTree>
    <p:extLst>
      <p:ext uri="{BB962C8B-B14F-4D97-AF65-F5344CB8AC3E}">
        <p14:creationId xmlns:p14="http://schemas.microsoft.com/office/powerpoint/2010/main" val="33237989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i="1" dirty="0" err="1">
                <a:latin typeface="Times New Roman" panose="02020603050405020304" pitchFamily="18" charset="0"/>
                <a:cs typeface="Times New Roman" panose="02020603050405020304" pitchFamily="18" charset="0"/>
              </a:rPr>
              <a:t>Види</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складів</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адміністративного</a:t>
            </a:r>
            <a:r>
              <a:rPr lang="ru-RU" b="1" i="1" dirty="0">
                <a:latin typeface="Times New Roman" panose="02020603050405020304" pitchFamily="18" charset="0"/>
                <a:cs typeface="Times New Roman" panose="02020603050405020304" pitchFamily="18" charset="0"/>
              </a:rPr>
              <a:t> проступку</a:t>
            </a:r>
            <a:endParaRPr lang="ru-RU" i="1" dirty="0">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nvPr>
        </p:nvGraphicFramePr>
        <p:xfrm>
          <a:off x="628650" y="2226468"/>
          <a:ext cx="7886700" cy="3075240"/>
        </p:xfrm>
        <a:graphic>
          <a:graphicData uri="http://schemas.openxmlformats.org/drawingml/2006/table">
            <a:tbl>
              <a:tblPr firstRow="1" bandRow="1">
                <a:tableStyleId>{5C22544A-7EE6-4342-B048-85BDC9FD1C3A}</a:tableStyleId>
              </a:tblPr>
              <a:tblGrid>
                <a:gridCol w="3943350">
                  <a:extLst>
                    <a:ext uri="{9D8B030D-6E8A-4147-A177-3AD203B41FA5}">
                      <a16:colId xmlns:a16="http://schemas.microsoft.com/office/drawing/2014/main" val="3253572800"/>
                    </a:ext>
                  </a:extLst>
                </a:gridCol>
                <a:gridCol w="3943350">
                  <a:extLst>
                    <a:ext uri="{9D8B030D-6E8A-4147-A177-3AD203B41FA5}">
                      <a16:colId xmlns:a16="http://schemas.microsoft.com/office/drawing/2014/main" val="2537255374"/>
                    </a:ext>
                  </a:extLst>
                </a:gridCol>
              </a:tblGrid>
              <a:tr h="512540">
                <a:tc>
                  <a:txBody>
                    <a:bodyPr/>
                    <a:lstStyle/>
                    <a:p>
                      <a:pPr algn="ctr"/>
                      <a:r>
                        <a:rPr lang="uk-UA" sz="1400" i="1" dirty="0" smtClean="0">
                          <a:latin typeface="Times New Roman" panose="02020603050405020304" pitchFamily="18" charset="0"/>
                          <a:cs typeface="Times New Roman" panose="02020603050405020304" pitchFamily="18" charset="0"/>
                        </a:rPr>
                        <a:t>Критерій</a:t>
                      </a:r>
                    </a:p>
                    <a:p>
                      <a:pPr algn="ctr"/>
                      <a:r>
                        <a:rPr lang="uk-UA" sz="1400" i="1" dirty="0" smtClean="0">
                          <a:latin typeface="Times New Roman" panose="02020603050405020304" pitchFamily="18" charset="0"/>
                          <a:cs typeface="Times New Roman" panose="02020603050405020304" pitchFamily="18" charset="0"/>
                        </a:rPr>
                        <a:t>(залежно</a:t>
                      </a:r>
                      <a:r>
                        <a:rPr lang="uk-UA" sz="1400" i="1" baseline="0" dirty="0" smtClean="0">
                          <a:latin typeface="Times New Roman" panose="02020603050405020304" pitchFamily="18" charset="0"/>
                          <a:cs typeface="Times New Roman" panose="02020603050405020304" pitchFamily="18" charset="0"/>
                        </a:rPr>
                        <a:t> від..</a:t>
                      </a:r>
                      <a:r>
                        <a:rPr lang="uk-UA" sz="1400" i="1" dirty="0" smtClean="0">
                          <a:latin typeface="Times New Roman" panose="02020603050405020304" pitchFamily="18" charset="0"/>
                          <a:cs typeface="Times New Roman" panose="02020603050405020304" pitchFamily="18" charset="0"/>
                        </a:rPr>
                        <a:t>)</a:t>
                      </a:r>
                      <a:endParaRPr lang="ru-RU" sz="1400" i="1" dirty="0">
                        <a:latin typeface="Times New Roman" panose="02020603050405020304" pitchFamily="18" charset="0"/>
                        <a:cs typeface="Times New Roman" panose="02020603050405020304" pitchFamily="18" charset="0"/>
                      </a:endParaRPr>
                    </a:p>
                  </a:txBody>
                  <a:tcPr marL="68580" marR="68580" marT="34290" marB="34290">
                    <a:solidFill>
                      <a:schemeClr val="accent6">
                        <a:lumMod val="50000"/>
                      </a:schemeClr>
                    </a:solidFill>
                  </a:tcPr>
                </a:tc>
                <a:tc>
                  <a:txBody>
                    <a:bodyPr/>
                    <a:lstStyle/>
                    <a:p>
                      <a:pPr algn="ctr"/>
                      <a:r>
                        <a:rPr lang="uk-UA" sz="1400" i="1" dirty="0" smtClean="0">
                          <a:latin typeface="Times New Roman" panose="02020603050405020304" pitchFamily="18" charset="0"/>
                          <a:cs typeface="Times New Roman" panose="02020603050405020304" pitchFamily="18" charset="0"/>
                        </a:rPr>
                        <a:t>Види складів</a:t>
                      </a:r>
                      <a:endParaRPr lang="ru-RU" sz="1400" i="1" dirty="0">
                        <a:latin typeface="Times New Roman" panose="02020603050405020304" pitchFamily="18" charset="0"/>
                        <a:cs typeface="Times New Roman" panose="02020603050405020304" pitchFamily="18" charset="0"/>
                      </a:endParaRPr>
                    </a:p>
                  </a:txBody>
                  <a:tcPr marL="68580" marR="68580" marT="34290" marB="34290">
                    <a:solidFill>
                      <a:schemeClr val="accent6">
                        <a:lumMod val="50000"/>
                      </a:schemeClr>
                    </a:solidFill>
                  </a:tcPr>
                </a:tc>
                <a:extLst>
                  <a:ext uri="{0D108BD9-81ED-4DB2-BD59-A6C34878D82A}">
                    <a16:rowId xmlns:a16="http://schemas.microsoft.com/office/drawing/2014/main" val="3634923251"/>
                  </a:ext>
                </a:extLst>
              </a:tr>
              <a:tr h="512540">
                <a:tc>
                  <a:txBody>
                    <a:bodyPr/>
                    <a:lstStyle/>
                    <a:p>
                      <a:r>
                        <a:rPr lang="ru-RU" sz="1400" b="1" i="1" dirty="0" err="1" smtClean="0">
                          <a:solidFill>
                            <a:schemeClr val="bg1"/>
                          </a:solidFill>
                          <a:latin typeface="Times New Roman" panose="02020603050405020304" pitchFamily="18" charset="0"/>
                          <a:cs typeface="Times New Roman" panose="02020603050405020304" pitchFamily="18" charset="0"/>
                        </a:rPr>
                        <a:t>ступеня</a:t>
                      </a:r>
                      <a:r>
                        <a:rPr lang="ru-RU" sz="1400" b="1" i="1" dirty="0" smtClean="0">
                          <a:solidFill>
                            <a:schemeClr val="bg1"/>
                          </a:solidFill>
                          <a:latin typeface="Times New Roman" panose="02020603050405020304" pitchFamily="18" charset="0"/>
                          <a:cs typeface="Times New Roman" panose="02020603050405020304" pitchFamily="18" charset="0"/>
                        </a:rPr>
                        <a:t> </a:t>
                      </a:r>
                      <a:r>
                        <a:rPr lang="ru-RU" sz="1400" b="1" i="1" dirty="0" err="1" smtClean="0">
                          <a:solidFill>
                            <a:schemeClr val="bg1"/>
                          </a:solidFill>
                          <a:latin typeface="Times New Roman" panose="02020603050405020304" pitchFamily="18" charset="0"/>
                          <a:cs typeface="Times New Roman" panose="02020603050405020304" pitchFamily="18" charset="0"/>
                        </a:rPr>
                        <a:t>суспільної</a:t>
                      </a:r>
                      <a:r>
                        <a:rPr lang="ru-RU" sz="1400" b="1" i="1" dirty="0" smtClean="0">
                          <a:solidFill>
                            <a:schemeClr val="bg1"/>
                          </a:solidFill>
                          <a:latin typeface="Times New Roman" panose="02020603050405020304" pitchFamily="18" charset="0"/>
                          <a:cs typeface="Times New Roman" panose="02020603050405020304" pitchFamily="18" charset="0"/>
                        </a:rPr>
                        <a:t> </a:t>
                      </a:r>
                      <a:r>
                        <a:rPr lang="ru-RU" sz="1400" b="1" i="1" dirty="0" err="1" smtClean="0">
                          <a:solidFill>
                            <a:schemeClr val="bg1"/>
                          </a:solidFill>
                          <a:latin typeface="Times New Roman" panose="02020603050405020304" pitchFamily="18" charset="0"/>
                          <a:cs typeface="Times New Roman" panose="02020603050405020304" pitchFamily="18" charset="0"/>
                        </a:rPr>
                        <a:t>небезпеки</a:t>
                      </a:r>
                      <a:endParaRPr lang="ru-RU" sz="1400" b="1" i="1" dirty="0">
                        <a:solidFill>
                          <a:schemeClr val="bg1"/>
                        </a:solidFill>
                        <a:latin typeface="Times New Roman" panose="02020603050405020304" pitchFamily="18" charset="0"/>
                        <a:cs typeface="Times New Roman" panose="02020603050405020304" pitchFamily="18" charset="0"/>
                      </a:endParaRPr>
                    </a:p>
                  </a:txBody>
                  <a:tcPr marL="68580" marR="68580" marT="34290" marB="34290">
                    <a:solidFill>
                      <a:schemeClr val="accent6">
                        <a:lumMod val="50000"/>
                      </a:schemeClr>
                    </a:solidFill>
                  </a:tcPr>
                </a:tc>
                <a:tc>
                  <a:txBody>
                    <a:bodyPr/>
                    <a:lstStyle/>
                    <a:p>
                      <a:r>
                        <a:rPr lang="ru-RU" sz="1400" b="1" i="0" kern="1200" dirty="0" err="1" smtClean="0">
                          <a:solidFill>
                            <a:schemeClr val="bg1"/>
                          </a:solidFill>
                          <a:effectLst/>
                          <a:latin typeface="Times New Roman" panose="02020603050405020304" pitchFamily="18" charset="0"/>
                          <a:ea typeface="+mn-ea"/>
                          <a:cs typeface="Times New Roman" panose="02020603050405020304" pitchFamily="18" charset="0"/>
                        </a:rPr>
                        <a:t>основні</a:t>
                      </a:r>
                      <a:r>
                        <a:rPr lang="ru-RU" sz="1400" b="1" i="0" kern="1200" dirty="0" smtClean="0">
                          <a:solidFill>
                            <a:schemeClr val="bg1"/>
                          </a:solidFill>
                          <a:effectLst/>
                          <a:latin typeface="Times New Roman" panose="02020603050405020304" pitchFamily="18" charset="0"/>
                          <a:ea typeface="+mn-ea"/>
                          <a:cs typeface="Times New Roman" panose="02020603050405020304" pitchFamily="18" charset="0"/>
                        </a:rPr>
                        <a:t> </a:t>
                      </a:r>
                    </a:p>
                    <a:p>
                      <a:r>
                        <a:rPr lang="ru-RU" sz="1400" b="1" i="0" kern="1200" dirty="0" err="1" smtClean="0">
                          <a:solidFill>
                            <a:schemeClr val="bg1"/>
                          </a:solidFill>
                          <a:effectLst/>
                          <a:latin typeface="Times New Roman" panose="02020603050405020304" pitchFamily="18" charset="0"/>
                          <a:ea typeface="+mn-ea"/>
                          <a:cs typeface="Times New Roman" panose="02020603050405020304" pitchFamily="18" charset="0"/>
                        </a:rPr>
                        <a:t>кваліфіковані</a:t>
                      </a:r>
                      <a:endParaRPr lang="ru-RU" sz="1400" b="1" dirty="0">
                        <a:solidFill>
                          <a:schemeClr val="bg1"/>
                        </a:solidFill>
                        <a:latin typeface="Times New Roman" panose="02020603050405020304" pitchFamily="18" charset="0"/>
                        <a:cs typeface="Times New Roman" panose="02020603050405020304" pitchFamily="18" charset="0"/>
                      </a:endParaRPr>
                    </a:p>
                  </a:txBody>
                  <a:tcPr marL="68580" marR="68580" marT="34290" marB="34290">
                    <a:solidFill>
                      <a:schemeClr val="accent6">
                        <a:lumMod val="50000"/>
                      </a:schemeClr>
                    </a:solidFill>
                  </a:tcPr>
                </a:tc>
                <a:extLst>
                  <a:ext uri="{0D108BD9-81ED-4DB2-BD59-A6C34878D82A}">
                    <a16:rowId xmlns:a16="http://schemas.microsoft.com/office/drawing/2014/main" val="1879896144"/>
                  </a:ext>
                </a:extLst>
              </a:tr>
              <a:tr h="512540">
                <a:tc>
                  <a:txBody>
                    <a:bodyPr/>
                    <a:lstStyle/>
                    <a:p>
                      <a:r>
                        <a:rPr lang="ru-RU" sz="1400" b="1" i="1" dirty="0" smtClean="0">
                          <a:solidFill>
                            <a:schemeClr val="bg1"/>
                          </a:solidFill>
                          <a:latin typeface="Times New Roman" panose="02020603050405020304" pitchFamily="18" charset="0"/>
                          <a:cs typeface="Times New Roman" panose="02020603050405020304" pitchFamily="18" charset="0"/>
                        </a:rPr>
                        <a:t>характеру </a:t>
                      </a:r>
                      <a:r>
                        <a:rPr lang="ru-RU" sz="1400" b="1" i="1" dirty="0" err="1" smtClean="0">
                          <a:solidFill>
                            <a:schemeClr val="bg1"/>
                          </a:solidFill>
                          <a:latin typeface="Times New Roman" panose="02020603050405020304" pitchFamily="18" charset="0"/>
                          <a:cs typeface="Times New Roman" panose="02020603050405020304" pitchFamily="18" charset="0"/>
                        </a:rPr>
                        <a:t>шкоди</a:t>
                      </a:r>
                      <a:endParaRPr lang="ru-RU" sz="1400" b="1" i="1" dirty="0">
                        <a:solidFill>
                          <a:schemeClr val="bg1"/>
                        </a:solidFill>
                        <a:latin typeface="Times New Roman" panose="02020603050405020304" pitchFamily="18" charset="0"/>
                        <a:cs typeface="Times New Roman" panose="02020603050405020304" pitchFamily="18" charset="0"/>
                      </a:endParaRPr>
                    </a:p>
                  </a:txBody>
                  <a:tcPr marL="68580" marR="68580" marT="34290" marB="34290">
                    <a:solidFill>
                      <a:schemeClr val="accent6">
                        <a:lumMod val="50000"/>
                      </a:schemeClr>
                    </a:solidFill>
                  </a:tcPr>
                </a:tc>
                <a:tc>
                  <a:txBody>
                    <a:bodyPr/>
                    <a:lstStyle/>
                    <a:p>
                      <a:r>
                        <a:rPr lang="ru-RU" sz="1400" b="1" dirty="0" err="1" smtClean="0">
                          <a:solidFill>
                            <a:schemeClr val="bg1"/>
                          </a:solidFill>
                          <a:latin typeface="Times New Roman" panose="02020603050405020304" pitchFamily="18" charset="0"/>
                          <a:cs typeface="Times New Roman" panose="02020603050405020304" pitchFamily="18" charset="0"/>
                        </a:rPr>
                        <a:t>матеріальні</a:t>
                      </a:r>
                      <a:r>
                        <a:rPr lang="ru-RU" sz="1400" b="1" dirty="0" smtClean="0">
                          <a:solidFill>
                            <a:schemeClr val="bg1"/>
                          </a:solidFill>
                          <a:latin typeface="Times New Roman" panose="02020603050405020304" pitchFamily="18" charset="0"/>
                          <a:cs typeface="Times New Roman" panose="02020603050405020304" pitchFamily="18" charset="0"/>
                        </a:rPr>
                        <a:t> </a:t>
                      </a:r>
                    </a:p>
                    <a:p>
                      <a:r>
                        <a:rPr lang="ru-RU" sz="1400" b="1" dirty="0" err="1" smtClean="0">
                          <a:solidFill>
                            <a:schemeClr val="bg1"/>
                          </a:solidFill>
                          <a:latin typeface="Times New Roman" panose="02020603050405020304" pitchFamily="18" charset="0"/>
                          <a:cs typeface="Times New Roman" panose="02020603050405020304" pitchFamily="18" charset="0"/>
                        </a:rPr>
                        <a:t>формальні</a:t>
                      </a:r>
                      <a:endParaRPr lang="ru-RU" sz="1400" b="1" dirty="0">
                        <a:solidFill>
                          <a:schemeClr val="bg1"/>
                        </a:solidFill>
                        <a:latin typeface="Times New Roman" panose="02020603050405020304" pitchFamily="18" charset="0"/>
                        <a:cs typeface="Times New Roman" panose="02020603050405020304" pitchFamily="18" charset="0"/>
                      </a:endParaRPr>
                    </a:p>
                  </a:txBody>
                  <a:tcPr marL="68580" marR="68580" marT="34290" marB="34290">
                    <a:solidFill>
                      <a:schemeClr val="accent6">
                        <a:lumMod val="50000"/>
                      </a:schemeClr>
                    </a:solidFill>
                  </a:tcPr>
                </a:tc>
                <a:extLst>
                  <a:ext uri="{0D108BD9-81ED-4DB2-BD59-A6C34878D82A}">
                    <a16:rowId xmlns:a16="http://schemas.microsoft.com/office/drawing/2014/main" val="2723653007"/>
                  </a:ext>
                </a:extLst>
              </a:tr>
              <a:tr h="512540">
                <a:tc>
                  <a:txBody>
                    <a:bodyPr/>
                    <a:lstStyle/>
                    <a:p>
                      <a:r>
                        <a:rPr lang="ru-RU" sz="1400" b="1" i="1" dirty="0" smtClean="0">
                          <a:solidFill>
                            <a:schemeClr val="bg1"/>
                          </a:solidFill>
                          <a:latin typeface="Times New Roman" panose="02020603050405020304" pitchFamily="18" charset="0"/>
                          <a:cs typeface="Times New Roman" panose="02020603050405020304" pitchFamily="18" charset="0"/>
                        </a:rPr>
                        <a:t> </a:t>
                      </a:r>
                      <a:r>
                        <a:rPr lang="ru-RU" sz="1400" b="1" i="1" dirty="0" err="1" smtClean="0">
                          <a:solidFill>
                            <a:schemeClr val="bg1"/>
                          </a:solidFill>
                          <a:latin typeface="Times New Roman" panose="02020603050405020304" pitchFamily="18" charset="0"/>
                          <a:cs typeface="Times New Roman" panose="02020603050405020304" pitchFamily="18" charset="0"/>
                        </a:rPr>
                        <a:t>суб’єкта</a:t>
                      </a:r>
                      <a:r>
                        <a:rPr lang="ru-RU" sz="1400" b="1" i="1" dirty="0" smtClean="0">
                          <a:solidFill>
                            <a:schemeClr val="bg1"/>
                          </a:solidFill>
                          <a:latin typeface="Times New Roman" panose="02020603050405020304" pitchFamily="18" charset="0"/>
                          <a:cs typeface="Times New Roman" panose="02020603050405020304" pitchFamily="18" charset="0"/>
                        </a:rPr>
                        <a:t> проступку</a:t>
                      </a:r>
                      <a:endParaRPr lang="ru-RU" sz="1400" b="1" i="1" dirty="0">
                        <a:solidFill>
                          <a:schemeClr val="bg1"/>
                        </a:solidFill>
                        <a:latin typeface="Times New Roman" panose="02020603050405020304" pitchFamily="18" charset="0"/>
                        <a:cs typeface="Times New Roman" panose="02020603050405020304" pitchFamily="18" charset="0"/>
                      </a:endParaRPr>
                    </a:p>
                  </a:txBody>
                  <a:tcPr marL="68580" marR="68580" marT="34290" marB="34290">
                    <a:solidFill>
                      <a:schemeClr val="accent6">
                        <a:lumMod val="50000"/>
                      </a:schemeClr>
                    </a:solidFill>
                  </a:tcPr>
                </a:tc>
                <a:tc>
                  <a:txBody>
                    <a:bodyPr/>
                    <a:lstStyle/>
                    <a:p>
                      <a:r>
                        <a:rPr lang="ru-RU" sz="1400" b="1" dirty="0" err="1" smtClean="0">
                          <a:solidFill>
                            <a:schemeClr val="bg1"/>
                          </a:solidFill>
                          <a:latin typeface="Times New Roman" panose="02020603050405020304" pitchFamily="18" charset="0"/>
                          <a:cs typeface="Times New Roman" panose="02020603050405020304" pitchFamily="18" charset="0"/>
                        </a:rPr>
                        <a:t>особисті</a:t>
                      </a:r>
                      <a:r>
                        <a:rPr lang="ru-RU" sz="1400" b="1" dirty="0" smtClean="0">
                          <a:solidFill>
                            <a:schemeClr val="bg1"/>
                          </a:solidFill>
                          <a:latin typeface="Times New Roman" panose="02020603050405020304" pitchFamily="18" charset="0"/>
                          <a:cs typeface="Times New Roman" panose="02020603050405020304" pitchFamily="18" charset="0"/>
                        </a:rPr>
                        <a:t> </a:t>
                      </a:r>
                    </a:p>
                    <a:p>
                      <a:r>
                        <a:rPr lang="ru-RU" sz="1400" b="1" dirty="0" err="1" smtClean="0">
                          <a:solidFill>
                            <a:schemeClr val="bg1"/>
                          </a:solidFill>
                          <a:latin typeface="Times New Roman" panose="02020603050405020304" pitchFamily="18" charset="0"/>
                          <a:cs typeface="Times New Roman" panose="02020603050405020304" pitchFamily="18" charset="0"/>
                        </a:rPr>
                        <a:t>службові</a:t>
                      </a:r>
                      <a:r>
                        <a:rPr lang="ru-RU" sz="1400" b="1" dirty="0" smtClean="0">
                          <a:solidFill>
                            <a:schemeClr val="bg1"/>
                          </a:solidFill>
                          <a:latin typeface="Times New Roman" panose="02020603050405020304" pitchFamily="18" charset="0"/>
                          <a:cs typeface="Times New Roman" panose="02020603050405020304" pitchFamily="18" charset="0"/>
                        </a:rPr>
                        <a:t> (</a:t>
                      </a:r>
                      <a:r>
                        <a:rPr lang="ru-RU" sz="1400" b="1" dirty="0" err="1" smtClean="0">
                          <a:solidFill>
                            <a:schemeClr val="bg1"/>
                          </a:solidFill>
                          <a:latin typeface="Times New Roman" panose="02020603050405020304" pitchFamily="18" charset="0"/>
                          <a:cs typeface="Times New Roman" panose="02020603050405020304" pitchFamily="18" charset="0"/>
                        </a:rPr>
                        <a:t>посадові</a:t>
                      </a:r>
                      <a:r>
                        <a:rPr lang="ru-RU" sz="1400" b="1" dirty="0" smtClean="0">
                          <a:solidFill>
                            <a:schemeClr val="bg1"/>
                          </a:solidFill>
                          <a:latin typeface="Times New Roman" panose="02020603050405020304" pitchFamily="18" charset="0"/>
                          <a:cs typeface="Times New Roman" panose="02020603050405020304" pitchFamily="18" charset="0"/>
                        </a:rPr>
                        <a:t>)</a:t>
                      </a:r>
                      <a:endParaRPr lang="ru-RU" sz="1400" b="1" dirty="0">
                        <a:solidFill>
                          <a:schemeClr val="bg1"/>
                        </a:solidFill>
                        <a:latin typeface="Times New Roman" panose="02020603050405020304" pitchFamily="18" charset="0"/>
                        <a:cs typeface="Times New Roman" panose="02020603050405020304" pitchFamily="18" charset="0"/>
                      </a:endParaRPr>
                    </a:p>
                  </a:txBody>
                  <a:tcPr marL="68580" marR="68580" marT="34290" marB="34290">
                    <a:solidFill>
                      <a:schemeClr val="accent6">
                        <a:lumMod val="50000"/>
                      </a:schemeClr>
                    </a:solidFill>
                  </a:tcPr>
                </a:tc>
                <a:extLst>
                  <a:ext uri="{0D108BD9-81ED-4DB2-BD59-A6C34878D82A}">
                    <a16:rowId xmlns:a16="http://schemas.microsoft.com/office/drawing/2014/main" val="1503650625"/>
                  </a:ext>
                </a:extLst>
              </a:tr>
              <a:tr h="512540">
                <a:tc>
                  <a:txBody>
                    <a:bodyPr/>
                    <a:lstStyle/>
                    <a:p>
                      <a:r>
                        <a:rPr lang="ru-RU" sz="1400" b="1" i="1" dirty="0" err="1" smtClean="0">
                          <a:solidFill>
                            <a:schemeClr val="bg1"/>
                          </a:solidFill>
                          <a:latin typeface="Times New Roman" panose="02020603050405020304" pitchFamily="18" charset="0"/>
                          <a:cs typeface="Times New Roman" panose="02020603050405020304" pitchFamily="18" charset="0"/>
                        </a:rPr>
                        <a:t>структури</a:t>
                      </a:r>
                      <a:endParaRPr lang="ru-RU" sz="1400" b="1" i="1" dirty="0">
                        <a:solidFill>
                          <a:schemeClr val="bg1"/>
                        </a:solidFill>
                        <a:latin typeface="Times New Roman" panose="02020603050405020304" pitchFamily="18" charset="0"/>
                        <a:cs typeface="Times New Roman" panose="02020603050405020304" pitchFamily="18" charset="0"/>
                      </a:endParaRPr>
                    </a:p>
                  </a:txBody>
                  <a:tcPr marL="68580" marR="68580" marT="34290" marB="34290">
                    <a:solidFill>
                      <a:schemeClr val="accent6">
                        <a:lumMod val="50000"/>
                      </a:schemeClr>
                    </a:solidFill>
                  </a:tcPr>
                </a:tc>
                <a:tc>
                  <a:txBody>
                    <a:bodyPr/>
                    <a:lstStyle/>
                    <a:p>
                      <a:r>
                        <a:rPr lang="ru-RU" sz="1400" b="1" dirty="0" err="1" smtClean="0">
                          <a:solidFill>
                            <a:schemeClr val="bg1"/>
                          </a:solidFill>
                          <a:latin typeface="Times New Roman" panose="02020603050405020304" pitchFamily="18" charset="0"/>
                          <a:cs typeface="Times New Roman" panose="02020603050405020304" pitchFamily="18" charset="0"/>
                        </a:rPr>
                        <a:t>однозначні</a:t>
                      </a:r>
                      <a:r>
                        <a:rPr lang="ru-RU" sz="1400" b="1" baseline="0" dirty="0" smtClean="0">
                          <a:solidFill>
                            <a:schemeClr val="bg1"/>
                          </a:solidFill>
                          <a:latin typeface="Times New Roman" panose="02020603050405020304" pitchFamily="18" charset="0"/>
                          <a:cs typeface="Times New Roman" panose="02020603050405020304" pitchFamily="18" charset="0"/>
                        </a:rPr>
                        <a:t> </a:t>
                      </a:r>
                    </a:p>
                    <a:p>
                      <a:r>
                        <a:rPr lang="ru-RU" sz="1400" b="1" dirty="0" err="1" smtClean="0">
                          <a:solidFill>
                            <a:schemeClr val="bg1"/>
                          </a:solidFill>
                          <a:latin typeface="Times New Roman" panose="02020603050405020304" pitchFamily="18" charset="0"/>
                          <a:cs typeface="Times New Roman" panose="02020603050405020304" pitchFamily="18" charset="0"/>
                        </a:rPr>
                        <a:t>альтернативні</a:t>
                      </a:r>
                      <a:endParaRPr lang="ru-RU" sz="1400" b="1" dirty="0">
                        <a:solidFill>
                          <a:schemeClr val="bg1"/>
                        </a:solidFill>
                        <a:latin typeface="Times New Roman" panose="02020603050405020304" pitchFamily="18" charset="0"/>
                        <a:cs typeface="Times New Roman" panose="02020603050405020304" pitchFamily="18" charset="0"/>
                      </a:endParaRPr>
                    </a:p>
                  </a:txBody>
                  <a:tcPr marL="68580" marR="68580" marT="34290" marB="34290">
                    <a:solidFill>
                      <a:schemeClr val="accent6">
                        <a:lumMod val="50000"/>
                      </a:schemeClr>
                    </a:solidFill>
                  </a:tcPr>
                </a:tc>
                <a:extLst>
                  <a:ext uri="{0D108BD9-81ED-4DB2-BD59-A6C34878D82A}">
                    <a16:rowId xmlns:a16="http://schemas.microsoft.com/office/drawing/2014/main" val="3481801211"/>
                  </a:ext>
                </a:extLst>
              </a:tr>
              <a:tr h="512540">
                <a:tc>
                  <a:txBody>
                    <a:bodyPr/>
                    <a:lstStyle/>
                    <a:p>
                      <a:r>
                        <a:rPr lang="ru-RU" sz="1400" b="1" i="1" dirty="0" smtClean="0">
                          <a:solidFill>
                            <a:schemeClr val="bg1"/>
                          </a:solidFill>
                          <a:latin typeface="Times New Roman" panose="02020603050405020304" pitchFamily="18" charset="0"/>
                          <a:cs typeface="Times New Roman" panose="02020603050405020304" pitchFamily="18" charset="0"/>
                        </a:rPr>
                        <a:t> </a:t>
                      </a:r>
                      <a:r>
                        <a:rPr lang="ru-RU" sz="1400" b="1" i="1" dirty="0" err="1" smtClean="0">
                          <a:solidFill>
                            <a:schemeClr val="bg1"/>
                          </a:solidFill>
                          <a:latin typeface="Times New Roman" panose="02020603050405020304" pitchFamily="18" charset="0"/>
                          <a:cs typeface="Times New Roman" panose="02020603050405020304" pitchFamily="18" charset="0"/>
                        </a:rPr>
                        <a:t>особливості</a:t>
                      </a:r>
                      <a:r>
                        <a:rPr lang="ru-RU" sz="1400" b="1" i="1" dirty="0" smtClean="0">
                          <a:solidFill>
                            <a:schemeClr val="bg1"/>
                          </a:solidFill>
                          <a:latin typeface="Times New Roman" panose="02020603050405020304" pitchFamily="18" charset="0"/>
                          <a:cs typeface="Times New Roman" panose="02020603050405020304" pitchFamily="18" charset="0"/>
                        </a:rPr>
                        <a:t> </a:t>
                      </a:r>
                      <a:r>
                        <a:rPr lang="ru-RU" sz="1400" b="1" i="1" dirty="0" err="1" smtClean="0">
                          <a:solidFill>
                            <a:schemeClr val="bg1"/>
                          </a:solidFill>
                          <a:latin typeface="Times New Roman" panose="02020603050405020304" pitchFamily="18" charset="0"/>
                          <a:cs typeface="Times New Roman" panose="02020603050405020304" pitchFamily="18" charset="0"/>
                        </a:rPr>
                        <a:t>конструкції</a:t>
                      </a:r>
                      <a:r>
                        <a:rPr lang="ru-RU" sz="1400" b="1" i="1" dirty="0" smtClean="0">
                          <a:solidFill>
                            <a:schemeClr val="bg1"/>
                          </a:solidFill>
                          <a:latin typeface="Times New Roman" panose="02020603050405020304" pitchFamily="18" charset="0"/>
                          <a:cs typeface="Times New Roman" panose="02020603050405020304" pitchFamily="18" charset="0"/>
                        </a:rPr>
                        <a:t> </a:t>
                      </a:r>
                      <a:endParaRPr lang="ru-RU" sz="1400" b="1" i="1" dirty="0">
                        <a:solidFill>
                          <a:schemeClr val="bg1"/>
                        </a:solidFill>
                        <a:latin typeface="Times New Roman" panose="02020603050405020304" pitchFamily="18" charset="0"/>
                        <a:cs typeface="Times New Roman" panose="02020603050405020304" pitchFamily="18" charset="0"/>
                      </a:endParaRPr>
                    </a:p>
                  </a:txBody>
                  <a:tcPr marL="68580" marR="68580" marT="34290" marB="34290">
                    <a:solidFill>
                      <a:schemeClr val="accent6">
                        <a:lumMod val="50000"/>
                      </a:schemeClr>
                    </a:solidFill>
                  </a:tcPr>
                </a:tc>
                <a:tc>
                  <a:txBody>
                    <a:bodyPr/>
                    <a:lstStyle/>
                    <a:p>
                      <a:r>
                        <a:rPr lang="ru-RU" sz="1400" b="1" dirty="0" err="1" smtClean="0">
                          <a:solidFill>
                            <a:schemeClr val="bg1"/>
                          </a:solidFill>
                          <a:latin typeface="Times New Roman" panose="02020603050405020304" pitchFamily="18" charset="0"/>
                          <a:cs typeface="Times New Roman" panose="02020603050405020304" pitchFamily="18" charset="0"/>
                        </a:rPr>
                        <a:t>описові</a:t>
                      </a:r>
                      <a:r>
                        <a:rPr lang="ru-RU" sz="1400" b="1" dirty="0" smtClean="0">
                          <a:solidFill>
                            <a:schemeClr val="bg1"/>
                          </a:solidFill>
                          <a:latin typeface="Times New Roman" panose="02020603050405020304" pitchFamily="18" charset="0"/>
                          <a:cs typeface="Times New Roman" panose="02020603050405020304" pitchFamily="18" charset="0"/>
                        </a:rPr>
                        <a:t> </a:t>
                      </a:r>
                    </a:p>
                    <a:p>
                      <a:r>
                        <a:rPr lang="ru-RU" sz="1400" b="1" dirty="0" err="1" smtClean="0">
                          <a:solidFill>
                            <a:schemeClr val="bg1"/>
                          </a:solidFill>
                          <a:latin typeface="Times New Roman" panose="02020603050405020304" pitchFamily="18" charset="0"/>
                          <a:cs typeface="Times New Roman" panose="02020603050405020304" pitchFamily="18" charset="0"/>
                        </a:rPr>
                        <a:t>бланкетні</a:t>
                      </a:r>
                      <a:r>
                        <a:rPr lang="ru-RU" sz="1400" b="1" dirty="0" smtClean="0">
                          <a:solidFill>
                            <a:schemeClr val="bg1"/>
                          </a:solidFill>
                          <a:latin typeface="Times New Roman" panose="02020603050405020304" pitchFamily="18" charset="0"/>
                          <a:cs typeface="Times New Roman" panose="02020603050405020304" pitchFamily="18" charset="0"/>
                        </a:rPr>
                        <a:t> (</a:t>
                      </a:r>
                      <a:r>
                        <a:rPr lang="ru-RU" sz="1400" b="1" dirty="0" err="1" smtClean="0">
                          <a:solidFill>
                            <a:schemeClr val="bg1"/>
                          </a:solidFill>
                          <a:latin typeface="Times New Roman" panose="02020603050405020304" pitchFamily="18" charset="0"/>
                          <a:cs typeface="Times New Roman" panose="02020603050405020304" pitchFamily="18" charset="0"/>
                        </a:rPr>
                        <a:t>відсильні</a:t>
                      </a:r>
                      <a:r>
                        <a:rPr lang="ru-RU" sz="1400" b="1" dirty="0" smtClean="0">
                          <a:solidFill>
                            <a:schemeClr val="bg1"/>
                          </a:solidFill>
                          <a:latin typeface="Times New Roman" panose="02020603050405020304" pitchFamily="18" charset="0"/>
                          <a:cs typeface="Times New Roman" panose="02020603050405020304" pitchFamily="18" charset="0"/>
                        </a:rPr>
                        <a:t>)</a:t>
                      </a:r>
                      <a:endParaRPr lang="ru-RU" sz="1400" b="1" dirty="0">
                        <a:solidFill>
                          <a:schemeClr val="bg1"/>
                        </a:solidFill>
                        <a:latin typeface="Times New Roman" panose="02020603050405020304" pitchFamily="18" charset="0"/>
                        <a:cs typeface="Times New Roman" panose="02020603050405020304" pitchFamily="18" charset="0"/>
                      </a:endParaRPr>
                    </a:p>
                  </a:txBody>
                  <a:tcPr marL="68580" marR="68580" marT="34290" marB="34290">
                    <a:solidFill>
                      <a:schemeClr val="accent6">
                        <a:lumMod val="50000"/>
                      </a:schemeClr>
                    </a:solidFill>
                  </a:tcPr>
                </a:tc>
                <a:extLst>
                  <a:ext uri="{0D108BD9-81ED-4DB2-BD59-A6C34878D82A}">
                    <a16:rowId xmlns:a16="http://schemas.microsoft.com/office/drawing/2014/main" val="348556894"/>
                  </a:ext>
                </a:extLst>
              </a:tr>
            </a:tbl>
          </a:graphicData>
        </a:graphic>
      </p:graphicFrame>
    </p:spTree>
    <p:extLst>
      <p:ext uri="{BB962C8B-B14F-4D97-AF65-F5344CB8AC3E}">
        <p14:creationId xmlns:p14="http://schemas.microsoft.com/office/powerpoint/2010/main" val="39181956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i="1" dirty="0">
                <a:latin typeface="Times New Roman" panose="02020603050405020304" pitchFamily="18" charset="0"/>
                <a:cs typeface="Times New Roman" panose="02020603050405020304" pitchFamily="18" charset="0"/>
              </a:rPr>
              <a:t>Структура складу </a:t>
            </a:r>
            <a:r>
              <a:rPr lang="ru-RU" b="1" i="1" dirty="0" err="1">
                <a:latin typeface="Times New Roman" panose="02020603050405020304" pitchFamily="18" charset="0"/>
                <a:cs typeface="Times New Roman" panose="02020603050405020304" pitchFamily="18" charset="0"/>
              </a:rPr>
              <a:t>адміністративного</a:t>
            </a:r>
            <a:r>
              <a:rPr lang="ru-RU" b="1" i="1" dirty="0">
                <a:latin typeface="Times New Roman" panose="02020603050405020304" pitchFamily="18" charset="0"/>
                <a:cs typeface="Times New Roman" panose="02020603050405020304" pitchFamily="18" charset="0"/>
              </a:rPr>
              <a:t> проступку</a:t>
            </a:r>
            <a:endParaRPr lang="ru-RU" i="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28650" y="2226469"/>
            <a:ext cx="7886700" cy="1616869"/>
          </a:xfrm>
        </p:spPr>
        <p:txBody>
          <a:bodyPr>
            <a:normAutofit fontScale="70000" lnSpcReduction="20000"/>
          </a:bodyPr>
          <a:lstStyle/>
          <a:p>
            <a:pPr marL="0" indent="0">
              <a:buNone/>
            </a:pPr>
            <a:r>
              <a:rPr lang="ru-RU" dirty="0" smtClean="0">
                <a:latin typeface="Times New Roman" panose="02020603050405020304" pitchFamily="18" charset="0"/>
                <a:cs typeface="Times New Roman" panose="02020603050405020304" pitchFamily="18" charset="0"/>
              </a:rPr>
              <a:t>        Для того, </a:t>
            </a:r>
            <a:r>
              <a:rPr lang="ru-RU" dirty="0" err="1" smtClean="0">
                <a:latin typeface="Times New Roman" panose="02020603050405020304" pitchFamily="18" charset="0"/>
                <a:cs typeface="Times New Roman" panose="02020603050405020304" pitchFamily="18" charset="0"/>
              </a:rPr>
              <a:t>щоб</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виникли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правовідносини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відповідальності</a:t>
            </a:r>
            <a:r>
              <a:rPr lang="ru-RU" dirty="0" smtClean="0">
                <a:latin typeface="Times New Roman" panose="02020603050405020304" pitchFamily="18" charset="0"/>
                <a:cs typeface="Times New Roman" panose="02020603050405020304" pitchFamily="18" charset="0"/>
              </a:rPr>
              <a:t>, одних </a:t>
            </a:r>
            <a:r>
              <a:rPr lang="ru-RU" dirty="0" err="1" smtClean="0">
                <a:latin typeface="Times New Roman" panose="02020603050405020304" pitchFamily="18" charset="0"/>
                <a:cs typeface="Times New Roman" panose="02020603050405020304" pitchFamily="18" charset="0"/>
              </a:rPr>
              <a:t>фактичних</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підстав</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недостатньо</a:t>
            </a:r>
            <a:r>
              <a:rPr lang="ru-RU" dirty="0" smtClean="0">
                <a:latin typeface="Times New Roman" panose="02020603050405020304" pitchFamily="18" charset="0"/>
                <a:cs typeface="Times New Roman" panose="02020603050405020304" pitchFamily="18" charset="0"/>
              </a:rPr>
              <a:t>, тому </a:t>
            </a:r>
            <a:r>
              <a:rPr lang="ru-RU" dirty="0" err="1" smtClean="0">
                <a:latin typeface="Times New Roman" panose="02020603050405020304" pitchFamily="18" charset="0"/>
                <a:cs typeface="Times New Roman" panose="02020603050405020304" pitchFamily="18" charset="0"/>
              </a:rPr>
              <a:t>що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необхідні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ще</a:t>
            </a:r>
            <a:r>
              <a:rPr lang="ru-RU" dirty="0" smtClean="0">
                <a:latin typeface="Times New Roman" panose="02020603050405020304" pitchFamily="18" charset="0"/>
                <a:cs typeface="Times New Roman" panose="02020603050405020304" pitchFamily="18" charset="0"/>
              </a:rPr>
              <a:t> й </a:t>
            </a:r>
            <a:r>
              <a:rPr lang="ru-RU" dirty="0" err="1" smtClean="0">
                <a:latin typeface="Times New Roman" panose="02020603050405020304" pitchFamily="18" charset="0"/>
                <a:cs typeface="Times New Roman" panose="02020603050405020304" pitchFamily="18" charset="0"/>
              </a:rPr>
              <a:t>правові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підстави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якими</a:t>
            </a:r>
            <a:r>
              <a:rPr lang="ru-RU" dirty="0" smtClean="0">
                <a:latin typeface="Times New Roman" panose="02020603050405020304" pitchFamily="18" charset="0"/>
                <a:cs typeface="Times New Roman" panose="02020603050405020304" pitchFamily="18" charset="0"/>
              </a:rPr>
              <a:t> є </a:t>
            </a:r>
            <a:r>
              <a:rPr lang="ru-RU" dirty="0" err="1" smtClean="0">
                <a:latin typeface="Times New Roman" panose="02020603050405020304" pitchFamily="18" charset="0"/>
                <a:cs typeface="Times New Roman" panose="02020603050405020304" pitchFamily="18" charset="0"/>
              </a:rPr>
              <a:t>конкретні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юридичні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факти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юридичні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підстави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тобто</a:t>
            </a:r>
            <a:r>
              <a:rPr lang="ru-RU" dirty="0" smtClean="0">
                <a:latin typeface="Times New Roman" panose="02020603050405020304" pitchFamily="18" charset="0"/>
                <a:cs typeface="Times New Roman" panose="02020603050405020304" pitchFamily="18" charset="0"/>
              </a:rPr>
              <a:t> </a:t>
            </a:r>
            <a:r>
              <a:rPr lang="ru-RU" b="1" i="1" dirty="0" err="1" smtClean="0">
                <a:solidFill>
                  <a:srgbClr val="FF0000"/>
                </a:solidFill>
                <a:latin typeface="Times New Roman" panose="02020603050405020304" pitchFamily="18" charset="0"/>
                <a:cs typeface="Times New Roman" panose="02020603050405020304" pitchFamily="18" charset="0"/>
              </a:rPr>
              <a:t>наявність</a:t>
            </a:r>
            <a:r>
              <a:rPr lang="ru-RU" b="1" i="1" dirty="0" smtClean="0">
                <a:solidFill>
                  <a:srgbClr val="FF0000"/>
                </a:solidFill>
                <a:latin typeface="Times New Roman" panose="02020603050405020304" pitchFamily="18" charset="0"/>
                <a:cs typeface="Times New Roman" panose="02020603050405020304" pitchFamily="18" charset="0"/>
              </a:rPr>
              <a:t> в </a:t>
            </a:r>
            <a:r>
              <a:rPr lang="ru-RU" b="1" i="1" dirty="0" err="1" smtClean="0">
                <a:solidFill>
                  <a:srgbClr val="FF0000"/>
                </a:solidFill>
                <a:latin typeface="Times New Roman" panose="02020603050405020304" pitchFamily="18" charset="0"/>
                <a:cs typeface="Times New Roman" panose="02020603050405020304" pitchFamily="18" charset="0"/>
              </a:rPr>
              <a:t>діях</a:t>
            </a:r>
            <a:r>
              <a:rPr lang="ru-RU" b="1" i="1" dirty="0" smtClean="0">
                <a:solidFill>
                  <a:srgbClr val="FF0000"/>
                </a:solidFill>
                <a:latin typeface="Times New Roman" panose="02020603050405020304" pitchFamily="18" charset="0"/>
                <a:cs typeface="Times New Roman" panose="02020603050405020304" pitchFamily="18" charset="0"/>
              </a:rPr>
              <a:t> особи складу </a:t>
            </a:r>
            <a:r>
              <a:rPr lang="ru-RU" b="1" i="1" dirty="0" err="1" smtClean="0">
                <a:solidFill>
                  <a:srgbClr val="FF0000"/>
                </a:solidFill>
                <a:latin typeface="Times New Roman" panose="02020603050405020304" pitchFamily="18" charset="0"/>
                <a:cs typeface="Times New Roman" panose="02020603050405020304" pitchFamily="18" charset="0"/>
              </a:rPr>
              <a:t>адміністративного</a:t>
            </a:r>
            <a:r>
              <a:rPr lang="ru-RU" b="1" i="1" dirty="0" smtClean="0">
                <a:solidFill>
                  <a:srgbClr val="FF0000"/>
                </a:solidFill>
                <a:latin typeface="Times New Roman" panose="02020603050405020304" pitchFamily="18" charset="0"/>
                <a:cs typeface="Times New Roman" panose="02020603050405020304" pitchFamily="18" charset="0"/>
              </a:rPr>
              <a:t> проступку.</a:t>
            </a:r>
            <a:endParaRPr lang="ru-RU" b="1" i="1" dirty="0">
              <a:solidFill>
                <a:srgbClr val="FF0000"/>
              </a:solidFill>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3729037" y="4303752"/>
            <a:ext cx="5357813" cy="1477328"/>
          </a:xfrm>
          <a:prstGeom prst="rect">
            <a:avLst/>
          </a:prstGeom>
        </p:spPr>
        <p:txBody>
          <a:bodyPr wrap="square">
            <a:spAutoFit/>
          </a:bodyPr>
          <a:lstStyle/>
          <a:p>
            <a:pPr algn="just"/>
            <a:r>
              <a:rPr lang="ru-RU" b="1" i="1" dirty="0">
                <a:solidFill>
                  <a:srgbClr val="000000"/>
                </a:solidFill>
                <a:latin typeface="Times New Roman" panose="02020603050405020304" pitchFamily="18" charset="0"/>
                <a:cs typeface="Times New Roman" panose="02020603050405020304" pitchFamily="18" charset="0"/>
              </a:rPr>
              <a:t>* </a:t>
            </a:r>
            <a:r>
              <a:rPr lang="ru-RU" b="1" i="1" dirty="0" err="1">
                <a:solidFill>
                  <a:srgbClr val="000000"/>
                </a:solidFill>
                <a:latin typeface="Times New Roman" panose="02020603050405020304" pitchFamily="18" charset="0"/>
                <a:cs typeface="Times New Roman" panose="02020603050405020304" pitchFamily="18" charset="0"/>
              </a:rPr>
              <a:t>Під</a:t>
            </a:r>
            <a:r>
              <a:rPr lang="ru-RU" b="1" i="1" dirty="0">
                <a:solidFill>
                  <a:srgbClr val="000000"/>
                </a:solidFill>
                <a:latin typeface="Times New Roman" panose="02020603050405020304" pitchFamily="18" charset="0"/>
                <a:cs typeface="Times New Roman" panose="02020603050405020304" pitchFamily="18" charset="0"/>
              </a:rPr>
              <a:t> </a:t>
            </a:r>
            <a:r>
              <a:rPr lang="ru-RU" b="1" i="1" dirty="0" err="1">
                <a:solidFill>
                  <a:srgbClr val="000000"/>
                </a:solidFill>
                <a:latin typeface="Times New Roman" panose="02020603050405020304" pitchFamily="18" charset="0"/>
                <a:cs typeface="Times New Roman" panose="02020603050405020304" pitchFamily="18" charset="0"/>
              </a:rPr>
              <a:t>юридичним</a:t>
            </a:r>
            <a:r>
              <a:rPr lang="ru-RU" b="1" i="1" dirty="0">
                <a:solidFill>
                  <a:srgbClr val="000000"/>
                </a:solidFill>
                <a:latin typeface="Times New Roman" panose="02020603050405020304" pitchFamily="18" charset="0"/>
                <a:cs typeface="Times New Roman" panose="02020603050405020304" pitchFamily="18" charset="0"/>
              </a:rPr>
              <a:t> складом </a:t>
            </a:r>
            <a:r>
              <a:rPr lang="ru-RU" b="1" i="1" dirty="0" err="1">
                <a:solidFill>
                  <a:srgbClr val="000000"/>
                </a:solidFill>
                <a:latin typeface="Times New Roman" panose="02020603050405020304" pitchFamily="18" charset="0"/>
                <a:cs typeface="Times New Roman" panose="02020603050405020304" pitchFamily="18" charset="0"/>
              </a:rPr>
              <a:t>розуміють</a:t>
            </a:r>
            <a:r>
              <a:rPr lang="ru-RU" b="1" i="1" dirty="0">
                <a:solidFill>
                  <a:srgbClr val="000000"/>
                </a:solidFill>
                <a:latin typeface="Times New Roman" panose="02020603050405020304" pitchFamily="18" charset="0"/>
                <a:cs typeface="Times New Roman" panose="02020603050405020304" pitchFamily="18" charset="0"/>
              </a:rPr>
              <a:t> </a:t>
            </a:r>
            <a:r>
              <a:rPr lang="ru-RU" b="1" i="1" dirty="0" err="1">
                <a:solidFill>
                  <a:srgbClr val="000000"/>
                </a:solidFill>
                <a:latin typeface="Times New Roman" panose="02020603050405020304" pitchFamily="18" charset="0"/>
                <a:cs typeface="Times New Roman" panose="02020603050405020304" pitchFamily="18" charset="0"/>
              </a:rPr>
              <a:t>передбачену</a:t>
            </a:r>
            <a:r>
              <a:rPr lang="ru-RU" b="1" i="1" dirty="0">
                <a:solidFill>
                  <a:srgbClr val="000000"/>
                </a:solidFill>
                <a:latin typeface="Times New Roman" panose="02020603050405020304" pitchFamily="18" charset="0"/>
                <a:cs typeface="Times New Roman" panose="02020603050405020304" pitchFamily="18" charset="0"/>
              </a:rPr>
              <a:t> нормами </a:t>
            </a:r>
            <a:r>
              <a:rPr lang="ru-RU" b="1" i="1" dirty="0" err="1">
                <a:solidFill>
                  <a:srgbClr val="000000"/>
                </a:solidFill>
                <a:latin typeface="Times New Roman" panose="02020603050405020304" pitchFamily="18" charset="0"/>
                <a:cs typeface="Times New Roman" panose="02020603050405020304" pitchFamily="18" charset="0"/>
              </a:rPr>
              <a:t>адміністративного</a:t>
            </a:r>
            <a:r>
              <a:rPr lang="ru-RU" b="1" i="1" dirty="0">
                <a:solidFill>
                  <a:srgbClr val="000000"/>
                </a:solidFill>
                <a:latin typeface="Times New Roman" panose="02020603050405020304" pitchFamily="18" charset="0"/>
                <a:cs typeface="Times New Roman" panose="02020603050405020304" pitchFamily="18" charset="0"/>
              </a:rPr>
              <a:t> права </a:t>
            </a:r>
            <a:r>
              <a:rPr lang="ru-RU" b="1" i="1" dirty="0" err="1">
                <a:solidFill>
                  <a:srgbClr val="FF0000"/>
                </a:solidFill>
                <a:latin typeface="Times New Roman" panose="02020603050405020304" pitchFamily="18" charset="0"/>
                <a:cs typeface="Times New Roman" panose="02020603050405020304" pitchFamily="18" charset="0"/>
              </a:rPr>
              <a:t>сукупність</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ознак</a:t>
            </a:r>
            <a:r>
              <a:rPr lang="ru-RU" b="1" i="1" dirty="0">
                <a:solidFill>
                  <a:srgbClr val="FF0000"/>
                </a:solidFill>
                <a:latin typeface="Times New Roman" panose="02020603050405020304" pitchFamily="18" charset="0"/>
                <a:cs typeface="Times New Roman" panose="02020603050405020304" pitchFamily="18" charset="0"/>
              </a:rPr>
              <a:t>, при </a:t>
            </a:r>
            <a:r>
              <a:rPr lang="ru-RU" b="1" i="1" dirty="0" err="1">
                <a:solidFill>
                  <a:srgbClr val="FF0000"/>
                </a:solidFill>
                <a:latin typeface="Times New Roman" panose="02020603050405020304" pitchFamily="18" charset="0"/>
                <a:cs typeface="Times New Roman" panose="02020603050405020304" pitchFamily="18" charset="0"/>
              </a:rPr>
              <a:t>наявності</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яких</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a:solidFill>
                  <a:srgbClr val="000000"/>
                </a:solidFill>
                <a:latin typeface="Times New Roman" panose="02020603050405020304" pitchFamily="18" charset="0"/>
                <a:cs typeface="Times New Roman" panose="02020603050405020304" pitchFamily="18" charset="0"/>
              </a:rPr>
              <a:t>те </a:t>
            </a:r>
            <a:r>
              <a:rPr lang="ru-RU" b="1" i="1" dirty="0" err="1">
                <a:solidFill>
                  <a:srgbClr val="000000"/>
                </a:solidFill>
                <a:latin typeface="Times New Roman" panose="02020603050405020304" pitchFamily="18" charset="0"/>
                <a:cs typeface="Times New Roman" panose="02020603050405020304" pitchFamily="18" charset="0"/>
              </a:rPr>
              <a:t>чи</a:t>
            </a:r>
            <a:r>
              <a:rPr lang="ru-RU" b="1" i="1" dirty="0">
                <a:solidFill>
                  <a:srgbClr val="000000"/>
                </a:solidFill>
                <a:latin typeface="Times New Roman" panose="02020603050405020304" pitchFamily="18" charset="0"/>
                <a:cs typeface="Times New Roman" panose="02020603050405020304" pitchFamily="18" charset="0"/>
              </a:rPr>
              <a:t> </a:t>
            </a:r>
            <a:r>
              <a:rPr lang="ru-RU" b="1" i="1" dirty="0" err="1">
                <a:solidFill>
                  <a:srgbClr val="000000"/>
                </a:solidFill>
                <a:latin typeface="Times New Roman" panose="02020603050405020304" pitchFamily="18" charset="0"/>
                <a:cs typeface="Times New Roman" panose="02020603050405020304" pitchFamily="18" charset="0"/>
              </a:rPr>
              <a:t>інше</a:t>
            </a:r>
            <a:r>
              <a:rPr lang="ru-RU" b="1" i="1" dirty="0">
                <a:solidFill>
                  <a:srgbClr val="000000"/>
                </a:solidFill>
                <a:latin typeface="Times New Roman" panose="02020603050405020304" pitchFamily="18" charset="0"/>
                <a:cs typeface="Times New Roman" panose="02020603050405020304" pitchFamily="18" charset="0"/>
              </a:rPr>
              <a:t> </a:t>
            </a:r>
            <a:r>
              <a:rPr lang="ru-RU" b="1" i="1" dirty="0" err="1">
                <a:solidFill>
                  <a:srgbClr val="000000"/>
                </a:solidFill>
                <a:latin typeface="Times New Roman" panose="02020603050405020304" pitchFamily="18" charset="0"/>
                <a:cs typeface="Times New Roman" panose="02020603050405020304" pitchFamily="18" charset="0"/>
              </a:rPr>
              <a:t>протиправне</a:t>
            </a:r>
            <a:r>
              <a:rPr lang="ru-RU" b="1" i="1" dirty="0">
                <a:solidFill>
                  <a:srgbClr val="000000"/>
                </a:solidFill>
                <a:latin typeface="Times New Roman" panose="02020603050405020304" pitchFamily="18" charset="0"/>
                <a:cs typeface="Times New Roman" panose="02020603050405020304" pitchFamily="18" charset="0"/>
              </a:rPr>
              <a:t> </a:t>
            </a:r>
            <a:r>
              <a:rPr lang="ru-RU" b="1" i="1" dirty="0" err="1">
                <a:solidFill>
                  <a:srgbClr val="000000"/>
                </a:solidFill>
                <a:latin typeface="Times New Roman" panose="02020603050405020304" pitchFamily="18" charset="0"/>
                <a:cs typeface="Times New Roman" panose="02020603050405020304" pitchFamily="18" charset="0"/>
              </a:rPr>
              <a:t>діяння</a:t>
            </a:r>
            <a:r>
              <a:rPr lang="ru-RU" b="1" i="1" dirty="0">
                <a:solidFill>
                  <a:srgbClr val="00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можна</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кваліфікувати</a:t>
            </a:r>
            <a:r>
              <a:rPr lang="ru-RU" b="1" i="1" dirty="0">
                <a:solidFill>
                  <a:srgbClr val="FF0000"/>
                </a:solidFill>
                <a:latin typeface="Times New Roman" panose="02020603050405020304" pitchFamily="18" charset="0"/>
                <a:cs typeface="Times New Roman" panose="02020603050405020304" pitchFamily="18" charset="0"/>
              </a:rPr>
              <a:t> як </a:t>
            </a:r>
            <a:r>
              <a:rPr lang="ru-RU" b="1" i="1" dirty="0" err="1">
                <a:solidFill>
                  <a:srgbClr val="FF0000"/>
                </a:solidFill>
                <a:latin typeface="Times New Roman" panose="02020603050405020304" pitchFamily="18" charset="0"/>
                <a:cs typeface="Times New Roman" panose="02020603050405020304" pitchFamily="18" charset="0"/>
              </a:rPr>
              <a:t>правопорушення</a:t>
            </a:r>
            <a:r>
              <a:rPr lang="ru-RU" b="1" i="1" dirty="0">
                <a:solidFill>
                  <a:srgbClr val="FF0000"/>
                </a:solidFill>
                <a:latin typeface="Times New Roman" panose="02020603050405020304" pitchFamily="18" charset="0"/>
                <a:cs typeface="Times New Roman" panose="02020603050405020304" pitchFamily="18" charset="0"/>
              </a:rPr>
              <a:t>.</a:t>
            </a:r>
            <a:endParaRPr lang="ru-RU" i="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10220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i="1" dirty="0">
                <a:latin typeface="Times New Roman" panose="02020603050405020304" pitchFamily="18" charset="0"/>
                <a:cs typeface="Times New Roman" panose="02020603050405020304" pitchFamily="18" charset="0"/>
              </a:rPr>
              <a:t>Структура складу </a:t>
            </a:r>
            <a:r>
              <a:rPr lang="ru-RU" b="1" i="1" dirty="0" err="1">
                <a:latin typeface="Times New Roman" panose="02020603050405020304" pitchFamily="18" charset="0"/>
                <a:cs typeface="Times New Roman" panose="02020603050405020304" pitchFamily="18" charset="0"/>
              </a:rPr>
              <a:t>адміністративного</a:t>
            </a:r>
            <a:r>
              <a:rPr lang="ru-RU" b="1" i="1" dirty="0">
                <a:latin typeface="Times New Roman" panose="02020603050405020304" pitchFamily="18" charset="0"/>
                <a:cs typeface="Times New Roman" panose="02020603050405020304" pitchFamily="18" charset="0"/>
              </a:rPr>
              <a:t> проступку</a:t>
            </a:r>
            <a:endParaRPr lang="ru-RU" i="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28650" y="2226469"/>
            <a:ext cx="7886700" cy="2252663"/>
          </a:xfrm>
        </p:spPr>
        <p:txBody>
          <a:bodyPr>
            <a:normAutofit fontScale="62500" lnSpcReduction="20000"/>
          </a:bodyPr>
          <a:lstStyle/>
          <a:p>
            <a:pPr marL="0" indent="0">
              <a:buNone/>
            </a:pPr>
            <a:endParaRPr lang="ru-RU" sz="3900" b="1" i="1" dirty="0">
              <a:latin typeface="Times New Roman" panose="02020603050405020304" pitchFamily="18" charset="0"/>
              <a:cs typeface="Times New Roman" panose="02020603050405020304" pitchFamily="18" charset="0"/>
            </a:endParaRPr>
          </a:p>
          <a:p>
            <a:pPr marL="0" indent="0">
              <a:buNone/>
            </a:pPr>
            <a:r>
              <a:rPr lang="ru-RU" sz="3900" b="1" i="1" dirty="0">
                <a:solidFill>
                  <a:srgbClr val="FF0000"/>
                </a:solidFill>
                <a:latin typeface="Times New Roman" panose="02020603050405020304" pitchFamily="18" charset="0"/>
                <a:cs typeface="Times New Roman" panose="02020603050405020304" pitchFamily="18" charset="0"/>
              </a:rPr>
              <a:t>До </a:t>
            </a:r>
            <a:r>
              <a:rPr lang="ru-RU" sz="3900" b="1" i="1" dirty="0" err="1">
                <a:solidFill>
                  <a:srgbClr val="FF0000"/>
                </a:solidFill>
                <a:latin typeface="Times New Roman" panose="02020603050405020304" pitchFamily="18" charset="0"/>
                <a:cs typeface="Times New Roman" panose="02020603050405020304" pitchFamily="18" charset="0"/>
              </a:rPr>
              <a:t>ознак</a:t>
            </a:r>
            <a:r>
              <a:rPr lang="ru-RU" sz="3900" b="1" i="1" dirty="0">
                <a:solidFill>
                  <a:srgbClr val="FF0000"/>
                </a:solidFill>
                <a:latin typeface="Times New Roman" panose="02020603050405020304" pitchFamily="18" charset="0"/>
                <a:cs typeface="Times New Roman" panose="02020603050405020304" pitchFamily="18" charset="0"/>
              </a:rPr>
              <a:t> складу належать:</a:t>
            </a:r>
          </a:p>
          <a:p>
            <a:r>
              <a:rPr lang="ru-RU" sz="3900" b="1" i="1" dirty="0">
                <a:latin typeface="Times New Roman" panose="02020603050405020304" pitchFamily="18" charset="0"/>
                <a:cs typeface="Times New Roman" panose="02020603050405020304" pitchFamily="18" charset="0"/>
              </a:rPr>
              <a:t>а) </a:t>
            </a:r>
            <a:r>
              <a:rPr lang="ru-RU" sz="3900" b="1" i="1" dirty="0" err="1">
                <a:latin typeface="Times New Roman" panose="02020603050405020304" pitchFamily="18" charset="0"/>
                <a:cs typeface="Times New Roman" panose="02020603050405020304" pitchFamily="18" charset="0"/>
              </a:rPr>
              <a:t>об'єкт</a:t>
            </a:r>
            <a:r>
              <a:rPr lang="ru-RU" sz="3900" b="1" i="1" dirty="0">
                <a:latin typeface="Times New Roman" panose="02020603050405020304" pitchFamily="18" charset="0"/>
                <a:cs typeface="Times New Roman" panose="02020603050405020304" pitchFamily="18" charset="0"/>
              </a:rPr>
              <a:t>;</a:t>
            </a:r>
          </a:p>
          <a:p>
            <a:r>
              <a:rPr lang="ru-RU" sz="3900" b="1" i="1" dirty="0">
                <a:latin typeface="Times New Roman" panose="02020603050405020304" pitchFamily="18" charset="0"/>
                <a:cs typeface="Times New Roman" panose="02020603050405020304" pitchFamily="18" charset="0"/>
              </a:rPr>
              <a:t>б) </a:t>
            </a:r>
            <a:r>
              <a:rPr lang="ru-RU" sz="3900" b="1" i="1" dirty="0" err="1">
                <a:latin typeface="Times New Roman" panose="02020603050405020304" pitchFamily="18" charset="0"/>
                <a:cs typeface="Times New Roman" panose="02020603050405020304" pitchFamily="18" charset="0"/>
              </a:rPr>
              <a:t>об'єктивна</a:t>
            </a:r>
            <a:r>
              <a:rPr lang="ru-RU" sz="3900" b="1" i="1" dirty="0">
                <a:latin typeface="Times New Roman" panose="02020603050405020304" pitchFamily="18" charset="0"/>
                <a:cs typeface="Times New Roman" panose="02020603050405020304" pitchFamily="18" charset="0"/>
              </a:rPr>
              <a:t> сторона;</a:t>
            </a:r>
          </a:p>
          <a:p>
            <a:r>
              <a:rPr lang="ru-RU" sz="3900" b="1" i="1" dirty="0">
                <a:latin typeface="Times New Roman" panose="02020603050405020304" pitchFamily="18" charset="0"/>
                <a:cs typeface="Times New Roman" panose="02020603050405020304" pitchFamily="18" charset="0"/>
              </a:rPr>
              <a:t>в) </a:t>
            </a:r>
            <a:r>
              <a:rPr lang="ru-RU" sz="3900" b="1" i="1" dirty="0" err="1">
                <a:latin typeface="Times New Roman" panose="02020603050405020304" pitchFamily="18" charset="0"/>
                <a:cs typeface="Times New Roman" panose="02020603050405020304" pitchFamily="18" charset="0"/>
              </a:rPr>
              <a:t>суб'єкт</a:t>
            </a:r>
            <a:r>
              <a:rPr lang="ru-RU" sz="3900" b="1" i="1" dirty="0">
                <a:latin typeface="Times New Roman" panose="02020603050405020304" pitchFamily="18" charset="0"/>
                <a:cs typeface="Times New Roman" panose="02020603050405020304" pitchFamily="18" charset="0"/>
              </a:rPr>
              <a:t>;</a:t>
            </a:r>
          </a:p>
          <a:p>
            <a:r>
              <a:rPr lang="ru-RU" sz="3900" b="1" i="1" dirty="0">
                <a:latin typeface="Times New Roman" panose="02020603050405020304" pitchFamily="18" charset="0"/>
                <a:cs typeface="Times New Roman" panose="02020603050405020304" pitchFamily="18" charset="0"/>
              </a:rPr>
              <a:t>г) </a:t>
            </a:r>
            <a:r>
              <a:rPr lang="ru-RU" sz="3900" b="1" i="1" dirty="0" err="1">
                <a:latin typeface="Times New Roman" panose="02020603050405020304" pitchFamily="18" charset="0"/>
                <a:cs typeface="Times New Roman" panose="02020603050405020304" pitchFamily="18" charset="0"/>
              </a:rPr>
              <a:t>суб'єктивна</a:t>
            </a:r>
            <a:r>
              <a:rPr lang="ru-RU" sz="3900" b="1" i="1" dirty="0">
                <a:latin typeface="Times New Roman" panose="02020603050405020304" pitchFamily="18" charset="0"/>
                <a:cs typeface="Times New Roman" panose="02020603050405020304" pitchFamily="18" charset="0"/>
              </a:rPr>
              <a:t> сторона.</a:t>
            </a:r>
          </a:p>
          <a:p>
            <a:pPr marL="0" indent="0">
              <a:buNone/>
            </a:pPr>
            <a:endParaRPr lang="ru-RU" b="1" i="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1924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7500" lnSpcReduction="20000"/>
          </a:bodyPr>
          <a:lstStyle/>
          <a:p>
            <a:pPr marL="0" indent="0" algn="just">
              <a:buNone/>
            </a:pPr>
            <a:r>
              <a:rPr lang="ru-RU" dirty="0" smtClean="0">
                <a:latin typeface="Times New Roman" panose="02020603050405020304" pitchFamily="18" charset="0"/>
                <a:cs typeface="Times New Roman" panose="02020603050405020304" pitchFamily="18" charset="0"/>
              </a:rPr>
              <a:t>         В </a:t>
            </a:r>
            <a:r>
              <a:rPr lang="ru-RU" dirty="0" err="1" smtClean="0">
                <a:latin typeface="Times New Roman" panose="02020603050405020304" pitchFamily="18" charset="0"/>
                <a:cs typeface="Times New Roman" panose="02020603050405020304" pitchFamily="18" charset="0"/>
              </a:rPr>
              <a:t>адміністративну</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діяльність</a:t>
            </a:r>
            <a:r>
              <a:rPr lang="ru-RU" dirty="0">
                <a:latin typeface="Times New Roman" panose="02020603050405020304" pitchFamily="18" charset="0"/>
                <a:cs typeface="Times New Roman" panose="02020603050405020304" pitchFamily="18" charset="0"/>
              </a:rPr>
              <a:t> ОВС </a:t>
            </a:r>
            <a:r>
              <a:rPr lang="ru-RU" dirty="0" err="1">
                <a:latin typeface="Times New Roman" panose="02020603050405020304" pitchFamily="18" charset="0"/>
                <a:cs typeface="Times New Roman" panose="02020603050405020304" pitchFamily="18" charset="0"/>
              </a:rPr>
              <a:t>визначає</a:t>
            </a:r>
            <a:r>
              <a:rPr lang="ru-RU" dirty="0">
                <a:latin typeface="Times New Roman" panose="02020603050405020304" pitchFamily="18" charset="0"/>
                <a:cs typeface="Times New Roman" panose="02020603050405020304" pitchFamily="18" charset="0"/>
              </a:rPr>
              <a:t> як </a:t>
            </a:r>
            <a:r>
              <a:rPr lang="ru-RU" dirty="0" err="1">
                <a:latin typeface="Times New Roman" panose="02020603050405020304" pitchFamily="18" charset="0"/>
                <a:cs typeface="Times New Roman" panose="02020603050405020304" pitchFamily="18" charset="0"/>
              </a:rPr>
              <a:t>урегульовану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адміністративно-правовими</a:t>
            </a:r>
            <a:r>
              <a:rPr lang="ru-RU" dirty="0">
                <a:latin typeface="Times New Roman" panose="02020603050405020304" pitchFamily="18" charset="0"/>
                <a:cs typeface="Times New Roman" panose="02020603050405020304" pitchFamily="18" charset="0"/>
              </a:rPr>
              <a:t> нормами, </a:t>
            </a:r>
            <a:r>
              <a:rPr lang="ru-RU" b="1" i="1" dirty="0" err="1">
                <a:solidFill>
                  <a:srgbClr val="FF0000"/>
                </a:solidFill>
                <a:latin typeface="Times New Roman" panose="02020603050405020304" pitchFamily="18" charset="0"/>
                <a:cs typeface="Times New Roman" panose="02020603050405020304" pitchFamily="18" charset="0"/>
              </a:rPr>
              <a:t>виконавчо-владну</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розпорядницьку</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діяльність</a:t>
            </a:r>
            <a:r>
              <a:rPr lang="ru-RU" dirty="0">
                <a:latin typeface="Times New Roman" panose="02020603050405020304" pitchFamily="18" charset="0"/>
                <a:cs typeface="Times New Roman" panose="02020603050405020304" pitchFamily="18" charset="0"/>
              </a:rPr>
              <a:t>, яка </a:t>
            </a:r>
            <a:r>
              <a:rPr lang="ru-RU" dirty="0" err="1">
                <a:latin typeface="Times New Roman" panose="02020603050405020304" pitchFamily="18" charset="0"/>
                <a:cs typeface="Times New Roman" panose="02020603050405020304" pitchFamily="18" charset="0"/>
              </a:rPr>
              <a:t>спрямована</a:t>
            </a:r>
            <a:r>
              <a:rPr lang="ru-RU" dirty="0">
                <a:latin typeface="Times New Roman" panose="02020603050405020304" pitchFamily="18" charset="0"/>
                <a:cs typeface="Times New Roman" panose="02020603050405020304" pitchFamily="18" charset="0"/>
              </a:rPr>
              <a:t>, з одного боку, на </a:t>
            </a:r>
            <a:r>
              <a:rPr lang="ru-RU" dirty="0" err="1">
                <a:latin typeface="Times New Roman" panose="02020603050405020304" pitchFamily="18" charset="0"/>
                <a:cs typeface="Times New Roman" panose="02020603050405020304" pitchFamily="18" charset="0"/>
              </a:rPr>
              <a:t>забезпечення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виконання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поставлених</a:t>
            </a:r>
            <a:r>
              <a:rPr lang="ru-RU" dirty="0">
                <a:latin typeface="Times New Roman" panose="02020603050405020304" pitchFamily="18" charset="0"/>
                <a:cs typeface="Times New Roman" panose="02020603050405020304" pitchFamily="18" charset="0"/>
              </a:rPr>
              <a:t> перед органами </a:t>
            </a:r>
            <a:r>
              <a:rPr lang="ru-RU" dirty="0" err="1" smtClean="0">
                <a:latin typeface="Times New Roman" panose="02020603050405020304" pitchFamily="18" charset="0"/>
                <a:cs typeface="Times New Roman" panose="02020603050405020304" pitchFamily="18" charset="0"/>
              </a:rPr>
              <a:t>системи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внутрішніх</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справ </a:t>
            </a:r>
            <a:r>
              <a:rPr lang="ru-RU" dirty="0" err="1">
                <a:latin typeface="Times New Roman" panose="02020603050405020304" pitchFamily="18" charset="0"/>
                <a:cs typeface="Times New Roman" panose="02020603050405020304" pitchFamily="18" charset="0"/>
              </a:rPr>
              <a:t>правоохоронних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завдань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щодо</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сприяння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реалізації</a:t>
            </a:r>
            <a:r>
              <a:rPr lang="ru-RU" b="1" i="1" dirty="0">
                <a:solidFill>
                  <a:srgbClr val="FF0000"/>
                </a:solidFill>
                <a:latin typeface="Times New Roman" panose="02020603050405020304" pitchFamily="18" charset="0"/>
                <a:cs typeface="Times New Roman" panose="02020603050405020304" pitchFamily="18" charset="0"/>
              </a:rPr>
              <a:t> нормативно </a:t>
            </a:r>
            <a:r>
              <a:rPr lang="ru-RU" b="1" i="1" dirty="0" err="1">
                <a:solidFill>
                  <a:srgbClr val="FF0000"/>
                </a:solidFill>
                <a:latin typeface="Times New Roman" panose="02020603050405020304" pitchFamily="18" charset="0"/>
                <a:cs typeface="Times New Roman" panose="02020603050405020304" pitchFamily="18" charset="0"/>
              </a:rPr>
              <a:t>закріплених</a:t>
            </a:r>
            <a:r>
              <a:rPr lang="ru-RU" b="1" i="1" dirty="0">
                <a:solidFill>
                  <a:srgbClr val="FF0000"/>
                </a:solidFill>
                <a:latin typeface="Times New Roman" panose="02020603050405020304" pitchFamily="18" charset="0"/>
                <a:cs typeface="Times New Roman" panose="02020603050405020304" pitchFamily="18" charset="0"/>
              </a:rPr>
              <a:t> прав, свобод і </a:t>
            </a:r>
            <a:r>
              <a:rPr lang="ru-RU" b="1" i="1" dirty="0" err="1">
                <a:solidFill>
                  <a:srgbClr val="FF0000"/>
                </a:solidFill>
                <a:latin typeface="Times New Roman" panose="02020603050405020304" pitchFamily="18" charset="0"/>
                <a:cs typeface="Times New Roman" panose="02020603050405020304" pitchFamily="18" charset="0"/>
              </a:rPr>
              <a:t>законних</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інтересів</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фізичних</a:t>
            </a:r>
            <a:r>
              <a:rPr lang="ru-RU" b="1" i="1" dirty="0">
                <a:solidFill>
                  <a:srgbClr val="FF0000"/>
                </a:solidFill>
                <a:latin typeface="Times New Roman" panose="02020603050405020304" pitchFamily="18" charset="0"/>
                <a:cs typeface="Times New Roman" panose="02020603050405020304" pitchFamily="18" charset="0"/>
              </a:rPr>
              <a:t> і </a:t>
            </a:r>
            <a:r>
              <a:rPr lang="ru-RU" b="1" i="1" dirty="0" err="1">
                <a:solidFill>
                  <a:srgbClr val="FF0000"/>
                </a:solidFill>
                <a:latin typeface="Times New Roman" panose="02020603050405020304" pitchFamily="18" charset="0"/>
                <a:cs typeface="Times New Roman" panose="02020603050405020304" pitchFamily="18" charset="0"/>
              </a:rPr>
              <a:t>юридичних</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осіб</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їх</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охорону</a:t>
            </a:r>
            <a:r>
              <a:rPr lang="ru-RU" b="1" i="1" dirty="0">
                <a:solidFill>
                  <a:srgbClr val="FF0000"/>
                </a:solidFill>
                <a:latin typeface="Times New Roman" panose="02020603050405020304" pitchFamily="18" charset="0"/>
                <a:cs typeface="Times New Roman" panose="02020603050405020304" pitchFamily="18" charset="0"/>
              </a:rPr>
              <a:t> та </a:t>
            </a:r>
            <a:r>
              <a:rPr lang="ru-RU" b="1" i="1" dirty="0" err="1">
                <a:solidFill>
                  <a:srgbClr val="FF0000"/>
                </a:solidFill>
                <a:latin typeface="Times New Roman" panose="02020603050405020304" pitchFamily="18" charset="0"/>
                <a:cs typeface="Times New Roman" panose="02020603050405020304" pitchFamily="18" charset="0"/>
              </a:rPr>
              <a:t>захист</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охорону</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громадського</a:t>
            </a:r>
            <a:r>
              <a:rPr lang="ru-RU" b="1" i="1" dirty="0">
                <a:solidFill>
                  <a:srgbClr val="FF0000"/>
                </a:solidFill>
                <a:latin typeface="Times New Roman" panose="02020603050405020304" pitchFamily="18" charset="0"/>
                <a:cs typeface="Times New Roman" panose="02020603050405020304" pitchFamily="18" charset="0"/>
              </a:rPr>
              <a:t> порядку та </a:t>
            </a:r>
            <a:r>
              <a:rPr lang="ru-RU" b="1" i="1" dirty="0" err="1">
                <a:solidFill>
                  <a:srgbClr val="FF0000"/>
                </a:solidFill>
                <a:latin typeface="Times New Roman" panose="02020603050405020304" pitchFamily="18" charset="0"/>
                <a:cs typeface="Times New Roman" panose="02020603050405020304" pitchFamily="18" charset="0"/>
              </a:rPr>
              <a:t>громадської</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безпеки</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боротьбу</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із</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правопорушеннями</a:t>
            </a:r>
            <a:r>
              <a:rPr lang="ru-RU" dirty="0">
                <a:latin typeface="Times New Roman" panose="02020603050405020304" pitchFamily="18" charset="0"/>
                <a:cs typeface="Times New Roman" panose="02020603050405020304" pitchFamily="18" charset="0"/>
              </a:rPr>
              <a:t>, а з </a:t>
            </a:r>
            <a:r>
              <a:rPr lang="ru-RU" dirty="0" err="1">
                <a:latin typeface="Times New Roman" panose="02020603050405020304" pitchFamily="18" charset="0"/>
                <a:cs typeface="Times New Roman" panose="02020603050405020304" pitchFamily="18" charset="0"/>
              </a:rPr>
              <a:t>іншого</a:t>
            </a:r>
            <a:r>
              <a:rPr lang="ru-RU" dirty="0">
                <a:latin typeface="Times New Roman" panose="02020603050405020304" pitchFamily="18" charset="0"/>
                <a:cs typeface="Times New Roman" panose="02020603050405020304" pitchFamily="18" charset="0"/>
              </a:rPr>
              <a:t> – на </a:t>
            </a:r>
            <a:r>
              <a:rPr lang="ru-RU" b="1" i="1" dirty="0" err="1">
                <a:solidFill>
                  <a:srgbClr val="FF0000"/>
                </a:solidFill>
                <a:latin typeface="Times New Roman" panose="02020603050405020304" pitchFamily="18" charset="0"/>
                <a:cs typeface="Times New Roman" panose="02020603050405020304" pitchFamily="18" charset="0"/>
              </a:rPr>
              <a:t>упорядкування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внутрішньосистемних</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відносин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виникають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питань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організації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самої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системи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внутрішніх</a:t>
            </a:r>
            <a:r>
              <a:rPr lang="ru-RU" dirty="0">
                <a:latin typeface="Times New Roman" panose="02020603050405020304" pitchFamily="18" charset="0"/>
                <a:cs typeface="Times New Roman" panose="02020603050405020304" pitchFamily="18" charset="0"/>
              </a:rPr>
              <a:t> справ, </a:t>
            </a:r>
            <a:r>
              <a:rPr lang="ru-RU" dirty="0" err="1">
                <a:latin typeface="Times New Roman" panose="02020603050405020304" pitchFamily="18" charset="0"/>
                <a:cs typeface="Times New Roman" panose="02020603050405020304" pitchFamily="18" charset="0"/>
              </a:rPr>
              <a:t>забезпечення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необхідних</a:t>
            </a:r>
            <a:r>
              <a:rPr lang="ru-RU" dirty="0">
                <a:latin typeface="Times New Roman" panose="02020603050405020304" pitchFamily="18" charset="0"/>
                <a:cs typeface="Times New Roman" panose="02020603050405020304" pitchFamily="18" charset="0"/>
              </a:rPr>
              <a:t> умов для </a:t>
            </a:r>
            <a:r>
              <a:rPr lang="ru-RU" dirty="0" err="1">
                <a:latin typeface="Times New Roman" panose="02020603050405020304" pitchFamily="18" charset="0"/>
                <a:cs typeface="Times New Roman" panose="02020603050405020304" pitchFamily="18" charset="0"/>
              </a:rPr>
              <a:t>її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функціонування</a:t>
            </a:r>
            <a:r>
              <a:rPr lang="ru-RU"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5225425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i="1" dirty="0" smtClean="0">
                <a:latin typeface="Times New Roman" panose="02020603050405020304" pitchFamily="18" charset="0"/>
                <a:cs typeface="Times New Roman" panose="02020603050405020304" pitchFamily="18" charset="0"/>
              </a:rPr>
              <a:t>Об’єкт</a:t>
            </a:r>
            <a:endParaRPr lang="ru-RU" b="1" i="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21456" y="1969294"/>
            <a:ext cx="8065294" cy="3967163"/>
          </a:xfrm>
        </p:spPr>
        <p:txBody>
          <a:bodyPr>
            <a:normAutofit fontScale="55000" lnSpcReduction="20000"/>
          </a:bodyPr>
          <a:lstStyle/>
          <a:p>
            <a:pPr marL="0" indent="0">
              <a:buNone/>
            </a:pPr>
            <a:r>
              <a:rPr lang="ru-RU" dirty="0" err="1">
                <a:latin typeface="Times New Roman" panose="02020603050405020304" pitchFamily="18" charset="0"/>
                <a:cs typeface="Times New Roman" panose="02020603050405020304" pitchFamily="18" charset="0"/>
              </a:rPr>
              <a:t>Залежно</a:t>
            </a:r>
            <a:r>
              <a:rPr lang="ru-RU" dirty="0">
                <a:latin typeface="Times New Roman" panose="02020603050405020304" pitchFamily="18" charset="0"/>
                <a:cs typeface="Times New Roman" panose="02020603050405020304" pitchFamily="18" charset="0"/>
              </a:rPr>
              <a:t> </a:t>
            </a:r>
            <a:r>
              <a:rPr lang="ru-RU" u="sng" dirty="0" err="1">
                <a:latin typeface="Times New Roman" panose="02020603050405020304" pitchFamily="18" charset="0"/>
                <a:cs typeface="Times New Roman" panose="02020603050405020304" pitchFamily="18" charset="0"/>
              </a:rPr>
              <a:t>від</a:t>
            </a:r>
            <a:r>
              <a:rPr lang="ru-RU" u="sng" dirty="0">
                <a:latin typeface="Times New Roman" panose="02020603050405020304" pitchFamily="18" charset="0"/>
                <a:cs typeface="Times New Roman" panose="02020603050405020304" pitchFamily="18" charset="0"/>
              </a:rPr>
              <a:t> </a:t>
            </a:r>
            <a:r>
              <a:rPr lang="ru-RU" u="sng" dirty="0" err="1">
                <a:latin typeface="Times New Roman" panose="02020603050405020304" pitchFamily="18" charset="0"/>
                <a:cs typeface="Times New Roman" panose="02020603050405020304" pitchFamily="18" charset="0"/>
              </a:rPr>
              <a:t>рівня</a:t>
            </a:r>
            <a:r>
              <a:rPr lang="ru-RU" u="sng" dirty="0">
                <a:latin typeface="Times New Roman" panose="02020603050405020304" pitchFamily="18" charset="0"/>
                <a:cs typeface="Times New Roman" panose="02020603050405020304" pitchFamily="18" charset="0"/>
              </a:rPr>
              <a:t> </a:t>
            </a:r>
            <a:r>
              <a:rPr lang="ru-RU" u="sng" dirty="0" err="1">
                <a:latin typeface="Times New Roman" panose="02020603050405020304" pitchFamily="18" charset="0"/>
                <a:cs typeface="Times New Roman" panose="02020603050405020304" pitchFamily="18" charset="0"/>
              </a:rPr>
              <a:t>узагальнення</a:t>
            </a:r>
            <a:r>
              <a:rPr lang="ru-RU" u="sng"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виділяють</a:t>
            </a:r>
            <a:r>
              <a:rPr lang="ru-RU" dirty="0">
                <a:latin typeface="Times New Roman" panose="02020603050405020304" pitchFamily="18" charset="0"/>
                <a:cs typeface="Times New Roman" panose="02020603050405020304" pitchFamily="18" charset="0"/>
              </a:rPr>
              <a:t>:</a:t>
            </a:r>
          </a:p>
          <a:p>
            <a:r>
              <a:rPr lang="ru-RU" i="1" dirty="0" err="1">
                <a:solidFill>
                  <a:srgbClr val="FF0000"/>
                </a:solidFill>
                <a:latin typeface="Times New Roman" panose="02020603050405020304" pitchFamily="18" charset="0"/>
                <a:cs typeface="Times New Roman" panose="02020603050405020304" pitchFamily="18" charset="0"/>
              </a:rPr>
              <a:t>загальний</a:t>
            </a:r>
            <a:r>
              <a:rPr lang="ru-RU" i="1" dirty="0">
                <a:solidFill>
                  <a:srgbClr val="FF0000"/>
                </a:solidFill>
                <a:latin typeface="Times New Roman" panose="02020603050405020304" pitchFamily="18" charset="0"/>
                <a:cs typeface="Times New Roman" panose="02020603050405020304" pitchFamily="18" charset="0"/>
              </a:rPr>
              <a:t> </a:t>
            </a:r>
            <a:r>
              <a:rPr lang="ru-RU" i="1" dirty="0" err="1">
                <a:solidFill>
                  <a:srgbClr val="FF0000"/>
                </a:solidFill>
                <a:latin typeface="Times New Roman" panose="02020603050405020304" pitchFamily="18" charset="0"/>
                <a:cs typeface="Times New Roman" panose="02020603050405020304" pitchFamily="18" charset="0"/>
              </a:rPr>
              <a:t>об'єкт</a:t>
            </a:r>
            <a:r>
              <a:rPr lang="ru-RU" i="1"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яким</a:t>
            </a:r>
            <a:r>
              <a:rPr lang="ru-RU" dirty="0">
                <a:latin typeface="Times New Roman" panose="02020603050405020304" pitchFamily="18" charset="0"/>
                <a:cs typeface="Times New Roman" panose="02020603050405020304" pitchFamily="18" charset="0"/>
              </a:rPr>
              <a:t> є </a:t>
            </a:r>
            <a:r>
              <a:rPr lang="ru-RU" dirty="0" err="1">
                <a:latin typeface="Times New Roman" panose="02020603050405020304" pitchFamily="18" charset="0"/>
                <a:cs typeface="Times New Roman" panose="02020603050405020304" pitchFamily="18" charset="0"/>
              </a:rPr>
              <a:t>суспільні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відносини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1) </a:t>
            </a:r>
            <a:r>
              <a:rPr lang="ru-RU" dirty="0" err="1">
                <a:latin typeface="Times New Roman" panose="02020603050405020304" pitchFamily="18" charset="0"/>
                <a:cs typeface="Times New Roman" panose="02020603050405020304" pitchFamily="18" charset="0"/>
              </a:rPr>
              <a:t>регулюються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різними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галузями</a:t>
            </a:r>
            <a:r>
              <a:rPr lang="ru-RU" dirty="0">
                <a:latin typeface="Times New Roman" panose="02020603050405020304" pitchFamily="18" charset="0"/>
                <a:cs typeface="Times New Roman" panose="02020603050405020304" pitchFamily="18" charset="0"/>
              </a:rPr>
              <a:t> права і 2) </a:t>
            </a:r>
            <a:r>
              <a:rPr lang="ru-RU" dirty="0" err="1">
                <a:latin typeface="Times New Roman" panose="02020603050405020304" pitchFamily="18" charset="0"/>
                <a:cs typeface="Times New Roman" panose="02020603050405020304" pitchFamily="18" charset="0"/>
              </a:rPr>
              <a:t>охороняються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санкціями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Такий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об’єкт</a:t>
            </a:r>
            <a:r>
              <a:rPr lang="ru-RU" dirty="0">
                <a:latin typeface="Times New Roman" panose="02020603050405020304" pitchFamily="18" charset="0"/>
                <a:cs typeface="Times New Roman" panose="02020603050405020304" pitchFamily="18" charset="0"/>
              </a:rPr>
              <a:t> є </a:t>
            </a:r>
            <a:r>
              <a:rPr lang="ru-RU" dirty="0" err="1">
                <a:latin typeface="Times New Roman" panose="02020603050405020304" pitchFamily="18" charset="0"/>
                <a:cs typeface="Times New Roman" panose="02020603050405020304" pitchFamily="18" charset="0"/>
              </a:rPr>
              <a:t>спільним</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усіх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видів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правопорушень</a:t>
            </a:r>
            <a:r>
              <a:rPr lang="ru-RU" dirty="0">
                <a:latin typeface="Times New Roman" panose="02020603050405020304" pitchFamily="18" charset="0"/>
                <a:cs typeface="Times New Roman" panose="02020603050405020304" pitchFamily="18" charset="0"/>
              </a:rPr>
              <a:t>.</a:t>
            </a:r>
          </a:p>
          <a:p>
            <a:r>
              <a:rPr lang="ru-RU" i="1" dirty="0" err="1">
                <a:solidFill>
                  <a:srgbClr val="FF0000"/>
                </a:solidFill>
                <a:latin typeface="Times New Roman" panose="02020603050405020304" pitchFamily="18" charset="0"/>
                <a:cs typeface="Times New Roman" panose="02020603050405020304" pitchFamily="18" charset="0"/>
              </a:rPr>
              <a:t>родовий</a:t>
            </a:r>
            <a:r>
              <a:rPr lang="ru-RU" i="1" dirty="0">
                <a:solidFill>
                  <a:srgbClr val="FF0000"/>
                </a:solidFill>
                <a:latin typeface="Times New Roman" panose="02020603050405020304" pitchFamily="18" charset="0"/>
                <a:cs typeface="Times New Roman" panose="02020603050405020304" pitchFamily="18" charset="0"/>
              </a:rPr>
              <a:t> </a:t>
            </a:r>
            <a:r>
              <a:rPr lang="ru-RU" i="1" dirty="0" err="1">
                <a:solidFill>
                  <a:srgbClr val="FF0000"/>
                </a:solidFill>
                <a:latin typeface="Times New Roman" panose="02020603050405020304" pitchFamily="18" charset="0"/>
                <a:cs typeface="Times New Roman" panose="02020603050405020304" pitchFamily="18" charset="0"/>
              </a:rPr>
              <a:t>об'єкт</a:t>
            </a:r>
            <a:r>
              <a:rPr lang="ru-RU" i="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однорідні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групи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суспільних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відносин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сукупності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складають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загальний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об'єкт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Розподіл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цього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цілого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загального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об’єкта</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частини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родові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об’єкти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проводитися</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різними</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критеріями</a:t>
            </a:r>
            <a:r>
              <a:rPr lang="ru-RU" dirty="0" smtClean="0">
                <a:latin typeface="Times New Roman" panose="02020603050405020304" pitchFamily="18" charset="0"/>
                <a:cs typeface="Times New Roman" panose="02020603050405020304" pitchFamily="18" charset="0"/>
              </a:rPr>
              <a:t>:</a:t>
            </a:r>
          </a:p>
          <a:p>
            <a:pPr marL="0" indent="0">
              <a:buNone/>
            </a:pPr>
            <a:r>
              <a:rPr lang="ru-RU" i="1" dirty="0" err="1" smtClean="0">
                <a:latin typeface="Times New Roman" panose="02020603050405020304" pitchFamily="18" charset="0"/>
                <a:cs typeface="Times New Roman" panose="02020603050405020304" pitchFamily="18" charset="0"/>
              </a:rPr>
              <a:t>По-перше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усю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сукупність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суспільних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відносин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охороняються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санкціями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поділити</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частини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залежно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того, </a:t>
            </a:r>
            <a:r>
              <a:rPr lang="ru-RU" i="1" dirty="0" err="1">
                <a:solidFill>
                  <a:srgbClr val="FF0000"/>
                </a:solidFill>
                <a:latin typeface="Times New Roman" panose="02020603050405020304" pitchFamily="18" charset="0"/>
                <a:cs typeface="Times New Roman" panose="02020603050405020304" pitchFamily="18" charset="0"/>
              </a:rPr>
              <a:t>якою</a:t>
            </a:r>
            <a:r>
              <a:rPr lang="ru-RU" i="1" dirty="0">
                <a:solidFill>
                  <a:srgbClr val="FF0000"/>
                </a:solidFill>
                <a:latin typeface="Times New Roman" panose="02020603050405020304" pitchFamily="18" charset="0"/>
                <a:cs typeface="Times New Roman" panose="02020603050405020304" pitchFamily="18" charset="0"/>
              </a:rPr>
              <a:t> </a:t>
            </a:r>
            <a:r>
              <a:rPr lang="ru-RU" i="1" dirty="0" err="1">
                <a:solidFill>
                  <a:srgbClr val="FF0000"/>
                </a:solidFill>
                <a:latin typeface="Times New Roman" panose="02020603050405020304" pitchFamily="18" charset="0"/>
                <a:cs typeface="Times New Roman" panose="02020603050405020304" pitchFamily="18" charset="0"/>
              </a:rPr>
              <a:t>галуззю</a:t>
            </a:r>
            <a:r>
              <a:rPr lang="ru-RU" dirty="0">
                <a:latin typeface="Times New Roman" panose="02020603050405020304" pitchFamily="18" charset="0"/>
                <a:cs typeface="Times New Roman" panose="02020603050405020304" pitchFamily="18" charset="0"/>
              </a:rPr>
              <a:t> права вони </a:t>
            </a:r>
            <a:r>
              <a:rPr lang="ru-RU" i="1" dirty="0" err="1">
                <a:solidFill>
                  <a:srgbClr val="FF0000"/>
                </a:solidFill>
                <a:latin typeface="Times New Roman" panose="02020603050405020304" pitchFamily="18" charset="0"/>
                <a:cs typeface="Times New Roman" panose="02020603050405020304" pitchFamily="18" charset="0"/>
              </a:rPr>
              <a:t>регулюються</a:t>
            </a:r>
            <a:r>
              <a:rPr lang="ru-RU" i="1" dirty="0">
                <a:solidFill>
                  <a:srgbClr val="FF0000"/>
                </a:solidFill>
                <a:latin typeface="Times New Roman" panose="02020603050405020304" pitchFamily="18" charset="0"/>
                <a:cs typeface="Times New Roman" panose="02020603050405020304" pitchFamily="18" charset="0"/>
              </a:rPr>
              <a:t>. </a:t>
            </a:r>
            <a:endParaRPr lang="ru-RU" i="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ru-RU" i="1" dirty="0" err="1" smtClean="0">
                <a:latin typeface="Times New Roman" panose="02020603050405020304" pitchFamily="18" charset="0"/>
                <a:cs typeface="Times New Roman" panose="02020603050405020304" pitchFamily="18" charset="0"/>
              </a:rPr>
              <a:t>По-друге</a:t>
            </a:r>
            <a:r>
              <a:rPr lang="ru-RU" dirty="0">
                <a:latin typeface="Times New Roman" panose="02020603050405020304" pitchFamily="18" charset="0"/>
                <a:cs typeface="Times New Roman" panose="02020603050405020304" pitchFamily="18" charset="0"/>
              </a:rPr>
              <a:t>, як </a:t>
            </a:r>
            <a:r>
              <a:rPr lang="ru-RU" dirty="0" err="1">
                <a:latin typeface="Times New Roman" panose="02020603050405020304" pitchFamily="18" charset="0"/>
                <a:cs typeface="Times New Roman" panose="02020603050405020304" pitchFamily="18" charset="0"/>
              </a:rPr>
              <a:t>критерій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класифікації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використовувати</a:t>
            </a:r>
            <a:r>
              <a:rPr lang="ru-RU" dirty="0">
                <a:latin typeface="Times New Roman" panose="02020603050405020304" pitchFamily="18" charset="0"/>
                <a:cs typeface="Times New Roman" panose="02020603050405020304" pitchFamily="18" charset="0"/>
              </a:rPr>
              <a:t> </a:t>
            </a:r>
            <a:r>
              <a:rPr lang="ru-RU" i="1" dirty="0">
                <a:solidFill>
                  <a:srgbClr val="FF0000"/>
                </a:solidFill>
                <a:latin typeface="Times New Roman" panose="02020603050405020304" pitchFamily="18" charset="0"/>
                <a:cs typeface="Times New Roman" panose="02020603050405020304" pitchFamily="18" charset="0"/>
              </a:rPr>
              <a:t>структуру </a:t>
            </a:r>
            <a:r>
              <a:rPr lang="ru-RU" i="1" dirty="0" err="1">
                <a:solidFill>
                  <a:srgbClr val="FF0000"/>
                </a:solidFill>
                <a:latin typeface="Times New Roman" panose="02020603050405020304" pitchFamily="18" charset="0"/>
                <a:cs typeface="Times New Roman" panose="02020603050405020304" pitchFamily="18" charset="0"/>
              </a:rPr>
              <a:t>соціально-господарського</a:t>
            </a:r>
            <a:r>
              <a:rPr lang="ru-RU" i="1" dirty="0">
                <a:solidFill>
                  <a:srgbClr val="FF0000"/>
                </a:solidFill>
                <a:latin typeface="Times New Roman" panose="02020603050405020304" pitchFamily="18" charset="0"/>
                <a:cs typeface="Times New Roman" panose="02020603050405020304" pitchFamily="18" charset="0"/>
              </a:rPr>
              <a:t> комплексу.</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marL="0" indent="0">
              <a:buNone/>
            </a:pPr>
            <a:r>
              <a:rPr lang="ru-RU" i="1" dirty="0" err="1" smtClean="0">
                <a:latin typeface="Times New Roman" panose="02020603050405020304" pitchFamily="18" charset="0"/>
                <a:cs typeface="Times New Roman" panose="02020603050405020304" pitchFamily="18" charset="0"/>
              </a:rPr>
              <a:t>По-третє</a:t>
            </a:r>
            <a:r>
              <a:rPr lang="ru-RU" dirty="0">
                <a:latin typeface="Times New Roman" panose="02020603050405020304" pitchFamily="18" charset="0"/>
                <a:cs typeface="Times New Roman" panose="02020603050405020304" pitchFamily="18" charset="0"/>
              </a:rPr>
              <a:t>, як </a:t>
            </a:r>
            <a:r>
              <a:rPr lang="ru-RU" dirty="0" err="1">
                <a:latin typeface="Times New Roman" panose="02020603050405020304" pitchFamily="18" charset="0"/>
                <a:cs typeface="Times New Roman" panose="02020603050405020304" pitchFamily="18" charset="0"/>
              </a:rPr>
              <a:t>критерій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класифікації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використовувати</a:t>
            </a:r>
            <a:r>
              <a:rPr lang="ru-RU" dirty="0">
                <a:latin typeface="Times New Roman" panose="02020603050405020304" pitchFamily="18" charset="0"/>
                <a:cs typeface="Times New Roman" panose="02020603050405020304" pitchFamily="18" charset="0"/>
              </a:rPr>
              <a:t> </a:t>
            </a:r>
            <a:r>
              <a:rPr lang="ru-RU" i="1" dirty="0" err="1">
                <a:solidFill>
                  <a:srgbClr val="FF0000"/>
                </a:solidFill>
                <a:latin typeface="Times New Roman" panose="02020603050405020304" pitchFamily="18" charset="0"/>
                <a:cs typeface="Times New Roman" panose="02020603050405020304" pitchFamily="18" charset="0"/>
              </a:rPr>
              <a:t>зміст</a:t>
            </a:r>
            <a:r>
              <a:rPr lang="ru-RU" i="1" dirty="0">
                <a:solidFill>
                  <a:srgbClr val="FF0000"/>
                </a:solidFill>
                <a:latin typeface="Times New Roman" panose="02020603050405020304" pitchFamily="18" charset="0"/>
                <a:cs typeface="Times New Roman" panose="02020603050405020304" pitchFamily="18" charset="0"/>
              </a:rPr>
              <a:t> </a:t>
            </a:r>
            <a:r>
              <a:rPr lang="ru-RU" i="1" dirty="0" err="1">
                <a:solidFill>
                  <a:srgbClr val="FF0000"/>
                </a:solidFill>
                <a:latin typeface="Times New Roman" panose="02020603050405020304" pitchFamily="18" charset="0"/>
                <a:cs typeface="Times New Roman" panose="02020603050405020304" pitchFamily="18" charset="0"/>
              </a:rPr>
              <a:t>суспільних</a:t>
            </a:r>
            <a:r>
              <a:rPr lang="ru-RU" i="1" dirty="0">
                <a:solidFill>
                  <a:srgbClr val="FF0000"/>
                </a:solidFill>
                <a:latin typeface="Times New Roman" panose="02020603050405020304" pitchFamily="18" charset="0"/>
                <a:cs typeface="Times New Roman" panose="02020603050405020304" pitchFamily="18" charset="0"/>
              </a:rPr>
              <a:t> </a:t>
            </a:r>
            <a:r>
              <a:rPr lang="ru-RU" i="1" dirty="0" err="1">
                <a:solidFill>
                  <a:srgbClr val="FF0000"/>
                </a:solidFill>
                <a:latin typeface="Times New Roman" panose="02020603050405020304" pitchFamily="18" charset="0"/>
                <a:cs typeface="Times New Roman" panose="02020603050405020304" pitchFamily="18" charset="0"/>
              </a:rPr>
              <a:t>відносин</a:t>
            </a:r>
            <a:r>
              <a:rPr lang="ru-RU" i="1" dirty="0">
                <a:solidFill>
                  <a:srgbClr val="FF0000"/>
                </a:solidFill>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охороняються</a:t>
            </a:r>
            <a:r>
              <a:rPr lang="ru-RU" dirty="0">
                <a:latin typeface="Times New Roman" panose="02020603050405020304" pitchFamily="18" charset="0"/>
                <a:cs typeface="Times New Roman" panose="02020603050405020304" pitchFamily="18" charset="0"/>
              </a:rPr>
              <a:t>. </a:t>
            </a:r>
          </a:p>
          <a:p>
            <a:endParaRPr lang="ru-RU" dirty="0"/>
          </a:p>
        </p:txBody>
      </p:sp>
    </p:spTree>
    <p:extLst>
      <p:ext uri="{BB962C8B-B14F-4D97-AF65-F5344CB8AC3E}">
        <p14:creationId xmlns:p14="http://schemas.microsoft.com/office/powerpoint/2010/main" val="42355892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i="1" dirty="0" smtClean="0">
                <a:latin typeface="Times New Roman" panose="02020603050405020304" pitchFamily="18" charset="0"/>
                <a:cs typeface="Times New Roman" panose="02020603050405020304" pitchFamily="18" charset="0"/>
              </a:rPr>
              <a:t>Об’єкт</a:t>
            </a:r>
            <a:endParaRPr lang="ru-RU" b="1" i="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21456" y="1969295"/>
            <a:ext cx="8527008" cy="2251794"/>
          </a:xfrm>
        </p:spPr>
        <p:txBody>
          <a:bodyPr>
            <a:normAutofit fontScale="70000" lnSpcReduction="20000"/>
          </a:bodyPr>
          <a:lstStyle/>
          <a:p>
            <a:pPr marL="0" indent="0">
              <a:buNone/>
            </a:pPr>
            <a:r>
              <a:rPr lang="ru-RU" dirty="0" err="1">
                <a:latin typeface="Times New Roman" panose="02020603050405020304" pitchFamily="18" charset="0"/>
                <a:cs typeface="Times New Roman" panose="02020603050405020304" pitchFamily="18" charset="0"/>
              </a:rPr>
              <a:t>Залежно</a:t>
            </a:r>
            <a:r>
              <a:rPr lang="ru-RU" dirty="0">
                <a:latin typeface="Times New Roman" panose="02020603050405020304" pitchFamily="18" charset="0"/>
                <a:cs typeface="Times New Roman" panose="02020603050405020304" pitchFamily="18" charset="0"/>
              </a:rPr>
              <a:t> </a:t>
            </a:r>
            <a:r>
              <a:rPr lang="ru-RU" u="sng" dirty="0" err="1">
                <a:latin typeface="Times New Roman" panose="02020603050405020304" pitchFamily="18" charset="0"/>
                <a:cs typeface="Times New Roman" panose="02020603050405020304" pitchFamily="18" charset="0"/>
              </a:rPr>
              <a:t>від</a:t>
            </a:r>
            <a:r>
              <a:rPr lang="ru-RU" u="sng" dirty="0">
                <a:latin typeface="Times New Roman" panose="02020603050405020304" pitchFamily="18" charset="0"/>
                <a:cs typeface="Times New Roman" panose="02020603050405020304" pitchFamily="18" charset="0"/>
              </a:rPr>
              <a:t> </a:t>
            </a:r>
            <a:r>
              <a:rPr lang="ru-RU" u="sng" dirty="0" err="1">
                <a:latin typeface="Times New Roman" panose="02020603050405020304" pitchFamily="18" charset="0"/>
                <a:cs typeface="Times New Roman" panose="02020603050405020304" pitchFamily="18" charset="0"/>
              </a:rPr>
              <a:t>рівня</a:t>
            </a:r>
            <a:r>
              <a:rPr lang="ru-RU" u="sng" dirty="0">
                <a:latin typeface="Times New Roman" panose="02020603050405020304" pitchFamily="18" charset="0"/>
                <a:cs typeface="Times New Roman" panose="02020603050405020304" pitchFamily="18" charset="0"/>
              </a:rPr>
              <a:t> </a:t>
            </a:r>
            <a:r>
              <a:rPr lang="ru-RU" u="sng" dirty="0" err="1">
                <a:latin typeface="Times New Roman" panose="02020603050405020304" pitchFamily="18" charset="0"/>
                <a:cs typeface="Times New Roman" panose="02020603050405020304" pitchFamily="18" charset="0"/>
              </a:rPr>
              <a:t>узагальнення</a:t>
            </a:r>
            <a:r>
              <a:rPr lang="ru-RU" u="sng"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виділяють</a:t>
            </a:r>
            <a:r>
              <a:rPr lang="ru-RU" dirty="0">
                <a:latin typeface="Times New Roman" panose="02020603050405020304" pitchFamily="18" charset="0"/>
                <a:cs typeface="Times New Roman" panose="02020603050405020304" pitchFamily="18" charset="0"/>
              </a:rPr>
              <a:t>:</a:t>
            </a:r>
          </a:p>
          <a:p>
            <a:r>
              <a:rPr lang="ru-RU" i="1" dirty="0" err="1" smtClean="0">
                <a:solidFill>
                  <a:srgbClr val="FF0000"/>
                </a:solidFill>
                <a:latin typeface="Times New Roman" panose="02020603050405020304" pitchFamily="18" charset="0"/>
                <a:cs typeface="Times New Roman" panose="02020603050405020304" pitchFamily="18" charset="0"/>
              </a:rPr>
              <a:t>видовий</a:t>
            </a:r>
            <a:r>
              <a:rPr lang="ru-RU" i="1" dirty="0" smtClean="0">
                <a:solidFill>
                  <a:srgbClr val="FF0000"/>
                </a:solidFill>
                <a:latin typeface="Times New Roman" panose="02020603050405020304" pitchFamily="18" charset="0"/>
                <a:cs typeface="Times New Roman" panose="02020603050405020304" pitchFamily="18" charset="0"/>
              </a:rPr>
              <a:t> </a:t>
            </a:r>
            <a:r>
              <a:rPr lang="ru-RU" i="1" dirty="0" err="1" smtClean="0">
                <a:solidFill>
                  <a:srgbClr val="FF0000"/>
                </a:solidFill>
                <a:latin typeface="Times New Roman" panose="02020603050405020304" pitchFamily="18" charset="0"/>
                <a:cs typeface="Times New Roman" panose="02020603050405020304" pitchFamily="18" charset="0"/>
              </a:rPr>
              <a:t>об'єкт</a:t>
            </a:r>
            <a:r>
              <a:rPr lang="ru-RU" i="1" dirty="0" smtClean="0">
                <a:solidFill>
                  <a:srgbClr val="FF0000"/>
                </a:solidFill>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самостійний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складовий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різновид</a:t>
            </a:r>
            <a:r>
              <a:rPr lang="ru-RU" dirty="0" smtClean="0">
                <a:latin typeface="Times New Roman" panose="02020603050405020304" pitchFamily="18" charset="0"/>
                <a:cs typeface="Times New Roman" panose="02020603050405020304" pitchFamily="18" charset="0"/>
              </a:rPr>
              <a:t> родового </a:t>
            </a:r>
            <a:r>
              <a:rPr lang="ru-RU" dirty="0" err="1" smtClean="0">
                <a:latin typeface="Times New Roman" panose="02020603050405020304" pitchFamily="18" charset="0"/>
                <a:cs typeface="Times New Roman" panose="02020603050405020304" pitchFamily="18" charset="0"/>
              </a:rPr>
              <a:t>об'єкту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відокремлена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група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суспільних</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відносин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загальних</a:t>
            </a:r>
            <a:r>
              <a:rPr lang="ru-RU" dirty="0" smtClean="0">
                <a:latin typeface="Times New Roman" panose="02020603050405020304" pitchFamily="18" charset="0"/>
                <a:cs typeface="Times New Roman" panose="02020603050405020304" pitchFamily="18" charset="0"/>
              </a:rPr>
              <a:t> для ряду </a:t>
            </a:r>
            <a:r>
              <a:rPr lang="ru-RU" dirty="0" err="1" smtClean="0">
                <a:latin typeface="Times New Roman" panose="02020603050405020304" pitchFamily="18" charset="0"/>
                <a:cs typeface="Times New Roman" panose="02020603050405020304" pitchFamily="18" charset="0"/>
              </a:rPr>
              <a:t>проступків</a:t>
            </a:r>
            <a:r>
              <a:rPr lang="ru-RU" dirty="0" smtClean="0">
                <a:latin typeface="Times New Roman" panose="02020603050405020304" pitchFamily="18" charset="0"/>
                <a:cs typeface="Times New Roman" panose="02020603050405020304" pitchFamily="18" charset="0"/>
              </a:rPr>
              <a:t>. Вони </a:t>
            </a:r>
            <a:r>
              <a:rPr lang="ru-RU" dirty="0" err="1" smtClean="0">
                <a:latin typeface="Times New Roman" panose="02020603050405020304" pitchFamily="18" charset="0"/>
                <a:cs typeface="Times New Roman" panose="02020603050405020304" pitchFamily="18" charset="0"/>
              </a:rPr>
              <a:t>виступають</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відокремленою</a:t>
            </a:r>
            <a:r>
              <a:rPr lang="ru-RU" dirty="0" smtClean="0">
                <a:latin typeface="Times New Roman" panose="02020603050405020304" pitchFamily="18" charset="0"/>
                <a:cs typeface="Times New Roman" panose="02020603050405020304" pitchFamily="18" charset="0"/>
              </a:rPr>
              <a:t> і </a:t>
            </a:r>
            <a:r>
              <a:rPr lang="ru-RU" dirty="0" err="1" smtClean="0">
                <a:latin typeface="Times New Roman" panose="02020603050405020304" pitchFamily="18" charset="0"/>
                <a:cs typeface="Times New Roman" panose="02020603050405020304" pitchFamily="18" charset="0"/>
              </a:rPr>
              <a:t>досить</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самостійною</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частиною</a:t>
            </a:r>
            <a:r>
              <a:rPr lang="ru-RU" dirty="0" smtClean="0">
                <a:latin typeface="Times New Roman" panose="02020603050405020304" pitchFamily="18" charset="0"/>
                <a:cs typeface="Times New Roman" panose="02020603050405020304" pitchFamily="18" charset="0"/>
              </a:rPr>
              <a:t> родового </a:t>
            </a:r>
            <a:r>
              <a:rPr lang="ru-RU" dirty="0" err="1" smtClean="0">
                <a:latin typeface="Times New Roman" panose="02020603050405020304" pitchFamily="18" charset="0"/>
                <a:cs typeface="Times New Roman" panose="02020603050405020304" pitchFamily="18" charset="0"/>
              </a:rPr>
              <a:t>об’єкта</a:t>
            </a:r>
            <a:r>
              <a:rPr lang="ru-RU" dirty="0" smtClean="0">
                <a:latin typeface="Times New Roman" panose="02020603050405020304" pitchFamily="18" charset="0"/>
                <a:cs typeface="Times New Roman" panose="02020603050405020304" pitchFamily="18" charset="0"/>
              </a:rPr>
              <a:t>.</a:t>
            </a:r>
          </a:p>
          <a:p>
            <a:r>
              <a:rPr lang="ru-RU" i="1" dirty="0" err="1" smtClean="0">
                <a:solidFill>
                  <a:srgbClr val="FF0000"/>
                </a:solidFill>
                <a:latin typeface="Times New Roman" panose="02020603050405020304" pitchFamily="18" charset="0"/>
                <a:cs typeface="Times New Roman" panose="02020603050405020304" pitchFamily="18" charset="0"/>
              </a:rPr>
              <a:t>безпосередній</a:t>
            </a:r>
            <a:r>
              <a:rPr lang="ru-RU" i="1" dirty="0" smtClean="0">
                <a:solidFill>
                  <a:srgbClr val="FF0000"/>
                </a:solidFill>
                <a:latin typeface="Times New Roman" panose="02020603050405020304" pitchFamily="18" charset="0"/>
                <a:cs typeface="Times New Roman" panose="02020603050405020304" pitchFamily="18" charset="0"/>
              </a:rPr>
              <a:t> </a:t>
            </a:r>
            <a:r>
              <a:rPr lang="ru-RU" i="1" dirty="0" err="1" smtClean="0">
                <a:solidFill>
                  <a:srgbClr val="FF0000"/>
                </a:solidFill>
                <a:latin typeface="Times New Roman" panose="02020603050405020304" pitchFamily="18" charset="0"/>
                <a:cs typeface="Times New Roman" panose="02020603050405020304" pitchFamily="18" charset="0"/>
              </a:rPr>
              <a:t>об'єкт</a:t>
            </a:r>
            <a:r>
              <a:rPr lang="ru-RU" i="1" dirty="0" smtClean="0">
                <a:solidFill>
                  <a:srgbClr val="FF0000"/>
                </a:solidFill>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одне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або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декілька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суспільних</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відносин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яким</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спричиняється</a:t>
            </a:r>
            <a:r>
              <a:rPr lang="ru-RU" dirty="0" smtClean="0">
                <a:latin typeface="Times New Roman" panose="02020603050405020304" pitchFamily="18" charset="0"/>
                <a:cs typeface="Times New Roman" panose="02020603050405020304" pitchFamily="18" charset="0"/>
              </a:rPr>
              <a:t> шкода </a:t>
            </a:r>
            <a:r>
              <a:rPr lang="ru-RU" dirty="0" err="1" smtClean="0">
                <a:latin typeface="Times New Roman" panose="02020603050405020304" pitchFamily="18" charset="0"/>
                <a:cs typeface="Times New Roman" panose="02020603050405020304" pitchFamily="18" charset="0"/>
              </a:rPr>
              <a:t>певним</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правопорушенням</a:t>
            </a:r>
            <a:r>
              <a:rPr lang="ru-RU" dirty="0" smtClean="0">
                <a:latin typeface="Times New Roman" panose="02020603050405020304" pitchFamily="18" charset="0"/>
                <a:cs typeface="Times New Roman" panose="02020603050405020304" pitchFamily="18" charset="0"/>
              </a:rPr>
              <a:t>.</a:t>
            </a:r>
          </a:p>
          <a:p>
            <a:endParaRPr lang="ru-RU"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3907632" y="4556998"/>
            <a:ext cx="5064918" cy="1338828"/>
          </a:xfrm>
          <a:prstGeom prst="rect">
            <a:avLst/>
          </a:prstGeom>
        </p:spPr>
        <p:txBody>
          <a:bodyPr wrap="square">
            <a:spAutoFit/>
          </a:bodyPr>
          <a:lstStyle/>
          <a:p>
            <a:r>
              <a:rPr lang="ru-RU" sz="1350" b="1" dirty="0">
                <a:solidFill>
                  <a:srgbClr val="000000"/>
                </a:solidFill>
                <a:latin typeface="Times New Roman" panose="02020603050405020304" pitchFamily="18" charset="0"/>
                <a:cs typeface="Times New Roman" panose="02020603050405020304" pitchFamily="18" charset="0"/>
              </a:rPr>
              <a:t>*Для </a:t>
            </a:r>
            <a:r>
              <a:rPr lang="ru-RU" sz="1350" b="1" dirty="0" err="1">
                <a:solidFill>
                  <a:srgbClr val="000000"/>
                </a:solidFill>
                <a:latin typeface="Times New Roman" panose="02020603050405020304" pitchFamily="18" charset="0"/>
                <a:cs typeface="Times New Roman" panose="02020603050405020304" pitchFamily="18" charset="0"/>
              </a:rPr>
              <a:t>складів</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деяких</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адміністративних</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проступків</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обов’язковим</a:t>
            </a:r>
            <a:r>
              <a:rPr lang="ru-RU" sz="1350" b="1" dirty="0">
                <a:solidFill>
                  <a:srgbClr val="000000"/>
                </a:solidFill>
                <a:latin typeface="Times New Roman" panose="02020603050405020304" pitchFamily="18" charset="0"/>
                <a:cs typeface="Times New Roman" panose="02020603050405020304" pitchFamily="18" charset="0"/>
              </a:rPr>
              <a:t> є </a:t>
            </a:r>
            <a:r>
              <a:rPr lang="ru-RU" sz="1350" b="1" i="1" dirty="0">
                <a:solidFill>
                  <a:srgbClr val="FF0000"/>
                </a:solidFill>
                <a:latin typeface="Times New Roman" panose="02020603050405020304" pitchFamily="18" charset="0"/>
                <a:cs typeface="Times New Roman" panose="02020603050405020304" pitchFamily="18" charset="0"/>
              </a:rPr>
              <a:t>предмет </a:t>
            </a:r>
            <a:r>
              <a:rPr lang="ru-RU" sz="1350" b="1" i="1" dirty="0" err="1">
                <a:solidFill>
                  <a:srgbClr val="FF0000"/>
                </a:solidFill>
                <a:latin typeface="Times New Roman" panose="02020603050405020304" pitchFamily="18" charset="0"/>
                <a:cs typeface="Times New Roman" panose="02020603050405020304" pitchFamily="18" charset="0"/>
              </a:rPr>
              <a:t>посягання</a:t>
            </a:r>
            <a:r>
              <a:rPr lang="ru-RU" sz="1350" b="1" dirty="0">
                <a:solidFill>
                  <a:srgbClr val="000000"/>
                </a:solidFill>
                <a:latin typeface="Times New Roman" panose="02020603050405020304" pitchFamily="18" charset="0"/>
                <a:cs typeface="Times New Roman" panose="02020603050405020304" pitchFamily="18" charset="0"/>
              </a:rPr>
              <a:t>. Так, </a:t>
            </a:r>
            <a:r>
              <a:rPr lang="ru-RU" sz="1350" b="1" dirty="0" err="1">
                <a:solidFill>
                  <a:srgbClr val="000000"/>
                </a:solidFill>
                <a:latin typeface="Times New Roman" panose="02020603050405020304" pitchFamily="18" charset="0"/>
                <a:cs typeface="Times New Roman" panose="02020603050405020304" pitchFamily="18" charset="0"/>
              </a:rPr>
              <a:t>законодавець</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виділяє</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i="1" dirty="0">
                <a:solidFill>
                  <a:srgbClr val="FF0000"/>
                </a:solidFill>
                <a:latin typeface="Times New Roman" panose="02020603050405020304" pitchFamily="18" charset="0"/>
                <a:cs typeface="Times New Roman" panose="02020603050405020304" pitchFamily="18" charset="0"/>
              </a:rPr>
              <a:t>предмет </a:t>
            </a:r>
            <a:r>
              <a:rPr lang="ru-RU" sz="1350" b="1" i="1" dirty="0" err="1">
                <a:solidFill>
                  <a:srgbClr val="FF0000"/>
                </a:solidFill>
                <a:latin typeface="Times New Roman" panose="02020603050405020304" pitchFamily="18" charset="0"/>
                <a:cs typeface="Times New Roman" panose="02020603050405020304" pitchFamily="18" charset="0"/>
              </a:rPr>
              <a:t>посягання</a:t>
            </a:r>
            <a:r>
              <a:rPr lang="ru-RU" sz="1350" b="1" i="1" dirty="0">
                <a:solidFill>
                  <a:srgbClr val="000000"/>
                </a:solidFill>
                <a:latin typeface="Times New Roman" panose="02020603050405020304" pitchFamily="18" charset="0"/>
                <a:cs typeface="Times New Roman" panose="02020603050405020304" pitchFamily="18" charset="0"/>
              </a:rPr>
              <a:t> </a:t>
            </a:r>
            <a:r>
              <a:rPr lang="ru-RU" sz="1350" b="1" dirty="0">
                <a:solidFill>
                  <a:srgbClr val="000000"/>
                </a:solidFill>
                <a:latin typeface="Times New Roman" panose="02020603050405020304" pitchFamily="18" charset="0"/>
                <a:cs typeface="Times New Roman" panose="02020603050405020304" pitchFamily="18" charset="0"/>
              </a:rPr>
              <a:t>у </a:t>
            </a:r>
            <a:r>
              <a:rPr lang="ru-RU" sz="1350" b="1" dirty="0" err="1">
                <a:solidFill>
                  <a:srgbClr val="000000"/>
                </a:solidFill>
                <a:latin typeface="Times New Roman" panose="02020603050405020304" pitchFamily="18" charset="0"/>
                <a:cs typeface="Times New Roman" panose="02020603050405020304" pitchFamily="18" charset="0"/>
              </a:rPr>
              <a:t>вигляді</a:t>
            </a:r>
            <a:r>
              <a:rPr lang="ru-RU" sz="1350" b="1" dirty="0">
                <a:solidFill>
                  <a:srgbClr val="000000"/>
                </a:solidFill>
                <a:latin typeface="Times New Roman" panose="02020603050405020304" pitchFamily="18" charset="0"/>
                <a:cs typeface="Times New Roman" panose="02020603050405020304" pitchFamily="18" charset="0"/>
              </a:rPr>
              <a:t> майна у ст. 51 </a:t>
            </a:r>
            <a:r>
              <a:rPr lang="ru-RU" sz="1350" b="1" dirty="0" err="1">
                <a:solidFill>
                  <a:srgbClr val="000000"/>
                </a:solidFill>
                <a:latin typeface="Times New Roman" panose="02020603050405020304" pitchFamily="18" charset="0"/>
                <a:cs typeface="Times New Roman" panose="02020603050405020304" pitchFamily="18" charset="0"/>
              </a:rPr>
              <a:t>КУпАП</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заборонених</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предметів</a:t>
            </a:r>
            <a:r>
              <a:rPr lang="ru-RU" sz="1350" b="1" dirty="0">
                <a:solidFill>
                  <a:srgbClr val="000000"/>
                </a:solidFill>
                <a:latin typeface="Times New Roman" panose="02020603050405020304" pitchFamily="18" charset="0"/>
                <a:cs typeface="Times New Roman" panose="02020603050405020304" pitchFamily="18" charset="0"/>
              </a:rPr>
              <a:t> у ст. 188 </a:t>
            </a:r>
            <a:r>
              <a:rPr lang="ru-RU" sz="1350" b="1" dirty="0" err="1">
                <a:solidFill>
                  <a:srgbClr val="000000"/>
                </a:solidFill>
                <a:latin typeface="Times New Roman" panose="02020603050405020304" pitchFamily="18" charset="0"/>
                <a:cs typeface="Times New Roman" panose="02020603050405020304" pitchFamily="18" charset="0"/>
              </a:rPr>
              <a:t>КУпАП</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товарів</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транспортних</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засобів</a:t>
            </a:r>
            <a:r>
              <a:rPr lang="ru-RU" sz="1350" b="1" dirty="0">
                <a:solidFill>
                  <a:srgbClr val="000000"/>
                </a:solidFill>
                <a:latin typeface="Times New Roman" panose="02020603050405020304" pitchFamily="18" charset="0"/>
                <a:cs typeface="Times New Roman" panose="02020603050405020304" pitchFamily="18" charset="0"/>
              </a:rPr>
              <a:t>, на </a:t>
            </a:r>
            <a:r>
              <a:rPr lang="ru-RU" sz="1350" b="1" dirty="0" err="1">
                <a:solidFill>
                  <a:srgbClr val="000000"/>
                </a:solidFill>
                <a:latin typeface="Times New Roman" panose="02020603050405020304" pitchFamily="18" charset="0"/>
                <a:cs typeface="Times New Roman" panose="02020603050405020304" pitchFamily="18" charset="0"/>
              </a:rPr>
              <a:t>що</a:t>
            </a:r>
            <a:r>
              <a:rPr lang="ru-RU" sz="1350" b="1" dirty="0">
                <a:solidFill>
                  <a:srgbClr val="000000"/>
                </a:solidFill>
                <a:latin typeface="Times New Roman" panose="02020603050405020304" pitchFamily="18" charset="0"/>
                <a:cs typeface="Times New Roman" panose="02020603050405020304" pitchFamily="18" charset="0"/>
              </a:rPr>
              <a:t> прямо </a:t>
            </a:r>
            <a:r>
              <a:rPr lang="ru-RU" sz="1350" b="1" dirty="0" err="1">
                <a:solidFill>
                  <a:srgbClr val="000000"/>
                </a:solidFill>
                <a:latin typeface="Times New Roman" panose="02020603050405020304" pitchFamily="18" charset="0"/>
                <a:cs typeface="Times New Roman" panose="02020603050405020304" pitchFamily="18" charset="0"/>
              </a:rPr>
              <a:t>вказується</a:t>
            </a:r>
            <a:r>
              <a:rPr lang="ru-RU" sz="1350" b="1" dirty="0">
                <a:solidFill>
                  <a:srgbClr val="000000"/>
                </a:solidFill>
                <a:latin typeface="Times New Roman" panose="02020603050405020304" pitchFamily="18" charset="0"/>
                <a:cs typeface="Times New Roman" panose="02020603050405020304" pitchFamily="18" charset="0"/>
              </a:rPr>
              <a:t> у п. 3 ст. 322 МК.</a:t>
            </a:r>
            <a:endParaRPr lang="ru-RU" sz="13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50066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81" y="899510"/>
            <a:ext cx="7886700" cy="994172"/>
          </a:xfrm>
        </p:spPr>
        <p:txBody>
          <a:bodyPr/>
          <a:lstStyle/>
          <a:p>
            <a:r>
              <a:rPr lang="ru-RU" b="1" i="1" dirty="0" err="1">
                <a:latin typeface="Times New Roman" panose="02020603050405020304" pitchFamily="18" charset="0"/>
                <a:cs typeface="Times New Roman" panose="02020603050405020304" pitchFamily="18" charset="0"/>
              </a:rPr>
              <a:t>Об'єктивна</a:t>
            </a:r>
            <a:r>
              <a:rPr lang="ru-RU" b="1" i="1" dirty="0">
                <a:latin typeface="Times New Roman" panose="02020603050405020304" pitchFamily="18" charset="0"/>
                <a:cs typeface="Times New Roman" panose="02020603050405020304" pitchFamily="18" charset="0"/>
              </a:rPr>
              <a:t> сторона</a:t>
            </a:r>
            <a:endParaRPr lang="ru-RU" i="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27584" y="1853789"/>
            <a:ext cx="7886700" cy="923925"/>
          </a:xfrm>
        </p:spPr>
        <p:txBody>
          <a:bodyPr>
            <a:normAutofit fontScale="70000" lnSpcReduction="20000"/>
          </a:bodyPr>
          <a:lstStyle/>
          <a:p>
            <a:pPr marL="0" indent="0">
              <a:buNone/>
            </a:pPr>
            <a:r>
              <a:rPr lang="ru-RU" b="1" dirty="0" smtClean="0">
                <a:latin typeface="Times New Roman" panose="02020603050405020304" pitchFamily="18" charset="0"/>
                <a:cs typeface="Times New Roman" panose="02020603050405020304" pitchFamily="18" charset="0"/>
              </a:rPr>
              <a:t>        </a:t>
            </a:r>
            <a:r>
              <a:rPr lang="ru-RU" b="1" i="1" dirty="0" err="1" smtClean="0">
                <a:solidFill>
                  <a:srgbClr val="FF0000"/>
                </a:solidFill>
                <a:latin typeface="Times New Roman" panose="02020603050405020304" pitchFamily="18" charset="0"/>
                <a:cs typeface="Times New Roman" panose="02020603050405020304" pitchFamily="18" charset="0"/>
              </a:rPr>
              <a:t>Об'єктивна</a:t>
            </a:r>
            <a:r>
              <a:rPr lang="ru-RU" b="1" i="1" dirty="0" smtClean="0">
                <a:solidFill>
                  <a:srgbClr val="FF0000"/>
                </a:solidFill>
                <a:latin typeface="Times New Roman" panose="02020603050405020304" pitchFamily="18" charset="0"/>
                <a:cs typeface="Times New Roman" panose="02020603050405020304" pitchFamily="18" charset="0"/>
              </a:rPr>
              <a:t> сторона складу </a:t>
            </a:r>
            <a:r>
              <a:rPr lang="ru-RU" b="1" i="1" dirty="0" err="1">
                <a:solidFill>
                  <a:srgbClr val="FF0000"/>
                </a:solidFill>
                <a:latin typeface="Times New Roman" panose="02020603050405020304" pitchFamily="18" charset="0"/>
                <a:cs typeface="Times New Roman" panose="02020603050405020304" pitchFamily="18" charset="0"/>
              </a:rPr>
              <a:t>порушення</a:t>
            </a:r>
            <a:r>
              <a:rPr lang="ru-RU" b="1" i="1" dirty="0">
                <a:solidFill>
                  <a:srgbClr val="FF0000"/>
                </a:solidFill>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це</a:t>
            </a:r>
            <a:r>
              <a:rPr lang="ru-RU" b="1" dirty="0">
                <a:latin typeface="Times New Roman" panose="02020603050405020304" pitchFamily="18" charset="0"/>
                <a:cs typeface="Times New Roman" panose="02020603050405020304" pitchFamily="18" charset="0"/>
              </a:rPr>
              <a:t> система </a:t>
            </a:r>
            <a:r>
              <a:rPr lang="ru-RU" b="1" dirty="0" err="1">
                <a:latin typeface="Times New Roman" panose="02020603050405020304" pitchFamily="18" charset="0"/>
                <a:cs typeface="Times New Roman" panose="02020603050405020304" pitchFamily="18" charset="0"/>
              </a:rPr>
              <a:t>передбачених</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адміністративно</a:t>
            </a:r>
            <a:r>
              <a:rPr lang="ru-RU" b="1" dirty="0">
                <a:latin typeface="Times New Roman" panose="02020603050405020304" pitchFamily="18" charset="0"/>
                <a:cs typeface="Times New Roman" panose="02020603050405020304" pitchFamily="18" charset="0"/>
              </a:rPr>
              <a:t>-правовою нормою </a:t>
            </a:r>
            <a:r>
              <a:rPr lang="ru-RU" b="1" dirty="0" err="1">
                <a:latin typeface="Times New Roman" panose="02020603050405020304" pitchFamily="18" charset="0"/>
                <a:cs typeface="Times New Roman" panose="02020603050405020304" pitchFamily="18" charset="0"/>
              </a:rPr>
              <a:t>ознак</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що</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характеризують</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зовнішню</a:t>
            </a:r>
            <a:r>
              <a:rPr lang="ru-RU" b="1" dirty="0">
                <a:latin typeface="Times New Roman" panose="02020603050405020304" pitchFamily="18" charset="0"/>
                <a:cs typeface="Times New Roman" panose="02020603050405020304" pitchFamily="18" charset="0"/>
              </a:rPr>
              <a:t> сторону </a:t>
            </a:r>
            <a:r>
              <a:rPr lang="ru-RU" b="1" dirty="0" smtClean="0">
                <a:latin typeface="Times New Roman" panose="02020603050405020304" pitchFamily="18" charset="0"/>
                <a:cs typeface="Times New Roman" panose="02020603050405020304" pitchFamily="18" charset="0"/>
              </a:rPr>
              <a:t>проступку.</a:t>
            </a:r>
            <a:endParaRPr lang="ru-RU"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78581" y="3023011"/>
            <a:ext cx="8986838" cy="3023905"/>
          </a:xfrm>
          <a:prstGeom prst="rect">
            <a:avLst/>
          </a:prstGeom>
        </p:spPr>
        <p:txBody>
          <a:bodyPr wrap="square">
            <a:spAutoFit/>
          </a:bodyPr>
          <a:lstStyle/>
          <a:p>
            <a:pPr algn="just"/>
            <a:r>
              <a:rPr lang="ru-RU" sz="1500" b="1" dirty="0">
                <a:solidFill>
                  <a:srgbClr val="FF0000"/>
                </a:solidFill>
                <a:latin typeface="Times New Roman" panose="02020603050405020304" pitchFamily="18" charset="0"/>
                <a:cs typeface="Times New Roman" panose="02020603050405020304" pitchFamily="18" charset="0"/>
              </a:rPr>
              <a:t>ОБОВ’ЯЗКОВІ ОЗНАКИ:</a:t>
            </a:r>
          </a:p>
          <a:p>
            <a:pPr algn="just"/>
            <a:r>
              <a:rPr lang="ru-RU" sz="1350" b="1" dirty="0">
                <a:solidFill>
                  <a:srgbClr val="000000"/>
                </a:solidFill>
                <a:latin typeface="Times New Roman" panose="02020603050405020304" pitchFamily="18" charset="0"/>
                <a:cs typeface="Times New Roman" panose="02020603050405020304" pitchFamily="18" charset="0"/>
              </a:rPr>
              <a:t>- </a:t>
            </a:r>
            <a:r>
              <a:rPr lang="ru-RU" sz="1350" b="1" i="1" dirty="0" err="1">
                <a:solidFill>
                  <a:srgbClr val="000000"/>
                </a:solidFill>
                <a:latin typeface="Times New Roman" panose="02020603050405020304" pitchFamily="18" charset="0"/>
                <a:cs typeface="Times New Roman" panose="02020603050405020304" pitchFamily="18" charset="0"/>
              </a:rPr>
              <a:t>протиправне</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i="1" dirty="0" err="1">
                <a:solidFill>
                  <a:srgbClr val="000000"/>
                </a:solidFill>
                <a:latin typeface="Times New Roman" panose="02020603050405020304" pitchFamily="18" charset="0"/>
                <a:cs typeface="Times New Roman" panose="02020603050405020304" pitchFamily="18" charset="0"/>
              </a:rPr>
              <a:t>діяння</a:t>
            </a:r>
            <a:r>
              <a:rPr lang="ru-RU" sz="1350" b="1" i="1" dirty="0">
                <a:solidFill>
                  <a:srgbClr val="000000"/>
                </a:solidFill>
                <a:latin typeface="Times New Roman" panose="02020603050405020304" pitchFamily="18" charset="0"/>
                <a:cs typeface="Times New Roman" panose="02020603050405020304" pitchFamily="18" charset="0"/>
              </a:rPr>
              <a:t> -</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дія</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чи</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бездіяльність</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значна</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більшість</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порушення</a:t>
            </a:r>
            <a:r>
              <a:rPr lang="ru-RU" sz="1350" b="1" dirty="0">
                <a:solidFill>
                  <a:srgbClr val="000000"/>
                </a:solidFill>
                <a:latin typeface="Times New Roman" panose="02020603050405020304" pitchFamily="18" charset="0"/>
                <a:cs typeface="Times New Roman" panose="02020603050405020304" pitchFamily="18" charset="0"/>
              </a:rPr>
              <a:t> чинного </a:t>
            </a:r>
            <a:r>
              <a:rPr lang="ru-RU" sz="1350" b="1" dirty="0" err="1">
                <a:solidFill>
                  <a:srgbClr val="000000"/>
                </a:solidFill>
                <a:latin typeface="Times New Roman" panose="02020603050405020304" pitchFamily="18" charset="0"/>
                <a:cs typeface="Times New Roman" panose="02020603050405020304" pitchFamily="18" charset="0"/>
              </a:rPr>
              <a:t>законодавства</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що</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вчиняється</a:t>
            </a:r>
            <a:r>
              <a:rPr lang="ru-RU" sz="1350" b="1" dirty="0">
                <a:solidFill>
                  <a:srgbClr val="000000"/>
                </a:solidFill>
                <a:latin typeface="Times New Roman" panose="02020603050405020304" pitchFamily="18" charset="0"/>
                <a:cs typeface="Times New Roman" panose="02020603050405020304" pitchFamily="18" charset="0"/>
              </a:rPr>
              <a:t> шляхом </a:t>
            </a:r>
            <a:r>
              <a:rPr lang="ru-RU" sz="1350" b="1" dirty="0" err="1">
                <a:solidFill>
                  <a:srgbClr val="000000"/>
                </a:solidFill>
                <a:latin typeface="Times New Roman" panose="02020603050405020304" pitchFamily="18" charset="0"/>
                <a:cs typeface="Times New Roman" panose="02020603050405020304" pitchFamily="18" charset="0"/>
              </a:rPr>
              <a:t>протиправних</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дій</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наприклад</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дрібне</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викрадення</a:t>
            </a:r>
            <a:r>
              <a:rPr lang="ru-RU" sz="1350" b="1" dirty="0">
                <a:solidFill>
                  <a:srgbClr val="000000"/>
                </a:solidFill>
                <a:latin typeface="Times New Roman" panose="02020603050405020304" pitchFamily="18" charset="0"/>
                <a:cs typeface="Times New Roman" panose="02020603050405020304" pitchFamily="18" charset="0"/>
              </a:rPr>
              <a:t> чужого майна (ст. 51 </a:t>
            </a:r>
            <a:r>
              <a:rPr lang="ru-RU" sz="1350" b="1" dirty="0" err="1">
                <a:solidFill>
                  <a:srgbClr val="000000"/>
                </a:solidFill>
                <a:latin typeface="Times New Roman" panose="02020603050405020304" pitchFamily="18" charset="0"/>
                <a:cs typeface="Times New Roman" panose="02020603050405020304" pitchFamily="18" charset="0"/>
              </a:rPr>
              <a:t>КУпАП</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виробництво</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зберігання</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транспортування</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або</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реалізація</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продуктів</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харчування</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чи</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продовольчої</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сировини</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забруднених</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мікроорганізмами</a:t>
            </a:r>
            <a:r>
              <a:rPr lang="ru-RU" sz="1350" b="1" dirty="0">
                <a:solidFill>
                  <a:srgbClr val="000000"/>
                </a:solidFill>
                <a:latin typeface="Times New Roman" panose="02020603050405020304" pitchFamily="18" charset="0"/>
                <a:cs typeface="Times New Roman" panose="02020603050405020304" pitchFamily="18" charset="0"/>
              </a:rPr>
              <a:t> та </a:t>
            </a:r>
            <a:r>
              <a:rPr lang="ru-RU" sz="1350" b="1" dirty="0" err="1">
                <a:solidFill>
                  <a:srgbClr val="000000"/>
                </a:solidFill>
                <a:latin typeface="Times New Roman" panose="02020603050405020304" pitchFamily="18" charset="0"/>
                <a:cs typeface="Times New Roman" panose="02020603050405020304" pitchFamily="18" charset="0"/>
              </a:rPr>
              <a:t>іншими</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біологічними</a:t>
            </a:r>
            <a:r>
              <a:rPr lang="ru-RU" sz="1350" b="1" dirty="0">
                <a:solidFill>
                  <a:srgbClr val="000000"/>
                </a:solidFill>
                <a:latin typeface="Times New Roman" panose="02020603050405020304" pitchFamily="18" charset="0"/>
                <a:cs typeface="Times New Roman" panose="02020603050405020304" pitchFamily="18" charset="0"/>
              </a:rPr>
              <a:t> агентами </a:t>
            </a:r>
            <a:r>
              <a:rPr lang="ru-RU" sz="1350" b="1" dirty="0" err="1">
                <a:solidFill>
                  <a:srgbClr val="000000"/>
                </a:solidFill>
                <a:latin typeface="Times New Roman" panose="02020603050405020304" pitchFamily="18" charset="0"/>
                <a:cs typeface="Times New Roman" panose="02020603050405020304" pitchFamily="18" charset="0"/>
              </a:rPr>
              <a:t>понад</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гранично</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допустимі</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рівні</a:t>
            </a:r>
            <a:r>
              <a:rPr lang="ru-RU" sz="1350" b="1" dirty="0">
                <a:solidFill>
                  <a:srgbClr val="000000"/>
                </a:solidFill>
                <a:latin typeface="Times New Roman" panose="02020603050405020304" pitchFamily="18" charset="0"/>
                <a:cs typeface="Times New Roman" panose="02020603050405020304" pitchFamily="18" charset="0"/>
              </a:rPr>
              <a:t> (ст. 42</a:t>
            </a:r>
            <a:r>
              <a:rPr lang="ru-RU" sz="1350" b="1" baseline="30000" dirty="0">
                <a:solidFill>
                  <a:srgbClr val="000000"/>
                </a:solidFill>
                <a:latin typeface="Times New Roman" panose="02020603050405020304" pitchFamily="18" charset="0"/>
                <a:cs typeface="Times New Roman" panose="02020603050405020304" pitchFamily="18" charset="0"/>
              </a:rPr>
              <a:t>3</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КУпАП</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псування</a:t>
            </a:r>
            <a:r>
              <a:rPr lang="ru-RU" sz="1350" b="1" dirty="0">
                <a:solidFill>
                  <a:srgbClr val="000000"/>
                </a:solidFill>
                <a:latin typeface="Times New Roman" panose="02020603050405020304" pitchFamily="18" charset="0"/>
                <a:cs typeface="Times New Roman" panose="02020603050405020304" pitchFamily="18" charset="0"/>
              </a:rPr>
              <a:t> і </a:t>
            </a:r>
            <a:r>
              <a:rPr lang="ru-RU" sz="1350" b="1" dirty="0" err="1">
                <a:solidFill>
                  <a:srgbClr val="000000"/>
                </a:solidFill>
                <a:latin typeface="Times New Roman" panose="02020603050405020304" pitchFamily="18" charset="0"/>
                <a:cs typeface="Times New Roman" panose="02020603050405020304" pitchFamily="18" charset="0"/>
              </a:rPr>
              <a:t>забруднення</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сільськогосподарських</a:t>
            </a:r>
            <a:r>
              <a:rPr lang="ru-RU" sz="1350" b="1" dirty="0">
                <a:solidFill>
                  <a:srgbClr val="000000"/>
                </a:solidFill>
                <a:latin typeface="Times New Roman" panose="02020603050405020304" pitchFamily="18" charset="0"/>
                <a:cs typeface="Times New Roman" panose="02020603050405020304" pitchFamily="18" charset="0"/>
              </a:rPr>
              <a:t> та </a:t>
            </a:r>
            <a:r>
              <a:rPr lang="ru-RU" sz="1350" b="1" dirty="0" err="1">
                <a:solidFill>
                  <a:srgbClr val="000000"/>
                </a:solidFill>
                <a:latin typeface="Times New Roman" panose="02020603050405020304" pitchFamily="18" charset="0"/>
                <a:cs typeface="Times New Roman" panose="02020603050405020304" pitchFamily="18" charset="0"/>
              </a:rPr>
              <a:t>інших</a:t>
            </a:r>
            <a:r>
              <a:rPr lang="ru-RU" sz="1350" b="1" dirty="0">
                <a:solidFill>
                  <a:srgbClr val="000000"/>
                </a:solidFill>
                <a:latin typeface="Times New Roman" panose="02020603050405020304" pitchFamily="18" charset="0"/>
                <a:cs typeface="Times New Roman" panose="02020603050405020304" pitchFamily="18" charset="0"/>
              </a:rPr>
              <a:t> земель (ст. 52 </a:t>
            </a:r>
            <a:r>
              <a:rPr lang="ru-RU" sz="1350" b="1" dirty="0" err="1">
                <a:solidFill>
                  <a:srgbClr val="000000"/>
                </a:solidFill>
                <a:latin typeface="Times New Roman" panose="02020603050405020304" pitchFamily="18" charset="0"/>
                <a:cs typeface="Times New Roman" panose="02020603050405020304" pitchFamily="18" charset="0"/>
              </a:rPr>
              <a:t>КУпАП</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решта</a:t>
            </a:r>
            <a:r>
              <a:rPr lang="ru-RU" sz="1350" b="1" dirty="0">
                <a:solidFill>
                  <a:srgbClr val="000000"/>
                </a:solidFill>
                <a:latin typeface="Times New Roman" panose="02020603050405020304" pitchFamily="18" charset="0"/>
                <a:cs typeface="Times New Roman" panose="02020603050405020304" pitchFamily="18" charset="0"/>
              </a:rPr>
              <a:t> у </a:t>
            </a:r>
            <a:r>
              <a:rPr lang="ru-RU" sz="1350" b="1" dirty="0" err="1">
                <a:solidFill>
                  <a:srgbClr val="000000"/>
                </a:solidFill>
                <a:latin typeface="Times New Roman" panose="02020603050405020304" pitchFamily="18" charset="0"/>
                <a:cs typeface="Times New Roman" panose="02020603050405020304" pitchFamily="18" charset="0"/>
              </a:rPr>
              <a:t>формі</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бездіяльності</a:t>
            </a:r>
            <a:r>
              <a:rPr lang="ru-RU" sz="1350" b="1" dirty="0">
                <a:solidFill>
                  <a:srgbClr val="000000"/>
                </a:solidFill>
                <a:latin typeface="Times New Roman" panose="02020603050405020304" pitchFamily="18" charset="0"/>
                <a:cs typeface="Times New Roman" panose="02020603050405020304" pitchFamily="18" charset="0"/>
              </a:rPr>
              <a:t> - коли особа для того, </a:t>
            </a:r>
            <a:r>
              <a:rPr lang="ru-RU" sz="1350" b="1" dirty="0" err="1">
                <a:solidFill>
                  <a:srgbClr val="000000"/>
                </a:solidFill>
                <a:latin typeface="Times New Roman" panose="02020603050405020304" pitchFamily="18" charset="0"/>
                <a:cs typeface="Times New Roman" panose="02020603050405020304" pitchFamily="18" charset="0"/>
              </a:rPr>
              <a:t>щоб</a:t>
            </a:r>
            <a:r>
              <a:rPr lang="ru-RU" sz="1350" b="1" dirty="0">
                <a:solidFill>
                  <a:srgbClr val="000000"/>
                </a:solidFill>
                <a:latin typeface="Times New Roman" panose="02020603050405020304" pitchFamily="18" charset="0"/>
                <a:cs typeface="Times New Roman" panose="02020603050405020304" pitchFamily="18" charset="0"/>
              </a:rPr>
              <a:t> не </a:t>
            </a:r>
            <a:r>
              <a:rPr lang="ru-RU" sz="1350" b="1" dirty="0" err="1">
                <a:solidFill>
                  <a:srgbClr val="000000"/>
                </a:solidFill>
                <a:latin typeface="Times New Roman" panose="02020603050405020304" pitchFamily="18" charset="0"/>
                <a:cs typeface="Times New Roman" panose="02020603050405020304" pitchFamily="18" charset="0"/>
              </a:rPr>
              <a:t>допустити</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протиправної</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поведінки</a:t>
            </a:r>
            <a:r>
              <a:rPr lang="ru-RU" sz="1350" b="1" dirty="0">
                <a:solidFill>
                  <a:srgbClr val="000000"/>
                </a:solidFill>
                <a:latin typeface="Times New Roman" panose="02020603050405020304" pitchFamily="18" charset="0"/>
                <a:cs typeface="Times New Roman" panose="02020603050405020304" pitchFamily="18" charset="0"/>
              </a:rPr>
              <a:t>, повинна </a:t>
            </a:r>
            <a:r>
              <a:rPr lang="ru-RU" sz="1350" b="1" dirty="0" err="1">
                <a:solidFill>
                  <a:srgbClr val="000000"/>
                </a:solidFill>
                <a:latin typeface="Times New Roman" panose="02020603050405020304" pitchFamily="18" charset="0"/>
                <a:cs typeface="Times New Roman" panose="02020603050405020304" pitchFamily="18" charset="0"/>
              </a:rPr>
              <a:t>вчинити</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позитивні</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дії</a:t>
            </a:r>
            <a:r>
              <a:rPr lang="ru-RU" sz="1350" b="1" dirty="0">
                <a:solidFill>
                  <a:srgbClr val="000000"/>
                </a:solidFill>
                <a:latin typeface="Times New Roman" panose="02020603050405020304" pitchFamily="18" charset="0"/>
                <a:cs typeface="Times New Roman" panose="02020603050405020304" pitchFamily="18" charset="0"/>
              </a:rPr>
              <a:t>, але вона з </a:t>
            </a:r>
            <a:r>
              <a:rPr lang="ru-RU" sz="1350" b="1" dirty="0" err="1">
                <a:solidFill>
                  <a:srgbClr val="000000"/>
                </a:solidFill>
                <a:latin typeface="Times New Roman" panose="02020603050405020304" pitchFamily="18" charset="0"/>
                <a:cs typeface="Times New Roman" panose="02020603050405020304" pitchFamily="18" charset="0"/>
              </a:rPr>
              <a:t>якихось</a:t>
            </a:r>
            <a:r>
              <a:rPr lang="ru-RU" sz="1350" b="1" dirty="0">
                <a:solidFill>
                  <a:srgbClr val="000000"/>
                </a:solidFill>
                <a:latin typeface="Times New Roman" panose="02020603050405020304" pitchFamily="18" charset="0"/>
                <a:cs typeface="Times New Roman" panose="02020603050405020304" pitchFamily="18" charset="0"/>
              </a:rPr>
              <a:t> причин </a:t>
            </a:r>
            <a:r>
              <a:rPr lang="ru-RU" sz="1350" b="1" dirty="0" err="1">
                <a:solidFill>
                  <a:srgbClr val="000000"/>
                </a:solidFill>
                <a:latin typeface="Times New Roman" panose="02020603050405020304" pitchFamily="18" charset="0"/>
                <a:cs typeface="Times New Roman" panose="02020603050405020304" pitchFamily="18" charset="0"/>
              </a:rPr>
              <a:t>їх</a:t>
            </a:r>
            <a:r>
              <a:rPr lang="ru-RU" sz="1350" b="1" dirty="0">
                <a:solidFill>
                  <a:srgbClr val="000000"/>
                </a:solidFill>
                <a:latin typeface="Times New Roman" panose="02020603050405020304" pitchFamily="18" charset="0"/>
                <a:cs typeface="Times New Roman" panose="02020603050405020304" pitchFamily="18" charset="0"/>
              </a:rPr>
              <a:t> не </a:t>
            </a:r>
            <a:r>
              <a:rPr lang="ru-RU" sz="1350" b="1" dirty="0" err="1">
                <a:solidFill>
                  <a:srgbClr val="000000"/>
                </a:solidFill>
                <a:latin typeface="Times New Roman" panose="02020603050405020304" pitchFamily="18" charset="0"/>
                <a:cs typeface="Times New Roman" panose="02020603050405020304" pitchFamily="18" charset="0"/>
              </a:rPr>
              <a:t>вчиняє</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Це</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наприклад</a:t>
            </a:r>
            <a:r>
              <a:rPr lang="ru-RU" sz="1350" b="1" dirty="0">
                <a:solidFill>
                  <a:srgbClr val="000000"/>
                </a:solidFill>
                <a:latin typeface="Times New Roman" panose="02020603050405020304" pitchFamily="18" charset="0"/>
                <a:cs typeface="Times New Roman" panose="02020603050405020304" pitchFamily="18" charset="0"/>
              </a:rPr>
              <a:t>, неявка </a:t>
            </a:r>
            <a:r>
              <a:rPr lang="ru-RU" sz="1350" b="1" dirty="0" err="1">
                <a:solidFill>
                  <a:srgbClr val="000000"/>
                </a:solidFill>
                <a:latin typeface="Times New Roman" panose="02020603050405020304" pitchFamily="18" charset="0"/>
                <a:cs typeface="Times New Roman" panose="02020603050405020304" pitchFamily="18" charset="0"/>
              </a:rPr>
              <a:t>громадянина</a:t>
            </a:r>
            <a:r>
              <a:rPr lang="ru-RU" sz="1350" b="1" dirty="0">
                <a:solidFill>
                  <a:srgbClr val="000000"/>
                </a:solidFill>
                <a:latin typeface="Times New Roman" panose="02020603050405020304" pitchFamily="18" charset="0"/>
                <a:cs typeface="Times New Roman" panose="02020603050405020304" pitchFamily="18" charset="0"/>
              </a:rPr>
              <a:t> на </a:t>
            </a:r>
            <a:r>
              <a:rPr lang="ru-RU" sz="1350" b="1" dirty="0" err="1">
                <a:solidFill>
                  <a:srgbClr val="000000"/>
                </a:solidFill>
                <a:latin typeface="Times New Roman" panose="02020603050405020304" pitchFamily="18" charset="0"/>
                <a:cs typeface="Times New Roman" panose="02020603050405020304" pitchFamily="18" charset="0"/>
              </a:rPr>
              <a:t>виклик</a:t>
            </a:r>
            <a:r>
              <a:rPr lang="ru-RU" sz="1350" b="1" dirty="0">
                <a:solidFill>
                  <a:srgbClr val="000000"/>
                </a:solidFill>
                <a:latin typeface="Times New Roman" panose="02020603050405020304" pitchFamily="18" charset="0"/>
                <a:cs typeface="Times New Roman" panose="02020603050405020304" pitchFamily="18" charset="0"/>
              </a:rPr>
              <a:t> до </a:t>
            </a:r>
            <a:r>
              <a:rPr lang="ru-RU" sz="1350" b="1" dirty="0" err="1">
                <a:solidFill>
                  <a:srgbClr val="000000"/>
                </a:solidFill>
                <a:latin typeface="Times New Roman" panose="02020603050405020304" pitchFamily="18" charset="0"/>
                <a:cs typeface="Times New Roman" panose="02020603050405020304" pitchFamily="18" charset="0"/>
              </a:rPr>
              <a:t>військового</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комісаріату</a:t>
            </a:r>
            <a:r>
              <a:rPr lang="ru-RU" sz="1350" b="1" dirty="0">
                <a:solidFill>
                  <a:srgbClr val="000000"/>
                </a:solidFill>
                <a:latin typeface="Times New Roman" panose="02020603050405020304" pitchFamily="18" charset="0"/>
                <a:cs typeface="Times New Roman" panose="02020603050405020304" pitchFamily="18" charset="0"/>
              </a:rPr>
              <a:t> без </a:t>
            </a:r>
            <a:r>
              <a:rPr lang="ru-RU" sz="1350" b="1" dirty="0" err="1">
                <a:solidFill>
                  <a:srgbClr val="000000"/>
                </a:solidFill>
                <a:latin typeface="Times New Roman" panose="02020603050405020304" pitchFamily="18" charset="0"/>
                <a:cs typeface="Times New Roman" panose="02020603050405020304" pitchFamily="18" charset="0"/>
              </a:rPr>
              <a:t>поважних</a:t>
            </a:r>
            <a:r>
              <a:rPr lang="ru-RU" sz="1350" b="1" dirty="0">
                <a:solidFill>
                  <a:srgbClr val="000000"/>
                </a:solidFill>
                <a:latin typeface="Times New Roman" panose="02020603050405020304" pitchFamily="18" charset="0"/>
                <a:cs typeface="Times New Roman" panose="02020603050405020304" pitchFamily="18" charset="0"/>
              </a:rPr>
              <a:t> причин (ст. 211</a:t>
            </a:r>
            <a:r>
              <a:rPr lang="ru-RU" sz="1350" b="1" baseline="30000" dirty="0">
                <a:solidFill>
                  <a:srgbClr val="000000"/>
                </a:solidFill>
                <a:latin typeface="Times New Roman" panose="02020603050405020304" pitchFamily="18" charset="0"/>
                <a:cs typeface="Times New Roman" panose="02020603050405020304" pitchFamily="18" charset="0"/>
              </a:rPr>
              <a:t>1</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КУпАП</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Необхідними</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умовами</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бездіяльності</a:t>
            </a:r>
            <a:r>
              <a:rPr lang="ru-RU" sz="1350" b="1" dirty="0">
                <a:solidFill>
                  <a:srgbClr val="000000"/>
                </a:solidFill>
                <a:latin typeface="Times New Roman" panose="02020603050405020304" pitchFamily="18" charset="0"/>
                <a:cs typeface="Times New Roman" panose="02020603050405020304" pitchFamily="18" charset="0"/>
              </a:rPr>
              <a:t> є </a:t>
            </a:r>
            <a:r>
              <a:rPr lang="ru-RU" sz="1350" b="1" dirty="0" err="1">
                <a:solidFill>
                  <a:srgbClr val="000000"/>
                </a:solidFill>
                <a:latin typeface="Times New Roman" panose="02020603050405020304" pitchFamily="18" charset="0"/>
                <a:cs typeface="Times New Roman" panose="02020603050405020304" pitchFamily="18" charset="0"/>
              </a:rPr>
              <a:t>обов'язковість</a:t>
            </a:r>
            <a:r>
              <a:rPr lang="ru-RU" sz="1350" b="1" dirty="0">
                <a:solidFill>
                  <a:srgbClr val="000000"/>
                </a:solidFill>
                <a:latin typeface="Times New Roman" panose="02020603050405020304" pitchFamily="18" charset="0"/>
                <a:cs typeface="Times New Roman" panose="02020603050405020304" pitchFamily="18" charset="0"/>
              </a:rPr>
              <a:t> і </a:t>
            </a:r>
            <a:r>
              <a:rPr lang="ru-RU" sz="1350" b="1" dirty="0" err="1">
                <a:solidFill>
                  <a:srgbClr val="000000"/>
                </a:solidFill>
                <a:latin typeface="Times New Roman" panose="02020603050405020304" pitchFamily="18" charset="0"/>
                <a:cs typeface="Times New Roman" panose="02020603050405020304" pitchFamily="18" charset="0"/>
              </a:rPr>
              <a:t>можливість</a:t>
            </a:r>
            <a:r>
              <a:rPr lang="ru-RU" sz="1350" b="1" dirty="0">
                <a:solidFill>
                  <a:srgbClr val="000000"/>
                </a:solidFill>
                <a:latin typeface="Times New Roman" panose="02020603050405020304" pitchFamily="18" charset="0"/>
                <a:cs typeface="Times New Roman" panose="02020603050405020304" pitchFamily="18" charset="0"/>
              </a:rPr>
              <a:t> особи </a:t>
            </a:r>
            <a:r>
              <a:rPr lang="ru-RU" sz="1350" b="1" dirty="0" err="1">
                <a:solidFill>
                  <a:srgbClr val="000000"/>
                </a:solidFill>
                <a:latin typeface="Times New Roman" panose="02020603050405020304" pitchFamily="18" charset="0"/>
                <a:cs typeface="Times New Roman" panose="02020603050405020304" pitchFamily="18" charset="0"/>
              </a:rPr>
              <a:t>діяти</a:t>
            </a:r>
            <a:r>
              <a:rPr lang="ru-RU" sz="1350" b="1" dirty="0">
                <a:solidFill>
                  <a:srgbClr val="000000"/>
                </a:solidFill>
                <a:latin typeface="Times New Roman" panose="02020603050405020304" pitchFamily="18" charset="0"/>
                <a:cs typeface="Times New Roman" panose="02020603050405020304" pitchFamily="18" charset="0"/>
              </a:rPr>
              <a:t> в </a:t>
            </a:r>
            <a:r>
              <a:rPr lang="ru-RU" sz="1350" b="1" dirty="0" err="1">
                <a:solidFill>
                  <a:srgbClr val="000000"/>
                </a:solidFill>
                <a:latin typeface="Times New Roman" panose="02020603050405020304" pitchFamily="18" charset="0"/>
                <a:cs typeface="Times New Roman" panose="02020603050405020304" pitchFamily="18" charset="0"/>
              </a:rPr>
              <a:t>конкретній</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обстановці</a:t>
            </a:r>
            <a:r>
              <a:rPr lang="ru-RU" sz="1350" b="1" dirty="0">
                <a:solidFill>
                  <a:srgbClr val="000000"/>
                </a:solidFill>
                <a:latin typeface="Times New Roman" panose="02020603050405020304" pitchFamily="18" charset="0"/>
                <a:cs typeface="Times New Roman" panose="02020603050405020304" pitchFamily="18" charset="0"/>
              </a:rPr>
              <a:t>;</a:t>
            </a:r>
          </a:p>
          <a:p>
            <a:pPr algn="just"/>
            <a:r>
              <a:rPr lang="ru-RU" sz="1350" b="1" dirty="0">
                <a:solidFill>
                  <a:srgbClr val="000000"/>
                </a:solidFill>
                <a:latin typeface="Times New Roman" panose="02020603050405020304" pitchFamily="18" charset="0"/>
                <a:cs typeface="Times New Roman" panose="02020603050405020304" pitchFamily="18" charset="0"/>
              </a:rPr>
              <a:t>- </a:t>
            </a:r>
            <a:r>
              <a:rPr lang="ru-RU" sz="1350" b="1" i="1" dirty="0" err="1">
                <a:solidFill>
                  <a:srgbClr val="000000"/>
                </a:solidFill>
                <a:latin typeface="Times New Roman" panose="02020603050405020304" pitchFamily="18" charset="0"/>
                <a:cs typeface="Times New Roman" panose="02020603050405020304" pitchFamily="18" charset="0"/>
              </a:rPr>
              <a:t>шкідливі</a:t>
            </a:r>
            <a:r>
              <a:rPr lang="ru-RU" sz="1350" b="1" i="1" dirty="0">
                <a:solidFill>
                  <a:srgbClr val="000000"/>
                </a:solidFill>
                <a:latin typeface="Times New Roman" panose="02020603050405020304" pitchFamily="18" charset="0"/>
                <a:cs typeface="Times New Roman" panose="02020603050405020304" pitchFamily="18" charset="0"/>
              </a:rPr>
              <a:t> </a:t>
            </a:r>
            <a:r>
              <a:rPr lang="ru-RU" sz="1350" b="1" i="1" dirty="0" err="1">
                <a:solidFill>
                  <a:srgbClr val="000000"/>
                </a:solidFill>
                <a:latin typeface="Times New Roman" panose="02020603050405020304" pitchFamily="18" charset="0"/>
                <a:cs typeface="Times New Roman" panose="02020603050405020304" pitchFamily="18" charset="0"/>
              </a:rPr>
              <a:t>наслідки</a:t>
            </a:r>
            <a:r>
              <a:rPr lang="ru-RU" sz="1350" b="1" i="1" dirty="0">
                <a:solidFill>
                  <a:srgbClr val="000000"/>
                </a:solidFill>
                <a:latin typeface="Times New Roman" panose="02020603050405020304" pitchFamily="18" charset="0"/>
                <a:cs typeface="Times New Roman" panose="02020603050405020304" pitchFamily="18" charset="0"/>
              </a:rPr>
              <a:t> </a:t>
            </a:r>
            <a:r>
              <a:rPr lang="ru-RU" sz="1350" b="1" i="1" dirty="0" err="1">
                <a:solidFill>
                  <a:srgbClr val="000000"/>
                </a:solidFill>
                <a:latin typeface="Times New Roman" panose="02020603050405020304" pitchFamily="18" charset="0"/>
                <a:cs typeface="Times New Roman" panose="02020603050405020304" pitchFamily="18" charset="0"/>
              </a:rPr>
              <a:t>діяння</a:t>
            </a:r>
            <a:r>
              <a:rPr lang="ru-RU" sz="1350" b="1" i="1" dirty="0">
                <a:solidFill>
                  <a:srgbClr val="000000"/>
                </a:solidFill>
                <a:latin typeface="Times New Roman" panose="02020603050405020304" pitchFamily="18" charset="0"/>
                <a:cs typeface="Times New Roman" panose="02020603050405020304" pitchFamily="18" charset="0"/>
              </a:rPr>
              <a:t>;</a:t>
            </a:r>
            <a:endParaRPr lang="ru-RU" sz="1350" b="1" dirty="0">
              <a:solidFill>
                <a:srgbClr val="000000"/>
              </a:solidFill>
              <a:latin typeface="Times New Roman" panose="02020603050405020304" pitchFamily="18" charset="0"/>
              <a:cs typeface="Times New Roman" panose="02020603050405020304" pitchFamily="18" charset="0"/>
            </a:endParaRPr>
          </a:p>
          <a:p>
            <a:pPr algn="just"/>
            <a:r>
              <a:rPr lang="ru-RU" sz="1350" b="1" i="1" dirty="0">
                <a:solidFill>
                  <a:srgbClr val="000000"/>
                </a:solidFill>
                <a:latin typeface="Times New Roman" panose="02020603050405020304" pitchFamily="18" charset="0"/>
                <a:cs typeface="Times New Roman" panose="02020603050405020304" pitchFamily="18" charset="0"/>
              </a:rPr>
              <a:t>- </a:t>
            </a:r>
            <a:r>
              <a:rPr lang="ru-RU" sz="1350" b="1" i="1" dirty="0" err="1">
                <a:solidFill>
                  <a:srgbClr val="000000"/>
                </a:solidFill>
                <a:latin typeface="Times New Roman" panose="02020603050405020304" pitchFamily="18" charset="0"/>
                <a:cs typeface="Times New Roman" panose="02020603050405020304" pitchFamily="18" charset="0"/>
              </a:rPr>
              <a:t>причинний</a:t>
            </a:r>
            <a:r>
              <a:rPr lang="ru-RU" sz="1350" b="1" i="1" dirty="0">
                <a:solidFill>
                  <a:srgbClr val="000000"/>
                </a:solidFill>
                <a:latin typeface="Times New Roman" panose="02020603050405020304" pitchFamily="18" charset="0"/>
                <a:cs typeface="Times New Roman" panose="02020603050405020304" pitchFamily="18" charset="0"/>
              </a:rPr>
              <a:t> </a:t>
            </a:r>
            <a:r>
              <a:rPr lang="ru-RU" sz="1350" b="1" i="1" dirty="0" err="1">
                <a:solidFill>
                  <a:srgbClr val="000000"/>
                </a:solidFill>
                <a:latin typeface="Times New Roman" panose="02020603050405020304" pitchFamily="18" charset="0"/>
                <a:cs typeface="Times New Roman" panose="02020603050405020304" pitchFamily="18" charset="0"/>
              </a:rPr>
              <a:t>зв'язок</a:t>
            </a:r>
            <a:r>
              <a:rPr lang="ru-RU" sz="1350" b="1" i="1" dirty="0">
                <a:solidFill>
                  <a:srgbClr val="000000"/>
                </a:solidFill>
                <a:latin typeface="Times New Roman" panose="02020603050405020304" pitchFamily="18" charset="0"/>
                <a:cs typeface="Times New Roman" panose="02020603050405020304" pitchFamily="18" charset="0"/>
              </a:rPr>
              <a:t> </a:t>
            </a:r>
            <a:r>
              <a:rPr lang="ru-RU" sz="1350" b="1" i="1" dirty="0" err="1">
                <a:solidFill>
                  <a:srgbClr val="000000"/>
                </a:solidFill>
                <a:latin typeface="Times New Roman" panose="02020603050405020304" pitchFamily="18" charset="0"/>
                <a:cs typeface="Times New Roman" panose="02020603050405020304" pitchFamily="18" charset="0"/>
              </a:rPr>
              <a:t>між</a:t>
            </a:r>
            <a:r>
              <a:rPr lang="ru-RU" sz="1350" b="1" i="1" dirty="0">
                <a:solidFill>
                  <a:srgbClr val="000000"/>
                </a:solidFill>
                <a:latin typeface="Times New Roman" panose="02020603050405020304" pitchFamily="18" charset="0"/>
                <a:cs typeface="Times New Roman" panose="02020603050405020304" pitchFamily="18" charset="0"/>
              </a:rPr>
              <a:t> </a:t>
            </a:r>
            <a:r>
              <a:rPr lang="ru-RU" sz="1350" b="1" i="1" dirty="0" err="1">
                <a:solidFill>
                  <a:srgbClr val="000000"/>
                </a:solidFill>
                <a:latin typeface="Times New Roman" panose="02020603050405020304" pitchFamily="18" charset="0"/>
                <a:cs typeface="Times New Roman" panose="02020603050405020304" pitchFamily="18" charset="0"/>
              </a:rPr>
              <a:t>протиправним</a:t>
            </a:r>
            <a:r>
              <a:rPr lang="ru-RU" sz="1350" b="1" i="1" dirty="0">
                <a:solidFill>
                  <a:srgbClr val="000000"/>
                </a:solidFill>
                <a:latin typeface="Times New Roman" panose="02020603050405020304" pitchFamily="18" charset="0"/>
                <a:cs typeface="Times New Roman" panose="02020603050405020304" pitchFamily="18" charset="0"/>
              </a:rPr>
              <a:t> </a:t>
            </a:r>
            <a:r>
              <a:rPr lang="ru-RU" sz="1350" b="1" i="1" dirty="0" err="1">
                <a:solidFill>
                  <a:srgbClr val="000000"/>
                </a:solidFill>
                <a:latin typeface="Times New Roman" panose="02020603050405020304" pitchFamily="18" charset="0"/>
                <a:cs typeface="Times New Roman" panose="02020603050405020304" pitchFamily="18" charset="0"/>
              </a:rPr>
              <a:t>діянням</a:t>
            </a:r>
            <a:r>
              <a:rPr lang="ru-RU" sz="1350" b="1" i="1" dirty="0">
                <a:solidFill>
                  <a:srgbClr val="000000"/>
                </a:solidFill>
                <a:latin typeface="Times New Roman" panose="02020603050405020304" pitchFamily="18" charset="0"/>
                <a:cs typeface="Times New Roman" panose="02020603050405020304" pitchFamily="18" charset="0"/>
              </a:rPr>
              <a:t> та </a:t>
            </a:r>
            <a:r>
              <a:rPr lang="ru-RU" sz="1350" b="1" i="1" dirty="0" err="1">
                <a:solidFill>
                  <a:srgbClr val="000000"/>
                </a:solidFill>
                <a:latin typeface="Times New Roman" panose="02020603050405020304" pitchFamily="18" charset="0"/>
                <a:cs typeface="Times New Roman" panose="02020603050405020304" pitchFamily="18" charset="0"/>
              </a:rPr>
              <a:t>шкідливими</a:t>
            </a:r>
            <a:r>
              <a:rPr lang="ru-RU" sz="1350" b="1" i="1" dirty="0">
                <a:solidFill>
                  <a:srgbClr val="000000"/>
                </a:solidFill>
                <a:latin typeface="Times New Roman" panose="02020603050405020304" pitchFamily="18" charset="0"/>
                <a:cs typeface="Times New Roman" panose="02020603050405020304" pitchFamily="18" charset="0"/>
              </a:rPr>
              <a:t> </a:t>
            </a:r>
            <a:r>
              <a:rPr lang="ru-RU" sz="1350" b="1" i="1" dirty="0" err="1">
                <a:solidFill>
                  <a:srgbClr val="000000"/>
                </a:solidFill>
                <a:latin typeface="Times New Roman" panose="02020603050405020304" pitchFamily="18" charset="0"/>
                <a:cs typeface="Times New Roman" panose="02020603050405020304" pitchFamily="18" charset="0"/>
              </a:rPr>
              <a:t>наслідками</a:t>
            </a:r>
            <a:r>
              <a:rPr lang="ru-RU" sz="1350" b="1" i="1" dirty="0">
                <a:solidFill>
                  <a:srgbClr val="000000"/>
                </a:solidFill>
                <a:latin typeface="Times New Roman" panose="02020603050405020304" pitchFamily="18" charset="0"/>
                <a:cs typeface="Times New Roman" panose="02020603050405020304" pitchFamily="18" charset="0"/>
              </a:rPr>
              <a:t>, </a:t>
            </a:r>
            <a:r>
              <a:rPr lang="ru-RU" sz="1350" b="1" i="1" dirty="0" err="1">
                <a:solidFill>
                  <a:srgbClr val="000000"/>
                </a:solidFill>
                <a:latin typeface="Times New Roman" panose="02020603050405020304" pitchFamily="18" charset="0"/>
                <a:cs typeface="Times New Roman" panose="02020603050405020304" pitchFamily="18" charset="0"/>
              </a:rPr>
              <a:t>що</a:t>
            </a:r>
            <a:r>
              <a:rPr lang="ru-RU" sz="1350" b="1" i="1" dirty="0">
                <a:solidFill>
                  <a:srgbClr val="000000"/>
                </a:solidFill>
                <a:latin typeface="Times New Roman" panose="02020603050405020304" pitchFamily="18" charset="0"/>
                <a:cs typeface="Times New Roman" panose="02020603050405020304" pitchFamily="18" charset="0"/>
              </a:rPr>
              <a:t> наступили</a:t>
            </a:r>
            <a:endParaRPr lang="ru-RU" sz="1350" b="1" dirty="0">
              <a:solidFill>
                <a:srgbClr val="000000"/>
              </a:solidFill>
              <a:latin typeface="Times New Roman" panose="02020603050405020304" pitchFamily="18" charset="0"/>
              <a:cs typeface="Times New Roman" panose="02020603050405020304" pitchFamily="18" charset="0"/>
            </a:endParaRPr>
          </a:p>
          <a:p>
            <a:pPr algn="just"/>
            <a:r>
              <a:rPr lang="ru-RU" sz="1350" b="1" dirty="0">
                <a:solidFill>
                  <a:srgbClr val="FF0000"/>
                </a:solidFill>
                <a:latin typeface="Times New Roman" panose="02020603050405020304" pitchFamily="18" charset="0"/>
                <a:cs typeface="Times New Roman" panose="02020603050405020304" pitchFamily="18" charset="0"/>
              </a:rPr>
              <a:t>ФАКУЛЬТАТИВНІ ОЗНАКИ:</a:t>
            </a:r>
          </a:p>
          <a:p>
            <a:pPr algn="just"/>
            <a:r>
              <a:rPr lang="ru-RU" sz="1350" b="1" i="1" dirty="0">
                <a:solidFill>
                  <a:srgbClr val="000000"/>
                </a:solidFill>
                <a:latin typeface="Times New Roman" panose="02020603050405020304" pitchFamily="18" charset="0"/>
                <a:cs typeface="Times New Roman" panose="02020603050405020304" pitchFamily="18" charset="0"/>
              </a:rPr>
              <a:t>- час, </a:t>
            </a:r>
            <a:r>
              <a:rPr lang="ru-RU" sz="1350" b="1" i="1" dirty="0" err="1">
                <a:solidFill>
                  <a:srgbClr val="000000"/>
                </a:solidFill>
                <a:latin typeface="Times New Roman" panose="02020603050405020304" pitchFamily="18" charset="0"/>
                <a:cs typeface="Times New Roman" panose="02020603050405020304" pitchFamily="18" charset="0"/>
              </a:rPr>
              <a:t>місце</a:t>
            </a:r>
            <a:r>
              <a:rPr lang="ru-RU" sz="1350" b="1" i="1" dirty="0">
                <a:solidFill>
                  <a:srgbClr val="000000"/>
                </a:solidFill>
                <a:latin typeface="Times New Roman" panose="02020603050405020304" pitchFamily="18" charset="0"/>
                <a:cs typeface="Times New Roman" panose="02020603050405020304" pitchFamily="18" charset="0"/>
              </a:rPr>
              <a:t>, </a:t>
            </a:r>
            <a:r>
              <a:rPr lang="ru-RU" sz="1350" b="1" i="1" dirty="0" err="1">
                <a:solidFill>
                  <a:srgbClr val="000000"/>
                </a:solidFill>
                <a:latin typeface="Times New Roman" panose="02020603050405020304" pitchFamily="18" charset="0"/>
                <a:cs typeface="Times New Roman" panose="02020603050405020304" pitchFamily="18" charset="0"/>
              </a:rPr>
              <a:t>умови</a:t>
            </a:r>
            <a:r>
              <a:rPr lang="ru-RU" sz="1350" b="1" i="1" dirty="0">
                <a:solidFill>
                  <a:srgbClr val="000000"/>
                </a:solidFill>
                <a:latin typeface="Times New Roman" panose="02020603050405020304" pitchFamily="18" charset="0"/>
                <a:cs typeface="Times New Roman" panose="02020603050405020304" pitchFamily="18" charset="0"/>
              </a:rPr>
              <a:t>, </a:t>
            </a:r>
            <a:r>
              <a:rPr lang="ru-RU" sz="1350" b="1" i="1" dirty="0" err="1">
                <a:solidFill>
                  <a:srgbClr val="000000"/>
                </a:solidFill>
                <a:latin typeface="Times New Roman" panose="02020603050405020304" pitchFamily="18" charset="0"/>
                <a:cs typeface="Times New Roman" panose="02020603050405020304" pitchFamily="18" charset="0"/>
              </a:rPr>
              <a:t>способи</a:t>
            </a:r>
            <a:r>
              <a:rPr lang="ru-RU" sz="1350" b="1" i="1" dirty="0">
                <a:solidFill>
                  <a:srgbClr val="000000"/>
                </a:solidFill>
                <a:latin typeface="Times New Roman" panose="02020603050405020304" pitchFamily="18" charset="0"/>
                <a:cs typeface="Times New Roman" panose="02020603050405020304" pitchFamily="18" charset="0"/>
              </a:rPr>
              <a:t> та </a:t>
            </a:r>
            <a:r>
              <a:rPr lang="ru-RU" sz="1350" b="1" i="1" dirty="0" err="1">
                <a:solidFill>
                  <a:srgbClr val="000000"/>
                </a:solidFill>
                <a:latin typeface="Times New Roman" panose="02020603050405020304" pitchFamily="18" charset="0"/>
                <a:cs typeface="Times New Roman" panose="02020603050405020304" pitchFamily="18" charset="0"/>
              </a:rPr>
              <a:t>засоби</a:t>
            </a:r>
            <a:r>
              <a:rPr lang="ru-RU" sz="1350" b="1" i="1" dirty="0">
                <a:solidFill>
                  <a:srgbClr val="000000"/>
                </a:solidFill>
                <a:latin typeface="Times New Roman" panose="02020603050405020304" pitchFamily="18" charset="0"/>
                <a:cs typeface="Times New Roman" panose="02020603050405020304" pitchFamily="18" charset="0"/>
              </a:rPr>
              <a:t> </a:t>
            </a:r>
            <a:r>
              <a:rPr lang="ru-RU" sz="1350" b="1" i="1" dirty="0" err="1">
                <a:solidFill>
                  <a:srgbClr val="000000"/>
                </a:solidFill>
                <a:latin typeface="Times New Roman" panose="02020603050405020304" pitchFamily="18" charset="0"/>
                <a:cs typeface="Times New Roman" panose="02020603050405020304" pitchFamily="18" charset="0"/>
              </a:rPr>
              <a:t>вчинення</a:t>
            </a:r>
            <a:r>
              <a:rPr lang="ru-RU" sz="1350" b="1" i="1" dirty="0">
                <a:solidFill>
                  <a:srgbClr val="000000"/>
                </a:solidFill>
                <a:latin typeface="Times New Roman" panose="02020603050405020304" pitchFamily="18" charset="0"/>
                <a:cs typeface="Times New Roman" panose="02020603050405020304" pitchFamily="18" charset="0"/>
              </a:rPr>
              <a:t> </a:t>
            </a:r>
            <a:r>
              <a:rPr lang="ru-RU" sz="1350" b="1" i="1" dirty="0" err="1">
                <a:solidFill>
                  <a:srgbClr val="000000"/>
                </a:solidFill>
                <a:latin typeface="Times New Roman" panose="02020603050405020304" pitchFamily="18" charset="0"/>
                <a:cs typeface="Times New Roman" panose="02020603050405020304" pitchFamily="18" charset="0"/>
              </a:rPr>
              <a:t>правопорушення</a:t>
            </a:r>
            <a:r>
              <a:rPr lang="ru-RU" sz="1350" b="1" i="1" dirty="0">
                <a:solidFill>
                  <a:srgbClr val="000000"/>
                </a:solidFill>
                <a:latin typeface="Times New Roman" panose="02020603050405020304" pitchFamily="18" charset="0"/>
                <a:cs typeface="Times New Roman" panose="02020603050405020304" pitchFamily="18" charset="0"/>
              </a:rPr>
              <a:t>.</a:t>
            </a:r>
            <a:endParaRPr lang="ru-RU" sz="1350" b="1"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16873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487951" y="983069"/>
            <a:ext cx="4247509" cy="600164"/>
          </a:xfrm>
          <a:prstGeom prst="rect">
            <a:avLst/>
          </a:prstGeom>
        </p:spPr>
        <p:txBody>
          <a:bodyPr wrap="none">
            <a:spAutoFit/>
          </a:bodyPr>
          <a:lstStyle/>
          <a:p>
            <a:r>
              <a:rPr lang="ru-RU" sz="3300" b="1" dirty="0" err="1">
                <a:solidFill>
                  <a:srgbClr val="000000"/>
                </a:solidFill>
                <a:latin typeface="Times New Roman" panose="02020603050405020304" pitchFamily="18" charset="0"/>
                <a:cs typeface="Times New Roman" panose="02020603050405020304" pitchFamily="18" charset="0"/>
              </a:rPr>
              <a:t>Протиправне</a:t>
            </a:r>
            <a:r>
              <a:rPr lang="ru-RU" sz="3300" b="1" dirty="0">
                <a:solidFill>
                  <a:srgbClr val="000000"/>
                </a:solidFill>
                <a:latin typeface="Times New Roman" panose="02020603050405020304" pitchFamily="18" charset="0"/>
                <a:cs typeface="Times New Roman" panose="02020603050405020304" pitchFamily="18" charset="0"/>
              </a:rPr>
              <a:t> </a:t>
            </a:r>
            <a:r>
              <a:rPr lang="ru-RU" sz="3300" b="1" dirty="0" err="1">
                <a:solidFill>
                  <a:srgbClr val="000000"/>
                </a:solidFill>
                <a:latin typeface="Times New Roman" panose="02020603050405020304" pitchFamily="18" charset="0"/>
                <a:cs typeface="Times New Roman" panose="02020603050405020304" pitchFamily="18" charset="0"/>
              </a:rPr>
              <a:t>діяння</a:t>
            </a:r>
            <a:r>
              <a:rPr lang="ru-RU" sz="3300" b="1" dirty="0">
                <a:solidFill>
                  <a:srgbClr val="000000"/>
                </a:solidFill>
                <a:latin typeface="Times New Roman" panose="02020603050405020304" pitchFamily="18" charset="0"/>
                <a:cs typeface="Times New Roman" panose="02020603050405020304" pitchFamily="18" charset="0"/>
              </a:rPr>
              <a:t> </a:t>
            </a:r>
            <a:endParaRPr lang="ru-RU" sz="3300" dirty="0">
              <a:latin typeface="Times New Roman" panose="02020603050405020304" pitchFamily="18" charset="0"/>
              <a:cs typeface="Times New Roman" panose="02020603050405020304" pitchFamily="18" charset="0"/>
            </a:endParaRPr>
          </a:p>
        </p:txBody>
      </p:sp>
      <p:sp>
        <p:nvSpPr>
          <p:cNvPr id="6" name="Стрелка вниз 5"/>
          <p:cNvSpPr/>
          <p:nvPr/>
        </p:nvSpPr>
        <p:spPr>
          <a:xfrm rot="2393827">
            <a:off x="2327877" y="1608993"/>
            <a:ext cx="278606" cy="347996"/>
          </a:xfrm>
          <a:prstGeom prst="downArrow">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solidFill>
                <a:sysClr val="windowText" lastClr="000000"/>
              </a:solidFill>
            </a:endParaRPr>
          </a:p>
        </p:txBody>
      </p:sp>
      <p:sp>
        <p:nvSpPr>
          <p:cNvPr id="7" name="Стрелка вниз 6"/>
          <p:cNvSpPr/>
          <p:nvPr/>
        </p:nvSpPr>
        <p:spPr>
          <a:xfrm rot="19122875">
            <a:off x="5891485" y="1616288"/>
            <a:ext cx="278606" cy="287851"/>
          </a:xfrm>
          <a:prstGeom prst="downArrow">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p>
        </p:txBody>
      </p:sp>
      <p:sp>
        <p:nvSpPr>
          <p:cNvPr id="8" name="Овал 7"/>
          <p:cNvSpPr/>
          <p:nvPr/>
        </p:nvSpPr>
        <p:spPr>
          <a:xfrm>
            <a:off x="1377757" y="2105240"/>
            <a:ext cx="2178844" cy="628650"/>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dirty="0">
                <a:latin typeface="Times New Roman" panose="02020603050405020304" pitchFamily="18" charset="0"/>
                <a:cs typeface="Times New Roman" panose="02020603050405020304" pitchFamily="18" charset="0"/>
              </a:rPr>
              <a:t>Просте</a:t>
            </a:r>
            <a:endParaRPr lang="ru-RU" sz="2400" dirty="0">
              <a:latin typeface="Times New Roman" panose="02020603050405020304" pitchFamily="18" charset="0"/>
              <a:cs typeface="Times New Roman" panose="02020603050405020304" pitchFamily="18" charset="0"/>
            </a:endParaRPr>
          </a:p>
        </p:txBody>
      </p:sp>
      <p:sp>
        <p:nvSpPr>
          <p:cNvPr id="9" name="Овал 8"/>
          <p:cNvSpPr/>
          <p:nvPr/>
        </p:nvSpPr>
        <p:spPr>
          <a:xfrm>
            <a:off x="5229225" y="1990979"/>
            <a:ext cx="2178844" cy="628650"/>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dirty="0">
                <a:latin typeface="Times New Roman" panose="02020603050405020304" pitchFamily="18" charset="0"/>
                <a:cs typeface="Times New Roman" panose="02020603050405020304" pitchFamily="18" charset="0"/>
              </a:rPr>
              <a:t>Складне</a:t>
            </a:r>
            <a:endParaRPr lang="ru-RU" sz="2400" dirty="0">
              <a:latin typeface="Times New Roman" panose="02020603050405020304" pitchFamily="18" charset="0"/>
              <a:cs typeface="Times New Roman" panose="02020603050405020304" pitchFamily="18" charset="0"/>
            </a:endParaRPr>
          </a:p>
        </p:txBody>
      </p:sp>
      <p:sp>
        <p:nvSpPr>
          <p:cNvPr id="10" name="Прямоугольник 9"/>
          <p:cNvSpPr/>
          <p:nvPr/>
        </p:nvSpPr>
        <p:spPr>
          <a:xfrm>
            <a:off x="1243013" y="3000375"/>
            <a:ext cx="2593181" cy="1614488"/>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350" b="1" i="1">
                <a:latin typeface="Times New Roman" panose="02020603050405020304" pitchFamily="18" charset="0"/>
                <a:cs typeface="Times New Roman" panose="02020603050405020304" pitchFamily="18" charset="0"/>
              </a:rPr>
              <a:t>Просте</a:t>
            </a:r>
            <a:r>
              <a:rPr lang="ru-RU" sz="1350" b="1">
                <a:latin typeface="Times New Roman" panose="02020603050405020304" pitchFamily="18" charset="0"/>
                <a:cs typeface="Times New Roman" panose="02020603050405020304" pitchFamily="18" charset="0"/>
              </a:rPr>
              <a:t> діяння являє собою єдину однократну (одноактну) дію чи бездіяльність </a:t>
            </a:r>
            <a:endParaRPr lang="ru-RU" sz="1350">
              <a:latin typeface="Times New Roman" panose="02020603050405020304" pitchFamily="18" charset="0"/>
              <a:cs typeface="Times New Roman" panose="02020603050405020304" pitchFamily="18" charset="0"/>
            </a:endParaRPr>
          </a:p>
        </p:txBody>
      </p:sp>
      <p:sp>
        <p:nvSpPr>
          <p:cNvPr id="11" name="Прямоугольник 10"/>
          <p:cNvSpPr/>
          <p:nvPr/>
        </p:nvSpPr>
        <p:spPr>
          <a:xfrm>
            <a:off x="5229226" y="2843213"/>
            <a:ext cx="2593181" cy="228956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350" b="1" i="1" dirty="0">
                <a:latin typeface="Times New Roman" panose="02020603050405020304" pitchFamily="18" charset="0"/>
                <a:cs typeface="Times New Roman" panose="02020603050405020304" pitchFamily="18" charset="0"/>
              </a:rPr>
              <a:t>Складне</a:t>
            </a:r>
            <a:r>
              <a:rPr lang="ru-RU" sz="1350" b="1" dirty="0">
                <a:latin typeface="Times New Roman" panose="02020603050405020304" pitchFamily="18" charset="0"/>
                <a:cs typeface="Times New Roman" panose="02020603050405020304" pitchFamily="18" charset="0"/>
              </a:rPr>
              <a:t> </a:t>
            </a:r>
            <a:r>
              <a:rPr lang="ru-RU" sz="1350" b="1" dirty="0" err="1">
                <a:latin typeface="Times New Roman" panose="02020603050405020304" pitchFamily="18" charset="0"/>
                <a:cs typeface="Times New Roman" panose="02020603050405020304" pitchFamily="18" charset="0"/>
              </a:rPr>
              <a:t>протиправне</a:t>
            </a:r>
            <a:r>
              <a:rPr lang="ru-RU" sz="1350" b="1" dirty="0">
                <a:latin typeface="Times New Roman" panose="02020603050405020304" pitchFamily="18" charset="0"/>
                <a:cs typeface="Times New Roman" panose="02020603050405020304" pitchFamily="18" charset="0"/>
              </a:rPr>
              <a:t> </a:t>
            </a:r>
            <a:r>
              <a:rPr lang="ru-RU" sz="1350" b="1" dirty="0" err="1">
                <a:latin typeface="Times New Roman" panose="02020603050405020304" pitchFamily="18" charset="0"/>
                <a:cs typeface="Times New Roman" panose="02020603050405020304" pitchFamily="18" charset="0"/>
              </a:rPr>
              <a:t>діяння</a:t>
            </a:r>
            <a:r>
              <a:rPr lang="ru-RU" sz="1350" b="1" dirty="0">
                <a:latin typeface="Times New Roman" panose="02020603050405020304" pitchFamily="18" charset="0"/>
                <a:cs typeface="Times New Roman" panose="02020603050405020304" pitchFamily="18" charset="0"/>
              </a:rPr>
              <a:t> </a:t>
            </a:r>
            <a:r>
              <a:rPr lang="ru-RU" sz="1350" b="1" dirty="0" err="1">
                <a:latin typeface="Times New Roman" panose="02020603050405020304" pitchFamily="18" charset="0"/>
                <a:cs typeface="Times New Roman" panose="02020603050405020304" pitchFamily="18" charset="0"/>
              </a:rPr>
              <a:t>утворює</a:t>
            </a:r>
            <a:r>
              <a:rPr lang="ru-RU" sz="1350" b="1" dirty="0">
                <a:latin typeface="Times New Roman" panose="02020603050405020304" pitchFamily="18" charset="0"/>
                <a:cs typeface="Times New Roman" panose="02020603050405020304" pitchFamily="18" charset="0"/>
              </a:rPr>
              <a:t> </a:t>
            </a:r>
            <a:r>
              <a:rPr lang="ru-RU" sz="1350" b="1" dirty="0" err="1">
                <a:latin typeface="Times New Roman" panose="02020603050405020304" pitchFamily="18" charset="0"/>
                <a:cs typeface="Times New Roman" panose="02020603050405020304" pitchFamily="18" charset="0"/>
              </a:rPr>
              <a:t>різні</a:t>
            </a:r>
            <a:r>
              <a:rPr lang="ru-RU" sz="1350" b="1" dirty="0">
                <a:latin typeface="Times New Roman" panose="02020603050405020304" pitchFamily="18" charset="0"/>
                <a:cs typeface="Times New Roman" panose="02020603050405020304" pitchFamily="18" charset="0"/>
              </a:rPr>
              <a:t> </a:t>
            </a:r>
            <a:r>
              <a:rPr lang="ru-RU" sz="1350" b="1" dirty="0" err="1">
                <a:latin typeface="Times New Roman" panose="02020603050405020304" pitchFamily="18" charset="0"/>
                <a:cs typeface="Times New Roman" panose="02020603050405020304" pitchFamily="18" charset="0"/>
              </a:rPr>
              <a:t>склади</a:t>
            </a:r>
            <a:r>
              <a:rPr lang="ru-RU" sz="1350" b="1" dirty="0">
                <a:latin typeface="Times New Roman" panose="02020603050405020304" pitchFamily="18" charset="0"/>
                <a:cs typeface="Times New Roman" panose="02020603050405020304" pitchFamily="18" charset="0"/>
              </a:rPr>
              <a:t> </a:t>
            </a:r>
            <a:r>
              <a:rPr lang="ru-RU" sz="1350" b="1" dirty="0" err="1">
                <a:latin typeface="Times New Roman" panose="02020603050405020304" pitchFamily="18" charset="0"/>
                <a:cs typeface="Times New Roman" panose="02020603050405020304" pitchFamily="18" charset="0"/>
              </a:rPr>
              <a:t>адміністративних</a:t>
            </a:r>
            <a:r>
              <a:rPr lang="ru-RU" sz="1350" b="1" dirty="0">
                <a:latin typeface="Times New Roman" panose="02020603050405020304" pitchFamily="18" charset="0"/>
                <a:cs typeface="Times New Roman" panose="02020603050405020304" pitchFamily="18" charset="0"/>
              </a:rPr>
              <a:t> </a:t>
            </a:r>
            <a:r>
              <a:rPr lang="ru-RU" sz="1350" b="1" dirty="0" err="1">
                <a:latin typeface="Times New Roman" panose="02020603050405020304" pitchFamily="18" charset="0"/>
                <a:cs typeface="Times New Roman" panose="02020603050405020304" pitchFamily="18" charset="0"/>
              </a:rPr>
              <a:t>правопорушень</a:t>
            </a:r>
            <a:r>
              <a:rPr lang="ru-RU" sz="1350" b="1" dirty="0">
                <a:latin typeface="Times New Roman" panose="02020603050405020304" pitchFamily="18" charset="0"/>
                <a:cs typeface="Times New Roman" panose="02020603050405020304" pitchFamily="18" charset="0"/>
              </a:rPr>
              <a:t>, у тому </a:t>
            </a:r>
            <a:r>
              <a:rPr lang="ru-RU" sz="1350" b="1" dirty="0" err="1">
                <a:latin typeface="Times New Roman" panose="02020603050405020304" pitchFamily="18" charset="0"/>
                <a:cs typeface="Times New Roman" panose="02020603050405020304" pitchFamily="18" charset="0"/>
              </a:rPr>
              <a:t>числі</a:t>
            </a:r>
            <a:r>
              <a:rPr lang="ru-RU" sz="1350" b="1" dirty="0">
                <a:latin typeface="Times New Roman" panose="02020603050405020304" pitchFamily="18" charset="0"/>
                <a:cs typeface="Times New Roman" panose="02020603050405020304" pitchFamily="18" charset="0"/>
              </a:rPr>
              <a:t>:</a:t>
            </a:r>
          </a:p>
          <a:p>
            <a:pPr marL="214313" indent="-214313" algn="ctr">
              <a:buFontTx/>
              <a:buChar char="-"/>
            </a:pPr>
            <a:r>
              <a:rPr lang="ru-RU" sz="1350" b="1" dirty="0">
                <a:latin typeface="Times New Roman" panose="02020603050405020304" pitchFamily="18" charset="0"/>
                <a:cs typeface="Times New Roman" panose="02020603050405020304" pitchFamily="18" charset="0"/>
              </a:rPr>
              <a:t>тих, </a:t>
            </a:r>
            <a:r>
              <a:rPr lang="ru-RU" sz="1350" b="1" dirty="0" err="1">
                <a:latin typeface="Times New Roman" panose="02020603050405020304" pitchFamily="18" charset="0"/>
                <a:cs typeface="Times New Roman" panose="02020603050405020304" pitchFamily="18" charset="0"/>
              </a:rPr>
              <a:t>що</a:t>
            </a:r>
            <a:r>
              <a:rPr lang="ru-RU" sz="1350" b="1" dirty="0">
                <a:latin typeface="Times New Roman" panose="02020603050405020304" pitchFamily="18" charset="0"/>
                <a:cs typeface="Times New Roman" panose="02020603050405020304" pitchFamily="18" charset="0"/>
              </a:rPr>
              <a:t> </a:t>
            </a:r>
            <a:r>
              <a:rPr lang="ru-RU" sz="1350" b="1" dirty="0" err="1">
                <a:latin typeface="Times New Roman" panose="02020603050405020304" pitchFamily="18" charset="0"/>
                <a:cs typeface="Times New Roman" panose="02020603050405020304" pitchFamily="18" charset="0"/>
              </a:rPr>
              <a:t>складаються</a:t>
            </a:r>
            <a:r>
              <a:rPr lang="ru-RU" sz="1350" b="1" dirty="0">
                <a:latin typeface="Times New Roman" panose="02020603050405020304" pitchFamily="18" charset="0"/>
                <a:cs typeface="Times New Roman" panose="02020603050405020304" pitchFamily="18" charset="0"/>
              </a:rPr>
              <a:t> з </a:t>
            </a:r>
            <a:r>
              <a:rPr lang="ru-RU" sz="1350" b="1" i="1" dirty="0" err="1">
                <a:latin typeface="Times New Roman" panose="02020603050405020304" pitchFamily="18" charset="0"/>
                <a:cs typeface="Times New Roman" panose="02020603050405020304" pitchFamily="18" charset="0"/>
              </a:rPr>
              <a:t>альтернативних</a:t>
            </a:r>
            <a:r>
              <a:rPr lang="ru-RU" sz="1350" b="1" i="1" dirty="0">
                <a:latin typeface="Times New Roman" panose="02020603050405020304" pitchFamily="18" charset="0"/>
                <a:cs typeface="Times New Roman" panose="02020603050405020304" pitchFamily="18" charset="0"/>
              </a:rPr>
              <a:t> </a:t>
            </a:r>
            <a:r>
              <a:rPr lang="ru-RU" sz="1350" b="1" i="1" dirty="0" err="1">
                <a:latin typeface="Times New Roman" panose="02020603050405020304" pitchFamily="18" charset="0"/>
                <a:cs typeface="Times New Roman" panose="02020603050405020304" pitchFamily="18" charset="0"/>
              </a:rPr>
              <a:t>дій</a:t>
            </a:r>
            <a:r>
              <a:rPr lang="ru-RU" sz="1350" b="1" dirty="0">
                <a:latin typeface="Times New Roman" panose="02020603050405020304" pitchFamily="18" charset="0"/>
                <a:cs typeface="Times New Roman" panose="02020603050405020304" pitchFamily="18" charset="0"/>
              </a:rPr>
              <a:t> </a:t>
            </a:r>
          </a:p>
          <a:p>
            <a:pPr marL="214313" indent="-214313" algn="ctr">
              <a:buFontTx/>
              <a:buChar char="-"/>
            </a:pPr>
            <a:r>
              <a:rPr lang="ru-RU" sz="1350" b="1" i="1" dirty="0" err="1">
                <a:latin typeface="Times New Roman" panose="02020603050405020304" pitchFamily="18" charset="0"/>
                <a:cs typeface="Times New Roman" panose="02020603050405020304" pitchFamily="18" charset="0"/>
              </a:rPr>
              <a:t>тривалих</a:t>
            </a:r>
            <a:r>
              <a:rPr lang="ru-RU" sz="1350" b="1" dirty="0">
                <a:latin typeface="Times New Roman" panose="02020603050405020304" pitchFamily="18" charset="0"/>
                <a:cs typeface="Times New Roman" panose="02020603050405020304" pitchFamily="18" charset="0"/>
              </a:rPr>
              <a:t> </a:t>
            </a:r>
            <a:r>
              <a:rPr lang="ru-RU" sz="1350" b="1" dirty="0" err="1">
                <a:latin typeface="Times New Roman" panose="02020603050405020304" pitchFamily="18" charset="0"/>
                <a:cs typeface="Times New Roman" panose="02020603050405020304" pitchFamily="18" charset="0"/>
              </a:rPr>
              <a:t>правопорушень</a:t>
            </a:r>
            <a:endParaRPr lang="ru-RU" sz="1350" b="1" dirty="0">
              <a:latin typeface="Times New Roman" panose="02020603050405020304" pitchFamily="18" charset="0"/>
              <a:cs typeface="Times New Roman" panose="02020603050405020304" pitchFamily="18" charset="0"/>
            </a:endParaRPr>
          </a:p>
          <a:p>
            <a:pPr marL="214313" indent="-214313" algn="ctr">
              <a:buFontTx/>
              <a:buChar char="-"/>
            </a:pPr>
            <a:r>
              <a:rPr lang="ru-RU" sz="1350" b="1" i="1" dirty="0" err="1">
                <a:latin typeface="Times New Roman" panose="02020603050405020304" pitchFamily="18" charset="0"/>
                <a:cs typeface="Times New Roman" panose="02020603050405020304" pitchFamily="18" charset="0"/>
              </a:rPr>
              <a:t>продовжуваних</a:t>
            </a:r>
            <a:r>
              <a:rPr lang="ru-RU" sz="1350" b="1" i="1" dirty="0">
                <a:latin typeface="Times New Roman" panose="02020603050405020304" pitchFamily="18" charset="0"/>
                <a:cs typeface="Times New Roman" panose="02020603050405020304" pitchFamily="18" charset="0"/>
              </a:rPr>
              <a:t> </a:t>
            </a:r>
            <a:r>
              <a:rPr lang="ru-RU" sz="1350" b="1" i="1" dirty="0" err="1">
                <a:latin typeface="Times New Roman" panose="02020603050405020304" pitchFamily="18" charset="0"/>
                <a:cs typeface="Times New Roman" panose="02020603050405020304" pitchFamily="18" charset="0"/>
              </a:rPr>
              <a:t>правопорушень</a:t>
            </a:r>
            <a:endParaRPr lang="ru-RU" sz="13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92070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err="1" smtClean="0">
                <a:latin typeface="Times New Roman" panose="02020603050405020304" pitchFamily="18" charset="0"/>
                <a:cs typeface="Times New Roman" panose="02020603050405020304" pitchFamily="18" charset="0"/>
              </a:rPr>
              <a:t>Залежно</a:t>
            </a:r>
            <a:r>
              <a:rPr lang="ru-RU" b="1" i="1" dirty="0" smtClean="0">
                <a:latin typeface="Times New Roman" panose="02020603050405020304" pitchFamily="18" charset="0"/>
                <a:cs typeface="Times New Roman" panose="02020603050405020304" pitchFamily="18" charset="0"/>
              </a:rPr>
              <a:t> </a:t>
            </a:r>
            <a:r>
              <a:rPr lang="ru-RU" b="1" i="1" dirty="0" err="1" smtClean="0">
                <a:latin typeface="Times New Roman" panose="02020603050405020304" pitchFamily="18" charset="0"/>
                <a:cs typeface="Times New Roman" panose="02020603050405020304" pitchFamily="18" charset="0"/>
              </a:rPr>
              <a:t>від</a:t>
            </a:r>
            <a:r>
              <a:rPr lang="ru-RU" b="1" i="1" dirty="0" smtClean="0">
                <a:latin typeface="Times New Roman" panose="02020603050405020304" pitchFamily="18" charset="0"/>
                <a:cs typeface="Times New Roman" panose="02020603050405020304" pitchFamily="18" charset="0"/>
              </a:rPr>
              <a:t> </a:t>
            </a:r>
            <a:r>
              <a:rPr lang="ru-RU" b="1" i="1" dirty="0" err="1" smtClean="0">
                <a:latin typeface="Times New Roman" panose="02020603050405020304" pitchFamily="18" charset="0"/>
                <a:cs typeface="Times New Roman" panose="02020603050405020304" pitchFamily="18" charset="0"/>
              </a:rPr>
              <a:t>наявності</a:t>
            </a:r>
            <a:r>
              <a:rPr lang="ru-RU" b="1" i="1" dirty="0" smtClean="0">
                <a:latin typeface="Times New Roman" panose="02020603050405020304" pitchFamily="18" charset="0"/>
                <a:cs typeface="Times New Roman" panose="02020603050405020304" pitchFamily="18" charset="0"/>
              </a:rPr>
              <a:t> </a:t>
            </a:r>
            <a:r>
              <a:rPr lang="ru-RU" b="1" i="1" dirty="0" err="1" smtClean="0">
                <a:latin typeface="Times New Roman" panose="02020603050405020304" pitchFamily="18" charset="0"/>
                <a:cs typeface="Times New Roman" panose="02020603050405020304" pitchFamily="18" charset="0"/>
              </a:rPr>
              <a:t>шкідливих</a:t>
            </a:r>
            <a:r>
              <a:rPr lang="ru-RU" b="1" i="1" dirty="0" smtClean="0">
                <a:latin typeface="Times New Roman" panose="02020603050405020304" pitchFamily="18" charset="0"/>
                <a:cs typeface="Times New Roman" panose="02020603050405020304" pitchFamily="18" charset="0"/>
              </a:rPr>
              <a:t> </a:t>
            </a:r>
            <a:r>
              <a:rPr lang="ru-RU" b="1" i="1" dirty="0" err="1" smtClean="0">
                <a:latin typeface="Times New Roman" panose="02020603050405020304" pitchFamily="18" charset="0"/>
                <a:cs typeface="Times New Roman" panose="02020603050405020304" pitchFamily="18" charset="0"/>
              </a:rPr>
              <a:t>наслідків</a:t>
            </a:r>
            <a:r>
              <a:rPr lang="ru-RU" b="1" i="1" dirty="0" smtClean="0">
                <a:latin typeface="Times New Roman" panose="02020603050405020304" pitchFamily="18" charset="0"/>
                <a:cs typeface="Times New Roman" panose="02020603050405020304" pitchFamily="18" charset="0"/>
              </a:rPr>
              <a:t> </a:t>
            </a:r>
            <a:r>
              <a:rPr lang="ru-RU" b="1" i="1" dirty="0" err="1" smtClean="0">
                <a:latin typeface="Times New Roman" panose="02020603050405020304" pitchFamily="18" charset="0"/>
                <a:cs typeface="Times New Roman" panose="02020603050405020304" pitchFamily="18" charset="0"/>
              </a:rPr>
              <a:t>виділяють</a:t>
            </a:r>
            <a:r>
              <a:rPr lang="ru-RU" b="1" i="1" dirty="0" smtClean="0">
                <a:latin typeface="Times New Roman" panose="02020603050405020304" pitchFamily="18" charset="0"/>
                <a:cs typeface="Times New Roman" panose="02020603050405020304" pitchFamily="18" charset="0"/>
              </a:rPr>
              <a:t>:</a:t>
            </a:r>
            <a:endParaRPr lang="ru-RU" i="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14312" y="2221706"/>
            <a:ext cx="8301038" cy="3268266"/>
          </a:xfrm>
        </p:spPr>
        <p:txBody>
          <a:bodyPr>
            <a:normAutofit fontScale="47500" lnSpcReduction="20000"/>
          </a:bodyPr>
          <a:lstStyle/>
          <a:p>
            <a:r>
              <a:rPr lang="ru-RU" b="1" i="1" dirty="0" err="1" smtClean="0">
                <a:solidFill>
                  <a:srgbClr val="FF0000"/>
                </a:solidFill>
                <a:latin typeface="Times New Roman" panose="02020603050405020304" pitchFamily="18" charset="0"/>
                <a:cs typeface="Times New Roman" panose="02020603050405020304" pitchFamily="18" charset="0"/>
              </a:rPr>
              <a:t>матеріальні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склади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правопорушень</a:t>
            </a:r>
            <a:r>
              <a:rPr lang="ru-RU" dirty="0">
                <a:latin typeface="Times New Roman" panose="02020603050405020304" pitchFamily="18" charset="0"/>
                <a:cs typeface="Times New Roman" panose="02020603050405020304" pitchFamily="18" charset="0"/>
              </a:rPr>
              <a:t> (коли </a:t>
            </a:r>
            <a:r>
              <a:rPr lang="ru-RU" dirty="0" err="1">
                <a:latin typeface="Times New Roman" panose="02020603050405020304" pitchFamily="18" charset="0"/>
                <a:cs typeface="Times New Roman" panose="02020603050405020304" pitchFamily="18" charset="0"/>
              </a:rPr>
              <a:t>такі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наслідки</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нормі</a:t>
            </a:r>
            <a:r>
              <a:rPr lang="ru-RU" dirty="0">
                <a:latin typeface="Times New Roman" panose="02020603050405020304" pitchFamily="18" charset="0"/>
                <a:cs typeface="Times New Roman" panose="02020603050405020304" pitchFamily="18" charset="0"/>
              </a:rPr>
              <a:t> права </a:t>
            </a:r>
            <a:r>
              <a:rPr lang="ru-RU" dirty="0" err="1">
                <a:latin typeface="Times New Roman" panose="02020603050405020304" pitchFamily="18" charset="0"/>
                <a:cs typeface="Times New Roman" panose="02020603050405020304" pitchFamily="18" charset="0"/>
              </a:rPr>
              <a:t>передбачаються</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наприклад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пошкодження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лісу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стічними</a:t>
            </a:r>
            <a:r>
              <a:rPr lang="ru-RU" dirty="0">
                <a:latin typeface="Times New Roman" panose="02020603050405020304" pitchFamily="18" charset="0"/>
                <a:cs typeface="Times New Roman" panose="02020603050405020304" pitchFamily="18" charset="0"/>
              </a:rPr>
              <a:t> водами, </a:t>
            </a:r>
            <a:r>
              <a:rPr lang="ru-RU" dirty="0" err="1">
                <a:latin typeface="Times New Roman" panose="02020603050405020304" pitchFamily="18" charset="0"/>
                <a:cs typeface="Times New Roman" panose="02020603050405020304" pitchFamily="18" charset="0"/>
              </a:rPr>
              <a:t>хімічними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речовинами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нафтою</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нафтопродуктами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промисловими</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комунально-побутовими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викидами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відходами</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покидьками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спричиняє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його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усихання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захворювання</a:t>
            </a:r>
            <a:r>
              <a:rPr lang="ru-RU" dirty="0">
                <a:latin typeface="Times New Roman" panose="02020603050405020304" pitchFamily="18" charset="0"/>
                <a:cs typeface="Times New Roman" panose="02020603050405020304" pitchFamily="18" charset="0"/>
              </a:rPr>
              <a:t> (ст. 72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знищення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лісу</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результаті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підпалу</a:t>
            </a:r>
            <a:r>
              <a:rPr lang="ru-RU" dirty="0">
                <a:latin typeface="Times New Roman" panose="02020603050405020304" pitchFamily="18" charset="0"/>
                <a:cs typeface="Times New Roman" panose="02020603050405020304" pitchFamily="18" charset="0"/>
              </a:rPr>
              <a:t> (ст. 77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 а </a:t>
            </a:r>
            <a:r>
              <a:rPr lang="ru-RU" dirty="0" err="1">
                <a:latin typeface="Times New Roman" panose="02020603050405020304" pitchFamily="18" charset="0"/>
                <a:cs typeface="Times New Roman" panose="02020603050405020304" pitchFamily="18" charset="0"/>
              </a:rPr>
              <a:t>також</a:t>
            </a:r>
            <a:r>
              <a:rPr lang="ru-RU" dirty="0">
                <a:latin typeface="Times New Roman" panose="02020603050405020304" pitchFamily="18" charset="0"/>
                <a:cs typeface="Times New Roman" panose="02020603050405020304" pitchFamily="18" charset="0"/>
              </a:rPr>
              <a:t>, коли </a:t>
            </a:r>
            <a:r>
              <a:rPr lang="ru-RU" dirty="0" err="1">
                <a:latin typeface="Times New Roman" panose="02020603050405020304" pitchFamily="18" charset="0"/>
                <a:cs typeface="Times New Roman" panose="02020603050405020304" pitchFamily="18" charset="0"/>
              </a:rPr>
              <a:t>описується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обов’язково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спричиняє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шкідливі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наслідки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хоч</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останні</a:t>
            </a:r>
            <a:r>
              <a:rPr lang="ru-RU" dirty="0">
                <a:latin typeface="Times New Roman" panose="02020603050405020304" pitchFamily="18" charset="0"/>
                <a:cs typeface="Times New Roman" panose="02020603050405020304" pitchFamily="18" charset="0"/>
              </a:rPr>
              <a:t> законом і не </a:t>
            </a:r>
            <a:r>
              <a:rPr lang="ru-RU" dirty="0" err="1">
                <a:latin typeface="Times New Roman" panose="02020603050405020304" pitchFamily="18" charset="0"/>
                <a:cs typeface="Times New Roman" panose="02020603050405020304" pitchFamily="18" charset="0"/>
              </a:rPr>
              <a:t>названі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самовільне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користування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надрами</a:t>
            </a:r>
            <a:r>
              <a:rPr lang="ru-RU" dirty="0">
                <a:latin typeface="Times New Roman" panose="02020603050405020304" pitchFamily="18" charset="0"/>
                <a:cs typeface="Times New Roman" panose="02020603050405020304" pitchFamily="18" charset="0"/>
              </a:rPr>
              <a:t> (ст. 47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перевищення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лімітів</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нормативів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використання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природних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ресурсів</a:t>
            </a:r>
            <a:r>
              <a:rPr lang="ru-RU" dirty="0">
                <a:latin typeface="Times New Roman" panose="02020603050405020304" pitchFamily="18" charset="0"/>
                <a:cs typeface="Times New Roman" panose="02020603050405020304" pitchFamily="18" charset="0"/>
              </a:rPr>
              <a:t> (ст. 91</a:t>
            </a:r>
            <a:r>
              <a:rPr lang="ru-RU" baseline="30000" dirty="0">
                <a:latin typeface="Times New Roman" panose="02020603050405020304" pitchFamily="18" charset="0"/>
                <a:cs typeface="Times New Roman" panose="02020603050405020304" pitchFamily="18" charset="0"/>
              </a:rPr>
              <a:t>2</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марнотратне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витрачання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паливно-енергетичних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ресурсів</a:t>
            </a:r>
            <a:r>
              <a:rPr lang="ru-RU" dirty="0">
                <a:latin typeface="Times New Roman" panose="02020603050405020304" pitchFamily="18" charset="0"/>
                <a:cs typeface="Times New Roman" panose="02020603050405020304" pitchFamily="18" charset="0"/>
              </a:rPr>
              <a:t> (ст. 98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тощо</a:t>
            </a:r>
            <a:r>
              <a:rPr lang="ru-RU" dirty="0">
                <a:latin typeface="Times New Roman" panose="02020603050405020304" pitchFamily="18" charset="0"/>
                <a:cs typeface="Times New Roman" panose="02020603050405020304" pitchFamily="18" charset="0"/>
              </a:rPr>
              <a:t>);</a:t>
            </a:r>
          </a:p>
          <a:p>
            <a:r>
              <a:rPr lang="ru-RU" b="1" i="1" dirty="0" err="1">
                <a:solidFill>
                  <a:srgbClr val="FF0000"/>
                </a:solidFill>
                <a:latin typeface="Times New Roman" panose="02020603050405020304" pitchFamily="18" charset="0"/>
                <a:cs typeface="Times New Roman" panose="02020603050405020304" pitchFamily="18" charset="0"/>
              </a:rPr>
              <a:t>формальні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склади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правопорушень</a:t>
            </a:r>
            <a:r>
              <a:rPr lang="ru-RU" dirty="0">
                <a:latin typeface="Times New Roman" panose="02020603050405020304" pitchFamily="18" charset="0"/>
                <a:cs typeface="Times New Roman" panose="02020603050405020304" pitchFamily="18" charset="0"/>
              </a:rPr>
              <a:t> (коли </a:t>
            </a:r>
            <a:r>
              <a:rPr lang="ru-RU" dirty="0" err="1">
                <a:latin typeface="Times New Roman" panose="02020603050405020304" pitchFamily="18" charset="0"/>
                <a:cs typeface="Times New Roman" panose="02020603050405020304" pitchFamily="18" charset="0"/>
              </a:rPr>
              <a:t>такі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наслідки</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нормі</a:t>
            </a:r>
            <a:r>
              <a:rPr lang="ru-RU" dirty="0">
                <a:latin typeface="Times New Roman" panose="02020603050405020304" pitchFamily="18" charset="0"/>
                <a:cs typeface="Times New Roman" panose="02020603050405020304" pitchFamily="18" charset="0"/>
              </a:rPr>
              <a:t> права не </a:t>
            </a:r>
            <a:r>
              <a:rPr lang="ru-RU" dirty="0" err="1">
                <a:latin typeface="Times New Roman" panose="02020603050405020304" pitchFamily="18" charset="0"/>
                <a:cs typeface="Times New Roman" panose="02020603050405020304" pitchFamily="18" charset="0"/>
              </a:rPr>
              <a:t>передбачаються</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наприклад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проживання</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недійсним</a:t>
            </a:r>
            <a:r>
              <a:rPr lang="ru-RU" dirty="0">
                <a:latin typeface="Times New Roman" panose="02020603050405020304" pitchFamily="18" charset="0"/>
                <a:cs typeface="Times New Roman" panose="02020603050405020304" pitchFamily="18" charset="0"/>
              </a:rPr>
              <a:t> паспортом (ст. 197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 неявка за </a:t>
            </a:r>
            <a:r>
              <a:rPr lang="ru-RU" dirty="0" err="1">
                <a:latin typeface="Times New Roman" panose="02020603050405020304" pitchFamily="18" charset="0"/>
                <a:cs typeface="Times New Roman" panose="02020603050405020304" pitchFamily="18" charset="0"/>
              </a:rPr>
              <a:t>викликом</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військовий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комісаріат</a:t>
            </a:r>
            <a:r>
              <a:rPr lang="ru-RU" dirty="0">
                <a:latin typeface="Times New Roman" panose="02020603050405020304" pitchFamily="18" charset="0"/>
                <a:cs typeface="Times New Roman" panose="02020603050405020304" pitchFamily="18" charset="0"/>
              </a:rPr>
              <a:t> (ст. 210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 ст. 211</a:t>
            </a:r>
            <a:r>
              <a:rPr lang="ru-RU" baseline="30000" dirty="0">
                <a:latin typeface="Times New Roman" panose="02020603050405020304" pitchFamily="18" charset="0"/>
                <a:cs typeface="Times New Roman" panose="02020603050405020304" pitchFamily="18" charset="0"/>
              </a:rPr>
              <a:t>1</a:t>
            </a:r>
            <a:r>
              <a:rPr lang="ru-RU" dirty="0">
                <a:latin typeface="Times New Roman" panose="02020603050405020304" pitchFamily="18" charset="0"/>
                <a:cs typeface="Times New Roman" panose="02020603050405020304" pitchFamily="18" charset="0"/>
              </a:rPr>
              <a:t>КУпАП), </a:t>
            </a:r>
            <a:r>
              <a:rPr lang="ru-RU" dirty="0" err="1">
                <a:latin typeface="Times New Roman" panose="02020603050405020304" pitchFamily="18" charset="0"/>
                <a:cs typeface="Times New Roman" panose="02020603050405020304" pitchFamily="18" charset="0"/>
              </a:rPr>
              <a:t>порушення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прикордонного</a:t>
            </a:r>
            <a:r>
              <a:rPr lang="ru-RU" dirty="0">
                <a:latin typeface="Times New Roman" panose="02020603050405020304" pitchFamily="18" charset="0"/>
                <a:cs typeface="Times New Roman" panose="02020603050405020304" pitchFamily="18" charset="0"/>
              </a:rPr>
              <a:t> режиму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режиму у пунктах пропуску через </a:t>
            </a:r>
            <a:r>
              <a:rPr lang="ru-RU" dirty="0" err="1">
                <a:latin typeface="Times New Roman" panose="02020603050405020304" pitchFamily="18" charset="0"/>
                <a:cs typeface="Times New Roman" panose="02020603050405020304" pitchFamily="18" charset="0"/>
              </a:rPr>
              <a:t>державний</a:t>
            </a:r>
            <a:r>
              <a:rPr lang="ru-RU" dirty="0">
                <a:latin typeface="Times New Roman" panose="02020603050405020304" pitchFamily="18" charset="0"/>
                <a:cs typeface="Times New Roman" panose="02020603050405020304" pitchFamily="18" charset="0"/>
              </a:rPr>
              <a:t> кордон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(ст. 202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прийняття</a:t>
            </a:r>
            <a:r>
              <a:rPr lang="ru-RU" dirty="0">
                <a:latin typeface="Times New Roman" panose="02020603050405020304" pitchFamily="18" charset="0"/>
                <a:cs typeface="Times New Roman" panose="02020603050405020304" pitchFamily="18" charset="0"/>
              </a:rPr>
              <a:t> паспорта в заставу (ст. 201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тощо</a:t>
            </a:r>
            <a:r>
              <a:rPr lang="ru-RU" dirty="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12919956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35744" y="1204913"/>
            <a:ext cx="7886700" cy="4495800"/>
          </a:xfrm>
        </p:spPr>
        <p:txBody>
          <a:bodyPr>
            <a:normAutofit fontScale="47500" lnSpcReduction="20000"/>
          </a:bodyPr>
          <a:lstStyle/>
          <a:p>
            <a:pPr marL="0" indent="0" algn="just">
              <a:buNone/>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Інколи</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окремі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ознаки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об'єктивної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сторони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включаються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законодавцем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безпосередньо</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конструкцію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тієї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іншої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норми</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набувають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значення</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кваліфікації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ознаки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стосуються</a:t>
            </a:r>
            <a:r>
              <a:rPr lang="ru-RU" dirty="0" smtClean="0">
                <a:latin typeface="Times New Roman" panose="02020603050405020304" pitchFamily="18" charset="0"/>
                <a:cs typeface="Times New Roman" panose="02020603050405020304" pitchFamily="18" charset="0"/>
              </a:rPr>
              <a:t>:</a:t>
            </a:r>
          </a:p>
          <a:p>
            <a:pPr algn="just"/>
            <a:r>
              <a:rPr lang="ru-RU" b="1" i="1" dirty="0">
                <a:solidFill>
                  <a:srgbClr val="FF0000"/>
                </a:solidFill>
                <a:latin typeface="Times New Roman" panose="02020603050405020304" pitchFamily="18" charset="0"/>
                <a:cs typeface="Times New Roman" panose="02020603050405020304" pitchFamily="18" charset="0"/>
              </a:rPr>
              <a:t>часу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вчинення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r>
              <a:rPr lang="ru-RU" b="1" i="1" dirty="0" err="1">
                <a:solidFill>
                  <a:srgbClr val="FF0000"/>
                </a:solidFill>
                <a:latin typeface="Times New Roman" panose="02020603050405020304" pitchFamily="18" charset="0"/>
                <a:cs typeface="Times New Roman" panose="02020603050405020304" pitchFamily="18" charset="0"/>
              </a:rPr>
              <a:t>місця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його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вчинення</a:t>
            </a:r>
            <a:r>
              <a:rPr lang="ru-RU" dirty="0">
                <a:latin typeface="Times New Roman" panose="02020603050405020304" pitchFamily="18" charset="0"/>
                <a:cs typeface="Times New Roman" panose="02020603050405020304" pitchFamily="18" charset="0"/>
              </a:rPr>
              <a:t>, а </a:t>
            </a:r>
            <a:r>
              <a:rPr lang="ru-RU" dirty="0" err="1">
                <a:latin typeface="Times New Roman" panose="02020603050405020304" pitchFamily="18" charset="0"/>
                <a:cs typeface="Times New Roman" panose="02020603050405020304" pitchFamily="18" charset="0"/>
              </a:rPr>
              <a:t>саме</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а) </a:t>
            </a:r>
            <a:r>
              <a:rPr lang="ru-RU" dirty="0" err="1">
                <a:latin typeface="Times New Roman" panose="02020603050405020304" pitchFamily="18" charset="0"/>
                <a:cs typeface="Times New Roman" panose="02020603050405020304" pitchFamily="18" charset="0"/>
              </a:rPr>
              <a:t>територій</a:t>
            </a:r>
            <a:r>
              <a:rPr lang="ru-RU" dirty="0">
                <a:latin typeface="Times New Roman" panose="02020603050405020304" pitchFamily="18" charset="0"/>
                <a:cs typeface="Times New Roman" panose="02020603050405020304" pitchFamily="18" charset="0"/>
              </a:rPr>
              <a:t>, де </a:t>
            </a:r>
            <a:r>
              <a:rPr lang="ru-RU" dirty="0" err="1">
                <a:latin typeface="Times New Roman" panose="02020603050405020304" pitchFamily="18" charset="0"/>
                <a:cs typeface="Times New Roman" panose="02020603050405020304" pitchFamily="18" charset="0"/>
              </a:rPr>
              <a:t>діють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особливі</a:t>
            </a:r>
            <a:r>
              <a:rPr lang="ru-RU" dirty="0">
                <a:latin typeface="Times New Roman" panose="02020603050405020304" pitchFamily="18" charset="0"/>
                <a:cs typeface="Times New Roman" panose="02020603050405020304" pitchFamily="18" charset="0"/>
              </a:rPr>
              <a:t> правила </a:t>
            </a:r>
            <a:r>
              <a:rPr lang="ru-RU" dirty="0" err="1">
                <a:latin typeface="Times New Roman" panose="02020603050405020304" pitchFamily="18" charset="0"/>
                <a:cs typeface="Times New Roman" panose="02020603050405020304" pitchFamily="18" charset="0"/>
              </a:rPr>
              <a:t>поводження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громадське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місце</a:t>
            </a:r>
            <a:r>
              <a:rPr lang="ru-RU" dirty="0">
                <a:latin typeface="Times New Roman" panose="02020603050405020304" pitchFamily="18" charset="0"/>
                <a:cs typeface="Times New Roman" panose="02020603050405020304" pitchFamily="18" charset="0"/>
              </a:rPr>
              <a:t> (ст. 173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заборонене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місце</a:t>
            </a:r>
            <a:r>
              <a:rPr lang="ru-RU" dirty="0">
                <a:latin typeface="Times New Roman" panose="02020603050405020304" pitchFamily="18" charset="0"/>
                <a:cs typeface="Times New Roman" panose="02020603050405020304" pitchFamily="18" charset="0"/>
              </a:rPr>
              <a:t> (ст. 85), </a:t>
            </a:r>
            <a:r>
              <a:rPr lang="ru-RU" dirty="0" err="1">
                <a:latin typeface="Times New Roman" panose="02020603050405020304" pitchFamily="18" charset="0"/>
                <a:cs typeface="Times New Roman" panose="02020603050405020304" pitchFamily="18" charset="0"/>
              </a:rPr>
              <a:t>невідведене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місце</a:t>
            </a:r>
            <a:r>
              <a:rPr lang="ru-RU" dirty="0">
                <a:latin typeface="Times New Roman" panose="02020603050405020304" pitchFamily="18" charset="0"/>
                <a:cs typeface="Times New Roman" panose="02020603050405020304" pitchFamily="18" charset="0"/>
              </a:rPr>
              <a:t> (ст. 174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б) </a:t>
            </a:r>
            <a:r>
              <a:rPr lang="ru-RU" dirty="0" err="1">
                <a:latin typeface="Times New Roman" panose="02020603050405020304" pitchFamily="18" charset="0"/>
                <a:cs typeface="Times New Roman" panose="02020603050405020304" pitchFamily="18" charset="0"/>
              </a:rPr>
              <a:t>споруд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автомобільний</a:t>
            </a:r>
            <a:r>
              <a:rPr lang="ru-RU" dirty="0">
                <a:latin typeface="Times New Roman" panose="02020603050405020304" pitchFamily="18" charset="0"/>
                <a:cs typeface="Times New Roman" panose="02020603050405020304" pitchFamily="18" charset="0"/>
              </a:rPr>
              <a:t> шлях (ст. 141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автомобільна</a:t>
            </a:r>
            <a:r>
              <a:rPr lang="ru-RU" dirty="0">
                <a:latin typeface="Times New Roman" panose="02020603050405020304" pitchFamily="18" charset="0"/>
                <a:cs typeface="Times New Roman" panose="02020603050405020304" pitchFamily="18" charset="0"/>
              </a:rPr>
              <a:t> дорога (ст. 132</a:t>
            </a:r>
            <a:r>
              <a:rPr lang="ru-RU" baseline="30000" dirty="0">
                <a:latin typeface="Times New Roman" panose="02020603050405020304" pitchFamily="18" charset="0"/>
                <a:cs typeface="Times New Roman" panose="02020603050405020304" pitchFamily="18" charset="0"/>
              </a:rPr>
              <a:t>1</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проїзна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частина</a:t>
            </a:r>
            <a:r>
              <a:rPr lang="ru-RU" dirty="0">
                <a:latin typeface="Times New Roman" panose="02020603050405020304" pitchFamily="18" charset="0"/>
                <a:cs typeface="Times New Roman" panose="02020603050405020304" pitchFamily="18" charset="0"/>
              </a:rPr>
              <a:t> шляху, </a:t>
            </a:r>
            <a:r>
              <a:rPr lang="ru-RU" dirty="0" err="1">
                <a:latin typeface="Times New Roman" panose="02020603050405020304" pitchFamily="18" charset="0"/>
                <a:cs typeface="Times New Roman" panose="02020603050405020304" pitchFamily="18" charset="0"/>
              </a:rPr>
              <a:t>автомагістраль</a:t>
            </a:r>
            <a:r>
              <a:rPr lang="ru-RU" dirty="0">
                <a:latin typeface="Times New Roman" panose="02020603050405020304" pitchFamily="18" charset="0"/>
                <a:cs typeface="Times New Roman" panose="02020603050405020304" pitchFamily="18" charset="0"/>
              </a:rPr>
              <a:t> (ст. 122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залізничні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колії</a:t>
            </a:r>
            <a:r>
              <a:rPr lang="ru-RU" dirty="0">
                <a:latin typeface="Times New Roman" panose="02020603050405020304" pitchFamily="18" charset="0"/>
                <a:cs typeface="Times New Roman" panose="02020603050405020304" pitchFamily="18" charset="0"/>
              </a:rPr>
              <a:t> (ст. 109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залізничний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переїзд</a:t>
            </a:r>
            <a:r>
              <a:rPr lang="ru-RU" dirty="0">
                <a:latin typeface="Times New Roman" panose="02020603050405020304" pitchFamily="18" charset="0"/>
                <a:cs typeface="Times New Roman" panose="02020603050405020304" pitchFamily="18" charset="0"/>
              </a:rPr>
              <a:t> (ст. 128</a:t>
            </a:r>
            <a:r>
              <a:rPr lang="ru-RU" baseline="30000" dirty="0">
                <a:latin typeface="Times New Roman" panose="02020603050405020304" pitchFamily="18" charset="0"/>
                <a:cs typeface="Times New Roman" panose="02020603050405020304" pitchFamily="18" charset="0"/>
              </a:rPr>
              <a:t>1</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 порт, пристань, </a:t>
            </a:r>
            <a:r>
              <a:rPr lang="ru-RU" dirty="0" err="1">
                <a:latin typeface="Times New Roman" panose="02020603050405020304" pitchFamily="18" charset="0"/>
                <a:cs typeface="Times New Roman" panose="02020603050405020304" pitchFamily="18" charset="0"/>
              </a:rPr>
              <a:t>вантажний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двір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контейнерний</a:t>
            </a:r>
            <a:r>
              <a:rPr lang="ru-RU" dirty="0">
                <a:latin typeface="Times New Roman" panose="02020603050405020304" pitchFamily="18" charset="0"/>
                <a:cs typeface="Times New Roman" panose="02020603050405020304" pitchFamily="18" charset="0"/>
              </a:rPr>
              <a:t> пункт (площадка) (ст. 136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аеродром</a:t>
            </a:r>
            <a:r>
              <a:rPr lang="ru-RU" dirty="0">
                <a:latin typeface="Times New Roman" panose="02020603050405020304" pitchFamily="18" charset="0"/>
                <a:cs typeface="Times New Roman" panose="02020603050405020304" pitchFamily="18" charset="0"/>
              </a:rPr>
              <a:t> (ст. 111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тощо</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в) </a:t>
            </a:r>
            <a:r>
              <a:rPr lang="ru-RU" dirty="0" err="1">
                <a:latin typeface="Times New Roman" panose="02020603050405020304" pitchFamily="18" charset="0"/>
                <a:cs typeface="Times New Roman" panose="02020603050405020304" pitchFamily="18" charset="0"/>
              </a:rPr>
              <a:t>установ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військовий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комісаріат</a:t>
            </a:r>
            <a:r>
              <a:rPr lang="ru-RU" dirty="0">
                <a:latin typeface="Times New Roman" panose="02020603050405020304" pitchFamily="18" charset="0"/>
                <a:cs typeface="Times New Roman" panose="02020603050405020304" pitchFamily="18" charset="0"/>
              </a:rPr>
              <a:t> (ст. 211</a:t>
            </a:r>
            <a:r>
              <a:rPr lang="ru-RU" baseline="30000" dirty="0">
                <a:latin typeface="Times New Roman" panose="02020603050405020304" pitchFamily="18" charset="0"/>
                <a:cs typeface="Times New Roman" panose="02020603050405020304" pitchFamily="18" charset="0"/>
              </a:rPr>
              <a:t>6</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 суд (ст. 185</a:t>
            </a:r>
            <a:r>
              <a:rPr lang="ru-RU" baseline="30000" dirty="0">
                <a:latin typeface="Times New Roman" panose="02020603050405020304" pitchFamily="18" charset="0"/>
                <a:cs typeface="Times New Roman" panose="02020603050405020304" pitchFamily="18" charset="0"/>
              </a:rPr>
              <a:t>5</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 г) </a:t>
            </a:r>
            <a:r>
              <a:rPr lang="ru-RU" dirty="0" err="1">
                <a:latin typeface="Times New Roman" panose="02020603050405020304" pitchFamily="18" charset="0"/>
                <a:cs typeface="Times New Roman" panose="02020603050405020304" pitchFamily="18" charset="0"/>
              </a:rPr>
              <a:t>транспортних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засобів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річкові</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маломірні</a:t>
            </a:r>
            <a:r>
              <a:rPr lang="ru-RU" dirty="0">
                <a:latin typeface="Times New Roman" panose="02020603050405020304" pitchFamily="18" charset="0"/>
                <a:cs typeface="Times New Roman" panose="02020603050405020304" pitchFamily="18" charset="0"/>
              </a:rPr>
              <a:t> судна (ст. 117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 трамвай, </a:t>
            </a:r>
            <a:r>
              <a:rPr lang="ru-RU" dirty="0" err="1">
                <a:latin typeface="Times New Roman" panose="02020603050405020304" pitchFamily="18" charset="0"/>
                <a:cs typeface="Times New Roman" panose="02020603050405020304" pitchFamily="18" charset="0"/>
              </a:rPr>
              <a:t>тролейбус</a:t>
            </a:r>
            <a:r>
              <a:rPr lang="ru-RU" dirty="0">
                <a:latin typeface="Times New Roman" panose="02020603050405020304" pitchFamily="18" charset="0"/>
                <a:cs typeface="Times New Roman" panose="02020603050405020304" pitchFamily="18" charset="0"/>
              </a:rPr>
              <a:t>, автобус, </a:t>
            </a:r>
            <a:r>
              <a:rPr lang="ru-RU" dirty="0" err="1">
                <a:latin typeface="Times New Roman" panose="02020603050405020304" pitchFamily="18" charset="0"/>
                <a:cs typeface="Times New Roman" panose="02020603050405020304" pitchFamily="18" charset="0"/>
              </a:rPr>
              <a:t>маршрутне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таксі</a:t>
            </a:r>
            <a:r>
              <a:rPr lang="ru-RU" dirty="0">
                <a:latin typeface="Times New Roman" panose="02020603050405020304" pitchFamily="18" charset="0"/>
                <a:cs typeface="Times New Roman" panose="02020603050405020304" pitchFamily="18" charset="0"/>
              </a:rPr>
              <a:t> (ст. 119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повітряне</a:t>
            </a:r>
            <a:r>
              <a:rPr lang="ru-RU" dirty="0">
                <a:latin typeface="Times New Roman" panose="02020603050405020304" pitchFamily="18" charset="0"/>
                <a:cs typeface="Times New Roman" panose="02020603050405020304" pitchFamily="18" charset="0"/>
              </a:rPr>
              <a:t> судно (ст. 112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вантажний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поїзд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гужовий</a:t>
            </a:r>
            <a:r>
              <a:rPr lang="ru-RU" dirty="0">
                <a:latin typeface="Times New Roman" panose="02020603050405020304" pitchFamily="18" charset="0"/>
                <a:cs typeface="Times New Roman" panose="02020603050405020304" pitchFamily="18" charset="0"/>
              </a:rPr>
              <a:t> транспорт, </a:t>
            </a:r>
            <a:r>
              <a:rPr lang="ru-RU" dirty="0" err="1">
                <a:latin typeface="Times New Roman" panose="02020603050405020304" pitchFamily="18" charset="0"/>
                <a:cs typeface="Times New Roman" panose="02020603050405020304" pitchFamily="18" charset="0"/>
              </a:rPr>
              <a:t>підніжки</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дах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вагонів</a:t>
            </a:r>
            <a:r>
              <a:rPr lang="ru-RU" dirty="0">
                <a:latin typeface="Times New Roman" panose="02020603050405020304" pitchFamily="18" charset="0"/>
                <a:cs typeface="Times New Roman" panose="02020603050405020304" pitchFamily="18" charset="0"/>
              </a:rPr>
              <a:t> (ст. 109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приміський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поїзд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поїзди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дальнього</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місцевого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сполучення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метрополітен</a:t>
            </a:r>
            <a:r>
              <a:rPr lang="ru-RU" dirty="0">
                <a:latin typeface="Times New Roman" panose="02020603050405020304" pitchFamily="18" charset="0"/>
                <a:cs typeface="Times New Roman" panose="02020603050405020304" pitchFamily="18" charset="0"/>
              </a:rPr>
              <a:t> (ст. 110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тощо</a:t>
            </a:r>
            <a:r>
              <a:rPr lang="ru-RU" dirty="0">
                <a:latin typeface="Times New Roman" panose="02020603050405020304" pitchFamily="18" charset="0"/>
                <a:cs typeface="Times New Roman" panose="02020603050405020304" pitchFamily="18" charset="0"/>
              </a:rPr>
              <a:t>);</a:t>
            </a:r>
          </a:p>
          <a:p>
            <a:r>
              <a:rPr lang="ru-RU" b="1" i="1" dirty="0" err="1" smtClean="0">
                <a:solidFill>
                  <a:srgbClr val="FF0000"/>
                </a:solidFill>
                <a:latin typeface="Times New Roman" panose="02020603050405020304" pitchFamily="18" charset="0"/>
                <a:cs typeface="Times New Roman" panose="02020603050405020304" pitchFamily="18" charset="0"/>
              </a:rPr>
              <a:t>способів</a:t>
            </a:r>
            <a:r>
              <a:rPr lang="ru-RU" i="1"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вчинення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правопорушення</a:t>
            </a:r>
            <a:endParaRPr lang="ru-RU" i="1" dirty="0" smtClean="0">
              <a:latin typeface="Times New Roman" panose="02020603050405020304" pitchFamily="18" charset="0"/>
              <a:cs typeface="Times New Roman" panose="02020603050405020304" pitchFamily="18" charset="0"/>
            </a:endParaRPr>
          </a:p>
          <a:p>
            <a:r>
              <a:rPr lang="ru-RU" b="1" i="1" dirty="0" err="1">
                <a:solidFill>
                  <a:srgbClr val="FF0000"/>
                </a:solidFill>
                <a:latin typeface="Times New Roman" panose="02020603050405020304" pitchFamily="18" charset="0"/>
                <a:cs typeface="Times New Roman" panose="02020603050405020304" pitchFamily="18" charset="0"/>
              </a:rPr>
              <a:t>засобів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вчинення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endParaRPr lang="ru-RU" dirty="0">
              <a:latin typeface="Times New Roman" panose="02020603050405020304" pitchFamily="18" charset="0"/>
              <a:cs typeface="Times New Roman" panose="02020603050405020304" pitchFamily="18" charset="0"/>
            </a:endParaRPr>
          </a:p>
          <a:p>
            <a:pPr marL="0" indent="0" algn="just">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06612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err="1" smtClean="0">
                <a:latin typeface="Times New Roman" panose="02020603050405020304" pitchFamily="18" charset="0"/>
                <a:cs typeface="Times New Roman" panose="02020603050405020304" pitchFamily="18" charset="0"/>
              </a:rPr>
              <a:t>Суб’єкт</a:t>
            </a:r>
            <a:endParaRPr lang="ru-RU" i="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78594" y="2125267"/>
            <a:ext cx="8336756" cy="3364706"/>
          </a:xfrm>
        </p:spPr>
        <p:txBody>
          <a:bodyPr>
            <a:normAutofit fontScale="55000" lnSpcReduction="20000"/>
          </a:bodyPr>
          <a:lstStyle/>
          <a:p>
            <a:r>
              <a:rPr lang="ru-RU" i="1" dirty="0" err="1" smtClean="0">
                <a:latin typeface="Times New Roman" panose="02020603050405020304" pitchFamily="18" charset="0"/>
                <a:cs typeface="Times New Roman" panose="02020603050405020304" pitchFamily="18" charset="0"/>
              </a:rPr>
              <a:t>Суб'єктами</a:t>
            </a:r>
            <a:r>
              <a:rPr lang="ru-RU" i="1"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адміністративної</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можуть</a:t>
            </a:r>
            <a:r>
              <a:rPr lang="ru-RU" dirty="0">
                <a:latin typeface="Times New Roman" panose="02020603050405020304" pitchFamily="18" charset="0"/>
                <a:cs typeface="Times New Roman" panose="02020603050405020304" pitchFamily="18" charset="0"/>
              </a:rPr>
              <a:t> бути </a:t>
            </a:r>
            <a:r>
              <a:rPr lang="ru-RU" b="1" i="1" dirty="0" err="1">
                <a:solidFill>
                  <a:srgbClr val="FF0000"/>
                </a:solidFill>
                <a:latin typeface="Times New Roman" panose="02020603050405020304" pitchFamily="18" charset="0"/>
                <a:cs typeface="Times New Roman" panose="02020603050405020304" pitchFamily="18" charset="0"/>
              </a:rPr>
              <a:t>фізичні</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осудні</a:t>
            </a:r>
            <a:r>
              <a:rPr lang="ru-RU" b="1" i="1" dirty="0">
                <a:solidFill>
                  <a:srgbClr val="FF0000"/>
                </a:solidFill>
                <a:latin typeface="Times New Roman" panose="02020603050405020304" pitchFamily="18" charset="0"/>
                <a:cs typeface="Times New Roman" panose="02020603050405020304" pitchFamily="18" charset="0"/>
              </a:rPr>
              <a:t> особи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на момент </a:t>
            </a:r>
            <a:r>
              <a:rPr lang="ru-RU" dirty="0" err="1">
                <a:latin typeface="Times New Roman" panose="02020603050405020304" pitchFamily="18" charset="0"/>
                <a:cs typeface="Times New Roman" panose="02020603050405020304" pitchFamily="18" charset="0"/>
              </a:rPr>
              <a:t>вчинення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адміністративного</a:t>
            </a:r>
            <a:r>
              <a:rPr lang="ru-RU" dirty="0">
                <a:latin typeface="Times New Roman" panose="02020603050405020304" pitchFamily="18" charset="0"/>
                <a:cs typeface="Times New Roman" panose="02020603050405020304" pitchFamily="18" charset="0"/>
              </a:rPr>
              <a:t> проступку </a:t>
            </a:r>
            <a:r>
              <a:rPr lang="ru-RU" b="1" i="1" dirty="0" err="1">
                <a:solidFill>
                  <a:srgbClr val="FF0000"/>
                </a:solidFill>
                <a:latin typeface="Times New Roman" panose="02020603050405020304" pitchFamily="18" charset="0"/>
                <a:cs typeface="Times New Roman" panose="02020603050405020304" pitchFamily="18" charset="0"/>
              </a:rPr>
              <a:t>досягли</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шістнадцятирічного</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віку</a:t>
            </a:r>
            <a:r>
              <a:rPr lang="ru-RU" b="1" i="1" dirty="0">
                <a:solidFill>
                  <a:srgbClr val="FF0000"/>
                </a:solidFill>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(ст. 12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 та </a:t>
            </a:r>
            <a:r>
              <a:rPr lang="ru-RU" b="1" i="1" dirty="0" err="1">
                <a:solidFill>
                  <a:srgbClr val="FF0000"/>
                </a:solidFill>
                <a:latin typeface="Times New Roman" panose="02020603050405020304" pitchFamily="18" charset="0"/>
                <a:cs typeface="Times New Roman" panose="02020603050405020304" pitchFamily="18" charset="0"/>
              </a:rPr>
              <a:t>юридичні</a:t>
            </a:r>
            <a:r>
              <a:rPr lang="ru-RU" b="1" i="1" dirty="0">
                <a:solidFill>
                  <a:srgbClr val="FF0000"/>
                </a:solidFill>
                <a:latin typeface="Times New Roman" panose="02020603050405020304" pitchFamily="18" charset="0"/>
                <a:cs typeface="Times New Roman" panose="02020603050405020304" pitchFamily="18" charset="0"/>
              </a:rPr>
              <a:t> особи.</a:t>
            </a:r>
          </a:p>
          <a:p>
            <a:r>
              <a:rPr lang="ru-RU" dirty="0">
                <a:latin typeface="Times New Roman" panose="02020603050405020304" pitchFamily="18" charset="0"/>
                <a:cs typeface="Times New Roman" panose="02020603050405020304" pitchFamily="18" charset="0"/>
              </a:rPr>
              <a:t>У </a:t>
            </a:r>
            <a:r>
              <a:rPr lang="ru-RU" dirty="0" err="1">
                <a:latin typeface="Times New Roman" panose="02020603050405020304" pitchFamily="18" charset="0"/>
                <a:cs typeface="Times New Roman" panose="02020603050405020304" pitchFamily="18" charset="0"/>
              </a:rPr>
              <a:t>законодавстві</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адміністративні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розкривається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поняття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осудності</a:t>
            </a:r>
            <a:r>
              <a:rPr lang="ru-RU" dirty="0">
                <a:latin typeface="Times New Roman" panose="02020603050405020304" pitchFamily="18" charset="0"/>
                <a:cs typeface="Times New Roman" panose="02020603050405020304" pitchFamily="18" charset="0"/>
              </a:rPr>
              <a:t>. Як </a:t>
            </a:r>
            <a:r>
              <a:rPr lang="ru-RU" dirty="0" err="1">
                <a:latin typeface="Times New Roman" panose="02020603050405020304" pitchFamily="18" charset="0"/>
                <a:cs typeface="Times New Roman" panose="02020603050405020304" pitchFamily="18" charset="0"/>
              </a:rPr>
              <a:t>зазначено</a:t>
            </a:r>
            <a:r>
              <a:rPr lang="ru-RU" dirty="0">
                <a:latin typeface="Times New Roman" panose="02020603050405020304" pitchFamily="18" charset="0"/>
                <a:cs typeface="Times New Roman" panose="02020603050405020304" pitchFamily="18" charset="0"/>
              </a:rPr>
              <a:t> в ст. 20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неосудністю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розуміється</a:t>
            </a:r>
            <a:r>
              <a:rPr lang="ru-RU" dirty="0">
                <a:latin typeface="Times New Roman" panose="02020603050405020304" pitchFamily="18" charset="0"/>
                <a:cs typeface="Times New Roman" panose="02020603050405020304" pitchFamily="18" charset="0"/>
              </a:rPr>
              <a:t> стан, в </a:t>
            </a:r>
            <a:r>
              <a:rPr lang="ru-RU" dirty="0" err="1">
                <a:latin typeface="Times New Roman" panose="02020603050405020304" pitchFamily="18" charset="0"/>
                <a:cs typeface="Times New Roman" panose="02020603050405020304" pitchFamily="18" charset="0"/>
              </a:rPr>
              <a:t>якому</a:t>
            </a:r>
            <a:r>
              <a:rPr lang="ru-RU" dirty="0">
                <a:latin typeface="Times New Roman" panose="02020603050405020304" pitchFamily="18" charset="0"/>
                <a:cs typeface="Times New Roman" panose="02020603050405020304" pitchFamily="18" charset="0"/>
              </a:rPr>
              <a:t> особа не могла </a:t>
            </a:r>
            <a:r>
              <a:rPr lang="ru-RU" dirty="0" err="1">
                <a:latin typeface="Times New Roman" panose="02020603050405020304" pitchFamily="18" charset="0"/>
                <a:cs typeface="Times New Roman" panose="02020603050405020304" pitchFamily="18" charset="0"/>
              </a:rPr>
              <a:t>усвідомлювати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керувати</a:t>
            </a:r>
            <a:r>
              <a:rPr lang="ru-RU" dirty="0">
                <a:latin typeface="Times New Roman" panose="02020603050405020304" pitchFamily="18" charset="0"/>
                <a:cs typeface="Times New Roman" panose="02020603050405020304" pitchFamily="18" charset="0"/>
              </a:rPr>
              <a:t> ними </a:t>
            </a:r>
            <a:r>
              <a:rPr lang="ru-RU" dirty="0" err="1">
                <a:latin typeface="Times New Roman" panose="02020603050405020304" pitchFamily="18" charset="0"/>
                <a:cs typeface="Times New Roman" panose="02020603050405020304" pitchFamily="18" charset="0"/>
              </a:rPr>
              <a:t>внаслідок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хронічної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душевної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хвороби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тимчасового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розладу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душевної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слабоумства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іншого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хворобливого</a:t>
            </a:r>
            <a:r>
              <a:rPr lang="ru-RU" dirty="0">
                <a:latin typeface="Times New Roman" panose="02020603050405020304" pitchFamily="18" charset="0"/>
                <a:cs typeface="Times New Roman" panose="02020603050405020304" pitchFamily="18" charset="0"/>
              </a:rPr>
              <a:t> стану. </a:t>
            </a:r>
            <a:r>
              <a:rPr lang="ru-RU" dirty="0" err="1">
                <a:latin typeface="Times New Roman" panose="02020603050405020304" pitchFamily="18" charset="0"/>
                <a:cs typeface="Times New Roman" panose="02020603050405020304" pitchFamily="18" charset="0"/>
              </a:rPr>
              <a:t>Виходячи</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цього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зробити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висновок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осудність</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це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здатність</a:t>
            </a:r>
            <a:r>
              <a:rPr lang="ru-RU" dirty="0">
                <a:latin typeface="Times New Roman" panose="02020603050405020304" pitchFamily="18" charset="0"/>
                <a:cs typeface="Times New Roman" panose="02020603050405020304" pitchFamily="18" charset="0"/>
              </a:rPr>
              <a:t> особи </a:t>
            </a:r>
            <a:r>
              <a:rPr lang="ru-RU" dirty="0" err="1">
                <a:latin typeface="Times New Roman" panose="02020603050405020304" pitchFamily="18" charset="0"/>
                <a:cs typeface="Times New Roman" panose="02020603050405020304" pitchFamily="18" charset="0"/>
              </a:rPr>
              <a:t>усвідомлювати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керувати</a:t>
            </a:r>
            <a:r>
              <a:rPr lang="ru-RU" dirty="0">
                <a:latin typeface="Times New Roman" panose="02020603050405020304" pitchFamily="18" charset="0"/>
                <a:cs typeface="Times New Roman" panose="02020603050405020304" pitchFamily="18" charset="0"/>
              </a:rPr>
              <a:t> ними, а </a:t>
            </a:r>
            <a:r>
              <a:rPr lang="ru-RU" dirty="0" err="1">
                <a:latin typeface="Times New Roman" panose="02020603050405020304" pitchFamily="18" charset="0"/>
                <a:cs typeface="Times New Roman" panose="02020603050405020304" pitchFamily="18" charset="0"/>
              </a:rPr>
              <a:t>отже</a:t>
            </a:r>
            <a:r>
              <a:rPr lang="ru-RU" dirty="0">
                <a:latin typeface="Times New Roman" panose="02020603050405020304" pitchFamily="18" charset="0"/>
                <a:cs typeface="Times New Roman" panose="02020603050405020304" pitchFamily="18" charset="0"/>
              </a:rPr>
              <a:t> і нести за них </a:t>
            </a:r>
            <a:r>
              <a:rPr lang="ru-RU" dirty="0" err="1">
                <a:latin typeface="Times New Roman" panose="02020603050405020304" pitchFamily="18" charset="0"/>
                <a:cs typeface="Times New Roman" panose="02020603050405020304" pitchFamily="18" charset="0"/>
              </a:rPr>
              <a:t>відповідальність</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Для </a:t>
            </a:r>
            <a:r>
              <a:rPr lang="ru-RU" dirty="0" err="1">
                <a:latin typeface="Times New Roman" panose="02020603050405020304" pitchFamily="18" charset="0"/>
                <a:cs typeface="Times New Roman" panose="02020603050405020304" pitchFamily="18" charset="0"/>
              </a:rPr>
              <a:t>неповнолітніх</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вік</a:t>
            </a:r>
            <a:r>
              <a:rPr lang="ru-RU" b="1" i="1" dirty="0">
                <a:solidFill>
                  <a:srgbClr val="FF0000"/>
                </a:solidFill>
                <a:latin typeface="Times New Roman" panose="02020603050405020304" pitchFamily="18" charset="0"/>
                <a:cs typeface="Times New Roman" panose="02020603050405020304" pitchFamily="18" charset="0"/>
              </a:rPr>
              <a:t>, з </a:t>
            </a:r>
            <a:r>
              <a:rPr lang="ru-RU" b="1" i="1" dirty="0" err="1">
                <a:solidFill>
                  <a:srgbClr val="FF0000"/>
                </a:solidFill>
                <a:latin typeface="Times New Roman" panose="02020603050405020304" pitchFamily="18" charset="0"/>
                <a:cs typeface="Times New Roman" panose="02020603050405020304" pitchFamily="18" charset="0"/>
              </a:rPr>
              <a:t>якого</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може</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настати</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адміністративна</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відповідальність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визначається</a:t>
            </a:r>
            <a:r>
              <a:rPr lang="ru-RU" dirty="0">
                <a:latin typeface="Times New Roman" panose="02020603050405020304" pitchFamily="18" charset="0"/>
                <a:cs typeface="Times New Roman" panose="02020603050405020304" pitchFamily="18" charset="0"/>
              </a:rPr>
              <a:t> не в день </a:t>
            </a:r>
            <a:r>
              <a:rPr lang="ru-RU" dirty="0" err="1">
                <a:latin typeface="Times New Roman" panose="02020603050405020304" pitchFamily="18" charset="0"/>
                <a:cs typeface="Times New Roman" panose="02020603050405020304" pitchFamily="18" charset="0"/>
              </a:rPr>
              <a:t>народження</a:t>
            </a:r>
            <a:r>
              <a:rPr lang="ru-RU" dirty="0">
                <a:latin typeface="Times New Roman" panose="02020603050405020304" pitchFamily="18" charset="0"/>
                <a:cs typeface="Times New Roman" panose="02020603050405020304" pitchFamily="18" charset="0"/>
              </a:rPr>
              <a:t> особи, а з нуля годин </a:t>
            </a:r>
            <a:r>
              <a:rPr lang="ru-RU" dirty="0" err="1">
                <a:latin typeface="Times New Roman" panose="02020603050405020304" pitchFamily="18" charset="0"/>
                <a:cs typeface="Times New Roman" panose="02020603050405020304" pitchFamily="18" charset="0"/>
              </a:rPr>
              <a:t>наступної</a:t>
            </a:r>
            <a:r>
              <a:rPr lang="ru-RU" dirty="0">
                <a:latin typeface="Times New Roman" panose="02020603050405020304" pitchFamily="18" charset="0"/>
                <a:cs typeface="Times New Roman" panose="02020603050405020304" pitchFamily="18" charset="0"/>
              </a:rPr>
              <a:t> за днем </a:t>
            </a:r>
            <a:r>
              <a:rPr lang="ru-RU" dirty="0" err="1">
                <a:latin typeface="Times New Roman" panose="02020603050405020304" pitchFamily="18" charset="0"/>
                <a:cs typeface="Times New Roman" panose="02020603050405020304" pitchFamily="18" charset="0"/>
              </a:rPr>
              <a:t>народження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доби</a:t>
            </a:r>
            <a:r>
              <a:rPr lang="ru-RU"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6291903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i="1" dirty="0" smtClean="0">
                <a:latin typeface="Times New Roman" panose="02020603050405020304" pitchFamily="18" charset="0"/>
                <a:cs typeface="Times New Roman" panose="02020603050405020304" pitchFamily="18" charset="0"/>
              </a:rPr>
              <a:t>Спеціальні суб’єкти </a:t>
            </a:r>
            <a:endParaRPr lang="ru-RU" b="1" i="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62500" lnSpcReduction="20000"/>
          </a:bodyPr>
          <a:lstStyle/>
          <a:p>
            <a:pPr marL="0" indent="0">
              <a:buNone/>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Виділяють</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також</a:t>
            </a:r>
            <a:r>
              <a:rPr lang="ru-RU" dirty="0">
                <a:latin typeface="Times New Roman" panose="02020603050405020304" pitchFamily="18" charset="0"/>
                <a:cs typeface="Times New Roman" panose="02020603050405020304" pitchFamily="18" charset="0"/>
              </a:rPr>
              <a:t> і так </a:t>
            </a:r>
            <a:r>
              <a:rPr lang="ru-RU" dirty="0" err="1">
                <a:latin typeface="Times New Roman" panose="02020603050405020304" pitchFamily="18" charset="0"/>
                <a:cs typeface="Times New Roman" panose="02020603050405020304" pitchFamily="18" charset="0"/>
              </a:rPr>
              <a:t>звані</a:t>
            </a:r>
            <a:r>
              <a:rPr lang="ru-RU"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спеціальні</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суб'єкти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властиві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певні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особливості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щодо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вчинення</a:t>
            </a:r>
            <a:r>
              <a:rPr lang="ru-RU" dirty="0">
                <a:latin typeface="Times New Roman" panose="02020603050405020304" pitchFamily="18" charset="0"/>
                <a:cs typeface="Times New Roman" panose="02020603050405020304" pitchFamily="18" charset="0"/>
              </a:rPr>
              <a:t> тих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інших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несуть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відповідальність</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загальних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підставах</a:t>
            </a:r>
            <a:r>
              <a:rPr lang="ru-RU" dirty="0">
                <a:latin typeface="Times New Roman" panose="02020603050405020304" pitchFamily="18" charset="0"/>
                <a:cs typeface="Times New Roman" panose="02020603050405020304" pitchFamily="18" charset="0"/>
              </a:rPr>
              <a:t>). До них належать, </a:t>
            </a:r>
            <a:r>
              <a:rPr lang="ru-RU" dirty="0" err="1">
                <a:latin typeface="Times New Roman" panose="02020603050405020304" pitchFamily="18" charset="0"/>
                <a:cs typeface="Times New Roman" panose="02020603050405020304" pitchFamily="18" charset="0"/>
              </a:rPr>
              <a:t>наприклад</a:t>
            </a:r>
            <a:r>
              <a:rPr lang="ru-RU" dirty="0">
                <a:latin typeface="Times New Roman" panose="02020603050405020304" pitchFamily="18" charset="0"/>
                <a:cs typeface="Times New Roman" panose="02020603050405020304" pitchFamily="18" charset="0"/>
              </a:rPr>
              <a:t>:</a:t>
            </a:r>
          </a:p>
          <a:p>
            <a:r>
              <a:rPr lang="ru-RU" b="1" i="1" dirty="0" smtClean="0">
                <a:solidFill>
                  <a:srgbClr val="FF0000"/>
                </a:solidFill>
                <a:latin typeface="Times New Roman" panose="02020603050405020304" pitchFamily="18" charset="0"/>
                <a:cs typeface="Times New Roman" panose="02020603050405020304" pitchFamily="18" charset="0"/>
              </a:rPr>
              <a:t>за </a:t>
            </a:r>
            <a:r>
              <a:rPr lang="ru-RU" b="1" i="1" dirty="0" err="1">
                <a:solidFill>
                  <a:srgbClr val="FF0000"/>
                </a:solidFill>
                <a:latin typeface="Times New Roman" panose="02020603050405020304" pitchFamily="18" charset="0"/>
                <a:cs typeface="Times New Roman" panose="02020603050405020304" pitchFamily="18" charset="0"/>
              </a:rPr>
              <a:t>ознаками</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трудової</a:t>
            </a:r>
            <a:r>
              <a:rPr lang="ru-RU" b="1" i="1" dirty="0">
                <a:solidFill>
                  <a:srgbClr val="FF0000"/>
                </a:solidFill>
                <a:latin typeface="Times New Roman" panose="02020603050405020304" pitchFamily="18" charset="0"/>
                <a:cs typeface="Times New Roman" panose="02020603050405020304" pitchFamily="18" charset="0"/>
              </a:rPr>
              <a:t> та </a:t>
            </a:r>
            <a:r>
              <a:rPr lang="ru-RU" b="1" i="1" dirty="0" err="1">
                <a:solidFill>
                  <a:srgbClr val="FF0000"/>
                </a:solidFill>
                <a:latin typeface="Times New Roman" panose="02020603050405020304" pitchFamily="18" charset="0"/>
                <a:cs typeface="Times New Roman" panose="02020603050405020304" pitchFamily="18" charset="0"/>
              </a:rPr>
              <a:t>службової</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посадові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службові</a:t>
            </a:r>
            <a:r>
              <a:rPr lang="ru-RU" dirty="0">
                <a:latin typeface="Times New Roman" panose="02020603050405020304" pitchFamily="18" charset="0"/>
                <a:cs typeface="Times New Roman" panose="02020603050405020304" pitchFamily="18" charset="0"/>
              </a:rPr>
              <a:t>) особи; </a:t>
            </a:r>
            <a:r>
              <a:rPr lang="ru-RU" dirty="0" err="1">
                <a:latin typeface="Times New Roman" panose="02020603050405020304" pitchFamily="18" charset="0"/>
                <a:cs typeface="Times New Roman" panose="02020603050405020304" pitchFamily="18" charset="0"/>
              </a:rPr>
              <a:t>капітани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кораблів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працівники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підприємств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торгівлі</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громадського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харчування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водії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підприємці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військовослужбовці</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працівники</a:t>
            </a:r>
            <a:r>
              <a:rPr lang="ru-RU" dirty="0">
                <a:latin typeface="Times New Roman" panose="02020603050405020304" pitchFamily="18" charset="0"/>
                <a:cs typeface="Times New Roman" panose="02020603050405020304" pitchFamily="18" charset="0"/>
              </a:rPr>
              <a:t> ОВС;</a:t>
            </a:r>
          </a:p>
          <a:p>
            <a:r>
              <a:rPr lang="ru-RU" b="1" i="1" dirty="0" smtClean="0">
                <a:solidFill>
                  <a:srgbClr val="FF0000"/>
                </a:solidFill>
                <a:latin typeface="Times New Roman" panose="02020603050405020304" pitchFamily="18" charset="0"/>
                <a:cs typeface="Times New Roman" panose="02020603050405020304" pitchFamily="18" charset="0"/>
              </a:rPr>
              <a:t>за </a:t>
            </a:r>
            <a:r>
              <a:rPr lang="ru-RU" b="1" i="1" dirty="0" err="1">
                <a:solidFill>
                  <a:srgbClr val="FF0000"/>
                </a:solidFill>
                <a:latin typeface="Times New Roman" panose="02020603050405020304" pitchFamily="18" charset="0"/>
                <a:cs typeface="Times New Roman" panose="02020603050405020304" pitchFamily="18" charset="0"/>
              </a:rPr>
              <a:t>ознаками</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протиправної</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поведінки</a:t>
            </a:r>
            <a:r>
              <a:rPr lang="ru-RU" b="1" i="1" dirty="0">
                <a:solidFill>
                  <a:srgbClr val="FF0000"/>
                </a:solidFill>
                <a:latin typeface="Times New Roman" panose="02020603050405020304" pitchFamily="18" charset="0"/>
                <a:cs typeface="Times New Roman" panose="02020603050405020304" pitchFamily="18" charset="0"/>
              </a:rPr>
              <a:t> в </a:t>
            </a:r>
            <a:r>
              <a:rPr lang="ru-RU" b="1" i="1" dirty="0" err="1">
                <a:solidFill>
                  <a:srgbClr val="FF0000"/>
                </a:solidFill>
                <a:latin typeface="Times New Roman" panose="02020603050405020304" pitchFamily="18" charset="0"/>
                <a:cs typeface="Times New Roman" panose="02020603050405020304" pitchFamily="18" charset="0"/>
              </a:rPr>
              <a:t>минулому</a:t>
            </a:r>
            <a:r>
              <a:rPr lang="ru-RU" i="1"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особи,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раніше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притягалися</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адміністративної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перебували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наглядом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внутрішніх</a:t>
            </a:r>
            <a:r>
              <a:rPr lang="ru-RU" dirty="0">
                <a:latin typeface="Times New Roman" panose="02020603050405020304" pitchFamily="18" charset="0"/>
                <a:cs typeface="Times New Roman" panose="02020603050405020304" pitchFamily="18" charset="0"/>
              </a:rPr>
              <a:t> справ; </a:t>
            </a:r>
            <a:r>
              <a:rPr lang="ru-RU" dirty="0" err="1">
                <a:latin typeface="Times New Roman" panose="02020603050405020304" pitchFamily="18" charset="0"/>
                <a:cs typeface="Times New Roman" panose="02020603050405020304" pitchFamily="18" charset="0"/>
              </a:rPr>
              <a:t>хворі</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наркоманію</a:t>
            </a:r>
            <a:r>
              <a:rPr lang="ru-RU" dirty="0">
                <a:latin typeface="Times New Roman" panose="02020603050405020304" pitchFamily="18" charset="0"/>
                <a:cs typeface="Times New Roman" panose="02020603050405020304" pitchFamily="18" charset="0"/>
              </a:rPr>
              <a:t>;</a:t>
            </a:r>
          </a:p>
          <a:p>
            <a:r>
              <a:rPr lang="ru-RU" b="1" i="1" dirty="0" smtClean="0">
                <a:solidFill>
                  <a:srgbClr val="FF0000"/>
                </a:solidFill>
                <a:latin typeface="Times New Roman" panose="02020603050405020304" pitchFamily="18" charset="0"/>
                <a:cs typeface="Times New Roman" panose="02020603050405020304" pitchFamily="18" charset="0"/>
              </a:rPr>
              <a:t>за </a:t>
            </a:r>
            <a:r>
              <a:rPr lang="ru-RU" b="1" i="1" dirty="0" err="1">
                <a:solidFill>
                  <a:srgbClr val="FF0000"/>
                </a:solidFill>
                <a:latin typeface="Times New Roman" panose="02020603050405020304" pitchFamily="18" charset="0"/>
                <a:cs typeface="Times New Roman" panose="02020603050405020304" pitchFamily="18" charset="0"/>
              </a:rPr>
              <a:t>ознакою</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знаходження</a:t>
            </a:r>
            <a:r>
              <a:rPr lang="ru-RU" b="1" i="1" dirty="0">
                <a:solidFill>
                  <a:srgbClr val="FF0000"/>
                </a:solidFill>
                <a:latin typeface="Times New Roman" panose="02020603050405020304" pitchFamily="18" charset="0"/>
                <a:cs typeface="Times New Roman" panose="02020603050405020304" pitchFamily="18" charset="0"/>
              </a:rPr>
              <a:t> на </a:t>
            </a:r>
            <a:r>
              <a:rPr lang="ru-RU" b="1" i="1" dirty="0" err="1">
                <a:solidFill>
                  <a:srgbClr val="FF0000"/>
                </a:solidFill>
                <a:latin typeface="Times New Roman" panose="02020603050405020304" pitchFamily="18" charset="0"/>
                <a:cs typeface="Times New Roman" panose="02020603050405020304" pitchFamily="18" charset="0"/>
              </a:rPr>
              <a:t>спеціальному</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обліку</a:t>
            </a:r>
            <a:r>
              <a:rPr lang="ru-RU" b="1" i="1" dirty="0">
                <a:solidFill>
                  <a:srgbClr val="FF0000"/>
                </a:solidFill>
                <a:latin typeface="Times New Roman" panose="02020603050405020304" pitchFamily="18" charset="0"/>
                <a:cs typeface="Times New Roman" panose="02020603050405020304" pitchFamily="18" charset="0"/>
              </a:rPr>
              <a:t> у </a:t>
            </a:r>
            <a:r>
              <a:rPr lang="ru-RU" b="1" i="1" dirty="0" err="1">
                <a:solidFill>
                  <a:srgbClr val="FF0000"/>
                </a:solidFill>
                <a:latin typeface="Times New Roman" panose="02020603050405020304" pitchFamily="18" charset="0"/>
                <a:cs typeface="Times New Roman" panose="02020603050405020304" pitchFamily="18" charset="0"/>
              </a:rPr>
              <a:t>військоматі</a:t>
            </a:r>
            <a:r>
              <a:rPr lang="ru-RU" i="1"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призовник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військовозобов'язаний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резервіст</a:t>
            </a:r>
            <a:r>
              <a:rPr lang="ru-RU" dirty="0">
                <a:latin typeface="Times New Roman" panose="02020603050405020304" pitchFamily="18" charset="0"/>
                <a:cs typeface="Times New Roman" panose="02020603050405020304" pitchFamily="18" charset="0"/>
              </a:rPr>
              <a:t>; особа, яка </a:t>
            </a:r>
            <a:r>
              <a:rPr lang="ru-RU" dirty="0" err="1">
                <a:latin typeface="Times New Roman" panose="02020603050405020304" pitchFamily="18" charset="0"/>
                <a:cs typeface="Times New Roman" panose="02020603050405020304" pitchFamily="18" charset="0"/>
              </a:rPr>
              <a:t>знаходиться</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військових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зборах</a:t>
            </a:r>
            <a:r>
              <a:rPr lang="ru-RU" dirty="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1472947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err="1">
                <a:latin typeface="Times New Roman" panose="02020603050405020304" pitchFamily="18" charset="0"/>
                <a:cs typeface="Times New Roman" panose="02020603050405020304" pitchFamily="18" charset="0"/>
              </a:rPr>
              <a:t>Суб’єктивна</a:t>
            </a:r>
            <a:r>
              <a:rPr lang="ru-RU" b="1" i="1" dirty="0">
                <a:latin typeface="Times New Roman" panose="02020603050405020304" pitchFamily="18" charset="0"/>
                <a:cs typeface="Times New Roman" panose="02020603050405020304" pitchFamily="18" charset="0"/>
              </a:rPr>
              <a:t> сторона</a:t>
            </a:r>
            <a:endParaRPr lang="ru-RU" i="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85000" lnSpcReduction="10000"/>
          </a:bodyPr>
          <a:lstStyle/>
          <a:p>
            <a:pPr marL="0" indent="0">
              <a:buNone/>
            </a:pPr>
            <a:r>
              <a:rPr lang="ru-RU" i="1" dirty="0" smtClean="0">
                <a:latin typeface="Times New Roman" panose="02020603050405020304" pitchFamily="18" charset="0"/>
                <a:cs typeface="Times New Roman" panose="02020603050405020304" pitchFamily="18" charset="0"/>
              </a:rPr>
              <a:t>     </a:t>
            </a:r>
            <a:r>
              <a:rPr lang="ru-RU" b="1" i="1" dirty="0" err="1" smtClean="0">
                <a:solidFill>
                  <a:srgbClr val="FF0000"/>
                </a:solidFill>
                <a:latin typeface="Times New Roman" panose="02020603050405020304" pitchFamily="18" charset="0"/>
                <a:cs typeface="Times New Roman" panose="02020603050405020304" pitchFamily="18" charset="0"/>
              </a:rPr>
              <a:t>Суб’єктивна</a:t>
            </a:r>
            <a:r>
              <a:rPr lang="ru-RU" b="1" i="1" dirty="0" smtClean="0">
                <a:solidFill>
                  <a:srgbClr val="FF0000"/>
                </a:solidFill>
                <a:latin typeface="Times New Roman" panose="02020603050405020304" pitchFamily="18" charset="0"/>
                <a:cs typeface="Times New Roman" panose="02020603050405020304" pitchFamily="18" charset="0"/>
              </a:rPr>
              <a:t> сторона </a:t>
            </a:r>
            <a:r>
              <a:rPr lang="ru-RU" dirty="0" err="1" smtClean="0">
                <a:latin typeface="Times New Roman" panose="02020603050405020304" pitchFamily="18" charset="0"/>
                <a:cs typeface="Times New Roman" panose="02020603050405020304" pitchFamily="18" charset="0"/>
              </a:rPr>
              <a:t>адміністративного</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характеризується</a:t>
            </a:r>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виною</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формі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умислу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необережності</a:t>
            </a:r>
            <a:r>
              <a:rPr lang="ru-RU" dirty="0">
                <a:latin typeface="Times New Roman" panose="02020603050405020304" pitchFamily="18" charset="0"/>
                <a:cs typeface="Times New Roman" panose="02020603050405020304" pitchFamily="18" charset="0"/>
              </a:rPr>
              <a:t>.</a:t>
            </a:r>
          </a:p>
          <a:p>
            <a:pPr marL="0" indent="0">
              <a:buNone/>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Згідно</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зі</a:t>
            </a:r>
            <a:r>
              <a:rPr lang="ru-RU" dirty="0">
                <a:latin typeface="Times New Roman" panose="02020603050405020304" pitchFamily="18" charset="0"/>
                <a:cs typeface="Times New Roman" panose="02020603050405020304" pitchFamily="18" charset="0"/>
              </a:rPr>
              <a:t> ст. 10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 проступок </a:t>
            </a:r>
            <a:r>
              <a:rPr lang="ru-RU" dirty="0" err="1">
                <a:latin typeface="Times New Roman" panose="02020603050405020304" pitchFamily="18" charset="0"/>
                <a:cs typeface="Times New Roman" panose="02020603050405020304" pitchFamily="18" charset="0"/>
              </a:rPr>
              <a:t>визнається</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умисним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якщо</a:t>
            </a:r>
            <a:r>
              <a:rPr lang="ru-RU" dirty="0">
                <a:latin typeface="Times New Roman" panose="02020603050405020304" pitchFamily="18" charset="0"/>
                <a:cs typeface="Times New Roman" panose="02020603050405020304" pitchFamily="18" charset="0"/>
              </a:rPr>
              <a:t> особа, яка </a:t>
            </a:r>
            <a:r>
              <a:rPr lang="ru-RU" dirty="0" err="1">
                <a:latin typeface="Times New Roman" panose="02020603050405020304" pitchFamily="18" charset="0"/>
                <a:cs typeface="Times New Roman" panose="02020603050405020304" pitchFamily="18" charset="0"/>
              </a:rPr>
              <a:t>його</a:t>
            </a:r>
            <a:r>
              <a:rPr lang="ru-RU" dirty="0">
                <a:latin typeface="Times New Roman" panose="02020603050405020304" pitchFamily="18" charset="0"/>
                <a:cs typeface="Times New Roman" panose="02020603050405020304" pitchFamily="18" charset="0"/>
              </a:rPr>
              <a:t> вчинила</a:t>
            </a:r>
            <a:r>
              <a:rPr lang="ru-RU" dirty="0" smtClean="0">
                <a:latin typeface="Times New Roman" panose="02020603050405020304" pitchFamily="18" charset="0"/>
                <a:cs typeface="Times New Roman" panose="02020603050405020304" pitchFamily="18" charset="0"/>
              </a:rPr>
              <a:t>:</a:t>
            </a:r>
          </a:p>
          <a:p>
            <a:pPr marL="0" indent="0">
              <a:buNone/>
            </a:pP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а) </a:t>
            </a:r>
            <a:r>
              <a:rPr lang="ru-RU" i="1" u="sng" dirty="0" err="1">
                <a:latin typeface="Times New Roman" panose="02020603050405020304" pitchFamily="18" charset="0"/>
                <a:cs typeface="Times New Roman" panose="02020603050405020304" pitchFamily="18" charset="0"/>
              </a:rPr>
              <a:t>усвідомлювала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протиправний</a:t>
            </a:r>
            <a:r>
              <a:rPr lang="ru-RU" dirty="0">
                <a:latin typeface="Times New Roman" panose="02020603050405020304" pitchFamily="18" charset="0"/>
                <a:cs typeface="Times New Roman" panose="02020603050405020304" pitchFamily="18" charset="0"/>
              </a:rPr>
              <a:t> характер </a:t>
            </a:r>
            <a:r>
              <a:rPr lang="ru-RU" dirty="0" err="1">
                <a:latin typeface="Times New Roman" panose="02020603050405020304" pitchFamily="18" charset="0"/>
                <a:cs typeface="Times New Roman" panose="02020603050405020304" pitchFamily="18" charset="0"/>
              </a:rPr>
              <a:t>свого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діяння</a:t>
            </a:r>
            <a:r>
              <a:rPr lang="ru-RU" dirty="0">
                <a:latin typeface="Times New Roman" panose="02020603050405020304" pitchFamily="18" charset="0"/>
                <a:cs typeface="Times New Roman" panose="02020603050405020304" pitchFamily="18" charset="0"/>
              </a:rPr>
              <a:t>; </a:t>
            </a:r>
            <a:r>
              <a:rPr lang="ru-RU" i="1" u="sng" dirty="0" err="1" smtClean="0">
                <a:latin typeface="Times New Roman" panose="02020603050405020304" pitchFamily="18" charset="0"/>
                <a:cs typeface="Times New Roman" panose="02020603050405020304" pitchFamily="18" charset="0"/>
              </a:rPr>
              <a:t>передбачала</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його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шкідливі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наслідки</a:t>
            </a:r>
            <a:r>
              <a:rPr lang="ru-RU" dirty="0">
                <a:latin typeface="Times New Roman" panose="02020603050405020304" pitchFamily="18" charset="0"/>
                <a:cs typeface="Times New Roman" panose="02020603050405020304" pitchFamily="18" charset="0"/>
              </a:rPr>
              <a:t>; </a:t>
            </a:r>
            <a:r>
              <a:rPr lang="ru-RU" i="1" u="sng" dirty="0" err="1">
                <a:latin typeface="Times New Roman" panose="02020603050405020304" pitchFamily="18" charset="0"/>
                <a:cs typeface="Times New Roman" panose="02020603050405020304" pitchFamily="18" charset="0"/>
              </a:rPr>
              <a:t>бажала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настання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цих</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наслідків</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marL="0" indent="0">
              <a:buNone/>
            </a:pPr>
            <a:r>
              <a:rPr lang="ru-RU" dirty="0" smtClean="0">
                <a:latin typeface="Times New Roman" panose="02020603050405020304" pitchFamily="18" charset="0"/>
                <a:cs typeface="Times New Roman" panose="02020603050405020304" pitchFamily="18" charset="0"/>
              </a:rPr>
              <a:t>б</a:t>
            </a:r>
            <a:r>
              <a:rPr lang="ru-RU" dirty="0">
                <a:latin typeface="Times New Roman" panose="02020603050405020304" pitchFamily="18" charset="0"/>
                <a:cs typeface="Times New Roman" panose="02020603050405020304" pitchFamily="18" charset="0"/>
              </a:rPr>
              <a:t>) </a:t>
            </a:r>
            <a:r>
              <a:rPr lang="ru-RU" i="1" u="sng" dirty="0" err="1">
                <a:latin typeface="Times New Roman" panose="02020603050405020304" pitchFamily="18" charset="0"/>
                <a:cs typeface="Times New Roman" panose="02020603050405020304" pitchFamily="18" charset="0"/>
              </a:rPr>
              <a:t>усвідомлювала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протиправний</a:t>
            </a:r>
            <a:r>
              <a:rPr lang="ru-RU" dirty="0">
                <a:latin typeface="Times New Roman" panose="02020603050405020304" pitchFamily="18" charset="0"/>
                <a:cs typeface="Times New Roman" panose="02020603050405020304" pitchFamily="18" charset="0"/>
              </a:rPr>
              <a:t> характер </a:t>
            </a:r>
            <a:r>
              <a:rPr lang="ru-RU" dirty="0" err="1">
                <a:latin typeface="Times New Roman" panose="02020603050405020304" pitchFamily="18" charset="0"/>
                <a:cs typeface="Times New Roman" panose="02020603050405020304" pitchFamily="18" charset="0"/>
              </a:rPr>
              <a:t>свого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діяння</a:t>
            </a:r>
            <a:r>
              <a:rPr lang="ru-RU" dirty="0">
                <a:latin typeface="Times New Roman" panose="02020603050405020304" pitchFamily="18" charset="0"/>
                <a:cs typeface="Times New Roman" panose="02020603050405020304" pitchFamily="18" charset="0"/>
              </a:rPr>
              <a:t>; </a:t>
            </a:r>
            <a:r>
              <a:rPr lang="ru-RU" i="1" u="sng" dirty="0" err="1">
                <a:latin typeface="Times New Roman" panose="02020603050405020304" pitchFamily="18" charset="0"/>
                <a:cs typeface="Times New Roman" panose="02020603050405020304" pitchFamily="18" charset="0"/>
              </a:rPr>
              <a:t>передбачала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його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шкідливі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наслідки</a:t>
            </a:r>
            <a:r>
              <a:rPr lang="ru-RU" dirty="0">
                <a:latin typeface="Times New Roman" panose="02020603050405020304" pitchFamily="18" charset="0"/>
                <a:cs typeface="Times New Roman" panose="02020603050405020304" pitchFamily="18" charset="0"/>
              </a:rPr>
              <a:t>; </a:t>
            </a:r>
            <a:r>
              <a:rPr lang="ru-RU" i="1" u="sng" dirty="0" err="1">
                <a:latin typeface="Times New Roman" panose="02020603050405020304" pitchFamily="18" charset="0"/>
                <a:cs typeface="Times New Roman" panose="02020603050405020304" pitchFamily="18" charset="0"/>
              </a:rPr>
              <a:t>свідомо</a:t>
            </a:r>
            <a:r>
              <a:rPr lang="ru-RU" i="1" u="sng" dirty="0">
                <a:latin typeface="Times New Roman" panose="02020603050405020304" pitchFamily="18" charset="0"/>
                <a:cs typeface="Times New Roman" panose="02020603050405020304" pitchFamily="18" charset="0"/>
              </a:rPr>
              <a:t> допускала </a:t>
            </a:r>
            <a:r>
              <a:rPr lang="ru-RU" dirty="0" err="1">
                <a:latin typeface="Times New Roman" panose="02020603050405020304" pitchFamily="18" charset="0"/>
                <a:cs typeface="Times New Roman" panose="02020603050405020304" pitchFamily="18" charset="0"/>
              </a:rPr>
              <a:t>настання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наслідків</a:t>
            </a:r>
            <a:r>
              <a:rPr lang="ru-RU" dirty="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29233379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052307" y="992116"/>
            <a:ext cx="3591380" cy="600164"/>
          </a:xfrm>
          <a:prstGeom prst="rect">
            <a:avLst/>
          </a:prstGeom>
        </p:spPr>
        <p:txBody>
          <a:bodyPr wrap="square">
            <a:spAutoFit/>
          </a:bodyPr>
          <a:lstStyle/>
          <a:p>
            <a:r>
              <a:rPr lang="ru-RU" sz="3300" b="1" dirty="0" err="1">
                <a:solidFill>
                  <a:srgbClr val="000000"/>
                </a:solidFill>
                <a:latin typeface="Times New Roman" panose="02020603050405020304" pitchFamily="18" charset="0"/>
                <a:cs typeface="Times New Roman" panose="02020603050405020304" pitchFamily="18" charset="0"/>
              </a:rPr>
              <a:t>Види</a:t>
            </a:r>
            <a:r>
              <a:rPr lang="ru-RU" sz="3300" b="1" dirty="0">
                <a:solidFill>
                  <a:srgbClr val="000000"/>
                </a:solidFill>
                <a:latin typeface="Times New Roman" panose="02020603050405020304" pitchFamily="18" charset="0"/>
                <a:cs typeface="Times New Roman" panose="02020603050405020304" pitchFamily="18" charset="0"/>
              </a:rPr>
              <a:t> </a:t>
            </a:r>
            <a:r>
              <a:rPr lang="ru-RU" sz="3300" b="1" dirty="0" err="1">
                <a:solidFill>
                  <a:srgbClr val="000000"/>
                </a:solidFill>
                <a:latin typeface="Times New Roman" panose="02020603050405020304" pitchFamily="18" charset="0"/>
                <a:cs typeface="Times New Roman" panose="02020603050405020304" pitchFamily="18" charset="0"/>
              </a:rPr>
              <a:t>умислу</a:t>
            </a:r>
            <a:r>
              <a:rPr lang="ru-RU" sz="3300" b="1" dirty="0">
                <a:solidFill>
                  <a:srgbClr val="000000"/>
                </a:solidFill>
                <a:latin typeface="Times New Roman" panose="02020603050405020304" pitchFamily="18" charset="0"/>
                <a:cs typeface="Times New Roman" panose="02020603050405020304" pitchFamily="18" charset="0"/>
              </a:rPr>
              <a:t> </a:t>
            </a:r>
            <a:endParaRPr lang="ru-RU" sz="3300" dirty="0">
              <a:latin typeface="Times New Roman" panose="02020603050405020304" pitchFamily="18" charset="0"/>
              <a:cs typeface="Times New Roman" panose="02020603050405020304" pitchFamily="18" charset="0"/>
            </a:endParaRPr>
          </a:p>
        </p:txBody>
      </p:sp>
      <p:sp>
        <p:nvSpPr>
          <p:cNvPr id="6" name="Стрелка вниз 5"/>
          <p:cNvSpPr/>
          <p:nvPr/>
        </p:nvSpPr>
        <p:spPr>
          <a:xfrm rot="2393827">
            <a:off x="2327877" y="1608993"/>
            <a:ext cx="278606" cy="347996"/>
          </a:xfrm>
          <a:prstGeom prst="downArrow">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solidFill>
                <a:sysClr val="windowText" lastClr="000000"/>
              </a:solidFill>
            </a:endParaRPr>
          </a:p>
        </p:txBody>
      </p:sp>
      <p:sp>
        <p:nvSpPr>
          <p:cNvPr id="7" name="Стрелка вниз 6"/>
          <p:cNvSpPr/>
          <p:nvPr/>
        </p:nvSpPr>
        <p:spPr>
          <a:xfrm rot="19122875">
            <a:off x="5891485" y="1616288"/>
            <a:ext cx="278606" cy="287851"/>
          </a:xfrm>
          <a:prstGeom prst="downArrow">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p>
        </p:txBody>
      </p:sp>
      <p:sp>
        <p:nvSpPr>
          <p:cNvPr id="8" name="Овал 7"/>
          <p:cNvSpPr/>
          <p:nvPr/>
        </p:nvSpPr>
        <p:spPr>
          <a:xfrm>
            <a:off x="1377757" y="2105240"/>
            <a:ext cx="2178844" cy="628650"/>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dirty="0">
                <a:latin typeface="Times New Roman" panose="02020603050405020304" pitchFamily="18" charset="0"/>
                <a:cs typeface="Times New Roman" panose="02020603050405020304" pitchFamily="18" charset="0"/>
              </a:rPr>
              <a:t>Прямий</a:t>
            </a:r>
            <a:endParaRPr lang="ru-RU" sz="2400" dirty="0">
              <a:latin typeface="Times New Roman" panose="02020603050405020304" pitchFamily="18" charset="0"/>
              <a:cs typeface="Times New Roman" panose="02020603050405020304" pitchFamily="18" charset="0"/>
            </a:endParaRPr>
          </a:p>
        </p:txBody>
      </p:sp>
      <p:sp>
        <p:nvSpPr>
          <p:cNvPr id="9" name="Овал 8"/>
          <p:cNvSpPr/>
          <p:nvPr/>
        </p:nvSpPr>
        <p:spPr>
          <a:xfrm>
            <a:off x="5229225" y="1990979"/>
            <a:ext cx="2178844" cy="628650"/>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dirty="0">
                <a:latin typeface="Times New Roman" panose="02020603050405020304" pitchFamily="18" charset="0"/>
                <a:cs typeface="Times New Roman" panose="02020603050405020304" pitchFamily="18" charset="0"/>
              </a:rPr>
              <a:t>Непрямий</a:t>
            </a:r>
            <a:endParaRPr lang="ru-RU" sz="2400" dirty="0">
              <a:latin typeface="Times New Roman" panose="02020603050405020304" pitchFamily="18" charset="0"/>
              <a:cs typeface="Times New Roman" panose="02020603050405020304" pitchFamily="18" charset="0"/>
            </a:endParaRPr>
          </a:p>
        </p:txBody>
      </p:sp>
      <p:sp>
        <p:nvSpPr>
          <p:cNvPr id="10" name="Прямоугольник 9"/>
          <p:cNvSpPr/>
          <p:nvPr/>
        </p:nvSpPr>
        <p:spPr>
          <a:xfrm>
            <a:off x="1243013" y="3000375"/>
            <a:ext cx="2507456" cy="978694"/>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350" b="1" dirty="0">
                <a:latin typeface="Times New Roman" panose="02020603050405020304" pitchFamily="18" charset="0"/>
                <a:cs typeface="Times New Roman" panose="02020603050405020304" pitchFamily="18" charset="0"/>
              </a:rPr>
              <a:t>коли особа </a:t>
            </a:r>
            <a:r>
              <a:rPr lang="ru-RU" sz="1350" b="1" dirty="0" err="1">
                <a:latin typeface="Times New Roman" panose="02020603050405020304" pitchFamily="18" charset="0"/>
                <a:cs typeface="Times New Roman" panose="02020603050405020304" pitchFamily="18" charset="0"/>
              </a:rPr>
              <a:t>усвідомлює</a:t>
            </a:r>
            <a:r>
              <a:rPr lang="ru-RU" sz="1350" b="1" dirty="0">
                <a:latin typeface="Times New Roman" panose="02020603050405020304" pitchFamily="18" charset="0"/>
                <a:cs typeface="Times New Roman" panose="02020603050405020304" pitchFamily="18" charset="0"/>
              </a:rPr>
              <a:t> </a:t>
            </a:r>
            <a:r>
              <a:rPr lang="ru-RU" sz="1350" b="1" dirty="0" err="1">
                <a:latin typeface="Times New Roman" panose="02020603050405020304" pitchFamily="18" charset="0"/>
                <a:cs typeface="Times New Roman" panose="02020603050405020304" pitchFamily="18" charset="0"/>
              </a:rPr>
              <a:t>протиправність</a:t>
            </a:r>
            <a:r>
              <a:rPr lang="ru-RU" sz="1350" b="1" dirty="0">
                <a:latin typeface="Times New Roman" panose="02020603050405020304" pitchFamily="18" charset="0"/>
                <a:cs typeface="Times New Roman" panose="02020603050405020304" pitchFamily="18" charset="0"/>
              </a:rPr>
              <a:t> </a:t>
            </a:r>
            <a:r>
              <a:rPr lang="ru-RU" sz="1350" b="1" dirty="0" err="1">
                <a:latin typeface="Times New Roman" panose="02020603050405020304" pitchFamily="18" charset="0"/>
                <a:cs typeface="Times New Roman" panose="02020603050405020304" pitchFamily="18" charset="0"/>
              </a:rPr>
              <a:t>свого</a:t>
            </a:r>
            <a:r>
              <a:rPr lang="ru-RU" sz="1350" b="1" dirty="0">
                <a:latin typeface="Times New Roman" panose="02020603050405020304" pitchFamily="18" charset="0"/>
                <a:cs typeface="Times New Roman" panose="02020603050405020304" pitchFamily="18" charset="0"/>
              </a:rPr>
              <a:t> </a:t>
            </a:r>
            <a:r>
              <a:rPr lang="ru-RU" sz="1350" b="1" dirty="0" err="1">
                <a:latin typeface="Times New Roman" panose="02020603050405020304" pitchFamily="18" charset="0"/>
                <a:cs typeface="Times New Roman" panose="02020603050405020304" pitchFamily="18" charset="0"/>
              </a:rPr>
              <a:t>діяння</a:t>
            </a:r>
            <a:r>
              <a:rPr lang="ru-RU" sz="1350" b="1" dirty="0">
                <a:latin typeface="Times New Roman" panose="02020603050405020304" pitchFamily="18" charset="0"/>
                <a:cs typeface="Times New Roman" panose="02020603050405020304" pitchFamily="18" charset="0"/>
              </a:rPr>
              <a:t>, </a:t>
            </a:r>
            <a:r>
              <a:rPr lang="ru-RU" sz="1350" b="1" dirty="0" err="1">
                <a:latin typeface="Times New Roman" panose="02020603050405020304" pitchFamily="18" charset="0"/>
                <a:cs typeface="Times New Roman" panose="02020603050405020304" pitchFamily="18" charset="0"/>
              </a:rPr>
              <a:t>передбачає</a:t>
            </a:r>
            <a:r>
              <a:rPr lang="ru-RU" sz="1350" b="1" dirty="0">
                <a:latin typeface="Times New Roman" panose="02020603050405020304" pitchFamily="18" charset="0"/>
                <a:cs typeface="Times New Roman" panose="02020603050405020304" pitchFamily="18" charset="0"/>
              </a:rPr>
              <a:t> і </a:t>
            </a:r>
            <a:r>
              <a:rPr lang="ru-RU" sz="1350" b="1" dirty="0" err="1">
                <a:latin typeface="Times New Roman" panose="02020603050405020304" pitchFamily="18" charset="0"/>
                <a:cs typeface="Times New Roman" panose="02020603050405020304" pitchFamily="18" charset="0"/>
              </a:rPr>
              <a:t>бажає</a:t>
            </a:r>
            <a:r>
              <a:rPr lang="ru-RU" sz="1350" b="1" dirty="0">
                <a:latin typeface="Times New Roman" panose="02020603050405020304" pitchFamily="18" charset="0"/>
                <a:cs typeface="Times New Roman" panose="02020603050405020304" pitchFamily="18" charset="0"/>
              </a:rPr>
              <a:t> </a:t>
            </a:r>
            <a:r>
              <a:rPr lang="ru-RU" sz="1350" b="1" dirty="0" err="1">
                <a:latin typeface="Times New Roman" panose="02020603050405020304" pitchFamily="18" charset="0"/>
                <a:cs typeface="Times New Roman" panose="02020603050405020304" pitchFamily="18" charset="0"/>
              </a:rPr>
              <a:t>настання</a:t>
            </a:r>
            <a:r>
              <a:rPr lang="ru-RU" sz="1350" b="1" dirty="0">
                <a:latin typeface="Times New Roman" panose="02020603050405020304" pitchFamily="18" charset="0"/>
                <a:cs typeface="Times New Roman" panose="02020603050405020304" pitchFamily="18" charset="0"/>
              </a:rPr>
              <a:t> </a:t>
            </a:r>
            <a:r>
              <a:rPr lang="ru-RU" sz="1350" b="1" dirty="0" err="1">
                <a:latin typeface="Times New Roman" panose="02020603050405020304" pitchFamily="18" charset="0"/>
                <a:cs typeface="Times New Roman" panose="02020603050405020304" pitchFamily="18" charset="0"/>
              </a:rPr>
              <a:t>шкідливих</a:t>
            </a:r>
            <a:r>
              <a:rPr lang="ru-RU" sz="1350" b="1" dirty="0">
                <a:latin typeface="Times New Roman" panose="02020603050405020304" pitchFamily="18" charset="0"/>
                <a:cs typeface="Times New Roman" panose="02020603050405020304" pitchFamily="18" charset="0"/>
              </a:rPr>
              <a:t> </a:t>
            </a:r>
            <a:r>
              <a:rPr lang="ru-RU" sz="1350" b="1" dirty="0" err="1">
                <a:latin typeface="Times New Roman" panose="02020603050405020304" pitchFamily="18" charset="0"/>
                <a:cs typeface="Times New Roman" panose="02020603050405020304" pitchFamily="18" charset="0"/>
              </a:rPr>
              <a:t>наслідків</a:t>
            </a:r>
            <a:r>
              <a:rPr lang="ru-RU" sz="1350" b="1" dirty="0">
                <a:latin typeface="Times New Roman" panose="02020603050405020304" pitchFamily="18" charset="0"/>
                <a:cs typeface="Times New Roman" panose="02020603050405020304" pitchFamily="18" charset="0"/>
              </a:rPr>
              <a:t>; </a:t>
            </a:r>
          </a:p>
        </p:txBody>
      </p:sp>
      <p:sp>
        <p:nvSpPr>
          <p:cNvPr id="11" name="Прямоугольник 10"/>
          <p:cNvSpPr/>
          <p:nvPr/>
        </p:nvSpPr>
        <p:spPr>
          <a:xfrm>
            <a:off x="5229226" y="2843213"/>
            <a:ext cx="2571750" cy="1378744"/>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350" b="1" dirty="0">
                <a:latin typeface="Times New Roman" panose="02020603050405020304" pitchFamily="18" charset="0"/>
                <a:cs typeface="Times New Roman" panose="02020603050405020304" pitchFamily="18" charset="0"/>
              </a:rPr>
              <a:t>коли особа </a:t>
            </a:r>
            <a:r>
              <a:rPr lang="ru-RU" sz="1350" b="1" dirty="0" err="1">
                <a:latin typeface="Times New Roman" panose="02020603050405020304" pitchFamily="18" charset="0"/>
                <a:cs typeface="Times New Roman" panose="02020603050405020304" pitchFamily="18" charset="0"/>
              </a:rPr>
              <a:t>усвідомлює</a:t>
            </a:r>
            <a:r>
              <a:rPr lang="ru-RU" sz="1350" b="1" dirty="0">
                <a:latin typeface="Times New Roman" panose="02020603050405020304" pitchFamily="18" charset="0"/>
                <a:cs typeface="Times New Roman" panose="02020603050405020304" pitchFamily="18" charset="0"/>
              </a:rPr>
              <a:t> </a:t>
            </a:r>
            <a:r>
              <a:rPr lang="ru-RU" sz="1350" b="1" dirty="0" err="1">
                <a:latin typeface="Times New Roman" panose="02020603050405020304" pitchFamily="18" charset="0"/>
                <a:cs typeface="Times New Roman" panose="02020603050405020304" pitchFamily="18" charset="0"/>
              </a:rPr>
              <a:t>протиправність</a:t>
            </a:r>
            <a:r>
              <a:rPr lang="ru-RU" sz="1350" b="1" dirty="0">
                <a:latin typeface="Times New Roman" panose="02020603050405020304" pitchFamily="18" charset="0"/>
                <a:cs typeface="Times New Roman" panose="02020603050405020304" pitchFamily="18" charset="0"/>
              </a:rPr>
              <a:t> </a:t>
            </a:r>
            <a:r>
              <a:rPr lang="ru-RU" sz="1350" b="1" dirty="0" err="1">
                <a:latin typeface="Times New Roman" panose="02020603050405020304" pitchFamily="18" charset="0"/>
                <a:cs typeface="Times New Roman" panose="02020603050405020304" pitchFamily="18" charset="0"/>
              </a:rPr>
              <a:t>свого</a:t>
            </a:r>
            <a:r>
              <a:rPr lang="ru-RU" sz="1350" b="1" dirty="0">
                <a:latin typeface="Times New Roman" panose="02020603050405020304" pitchFamily="18" charset="0"/>
                <a:cs typeface="Times New Roman" panose="02020603050405020304" pitchFamily="18" charset="0"/>
              </a:rPr>
              <a:t> </a:t>
            </a:r>
            <a:r>
              <a:rPr lang="ru-RU" sz="1350" b="1" dirty="0" err="1">
                <a:latin typeface="Times New Roman" panose="02020603050405020304" pitchFamily="18" charset="0"/>
                <a:cs typeface="Times New Roman" panose="02020603050405020304" pitchFamily="18" charset="0"/>
              </a:rPr>
              <a:t>діяння</a:t>
            </a:r>
            <a:r>
              <a:rPr lang="ru-RU" sz="1350" b="1" dirty="0">
                <a:latin typeface="Times New Roman" panose="02020603050405020304" pitchFamily="18" charset="0"/>
                <a:cs typeface="Times New Roman" panose="02020603050405020304" pitchFamily="18" charset="0"/>
              </a:rPr>
              <a:t>, </a:t>
            </a:r>
            <a:r>
              <a:rPr lang="ru-RU" sz="1350" b="1" dirty="0" err="1">
                <a:latin typeface="Times New Roman" panose="02020603050405020304" pitchFamily="18" charset="0"/>
                <a:cs typeface="Times New Roman" panose="02020603050405020304" pitchFamily="18" charset="0"/>
              </a:rPr>
              <a:t>передбачає</a:t>
            </a:r>
            <a:r>
              <a:rPr lang="ru-RU" sz="1350" b="1" dirty="0">
                <a:latin typeface="Times New Roman" panose="02020603050405020304" pitchFamily="18" charset="0"/>
                <a:cs typeface="Times New Roman" panose="02020603050405020304" pitchFamily="18" charset="0"/>
              </a:rPr>
              <a:t> </a:t>
            </a:r>
            <a:r>
              <a:rPr lang="ru-RU" sz="1350" b="1" dirty="0" err="1">
                <a:latin typeface="Times New Roman" panose="02020603050405020304" pitchFamily="18" charset="0"/>
                <a:cs typeface="Times New Roman" panose="02020603050405020304" pitchFamily="18" charset="0"/>
              </a:rPr>
              <a:t>шкідливі</a:t>
            </a:r>
            <a:r>
              <a:rPr lang="ru-RU" sz="1350" b="1" dirty="0">
                <a:latin typeface="Times New Roman" panose="02020603050405020304" pitchFamily="18" charset="0"/>
                <a:cs typeface="Times New Roman" panose="02020603050405020304" pitchFamily="18" charset="0"/>
              </a:rPr>
              <a:t> </a:t>
            </a:r>
            <a:r>
              <a:rPr lang="ru-RU" sz="1350" b="1" dirty="0" err="1">
                <a:latin typeface="Times New Roman" panose="02020603050405020304" pitchFamily="18" charset="0"/>
                <a:cs typeface="Times New Roman" panose="02020603050405020304" pitchFamily="18" charset="0"/>
              </a:rPr>
              <a:t>наслідки</a:t>
            </a:r>
            <a:r>
              <a:rPr lang="ru-RU" sz="1350" b="1" dirty="0">
                <a:latin typeface="Times New Roman" panose="02020603050405020304" pitchFamily="18" charset="0"/>
                <a:cs typeface="Times New Roman" panose="02020603050405020304" pitchFamily="18" charset="0"/>
              </a:rPr>
              <a:t> і при </a:t>
            </a:r>
            <a:r>
              <a:rPr lang="ru-RU" sz="1350" b="1" dirty="0" err="1">
                <a:latin typeface="Times New Roman" panose="02020603050405020304" pitchFamily="18" charset="0"/>
                <a:cs typeface="Times New Roman" panose="02020603050405020304" pitchFamily="18" charset="0"/>
              </a:rPr>
              <a:t>цьому</a:t>
            </a:r>
            <a:r>
              <a:rPr lang="ru-RU" sz="1350" b="1" dirty="0">
                <a:latin typeface="Times New Roman" panose="02020603050405020304" pitchFamily="18" charset="0"/>
                <a:cs typeface="Times New Roman" panose="02020603050405020304" pitchFamily="18" charset="0"/>
              </a:rPr>
              <a:t> прямо не </a:t>
            </a:r>
            <a:r>
              <a:rPr lang="ru-RU" sz="1350" b="1" dirty="0" err="1">
                <a:latin typeface="Times New Roman" panose="02020603050405020304" pitchFamily="18" charset="0"/>
                <a:cs typeface="Times New Roman" panose="02020603050405020304" pitchFamily="18" charset="0"/>
              </a:rPr>
              <a:t>бажає</a:t>
            </a:r>
            <a:r>
              <a:rPr lang="ru-RU" sz="1350" b="1" dirty="0">
                <a:latin typeface="Times New Roman" panose="02020603050405020304" pitchFamily="18" charset="0"/>
                <a:cs typeface="Times New Roman" panose="02020603050405020304" pitchFamily="18" charset="0"/>
              </a:rPr>
              <a:t>, але </a:t>
            </a:r>
            <a:r>
              <a:rPr lang="ru-RU" sz="1350" b="1" dirty="0" err="1">
                <a:latin typeface="Times New Roman" panose="02020603050405020304" pitchFamily="18" charset="0"/>
                <a:cs typeface="Times New Roman" panose="02020603050405020304" pitchFamily="18" charset="0"/>
              </a:rPr>
              <a:t>свідомо</a:t>
            </a:r>
            <a:r>
              <a:rPr lang="ru-RU" sz="1350" b="1" dirty="0">
                <a:latin typeface="Times New Roman" panose="02020603050405020304" pitchFamily="18" charset="0"/>
                <a:cs typeface="Times New Roman" panose="02020603050405020304" pitchFamily="18" charset="0"/>
              </a:rPr>
              <a:t> </a:t>
            </a:r>
            <a:r>
              <a:rPr lang="ru-RU" sz="1350" b="1" dirty="0" err="1">
                <a:latin typeface="Times New Roman" panose="02020603050405020304" pitchFamily="18" charset="0"/>
                <a:cs typeface="Times New Roman" panose="02020603050405020304" pitchFamily="18" charset="0"/>
              </a:rPr>
              <a:t>допускає</a:t>
            </a:r>
            <a:r>
              <a:rPr lang="ru-RU" sz="1350" b="1" dirty="0">
                <a:latin typeface="Times New Roman" panose="02020603050405020304" pitchFamily="18" charset="0"/>
                <a:cs typeface="Times New Roman" panose="02020603050405020304" pitchFamily="18" charset="0"/>
              </a:rPr>
              <a:t> </a:t>
            </a:r>
            <a:r>
              <a:rPr lang="ru-RU" sz="1350" b="1" dirty="0" err="1">
                <a:latin typeface="Times New Roman" panose="02020603050405020304" pitchFamily="18" charset="0"/>
                <a:cs typeface="Times New Roman" panose="02020603050405020304" pitchFamily="18" charset="0"/>
              </a:rPr>
              <a:t>їх</a:t>
            </a:r>
            <a:r>
              <a:rPr lang="ru-RU" sz="1350" b="1" dirty="0">
                <a:latin typeface="Times New Roman" panose="02020603050405020304" pitchFamily="18" charset="0"/>
                <a:cs typeface="Times New Roman" panose="02020603050405020304" pitchFamily="18" charset="0"/>
              </a:rPr>
              <a:t> </a:t>
            </a:r>
            <a:r>
              <a:rPr lang="ru-RU" sz="1350" b="1" dirty="0" err="1">
                <a:latin typeface="Times New Roman" panose="02020603050405020304" pitchFamily="18" charset="0"/>
                <a:cs typeface="Times New Roman" panose="02020603050405020304" pitchFamily="18" charset="0"/>
              </a:rPr>
              <a:t>настання</a:t>
            </a:r>
            <a:r>
              <a:rPr lang="ru-RU" sz="1350" b="1" dirty="0">
                <a:latin typeface="Times New Roman" panose="02020603050405020304" pitchFamily="18" charset="0"/>
                <a:cs typeface="Times New Roman" panose="02020603050405020304" pitchFamily="18" charset="0"/>
              </a:rPr>
              <a:t>.</a:t>
            </a:r>
            <a:endParaRPr lang="ru-RU" sz="1350" dirty="0">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2836069" y="4752721"/>
            <a:ext cx="6307931" cy="1131079"/>
          </a:xfrm>
          <a:prstGeom prst="rect">
            <a:avLst/>
          </a:prstGeom>
        </p:spPr>
        <p:txBody>
          <a:bodyPr wrap="square">
            <a:spAutoFit/>
          </a:bodyPr>
          <a:lstStyle/>
          <a:p>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Правопорушення</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визнається</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вчиненим</a:t>
            </a:r>
            <a:r>
              <a:rPr lang="ru-RU" sz="1350" b="1" dirty="0">
                <a:solidFill>
                  <a:srgbClr val="000000"/>
                </a:solidFill>
                <a:latin typeface="Times New Roman" panose="02020603050405020304" pitchFamily="18" charset="0"/>
                <a:cs typeface="Times New Roman" panose="02020603050405020304" pitchFamily="18" charset="0"/>
              </a:rPr>
              <a:t> з </a:t>
            </a:r>
            <a:r>
              <a:rPr lang="ru-RU" sz="1350" b="1" i="1" dirty="0" err="1">
                <a:solidFill>
                  <a:srgbClr val="000000"/>
                </a:solidFill>
                <a:latin typeface="Times New Roman" panose="02020603050405020304" pitchFamily="18" charset="0"/>
                <a:cs typeface="Times New Roman" panose="02020603050405020304" pitchFamily="18" charset="0"/>
              </a:rPr>
              <a:t>необережності</a:t>
            </a:r>
            <a:r>
              <a:rPr lang="ru-RU" sz="1350" b="1" dirty="0">
                <a:solidFill>
                  <a:srgbClr val="000000"/>
                </a:solidFill>
                <a:latin typeface="Times New Roman" panose="02020603050405020304" pitchFamily="18" charset="0"/>
                <a:cs typeface="Times New Roman" panose="02020603050405020304" pitchFamily="18" charset="0"/>
              </a:rPr>
              <a:t> (ст. 11 </a:t>
            </a:r>
            <a:r>
              <a:rPr lang="ru-RU" sz="1350" b="1" dirty="0" err="1">
                <a:solidFill>
                  <a:srgbClr val="000000"/>
                </a:solidFill>
                <a:latin typeface="Times New Roman" panose="02020603050405020304" pitchFamily="18" charset="0"/>
                <a:cs typeface="Times New Roman" panose="02020603050405020304" pitchFamily="18" charset="0"/>
              </a:rPr>
              <a:t>КУпАП</a:t>
            </a:r>
            <a:r>
              <a:rPr lang="ru-RU" sz="1350" b="1" dirty="0">
                <a:solidFill>
                  <a:srgbClr val="000000"/>
                </a:solidFill>
                <a:latin typeface="Times New Roman" panose="02020603050405020304" pitchFamily="18" charset="0"/>
                <a:cs typeface="Times New Roman" panose="02020603050405020304" pitchFamily="18" charset="0"/>
              </a:rPr>
              <a:t>), коли особа, яка </a:t>
            </a:r>
            <a:r>
              <a:rPr lang="ru-RU" sz="1350" b="1" dirty="0" err="1">
                <a:solidFill>
                  <a:srgbClr val="000000"/>
                </a:solidFill>
                <a:latin typeface="Times New Roman" panose="02020603050405020304" pitchFamily="18" charset="0"/>
                <a:cs typeface="Times New Roman" panose="02020603050405020304" pitchFamily="18" charset="0"/>
              </a:rPr>
              <a:t>його</a:t>
            </a:r>
            <a:r>
              <a:rPr lang="ru-RU" sz="1350" b="1" dirty="0">
                <a:solidFill>
                  <a:srgbClr val="000000"/>
                </a:solidFill>
                <a:latin typeface="Times New Roman" panose="02020603050405020304" pitchFamily="18" charset="0"/>
                <a:cs typeface="Times New Roman" panose="02020603050405020304" pitchFamily="18" charset="0"/>
              </a:rPr>
              <a:t> вчинила, </a:t>
            </a:r>
            <a:r>
              <a:rPr lang="ru-RU" sz="1350" b="1" dirty="0" err="1">
                <a:solidFill>
                  <a:srgbClr val="000000"/>
                </a:solidFill>
                <a:latin typeface="Times New Roman" panose="02020603050405020304" pitchFamily="18" charset="0"/>
                <a:cs typeface="Times New Roman" panose="02020603050405020304" pitchFamily="18" charset="0"/>
              </a:rPr>
              <a:t>передбачала</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можливість</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настання</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шкідливих</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наслідків</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своєї</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дії</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чи</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бездіяльності</a:t>
            </a:r>
            <a:r>
              <a:rPr lang="ru-RU" sz="1350" b="1" dirty="0">
                <a:solidFill>
                  <a:srgbClr val="000000"/>
                </a:solidFill>
                <a:latin typeface="Times New Roman" panose="02020603050405020304" pitchFamily="18" charset="0"/>
                <a:cs typeface="Times New Roman" panose="02020603050405020304" pitchFamily="18" charset="0"/>
              </a:rPr>
              <a:t>, але </a:t>
            </a:r>
            <a:r>
              <a:rPr lang="ru-RU" sz="1350" b="1" dirty="0" err="1">
                <a:solidFill>
                  <a:srgbClr val="000000"/>
                </a:solidFill>
                <a:latin typeface="Times New Roman" panose="02020603050405020304" pitchFamily="18" charset="0"/>
                <a:cs typeface="Times New Roman" panose="02020603050405020304" pitchFamily="18" charset="0"/>
              </a:rPr>
              <a:t>легковажно</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розраховувала</a:t>
            </a:r>
            <a:r>
              <a:rPr lang="ru-RU" sz="1350" b="1" dirty="0">
                <a:solidFill>
                  <a:srgbClr val="000000"/>
                </a:solidFill>
                <a:latin typeface="Times New Roman" panose="02020603050405020304" pitchFamily="18" charset="0"/>
                <a:cs typeface="Times New Roman" panose="02020603050405020304" pitchFamily="18" charset="0"/>
              </a:rPr>
              <a:t> на </a:t>
            </a:r>
            <a:r>
              <a:rPr lang="ru-RU" sz="1350" b="1" dirty="0" err="1">
                <a:solidFill>
                  <a:srgbClr val="000000"/>
                </a:solidFill>
                <a:latin typeface="Times New Roman" panose="02020603050405020304" pitchFamily="18" charset="0"/>
                <a:cs typeface="Times New Roman" panose="02020603050405020304" pitchFamily="18" charset="0"/>
              </a:rPr>
              <a:t>їх</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відвернення</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i="1" dirty="0" err="1">
                <a:solidFill>
                  <a:srgbClr val="000000"/>
                </a:solidFill>
                <a:latin typeface="Times New Roman" panose="02020603050405020304" pitchFamily="18" charset="0"/>
                <a:cs typeface="Times New Roman" panose="02020603050405020304" pitchFamily="18" charset="0"/>
              </a:rPr>
              <a:t>самовпевненість</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або</a:t>
            </a:r>
            <a:r>
              <a:rPr lang="ru-RU" sz="1350" b="1" dirty="0">
                <a:solidFill>
                  <a:srgbClr val="000000"/>
                </a:solidFill>
                <a:latin typeface="Times New Roman" panose="02020603050405020304" pitchFamily="18" charset="0"/>
                <a:cs typeface="Times New Roman" panose="02020603050405020304" pitchFamily="18" charset="0"/>
              </a:rPr>
              <a:t> не </a:t>
            </a:r>
            <a:r>
              <a:rPr lang="ru-RU" sz="1350" b="1" dirty="0" err="1">
                <a:solidFill>
                  <a:srgbClr val="000000"/>
                </a:solidFill>
                <a:latin typeface="Times New Roman" panose="02020603050405020304" pitchFamily="18" charset="0"/>
                <a:cs typeface="Times New Roman" panose="02020603050405020304" pitchFamily="18" charset="0"/>
              </a:rPr>
              <a:t>передбачала</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можливості</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настання</a:t>
            </a:r>
            <a:r>
              <a:rPr lang="ru-RU" sz="1350" b="1" dirty="0">
                <a:solidFill>
                  <a:srgbClr val="000000"/>
                </a:solidFill>
                <a:latin typeface="Times New Roman" panose="02020603050405020304" pitchFamily="18" charset="0"/>
                <a:cs typeface="Times New Roman" panose="02020603050405020304" pitchFamily="18" charset="0"/>
              </a:rPr>
              <a:t> таких </a:t>
            </a:r>
            <a:r>
              <a:rPr lang="ru-RU" sz="1350" b="1" dirty="0" err="1">
                <a:solidFill>
                  <a:srgbClr val="000000"/>
                </a:solidFill>
                <a:latin typeface="Times New Roman" panose="02020603050405020304" pitchFamily="18" charset="0"/>
                <a:cs typeface="Times New Roman" panose="02020603050405020304" pitchFamily="18" charset="0"/>
              </a:rPr>
              <a:t>наслідків</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хоч</a:t>
            </a:r>
            <a:r>
              <a:rPr lang="ru-RU" sz="1350" b="1" dirty="0">
                <a:solidFill>
                  <a:srgbClr val="000000"/>
                </a:solidFill>
                <a:latin typeface="Times New Roman" panose="02020603050405020304" pitchFamily="18" charset="0"/>
                <a:cs typeface="Times New Roman" panose="02020603050405020304" pitchFamily="18" charset="0"/>
              </a:rPr>
              <a:t> повинна </a:t>
            </a:r>
            <a:r>
              <a:rPr lang="ru-RU" sz="1350" b="1" dirty="0" err="1">
                <a:solidFill>
                  <a:srgbClr val="000000"/>
                </a:solidFill>
                <a:latin typeface="Times New Roman" panose="02020603050405020304" pitchFamily="18" charset="0"/>
                <a:cs typeface="Times New Roman" panose="02020603050405020304" pitchFamily="18" charset="0"/>
              </a:rPr>
              <a:t>була</a:t>
            </a:r>
            <a:r>
              <a:rPr lang="ru-RU" sz="1350" b="1" dirty="0">
                <a:solidFill>
                  <a:srgbClr val="000000"/>
                </a:solidFill>
                <a:latin typeface="Times New Roman" panose="02020603050405020304" pitchFamily="18" charset="0"/>
                <a:cs typeface="Times New Roman" panose="02020603050405020304" pitchFamily="18" charset="0"/>
              </a:rPr>
              <a:t> і могла </a:t>
            </a:r>
            <a:r>
              <a:rPr lang="ru-RU" sz="1350" b="1" dirty="0" err="1">
                <a:solidFill>
                  <a:srgbClr val="000000"/>
                </a:solidFill>
                <a:latin typeface="Times New Roman" panose="02020603050405020304" pitchFamily="18" charset="0"/>
                <a:cs typeface="Times New Roman" panose="02020603050405020304" pitchFamily="18" charset="0"/>
              </a:rPr>
              <a:t>їх</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dirty="0" err="1">
                <a:solidFill>
                  <a:srgbClr val="000000"/>
                </a:solidFill>
                <a:latin typeface="Times New Roman" panose="02020603050405020304" pitchFamily="18" charset="0"/>
                <a:cs typeface="Times New Roman" panose="02020603050405020304" pitchFamily="18" charset="0"/>
              </a:rPr>
              <a:t>передбачити</a:t>
            </a:r>
            <a:r>
              <a:rPr lang="ru-RU" sz="1350" b="1" dirty="0">
                <a:solidFill>
                  <a:srgbClr val="000000"/>
                </a:solidFill>
                <a:latin typeface="Times New Roman" panose="02020603050405020304" pitchFamily="18" charset="0"/>
                <a:cs typeface="Times New Roman" panose="02020603050405020304" pitchFamily="18" charset="0"/>
              </a:rPr>
              <a:t> (</a:t>
            </a:r>
            <a:r>
              <a:rPr lang="ru-RU" sz="1350" b="1" i="1" dirty="0" err="1">
                <a:solidFill>
                  <a:srgbClr val="000000"/>
                </a:solidFill>
                <a:latin typeface="Times New Roman" panose="02020603050405020304" pitchFamily="18" charset="0"/>
                <a:cs typeface="Times New Roman" panose="02020603050405020304" pitchFamily="18" charset="0"/>
              </a:rPr>
              <a:t>недбалість</a:t>
            </a:r>
            <a:r>
              <a:rPr lang="ru-RU" sz="1350" b="1" dirty="0">
                <a:solidFill>
                  <a:srgbClr val="000000"/>
                </a:solidFill>
                <a:latin typeface="Times New Roman" panose="02020603050405020304" pitchFamily="18" charset="0"/>
                <a:cs typeface="Times New Roman" panose="02020603050405020304" pitchFamily="18" charset="0"/>
              </a:rPr>
              <a:t>).</a:t>
            </a:r>
            <a:endParaRPr lang="ru-RU" sz="135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1759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268760"/>
            <a:ext cx="8229600" cy="4525963"/>
          </a:xfrm>
        </p:spPr>
        <p:txBody>
          <a:bodyPr>
            <a:noAutofit/>
          </a:bodyPr>
          <a:lstStyle/>
          <a:p>
            <a:pPr marL="0" indent="0">
              <a:buNone/>
            </a:pPr>
            <a:r>
              <a:rPr lang="ru-RU" sz="2000" dirty="0">
                <a:latin typeface="Times New Roman" panose="02020603050405020304" pitchFamily="18" charset="0"/>
                <a:cs typeface="Times New Roman" panose="02020603050405020304" pitchFamily="18" charset="0"/>
              </a:rPr>
              <a:t>У </a:t>
            </a:r>
            <a:r>
              <a:rPr lang="ru-RU" sz="2000" dirty="0" err="1">
                <a:latin typeface="Times New Roman" panose="02020603050405020304" pitchFamily="18" charset="0"/>
                <a:cs typeface="Times New Roman" panose="02020603050405020304" pitchFamily="18" charset="0"/>
              </a:rPr>
              <a:t>правоохоронній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діяльності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поліції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використовуються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різноманітні</a:t>
            </a:r>
            <a:r>
              <a:rPr lang="ru-RU" sz="2000" dirty="0">
                <a:latin typeface="Times New Roman" panose="02020603050405020304" pitchFamily="18" charset="0"/>
                <a:cs typeface="Times New Roman" panose="02020603050405020304" pitchFamily="18" charset="0"/>
              </a:rPr>
              <a:t> </a:t>
            </a:r>
            <a:r>
              <a:rPr lang="ru-RU" sz="2000" dirty="0" err="1">
                <a:solidFill>
                  <a:srgbClr val="FF0000"/>
                </a:solidFill>
                <a:latin typeface="Times New Roman" panose="02020603050405020304" pitchFamily="18" charset="0"/>
                <a:cs typeface="Times New Roman" panose="02020603050405020304" pitchFamily="18" charset="0"/>
              </a:rPr>
              <a:t>організаційні</a:t>
            </a:r>
            <a:r>
              <a:rPr lang="ru-RU" sz="2000" dirty="0">
                <a:solidFill>
                  <a:srgbClr val="FF0000"/>
                </a:solidFill>
                <a:latin typeface="Times New Roman" panose="02020603050405020304" pitchFamily="18" charset="0"/>
                <a:cs typeface="Times New Roman" panose="02020603050405020304" pitchFamily="18" charset="0"/>
              </a:rPr>
              <a:t>, </a:t>
            </a:r>
            <a:r>
              <a:rPr lang="ru-RU" sz="2000" dirty="0" err="1">
                <a:solidFill>
                  <a:srgbClr val="FF0000"/>
                </a:solidFill>
                <a:latin typeface="Times New Roman" panose="02020603050405020304" pitchFamily="18" charset="0"/>
                <a:cs typeface="Times New Roman" panose="02020603050405020304" pitchFamily="18" charset="0"/>
              </a:rPr>
              <a:t>технічні</a:t>
            </a:r>
            <a:r>
              <a:rPr lang="ru-RU" sz="2000" dirty="0">
                <a:solidFill>
                  <a:srgbClr val="FF0000"/>
                </a:solidFill>
                <a:latin typeface="Times New Roman" panose="02020603050405020304" pitchFamily="18" charset="0"/>
                <a:cs typeface="Times New Roman" panose="02020603050405020304" pitchFamily="18" charset="0"/>
              </a:rPr>
              <a:t>, </a:t>
            </a:r>
            <a:r>
              <a:rPr lang="ru-RU" sz="2000" dirty="0" err="1">
                <a:solidFill>
                  <a:srgbClr val="FF0000"/>
                </a:solidFill>
                <a:latin typeface="Times New Roman" panose="02020603050405020304" pitchFamily="18" charset="0"/>
                <a:cs typeface="Times New Roman" panose="02020603050405020304" pitchFamily="18" charset="0"/>
              </a:rPr>
              <a:t>виховні</a:t>
            </a:r>
            <a:r>
              <a:rPr lang="ru-RU" sz="2000" dirty="0">
                <a:solidFill>
                  <a:srgbClr val="FF0000"/>
                </a:solidFill>
                <a:latin typeface="Times New Roman" panose="02020603050405020304" pitchFamily="18" charset="0"/>
                <a:cs typeface="Times New Roman" panose="02020603050405020304" pitchFamily="18" charset="0"/>
              </a:rPr>
              <a:t> та </a:t>
            </a:r>
            <a:r>
              <a:rPr lang="ru-RU" sz="2000" dirty="0" err="1">
                <a:solidFill>
                  <a:srgbClr val="FF0000"/>
                </a:solidFill>
                <a:latin typeface="Times New Roman" panose="02020603050405020304" pitchFamily="18" charset="0"/>
                <a:cs typeface="Times New Roman" panose="02020603050405020304" pitchFamily="18" charset="0"/>
              </a:rPr>
              <a:t>інші</a:t>
            </a:r>
            <a:r>
              <a:rPr lang="ru-RU" sz="2000" dirty="0">
                <a:solidFill>
                  <a:srgbClr val="FF0000"/>
                </a:solidFill>
                <a:latin typeface="Times New Roman" panose="02020603050405020304" pitchFamily="18" charset="0"/>
                <a:cs typeface="Times New Roman" panose="02020603050405020304" pitchFamily="18" charset="0"/>
              </a:rPr>
              <a:t> </a:t>
            </a:r>
            <a:r>
              <a:rPr lang="ru-RU" sz="2000" dirty="0" err="1">
                <a:solidFill>
                  <a:srgbClr val="FF0000"/>
                </a:solidFill>
                <a:latin typeface="Times New Roman" panose="02020603050405020304" pitchFamily="18" charset="0"/>
                <a:cs typeface="Times New Roman" panose="02020603050405020304" pitchFamily="18" charset="0"/>
              </a:rPr>
              <a:t>засоби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особливе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місце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серед</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яких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займають</a:t>
            </a:r>
            <a:r>
              <a:rPr lang="ru-RU" sz="2000"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правові</a:t>
            </a:r>
            <a:r>
              <a:rPr lang="ru-RU" sz="2000" b="1" dirty="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З метою </a:t>
            </a:r>
            <a:r>
              <a:rPr lang="ru-RU" sz="2000" dirty="0" err="1">
                <a:latin typeface="Times New Roman" panose="02020603050405020304" pitchFamily="18" charset="0"/>
                <a:cs typeface="Times New Roman" panose="02020603050405020304" pitchFamily="18" charset="0"/>
              </a:rPr>
              <a:t>забезпечення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належної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поведінки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працівниками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поліції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ці</a:t>
            </a:r>
            <a:r>
              <a:rPr lang="ru-RU" sz="2000" dirty="0">
                <a:latin typeface="Times New Roman" panose="02020603050405020304" pitchFamily="18" charset="0"/>
                <a:cs typeface="Times New Roman" panose="02020603050405020304" pitchFamily="18" charset="0"/>
              </a:rPr>
              <a:t> заходи </a:t>
            </a:r>
            <a:r>
              <a:rPr lang="ru-RU" sz="2000" dirty="0" err="1">
                <a:latin typeface="Times New Roman" panose="02020603050405020304" pitchFamily="18" charset="0"/>
                <a:cs typeface="Times New Roman" panose="02020603050405020304" pitchFamily="18" charset="0"/>
              </a:rPr>
              <a:t>використовуються</a:t>
            </a:r>
            <a:r>
              <a:rPr lang="ru-RU" sz="2000" dirty="0">
                <a:latin typeface="Times New Roman" panose="02020603050405020304" pitchFamily="18" charset="0"/>
                <a:cs typeface="Times New Roman" panose="02020603050405020304" pitchFamily="18" charset="0"/>
              </a:rPr>
              <a:t> у </a:t>
            </a:r>
            <a:r>
              <a:rPr lang="ru-RU" sz="2000" dirty="0" err="1">
                <a:latin typeface="Times New Roman" panose="02020603050405020304" pitchFamily="18" charset="0"/>
                <a:cs typeface="Times New Roman" panose="02020603050405020304" pitchFamily="18" charset="0"/>
              </a:rPr>
              <a:t>комплексі</a:t>
            </a:r>
            <a:r>
              <a:rPr lang="ru-RU" sz="2000" dirty="0">
                <a:latin typeface="Times New Roman" panose="02020603050405020304" pitchFamily="18" charset="0"/>
                <a:cs typeface="Times New Roman" panose="02020603050405020304" pitchFamily="18" charset="0"/>
              </a:rPr>
              <a:t>. В той же час </a:t>
            </a:r>
            <a:r>
              <a:rPr lang="ru-RU" sz="2000" dirty="0" err="1">
                <a:latin typeface="Times New Roman" panose="02020603050405020304" pitchFamily="18" charset="0"/>
                <a:cs typeface="Times New Roman" panose="02020603050405020304" pitchFamily="18" charset="0"/>
              </a:rPr>
              <a:t>універсальними</a:t>
            </a:r>
            <a:r>
              <a:rPr lang="ru-RU" sz="2000" dirty="0">
                <a:latin typeface="Times New Roman" panose="02020603050405020304" pitchFamily="18" charset="0"/>
                <a:cs typeface="Times New Roman" panose="02020603050405020304" pitchFamily="18" charset="0"/>
              </a:rPr>
              <a:t> методами </a:t>
            </a:r>
            <a:r>
              <a:rPr lang="ru-RU" sz="2000" dirty="0" err="1">
                <a:latin typeface="Times New Roman" panose="02020603050405020304" pitchFamily="18" charset="0"/>
                <a:cs typeface="Times New Roman" panose="02020603050405020304" pitchFamily="18" charset="0"/>
              </a:rPr>
              <a:t>впливу</a:t>
            </a:r>
            <a:r>
              <a:rPr lang="ru-RU" sz="2000" dirty="0">
                <a:latin typeface="Times New Roman" panose="02020603050405020304" pitchFamily="18" charset="0"/>
                <a:cs typeface="Times New Roman" panose="02020603050405020304" pitchFamily="18" charset="0"/>
              </a:rPr>
              <a:t> на </a:t>
            </a:r>
            <a:r>
              <a:rPr lang="ru-RU" sz="2000" dirty="0" err="1">
                <a:latin typeface="Times New Roman" panose="02020603050405020304" pitchFamily="18" charset="0"/>
                <a:cs typeface="Times New Roman" panose="02020603050405020304" pitchFamily="18" charset="0"/>
              </a:rPr>
              <a:t>поведінку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громадян</a:t>
            </a:r>
            <a:r>
              <a:rPr lang="ru-RU" sz="2000" dirty="0">
                <a:latin typeface="Times New Roman" panose="02020603050405020304" pitchFamily="18" charset="0"/>
                <a:cs typeface="Times New Roman" panose="02020603050405020304" pitchFamily="18" charset="0"/>
              </a:rPr>
              <a:t> є </a:t>
            </a:r>
            <a:r>
              <a:rPr lang="ru-RU" sz="2000" b="1" dirty="0" err="1">
                <a:latin typeface="Times New Roman" panose="02020603050405020304" pitchFamily="18" charset="0"/>
                <a:cs typeface="Times New Roman" panose="02020603050405020304" pitchFamily="18" charset="0"/>
              </a:rPr>
              <a:t>методи</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адміністративного</a:t>
            </a:r>
            <a:r>
              <a:rPr lang="ru-RU" sz="2000" b="1" dirty="0">
                <a:latin typeface="Times New Roman" panose="02020603050405020304" pitchFamily="18" charset="0"/>
                <a:cs typeface="Times New Roman" panose="02020603050405020304" pitchFamily="18" charset="0"/>
              </a:rPr>
              <a:t> примусу і </a:t>
            </a:r>
            <a:r>
              <a:rPr lang="ru-RU" sz="2000" b="1" dirty="0" err="1">
                <a:latin typeface="Times New Roman" panose="02020603050405020304" pitchFamily="18" charset="0"/>
                <a:cs typeface="Times New Roman" panose="02020603050405020304" pitchFamily="18" charset="0"/>
              </a:rPr>
              <a:t>переконання</a:t>
            </a:r>
            <a:r>
              <a:rPr lang="ru-RU" sz="2000" b="1" dirty="0">
                <a:latin typeface="Times New Roman" panose="02020603050405020304" pitchFamily="18" charset="0"/>
                <a:cs typeface="Times New Roman" panose="02020603050405020304" pitchFamily="18" charset="0"/>
              </a:rPr>
              <a:t>. </a:t>
            </a:r>
            <a:endParaRPr lang="ru-RU" sz="2000" b="1" dirty="0" smtClean="0">
              <a:latin typeface="Times New Roman" panose="02020603050405020304" pitchFamily="18" charset="0"/>
              <a:cs typeface="Times New Roman" panose="02020603050405020304" pitchFamily="18" charset="0"/>
            </a:endParaRPr>
          </a:p>
          <a:p>
            <a:pPr marL="0" indent="0">
              <a:buNone/>
            </a:pPr>
            <a:endParaRPr lang="ru-RU" sz="2000" dirty="0" smtClean="0">
              <a:latin typeface="Times New Roman" panose="02020603050405020304" pitchFamily="18" charset="0"/>
              <a:cs typeface="Times New Roman" panose="02020603050405020304" pitchFamily="18" charset="0"/>
            </a:endParaRPr>
          </a:p>
          <a:p>
            <a:pPr marL="0" indent="0">
              <a:buNone/>
            </a:pPr>
            <a:endParaRPr lang="ru-RU" sz="2000" dirty="0">
              <a:latin typeface="Times New Roman" panose="02020603050405020304" pitchFamily="18" charset="0"/>
              <a:cs typeface="Times New Roman" panose="02020603050405020304" pitchFamily="18" charset="0"/>
            </a:endParaRPr>
          </a:p>
          <a:p>
            <a:pPr marL="0" indent="0">
              <a:buNone/>
            </a:pPr>
            <a:r>
              <a:rPr lang="ru-RU" sz="2000" dirty="0" err="1" smtClean="0">
                <a:latin typeface="Times New Roman" panose="02020603050405020304" pitchFamily="18" charset="0"/>
                <a:cs typeface="Times New Roman" panose="02020603050405020304" pitchFamily="18" charset="0"/>
              </a:rPr>
              <a:t>Серед</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адміністративно-правових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засобів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боротьби</a:t>
            </a:r>
            <a:r>
              <a:rPr lang="ru-RU" sz="2000" dirty="0">
                <a:latin typeface="Times New Roman" panose="02020603050405020304" pitchFamily="18" charset="0"/>
                <a:cs typeface="Times New Roman" panose="02020603050405020304" pitchFamily="18" charset="0"/>
              </a:rPr>
              <a:t> з </a:t>
            </a:r>
            <a:r>
              <a:rPr lang="ru-RU" sz="2000" dirty="0" err="1">
                <a:latin typeface="Times New Roman" panose="02020603050405020304" pitchFamily="18" charset="0"/>
                <a:cs typeface="Times New Roman" panose="02020603050405020304" pitchFamily="18" charset="0"/>
              </a:rPr>
              <a:t>правопорушеннями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найважливішими</a:t>
            </a:r>
            <a:r>
              <a:rPr lang="ru-RU" sz="2000" dirty="0">
                <a:latin typeface="Times New Roman" panose="02020603050405020304" pitchFamily="18" charset="0"/>
                <a:cs typeface="Times New Roman" panose="02020603050405020304" pitchFamily="18" charset="0"/>
              </a:rPr>
              <a:t> є заходи </a:t>
            </a:r>
            <a:r>
              <a:rPr lang="ru-RU" sz="2000" b="1" dirty="0" err="1">
                <a:latin typeface="Times New Roman" panose="02020603050405020304" pitchFamily="18" charset="0"/>
                <a:cs typeface="Times New Roman" panose="02020603050405020304" pitchFamily="18" charset="0"/>
              </a:rPr>
              <a:t>адміністративного</a:t>
            </a:r>
            <a:r>
              <a:rPr lang="ru-RU" sz="2000" b="1" dirty="0">
                <a:latin typeface="Times New Roman" panose="02020603050405020304" pitchFamily="18" charset="0"/>
                <a:cs typeface="Times New Roman" panose="02020603050405020304" pitchFamily="18" charset="0"/>
              </a:rPr>
              <a:t> примусу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використання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яких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забезпечує</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безпосереднє</a:t>
            </a:r>
            <a:r>
              <a:rPr lang="ru-RU" sz="2000" dirty="0">
                <a:latin typeface="Times New Roman" panose="02020603050405020304" pitchFamily="18" charset="0"/>
                <a:cs typeface="Times New Roman" panose="02020603050405020304" pitchFamily="18" charset="0"/>
              </a:rPr>
              <a:t> </a:t>
            </a:r>
            <a:r>
              <a:rPr lang="ru-RU" sz="2000" dirty="0" err="1">
                <a:solidFill>
                  <a:srgbClr val="FF0000"/>
                </a:solidFill>
                <a:latin typeface="Times New Roman" panose="02020603050405020304" pitchFamily="18" charset="0"/>
                <a:cs typeface="Times New Roman" panose="02020603050405020304" pitchFamily="18" charset="0"/>
              </a:rPr>
              <a:t>попередження</a:t>
            </a:r>
            <a:r>
              <a:rPr lang="ru-RU" sz="2000" dirty="0">
                <a:solidFill>
                  <a:srgbClr val="FF0000"/>
                </a:solidFill>
                <a:latin typeface="Times New Roman" panose="02020603050405020304" pitchFamily="18" charset="0"/>
                <a:cs typeface="Times New Roman" panose="02020603050405020304" pitchFamily="18" charset="0"/>
              </a:rPr>
              <a:t>, </a:t>
            </a:r>
            <a:r>
              <a:rPr lang="ru-RU" sz="2000" dirty="0" err="1">
                <a:solidFill>
                  <a:srgbClr val="FF0000"/>
                </a:solidFill>
                <a:latin typeface="Times New Roman" panose="02020603050405020304" pitchFamily="18" charset="0"/>
                <a:cs typeface="Times New Roman" panose="02020603050405020304" pitchFamily="18" charset="0"/>
              </a:rPr>
              <a:t>виявлення</a:t>
            </a:r>
            <a:r>
              <a:rPr lang="ru-RU" sz="2000" dirty="0">
                <a:solidFill>
                  <a:srgbClr val="FF0000"/>
                </a:solidFill>
                <a:latin typeface="Times New Roman" panose="02020603050405020304" pitchFamily="18" charset="0"/>
                <a:cs typeface="Times New Roman" panose="02020603050405020304" pitchFamily="18" charset="0"/>
              </a:rPr>
              <a:t> і </a:t>
            </a:r>
            <a:r>
              <a:rPr lang="ru-RU" sz="2000" dirty="0" err="1">
                <a:solidFill>
                  <a:srgbClr val="FF0000"/>
                </a:solidFill>
                <a:latin typeface="Times New Roman" panose="02020603050405020304" pitchFamily="18" charset="0"/>
                <a:cs typeface="Times New Roman" panose="02020603050405020304" pitchFamily="18" charset="0"/>
              </a:rPr>
              <a:t>припинення</a:t>
            </a:r>
            <a:r>
              <a:rPr lang="ru-RU" sz="2000" dirty="0">
                <a:solidFill>
                  <a:srgbClr val="FF0000"/>
                </a:solidFill>
                <a:latin typeface="Times New Roman" panose="02020603050405020304" pitchFamily="18" charset="0"/>
                <a:cs typeface="Times New Roman" panose="02020603050405020304" pitchFamily="18" charset="0"/>
              </a:rPr>
              <a:t> </a:t>
            </a:r>
            <a:r>
              <a:rPr lang="ru-RU" sz="2000" dirty="0" err="1">
                <a:solidFill>
                  <a:srgbClr val="FF0000"/>
                </a:solidFill>
                <a:latin typeface="Times New Roman" panose="02020603050405020304" pitchFamily="18" charset="0"/>
                <a:cs typeface="Times New Roman" panose="02020603050405020304" pitchFamily="18" charset="0"/>
              </a:rPr>
              <a:t>порушень</a:t>
            </a:r>
            <a:r>
              <a:rPr lang="ru-RU" sz="2000" dirty="0">
                <a:solidFill>
                  <a:srgbClr val="FF0000"/>
                </a:solidFill>
                <a:latin typeface="Times New Roman" panose="02020603050405020304" pitchFamily="18" charset="0"/>
                <a:cs typeface="Times New Roman" panose="02020603050405020304" pitchFamily="18" charset="0"/>
              </a:rPr>
              <a:t> </a:t>
            </a:r>
            <a:r>
              <a:rPr lang="ru-RU" sz="2000" dirty="0" err="1">
                <a:solidFill>
                  <a:srgbClr val="FF0000"/>
                </a:solidFill>
                <a:latin typeface="Times New Roman" panose="02020603050405020304" pitchFamily="18" charset="0"/>
                <a:cs typeface="Times New Roman" panose="02020603050405020304" pitchFamily="18" charset="0"/>
              </a:rPr>
              <a:t>правових</a:t>
            </a:r>
            <a:r>
              <a:rPr lang="ru-RU" sz="2000" dirty="0">
                <a:solidFill>
                  <a:srgbClr val="FF0000"/>
                </a:solidFill>
                <a:latin typeface="Times New Roman" panose="02020603050405020304" pitchFamily="18" charset="0"/>
                <a:cs typeface="Times New Roman" panose="02020603050405020304" pitchFamily="18" charset="0"/>
              </a:rPr>
              <a:t> норм, </a:t>
            </a:r>
            <a:r>
              <a:rPr lang="ru-RU" sz="2000" dirty="0" err="1">
                <a:solidFill>
                  <a:srgbClr val="FF0000"/>
                </a:solidFill>
                <a:latin typeface="Times New Roman" panose="02020603050405020304" pitchFamily="18" charset="0"/>
                <a:cs typeface="Times New Roman" panose="02020603050405020304" pitchFamily="18" charset="0"/>
              </a:rPr>
              <a:t>притягнення</a:t>
            </a:r>
            <a:r>
              <a:rPr lang="ru-RU" sz="2000" dirty="0">
                <a:solidFill>
                  <a:srgbClr val="FF0000"/>
                </a:solidFill>
                <a:latin typeface="Times New Roman" panose="02020603050405020304" pitchFamily="18" charset="0"/>
                <a:cs typeface="Times New Roman" panose="02020603050405020304" pitchFamily="18" charset="0"/>
              </a:rPr>
              <a:t> </a:t>
            </a:r>
            <a:r>
              <a:rPr lang="ru-RU" sz="2000" dirty="0" err="1">
                <a:solidFill>
                  <a:srgbClr val="FF0000"/>
                </a:solidFill>
                <a:latin typeface="Times New Roman" panose="02020603050405020304" pitchFamily="18" charset="0"/>
                <a:cs typeface="Times New Roman" panose="02020603050405020304" pitchFamily="18" charset="0"/>
              </a:rPr>
              <a:t>винних</a:t>
            </a:r>
            <a:r>
              <a:rPr lang="ru-RU" sz="2000" dirty="0">
                <a:solidFill>
                  <a:srgbClr val="FF0000"/>
                </a:solidFill>
                <a:latin typeface="Times New Roman" panose="02020603050405020304" pitchFamily="18" charset="0"/>
                <a:cs typeface="Times New Roman" panose="02020603050405020304" pitchFamily="18" charset="0"/>
              </a:rPr>
              <a:t> до </a:t>
            </a:r>
            <a:r>
              <a:rPr lang="ru-RU" sz="2000" dirty="0" err="1">
                <a:solidFill>
                  <a:srgbClr val="FF0000"/>
                </a:solidFill>
                <a:latin typeface="Times New Roman" panose="02020603050405020304" pitchFamily="18" charset="0"/>
                <a:cs typeface="Times New Roman" panose="02020603050405020304" pitchFamily="18" charset="0"/>
              </a:rPr>
              <a:t>юридичної</a:t>
            </a:r>
            <a:r>
              <a:rPr lang="ru-RU" sz="2000" dirty="0">
                <a:solidFill>
                  <a:srgbClr val="FF0000"/>
                </a:solidFill>
                <a:latin typeface="Times New Roman" panose="02020603050405020304" pitchFamily="18" charset="0"/>
                <a:cs typeface="Times New Roman" panose="02020603050405020304" pitchFamily="18" charset="0"/>
              </a:rPr>
              <a:t> </a:t>
            </a:r>
            <a:r>
              <a:rPr lang="ru-RU" sz="2000" dirty="0" err="1">
                <a:solidFill>
                  <a:srgbClr val="FF0000"/>
                </a:solidFill>
                <a:latin typeface="Times New Roman" panose="02020603050405020304" pitchFamily="18" charset="0"/>
                <a:cs typeface="Times New Roman" panose="02020603050405020304" pitchFamily="18" charset="0"/>
              </a:rPr>
              <a:t>відповідальності</a:t>
            </a:r>
            <a:r>
              <a:rPr lang="ru-RU" sz="2000" dirty="0">
                <a:solidFill>
                  <a:srgbClr val="FF0000"/>
                </a:solidFill>
                <a:latin typeface="Times New Roman" panose="02020603050405020304" pitchFamily="18" charset="0"/>
                <a:cs typeface="Times New Roman" panose="02020603050405020304" pitchFamily="18" charset="0"/>
              </a:rPr>
              <a:t>, </a:t>
            </a:r>
            <a:r>
              <a:rPr lang="ru-RU" sz="2000" dirty="0" err="1">
                <a:solidFill>
                  <a:srgbClr val="FF0000"/>
                </a:solidFill>
                <a:latin typeface="Times New Roman" panose="02020603050405020304" pitchFamily="18" charset="0"/>
                <a:cs typeface="Times New Roman" panose="02020603050405020304" pitchFamily="18" charset="0"/>
              </a:rPr>
              <a:t>усунення</a:t>
            </a:r>
            <a:r>
              <a:rPr lang="ru-RU" sz="2000" dirty="0">
                <a:solidFill>
                  <a:srgbClr val="FF0000"/>
                </a:solidFill>
                <a:latin typeface="Times New Roman" panose="02020603050405020304" pitchFamily="18" charset="0"/>
                <a:cs typeface="Times New Roman" panose="02020603050405020304" pitchFamily="18" charset="0"/>
              </a:rPr>
              <a:t> </a:t>
            </a:r>
            <a:r>
              <a:rPr lang="ru-RU" sz="2000" dirty="0" err="1">
                <a:solidFill>
                  <a:srgbClr val="FF0000"/>
                </a:solidFill>
                <a:latin typeface="Times New Roman" panose="02020603050405020304" pitchFamily="18" charset="0"/>
                <a:cs typeface="Times New Roman" panose="02020603050405020304" pitchFamily="18" charset="0"/>
              </a:rPr>
              <a:t>шкідливих</a:t>
            </a:r>
            <a:r>
              <a:rPr lang="ru-RU" sz="2000" dirty="0">
                <a:solidFill>
                  <a:srgbClr val="FF0000"/>
                </a:solidFill>
                <a:latin typeface="Times New Roman" panose="02020603050405020304" pitchFamily="18" charset="0"/>
                <a:cs typeface="Times New Roman" panose="02020603050405020304" pitchFamily="18" charset="0"/>
              </a:rPr>
              <a:t> </a:t>
            </a:r>
            <a:r>
              <a:rPr lang="ru-RU" sz="2000" dirty="0" err="1">
                <a:solidFill>
                  <a:srgbClr val="FF0000"/>
                </a:solidFill>
                <a:latin typeface="Times New Roman" panose="02020603050405020304" pitchFamily="18" charset="0"/>
                <a:cs typeface="Times New Roman" panose="02020603050405020304" pitchFamily="18" charset="0"/>
              </a:rPr>
              <a:t>наслідків</a:t>
            </a:r>
            <a:r>
              <a:rPr lang="ru-RU" sz="2000" dirty="0">
                <a:solidFill>
                  <a:srgbClr val="FF0000"/>
                </a:solidFill>
                <a:latin typeface="Times New Roman" panose="02020603050405020304" pitchFamily="18" charset="0"/>
                <a:cs typeface="Times New Roman" panose="02020603050405020304" pitchFamily="18" charset="0"/>
              </a:rPr>
              <a:t> </a:t>
            </a:r>
            <a:r>
              <a:rPr lang="ru-RU" sz="2000" dirty="0" err="1">
                <a:solidFill>
                  <a:srgbClr val="FF0000"/>
                </a:solidFill>
                <a:latin typeface="Times New Roman" panose="02020603050405020304" pitchFamily="18" charset="0"/>
                <a:cs typeface="Times New Roman" panose="02020603050405020304" pitchFamily="18" charset="0"/>
              </a:rPr>
              <a:t>правопорушень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тобто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всі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основні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завдання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правоохорони</a:t>
            </a:r>
            <a:r>
              <a:rPr lang="ru-RU" sz="2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43816201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7500" lnSpcReduction="20000"/>
          </a:bodyPr>
          <a:lstStyle/>
          <a:p>
            <a:pPr marL="0" indent="0">
              <a:buNone/>
            </a:pPr>
            <a:r>
              <a:rPr lang="ru-RU" b="1" dirty="0" smtClean="0">
                <a:latin typeface="Times New Roman" panose="02020603050405020304" pitchFamily="18" charset="0"/>
                <a:cs typeface="Times New Roman" panose="02020603050405020304" pitchFamily="18" charset="0"/>
              </a:rPr>
              <a:t>     Конструктивною </a:t>
            </a:r>
            <a:r>
              <a:rPr lang="ru-RU" b="1" dirty="0" err="1">
                <a:latin typeface="Times New Roman" panose="02020603050405020304" pitchFamily="18" charset="0"/>
                <a:cs typeface="Times New Roman" panose="02020603050405020304" pitchFamily="18" charset="0"/>
              </a:rPr>
              <a:t>ознакою</a:t>
            </a:r>
            <a:r>
              <a:rPr lang="ru-RU" b="1" dirty="0">
                <a:latin typeface="Times New Roman" panose="02020603050405020304" pitchFamily="18" charset="0"/>
                <a:cs typeface="Times New Roman" panose="02020603050405020304" pitchFamily="18" charset="0"/>
              </a:rPr>
              <a:t> складу в </a:t>
            </a:r>
            <a:r>
              <a:rPr lang="ru-RU" b="1" dirty="0" err="1">
                <a:latin typeface="Times New Roman" panose="02020603050405020304" pitchFamily="18" charset="0"/>
                <a:cs typeface="Times New Roman" panose="02020603050405020304" pitchFamily="18" charset="0"/>
              </a:rPr>
              <a:t>ряді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випадків</a:t>
            </a:r>
            <a:r>
              <a:rPr lang="ru-RU" b="1" dirty="0">
                <a:latin typeface="Times New Roman" panose="02020603050405020304" pitchFamily="18" charset="0"/>
                <a:cs typeface="Times New Roman" panose="02020603050405020304" pitchFamily="18" charset="0"/>
              </a:rPr>
              <a:t> є і </a:t>
            </a:r>
            <a:r>
              <a:rPr lang="ru-RU" b="1" dirty="0" err="1">
                <a:latin typeface="Times New Roman" panose="02020603050405020304" pitchFamily="18" charset="0"/>
                <a:cs typeface="Times New Roman" panose="02020603050405020304" pitchFamily="18" charset="0"/>
              </a:rPr>
              <a:t>підлягає</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встановленню</a:t>
            </a:r>
            <a:r>
              <a:rPr lang="ru-RU" b="1" dirty="0">
                <a:latin typeface="Times New Roman" panose="02020603050405020304" pitchFamily="18" charset="0"/>
                <a:cs typeface="Times New Roman" panose="02020603050405020304" pitchFamily="18" charset="0"/>
              </a:rPr>
              <a:t> </a:t>
            </a:r>
            <a:r>
              <a:rPr lang="ru-RU" b="1" dirty="0">
                <a:solidFill>
                  <a:srgbClr val="FF0000"/>
                </a:solidFill>
                <a:latin typeface="Times New Roman" panose="02020603050405020304" pitchFamily="18" charset="0"/>
                <a:cs typeface="Times New Roman" panose="02020603050405020304" pitchFamily="18" charset="0"/>
              </a:rPr>
              <a:t>мета </a:t>
            </a:r>
            <a:r>
              <a:rPr lang="ru-RU" b="1" dirty="0" err="1">
                <a:solidFill>
                  <a:srgbClr val="FF0000"/>
                </a:solidFill>
                <a:latin typeface="Times New Roman" panose="02020603050405020304" pitchFamily="18" charset="0"/>
                <a:cs typeface="Times New Roman" panose="02020603050405020304" pitchFamily="18" charset="0"/>
              </a:rPr>
              <a:t>правопорушення</a:t>
            </a:r>
            <a:r>
              <a:rPr lang="ru-RU" b="1" dirty="0" smtClean="0">
                <a:solidFill>
                  <a:srgbClr val="FF0000"/>
                </a:solidFill>
                <a:latin typeface="Times New Roman" panose="02020603050405020304" pitchFamily="18" charset="0"/>
                <a:cs typeface="Times New Roman" panose="02020603050405020304" pitchFamily="18" charset="0"/>
              </a:rPr>
              <a:t>.</a:t>
            </a:r>
            <a:endParaRPr lang="ru-RU" b="1" dirty="0">
              <a:solidFill>
                <a:srgbClr val="FF0000"/>
              </a:solidFill>
              <a:latin typeface="Times New Roman" panose="02020603050405020304" pitchFamily="18" charset="0"/>
              <a:cs typeface="Times New Roman" panose="02020603050405020304" pitchFamily="18" charset="0"/>
            </a:endParaRPr>
          </a:p>
          <a:p>
            <a:pPr marL="0" indent="0">
              <a:buNone/>
            </a:pPr>
            <a:r>
              <a:rPr lang="ru-RU" b="1" i="1" dirty="0">
                <a:solidFill>
                  <a:srgbClr val="FF0000"/>
                </a:solidFill>
                <a:latin typeface="Times New Roman" panose="02020603050405020304" pitchFamily="18" charset="0"/>
                <a:cs typeface="Times New Roman" panose="02020603050405020304" pitchFamily="18" charset="0"/>
              </a:rPr>
              <a:t>Мотив та </a:t>
            </a:r>
            <a:r>
              <a:rPr lang="ru-RU" b="1" i="1" dirty="0" err="1">
                <a:solidFill>
                  <a:srgbClr val="FF0000"/>
                </a:solidFill>
                <a:latin typeface="Times New Roman" panose="02020603050405020304" pitchFamily="18" charset="0"/>
                <a:cs typeface="Times New Roman" panose="02020603050405020304" pitchFamily="18" charset="0"/>
              </a:rPr>
              <a:t>емоційний</a:t>
            </a:r>
            <a:r>
              <a:rPr lang="ru-RU" b="1" i="1" dirty="0">
                <a:solidFill>
                  <a:srgbClr val="FF0000"/>
                </a:solidFill>
                <a:latin typeface="Times New Roman" panose="02020603050405020304" pitchFamily="18" charset="0"/>
                <a:cs typeface="Times New Roman" panose="02020603050405020304" pitchFamily="18" charset="0"/>
              </a:rPr>
              <a:t> стан </a:t>
            </a:r>
            <a:r>
              <a:rPr lang="ru-RU" b="1" dirty="0">
                <a:latin typeface="Times New Roman" panose="02020603050405020304" pitchFamily="18" charset="0"/>
                <a:cs typeface="Times New Roman" panose="02020603050405020304" pitchFamily="18" charset="0"/>
              </a:rPr>
              <a:t>як </a:t>
            </a:r>
            <a:r>
              <a:rPr lang="ru-RU" b="1" dirty="0" err="1">
                <a:latin typeface="Times New Roman" panose="02020603050405020304" pitchFamily="18" charset="0"/>
                <a:cs typeface="Times New Roman" panose="02020603050405020304" pitchFamily="18" charset="0"/>
              </a:rPr>
              <a:t>кваліфікуючі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ознаки</a:t>
            </a:r>
            <a:r>
              <a:rPr lang="ru-RU" b="1" dirty="0">
                <a:latin typeface="Times New Roman" panose="02020603050405020304" pitchFamily="18" charset="0"/>
                <a:cs typeface="Times New Roman" panose="02020603050405020304" pitchFamily="18" charset="0"/>
              </a:rPr>
              <a:t> проступку в </a:t>
            </a:r>
            <a:r>
              <a:rPr lang="ru-RU" b="1" dirty="0" err="1">
                <a:latin typeface="Times New Roman" panose="02020603050405020304" pitchFamily="18" charset="0"/>
                <a:cs typeface="Times New Roman" panose="02020603050405020304" pitchFamily="18" charset="0"/>
              </a:rPr>
              <a:t>діючому</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адміністративно-деліктному</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законодавстві</a:t>
            </a:r>
            <a:r>
              <a:rPr lang="ru-RU" b="1"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відсутні</a:t>
            </a:r>
            <a:r>
              <a:rPr lang="ru-RU" b="1" i="1" dirty="0" smtClean="0">
                <a:solidFill>
                  <a:srgbClr val="FF0000"/>
                </a:solidFill>
                <a:latin typeface="Times New Roman" panose="02020603050405020304" pitchFamily="18" charset="0"/>
                <a:cs typeface="Times New Roman" panose="02020603050405020304" pitchFamily="18" charset="0"/>
              </a:rPr>
              <a:t>.</a:t>
            </a:r>
          </a:p>
          <a:p>
            <a:pPr marL="0" indent="0">
              <a:buNone/>
            </a:pPr>
            <a:endParaRPr lang="uk-UA" b="1" i="1" dirty="0">
              <a:solidFill>
                <a:srgbClr val="FF0000"/>
              </a:solidFill>
              <a:latin typeface="Times New Roman" panose="02020603050405020304" pitchFamily="18" charset="0"/>
              <a:cs typeface="Times New Roman" panose="02020603050405020304" pitchFamily="18" charset="0"/>
            </a:endParaRPr>
          </a:p>
          <a:p>
            <a:pPr marL="0" indent="0">
              <a:buNone/>
            </a:pPr>
            <a:endParaRPr lang="uk-UA" b="1" i="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ru-RU" i="1" dirty="0" err="1" smtClean="0">
                <a:latin typeface="Times New Roman" panose="02020603050405020304" pitchFamily="18" charset="0"/>
                <a:cs typeface="Times New Roman" panose="02020603050405020304" pitchFamily="18" charset="0"/>
              </a:rPr>
              <a:t>Отже</a:t>
            </a:r>
            <a:r>
              <a:rPr lang="ru-RU" i="1" dirty="0" smtClean="0">
                <a:latin typeface="Times New Roman" panose="02020603050405020304" pitchFamily="18" charset="0"/>
                <a:cs typeface="Times New Roman" panose="02020603050405020304" pitchFamily="18" charset="0"/>
              </a:rPr>
              <a:t>, склад </a:t>
            </a:r>
            <a:r>
              <a:rPr lang="ru-RU" i="1" dirty="0" err="1" smtClean="0">
                <a:latin typeface="Times New Roman" panose="02020603050405020304" pitchFamily="18" charset="0"/>
                <a:cs typeface="Times New Roman" panose="02020603050405020304" pitchFamily="18" charset="0"/>
              </a:rPr>
              <a:t>адміністративного</a:t>
            </a:r>
            <a:r>
              <a:rPr lang="ru-RU" i="1" dirty="0" smtClean="0">
                <a:latin typeface="Times New Roman" panose="02020603050405020304" pitchFamily="18" charset="0"/>
                <a:cs typeface="Times New Roman" panose="02020603050405020304" pitchFamily="18" charset="0"/>
              </a:rPr>
              <a:t> проступку </a:t>
            </a:r>
            <a:r>
              <a:rPr lang="ru-RU" i="1" dirty="0" err="1" smtClean="0">
                <a:latin typeface="Times New Roman" panose="02020603050405020304" pitchFamily="18" charset="0"/>
                <a:cs typeface="Times New Roman" panose="02020603050405020304" pitchFamily="18" charset="0"/>
              </a:rPr>
              <a:t>це</a:t>
            </a:r>
            <a:r>
              <a:rPr lang="ru-RU" i="1" dirty="0" smtClean="0">
                <a:latin typeface="Times New Roman" panose="02020603050405020304" pitchFamily="18" charset="0"/>
                <a:cs typeface="Times New Roman" panose="02020603050405020304" pitchFamily="18" charset="0"/>
              </a:rPr>
              <a:t> </a:t>
            </a:r>
            <a:r>
              <a:rPr lang="ru-RU" i="1" dirty="0" err="1" smtClean="0">
                <a:latin typeface="Times New Roman" panose="02020603050405020304" pitchFamily="18" charset="0"/>
                <a:cs typeface="Times New Roman" panose="02020603050405020304" pitchFamily="18" charset="0"/>
              </a:rPr>
              <a:t>логічна</a:t>
            </a:r>
            <a:r>
              <a:rPr lang="ru-RU" i="1" dirty="0" smtClean="0">
                <a:latin typeface="Times New Roman" panose="02020603050405020304" pitchFamily="18" charset="0"/>
                <a:cs typeface="Times New Roman" panose="02020603050405020304" pitchFamily="18" charset="0"/>
              </a:rPr>
              <a:t> </a:t>
            </a:r>
            <a:r>
              <a:rPr lang="ru-RU" i="1" dirty="0" err="1" smtClean="0">
                <a:latin typeface="Times New Roman" panose="02020603050405020304" pitchFamily="18" charset="0"/>
                <a:cs typeface="Times New Roman" panose="02020603050405020304" pitchFamily="18" charset="0"/>
              </a:rPr>
              <a:t>конструкція</a:t>
            </a:r>
            <a:r>
              <a:rPr lang="ru-RU" i="1" dirty="0" smtClean="0">
                <a:latin typeface="Times New Roman" panose="02020603050405020304" pitchFamily="18" charset="0"/>
                <a:cs typeface="Times New Roman" panose="02020603050405020304" pitchFamily="18" charset="0"/>
              </a:rPr>
              <a:t>, </a:t>
            </a:r>
            <a:r>
              <a:rPr lang="ru-RU" i="1" dirty="0" err="1" smtClean="0">
                <a:latin typeface="Times New Roman" panose="02020603050405020304" pitchFamily="18" charset="0"/>
                <a:cs typeface="Times New Roman" panose="02020603050405020304" pitchFamily="18" charset="0"/>
              </a:rPr>
              <a:t>правове</a:t>
            </a:r>
            <a:r>
              <a:rPr lang="ru-RU" i="1" dirty="0" smtClean="0">
                <a:latin typeface="Times New Roman" panose="02020603050405020304" pitchFamily="18" charset="0"/>
                <a:cs typeface="Times New Roman" panose="02020603050405020304" pitchFamily="18" charset="0"/>
              </a:rPr>
              <a:t> </a:t>
            </a:r>
            <a:r>
              <a:rPr lang="ru-RU" i="1" dirty="0" err="1" smtClean="0">
                <a:latin typeface="Times New Roman" panose="02020603050405020304" pitchFamily="18" charset="0"/>
                <a:cs typeface="Times New Roman" panose="02020603050405020304" pitchFamily="18" charset="0"/>
              </a:rPr>
              <a:t>поняття</a:t>
            </a:r>
            <a:r>
              <a:rPr lang="ru-RU" i="1" dirty="0" smtClean="0">
                <a:latin typeface="Times New Roman" panose="02020603050405020304" pitchFamily="18" charset="0"/>
                <a:cs typeface="Times New Roman" panose="02020603050405020304" pitchFamily="18" charset="0"/>
              </a:rPr>
              <a:t> про проступок. Як і будь-яке </a:t>
            </a:r>
            <a:r>
              <a:rPr lang="ru-RU" i="1" dirty="0" err="1" smtClean="0">
                <a:latin typeface="Times New Roman" panose="02020603050405020304" pitchFamily="18" charset="0"/>
                <a:cs typeface="Times New Roman" panose="02020603050405020304" pitchFamily="18" charset="0"/>
              </a:rPr>
              <a:t>поняття</a:t>
            </a:r>
            <a:r>
              <a:rPr lang="ru-RU" i="1" dirty="0" smtClean="0">
                <a:latin typeface="Times New Roman" panose="02020603050405020304" pitchFamily="18" charset="0"/>
                <a:cs typeface="Times New Roman" panose="02020603050405020304" pitchFamily="18" charset="0"/>
              </a:rPr>
              <a:t>, </a:t>
            </a:r>
            <a:r>
              <a:rPr lang="ru-RU" i="1" dirty="0" err="1" smtClean="0">
                <a:latin typeface="Times New Roman" panose="02020603050405020304" pitchFamily="18" charset="0"/>
                <a:cs typeface="Times New Roman" panose="02020603050405020304" pitchFamily="18" charset="0"/>
              </a:rPr>
              <a:t>воно</a:t>
            </a:r>
            <a:r>
              <a:rPr lang="ru-RU" i="1" dirty="0" smtClean="0">
                <a:latin typeface="Times New Roman" panose="02020603050405020304" pitchFamily="18" charset="0"/>
                <a:cs typeface="Times New Roman" panose="02020603050405020304" pitchFamily="18" charset="0"/>
              </a:rPr>
              <a:t> </a:t>
            </a:r>
            <a:r>
              <a:rPr lang="ru-RU" i="1" dirty="0" err="1" smtClean="0">
                <a:latin typeface="Times New Roman" panose="02020603050405020304" pitchFamily="18" charset="0"/>
                <a:cs typeface="Times New Roman" panose="02020603050405020304" pitchFamily="18" charset="0"/>
              </a:rPr>
              <a:t>відображає</a:t>
            </a:r>
            <a:r>
              <a:rPr lang="ru-RU" i="1" dirty="0" smtClean="0">
                <a:latin typeface="Times New Roman" panose="02020603050405020304" pitchFamily="18" charset="0"/>
                <a:cs typeface="Times New Roman" panose="02020603050405020304" pitchFamily="18" charset="0"/>
              </a:rPr>
              <a:t> </a:t>
            </a:r>
            <a:r>
              <a:rPr lang="ru-RU" i="1" dirty="0" err="1" smtClean="0">
                <a:latin typeface="Times New Roman" panose="02020603050405020304" pitchFamily="18" charset="0"/>
                <a:cs typeface="Times New Roman" panose="02020603050405020304" pitchFamily="18" charset="0"/>
              </a:rPr>
              <a:t>лише</a:t>
            </a:r>
            <a:r>
              <a:rPr lang="ru-RU" i="1" dirty="0" smtClean="0">
                <a:latin typeface="Times New Roman" panose="02020603050405020304" pitchFamily="18" charset="0"/>
                <a:cs typeface="Times New Roman" panose="02020603050405020304" pitchFamily="18" charset="0"/>
              </a:rPr>
              <a:t> </a:t>
            </a:r>
            <a:r>
              <a:rPr lang="ru-RU" i="1" dirty="0" err="1" smtClean="0">
                <a:latin typeface="Times New Roman" panose="02020603050405020304" pitchFamily="18" charset="0"/>
                <a:cs typeface="Times New Roman" panose="02020603050405020304" pitchFamily="18" charset="0"/>
              </a:rPr>
              <a:t>істотні</a:t>
            </a:r>
            <a:r>
              <a:rPr lang="ru-RU" i="1" dirty="0" smtClean="0">
                <a:latin typeface="Times New Roman" panose="02020603050405020304" pitchFamily="18" charset="0"/>
                <a:cs typeface="Times New Roman" panose="02020603050405020304" pitchFamily="18" charset="0"/>
              </a:rPr>
              <a:t> </a:t>
            </a:r>
            <a:r>
              <a:rPr lang="ru-RU" i="1" dirty="0" err="1" smtClean="0">
                <a:latin typeface="Times New Roman" panose="02020603050405020304" pitchFamily="18" charset="0"/>
                <a:cs typeface="Times New Roman" panose="02020603050405020304" pitchFamily="18" charset="0"/>
              </a:rPr>
              <a:t>ознаки</a:t>
            </a:r>
            <a:r>
              <a:rPr lang="ru-RU" i="1" dirty="0" smtClean="0">
                <a:latin typeface="Times New Roman" panose="02020603050405020304" pitchFamily="18" charset="0"/>
                <a:cs typeface="Times New Roman" panose="02020603050405020304" pitchFamily="18" charset="0"/>
              </a:rPr>
              <a:t> </a:t>
            </a:r>
            <a:r>
              <a:rPr lang="ru-RU" i="1" dirty="0" err="1" smtClean="0">
                <a:latin typeface="Times New Roman" panose="02020603050405020304" pitchFamily="18" charset="0"/>
                <a:cs typeface="Times New Roman" panose="02020603050405020304" pitchFamily="18" charset="0"/>
              </a:rPr>
              <a:t>реальних</a:t>
            </a:r>
            <a:r>
              <a:rPr lang="ru-RU" i="1" dirty="0" smtClean="0">
                <a:latin typeface="Times New Roman" panose="02020603050405020304" pitchFamily="18" charset="0"/>
                <a:cs typeface="Times New Roman" panose="02020603050405020304" pitchFamily="18" charset="0"/>
              </a:rPr>
              <a:t> </a:t>
            </a:r>
            <a:r>
              <a:rPr lang="ru-RU" i="1" dirty="0" err="1" smtClean="0">
                <a:latin typeface="Times New Roman" panose="02020603050405020304" pitchFamily="18" charset="0"/>
                <a:cs typeface="Times New Roman" panose="02020603050405020304" pitchFamily="18" charset="0"/>
              </a:rPr>
              <a:t>явищ</a:t>
            </a:r>
            <a:r>
              <a:rPr lang="ru-RU" i="1" dirty="0" smtClean="0">
                <a:latin typeface="Times New Roman" panose="02020603050405020304" pitchFamily="18" charset="0"/>
                <a:cs typeface="Times New Roman" panose="02020603050405020304" pitchFamily="18" charset="0"/>
              </a:rPr>
              <a:t>, </a:t>
            </a:r>
            <a:r>
              <a:rPr lang="ru-RU" i="1" dirty="0" err="1" smtClean="0">
                <a:latin typeface="Times New Roman" panose="02020603050405020304" pitchFamily="18" charset="0"/>
                <a:cs typeface="Times New Roman" panose="02020603050405020304" pitchFamily="18" charset="0"/>
              </a:rPr>
              <a:t>тобто</a:t>
            </a:r>
            <a:r>
              <a:rPr lang="ru-RU" i="1" dirty="0" smtClean="0">
                <a:latin typeface="Times New Roman" panose="02020603050405020304" pitchFamily="18" charset="0"/>
                <a:cs typeface="Times New Roman" panose="02020603050405020304" pitchFamily="18" charset="0"/>
              </a:rPr>
              <a:t> </a:t>
            </a:r>
            <a:r>
              <a:rPr lang="ru-RU" i="1" dirty="0" err="1" smtClean="0">
                <a:latin typeface="Times New Roman" panose="02020603050405020304" pitchFamily="18" charset="0"/>
                <a:cs typeface="Times New Roman" panose="02020603050405020304" pitchFamily="18" charset="0"/>
              </a:rPr>
              <a:t>конкретних</a:t>
            </a:r>
            <a:r>
              <a:rPr lang="ru-RU" i="1" dirty="0" smtClean="0">
                <a:latin typeface="Times New Roman" panose="02020603050405020304" pitchFamily="18" charset="0"/>
                <a:cs typeface="Times New Roman" panose="02020603050405020304" pitchFamily="18" charset="0"/>
              </a:rPr>
              <a:t> </a:t>
            </a:r>
            <a:r>
              <a:rPr lang="ru-RU" i="1" dirty="0" err="1" smtClean="0">
                <a:latin typeface="Times New Roman" panose="02020603050405020304" pitchFamily="18" charset="0"/>
                <a:cs typeface="Times New Roman" panose="02020603050405020304" pitchFamily="18" charset="0"/>
              </a:rPr>
              <a:t>протиправних</a:t>
            </a:r>
            <a:r>
              <a:rPr lang="ru-RU" i="1" dirty="0" smtClean="0">
                <a:latin typeface="Times New Roman" panose="02020603050405020304" pitchFamily="18" charset="0"/>
                <a:cs typeface="Times New Roman" panose="02020603050405020304" pitchFamily="18" charset="0"/>
              </a:rPr>
              <a:t> </a:t>
            </a:r>
            <a:r>
              <a:rPr lang="ru-RU" i="1" dirty="0" err="1" smtClean="0">
                <a:latin typeface="Times New Roman" panose="02020603050405020304" pitchFamily="18" charset="0"/>
                <a:cs typeface="Times New Roman" panose="02020603050405020304" pitchFamily="18" charset="0"/>
              </a:rPr>
              <a:t>діянь</a:t>
            </a:r>
            <a:r>
              <a:rPr lang="ru-RU" i="1" dirty="0" smtClean="0">
                <a:latin typeface="Times New Roman" panose="02020603050405020304" pitchFamily="18" charset="0"/>
                <a:cs typeface="Times New Roman" panose="02020603050405020304" pitchFamily="18" charset="0"/>
              </a:rPr>
              <a:t>.</a:t>
            </a:r>
            <a:endParaRPr lang="ru-RU"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60701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b="1" i="1" dirty="0" err="1">
                <a:latin typeface="Times New Roman" panose="02020603050405020304" pitchFamily="18" charset="0"/>
                <a:cs typeface="Times New Roman" panose="02020603050405020304" pitchFamily="18" charset="0"/>
              </a:rPr>
              <a:t>Види</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адміністративних</a:t>
            </a:r>
            <a:r>
              <a:rPr lang="ru-RU" b="1" i="1" dirty="0">
                <a:latin typeface="Times New Roman" panose="02020603050405020304" pitchFamily="18" charset="0"/>
                <a:cs typeface="Times New Roman" panose="02020603050405020304" pitchFamily="18" charset="0"/>
              </a:rPr>
              <a:t> </a:t>
            </a:r>
            <a:r>
              <a:rPr lang="ru-RU" b="1" i="1" dirty="0" err="1" smtClean="0">
                <a:latin typeface="Times New Roman" panose="02020603050405020304" pitchFamily="18" charset="0"/>
                <a:cs typeface="Times New Roman" panose="02020603050405020304" pitchFamily="18" charset="0"/>
              </a:rPr>
              <a:t>стягнень</a:t>
            </a:r>
            <a:endParaRPr lang="ru-RU"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782616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30680" y="1131094"/>
            <a:ext cx="6884670" cy="994172"/>
          </a:xfrm>
        </p:spPr>
        <p:txBody>
          <a:bodyPr>
            <a:normAutofit fontScale="90000"/>
          </a:bodyPr>
          <a:lstStyle/>
          <a:p>
            <a:r>
              <a:rPr lang="ru-RU" b="1" dirty="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Поняття</a:t>
            </a:r>
            <a:r>
              <a:rPr lang="ru-RU" b="1"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адміністративних</a:t>
            </a:r>
            <a:r>
              <a:rPr lang="ru-RU" b="1" dirty="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стягнень</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51520" y="2472690"/>
            <a:ext cx="8263830" cy="3017282"/>
          </a:xfrm>
        </p:spPr>
        <p:txBody>
          <a:bodyPr>
            <a:normAutofit fontScale="85000" lnSpcReduction="20000"/>
          </a:bodyPr>
          <a:lstStyle/>
          <a:p>
            <a:pPr marL="0" indent="0" algn="just">
              <a:buNone/>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Адміністративні</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стягнення</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це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матеріалізований</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вияв</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адміністративної</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відповідальності</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негативний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правовий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наслідок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неправомірної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поведінки</a:t>
            </a:r>
            <a:r>
              <a:rPr lang="ru-RU" dirty="0">
                <a:latin typeface="Times New Roman" panose="02020603050405020304" pitchFamily="18" charset="0"/>
                <a:cs typeface="Times New Roman" panose="02020603050405020304" pitchFamily="18" charset="0"/>
              </a:rPr>
              <a:t> особи, яка вчинила </a:t>
            </a:r>
            <a:r>
              <a:rPr lang="ru-RU" dirty="0" err="1">
                <a:latin typeface="Times New Roman" panose="02020603050405020304" pitchFamily="18" charset="0"/>
                <a:cs typeface="Times New Roman" panose="02020603050405020304" pitchFamily="18" charset="0"/>
              </a:rPr>
              <a:t>адміністративний</a:t>
            </a:r>
            <a:r>
              <a:rPr lang="ru-RU" dirty="0">
                <a:latin typeface="Times New Roman" panose="02020603050405020304" pitchFamily="18" charset="0"/>
                <a:cs typeface="Times New Roman" panose="02020603050405020304" pitchFamily="18" charset="0"/>
              </a:rPr>
              <a:t> проступок і повинна </a:t>
            </a:r>
            <a:r>
              <a:rPr lang="ru-RU" dirty="0" err="1">
                <a:latin typeface="Times New Roman" panose="02020603050405020304" pitchFamily="18" charset="0"/>
                <a:cs typeface="Times New Roman" panose="02020603050405020304" pitchFamily="18" charset="0"/>
              </a:rPr>
              <a:t>відповісти</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свій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протиправний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вчинок</a:t>
            </a:r>
            <a:r>
              <a:rPr lang="ru-RU" dirty="0">
                <a:latin typeface="Times New Roman" panose="02020603050405020304" pitchFamily="18" charset="0"/>
                <a:cs typeface="Times New Roman" panose="02020603050405020304" pitchFamily="18" charset="0"/>
              </a:rPr>
              <a:t> та понести за </a:t>
            </a:r>
            <a:r>
              <a:rPr lang="ru-RU" dirty="0" err="1">
                <a:latin typeface="Times New Roman" panose="02020603050405020304" pitchFamily="18" charset="0"/>
                <a:cs typeface="Times New Roman" panose="02020603050405020304" pitchFamily="18" charset="0"/>
              </a:rPr>
              <a:t>це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покарання</a:t>
            </a:r>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у </a:t>
            </a:r>
            <a:r>
              <a:rPr lang="ru-RU" b="1" i="1" dirty="0" err="1">
                <a:solidFill>
                  <a:srgbClr val="FF0000"/>
                </a:solidFill>
                <a:latin typeface="Times New Roman" panose="02020603050405020304" pitchFamily="18" charset="0"/>
                <a:cs typeface="Times New Roman" panose="02020603050405020304" pitchFamily="18" charset="0"/>
              </a:rPr>
              <a:t>вигляді</a:t>
            </a:r>
            <a:r>
              <a:rPr lang="ru-RU" b="1" i="1" dirty="0">
                <a:solidFill>
                  <a:srgbClr val="FF0000"/>
                </a:solidFill>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певних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несприятливих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заходів</a:t>
            </a:r>
            <a:r>
              <a:rPr lang="ru-RU" dirty="0">
                <a:latin typeface="Times New Roman" panose="02020603050405020304" pitchFamily="18" charset="0"/>
                <a:cs typeface="Times New Roman" panose="02020603050405020304" pitchFamily="18" charset="0"/>
              </a:rPr>
              <a:t> морального, </a:t>
            </a:r>
            <a:r>
              <a:rPr lang="ru-RU" dirty="0" err="1">
                <a:latin typeface="Times New Roman" panose="02020603050405020304" pitchFamily="18" charset="0"/>
                <a:cs typeface="Times New Roman" panose="02020603050405020304" pitchFamily="18" charset="0"/>
              </a:rPr>
              <a:t>матеріального</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фізичного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впливу</a:t>
            </a:r>
            <a:r>
              <a:rPr lang="ru-RU"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49081912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24100" y="1131094"/>
            <a:ext cx="6191250" cy="994172"/>
          </a:xfrm>
        </p:spPr>
        <p:txBody>
          <a:bodyPr>
            <a:normAutofit fontScale="90000"/>
          </a:bodyPr>
          <a:lstStyle/>
          <a:p>
            <a:r>
              <a:rPr lang="uk-UA" dirty="0" smtClean="0"/>
              <a:t>Адміністративні стягнення </a:t>
            </a:r>
            <a:endParaRPr lang="ru-RU" dirty="0"/>
          </a:p>
        </p:txBody>
      </p:sp>
      <p:sp>
        <p:nvSpPr>
          <p:cNvPr id="4" name="Стрелка вниз 3"/>
          <p:cNvSpPr/>
          <p:nvPr/>
        </p:nvSpPr>
        <p:spPr>
          <a:xfrm>
            <a:off x="2385060" y="1954530"/>
            <a:ext cx="434340" cy="754380"/>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solidFill>
                <a:schemeClr val="accent6"/>
              </a:solidFill>
            </a:endParaRPr>
          </a:p>
        </p:txBody>
      </p:sp>
      <p:sp>
        <p:nvSpPr>
          <p:cNvPr id="5" name="Стрелка вниз 4"/>
          <p:cNvSpPr/>
          <p:nvPr/>
        </p:nvSpPr>
        <p:spPr>
          <a:xfrm>
            <a:off x="6134100" y="1954530"/>
            <a:ext cx="434340" cy="754380"/>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p>
        </p:txBody>
      </p:sp>
      <p:sp>
        <p:nvSpPr>
          <p:cNvPr id="6" name="Скругленный прямоугольник 5"/>
          <p:cNvSpPr/>
          <p:nvPr/>
        </p:nvSpPr>
        <p:spPr>
          <a:xfrm>
            <a:off x="1417320" y="2948702"/>
            <a:ext cx="2194560" cy="6096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350" dirty="0">
                <a:solidFill>
                  <a:schemeClr val="tx1"/>
                </a:solidFill>
                <a:latin typeface="Times New Roman" panose="02020603050405020304" pitchFamily="18" charset="0"/>
                <a:cs typeface="Times New Roman" panose="02020603050405020304" pitchFamily="18" charset="0"/>
              </a:rPr>
              <a:t>Основні</a:t>
            </a:r>
            <a:r>
              <a:rPr lang="uk-UA" sz="1350" dirty="0">
                <a:latin typeface="Times New Roman" panose="02020603050405020304" pitchFamily="18" charset="0"/>
                <a:cs typeface="Times New Roman" panose="02020603050405020304" pitchFamily="18" charset="0"/>
              </a:rPr>
              <a:t> </a:t>
            </a:r>
            <a:endParaRPr lang="ru-RU" sz="1350" dirty="0">
              <a:latin typeface="Times New Roman" panose="02020603050405020304" pitchFamily="18" charset="0"/>
              <a:cs typeface="Times New Roman" panose="02020603050405020304" pitchFamily="18" charset="0"/>
            </a:endParaRPr>
          </a:p>
        </p:txBody>
      </p:sp>
      <p:sp>
        <p:nvSpPr>
          <p:cNvPr id="8" name="Скругленный прямоугольник 7"/>
          <p:cNvSpPr/>
          <p:nvPr/>
        </p:nvSpPr>
        <p:spPr>
          <a:xfrm>
            <a:off x="5253990" y="2922746"/>
            <a:ext cx="2194560" cy="6096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350" dirty="0" err="1">
                <a:solidFill>
                  <a:schemeClr val="tx1"/>
                </a:solidFill>
                <a:latin typeface="Times New Roman" panose="02020603050405020304" pitchFamily="18" charset="0"/>
                <a:cs typeface="Times New Roman" panose="02020603050405020304" pitchFamily="18" charset="0"/>
              </a:rPr>
              <a:t>Додаткові</a:t>
            </a:r>
            <a:r>
              <a:rPr lang="uk-UA" sz="1350" dirty="0" err="1">
                <a:latin typeface="Times New Roman" panose="02020603050405020304" pitchFamily="18" charset="0"/>
                <a:cs typeface="Times New Roman" panose="02020603050405020304" pitchFamily="18" charset="0"/>
              </a:rPr>
              <a:t>і</a:t>
            </a:r>
            <a:endParaRPr lang="ru-RU" sz="1350" dirty="0">
              <a:latin typeface="Times New Roman" panose="02020603050405020304" pitchFamily="18" charset="0"/>
              <a:cs typeface="Times New Roman" panose="02020603050405020304" pitchFamily="18" charset="0"/>
            </a:endParaRPr>
          </a:p>
        </p:txBody>
      </p:sp>
      <p:sp>
        <p:nvSpPr>
          <p:cNvPr id="9" name="Прямоугольник 8"/>
          <p:cNvSpPr/>
          <p:nvPr/>
        </p:nvSpPr>
        <p:spPr>
          <a:xfrm>
            <a:off x="3848100" y="3746183"/>
            <a:ext cx="4572000" cy="1754326"/>
          </a:xfrm>
          <a:prstGeom prst="rect">
            <a:avLst/>
          </a:prstGeom>
        </p:spPr>
        <p:txBody>
          <a:bodyPr>
            <a:spAutoFit/>
          </a:bodyPr>
          <a:lstStyle/>
          <a:p>
            <a:pPr algn="just"/>
            <a:r>
              <a:rPr lang="ru-RU" sz="1350" dirty="0">
                <a:solidFill>
                  <a:srgbClr val="000000"/>
                </a:solidFill>
                <a:latin typeface="Times New Roman" panose="02020603050405020304" pitchFamily="18" charset="0"/>
                <a:cs typeface="Times New Roman" panose="02020603050405020304" pitchFamily="18" charset="0"/>
              </a:rPr>
              <a:t>* Система </a:t>
            </a:r>
            <a:r>
              <a:rPr lang="ru-RU" sz="1350" dirty="0" err="1">
                <a:solidFill>
                  <a:srgbClr val="000000"/>
                </a:solidFill>
                <a:latin typeface="Times New Roman" panose="02020603050405020304" pitchFamily="18" charset="0"/>
                <a:cs typeface="Times New Roman" panose="02020603050405020304" pitchFamily="18" charset="0"/>
              </a:rPr>
              <a:t>адміністративних</a:t>
            </a:r>
            <a:r>
              <a:rPr lang="ru-RU" sz="1350" dirty="0">
                <a:solidFill>
                  <a:srgbClr val="000000"/>
                </a:solidFill>
                <a:latin typeface="Times New Roman" panose="02020603050405020304" pitchFamily="18" charset="0"/>
                <a:cs typeface="Times New Roman" panose="02020603050405020304" pitchFamily="18" charset="0"/>
              </a:rPr>
              <a:t> </a:t>
            </a:r>
            <a:r>
              <a:rPr lang="ru-RU" sz="1350" dirty="0" err="1">
                <a:solidFill>
                  <a:srgbClr val="000000"/>
                </a:solidFill>
                <a:latin typeface="Times New Roman" panose="02020603050405020304" pitchFamily="18" charset="0"/>
                <a:cs typeface="Times New Roman" panose="02020603050405020304" pitchFamily="18" charset="0"/>
              </a:rPr>
              <a:t>стягнень</a:t>
            </a:r>
            <a:r>
              <a:rPr lang="ru-RU" sz="1350" dirty="0">
                <a:solidFill>
                  <a:srgbClr val="000000"/>
                </a:solidFill>
                <a:latin typeface="Times New Roman" panose="02020603050405020304" pitchFamily="18" charset="0"/>
                <a:cs typeface="Times New Roman" panose="02020603050405020304" pitchFamily="18" charset="0"/>
              </a:rPr>
              <a:t>, </a:t>
            </a:r>
            <a:r>
              <a:rPr lang="ru-RU" sz="1350" dirty="0" err="1">
                <a:solidFill>
                  <a:srgbClr val="000000"/>
                </a:solidFill>
                <a:latin typeface="Times New Roman" panose="02020603050405020304" pitchFamily="18" charset="0"/>
                <a:cs typeface="Times New Roman" panose="02020603050405020304" pitchFamily="18" charset="0"/>
              </a:rPr>
              <a:t>включає</a:t>
            </a:r>
            <a:r>
              <a:rPr lang="ru-RU" sz="1350" dirty="0">
                <a:solidFill>
                  <a:srgbClr val="000000"/>
                </a:solidFill>
                <a:latin typeface="Times New Roman" panose="02020603050405020304" pitchFamily="18" charset="0"/>
                <a:cs typeface="Times New Roman" panose="02020603050405020304" pitchFamily="18" charset="0"/>
              </a:rPr>
              <a:t> в себе </a:t>
            </a:r>
            <a:r>
              <a:rPr lang="ru-RU" sz="1350" b="1" i="1" dirty="0" err="1">
                <a:solidFill>
                  <a:srgbClr val="FF0000"/>
                </a:solidFill>
                <a:latin typeface="Times New Roman" panose="02020603050405020304" pitchFamily="18" charset="0"/>
                <a:cs typeface="Times New Roman" panose="02020603050405020304" pitchFamily="18" charset="0"/>
              </a:rPr>
              <a:t>різні</a:t>
            </a:r>
            <a:r>
              <a:rPr lang="ru-RU" sz="1350" b="1" i="1" dirty="0">
                <a:solidFill>
                  <a:srgbClr val="FF0000"/>
                </a:solidFill>
                <a:latin typeface="Times New Roman" panose="02020603050405020304" pitchFamily="18" charset="0"/>
                <a:cs typeface="Times New Roman" panose="02020603050405020304" pitchFamily="18" charset="0"/>
              </a:rPr>
              <a:t> </a:t>
            </a:r>
            <a:r>
              <a:rPr lang="ru-RU" sz="1350" dirty="0">
                <a:solidFill>
                  <a:srgbClr val="000000"/>
                </a:solidFill>
                <a:latin typeface="Times New Roman" panose="02020603050405020304" pitchFamily="18" charset="0"/>
                <a:cs typeface="Times New Roman" panose="02020603050405020304" pitchFamily="18" charset="0"/>
              </a:rPr>
              <a:t>за характером і </a:t>
            </a:r>
            <a:r>
              <a:rPr lang="ru-RU" sz="1350" dirty="0" err="1">
                <a:solidFill>
                  <a:srgbClr val="000000"/>
                </a:solidFill>
                <a:latin typeface="Times New Roman" panose="02020603050405020304" pitchFamily="18" charset="0"/>
                <a:cs typeface="Times New Roman" panose="02020603050405020304" pitchFamily="18" charset="0"/>
              </a:rPr>
              <a:t>правовими</a:t>
            </a:r>
            <a:r>
              <a:rPr lang="ru-RU" sz="1350" dirty="0">
                <a:solidFill>
                  <a:srgbClr val="000000"/>
                </a:solidFill>
                <a:latin typeface="Times New Roman" panose="02020603050405020304" pitchFamily="18" charset="0"/>
                <a:cs typeface="Times New Roman" panose="02020603050405020304" pitchFamily="18" charset="0"/>
              </a:rPr>
              <a:t> </a:t>
            </a:r>
            <a:r>
              <a:rPr lang="ru-RU" sz="1350" dirty="0" err="1">
                <a:solidFill>
                  <a:srgbClr val="000000"/>
                </a:solidFill>
                <a:latin typeface="Times New Roman" panose="02020603050405020304" pitchFamily="18" charset="0"/>
                <a:cs typeface="Times New Roman" panose="02020603050405020304" pitchFamily="18" charset="0"/>
              </a:rPr>
              <a:t>наслідками</a:t>
            </a:r>
            <a:r>
              <a:rPr lang="ru-RU" sz="1350" dirty="0">
                <a:solidFill>
                  <a:srgbClr val="000000"/>
                </a:solidFill>
                <a:latin typeface="Times New Roman" panose="02020603050405020304" pitchFamily="18" charset="0"/>
                <a:cs typeface="Times New Roman" panose="02020603050405020304" pitchFamily="18" charset="0"/>
              </a:rPr>
              <a:t> </a:t>
            </a:r>
            <a:r>
              <a:rPr lang="ru-RU" sz="1350" dirty="0" err="1">
                <a:solidFill>
                  <a:srgbClr val="000000"/>
                </a:solidFill>
                <a:latin typeface="Times New Roman" panose="02020603050405020304" pitchFamily="18" charset="0"/>
                <a:cs typeface="Times New Roman" panose="02020603050405020304" pitchFamily="18" charset="0"/>
              </a:rPr>
              <a:t>санкції</a:t>
            </a:r>
            <a:r>
              <a:rPr lang="ru-RU" sz="1350" dirty="0">
                <a:solidFill>
                  <a:srgbClr val="000000"/>
                </a:solidFill>
                <a:latin typeface="Times New Roman" panose="02020603050405020304" pitchFamily="18" charset="0"/>
                <a:cs typeface="Times New Roman" panose="02020603050405020304" pitchFamily="18" charset="0"/>
              </a:rPr>
              <a:t>, </a:t>
            </a:r>
            <a:r>
              <a:rPr lang="ru-RU" sz="1350" dirty="0" err="1">
                <a:solidFill>
                  <a:srgbClr val="000000"/>
                </a:solidFill>
                <a:latin typeface="Times New Roman" panose="02020603050405020304" pitchFamily="18" charset="0"/>
                <a:cs typeface="Times New Roman" panose="02020603050405020304" pitchFamily="18" charset="0"/>
              </a:rPr>
              <a:t>що</a:t>
            </a:r>
            <a:r>
              <a:rPr lang="ru-RU" sz="1350" dirty="0">
                <a:solidFill>
                  <a:srgbClr val="000000"/>
                </a:solidFill>
                <a:latin typeface="Times New Roman" panose="02020603050405020304" pitchFamily="18" charset="0"/>
                <a:cs typeface="Times New Roman" panose="02020603050405020304" pitchFamily="18" charset="0"/>
              </a:rPr>
              <a:t> </a:t>
            </a:r>
            <a:r>
              <a:rPr lang="ru-RU" sz="1350" dirty="0" err="1">
                <a:solidFill>
                  <a:srgbClr val="000000"/>
                </a:solidFill>
                <a:latin typeface="Times New Roman" panose="02020603050405020304" pitchFamily="18" charset="0"/>
                <a:cs typeface="Times New Roman" panose="02020603050405020304" pitchFamily="18" charset="0"/>
              </a:rPr>
              <a:t>дозволяє</a:t>
            </a:r>
            <a:r>
              <a:rPr lang="ru-RU" sz="1350" dirty="0">
                <a:solidFill>
                  <a:srgbClr val="000000"/>
                </a:solidFill>
                <a:latin typeface="Times New Roman" panose="02020603050405020304" pitchFamily="18" charset="0"/>
                <a:cs typeface="Times New Roman" panose="02020603050405020304" pitchFamily="18" charset="0"/>
              </a:rPr>
              <a:t> </a:t>
            </a:r>
            <a:r>
              <a:rPr lang="ru-RU" sz="1350" dirty="0" err="1">
                <a:solidFill>
                  <a:srgbClr val="000000"/>
                </a:solidFill>
                <a:latin typeface="Times New Roman" panose="02020603050405020304" pitchFamily="18" charset="0"/>
                <a:cs typeface="Times New Roman" panose="02020603050405020304" pitchFamily="18" charset="0"/>
              </a:rPr>
              <a:t>використовувати</a:t>
            </a:r>
            <a:r>
              <a:rPr lang="ru-RU" sz="1350" dirty="0">
                <a:solidFill>
                  <a:srgbClr val="000000"/>
                </a:solidFill>
                <a:latin typeface="Times New Roman" panose="02020603050405020304" pitchFamily="18" charset="0"/>
                <a:cs typeface="Times New Roman" panose="02020603050405020304" pitchFamily="18" charset="0"/>
              </a:rPr>
              <a:t> </a:t>
            </a:r>
            <a:r>
              <a:rPr lang="ru-RU" sz="1350" dirty="0" err="1">
                <a:solidFill>
                  <a:srgbClr val="000000"/>
                </a:solidFill>
                <a:latin typeface="Times New Roman" panose="02020603050405020304" pitchFamily="18" charset="0"/>
                <a:cs typeface="Times New Roman" panose="02020603050405020304" pitchFamily="18" charset="0"/>
              </a:rPr>
              <a:t>їх</a:t>
            </a:r>
            <a:r>
              <a:rPr lang="ru-RU" sz="1350" dirty="0">
                <a:solidFill>
                  <a:srgbClr val="000000"/>
                </a:solidFill>
                <a:latin typeface="Times New Roman" panose="02020603050405020304" pitchFamily="18" charset="0"/>
                <a:cs typeface="Times New Roman" panose="02020603050405020304" pitchFamily="18" charset="0"/>
              </a:rPr>
              <a:t> </a:t>
            </a:r>
            <a:r>
              <a:rPr lang="ru-RU" sz="1350" dirty="0" err="1">
                <a:solidFill>
                  <a:srgbClr val="000000"/>
                </a:solidFill>
                <a:latin typeface="Times New Roman" panose="02020603050405020304" pitchFamily="18" charset="0"/>
                <a:cs typeface="Times New Roman" panose="02020603050405020304" pitchFamily="18" charset="0"/>
              </a:rPr>
              <a:t>диференційовано</a:t>
            </a:r>
            <a:r>
              <a:rPr lang="ru-RU" sz="1350" dirty="0">
                <a:solidFill>
                  <a:srgbClr val="000000"/>
                </a:solidFill>
                <a:latin typeface="Times New Roman" panose="02020603050405020304" pitchFamily="18" charset="0"/>
                <a:cs typeface="Times New Roman" panose="02020603050405020304" pitchFamily="18" charset="0"/>
              </a:rPr>
              <a:t>, </a:t>
            </a:r>
            <a:r>
              <a:rPr lang="ru-RU" sz="1350" b="1" i="1" dirty="0">
                <a:solidFill>
                  <a:srgbClr val="FF0000"/>
                </a:solidFill>
                <a:latin typeface="Times New Roman" panose="02020603050405020304" pitchFamily="18" charset="0"/>
                <a:cs typeface="Times New Roman" panose="02020603050405020304" pitchFamily="18" charset="0"/>
              </a:rPr>
              <a:t>з </a:t>
            </a:r>
            <a:r>
              <a:rPr lang="ru-RU" sz="1350" b="1" i="1" dirty="0" err="1">
                <a:solidFill>
                  <a:srgbClr val="FF0000"/>
                </a:solidFill>
                <a:latin typeface="Times New Roman" panose="02020603050405020304" pitchFamily="18" charset="0"/>
                <a:cs typeface="Times New Roman" panose="02020603050405020304" pitchFamily="18" charset="0"/>
              </a:rPr>
              <a:t>урахуванням</a:t>
            </a:r>
            <a:r>
              <a:rPr lang="ru-RU" sz="1350" b="1" i="1" dirty="0">
                <a:solidFill>
                  <a:srgbClr val="FF0000"/>
                </a:solidFill>
                <a:latin typeface="Times New Roman" panose="02020603050405020304" pitchFamily="18" charset="0"/>
                <a:cs typeface="Times New Roman" panose="02020603050405020304" pitchFamily="18" charset="0"/>
              </a:rPr>
              <a:t> </a:t>
            </a:r>
            <a:r>
              <a:rPr lang="ru-RU" sz="1350" b="1" i="1" dirty="0" err="1">
                <a:solidFill>
                  <a:srgbClr val="FF0000"/>
                </a:solidFill>
                <a:latin typeface="Times New Roman" panose="02020603050405020304" pitchFamily="18" charset="0"/>
                <a:cs typeface="Times New Roman" panose="02020603050405020304" pitchFamily="18" charset="0"/>
              </a:rPr>
              <a:t>суспільної</a:t>
            </a:r>
            <a:r>
              <a:rPr lang="ru-RU" sz="1350" b="1" i="1" dirty="0">
                <a:solidFill>
                  <a:srgbClr val="FF0000"/>
                </a:solidFill>
                <a:latin typeface="Times New Roman" panose="02020603050405020304" pitchFamily="18" charset="0"/>
                <a:cs typeface="Times New Roman" panose="02020603050405020304" pitchFamily="18" charset="0"/>
              </a:rPr>
              <a:t> </a:t>
            </a:r>
            <a:r>
              <a:rPr lang="ru-RU" sz="1350" b="1" i="1" dirty="0" err="1">
                <a:solidFill>
                  <a:srgbClr val="FF0000"/>
                </a:solidFill>
                <a:latin typeface="Times New Roman" panose="02020603050405020304" pitchFamily="18" charset="0"/>
                <a:cs typeface="Times New Roman" panose="02020603050405020304" pitchFamily="18" charset="0"/>
              </a:rPr>
              <a:t>небезпеки</a:t>
            </a:r>
            <a:r>
              <a:rPr lang="ru-RU" sz="1350" dirty="0">
                <a:solidFill>
                  <a:srgbClr val="000000"/>
                </a:solidFill>
                <a:latin typeface="Times New Roman" panose="02020603050405020304" pitchFamily="18" charset="0"/>
                <a:cs typeface="Times New Roman" panose="02020603050405020304" pitchFamily="18" charset="0"/>
              </a:rPr>
              <a:t> </a:t>
            </a:r>
            <a:r>
              <a:rPr lang="ru-RU" sz="1350" dirty="0" err="1">
                <a:solidFill>
                  <a:srgbClr val="000000"/>
                </a:solidFill>
                <a:latin typeface="Times New Roman" panose="02020603050405020304" pitchFamily="18" charset="0"/>
                <a:cs typeface="Times New Roman" panose="02020603050405020304" pitchFamily="18" charset="0"/>
              </a:rPr>
              <a:t>вчиненого</a:t>
            </a:r>
            <a:r>
              <a:rPr lang="ru-RU" sz="1350" dirty="0">
                <a:solidFill>
                  <a:srgbClr val="000000"/>
                </a:solidFill>
                <a:latin typeface="Times New Roman" panose="02020603050405020304" pitchFamily="18" charset="0"/>
                <a:cs typeface="Times New Roman" panose="02020603050405020304" pitchFamily="18" charset="0"/>
              </a:rPr>
              <a:t> проступку та особи </a:t>
            </a:r>
            <a:r>
              <a:rPr lang="ru-RU" sz="1350" dirty="0" err="1">
                <a:solidFill>
                  <a:srgbClr val="000000"/>
                </a:solidFill>
                <a:latin typeface="Times New Roman" panose="02020603050405020304" pitchFamily="18" charset="0"/>
                <a:cs typeface="Times New Roman" panose="02020603050405020304" pitchFamily="18" charset="0"/>
              </a:rPr>
              <a:t>правопорушника</a:t>
            </a:r>
            <a:r>
              <a:rPr lang="ru-RU" sz="1350" dirty="0">
                <a:solidFill>
                  <a:srgbClr val="000000"/>
                </a:solidFill>
                <a:latin typeface="Times New Roman" panose="02020603050405020304" pitchFamily="18" charset="0"/>
                <a:cs typeface="Times New Roman" panose="02020603050405020304" pitchFamily="18" charset="0"/>
              </a:rPr>
              <a:t>. </a:t>
            </a:r>
            <a:r>
              <a:rPr lang="ru-RU" sz="1350" dirty="0" err="1">
                <a:solidFill>
                  <a:srgbClr val="000000"/>
                </a:solidFill>
                <a:latin typeface="Times New Roman" panose="02020603050405020304" pitchFamily="18" charset="0"/>
                <a:cs typeface="Times New Roman" panose="02020603050405020304" pitchFamily="18" charset="0"/>
              </a:rPr>
              <a:t>Ці</a:t>
            </a:r>
            <a:r>
              <a:rPr lang="ru-RU" sz="1350" dirty="0">
                <a:solidFill>
                  <a:srgbClr val="000000"/>
                </a:solidFill>
                <a:latin typeface="Times New Roman" panose="02020603050405020304" pitchFamily="18" charset="0"/>
                <a:cs typeface="Times New Roman" panose="02020603050405020304" pitchFamily="18" charset="0"/>
              </a:rPr>
              <a:t> </a:t>
            </a:r>
            <a:r>
              <a:rPr lang="ru-RU" sz="1350" dirty="0" err="1">
                <a:solidFill>
                  <a:srgbClr val="000000"/>
                </a:solidFill>
                <a:latin typeface="Times New Roman" panose="02020603050405020304" pitchFamily="18" charset="0"/>
                <a:cs typeface="Times New Roman" panose="02020603050405020304" pitchFamily="18" charset="0"/>
              </a:rPr>
              <a:t>санкції</a:t>
            </a:r>
            <a:r>
              <a:rPr lang="ru-RU" sz="1350" dirty="0">
                <a:solidFill>
                  <a:srgbClr val="000000"/>
                </a:solidFill>
                <a:latin typeface="Times New Roman" panose="02020603050405020304" pitchFamily="18" charset="0"/>
                <a:cs typeface="Times New Roman" panose="02020603050405020304" pitchFamily="18" charset="0"/>
              </a:rPr>
              <a:t> </a:t>
            </a:r>
            <a:r>
              <a:rPr lang="ru-RU" sz="1350" dirty="0" err="1">
                <a:solidFill>
                  <a:srgbClr val="000000"/>
                </a:solidFill>
                <a:latin typeface="Times New Roman" panose="02020603050405020304" pitchFamily="18" charset="0"/>
                <a:cs typeface="Times New Roman" panose="02020603050405020304" pitchFamily="18" charset="0"/>
              </a:rPr>
              <a:t>співвіднесені</a:t>
            </a:r>
            <a:r>
              <a:rPr lang="ru-RU" sz="1350" dirty="0">
                <a:solidFill>
                  <a:srgbClr val="000000"/>
                </a:solidFill>
                <a:latin typeface="Times New Roman" panose="02020603050405020304" pitchFamily="18" charset="0"/>
                <a:cs typeface="Times New Roman" panose="02020603050405020304" pitchFamily="18" charset="0"/>
              </a:rPr>
              <a:t> </a:t>
            </a:r>
            <a:r>
              <a:rPr lang="ru-RU" sz="1350" dirty="0" err="1">
                <a:solidFill>
                  <a:srgbClr val="000000"/>
                </a:solidFill>
                <a:latin typeface="Times New Roman" panose="02020603050405020304" pitchFamily="18" charset="0"/>
                <a:cs typeface="Times New Roman" panose="02020603050405020304" pitchFamily="18" charset="0"/>
              </a:rPr>
              <a:t>між</a:t>
            </a:r>
            <a:r>
              <a:rPr lang="ru-RU" sz="1350" dirty="0">
                <a:solidFill>
                  <a:srgbClr val="000000"/>
                </a:solidFill>
                <a:latin typeface="Times New Roman" panose="02020603050405020304" pitchFamily="18" charset="0"/>
                <a:cs typeface="Times New Roman" panose="02020603050405020304" pitchFamily="18" charset="0"/>
              </a:rPr>
              <a:t> собою і </a:t>
            </a:r>
            <a:r>
              <a:rPr lang="ru-RU" sz="1350" dirty="0" err="1">
                <a:solidFill>
                  <a:srgbClr val="000000"/>
                </a:solidFill>
                <a:latin typeface="Times New Roman" panose="02020603050405020304" pitchFamily="18" charset="0"/>
                <a:cs typeface="Times New Roman" panose="02020603050405020304" pitchFamily="18" charset="0"/>
              </a:rPr>
              <a:t>розташовані</a:t>
            </a:r>
            <a:r>
              <a:rPr lang="ru-RU" sz="1350" dirty="0">
                <a:solidFill>
                  <a:srgbClr val="000000"/>
                </a:solidFill>
                <a:latin typeface="Times New Roman" panose="02020603050405020304" pitchFamily="18" charset="0"/>
                <a:cs typeface="Times New Roman" panose="02020603050405020304" pitchFamily="18" charset="0"/>
              </a:rPr>
              <a:t> </a:t>
            </a:r>
            <a:r>
              <a:rPr lang="ru-RU" sz="1350" b="1" i="1" dirty="0">
                <a:solidFill>
                  <a:srgbClr val="FF0000"/>
                </a:solidFill>
                <a:latin typeface="Times New Roman" panose="02020603050405020304" pitchFamily="18" charset="0"/>
                <a:cs typeface="Times New Roman" panose="02020603050405020304" pitchFamily="18" charset="0"/>
              </a:rPr>
              <a:t>в </a:t>
            </a:r>
            <a:r>
              <a:rPr lang="ru-RU" sz="1350" b="1" i="1" dirty="0" err="1">
                <a:solidFill>
                  <a:srgbClr val="FF0000"/>
                </a:solidFill>
                <a:latin typeface="Times New Roman" panose="02020603050405020304" pitchFamily="18" charset="0"/>
                <a:cs typeface="Times New Roman" panose="02020603050405020304" pitchFamily="18" charset="0"/>
              </a:rPr>
              <a:t>залежності</a:t>
            </a:r>
            <a:r>
              <a:rPr lang="ru-RU" sz="1350" b="1" i="1" dirty="0">
                <a:solidFill>
                  <a:srgbClr val="FF0000"/>
                </a:solidFill>
                <a:latin typeface="Times New Roman" panose="02020603050405020304" pitchFamily="18" charset="0"/>
                <a:cs typeface="Times New Roman" panose="02020603050405020304" pitchFamily="18" charset="0"/>
              </a:rPr>
              <a:t> </a:t>
            </a:r>
            <a:r>
              <a:rPr lang="ru-RU" sz="1350" b="1" i="1" dirty="0" err="1">
                <a:solidFill>
                  <a:srgbClr val="FF0000"/>
                </a:solidFill>
                <a:latin typeface="Times New Roman" panose="02020603050405020304" pitchFamily="18" charset="0"/>
                <a:cs typeface="Times New Roman" panose="02020603050405020304" pitchFamily="18" charset="0"/>
              </a:rPr>
              <a:t>від</a:t>
            </a:r>
            <a:r>
              <a:rPr lang="ru-RU" sz="1350" b="1" i="1" dirty="0">
                <a:solidFill>
                  <a:srgbClr val="FF0000"/>
                </a:solidFill>
                <a:latin typeface="Times New Roman" panose="02020603050405020304" pitchFamily="18" charset="0"/>
                <a:cs typeface="Times New Roman" panose="02020603050405020304" pitchFamily="18" charset="0"/>
              </a:rPr>
              <a:t> </a:t>
            </a:r>
            <a:r>
              <a:rPr lang="ru-RU" sz="1350" b="1" i="1" dirty="0" err="1">
                <a:solidFill>
                  <a:srgbClr val="FF0000"/>
                </a:solidFill>
                <a:latin typeface="Times New Roman" panose="02020603050405020304" pitchFamily="18" charset="0"/>
                <a:cs typeface="Times New Roman" panose="02020603050405020304" pitchFamily="18" charset="0"/>
              </a:rPr>
              <a:t>наростання</a:t>
            </a:r>
            <a:r>
              <a:rPr lang="ru-RU" sz="1350" b="1" i="1" dirty="0">
                <a:solidFill>
                  <a:srgbClr val="FF0000"/>
                </a:solidFill>
                <a:latin typeface="Times New Roman" panose="02020603050405020304" pitchFamily="18" charset="0"/>
                <a:cs typeface="Times New Roman" panose="02020603050405020304" pitchFamily="18" charset="0"/>
              </a:rPr>
              <a:t> </a:t>
            </a:r>
            <a:r>
              <a:rPr lang="ru-RU" sz="1350" dirty="0" err="1">
                <a:solidFill>
                  <a:srgbClr val="000000"/>
                </a:solidFill>
                <a:latin typeface="Times New Roman" panose="02020603050405020304" pitchFamily="18" charset="0"/>
                <a:cs typeface="Times New Roman" panose="02020603050405020304" pitchFamily="18" charset="0"/>
              </a:rPr>
              <a:t>значимості</a:t>
            </a:r>
            <a:r>
              <a:rPr lang="ru-RU" sz="1350" dirty="0">
                <a:solidFill>
                  <a:srgbClr val="000000"/>
                </a:solidFill>
                <a:latin typeface="Times New Roman" panose="02020603050405020304" pitchFamily="18" charset="0"/>
                <a:cs typeface="Times New Roman" panose="02020603050405020304" pitchFamily="18" charset="0"/>
              </a:rPr>
              <a:t> </a:t>
            </a:r>
            <a:r>
              <a:rPr lang="ru-RU" sz="1350" dirty="0" err="1">
                <a:solidFill>
                  <a:srgbClr val="000000"/>
                </a:solidFill>
                <a:latin typeface="Times New Roman" panose="02020603050405020304" pitchFamily="18" charset="0"/>
                <a:cs typeface="Times New Roman" panose="02020603050405020304" pitchFamily="18" charset="0"/>
              </a:rPr>
              <a:t>стягнення</a:t>
            </a:r>
            <a:r>
              <a:rPr lang="ru-RU" sz="1350" dirty="0">
                <a:solidFill>
                  <a:srgbClr val="000000"/>
                </a:solidFill>
                <a:latin typeface="Times New Roman" panose="02020603050405020304" pitchFamily="18" charset="0"/>
                <a:cs typeface="Times New Roman" panose="02020603050405020304" pitchFamily="18" charset="0"/>
              </a:rPr>
              <a:t> — </a:t>
            </a:r>
            <a:r>
              <a:rPr lang="ru-RU" sz="1350" dirty="0" err="1">
                <a:solidFill>
                  <a:srgbClr val="000000"/>
                </a:solidFill>
                <a:latin typeface="Times New Roman" panose="02020603050405020304" pitchFamily="18" charset="0"/>
                <a:cs typeface="Times New Roman" panose="02020603050405020304" pitchFamily="18" charset="0"/>
              </a:rPr>
              <a:t>від</a:t>
            </a:r>
            <a:r>
              <a:rPr lang="ru-RU" sz="1350" dirty="0">
                <a:solidFill>
                  <a:srgbClr val="000000"/>
                </a:solidFill>
                <a:latin typeface="Times New Roman" panose="02020603050405020304" pitchFamily="18" charset="0"/>
                <a:cs typeface="Times New Roman" panose="02020603050405020304" pitchFamily="18" charset="0"/>
              </a:rPr>
              <a:t> </a:t>
            </a:r>
            <a:r>
              <a:rPr lang="ru-RU" sz="1350" dirty="0" err="1">
                <a:solidFill>
                  <a:srgbClr val="000000"/>
                </a:solidFill>
                <a:latin typeface="Times New Roman" panose="02020603050405020304" pitchFamily="18" charset="0"/>
                <a:cs typeface="Times New Roman" panose="02020603050405020304" pitchFamily="18" charset="0"/>
              </a:rPr>
              <a:t>найбільш</a:t>
            </a:r>
            <a:r>
              <a:rPr lang="ru-RU" sz="1350" dirty="0">
                <a:solidFill>
                  <a:srgbClr val="000000"/>
                </a:solidFill>
                <a:latin typeface="Times New Roman" panose="02020603050405020304" pitchFamily="18" charset="0"/>
                <a:cs typeface="Times New Roman" panose="02020603050405020304" pitchFamily="18" charset="0"/>
              </a:rPr>
              <a:t> легкого (</a:t>
            </a:r>
            <a:r>
              <a:rPr lang="ru-RU" sz="1350" dirty="0" err="1">
                <a:solidFill>
                  <a:srgbClr val="000000"/>
                </a:solidFill>
                <a:latin typeface="Times New Roman" panose="02020603050405020304" pitchFamily="18" charset="0"/>
                <a:cs typeface="Times New Roman" panose="02020603050405020304" pitchFamily="18" charset="0"/>
              </a:rPr>
              <a:t>попередження</a:t>
            </a:r>
            <a:r>
              <a:rPr lang="ru-RU" sz="1350" dirty="0">
                <a:solidFill>
                  <a:srgbClr val="000000"/>
                </a:solidFill>
                <a:latin typeface="Times New Roman" panose="02020603050405020304" pitchFamily="18" charset="0"/>
                <a:cs typeface="Times New Roman" panose="02020603050405020304" pitchFamily="18" charset="0"/>
              </a:rPr>
              <a:t>) до самого </a:t>
            </a:r>
            <a:r>
              <a:rPr lang="ru-RU" sz="1350" dirty="0" err="1">
                <a:solidFill>
                  <a:srgbClr val="000000"/>
                </a:solidFill>
                <a:latin typeface="Times New Roman" panose="02020603050405020304" pitchFamily="18" charset="0"/>
                <a:cs typeface="Times New Roman" panose="02020603050405020304" pitchFamily="18" charset="0"/>
              </a:rPr>
              <a:t>суворого</a:t>
            </a:r>
            <a:r>
              <a:rPr lang="ru-RU" sz="1350" dirty="0">
                <a:solidFill>
                  <a:srgbClr val="000000"/>
                </a:solidFill>
                <a:latin typeface="Times New Roman" panose="02020603050405020304" pitchFamily="18" charset="0"/>
                <a:cs typeface="Times New Roman" panose="02020603050405020304" pitchFamily="18" charset="0"/>
              </a:rPr>
              <a:t> — </a:t>
            </a:r>
            <a:r>
              <a:rPr lang="ru-RU" sz="1350" dirty="0" err="1">
                <a:solidFill>
                  <a:srgbClr val="000000"/>
                </a:solidFill>
                <a:latin typeface="Times New Roman" panose="02020603050405020304" pitchFamily="18" charset="0"/>
                <a:cs typeface="Times New Roman" panose="02020603050405020304" pitchFamily="18" charset="0"/>
              </a:rPr>
              <a:t>адміністративного</a:t>
            </a:r>
            <a:r>
              <a:rPr lang="ru-RU" sz="1350" dirty="0">
                <a:solidFill>
                  <a:srgbClr val="000000"/>
                </a:solidFill>
                <a:latin typeface="Times New Roman" panose="02020603050405020304" pitchFamily="18" charset="0"/>
                <a:cs typeface="Times New Roman" panose="02020603050405020304" pitchFamily="18" charset="0"/>
              </a:rPr>
              <a:t> </a:t>
            </a:r>
            <a:r>
              <a:rPr lang="ru-RU" sz="1350" dirty="0" err="1">
                <a:solidFill>
                  <a:srgbClr val="000000"/>
                </a:solidFill>
                <a:latin typeface="Times New Roman" panose="02020603050405020304" pitchFamily="18" charset="0"/>
                <a:cs typeface="Times New Roman" panose="02020603050405020304" pitchFamily="18" charset="0"/>
              </a:rPr>
              <a:t>арешту</a:t>
            </a:r>
            <a:r>
              <a:rPr lang="ru-RU" sz="1350" dirty="0">
                <a:solidFill>
                  <a:srgbClr val="000000"/>
                </a:solidFill>
                <a:latin typeface="Times New Roman" panose="02020603050405020304" pitchFamily="18" charset="0"/>
                <a:cs typeface="Times New Roman" panose="02020603050405020304" pitchFamily="18" charset="0"/>
              </a:rPr>
              <a:t>.</a:t>
            </a:r>
            <a:endParaRPr lang="ru-RU" sz="13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936896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06880" y="1131094"/>
            <a:ext cx="6808470" cy="994172"/>
          </a:xfrm>
        </p:spPr>
        <p:txBody>
          <a:bodyPr/>
          <a:lstStyle/>
          <a:p>
            <a:r>
              <a:rPr lang="uk-UA" dirty="0" smtClean="0"/>
              <a:t>Зверніть увагу!</a:t>
            </a:r>
            <a:endParaRPr lang="ru-RU" dirty="0"/>
          </a:p>
        </p:txBody>
      </p:sp>
      <p:sp>
        <p:nvSpPr>
          <p:cNvPr id="3" name="Объект 2"/>
          <p:cNvSpPr>
            <a:spLocks noGrp="1"/>
          </p:cNvSpPr>
          <p:nvPr>
            <p:ph idx="1"/>
          </p:nvPr>
        </p:nvSpPr>
        <p:spPr>
          <a:xfrm>
            <a:off x="1630680" y="2125267"/>
            <a:ext cx="6884670" cy="3364706"/>
          </a:xfrm>
        </p:spPr>
        <p:txBody>
          <a:bodyPr>
            <a:normAutofit fontScale="70000" lnSpcReduction="20000"/>
          </a:bodyPr>
          <a:lstStyle/>
          <a:p>
            <a:pPr marL="0" indent="0" algn="just">
              <a:buNone/>
            </a:pPr>
            <a:r>
              <a:rPr lang="ru-RU" dirty="0" smtClean="0"/>
              <a:t>      </a:t>
            </a:r>
            <a:r>
              <a:rPr lang="ru-RU" dirty="0" err="1" smtClean="0"/>
              <a:t>Оскільки</a:t>
            </a:r>
            <a:r>
              <a:rPr lang="ru-RU" dirty="0" smtClean="0"/>
              <a:t> </a:t>
            </a:r>
            <a:r>
              <a:rPr lang="ru-RU" dirty="0" err="1"/>
              <a:t>кожна</a:t>
            </a:r>
            <a:r>
              <a:rPr lang="ru-RU" dirty="0"/>
              <a:t> </a:t>
            </a:r>
            <a:r>
              <a:rPr lang="ru-RU" dirty="0" err="1"/>
              <a:t>стаття</a:t>
            </a:r>
            <a:r>
              <a:rPr lang="ru-RU" dirty="0"/>
              <a:t> </a:t>
            </a:r>
            <a:r>
              <a:rPr lang="ru-RU" dirty="0" err="1"/>
              <a:t>Особливої</a:t>
            </a:r>
            <a:r>
              <a:rPr lang="ru-RU" dirty="0"/>
              <a:t> </a:t>
            </a:r>
            <a:r>
              <a:rPr lang="ru-RU" dirty="0" err="1"/>
              <a:t>частини</a:t>
            </a:r>
            <a:r>
              <a:rPr lang="ru-RU" dirty="0"/>
              <a:t> </a:t>
            </a:r>
            <a:r>
              <a:rPr lang="ru-RU" dirty="0" err="1"/>
              <a:t>КУпАП</a:t>
            </a:r>
            <a:r>
              <a:rPr lang="ru-RU" dirty="0"/>
              <a:t> </a:t>
            </a:r>
            <a:r>
              <a:rPr lang="ru-RU" dirty="0" err="1"/>
              <a:t>містить</a:t>
            </a:r>
            <a:r>
              <a:rPr lang="ru-RU" dirty="0"/>
              <a:t> </a:t>
            </a:r>
            <a:r>
              <a:rPr lang="ru-RU" b="1" i="1" dirty="0" err="1">
                <a:solidFill>
                  <a:srgbClr val="FF0000"/>
                </a:solidFill>
              </a:rPr>
              <a:t>чіткі</a:t>
            </a:r>
            <a:r>
              <a:rPr lang="ru-RU" b="1" i="1" dirty="0">
                <a:solidFill>
                  <a:srgbClr val="FF0000"/>
                </a:solidFill>
              </a:rPr>
              <a:t> </a:t>
            </a:r>
            <a:r>
              <a:rPr lang="ru-RU" b="1" i="1" dirty="0" err="1">
                <a:solidFill>
                  <a:srgbClr val="FF0000"/>
                </a:solidFill>
              </a:rPr>
              <a:t>вказівки</a:t>
            </a:r>
            <a:r>
              <a:rPr lang="ru-RU" b="1" i="1" dirty="0">
                <a:solidFill>
                  <a:srgbClr val="FF0000"/>
                </a:solidFill>
              </a:rPr>
              <a:t> на вид </a:t>
            </a:r>
            <a:r>
              <a:rPr lang="ru-RU" b="1" i="1" dirty="0" err="1">
                <a:solidFill>
                  <a:srgbClr val="FF0000"/>
                </a:solidFill>
              </a:rPr>
              <a:t>стягнення</a:t>
            </a:r>
            <a:r>
              <a:rPr lang="ru-RU" dirty="0"/>
              <a:t>, яке </a:t>
            </a:r>
            <a:r>
              <a:rPr lang="ru-RU" dirty="0" err="1"/>
              <a:t>підлягає</a:t>
            </a:r>
            <a:r>
              <a:rPr lang="ru-RU" dirty="0"/>
              <a:t> </a:t>
            </a:r>
            <a:r>
              <a:rPr lang="ru-RU" dirty="0" err="1"/>
              <a:t>застосуванню</a:t>
            </a:r>
            <a:r>
              <a:rPr lang="ru-RU" dirty="0"/>
              <a:t> </a:t>
            </a:r>
            <a:r>
              <a:rPr lang="ru-RU" b="1" i="1" dirty="0">
                <a:solidFill>
                  <a:srgbClr val="FF0000"/>
                </a:solidFill>
              </a:rPr>
              <a:t>за </a:t>
            </a:r>
            <a:r>
              <a:rPr lang="ru-RU" b="1" i="1" dirty="0" err="1">
                <a:solidFill>
                  <a:srgbClr val="FF0000"/>
                </a:solidFill>
              </a:rPr>
              <a:t>вчинення</a:t>
            </a:r>
            <a:r>
              <a:rPr lang="ru-RU" b="1" i="1" dirty="0">
                <a:solidFill>
                  <a:srgbClr val="FF0000"/>
                </a:solidFill>
              </a:rPr>
              <a:t> </a:t>
            </a:r>
            <a:r>
              <a:rPr lang="ru-RU" b="1" i="1" dirty="0" err="1">
                <a:solidFill>
                  <a:srgbClr val="FF0000"/>
                </a:solidFill>
              </a:rPr>
              <a:t>передбаченого</a:t>
            </a:r>
            <a:r>
              <a:rPr lang="ru-RU" b="1" i="1" dirty="0">
                <a:solidFill>
                  <a:srgbClr val="FF0000"/>
                </a:solidFill>
              </a:rPr>
              <a:t> нею проступку</a:t>
            </a:r>
            <a:r>
              <a:rPr lang="ru-RU" dirty="0"/>
              <a:t>, </a:t>
            </a:r>
            <a:r>
              <a:rPr lang="ru-RU" dirty="0" err="1"/>
              <a:t>остільки</a:t>
            </a:r>
            <a:r>
              <a:rPr lang="ru-RU" dirty="0"/>
              <a:t> орган, </a:t>
            </a:r>
            <a:r>
              <a:rPr lang="ru-RU" dirty="0" err="1"/>
              <a:t>що</a:t>
            </a:r>
            <a:r>
              <a:rPr lang="ru-RU" dirty="0"/>
              <a:t> </a:t>
            </a:r>
            <a:r>
              <a:rPr lang="ru-RU" dirty="0" err="1"/>
              <a:t>розглядає</a:t>
            </a:r>
            <a:r>
              <a:rPr lang="ru-RU" dirty="0"/>
              <a:t> справу про </a:t>
            </a:r>
            <a:r>
              <a:rPr lang="ru-RU" dirty="0" err="1"/>
              <a:t>адміністративне</a:t>
            </a:r>
            <a:r>
              <a:rPr lang="ru-RU" dirty="0"/>
              <a:t> </a:t>
            </a:r>
            <a:r>
              <a:rPr lang="ru-RU" dirty="0" err="1"/>
              <a:t>правопорушення</a:t>
            </a:r>
            <a:r>
              <a:rPr lang="ru-RU" dirty="0"/>
              <a:t>, </a:t>
            </a:r>
            <a:r>
              <a:rPr lang="ru-RU" dirty="0" err="1"/>
              <a:t>може</a:t>
            </a:r>
            <a:r>
              <a:rPr lang="ru-RU" dirty="0"/>
              <a:t> </a:t>
            </a:r>
            <a:r>
              <a:rPr lang="ru-RU" dirty="0" err="1"/>
              <a:t>призначити</a:t>
            </a:r>
            <a:r>
              <a:rPr lang="ru-RU" dirty="0"/>
              <a:t> </a:t>
            </a:r>
            <a:r>
              <a:rPr lang="ru-RU" dirty="0" err="1"/>
              <a:t>тільки</a:t>
            </a:r>
            <a:r>
              <a:rPr lang="ru-RU" dirty="0"/>
              <a:t> те </a:t>
            </a:r>
            <a:r>
              <a:rPr lang="ru-RU" dirty="0" err="1"/>
              <a:t>адміністративне</a:t>
            </a:r>
            <a:r>
              <a:rPr lang="ru-RU" dirty="0"/>
              <a:t> </a:t>
            </a:r>
            <a:r>
              <a:rPr lang="ru-RU" dirty="0" err="1"/>
              <a:t>стягнення</a:t>
            </a:r>
            <a:r>
              <a:rPr lang="ru-RU" dirty="0"/>
              <a:t>, </a:t>
            </a:r>
            <a:r>
              <a:rPr lang="ru-RU" dirty="0" err="1"/>
              <a:t>що</a:t>
            </a:r>
            <a:r>
              <a:rPr lang="ru-RU" dirty="0"/>
              <a:t> </a:t>
            </a:r>
            <a:r>
              <a:rPr lang="ru-RU" dirty="0" err="1"/>
              <a:t>визначено</a:t>
            </a:r>
            <a:r>
              <a:rPr lang="ru-RU" dirty="0"/>
              <a:t> в </a:t>
            </a:r>
            <a:r>
              <a:rPr lang="ru-RU" dirty="0" err="1"/>
              <a:t>цій</a:t>
            </a:r>
            <a:r>
              <a:rPr lang="ru-RU" dirty="0"/>
              <a:t> </a:t>
            </a:r>
            <a:r>
              <a:rPr lang="ru-RU" dirty="0" err="1"/>
              <a:t>статті</a:t>
            </a:r>
            <a:r>
              <a:rPr lang="ru-RU" dirty="0"/>
              <a:t>. При </a:t>
            </a:r>
            <a:r>
              <a:rPr lang="ru-RU" dirty="0" err="1"/>
              <a:t>цьому</a:t>
            </a:r>
            <a:r>
              <a:rPr lang="ru-RU" dirty="0"/>
              <a:t> </a:t>
            </a:r>
            <a:r>
              <a:rPr lang="ru-RU" dirty="0" err="1"/>
              <a:t>необхідно</a:t>
            </a:r>
            <a:r>
              <a:rPr lang="ru-RU" dirty="0"/>
              <a:t> </a:t>
            </a:r>
            <a:r>
              <a:rPr lang="ru-RU" dirty="0" err="1"/>
              <a:t>пам'ятати</a:t>
            </a:r>
            <a:r>
              <a:rPr lang="ru-RU" dirty="0"/>
              <a:t>, </a:t>
            </a:r>
            <a:r>
              <a:rPr lang="ru-RU" dirty="0" err="1"/>
              <a:t>що</a:t>
            </a:r>
            <a:r>
              <a:rPr lang="ru-RU" dirty="0"/>
              <a:t> </a:t>
            </a:r>
            <a:r>
              <a:rPr lang="ru-RU" dirty="0" err="1"/>
              <a:t>деякі</a:t>
            </a:r>
            <a:r>
              <a:rPr lang="ru-RU" dirty="0"/>
              <a:t> з </a:t>
            </a:r>
            <a:r>
              <a:rPr lang="ru-RU" dirty="0" err="1"/>
              <a:t>перерахованих</a:t>
            </a:r>
            <a:r>
              <a:rPr lang="ru-RU" dirty="0"/>
              <a:t> у ст.24 </a:t>
            </a:r>
            <a:r>
              <a:rPr lang="ru-RU" dirty="0" err="1"/>
              <a:t>стягнення</a:t>
            </a:r>
            <a:r>
              <a:rPr lang="ru-RU" dirty="0"/>
              <a:t> </a:t>
            </a:r>
            <a:r>
              <a:rPr lang="ru-RU" b="1" i="1" dirty="0" err="1">
                <a:solidFill>
                  <a:srgbClr val="FF0000"/>
                </a:solidFill>
              </a:rPr>
              <a:t>взагалі</a:t>
            </a:r>
            <a:r>
              <a:rPr lang="ru-RU" b="1" i="1" dirty="0">
                <a:solidFill>
                  <a:srgbClr val="FF0000"/>
                </a:solidFill>
              </a:rPr>
              <a:t> не </a:t>
            </a:r>
            <a:r>
              <a:rPr lang="ru-RU" b="1" i="1" dirty="0" err="1">
                <a:solidFill>
                  <a:srgbClr val="FF0000"/>
                </a:solidFill>
              </a:rPr>
              <a:t>можуть</a:t>
            </a:r>
            <a:r>
              <a:rPr lang="ru-RU" b="1" i="1" dirty="0">
                <a:solidFill>
                  <a:srgbClr val="FF0000"/>
                </a:solidFill>
              </a:rPr>
              <a:t> </a:t>
            </a:r>
            <a:r>
              <a:rPr lang="ru-RU" b="1" i="1" dirty="0" err="1">
                <a:solidFill>
                  <a:srgbClr val="FF0000"/>
                </a:solidFill>
              </a:rPr>
              <a:t>застосовуватися</a:t>
            </a:r>
            <a:r>
              <a:rPr lang="ru-RU" b="1" i="1" dirty="0">
                <a:solidFill>
                  <a:srgbClr val="FF0000"/>
                </a:solidFill>
              </a:rPr>
              <a:t> до </a:t>
            </a:r>
            <a:r>
              <a:rPr lang="ru-RU" b="1" i="1" dirty="0" err="1">
                <a:solidFill>
                  <a:srgbClr val="FF0000"/>
                </a:solidFill>
              </a:rPr>
              <a:t>зазначених</a:t>
            </a:r>
            <a:r>
              <a:rPr lang="ru-RU" b="1" i="1" dirty="0">
                <a:solidFill>
                  <a:srgbClr val="FF0000"/>
                </a:solidFill>
              </a:rPr>
              <a:t>, точно </a:t>
            </a:r>
            <a:r>
              <a:rPr lang="ru-RU" b="1" i="1" dirty="0" err="1">
                <a:solidFill>
                  <a:srgbClr val="FF0000"/>
                </a:solidFill>
              </a:rPr>
              <a:t>визначеним</a:t>
            </a:r>
            <a:r>
              <a:rPr lang="ru-RU" b="1" i="1" dirty="0">
                <a:solidFill>
                  <a:srgbClr val="FF0000"/>
                </a:solidFill>
              </a:rPr>
              <a:t> у </a:t>
            </a:r>
            <a:r>
              <a:rPr lang="ru-RU" b="1" i="1" dirty="0" err="1">
                <a:solidFill>
                  <a:srgbClr val="FF0000"/>
                </a:solidFill>
              </a:rPr>
              <a:t>законі</a:t>
            </a:r>
            <a:r>
              <a:rPr lang="ru-RU" b="1" i="1" dirty="0">
                <a:solidFill>
                  <a:srgbClr val="FF0000"/>
                </a:solidFill>
              </a:rPr>
              <a:t> </a:t>
            </a:r>
            <a:r>
              <a:rPr lang="ru-RU" b="1" i="1" dirty="0" err="1">
                <a:solidFill>
                  <a:srgbClr val="FF0000"/>
                </a:solidFill>
              </a:rPr>
              <a:t>категоріям</a:t>
            </a:r>
            <a:r>
              <a:rPr lang="ru-RU" b="1" i="1" dirty="0">
                <a:solidFill>
                  <a:srgbClr val="FF0000"/>
                </a:solidFill>
              </a:rPr>
              <a:t> </a:t>
            </a:r>
            <a:r>
              <a:rPr lang="ru-RU" b="1" i="1" dirty="0" err="1">
                <a:solidFill>
                  <a:srgbClr val="FF0000"/>
                </a:solidFill>
              </a:rPr>
              <a:t>громадян</a:t>
            </a:r>
            <a:r>
              <a:rPr lang="ru-RU" b="1" i="1" dirty="0">
                <a:solidFill>
                  <a:srgbClr val="FF0000"/>
                </a:solidFill>
              </a:rPr>
              <a:t> і </a:t>
            </a:r>
            <a:r>
              <a:rPr lang="ru-RU" b="1" i="1" dirty="0" err="1">
                <a:solidFill>
                  <a:srgbClr val="FF0000"/>
                </a:solidFill>
              </a:rPr>
              <a:t>посадових</a:t>
            </a:r>
            <a:r>
              <a:rPr lang="ru-RU" b="1" i="1" dirty="0">
                <a:solidFill>
                  <a:srgbClr val="FF0000"/>
                </a:solidFill>
              </a:rPr>
              <a:t> </a:t>
            </a:r>
            <a:r>
              <a:rPr lang="ru-RU" b="1" i="1" dirty="0" err="1">
                <a:solidFill>
                  <a:srgbClr val="FF0000"/>
                </a:solidFill>
              </a:rPr>
              <a:t>осіб</a:t>
            </a:r>
            <a:r>
              <a:rPr lang="ru-RU" b="1" i="1" dirty="0">
                <a:solidFill>
                  <a:srgbClr val="FF0000"/>
                </a:solidFill>
              </a:rPr>
              <a:t> </a:t>
            </a:r>
            <a:r>
              <a:rPr lang="ru-RU" dirty="0"/>
              <a:t>(див., </a:t>
            </a:r>
            <a:r>
              <a:rPr lang="ru-RU" dirty="0" err="1"/>
              <a:t>зокрема</a:t>
            </a:r>
            <a:r>
              <a:rPr lang="ru-RU" dirty="0"/>
              <a:t>, ст.ст.15, 30, 32).</a:t>
            </a:r>
          </a:p>
        </p:txBody>
      </p:sp>
    </p:spTree>
    <p:extLst>
      <p:ext uri="{BB962C8B-B14F-4D97-AF65-F5344CB8AC3E}">
        <p14:creationId xmlns:p14="http://schemas.microsoft.com/office/powerpoint/2010/main" val="44375216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106" y="980728"/>
            <a:ext cx="8839894" cy="994172"/>
          </a:xfrm>
        </p:spPr>
        <p:txBody>
          <a:bodyPr>
            <a:normAutofit fontScale="90000"/>
          </a:bodyPr>
          <a:lstStyle/>
          <a:p>
            <a:r>
              <a:rPr lang="ru-RU" b="1" i="1" dirty="0" err="1">
                <a:latin typeface="Times New Roman" panose="02020603050405020304" pitchFamily="18" charset="0"/>
                <a:cs typeface="Times New Roman" panose="02020603050405020304" pitchFamily="18" charset="0"/>
              </a:rPr>
              <a:t>Стаття</a:t>
            </a:r>
            <a:r>
              <a:rPr lang="ru-RU" b="1" i="1" dirty="0">
                <a:latin typeface="Times New Roman" panose="02020603050405020304" pitchFamily="18" charset="0"/>
                <a:cs typeface="Times New Roman" panose="02020603050405020304" pitchFamily="18" charset="0"/>
              </a:rPr>
              <a:t> 24 </a:t>
            </a:r>
            <a:r>
              <a:rPr lang="ru-RU" b="1" i="1" dirty="0" err="1">
                <a:latin typeface="Times New Roman" panose="02020603050405020304" pitchFamily="18" charset="0"/>
                <a:cs typeface="Times New Roman" panose="02020603050405020304" pitchFamily="18" charset="0"/>
              </a:rPr>
              <a:t>КУпАП</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встановлює</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такі</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види</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адміністративних</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стягнень</a:t>
            </a:r>
            <a:r>
              <a:rPr lang="ru-RU" b="1" i="1" dirty="0">
                <a:latin typeface="Times New Roman" panose="02020603050405020304" pitchFamily="18" charset="0"/>
                <a:cs typeface="Times New Roman" panose="02020603050405020304" pitchFamily="18" charset="0"/>
              </a:rPr>
              <a:t>:</a:t>
            </a:r>
          </a:p>
        </p:txBody>
      </p:sp>
      <p:sp>
        <p:nvSpPr>
          <p:cNvPr id="3" name="Объект 2"/>
          <p:cNvSpPr>
            <a:spLocks noGrp="1"/>
          </p:cNvSpPr>
          <p:nvPr>
            <p:ph idx="1"/>
          </p:nvPr>
        </p:nvSpPr>
        <p:spPr>
          <a:xfrm>
            <a:off x="107504" y="2276872"/>
            <a:ext cx="8407846" cy="3723878"/>
          </a:xfrm>
        </p:spPr>
        <p:txBody>
          <a:bodyPr>
            <a:normAutofit fontScale="62500" lnSpcReduction="20000"/>
          </a:bodyPr>
          <a:lstStyle/>
          <a:p>
            <a:r>
              <a:rPr lang="ru-RU" sz="2175" dirty="0">
                <a:latin typeface="Times New Roman" panose="02020603050405020304" pitchFamily="18" charset="0"/>
                <a:cs typeface="Times New Roman" panose="02020603050405020304" pitchFamily="18" charset="0"/>
              </a:rPr>
              <a:t>1) </a:t>
            </a:r>
            <a:r>
              <a:rPr lang="ru-RU" sz="2175" dirty="0" err="1">
                <a:latin typeface="Times New Roman" panose="02020603050405020304" pitchFamily="18" charset="0"/>
                <a:cs typeface="Times New Roman" panose="02020603050405020304" pitchFamily="18" charset="0"/>
              </a:rPr>
              <a:t>попередження</a:t>
            </a:r>
            <a:r>
              <a:rPr lang="ru-RU" sz="2175" dirty="0">
                <a:latin typeface="Times New Roman" panose="02020603050405020304" pitchFamily="18" charset="0"/>
                <a:cs typeface="Times New Roman" panose="02020603050405020304" pitchFamily="18" charset="0"/>
              </a:rPr>
              <a:t>;</a:t>
            </a:r>
          </a:p>
          <a:p>
            <a:r>
              <a:rPr lang="ru-RU" sz="2175" dirty="0">
                <a:latin typeface="Times New Roman" panose="02020603050405020304" pitchFamily="18" charset="0"/>
                <a:cs typeface="Times New Roman" panose="02020603050405020304" pitchFamily="18" charset="0"/>
              </a:rPr>
              <a:t>2) штраф;</a:t>
            </a:r>
          </a:p>
          <a:p>
            <a:r>
              <a:rPr lang="ru-RU" sz="2175" dirty="0">
                <a:latin typeface="Times New Roman" panose="02020603050405020304" pitchFamily="18" charset="0"/>
                <a:cs typeface="Times New Roman" panose="02020603050405020304" pitchFamily="18" charset="0"/>
              </a:rPr>
              <a:t>3) </a:t>
            </a:r>
            <a:r>
              <a:rPr lang="ru-RU" sz="2175" dirty="0" err="1">
                <a:latin typeface="Times New Roman" panose="02020603050405020304" pitchFamily="18" charset="0"/>
                <a:cs typeface="Times New Roman" panose="02020603050405020304" pitchFamily="18" charset="0"/>
              </a:rPr>
              <a:t>оплатне</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вилучення</a:t>
            </a:r>
            <a:r>
              <a:rPr lang="ru-RU" sz="2175" dirty="0">
                <a:latin typeface="Times New Roman" panose="02020603050405020304" pitchFamily="18" charset="0"/>
                <a:cs typeface="Times New Roman" panose="02020603050405020304" pitchFamily="18" charset="0"/>
              </a:rPr>
              <a:t> предмета, </a:t>
            </a:r>
            <a:r>
              <a:rPr lang="ru-RU" sz="2175" dirty="0" err="1">
                <a:latin typeface="Times New Roman" panose="02020603050405020304" pitchFamily="18" charset="0"/>
                <a:cs typeface="Times New Roman" panose="02020603050405020304" pitchFamily="18" charset="0"/>
              </a:rPr>
              <a:t>який</a:t>
            </a:r>
            <a:r>
              <a:rPr lang="ru-RU" sz="2175" dirty="0">
                <a:latin typeface="Times New Roman" panose="02020603050405020304" pitchFamily="18" charset="0"/>
                <a:cs typeface="Times New Roman" panose="02020603050405020304" pitchFamily="18" charset="0"/>
              </a:rPr>
              <a:t> став </a:t>
            </a:r>
            <a:r>
              <a:rPr lang="ru-RU" sz="2175" dirty="0" err="1">
                <a:latin typeface="Times New Roman" panose="02020603050405020304" pitchFamily="18" charset="0"/>
                <a:cs typeface="Times New Roman" panose="02020603050405020304" pitchFamily="18" charset="0"/>
              </a:rPr>
              <a:t>знаряддям</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вчинення</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або</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безпосереднім</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об'єктом</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адміністративного</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правопорушення</a:t>
            </a:r>
            <a:r>
              <a:rPr lang="ru-RU" sz="2175" dirty="0">
                <a:latin typeface="Times New Roman" panose="02020603050405020304" pitchFamily="18" charset="0"/>
                <a:cs typeface="Times New Roman" panose="02020603050405020304" pitchFamily="18" charset="0"/>
              </a:rPr>
              <a:t>;</a:t>
            </a:r>
          </a:p>
          <a:p>
            <a:r>
              <a:rPr lang="ru-RU" sz="2175" dirty="0">
                <a:latin typeface="Times New Roman" panose="02020603050405020304" pitchFamily="18" charset="0"/>
                <a:cs typeface="Times New Roman" panose="02020603050405020304" pitchFamily="18" charset="0"/>
              </a:rPr>
              <a:t>4) </a:t>
            </a:r>
            <a:r>
              <a:rPr lang="ru-RU" sz="2175" dirty="0" err="1">
                <a:latin typeface="Times New Roman" panose="02020603050405020304" pitchFamily="18" charset="0"/>
                <a:cs typeface="Times New Roman" panose="02020603050405020304" pitchFamily="18" charset="0"/>
              </a:rPr>
              <a:t>конфіскація</a:t>
            </a:r>
            <a:r>
              <a:rPr lang="ru-RU" sz="2175" dirty="0">
                <a:latin typeface="Times New Roman" panose="02020603050405020304" pitchFamily="18" charset="0"/>
                <a:cs typeface="Times New Roman" panose="02020603050405020304" pitchFamily="18" charset="0"/>
              </a:rPr>
              <a:t>: предмета, </a:t>
            </a:r>
            <a:r>
              <a:rPr lang="ru-RU" sz="2175" dirty="0" err="1">
                <a:latin typeface="Times New Roman" panose="02020603050405020304" pitchFamily="18" charset="0"/>
                <a:cs typeface="Times New Roman" panose="02020603050405020304" pitchFamily="18" charset="0"/>
              </a:rPr>
              <a:t>який</a:t>
            </a:r>
            <a:r>
              <a:rPr lang="ru-RU" sz="2175" dirty="0">
                <a:latin typeface="Times New Roman" panose="02020603050405020304" pitchFamily="18" charset="0"/>
                <a:cs typeface="Times New Roman" panose="02020603050405020304" pitchFamily="18" charset="0"/>
              </a:rPr>
              <a:t> став </a:t>
            </a:r>
            <a:r>
              <a:rPr lang="ru-RU" sz="2175" dirty="0" err="1">
                <a:latin typeface="Times New Roman" panose="02020603050405020304" pitchFamily="18" charset="0"/>
                <a:cs typeface="Times New Roman" panose="02020603050405020304" pitchFamily="18" charset="0"/>
              </a:rPr>
              <a:t>знаряддям</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вчинення</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або</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безпосереднім</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об'єктом</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адміністративного</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правопорушення</a:t>
            </a:r>
            <a:r>
              <a:rPr lang="ru-RU" sz="2175" dirty="0">
                <a:latin typeface="Times New Roman" panose="02020603050405020304" pitchFamily="18" charset="0"/>
                <a:cs typeface="Times New Roman" panose="02020603050405020304" pitchFamily="18" charset="0"/>
              </a:rPr>
              <a:t>; грошей, </a:t>
            </a:r>
            <a:r>
              <a:rPr lang="ru-RU" sz="2175" dirty="0" err="1">
                <a:latin typeface="Times New Roman" panose="02020603050405020304" pitchFamily="18" charset="0"/>
                <a:cs typeface="Times New Roman" panose="02020603050405020304" pitchFamily="18" charset="0"/>
              </a:rPr>
              <a:t>одержаних</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внаслідок</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вчинення</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адміністративного</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правопорушення</a:t>
            </a:r>
            <a:r>
              <a:rPr lang="ru-RU" sz="2175" dirty="0">
                <a:latin typeface="Times New Roman" panose="02020603050405020304" pitchFamily="18" charset="0"/>
                <a:cs typeface="Times New Roman" panose="02020603050405020304" pitchFamily="18" charset="0"/>
              </a:rPr>
              <a:t>;</a:t>
            </a:r>
          </a:p>
          <a:p>
            <a:r>
              <a:rPr lang="ru-RU" sz="2175" dirty="0">
                <a:latin typeface="Times New Roman" panose="02020603050405020304" pitchFamily="18" charset="0"/>
                <a:cs typeface="Times New Roman" panose="02020603050405020304" pitchFamily="18" charset="0"/>
              </a:rPr>
              <a:t>5) </a:t>
            </a:r>
            <a:r>
              <a:rPr lang="ru-RU" sz="2175" dirty="0" err="1">
                <a:latin typeface="Times New Roman" panose="02020603050405020304" pitchFamily="18" charset="0"/>
                <a:cs typeface="Times New Roman" panose="02020603050405020304" pitchFamily="18" charset="0"/>
              </a:rPr>
              <a:t>позбавлення</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спеціального</a:t>
            </a:r>
            <a:r>
              <a:rPr lang="ru-RU" sz="2175" dirty="0">
                <a:latin typeface="Times New Roman" panose="02020603050405020304" pitchFamily="18" charset="0"/>
                <a:cs typeface="Times New Roman" panose="02020603050405020304" pitchFamily="18" charset="0"/>
              </a:rPr>
              <a:t> права, </a:t>
            </a:r>
            <a:r>
              <a:rPr lang="ru-RU" sz="2175" dirty="0" err="1">
                <a:latin typeface="Times New Roman" panose="02020603050405020304" pitchFamily="18" charset="0"/>
                <a:cs typeface="Times New Roman" panose="02020603050405020304" pitchFamily="18" charset="0"/>
              </a:rPr>
              <a:t>наданого</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даному</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громадянинові</a:t>
            </a:r>
            <a:r>
              <a:rPr lang="ru-RU" sz="2175" dirty="0">
                <a:latin typeface="Times New Roman" panose="02020603050405020304" pitchFamily="18" charset="0"/>
                <a:cs typeface="Times New Roman" panose="02020603050405020304" pitchFamily="18" charset="0"/>
              </a:rPr>
              <a:t> (права </a:t>
            </a:r>
            <a:r>
              <a:rPr lang="ru-RU" sz="2175" dirty="0" err="1">
                <a:latin typeface="Times New Roman" panose="02020603050405020304" pitchFamily="18" charset="0"/>
                <a:cs typeface="Times New Roman" panose="02020603050405020304" pitchFamily="18" charset="0"/>
              </a:rPr>
              <a:t>керування</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транспортними</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засобами</a:t>
            </a:r>
            <a:r>
              <a:rPr lang="ru-RU" sz="2175" dirty="0">
                <a:latin typeface="Times New Roman" panose="02020603050405020304" pitchFamily="18" charset="0"/>
                <a:cs typeface="Times New Roman" panose="02020603050405020304" pitchFamily="18" charset="0"/>
              </a:rPr>
              <a:t>, права </a:t>
            </a:r>
            <a:r>
              <a:rPr lang="ru-RU" sz="2175" dirty="0" err="1">
                <a:latin typeface="Times New Roman" panose="02020603050405020304" pitchFamily="18" charset="0"/>
                <a:cs typeface="Times New Roman" panose="02020603050405020304" pitchFamily="18" charset="0"/>
              </a:rPr>
              <a:t>полювання</a:t>
            </a:r>
            <a:r>
              <a:rPr lang="ru-RU" sz="2175" dirty="0">
                <a:latin typeface="Times New Roman" panose="02020603050405020304" pitchFamily="18" charset="0"/>
                <a:cs typeface="Times New Roman" panose="02020603050405020304" pitchFamily="18" charset="0"/>
              </a:rPr>
              <a:t>);</a:t>
            </a:r>
          </a:p>
          <a:p>
            <a:r>
              <a:rPr lang="ru-RU" sz="2175" dirty="0" err="1">
                <a:latin typeface="Times New Roman" panose="02020603050405020304" pitchFamily="18" charset="0"/>
                <a:cs typeface="Times New Roman" panose="02020603050405020304" pitchFamily="18" charset="0"/>
              </a:rPr>
              <a:t>позбавлення</a:t>
            </a:r>
            <a:r>
              <a:rPr lang="ru-RU" sz="2175" dirty="0">
                <a:latin typeface="Times New Roman" panose="02020603050405020304" pitchFamily="18" charset="0"/>
                <a:cs typeface="Times New Roman" panose="02020603050405020304" pitchFamily="18" charset="0"/>
              </a:rPr>
              <a:t> права </a:t>
            </a:r>
            <a:r>
              <a:rPr lang="ru-RU" sz="2175" dirty="0" err="1">
                <a:latin typeface="Times New Roman" panose="02020603050405020304" pitchFamily="18" charset="0"/>
                <a:cs typeface="Times New Roman" panose="02020603050405020304" pitchFamily="18" charset="0"/>
              </a:rPr>
              <a:t>обіймати</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певні</a:t>
            </a:r>
            <a:r>
              <a:rPr lang="ru-RU" sz="2175" dirty="0">
                <a:latin typeface="Times New Roman" panose="02020603050405020304" pitchFamily="18" charset="0"/>
                <a:cs typeface="Times New Roman" panose="02020603050405020304" pitchFamily="18" charset="0"/>
              </a:rPr>
              <a:t> посади </a:t>
            </a:r>
            <a:r>
              <a:rPr lang="ru-RU" sz="2175" dirty="0" err="1">
                <a:latin typeface="Times New Roman" panose="02020603050405020304" pitchFamily="18" charset="0"/>
                <a:cs typeface="Times New Roman" panose="02020603050405020304" pitchFamily="18" charset="0"/>
              </a:rPr>
              <a:t>або</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займатися</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певною</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діяльністю</a:t>
            </a:r>
            <a:r>
              <a:rPr lang="ru-RU" sz="2175" dirty="0">
                <a:latin typeface="Times New Roman" panose="02020603050405020304" pitchFamily="18" charset="0"/>
                <a:cs typeface="Times New Roman" panose="02020603050405020304" pitchFamily="18" charset="0"/>
              </a:rPr>
              <a:t>;</a:t>
            </a:r>
          </a:p>
          <a:p>
            <a:r>
              <a:rPr lang="ru-RU" sz="2175" dirty="0">
                <a:latin typeface="Times New Roman" panose="02020603050405020304" pitchFamily="18" charset="0"/>
                <a:cs typeface="Times New Roman" panose="02020603050405020304" pitchFamily="18" charset="0"/>
              </a:rPr>
              <a:t>5</a:t>
            </a:r>
            <a:r>
              <a:rPr lang="ru-RU" sz="2175" b="1" baseline="30000" dirty="0">
                <a:latin typeface="Times New Roman" panose="02020603050405020304" pitchFamily="18" charset="0"/>
                <a:cs typeface="Times New Roman" panose="02020603050405020304" pitchFamily="18" charset="0"/>
              </a:rPr>
              <a:t>-1</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громадські</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роботи</a:t>
            </a:r>
            <a:r>
              <a:rPr lang="ru-RU" sz="2175" dirty="0">
                <a:latin typeface="Times New Roman" panose="02020603050405020304" pitchFamily="18" charset="0"/>
                <a:cs typeface="Times New Roman" panose="02020603050405020304" pitchFamily="18" charset="0"/>
              </a:rPr>
              <a:t>;</a:t>
            </a:r>
          </a:p>
          <a:p>
            <a:r>
              <a:rPr lang="ru-RU" sz="2175" dirty="0">
                <a:latin typeface="Times New Roman" panose="02020603050405020304" pitchFamily="18" charset="0"/>
                <a:cs typeface="Times New Roman" panose="02020603050405020304" pitchFamily="18" charset="0"/>
              </a:rPr>
              <a:t>6) </a:t>
            </a:r>
            <a:r>
              <a:rPr lang="ru-RU" sz="2175" dirty="0" err="1">
                <a:latin typeface="Times New Roman" panose="02020603050405020304" pitchFamily="18" charset="0"/>
                <a:cs typeface="Times New Roman" panose="02020603050405020304" pitchFamily="18" charset="0"/>
              </a:rPr>
              <a:t>виправні</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роботи</a:t>
            </a:r>
            <a:r>
              <a:rPr lang="ru-RU" sz="2175" dirty="0">
                <a:latin typeface="Times New Roman" panose="02020603050405020304" pitchFamily="18" charset="0"/>
                <a:cs typeface="Times New Roman" panose="02020603050405020304" pitchFamily="18" charset="0"/>
              </a:rPr>
              <a:t>;</a:t>
            </a:r>
          </a:p>
          <a:p>
            <a:r>
              <a:rPr lang="ru-RU" sz="2175" dirty="0">
                <a:latin typeface="Times New Roman" panose="02020603050405020304" pitchFamily="18" charset="0"/>
                <a:cs typeface="Times New Roman" panose="02020603050405020304" pitchFamily="18" charset="0"/>
              </a:rPr>
              <a:t>6</a:t>
            </a:r>
            <a:r>
              <a:rPr lang="ru-RU" sz="2175" b="1" baseline="30000" dirty="0">
                <a:latin typeface="Times New Roman" panose="02020603050405020304" pitchFamily="18" charset="0"/>
                <a:cs typeface="Times New Roman" panose="02020603050405020304" pitchFamily="18" charset="0"/>
              </a:rPr>
              <a:t>-1</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суспільно</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корисні</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роботи</a:t>
            </a:r>
            <a:r>
              <a:rPr lang="ru-RU" sz="2175" dirty="0">
                <a:latin typeface="Times New Roman" panose="02020603050405020304" pitchFamily="18" charset="0"/>
                <a:cs typeface="Times New Roman" panose="02020603050405020304" pitchFamily="18" charset="0"/>
              </a:rPr>
              <a:t>;</a:t>
            </a:r>
          </a:p>
          <a:p>
            <a:r>
              <a:rPr lang="ru-RU" sz="2175" dirty="0">
                <a:latin typeface="Times New Roman" panose="02020603050405020304" pitchFamily="18" charset="0"/>
                <a:cs typeface="Times New Roman" panose="02020603050405020304" pitchFamily="18" charset="0"/>
              </a:rPr>
              <a:t>7) </a:t>
            </a:r>
            <a:r>
              <a:rPr lang="ru-RU" sz="2175" dirty="0" err="1">
                <a:latin typeface="Times New Roman" panose="02020603050405020304" pitchFamily="18" charset="0"/>
                <a:cs typeface="Times New Roman" panose="02020603050405020304" pitchFamily="18" charset="0"/>
              </a:rPr>
              <a:t>адміністративний</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арешт</a:t>
            </a:r>
            <a:r>
              <a:rPr lang="ru-RU" sz="2175" dirty="0">
                <a:latin typeface="Times New Roman" panose="02020603050405020304" pitchFamily="18" charset="0"/>
                <a:cs typeface="Times New Roman" panose="02020603050405020304" pitchFamily="18" charset="0"/>
              </a:rPr>
              <a:t>;</a:t>
            </a:r>
          </a:p>
          <a:p>
            <a:r>
              <a:rPr lang="ru-RU" sz="2175" dirty="0">
                <a:latin typeface="Times New Roman" panose="02020603050405020304" pitchFamily="18" charset="0"/>
                <a:cs typeface="Times New Roman" panose="02020603050405020304" pitchFamily="18" charset="0"/>
              </a:rPr>
              <a:t>8) </a:t>
            </a:r>
            <a:r>
              <a:rPr lang="ru-RU" sz="2175" dirty="0" err="1">
                <a:latin typeface="Times New Roman" panose="02020603050405020304" pitchFamily="18" charset="0"/>
                <a:cs typeface="Times New Roman" panose="02020603050405020304" pitchFamily="18" charset="0"/>
              </a:rPr>
              <a:t>арешт</a:t>
            </a:r>
            <a:r>
              <a:rPr lang="ru-RU" sz="2175" dirty="0">
                <a:latin typeface="Times New Roman" panose="02020603050405020304" pitchFamily="18" charset="0"/>
                <a:cs typeface="Times New Roman" panose="02020603050405020304" pitchFamily="18" charset="0"/>
              </a:rPr>
              <a:t> з </a:t>
            </a:r>
            <a:r>
              <a:rPr lang="ru-RU" sz="2175" dirty="0" err="1">
                <a:latin typeface="Times New Roman" panose="02020603050405020304" pitchFamily="18" charset="0"/>
                <a:cs typeface="Times New Roman" panose="02020603050405020304" pitchFamily="18" charset="0"/>
              </a:rPr>
              <a:t>утриманням</a:t>
            </a:r>
            <a:r>
              <a:rPr lang="ru-RU" sz="2175" dirty="0">
                <a:latin typeface="Times New Roman" panose="02020603050405020304" pitchFamily="18" charset="0"/>
                <a:cs typeface="Times New Roman" panose="02020603050405020304" pitchFamily="18" charset="0"/>
              </a:rPr>
              <a:t> на </a:t>
            </a:r>
            <a:r>
              <a:rPr lang="ru-RU" sz="2175" dirty="0" err="1">
                <a:latin typeface="Times New Roman" panose="02020603050405020304" pitchFamily="18" charset="0"/>
                <a:cs typeface="Times New Roman" panose="02020603050405020304" pitchFamily="18" charset="0"/>
              </a:rPr>
              <a:t>гауптвахті</a:t>
            </a:r>
            <a:r>
              <a:rPr lang="ru-RU" sz="2175" dirty="0">
                <a:latin typeface="Times New Roman" panose="02020603050405020304" pitchFamily="18" charset="0"/>
                <a:cs typeface="Times New Roman" panose="02020603050405020304" pitchFamily="18" charset="0"/>
              </a:rPr>
              <a:t>.</a:t>
            </a:r>
          </a:p>
          <a:p>
            <a:r>
              <a:rPr lang="ru-RU" sz="2175" dirty="0">
                <a:latin typeface="Times New Roman" panose="02020603050405020304" pitchFamily="18" charset="0"/>
                <a:cs typeface="Times New Roman" panose="02020603050405020304" pitchFamily="18" charset="0"/>
              </a:rPr>
              <a:t>Законами </a:t>
            </a:r>
            <a:r>
              <a:rPr lang="ru-RU" sz="2175" dirty="0" err="1">
                <a:latin typeface="Times New Roman" panose="02020603050405020304" pitchFamily="18" charset="0"/>
                <a:cs typeface="Times New Roman" panose="02020603050405020304" pitchFamily="18" charset="0"/>
              </a:rPr>
              <a:t>України</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може</a:t>
            </a:r>
            <a:r>
              <a:rPr lang="ru-RU" sz="2175" dirty="0">
                <a:latin typeface="Times New Roman" panose="02020603050405020304" pitchFamily="18" charset="0"/>
                <a:cs typeface="Times New Roman" panose="02020603050405020304" pitchFamily="18" charset="0"/>
              </a:rPr>
              <a:t> бути </a:t>
            </a:r>
            <a:r>
              <a:rPr lang="ru-RU" sz="2175" dirty="0" err="1">
                <a:latin typeface="Times New Roman" panose="02020603050405020304" pitchFamily="18" charset="0"/>
                <a:cs typeface="Times New Roman" panose="02020603050405020304" pitchFamily="18" charset="0"/>
              </a:rPr>
              <a:t>встановлено</a:t>
            </a:r>
            <a:r>
              <a:rPr lang="ru-RU" sz="2175" dirty="0">
                <a:latin typeface="Times New Roman" panose="02020603050405020304" pitchFamily="18" charset="0"/>
                <a:cs typeface="Times New Roman" panose="02020603050405020304" pitchFamily="18" charset="0"/>
              </a:rPr>
              <a:t> й </a:t>
            </a:r>
            <a:r>
              <a:rPr lang="ru-RU" sz="2175" dirty="0" err="1">
                <a:latin typeface="Times New Roman" panose="02020603050405020304" pitchFamily="18" charset="0"/>
                <a:cs typeface="Times New Roman" panose="02020603050405020304" pitchFamily="18" charset="0"/>
              </a:rPr>
              <a:t>інші</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крім</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зазначених</a:t>
            </a:r>
            <a:r>
              <a:rPr lang="ru-RU" sz="2175" dirty="0">
                <a:latin typeface="Times New Roman" panose="02020603050405020304" pitchFamily="18" charset="0"/>
                <a:cs typeface="Times New Roman" panose="02020603050405020304" pitchFamily="18" charset="0"/>
              </a:rPr>
              <a:t> у </a:t>
            </a:r>
            <a:r>
              <a:rPr lang="ru-RU" sz="2175" dirty="0" err="1">
                <a:latin typeface="Times New Roman" panose="02020603050405020304" pitchFamily="18" charset="0"/>
                <a:cs typeface="Times New Roman" panose="02020603050405020304" pitchFamily="18" charset="0"/>
              </a:rPr>
              <a:t>цій</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статті</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види</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адміністративних</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стягнень</a:t>
            </a:r>
            <a:r>
              <a:rPr lang="ru-RU" sz="2175" dirty="0">
                <a:latin typeface="Times New Roman" panose="02020603050405020304" pitchFamily="18" charset="0"/>
                <a:cs typeface="Times New Roman" panose="02020603050405020304" pitchFamily="18" charset="0"/>
              </a:rPr>
              <a:t>.</a:t>
            </a:r>
          </a:p>
          <a:p>
            <a:r>
              <a:rPr lang="ru-RU" sz="2175" dirty="0">
                <a:latin typeface="Times New Roman" panose="02020603050405020304" pitchFamily="18" charset="0"/>
                <a:cs typeface="Times New Roman" panose="02020603050405020304" pitchFamily="18" charset="0"/>
              </a:rPr>
              <a:t>Законами </a:t>
            </a:r>
            <a:r>
              <a:rPr lang="ru-RU" sz="2175" dirty="0" err="1">
                <a:latin typeface="Times New Roman" panose="02020603050405020304" pitchFamily="18" charset="0"/>
                <a:cs typeface="Times New Roman" panose="02020603050405020304" pitchFamily="18" charset="0"/>
              </a:rPr>
              <a:t>України</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може</a:t>
            </a:r>
            <a:r>
              <a:rPr lang="ru-RU" sz="2175" dirty="0">
                <a:latin typeface="Times New Roman" panose="02020603050405020304" pitchFamily="18" charset="0"/>
                <a:cs typeface="Times New Roman" panose="02020603050405020304" pitchFamily="18" charset="0"/>
              </a:rPr>
              <a:t> бути </a:t>
            </a:r>
            <a:r>
              <a:rPr lang="ru-RU" sz="2175" dirty="0" err="1">
                <a:latin typeface="Times New Roman" panose="02020603050405020304" pitchFamily="18" charset="0"/>
                <a:cs typeface="Times New Roman" panose="02020603050405020304" pitchFamily="18" charset="0"/>
              </a:rPr>
              <a:t>передбачено</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адміністративне</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видворення</a:t>
            </a:r>
            <a:r>
              <a:rPr lang="ru-RU" sz="2175" dirty="0">
                <a:latin typeface="Times New Roman" panose="02020603050405020304" pitchFamily="18" charset="0"/>
                <a:cs typeface="Times New Roman" panose="02020603050405020304" pitchFamily="18" charset="0"/>
              </a:rPr>
              <a:t> за </a:t>
            </a:r>
            <a:r>
              <a:rPr lang="ru-RU" sz="2175" dirty="0" err="1">
                <a:latin typeface="Times New Roman" panose="02020603050405020304" pitchFamily="18" charset="0"/>
                <a:cs typeface="Times New Roman" panose="02020603050405020304" pitchFamily="18" charset="0"/>
              </a:rPr>
              <a:t>межі</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України</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іноземців</a:t>
            </a:r>
            <a:r>
              <a:rPr lang="ru-RU" sz="2175" dirty="0">
                <a:latin typeface="Times New Roman" panose="02020603050405020304" pitchFamily="18" charset="0"/>
                <a:cs typeface="Times New Roman" panose="02020603050405020304" pitchFamily="18" charset="0"/>
              </a:rPr>
              <a:t> і </a:t>
            </a:r>
            <a:r>
              <a:rPr lang="ru-RU" sz="2175" dirty="0" err="1">
                <a:latin typeface="Times New Roman" panose="02020603050405020304" pitchFamily="18" charset="0"/>
                <a:cs typeface="Times New Roman" panose="02020603050405020304" pitchFamily="18" charset="0"/>
              </a:rPr>
              <a:t>осіб</a:t>
            </a:r>
            <a:r>
              <a:rPr lang="ru-RU" sz="2175" dirty="0">
                <a:latin typeface="Times New Roman" panose="02020603050405020304" pitchFamily="18" charset="0"/>
                <a:cs typeface="Times New Roman" panose="02020603050405020304" pitchFamily="18" charset="0"/>
              </a:rPr>
              <a:t> без </a:t>
            </a:r>
            <a:r>
              <a:rPr lang="ru-RU" sz="2175" dirty="0" err="1">
                <a:latin typeface="Times New Roman" panose="02020603050405020304" pitchFamily="18" charset="0"/>
                <a:cs typeface="Times New Roman" panose="02020603050405020304" pitchFamily="18" charset="0"/>
              </a:rPr>
              <a:t>громадянства</a:t>
            </a:r>
            <a:r>
              <a:rPr lang="ru-RU" sz="2175" dirty="0">
                <a:latin typeface="Times New Roman" panose="02020603050405020304" pitchFamily="18" charset="0"/>
                <a:cs typeface="Times New Roman" panose="02020603050405020304" pitchFamily="18" charset="0"/>
              </a:rPr>
              <a:t> за </a:t>
            </a:r>
            <a:r>
              <a:rPr lang="ru-RU" sz="2175" dirty="0" err="1">
                <a:latin typeface="Times New Roman" panose="02020603050405020304" pitchFamily="18" charset="0"/>
                <a:cs typeface="Times New Roman" panose="02020603050405020304" pitchFamily="18" charset="0"/>
              </a:rPr>
              <a:t>вчинення</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адміністративних</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правопорушень</a:t>
            </a:r>
            <a:r>
              <a:rPr lang="ru-RU" sz="2175" dirty="0">
                <a:latin typeface="Times New Roman" panose="02020603050405020304" pitchFamily="18" charset="0"/>
                <a:cs typeface="Times New Roman" panose="02020603050405020304" pitchFamily="18" charset="0"/>
              </a:rPr>
              <a:t>, </a:t>
            </a:r>
            <a:r>
              <a:rPr lang="ru-RU" sz="2175" dirty="0" err="1">
                <a:latin typeface="Times New Roman" panose="02020603050405020304" pitchFamily="18" charset="0"/>
                <a:cs typeface="Times New Roman" panose="02020603050405020304" pitchFamily="18" charset="0"/>
              </a:rPr>
              <a:t>які</a:t>
            </a:r>
            <a:r>
              <a:rPr lang="ru-RU" sz="2175" dirty="0">
                <a:latin typeface="Times New Roman" panose="02020603050405020304" pitchFamily="18" charset="0"/>
                <a:cs typeface="Times New Roman" panose="02020603050405020304" pitchFamily="18" charset="0"/>
              </a:rPr>
              <a:t> грубо </a:t>
            </a:r>
            <a:r>
              <a:rPr lang="ru-RU" sz="2175" dirty="0" err="1">
                <a:latin typeface="Times New Roman" panose="02020603050405020304" pitchFamily="18" charset="0"/>
                <a:cs typeface="Times New Roman" panose="02020603050405020304" pitchFamily="18" charset="0"/>
              </a:rPr>
              <a:t>порушують</a:t>
            </a:r>
            <a:r>
              <a:rPr lang="ru-RU" sz="2175" dirty="0">
                <a:latin typeface="Times New Roman" panose="02020603050405020304" pitchFamily="18" charset="0"/>
                <a:cs typeface="Times New Roman" panose="02020603050405020304" pitchFamily="18" charset="0"/>
              </a:rPr>
              <a:t> правопорядок.</a:t>
            </a:r>
          </a:p>
          <a:p>
            <a:endParaRPr lang="ru-RU" dirty="0"/>
          </a:p>
        </p:txBody>
      </p:sp>
    </p:spTree>
    <p:extLst>
      <p:ext uri="{BB962C8B-B14F-4D97-AF65-F5344CB8AC3E}">
        <p14:creationId xmlns:p14="http://schemas.microsoft.com/office/powerpoint/2010/main" val="245856270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7820" y="628174"/>
            <a:ext cx="6884670" cy="994172"/>
          </a:xfrm>
        </p:spPr>
        <p:txBody>
          <a:bodyPr/>
          <a:lstStyle/>
          <a:p>
            <a:r>
              <a:rPr lang="uk-UA" dirty="0" smtClean="0"/>
              <a:t>Класифікація:</a:t>
            </a:r>
            <a:endParaRPr lang="ru-RU" dirty="0"/>
          </a:p>
        </p:txBody>
      </p:sp>
      <p:graphicFrame>
        <p:nvGraphicFramePr>
          <p:cNvPr id="4" name="Объект 3"/>
          <p:cNvGraphicFramePr>
            <a:graphicFrameLocks noGrp="1"/>
          </p:cNvGraphicFramePr>
          <p:nvPr>
            <p:ph idx="1"/>
            <p:extLst/>
          </p:nvPr>
        </p:nvGraphicFramePr>
        <p:xfrm>
          <a:off x="1489829" y="1352550"/>
          <a:ext cx="6632972" cy="4472940"/>
        </p:xfrm>
        <a:graphic>
          <a:graphicData uri="http://schemas.openxmlformats.org/drawingml/2006/table">
            <a:tbl>
              <a:tblPr firstRow="1" bandRow="1">
                <a:tableStyleId>{F5AB1C69-6EDB-4FF4-983F-18BD219EF322}</a:tableStyleId>
              </a:tblPr>
              <a:tblGrid>
                <a:gridCol w="3316486">
                  <a:extLst>
                    <a:ext uri="{9D8B030D-6E8A-4147-A177-3AD203B41FA5}">
                      <a16:colId xmlns:a16="http://schemas.microsoft.com/office/drawing/2014/main" val="2449663456"/>
                    </a:ext>
                  </a:extLst>
                </a:gridCol>
                <a:gridCol w="3316486">
                  <a:extLst>
                    <a:ext uri="{9D8B030D-6E8A-4147-A177-3AD203B41FA5}">
                      <a16:colId xmlns:a16="http://schemas.microsoft.com/office/drawing/2014/main" val="3365246105"/>
                    </a:ext>
                  </a:extLst>
                </a:gridCol>
              </a:tblGrid>
              <a:tr h="278130">
                <a:tc>
                  <a:txBody>
                    <a:bodyPr/>
                    <a:lstStyle/>
                    <a:p>
                      <a:endParaRPr lang="ru-RU" sz="1400" dirty="0"/>
                    </a:p>
                  </a:txBody>
                  <a:tcPr marL="68580" marR="68580" marT="34290" marB="34290"/>
                </a:tc>
                <a:tc>
                  <a:txBody>
                    <a:bodyPr/>
                    <a:lstStyle/>
                    <a:p>
                      <a:endParaRPr lang="ru-RU" sz="1400" dirty="0"/>
                    </a:p>
                  </a:txBody>
                  <a:tcPr marL="68580" marR="68580" marT="34290" marB="34290"/>
                </a:tc>
                <a:extLst>
                  <a:ext uri="{0D108BD9-81ED-4DB2-BD59-A6C34878D82A}">
                    <a16:rowId xmlns:a16="http://schemas.microsoft.com/office/drawing/2014/main" val="773616251"/>
                  </a:ext>
                </a:extLst>
              </a:tr>
              <a:tr h="1920240">
                <a:tc>
                  <a:txBody>
                    <a:bodyPr/>
                    <a:lstStyle/>
                    <a:p>
                      <a:r>
                        <a:rPr lang="ru-RU" sz="1400" b="1" i="1" kern="1200" dirty="0" smtClean="0">
                          <a:solidFill>
                            <a:schemeClr val="dk1"/>
                          </a:solidFill>
                          <a:effectLst/>
                          <a:latin typeface="+mn-lt"/>
                          <a:ea typeface="+mn-ea"/>
                          <a:cs typeface="+mn-cs"/>
                        </a:rPr>
                        <a:t>За порядком </a:t>
                      </a:r>
                      <a:r>
                        <a:rPr lang="ru-RU" sz="1400" b="1" i="1" kern="1200" dirty="0" err="1" smtClean="0">
                          <a:solidFill>
                            <a:schemeClr val="dk1"/>
                          </a:solidFill>
                          <a:effectLst/>
                          <a:latin typeface="+mn-lt"/>
                          <a:ea typeface="+mn-ea"/>
                          <a:cs typeface="+mn-cs"/>
                        </a:rPr>
                        <a:t>застосування</a:t>
                      </a:r>
                      <a:endParaRPr lang="ru-RU" sz="1400" dirty="0"/>
                    </a:p>
                  </a:txBody>
                  <a:tcPr marL="68580" marR="68580" marT="34290" marB="34290"/>
                </a:tc>
                <a:tc>
                  <a:txBody>
                    <a:bodyPr/>
                    <a:lstStyle/>
                    <a:p>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можуть</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застосовуватись</a:t>
                      </a:r>
                      <a:r>
                        <a:rPr lang="ru-RU" sz="1400" b="0" i="0" kern="1200" dirty="0" smtClean="0">
                          <a:solidFill>
                            <a:schemeClr val="dk1"/>
                          </a:solidFill>
                          <a:effectLst/>
                          <a:latin typeface="+mn-lt"/>
                          <a:ea typeface="+mn-ea"/>
                          <a:cs typeface="+mn-cs"/>
                        </a:rPr>
                        <a:t> як </a:t>
                      </a:r>
                      <a:r>
                        <a:rPr lang="ru-RU" sz="1400" b="0" i="0" kern="1200" dirty="0" err="1" smtClean="0">
                          <a:solidFill>
                            <a:schemeClr val="dk1"/>
                          </a:solidFill>
                          <a:effectLst/>
                          <a:latin typeface="+mn-lt"/>
                          <a:ea typeface="+mn-ea"/>
                          <a:cs typeface="+mn-cs"/>
                        </a:rPr>
                        <a:t>основні</a:t>
                      </a:r>
                      <a:r>
                        <a:rPr lang="ru-RU" sz="1400" b="0" i="0" kern="1200" dirty="0" smtClean="0">
                          <a:solidFill>
                            <a:schemeClr val="dk1"/>
                          </a:solidFill>
                          <a:effectLst/>
                          <a:latin typeface="+mn-lt"/>
                          <a:ea typeface="+mn-ea"/>
                          <a:cs typeface="+mn-cs"/>
                        </a:rPr>
                        <a:t> та як </a:t>
                      </a:r>
                      <a:r>
                        <a:rPr lang="ru-RU" sz="1400" b="0" i="0" kern="1200" dirty="0" err="1" smtClean="0">
                          <a:solidFill>
                            <a:schemeClr val="dk1"/>
                          </a:solidFill>
                          <a:effectLst/>
                          <a:latin typeface="+mn-lt"/>
                          <a:ea typeface="+mn-ea"/>
                          <a:cs typeface="+mn-cs"/>
                        </a:rPr>
                        <a:t>додаткові</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оплатне</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вилучення</a:t>
                      </a:r>
                      <a:r>
                        <a:rPr lang="ru-RU" sz="1400" b="0" i="0" kern="1200" dirty="0" smtClean="0">
                          <a:solidFill>
                            <a:schemeClr val="dk1"/>
                          </a:solidFill>
                          <a:effectLst/>
                          <a:latin typeface="+mn-lt"/>
                          <a:ea typeface="+mn-ea"/>
                          <a:cs typeface="+mn-cs"/>
                        </a:rPr>
                        <a:t> та </a:t>
                      </a:r>
                      <a:r>
                        <a:rPr lang="ru-RU" sz="1400" b="0" i="0" kern="1200" dirty="0" err="1" smtClean="0">
                          <a:solidFill>
                            <a:schemeClr val="dk1"/>
                          </a:solidFill>
                          <a:effectLst/>
                          <a:latin typeface="+mn-lt"/>
                          <a:ea typeface="+mn-ea"/>
                          <a:cs typeface="+mn-cs"/>
                        </a:rPr>
                        <a:t>конфіскація</a:t>
                      </a:r>
                      <a:r>
                        <a:rPr lang="ru-RU" sz="1400" b="0" i="0" kern="1200" dirty="0" smtClean="0">
                          <a:solidFill>
                            <a:schemeClr val="dk1"/>
                          </a:solidFill>
                          <a:effectLst/>
                          <a:latin typeface="+mn-lt"/>
                          <a:ea typeface="+mn-ea"/>
                          <a:cs typeface="+mn-cs"/>
                        </a:rPr>
                        <a:t> предмета, </a:t>
                      </a:r>
                      <a:r>
                        <a:rPr lang="ru-RU" sz="1400" b="0" i="0" kern="1200" dirty="0" err="1" smtClean="0">
                          <a:solidFill>
                            <a:schemeClr val="dk1"/>
                          </a:solidFill>
                          <a:effectLst/>
                          <a:latin typeface="+mn-lt"/>
                          <a:ea typeface="+mn-ea"/>
                          <a:cs typeface="+mn-cs"/>
                        </a:rPr>
                        <a:t>який</a:t>
                      </a:r>
                      <a:r>
                        <a:rPr lang="ru-RU" sz="1400" b="0" i="0" kern="1200" dirty="0" smtClean="0">
                          <a:solidFill>
                            <a:schemeClr val="dk1"/>
                          </a:solidFill>
                          <a:effectLst/>
                          <a:latin typeface="+mn-lt"/>
                          <a:ea typeface="+mn-ea"/>
                          <a:cs typeface="+mn-cs"/>
                        </a:rPr>
                        <a:t> став </a:t>
                      </a:r>
                      <a:r>
                        <a:rPr lang="ru-RU" sz="1400" b="0" i="0" kern="1200" dirty="0" err="1" smtClean="0">
                          <a:solidFill>
                            <a:schemeClr val="dk1"/>
                          </a:solidFill>
                          <a:effectLst/>
                          <a:latin typeface="+mn-lt"/>
                          <a:ea typeface="+mn-ea"/>
                          <a:cs typeface="+mn-cs"/>
                        </a:rPr>
                        <a:t>знаряддям</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вчинення</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чи</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безпосереднім</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об’єктом</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адміністративного</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правопорушення</a:t>
                      </a:r>
                      <a:r>
                        <a:rPr lang="ru-RU" sz="1400" b="0" i="0" kern="1200" dirty="0" smtClean="0">
                          <a:solidFill>
                            <a:schemeClr val="dk1"/>
                          </a:solidFill>
                          <a:effectLst/>
                          <a:latin typeface="+mn-lt"/>
                          <a:ea typeface="+mn-ea"/>
                          <a:cs typeface="+mn-cs"/>
                        </a:rPr>
                        <a:t>);</a:t>
                      </a:r>
                    </a:p>
                    <a:p>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можуть</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застосовуватися</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лише</a:t>
                      </a:r>
                      <a:r>
                        <a:rPr lang="ru-RU" sz="1400" b="0" i="0" kern="1200" dirty="0" smtClean="0">
                          <a:solidFill>
                            <a:schemeClr val="dk1"/>
                          </a:solidFill>
                          <a:effectLst/>
                          <a:latin typeface="+mn-lt"/>
                          <a:ea typeface="+mn-ea"/>
                          <a:cs typeface="+mn-cs"/>
                        </a:rPr>
                        <a:t> як </a:t>
                      </a:r>
                      <a:r>
                        <a:rPr lang="ru-RU" sz="1400" b="0" i="0" kern="1200" dirty="0" err="1" smtClean="0">
                          <a:solidFill>
                            <a:schemeClr val="dk1"/>
                          </a:solidFill>
                          <a:effectLst/>
                          <a:latin typeface="+mn-lt"/>
                          <a:ea typeface="+mn-ea"/>
                          <a:cs typeface="+mn-cs"/>
                        </a:rPr>
                        <a:t>основні</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всі</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інші</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види</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адміністративних</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стягнень</a:t>
                      </a:r>
                      <a:r>
                        <a:rPr lang="ru-RU" sz="1400" b="0" i="0" kern="1200" dirty="0" smtClean="0">
                          <a:solidFill>
                            <a:schemeClr val="dk1"/>
                          </a:solidFill>
                          <a:effectLst/>
                          <a:latin typeface="+mn-lt"/>
                          <a:ea typeface="+mn-ea"/>
                          <a:cs typeface="+mn-cs"/>
                        </a:rPr>
                        <a:t>).</a:t>
                      </a:r>
                    </a:p>
                  </a:txBody>
                  <a:tcPr marL="68580" marR="68580" marT="34290" marB="34290"/>
                </a:tc>
                <a:extLst>
                  <a:ext uri="{0D108BD9-81ED-4DB2-BD59-A6C34878D82A}">
                    <a16:rowId xmlns:a16="http://schemas.microsoft.com/office/drawing/2014/main" val="193494573"/>
                  </a:ext>
                </a:extLst>
              </a:tr>
              <a:tr h="2125980">
                <a:tc>
                  <a:txBody>
                    <a:bodyPr/>
                    <a:lstStyle/>
                    <a:p>
                      <a:r>
                        <a:rPr lang="ru-RU" sz="1400" b="1" i="1" kern="1200" dirty="0" smtClean="0">
                          <a:solidFill>
                            <a:schemeClr val="dk1"/>
                          </a:solidFill>
                          <a:effectLst/>
                          <a:latin typeface="+mn-lt"/>
                          <a:ea typeface="+mn-ea"/>
                          <a:cs typeface="+mn-cs"/>
                        </a:rPr>
                        <a:t>За характером </a:t>
                      </a:r>
                      <a:r>
                        <a:rPr lang="ru-RU" sz="1400" b="1" i="1" kern="1200" dirty="0" err="1" smtClean="0">
                          <a:solidFill>
                            <a:schemeClr val="dk1"/>
                          </a:solidFill>
                          <a:effectLst/>
                          <a:latin typeface="+mn-lt"/>
                          <a:ea typeface="+mn-ea"/>
                          <a:cs typeface="+mn-cs"/>
                        </a:rPr>
                        <a:t>впливу</a:t>
                      </a:r>
                      <a:r>
                        <a:rPr lang="ru-RU" sz="1400" b="1" i="1" kern="1200" dirty="0" smtClean="0">
                          <a:solidFill>
                            <a:schemeClr val="dk1"/>
                          </a:solidFill>
                          <a:effectLst/>
                          <a:latin typeface="+mn-lt"/>
                          <a:ea typeface="+mn-ea"/>
                          <a:cs typeface="+mn-cs"/>
                        </a:rPr>
                        <a:t> на особу</a:t>
                      </a:r>
                      <a:endParaRPr lang="ru-RU" sz="1400" dirty="0"/>
                    </a:p>
                  </a:txBody>
                  <a:tcPr marL="68580" marR="68580" marT="34290" marB="34290"/>
                </a:tc>
                <a:tc>
                  <a:txBody>
                    <a:bodyPr/>
                    <a:lstStyle/>
                    <a:p>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особисті</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які</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спрямовані</a:t>
                      </a:r>
                      <a:r>
                        <a:rPr lang="ru-RU" sz="1400" b="0" i="0" kern="1200" dirty="0" smtClean="0">
                          <a:solidFill>
                            <a:schemeClr val="dk1"/>
                          </a:solidFill>
                          <a:effectLst/>
                          <a:latin typeface="+mn-lt"/>
                          <a:ea typeface="+mn-ea"/>
                          <a:cs typeface="+mn-cs"/>
                        </a:rPr>
                        <a:t> на особу </a:t>
                      </a:r>
                      <a:r>
                        <a:rPr lang="ru-RU" sz="1400" b="0" i="0" kern="1200" dirty="0" err="1" smtClean="0">
                          <a:solidFill>
                            <a:schemeClr val="dk1"/>
                          </a:solidFill>
                          <a:effectLst/>
                          <a:latin typeface="+mn-lt"/>
                          <a:ea typeface="+mn-ea"/>
                          <a:cs typeface="+mn-cs"/>
                        </a:rPr>
                        <a:t>правопорушника</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попередження</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адміністративний</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арешт</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громадські</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роботи</a:t>
                      </a:r>
                      <a:r>
                        <a:rPr lang="ru-RU" sz="1400" b="0" i="0" kern="1200" dirty="0" smtClean="0">
                          <a:solidFill>
                            <a:schemeClr val="dk1"/>
                          </a:solidFill>
                          <a:effectLst/>
                          <a:latin typeface="+mn-lt"/>
                          <a:ea typeface="+mn-ea"/>
                          <a:cs typeface="+mn-cs"/>
                        </a:rPr>
                        <a:t>);</a:t>
                      </a:r>
                    </a:p>
                    <a:p>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майнові</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які</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спрямовані</a:t>
                      </a:r>
                      <a:r>
                        <a:rPr lang="ru-RU" sz="1400" b="0" i="0" kern="1200" dirty="0" smtClean="0">
                          <a:solidFill>
                            <a:schemeClr val="dk1"/>
                          </a:solidFill>
                          <a:effectLst/>
                          <a:latin typeface="+mn-lt"/>
                          <a:ea typeface="+mn-ea"/>
                          <a:cs typeface="+mn-cs"/>
                        </a:rPr>
                        <a:t> на </a:t>
                      </a:r>
                      <a:r>
                        <a:rPr lang="ru-RU" sz="1400" b="0" i="0" kern="1200" dirty="0" err="1" smtClean="0">
                          <a:solidFill>
                            <a:schemeClr val="dk1"/>
                          </a:solidFill>
                          <a:effectLst/>
                          <a:latin typeface="+mn-lt"/>
                          <a:ea typeface="+mn-ea"/>
                          <a:cs typeface="+mn-cs"/>
                        </a:rPr>
                        <a:t>майновий</a:t>
                      </a:r>
                      <a:r>
                        <a:rPr lang="ru-RU" sz="1400" b="0" i="0" kern="1200" dirty="0" smtClean="0">
                          <a:solidFill>
                            <a:schemeClr val="dk1"/>
                          </a:solidFill>
                          <a:effectLst/>
                          <a:latin typeface="+mn-lt"/>
                          <a:ea typeface="+mn-ea"/>
                          <a:cs typeface="+mn-cs"/>
                        </a:rPr>
                        <a:t> стан </a:t>
                      </a:r>
                      <a:r>
                        <a:rPr lang="ru-RU" sz="1400" b="0" i="0" kern="1200" dirty="0" err="1" smtClean="0">
                          <a:solidFill>
                            <a:schemeClr val="dk1"/>
                          </a:solidFill>
                          <a:effectLst/>
                          <a:latin typeface="+mn-lt"/>
                          <a:ea typeface="+mn-ea"/>
                          <a:cs typeface="+mn-cs"/>
                        </a:rPr>
                        <a:t>правопорушника</a:t>
                      </a:r>
                      <a:r>
                        <a:rPr lang="ru-RU" sz="1400" b="0" i="0" kern="1200" dirty="0" smtClean="0">
                          <a:solidFill>
                            <a:schemeClr val="dk1"/>
                          </a:solidFill>
                          <a:effectLst/>
                          <a:latin typeface="+mn-lt"/>
                          <a:ea typeface="+mn-ea"/>
                          <a:cs typeface="+mn-cs"/>
                        </a:rPr>
                        <a:t> (штраф, </a:t>
                      </a:r>
                      <a:r>
                        <a:rPr lang="ru-RU" sz="1400" b="0" i="0" kern="1200" dirty="0" err="1" smtClean="0">
                          <a:solidFill>
                            <a:schemeClr val="dk1"/>
                          </a:solidFill>
                          <a:effectLst/>
                          <a:latin typeface="+mn-lt"/>
                          <a:ea typeface="+mn-ea"/>
                          <a:cs typeface="+mn-cs"/>
                        </a:rPr>
                        <a:t>оплатне</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вилучення</a:t>
                      </a:r>
                      <a:r>
                        <a:rPr lang="ru-RU" sz="1400" b="0" i="0" kern="1200" dirty="0" smtClean="0">
                          <a:solidFill>
                            <a:schemeClr val="dk1"/>
                          </a:solidFill>
                          <a:effectLst/>
                          <a:latin typeface="+mn-lt"/>
                          <a:ea typeface="+mn-ea"/>
                          <a:cs typeface="+mn-cs"/>
                        </a:rPr>
                        <a:t> предмета, </a:t>
                      </a:r>
                      <a:r>
                        <a:rPr lang="ru-RU" sz="1400" b="0" i="0" kern="1200" dirty="0" err="1" smtClean="0">
                          <a:solidFill>
                            <a:schemeClr val="dk1"/>
                          </a:solidFill>
                          <a:effectLst/>
                          <a:latin typeface="+mn-lt"/>
                          <a:ea typeface="+mn-ea"/>
                          <a:cs typeface="+mn-cs"/>
                        </a:rPr>
                        <a:t>конфіскація</a:t>
                      </a:r>
                      <a:r>
                        <a:rPr lang="ru-RU" sz="1400" b="0" i="0" kern="1200" dirty="0" smtClean="0">
                          <a:solidFill>
                            <a:schemeClr val="dk1"/>
                          </a:solidFill>
                          <a:effectLst/>
                          <a:latin typeface="+mn-lt"/>
                          <a:ea typeface="+mn-ea"/>
                          <a:cs typeface="+mn-cs"/>
                        </a:rPr>
                        <a:t> предмета, </a:t>
                      </a:r>
                      <a:r>
                        <a:rPr lang="ru-RU" sz="1400" b="0" i="0" kern="1200" dirty="0" err="1" smtClean="0">
                          <a:solidFill>
                            <a:schemeClr val="dk1"/>
                          </a:solidFill>
                          <a:effectLst/>
                          <a:latin typeface="+mn-lt"/>
                          <a:ea typeface="+mn-ea"/>
                          <a:cs typeface="+mn-cs"/>
                        </a:rPr>
                        <a:t>виправні</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роботи</a:t>
                      </a:r>
                      <a:r>
                        <a:rPr lang="ru-RU" sz="1400" b="0" i="0" kern="1200" dirty="0" smtClean="0">
                          <a:solidFill>
                            <a:schemeClr val="dk1"/>
                          </a:solidFill>
                          <a:effectLst/>
                          <a:latin typeface="+mn-lt"/>
                          <a:ea typeface="+mn-ea"/>
                          <a:cs typeface="+mn-cs"/>
                        </a:rPr>
                        <a:t>);</a:t>
                      </a:r>
                    </a:p>
                    <a:p>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особисто-майнові</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позбавлення</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спеціального</a:t>
                      </a:r>
                      <a:r>
                        <a:rPr lang="ru-RU" sz="1400" b="0" i="0" kern="1200" dirty="0" smtClean="0">
                          <a:solidFill>
                            <a:schemeClr val="dk1"/>
                          </a:solidFill>
                          <a:effectLst/>
                          <a:latin typeface="+mn-lt"/>
                          <a:ea typeface="+mn-ea"/>
                          <a:cs typeface="+mn-cs"/>
                        </a:rPr>
                        <a:t> права).</a:t>
                      </a:r>
                    </a:p>
                  </a:txBody>
                  <a:tcPr marL="68580" marR="68580" marT="34290" marB="34290"/>
                </a:tc>
                <a:extLst>
                  <a:ext uri="{0D108BD9-81ED-4DB2-BD59-A6C34878D82A}">
                    <a16:rowId xmlns:a16="http://schemas.microsoft.com/office/drawing/2014/main" val="1649628091"/>
                  </a:ext>
                </a:extLst>
              </a:tr>
            </a:tbl>
          </a:graphicData>
        </a:graphic>
      </p:graphicFrame>
    </p:spTree>
    <p:extLst>
      <p:ext uri="{BB962C8B-B14F-4D97-AF65-F5344CB8AC3E}">
        <p14:creationId xmlns:p14="http://schemas.microsoft.com/office/powerpoint/2010/main" val="311380136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795814"/>
            <a:ext cx="6884670" cy="994172"/>
          </a:xfrm>
        </p:spPr>
        <p:txBody>
          <a:bodyPr/>
          <a:lstStyle/>
          <a:p>
            <a:r>
              <a:rPr lang="uk-UA" dirty="0" smtClean="0"/>
              <a:t>Класифікація:</a:t>
            </a:r>
            <a:endParaRPr lang="ru-RU" dirty="0"/>
          </a:p>
        </p:txBody>
      </p:sp>
      <p:graphicFrame>
        <p:nvGraphicFramePr>
          <p:cNvPr id="4" name="Объект 3"/>
          <p:cNvGraphicFramePr>
            <a:graphicFrameLocks noGrp="1"/>
          </p:cNvGraphicFramePr>
          <p:nvPr>
            <p:ph idx="1"/>
            <p:extLst/>
          </p:nvPr>
        </p:nvGraphicFramePr>
        <p:xfrm>
          <a:off x="1489829" y="1543050"/>
          <a:ext cx="6632972" cy="3550920"/>
        </p:xfrm>
        <a:graphic>
          <a:graphicData uri="http://schemas.openxmlformats.org/drawingml/2006/table">
            <a:tbl>
              <a:tblPr firstRow="1" bandRow="1">
                <a:tableStyleId>{F5AB1C69-6EDB-4FF4-983F-18BD219EF322}</a:tableStyleId>
              </a:tblPr>
              <a:tblGrid>
                <a:gridCol w="3316486">
                  <a:extLst>
                    <a:ext uri="{9D8B030D-6E8A-4147-A177-3AD203B41FA5}">
                      <a16:colId xmlns:a16="http://schemas.microsoft.com/office/drawing/2014/main" val="2449663456"/>
                    </a:ext>
                  </a:extLst>
                </a:gridCol>
                <a:gridCol w="3316486">
                  <a:extLst>
                    <a:ext uri="{9D8B030D-6E8A-4147-A177-3AD203B41FA5}">
                      <a16:colId xmlns:a16="http://schemas.microsoft.com/office/drawing/2014/main" val="3365246105"/>
                    </a:ext>
                  </a:extLst>
                </a:gridCol>
              </a:tblGrid>
              <a:tr h="274320">
                <a:tc>
                  <a:txBody>
                    <a:bodyPr/>
                    <a:lstStyle/>
                    <a:p>
                      <a:endParaRPr lang="ru-RU" sz="1400" dirty="0"/>
                    </a:p>
                  </a:txBody>
                  <a:tcPr marL="68580" marR="68580" marT="34290" marB="34290"/>
                </a:tc>
                <a:tc>
                  <a:txBody>
                    <a:bodyPr/>
                    <a:lstStyle/>
                    <a:p>
                      <a:endParaRPr lang="ru-RU" sz="1400" dirty="0"/>
                    </a:p>
                  </a:txBody>
                  <a:tcPr marL="68580" marR="68580" marT="34290" marB="34290"/>
                </a:tc>
                <a:extLst>
                  <a:ext uri="{0D108BD9-81ED-4DB2-BD59-A6C34878D82A}">
                    <a16:rowId xmlns:a16="http://schemas.microsoft.com/office/drawing/2014/main" val="773616251"/>
                  </a:ext>
                </a:extLst>
              </a:tr>
              <a:tr h="3154680">
                <a:tc>
                  <a:txBody>
                    <a:bodyPr/>
                    <a:lstStyle/>
                    <a:p>
                      <a:r>
                        <a:rPr lang="ru-RU" sz="1400" b="1" i="1" kern="1200" dirty="0" err="1" smtClean="0">
                          <a:solidFill>
                            <a:schemeClr val="dk1"/>
                          </a:solidFill>
                          <a:effectLst/>
                          <a:latin typeface="+mn-lt"/>
                          <a:ea typeface="+mn-ea"/>
                          <a:cs typeface="+mn-cs"/>
                        </a:rPr>
                        <a:t>Залежно</a:t>
                      </a:r>
                      <a:r>
                        <a:rPr lang="ru-RU" sz="1400" b="1" i="1" kern="1200" dirty="0" smtClean="0">
                          <a:solidFill>
                            <a:schemeClr val="dk1"/>
                          </a:solidFill>
                          <a:effectLst/>
                          <a:latin typeface="+mn-lt"/>
                          <a:ea typeface="+mn-ea"/>
                          <a:cs typeface="+mn-cs"/>
                        </a:rPr>
                        <a:t> </a:t>
                      </a:r>
                      <a:r>
                        <a:rPr lang="ru-RU" sz="1400" b="1" i="1" kern="1200" dirty="0" err="1" smtClean="0">
                          <a:solidFill>
                            <a:schemeClr val="dk1"/>
                          </a:solidFill>
                          <a:effectLst/>
                          <a:latin typeface="+mn-lt"/>
                          <a:ea typeface="+mn-ea"/>
                          <a:cs typeface="+mn-cs"/>
                        </a:rPr>
                        <a:t>від</a:t>
                      </a:r>
                      <a:r>
                        <a:rPr lang="ru-RU" sz="1400" b="1" i="1" kern="1200" dirty="0" smtClean="0">
                          <a:solidFill>
                            <a:schemeClr val="dk1"/>
                          </a:solidFill>
                          <a:effectLst/>
                          <a:latin typeface="+mn-lt"/>
                          <a:ea typeface="+mn-ea"/>
                          <a:cs typeface="+mn-cs"/>
                        </a:rPr>
                        <a:t> </a:t>
                      </a:r>
                      <a:r>
                        <a:rPr lang="ru-RU" sz="1400" b="1" i="1" kern="1200" dirty="0" err="1" smtClean="0">
                          <a:solidFill>
                            <a:schemeClr val="dk1"/>
                          </a:solidFill>
                          <a:effectLst/>
                          <a:latin typeface="+mn-lt"/>
                          <a:ea typeface="+mn-ea"/>
                          <a:cs typeface="+mn-cs"/>
                        </a:rPr>
                        <a:t>суб’єкта</a:t>
                      </a:r>
                      <a:r>
                        <a:rPr lang="ru-RU" sz="1400" b="1" i="1" kern="1200" dirty="0" smtClean="0">
                          <a:solidFill>
                            <a:schemeClr val="dk1"/>
                          </a:solidFill>
                          <a:effectLst/>
                          <a:latin typeface="+mn-lt"/>
                          <a:ea typeface="+mn-ea"/>
                          <a:cs typeface="+mn-cs"/>
                        </a:rPr>
                        <a:t> </a:t>
                      </a:r>
                      <a:r>
                        <a:rPr lang="ru-RU" sz="1400" b="1" i="1" kern="1200" dirty="0" err="1" smtClean="0">
                          <a:solidFill>
                            <a:schemeClr val="dk1"/>
                          </a:solidFill>
                          <a:effectLst/>
                          <a:latin typeface="+mn-lt"/>
                          <a:ea typeface="+mn-ea"/>
                          <a:cs typeface="+mn-cs"/>
                        </a:rPr>
                        <a:t>застосування</a:t>
                      </a:r>
                      <a:endParaRPr lang="ru-RU" sz="1400" dirty="0"/>
                    </a:p>
                  </a:txBody>
                  <a:tcPr marL="68580" marR="68580" marT="34290" marB="34290"/>
                </a:tc>
                <a:tc>
                  <a:txBody>
                    <a:bodyPr/>
                    <a:lstStyle/>
                    <a:p>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застосовуються</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лише</a:t>
                      </a:r>
                      <a:r>
                        <a:rPr lang="ru-RU" sz="1400" b="0" i="0" kern="1200" dirty="0" smtClean="0">
                          <a:solidFill>
                            <a:schemeClr val="dk1"/>
                          </a:solidFill>
                          <a:effectLst/>
                          <a:latin typeface="+mn-lt"/>
                          <a:ea typeface="+mn-ea"/>
                          <a:cs typeface="+mn-cs"/>
                        </a:rPr>
                        <a:t> судами (</a:t>
                      </a:r>
                      <a:r>
                        <a:rPr lang="ru-RU" sz="1400" b="0" i="0" kern="1200" dirty="0" err="1" smtClean="0">
                          <a:solidFill>
                            <a:schemeClr val="dk1"/>
                          </a:solidFill>
                          <a:effectLst/>
                          <a:latin typeface="+mn-lt"/>
                          <a:ea typeface="+mn-ea"/>
                          <a:cs typeface="+mn-cs"/>
                        </a:rPr>
                        <a:t>оплатне</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вилучення</a:t>
                      </a:r>
                      <a:r>
                        <a:rPr lang="ru-RU" sz="1400" b="0" i="0" kern="1200" dirty="0" smtClean="0">
                          <a:solidFill>
                            <a:schemeClr val="dk1"/>
                          </a:solidFill>
                          <a:effectLst/>
                          <a:latin typeface="+mn-lt"/>
                          <a:ea typeface="+mn-ea"/>
                          <a:cs typeface="+mn-cs"/>
                        </a:rPr>
                        <a:t> предмета, </a:t>
                      </a:r>
                      <a:r>
                        <a:rPr lang="ru-RU" sz="1400" b="0" i="0" kern="1200" dirty="0" err="1" smtClean="0">
                          <a:solidFill>
                            <a:schemeClr val="dk1"/>
                          </a:solidFill>
                          <a:effectLst/>
                          <a:latin typeface="+mn-lt"/>
                          <a:ea typeface="+mn-ea"/>
                          <a:cs typeface="+mn-cs"/>
                        </a:rPr>
                        <a:t>конфіскація</a:t>
                      </a:r>
                      <a:r>
                        <a:rPr lang="ru-RU" sz="1400" b="0" i="0" kern="1200" dirty="0" smtClean="0">
                          <a:solidFill>
                            <a:schemeClr val="dk1"/>
                          </a:solidFill>
                          <a:effectLst/>
                          <a:latin typeface="+mn-lt"/>
                          <a:ea typeface="+mn-ea"/>
                          <a:cs typeface="+mn-cs"/>
                        </a:rPr>
                        <a:t> предмета, </a:t>
                      </a:r>
                      <a:r>
                        <a:rPr lang="ru-RU" sz="1400" b="0" i="0" kern="1200" dirty="0" err="1" smtClean="0">
                          <a:solidFill>
                            <a:schemeClr val="dk1"/>
                          </a:solidFill>
                          <a:effectLst/>
                          <a:latin typeface="+mn-lt"/>
                          <a:ea typeface="+mn-ea"/>
                          <a:cs typeface="+mn-cs"/>
                        </a:rPr>
                        <a:t>позбавлення</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спеціального</a:t>
                      </a:r>
                      <a:r>
                        <a:rPr lang="ru-RU" sz="1400" b="0" i="0" kern="1200" dirty="0" smtClean="0">
                          <a:solidFill>
                            <a:schemeClr val="dk1"/>
                          </a:solidFill>
                          <a:effectLst/>
                          <a:latin typeface="+mn-lt"/>
                          <a:ea typeface="+mn-ea"/>
                          <a:cs typeface="+mn-cs"/>
                        </a:rPr>
                        <a:t> права, </a:t>
                      </a:r>
                      <a:r>
                        <a:rPr lang="ru-RU" sz="1400" b="0" i="0" kern="1200" dirty="0" err="1" smtClean="0">
                          <a:solidFill>
                            <a:schemeClr val="dk1"/>
                          </a:solidFill>
                          <a:effectLst/>
                          <a:latin typeface="+mn-lt"/>
                          <a:ea typeface="+mn-ea"/>
                          <a:cs typeface="+mn-cs"/>
                        </a:rPr>
                        <a:t>виправні</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роботи</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громадські</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роботи</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адміністративний</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арешт</a:t>
                      </a:r>
                      <a:r>
                        <a:rPr lang="ru-RU" sz="1400" b="0" i="0" kern="1200" dirty="0" smtClean="0">
                          <a:solidFill>
                            <a:schemeClr val="dk1"/>
                          </a:solidFill>
                          <a:effectLst/>
                          <a:latin typeface="+mn-lt"/>
                          <a:ea typeface="+mn-ea"/>
                          <a:cs typeface="+mn-cs"/>
                        </a:rPr>
                        <a:t>);</a:t>
                      </a:r>
                    </a:p>
                    <a:p>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застосовуються</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іншими</a:t>
                      </a:r>
                      <a:r>
                        <a:rPr lang="ru-RU" sz="1400" b="0" i="0" kern="1200" dirty="0" smtClean="0">
                          <a:solidFill>
                            <a:schemeClr val="dk1"/>
                          </a:solidFill>
                          <a:effectLst/>
                          <a:latin typeface="+mn-lt"/>
                          <a:ea typeface="+mn-ea"/>
                          <a:cs typeface="+mn-cs"/>
                        </a:rPr>
                        <a:t> органами та </a:t>
                      </a:r>
                      <a:r>
                        <a:rPr lang="ru-RU" sz="1400" b="0" i="0" kern="1200" dirty="0" err="1" smtClean="0">
                          <a:solidFill>
                            <a:schemeClr val="dk1"/>
                          </a:solidFill>
                          <a:effectLst/>
                          <a:latin typeface="+mn-lt"/>
                          <a:ea typeface="+mn-ea"/>
                          <a:cs typeface="+mn-cs"/>
                        </a:rPr>
                        <a:t>посадовими</a:t>
                      </a:r>
                      <a:r>
                        <a:rPr lang="ru-RU" sz="1400" b="0" i="0" kern="1200" dirty="0" smtClean="0">
                          <a:solidFill>
                            <a:schemeClr val="dk1"/>
                          </a:solidFill>
                          <a:effectLst/>
                          <a:latin typeface="+mn-lt"/>
                          <a:ea typeface="+mn-ea"/>
                          <a:cs typeface="+mn-cs"/>
                        </a:rPr>
                        <a:t> особами (</a:t>
                      </a:r>
                      <a:r>
                        <a:rPr lang="ru-RU" sz="1400" b="0" i="0" kern="1200" dirty="0" err="1" smtClean="0">
                          <a:solidFill>
                            <a:schemeClr val="dk1"/>
                          </a:solidFill>
                          <a:effectLst/>
                          <a:latin typeface="+mn-lt"/>
                          <a:ea typeface="+mn-ea"/>
                          <a:cs typeface="+mn-cs"/>
                        </a:rPr>
                        <a:t>попередження</a:t>
                      </a:r>
                      <a:r>
                        <a:rPr lang="ru-RU" sz="1400" b="0" i="0" kern="1200" dirty="0" smtClean="0">
                          <a:solidFill>
                            <a:schemeClr val="dk1"/>
                          </a:solidFill>
                          <a:effectLst/>
                          <a:latin typeface="+mn-lt"/>
                          <a:ea typeface="+mn-ea"/>
                          <a:cs typeface="+mn-cs"/>
                        </a:rPr>
                        <a:t>, штраф, </a:t>
                      </a:r>
                      <a:r>
                        <a:rPr lang="ru-RU" sz="1400" b="0" i="0" kern="1200" dirty="0" err="1" smtClean="0">
                          <a:solidFill>
                            <a:schemeClr val="dk1"/>
                          </a:solidFill>
                          <a:effectLst/>
                          <a:latin typeface="+mn-lt"/>
                          <a:ea typeface="+mn-ea"/>
                          <a:cs typeface="+mn-cs"/>
                        </a:rPr>
                        <a:t>видворення</a:t>
                      </a:r>
                      <a:r>
                        <a:rPr lang="ru-RU" sz="1400" b="0" i="0" kern="1200" dirty="0" smtClean="0">
                          <a:solidFill>
                            <a:schemeClr val="dk1"/>
                          </a:solidFill>
                          <a:effectLst/>
                          <a:latin typeface="+mn-lt"/>
                          <a:ea typeface="+mn-ea"/>
                          <a:cs typeface="+mn-cs"/>
                        </a:rPr>
                        <a:t> за </a:t>
                      </a:r>
                      <a:r>
                        <a:rPr lang="ru-RU" sz="1400" b="0" i="0" kern="1200" dirty="0" err="1" smtClean="0">
                          <a:solidFill>
                            <a:schemeClr val="dk1"/>
                          </a:solidFill>
                          <a:effectLst/>
                          <a:latin typeface="+mn-lt"/>
                          <a:ea typeface="+mn-ea"/>
                          <a:cs typeface="+mn-cs"/>
                        </a:rPr>
                        <a:t>межі</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України</a:t>
                      </a:r>
                      <a:r>
                        <a:rPr lang="ru-RU" sz="1400" b="0" i="0" kern="1200" dirty="0" smtClean="0">
                          <a:solidFill>
                            <a:schemeClr val="dk1"/>
                          </a:solidFill>
                          <a:effectLst/>
                          <a:latin typeface="+mn-lt"/>
                          <a:ea typeface="+mn-ea"/>
                          <a:cs typeface="+mn-cs"/>
                        </a:rPr>
                        <a:t>).</a:t>
                      </a:r>
                    </a:p>
                    <a:p>
                      <a:r>
                        <a:rPr lang="ru-RU" sz="1400" b="0" i="0" kern="1200" dirty="0" err="1" smtClean="0">
                          <a:solidFill>
                            <a:schemeClr val="dk1"/>
                          </a:solidFill>
                          <a:effectLst/>
                          <a:latin typeface="+mn-lt"/>
                          <a:ea typeface="+mn-ea"/>
                          <a:cs typeface="+mn-cs"/>
                        </a:rPr>
                        <a:t>Стягнення</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також</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можуть</a:t>
                      </a:r>
                      <a:r>
                        <a:rPr lang="ru-RU" sz="1400" b="0" i="0" kern="1200" dirty="0" smtClean="0">
                          <a:solidFill>
                            <a:schemeClr val="dk1"/>
                          </a:solidFill>
                          <a:effectLst/>
                          <a:latin typeface="+mn-lt"/>
                          <a:ea typeface="+mn-ea"/>
                          <a:cs typeface="+mn-cs"/>
                        </a:rPr>
                        <a:t> бути:</a:t>
                      </a:r>
                    </a:p>
                    <a:p>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разовими</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одномоментними</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конфіскація</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попередження</a:t>
                      </a:r>
                      <a:r>
                        <a:rPr lang="ru-RU" sz="1400" b="0" i="0" kern="1200" dirty="0" smtClean="0">
                          <a:solidFill>
                            <a:schemeClr val="dk1"/>
                          </a:solidFill>
                          <a:effectLst/>
                          <a:latin typeface="+mn-lt"/>
                          <a:ea typeface="+mn-ea"/>
                          <a:cs typeface="+mn-cs"/>
                        </a:rPr>
                        <a:t>, штраф);</a:t>
                      </a:r>
                    </a:p>
                    <a:p>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тривалими</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розтягнутими</a:t>
                      </a:r>
                      <a:r>
                        <a:rPr lang="ru-RU" sz="1400" b="0" i="0" kern="1200" dirty="0" smtClean="0">
                          <a:solidFill>
                            <a:schemeClr val="dk1"/>
                          </a:solidFill>
                          <a:effectLst/>
                          <a:latin typeface="+mn-lt"/>
                          <a:ea typeface="+mn-ea"/>
                          <a:cs typeface="+mn-cs"/>
                        </a:rPr>
                        <a:t> в </a:t>
                      </a:r>
                      <a:r>
                        <a:rPr lang="ru-RU" sz="1400" b="0" i="0" kern="1200" dirty="0" err="1" smtClean="0">
                          <a:solidFill>
                            <a:schemeClr val="dk1"/>
                          </a:solidFill>
                          <a:effectLst/>
                          <a:latin typeface="+mn-lt"/>
                          <a:ea typeface="+mn-ea"/>
                          <a:cs typeface="+mn-cs"/>
                        </a:rPr>
                        <a:t>часі</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адміністративний</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арешт</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позбавлення</a:t>
                      </a:r>
                      <a:r>
                        <a:rPr lang="ru-RU" sz="1400" b="0" i="0" kern="1200" dirty="0" smtClean="0">
                          <a:solidFill>
                            <a:schemeClr val="dk1"/>
                          </a:solidFill>
                          <a:effectLst/>
                          <a:latin typeface="+mn-lt"/>
                          <a:ea typeface="+mn-ea"/>
                          <a:cs typeface="+mn-cs"/>
                        </a:rPr>
                        <a:t> прав, </a:t>
                      </a:r>
                      <a:r>
                        <a:rPr lang="ru-RU" sz="1400" b="0" i="0" kern="1200" dirty="0" err="1" smtClean="0">
                          <a:solidFill>
                            <a:schemeClr val="dk1"/>
                          </a:solidFill>
                          <a:effectLst/>
                          <a:latin typeface="+mn-lt"/>
                          <a:ea typeface="+mn-ea"/>
                          <a:cs typeface="+mn-cs"/>
                        </a:rPr>
                        <a:t>виправні</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роботи</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громадські</a:t>
                      </a:r>
                      <a:r>
                        <a:rPr lang="ru-RU" sz="1400" b="0" i="0" kern="1200" dirty="0" smtClean="0">
                          <a:solidFill>
                            <a:schemeClr val="dk1"/>
                          </a:solidFill>
                          <a:effectLst/>
                          <a:latin typeface="+mn-lt"/>
                          <a:ea typeface="+mn-ea"/>
                          <a:cs typeface="+mn-cs"/>
                        </a:rPr>
                        <a:t> </a:t>
                      </a:r>
                      <a:r>
                        <a:rPr lang="ru-RU" sz="1400" b="0" i="0" kern="1200" dirty="0" err="1" smtClean="0">
                          <a:solidFill>
                            <a:schemeClr val="dk1"/>
                          </a:solidFill>
                          <a:effectLst/>
                          <a:latin typeface="+mn-lt"/>
                          <a:ea typeface="+mn-ea"/>
                          <a:cs typeface="+mn-cs"/>
                        </a:rPr>
                        <a:t>роботи</a:t>
                      </a:r>
                      <a:r>
                        <a:rPr lang="ru-RU" sz="1400" b="0" i="0" kern="1200" dirty="0" smtClean="0">
                          <a:solidFill>
                            <a:schemeClr val="dk1"/>
                          </a:solidFill>
                          <a:effectLst/>
                          <a:latin typeface="+mn-lt"/>
                          <a:ea typeface="+mn-ea"/>
                          <a:cs typeface="+mn-cs"/>
                        </a:rPr>
                        <a:t>).</a:t>
                      </a:r>
                      <a:endParaRPr lang="ru-RU" sz="1400" b="0" i="0" kern="1200" dirty="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193494573"/>
                  </a:ext>
                </a:extLst>
              </a:tr>
            </a:tbl>
          </a:graphicData>
        </a:graphic>
      </p:graphicFrame>
    </p:spTree>
    <p:extLst>
      <p:ext uri="{BB962C8B-B14F-4D97-AF65-F5344CB8AC3E}">
        <p14:creationId xmlns:p14="http://schemas.microsoft.com/office/powerpoint/2010/main" val="133722510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51660" y="1131094"/>
            <a:ext cx="6663690" cy="994172"/>
          </a:xfrm>
        </p:spPr>
        <p:txBody>
          <a:bodyPr>
            <a:normAutofit fontScale="90000"/>
          </a:bodyPr>
          <a:lstStyle/>
          <a:p>
            <a:r>
              <a:rPr lang="ru-RU" b="1" dirty="0" err="1">
                <a:latin typeface="Times New Roman" panose="02020603050405020304" pitchFamily="18" charset="0"/>
                <a:cs typeface="Times New Roman" panose="02020603050405020304" pitchFamily="18" charset="0"/>
              </a:rPr>
              <a:t>Попередження</a:t>
            </a:r>
            <a:r>
              <a:rPr lang="ru-RU" dirty="0">
                <a:latin typeface="Times New Roman" panose="02020603050405020304" pitchFamily="18" charset="0"/>
                <a:cs typeface="Times New Roman" panose="02020603050405020304" pitchFamily="18" charset="0"/>
              </a:rPr>
              <a:t> (ст. 26 </a:t>
            </a:r>
            <a:r>
              <a:rPr lang="ru-RU" dirty="0" err="1">
                <a:latin typeface="Times New Roman" panose="02020603050405020304" pitchFamily="18" charset="0"/>
                <a:cs typeface="Times New Roman" panose="02020603050405020304" pitchFamily="18" charset="0"/>
              </a:rPr>
              <a:t>КУпАП</a:t>
            </a:r>
            <a:r>
              <a:rPr lang="ru-RU" dirty="0">
                <a:latin typeface="Times New Roman" panose="02020603050405020304" pitchFamily="18" charset="0"/>
                <a:cs typeface="Times New Roman" panose="02020603050405020304" pitchFamily="18" charset="0"/>
              </a:rPr>
              <a:t>)</a:t>
            </a:r>
          </a:p>
        </p:txBody>
      </p:sp>
      <p:sp>
        <p:nvSpPr>
          <p:cNvPr id="3" name="Объект 2"/>
          <p:cNvSpPr>
            <a:spLocks noGrp="1"/>
          </p:cNvSpPr>
          <p:nvPr>
            <p:ph idx="1"/>
          </p:nvPr>
        </p:nvSpPr>
        <p:spPr>
          <a:xfrm>
            <a:off x="1187624" y="2348880"/>
            <a:ext cx="6659880" cy="3444002"/>
          </a:xfrm>
        </p:spPr>
        <p:txBody>
          <a:bodyPr>
            <a:normAutofit fontScale="70000" lnSpcReduction="20000"/>
          </a:bodyPr>
          <a:lstStyle/>
          <a:p>
            <a:pPr marL="0" indent="0" algn="just">
              <a:buNone/>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застосовується</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як </a:t>
            </a:r>
            <a:r>
              <a:rPr lang="ru-RU" dirty="0" err="1">
                <a:latin typeface="Times New Roman" panose="02020603050405020304" pitchFamily="18" charset="0"/>
                <a:cs typeface="Times New Roman" panose="02020603050405020304" pitchFamily="18" charset="0"/>
              </a:rPr>
              <a:t>самостійна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міра</a:t>
            </a:r>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за </a:t>
            </a:r>
            <a:r>
              <a:rPr lang="ru-RU" b="1" i="1" dirty="0" err="1">
                <a:solidFill>
                  <a:srgbClr val="FF0000"/>
                </a:solidFill>
                <a:latin typeface="Times New Roman" panose="02020603050405020304" pitchFamily="18" charset="0"/>
                <a:cs typeface="Times New Roman" panose="02020603050405020304" pitchFamily="18" charset="0"/>
              </a:rPr>
              <a:t>вчинення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незначних</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адміністративних</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порушень</a:t>
            </a:r>
            <a:r>
              <a:rPr lang="ru-RU" dirty="0">
                <a:latin typeface="Times New Roman" panose="02020603050405020304" pitchFamily="18" charset="0"/>
                <a:cs typeface="Times New Roman" panose="02020603050405020304" pitchFamily="18" charset="0"/>
              </a:rPr>
              <a:t>, а </a:t>
            </a:r>
            <a:r>
              <a:rPr lang="ru-RU" dirty="0" err="1">
                <a:latin typeface="Times New Roman" panose="02020603050405020304" pitchFamily="18" charset="0"/>
                <a:cs typeface="Times New Roman" panose="02020603050405020304" pitchFamily="18" charset="0"/>
              </a:rPr>
              <a:t>також</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щодо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осіб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вперше</a:t>
            </a:r>
            <a:r>
              <a:rPr lang="ru-RU" dirty="0">
                <a:latin typeface="Times New Roman" panose="02020603050405020304" pitchFamily="18" charset="0"/>
                <a:cs typeface="Times New Roman" panose="02020603050405020304" pitchFamily="18" charset="0"/>
              </a:rPr>
              <a:t> вчинили проступок і при </a:t>
            </a:r>
            <a:r>
              <a:rPr lang="ru-RU" dirty="0" err="1">
                <a:latin typeface="Times New Roman" panose="02020603050405020304" pitchFamily="18" charset="0"/>
                <a:cs typeface="Times New Roman" panose="02020603050405020304" pitchFamily="18" charset="0"/>
              </a:rPr>
              <a:t>цьому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добрі</a:t>
            </a:r>
            <a:r>
              <a:rPr lang="ru-RU" dirty="0">
                <a:latin typeface="Times New Roman" panose="02020603050405020304" pitchFamily="18" charset="0"/>
                <a:cs typeface="Times New Roman" panose="02020603050405020304" pitchFamily="18" charset="0"/>
              </a:rPr>
              <a:t> характеристики. </a:t>
            </a:r>
            <a:r>
              <a:rPr lang="ru-RU" dirty="0" err="1">
                <a:latin typeface="Times New Roman" panose="02020603050405020304" pitchFamily="18" charset="0"/>
                <a:cs typeface="Times New Roman" panose="02020603050405020304" pitchFamily="18" charset="0"/>
              </a:rPr>
              <a:t>Зміст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попередження</a:t>
            </a:r>
            <a:r>
              <a:rPr lang="ru-RU" dirty="0">
                <a:latin typeface="Times New Roman" panose="02020603050405020304" pitchFamily="18" charset="0"/>
                <a:cs typeface="Times New Roman" panose="02020603050405020304" pitchFamily="18" charset="0"/>
              </a:rPr>
              <a:t> як </a:t>
            </a:r>
            <a:r>
              <a:rPr lang="ru-RU" dirty="0" err="1">
                <a:latin typeface="Times New Roman" panose="02020603050405020304" pitchFamily="18" charset="0"/>
                <a:cs typeface="Times New Roman" panose="02020603050405020304" pitchFamily="18" charset="0"/>
              </a:rPr>
              <a:t>міри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полягає</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офіційному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імені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держави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осудженні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протиправного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діяння</a:t>
            </a:r>
            <a:r>
              <a:rPr lang="ru-RU" dirty="0">
                <a:latin typeface="Times New Roman" panose="02020603050405020304" pitchFamily="18" charset="0"/>
                <a:cs typeface="Times New Roman" panose="02020603050405020304" pitchFamily="18" charset="0"/>
              </a:rPr>
              <a:t> органом </a:t>
            </a:r>
            <a:r>
              <a:rPr lang="ru-RU" dirty="0" err="1">
                <a:latin typeface="Times New Roman" panose="02020603050405020304" pitchFamily="18" charset="0"/>
                <a:cs typeface="Times New Roman" panose="02020603050405020304" pitchFamily="18" charset="0"/>
              </a:rPr>
              <a:t>адміністративної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юрисдикції</a:t>
            </a:r>
            <a:r>
              <a:rPr lang="ru-RU" dirty="0">
                <a:latin typeface="Times New Roman" panose="02020603050405020304" pitchFamily="18" charset="0"/>
                <a:cs typeface="Times New Roman" panose="02020603050405020304" pitchFamily="18" charset="0"/>
              </a:rPr>
              <a:t> й </a:t>
            </a:r>
            <a:r>
              <a:rPr lang="ru-RU" b="1" i="1" dirty="0">
                <a:solidFill>
                  <a:srgbClr val="FF0000"/>
                </a:solidFill>
                <a:latin typeface="Times New Roman" panose="02020603050405020304" pitchFamily="18" charset="0"/>
                <a:cs typeface="Times New Roman" panose="02020603050405020304" pitchFamily="18" charset="0"/>
              </a:rPr>
              <a:t>у </a:t>
            </a:r>
            <a:r>
              <a:rPr lang="ru-RU" b="1" i="1" dirty="0" err="1">
                <a:solidFill>
                  <a:srgbClr val="FF0000"/>
                </a:solidFill>
                <a:latin typeface="Times New Roman" panose="02020603050405020304" pitchFamily="18" charset="0"/>
                <a:cs typeface="Times New Roman" panose="02020603050405020304" pitchFamily="18" charset="0"/>
              </a:rPr>
              <a:t>попередженні</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правопорушника</a:t>
            </a:r>
            <a:r>
              <a:rPr lang="ru-RU" b="1" i="1" dirty="0">
                <a:solidFill>
                  <a:srgbClr val="FF0000"/>
                </a:solidFill>
                <a:latin typeface="Times New Roman" panose="02020603050405020304" pitchFamily="18" charset="0"/>
                <a:cs typeface="Times New Roman" panose="02020603050405020304" pitchFamily="18" charset="0"/>
              </a:rPr>
              <a:t> про </a:t>
            </a:r>
            <a:r>
              <a:rPr lang="ru-RU" b="1" i="1" dirty="0" err="1">
                <a:solidFill>
                  <a:srgbClr val="FF0000"/>
                </a:solidFill>
                <a:latin typeface="Times New Roman" panose="02020603050405020304" pitchFamily="18" charset="0"/>
                <a:cs typeface="Times New Roman" panose="02020603050405020304" pitchFamily="18" charset="0"/>
              </a:rPr>
              <a:t>неприпустимість</a:t>
            </a:r>
            <a:r>
              <a:rPr lang="ru-RU" b="1" i="1" dirty="0">
                <a:solidFill>
                  <a:srgbClr val="FF0000"/>
                </a:solidFill>
                <a:latin typeface="Times New Roman" panose="02020603050405020304" pitchFamily="18" charset="0"/>
                <a:cs typeface="Times New Roman" panose="02020603050405020304" pitchFamily="18" charset="0"/>
              </a:rPr>
              <a:t> таких </a:t>
            </a:r>
            <a:r>
              <a:rPr lang="ru-RU" b="1" i="1" dirty="0" err="1">
                <a:solidFill>
                  <a:srgbClr val="FF0000"/>
                </a:solidFill>
                <a:latin typeface="Times New Roman" panose="02020603050405020304" pitchFamily="18" charset="0"/>
                <a:cs typeface="Times New Roman" panose="02020603050405020304" pitchFamily="18" charset="0"/>
              </a:rPr>
              <a:t>дій</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надалі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Воно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розраховане</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виховний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ефект</a:t>
            </a:r>
            <a:r>
              <a:rPr lang="ru-RU" dirty="0">
                <a:latin typeface="Times New Roman" panose="02020603050405020304" pitchFamily="18" charset="0"/>
                <a:cs typeface="Times New Roman" panose="02020603050405020304" pitchFamily="18" charset="0"/>
              </a:rPr>
              <a:t> і </a:t>
            </a:r>
            <a:r>
              <a:rPr lang="ru-RU" b="1" i="1" dirty="0">
                <a:solidFill>
                  <a:srgbClr val="FF0000"/>
                </a:solidFill>
                <a:latin typeface="Times New Roman" panose="02020603050405020304" pitchFamily="18" charset="0"/>
                <a:cs typeface="Times New Roman" panose="02020603050405020304" pitchFamily="18" charset="0"/>
              </a:rPr>
              <a:t>не </a:t>
            </a:r>
            <a:r>
              <a:rPr lang="ru-RU" b="1" i="1" dirty="0" err="1">
                <a:solidFill>
                  <a:srgbClr val="FF0000"/>
                </a:solidFill>
                <a:latin typeface="Times New Roman" panose="02020603050405020304" pitchFamily="18" charset="0"/>
                <a:cs typeface="Times New Roman" panose="02020603050405020304" pitchFamily="18" charset="0"/>
              </a:rPr>
              <a:t>зачіпає</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ні</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майнових</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ні</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інших</a:t>
            </a:r>
            <a:r>
              <a:rPr lang="ru-RU" b="1" i="1" dirty="0">
                <a:solidFill>
                  <a:srgbClr val="FF0000"/>
                </a:solidFill>
                <a:latin typeface="Times New Roman" panose="02020603050405020304" pitchFamily="18" charset="0"/>
                <a:cs typeface="Times New Roman" panose="02020603050405020304" pitchFamily="18" charset="0"/>
              </a:rPr>
              <a:t> прав </a:t>
            </a:r>
            <a:r>
              <a:rPr lang="ru-RU" b="1" i="1" dirty="0" err="1">
                <a:solidFill>
                  <a:srgbClr val="FF0000"/>
                </a:solidFill>
                <a:latin typeface="Times New Roman" panose="02020603050405020304" pitchFamily="18" charset="0"/>
                <a:cs typeface="Times New Roman" panose="02020603050405020304" pitchFamily="18" charset="0"/>
              </a:rPr>
              <a:t>порушника</a:t>
            </a:r>
            <a:r>
              <a:rPr lang="ru-RU" b="1" i="1"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819255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83080" y="2061210"/>
            <a:ext cx="6697980" cy="3261122"/>
          </a:xfrm>
        </p:spPr>
        <p:txBody>
          <a:bodyPr>
            <a:normAutofit fontScale="70000" lnSpcReduction="20000"/>
          </a:bodyPr>
          <a:lstStyle/>
          <a:p>
            <a:pPr marL="0" indent="0" algn="just">
              <a:buNone/>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Попередження</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як </a:t>
            </a:r>
            <a:r>
              <a:rPr lang="ru-RU" dirty="0" err="1">
                <a:latin typeface="Times New Roman" panose="02020603050405020304" pitchFamily="18" charset="0"/>
                <a:cs typeface="Times New Roman" panose="02020603050405020304" pitchFamily="18" charset="0"/>
              </a:rPr>
              <a:t>адміністративне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слід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відрізняти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по­передження</a:t>
            </a:r>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як </a:t>
            </a:r>
            <a:r>
              <a:rPr lang="ru-RU" b="1" i="1" dirty="0" err="1">
                <a:solidFill>
                  <a:srgbClr val="FF0000"/>
                </a:solidFill>
                <a:latin typeface="Times New Roman" panose="02020603050405020304" pitchFamily="18" charset="0"/>
                <a:cs typeface="Times New Roman" panose="02020603050405020304" pitchFamily="18" charset="0"/>
              </a:rPr>
              <a:t>запобіжного</a:t>
            </a:r>
            <a:r>
              <a:rPr lang="ru-RU" b="1" i="1" dirty="0">
                <a:solidFill>
                  <a:srgbClr val="FF0000"/>
                </a:solidFill>
                <a:latin typeface="Times New Roman" panose="02020603050405020304" pitchFamily="18" charset="0"/>
                <a:cs typeface="Times New Roman" panose="02020603050405020304" pitchFamily="18" charset="0"/>
              </a:rPr>
              <a:t> заходу </a:t>
            </a:r>
            <a:r>
              <a:rPr lang="ru-RU" dirty="0" err="1">
                <a:latin typeface="Times New Roman" panose="02020603050405020304" pitchFamily="18" charset="0"/>
                <a:cs typeface="Times New Roman" panose="02020603050405020304" pitchFamily="18" charset="0"/>
              </a:rPr>
              <a:t>протиправного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поводження</a:t>
            </a:r>
            <a:r>
              <a:rPr lang="ru-RU" dirty="0">
                <a:latin typeface="Times New Roman" panose="02020603050405020304" pitchFamily="18" charset="0"/>
                <a:cs typeface="Times New Roman" panose="02020603050405020304" pitchFamily="18" charset="0"/>
              </a:rPr>
              <a:t>.</a:t>
            </a:r>
          </a:p>
          <a:p>
            <a:pPr marL="0" indent="0" algn="just">
              <a:buNone/>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Сутністю</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попередження</a:t>
            </a:r>
            <a:r>
              <a:rPr lang="ru-RU" dirty="0">
                <a:latin typeface="Times New Roman" panose="02020603050405020304" pitchFamily="18" charset="0"/>
                <a:cs typeface="Times New Roman" panose="02020603050405020304" pitchFamily="18" charset="0"/>
              </a:rPr>
              <a:t> як </a:t>
            </a:r>
            <a:r>
              <a:rPr lang="ru-RU" dirty="0" err="1">
                <a:latin typeface="Times New Roman" panose="02020603050405020304" pitchFamily="18" charset="0"/>
                <a:cs typeface="Times New Roman" panose="02020603050405020304" pitchFamily="18" charset="0"/>
              </a:rPr>
              <a:t>запобіжного</a:t>
            </a:r>
            <a:r>
              <a:rPr lang="ru-RU" dirty="0">
                <a:latin typeface="Times New Roman" panose="02020603050405020304" pitchFamily="18" charset="0"/>
                <a:cs typeface="Times New Roman" panose="02020603050405020304" pitchFamily="18" charset="0"/>
              </a:rPr>
              <a:t> заходу є </a:t>
            </a:r>
            <a:r>
              <a:rPr lang="ru-RU" b="1" i="1" dirty="0" err="1">
                <a:solidFill>
                  <a:srgbClr val="FF0000"/>
                </a:solidFill>
                <a:latin typeface="Times New Roman" panose="02020603050405020304" pitchFamily="18" charset="0"/>
                <a:cs typeface="Times New Roman" panose="02020603050405020304" pitchFamily="18" charset="0"/>
              </a:rPr>
              <a:t>роз’яснення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поруш­нику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протиправного</a:t>
            </a:r>
            <a:r>
              <a:rPr lang="ru-RU" dirty="0">
                <a:latin typeface="Times New Roman" panose="02020603050405020304" pitchFamily="18" charset="0"/>
                <a:cs typeface="Times New Roman" panose="02020603050405020304" pitchFamily="18" charset="0"/>
              </a:rPr>
              <a:t> характеру </a:t>
            </a:r>
            <a:r>
              <a:rPr lang="ru-RU" dirty="0" err="1">
                <a:latin typeface="Times New Roman" panose="02020603050405020304" pitchFamily="18" charset="0"/>
                <a:cs typeface="Times New Roman" panose="02020603050405020304" pitchFamily="18" charset="0"/>
              </a:rPr>
              <a:t>його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дій</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вимагання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їх</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припинення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усу­нення</a:t>
            </a:r>
            <a:r>
              <a:rPr lang="ru-RU" b="1" i="1" dirty="0">
                <a:solidFill>
                  <a:srgbClr val="FF0000"/>
                </a:solidFill>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допущених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порушень</a:t>
            </a:r>
            <a:r>
              <a:rPr lang="ru-RU" dirty="0">
                <a:latin typeface="Times New Roman" panose="02020603050405020304" pitchFamily="18" charset="0"/>
                <a:cs typeface="Times New Roman" panose="02020603050405020304" pitchFamily="18" charset="0"/>
              </a:rPr>
              <a:t> ї </a:t>
            </a:r>
            <a:r>
              <a:rPr lang="ru-RU" b="1" i="1" dirty="0" err="1">
                <a:solidFill>
                  <a:srgbClr val="FF0000"/>
                </a:solidFill>
                <a:latin typeface="Times New Roman" panose="02020603050405020304" pitchFamily="18" charset="0"/>
                <a:cs typeface="Times New Roman" panose="02020603050405020304" pitchFamily="18" charset="0"/>
              </a:rPr>
              <a:t>застереження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щодо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можливості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вжиття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су­воріших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примусових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заходів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оформлюється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компетентним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держав­ним</a:t>
            </a:r>
            <a:r>
              <a:rPr lang="ru-RU" dirty="0">
                <a:latin typeface="Times New Roman" panose="02020603050405020304" pitchFamily="18" charset="0"/>
                <a:cs typeface="Times New Roman" panose="02020603050405020304" pitchFamily="18" charset="0"/>
              </a:rPr>
              <a:t> органом </a:t>
            </a:r>
            <a:r>
              <a:rPr lang="ru-RU" b="1" i="1" dirty="0" err="1">
                <a:solidFill>
                  <a:srgbClr val="FF0000"/>
                </a:solidFill>
                <a:latin typeface="Times New Roman" panose="02020603050405020304" pitchFamily="18" charset="0"/>
                <a:cs typeface="Times New Roman" panose="02020603050405020304" pitchFamily="18" charset="0"/>
              </a:rPr>
              <a:t>письмово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Водночас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бути </a:t>
            </a:r>
            <a:r>
              <a:rPr lang="ru-RU" dirty="0" err="1">
                <a:latin typeface="Times New Roman" panose="02020603050405020304" pitchFamily="18" charset="0"/>
                <a:cs typeface="Times New Roman" panose="02020603050405020304" pitchFamily="18" charset="0"/>
              </a:rPr>
              <a:t>встановлений</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конкретний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термін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виконання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обов’язку</a:t>
            </a:r>
            <a:r>
              <a:rPr lang="ru-RU" dirty="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776774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8229600" cy="5289451"/>
          </a:xfrm>
        </p:spPr>
        <p:txBody>
          <a:bodyPr/>
          <a:lstStyle/>
          <a:p>
            <a:pPr marL="0" indent="0">
              <a:buNone/>
            </a:pPr>
            <a:endParaRPr lang="ru-RU" dirty="0" smtClean="0">
              <a:solidFill>
                <a:srgbClr val="FF0000"/>
              </a:solidFill>
            </a:endParaRPr>
          </a:p>
          <a:p>
            <a:pPr marL="0" indent="0" algn="ctr">
              <a:buNone/>
            </a:pPr>
            <a:r>
              <a:rPr lang="ru-RU" dirty="0" smtClean="0">
                <a:solidFill>
                  <a:srgbClr val="FF0000"/>
                </a:solidFill>
              </a:rPr>
              <a:t>               </a:t>
            </a:r>
            <a:r>
              <a:rPr lang="ru-RU" dirty="0" err="1" smtClean="0">
                <a:solidFill>
                  <a:srgbClr val="FF0000"/>
                </a:solidFill>
              </a:rPr>
              <a:t>Що</a:t>
            </a:r>
            <a:r>
              <a:rPr lang="ru-RU" dirty="0" smtClean="0">
                <a:solidFill>
                  <a:srgbClr val="FF0000"/>
                </a:solidFill>
              </a:rPr>
              <a:t> </a:t>
            </a:r>
            <a:r>
              <a:rPr lang="ru-RU" dirty="0" err="1">
                <a:solidFill>
                  <a:srgbClr val="FF0000"/>
                </a:solidFill>
              </a:rPr>
              <a:t>таке</a:t>
            </a:r>
            <a:r>
              <a:rPr lang="ru-RU" dirty="0">
                <a:solidFill>
                  <a:srgbClr val="FF0000"/>
                </a:solidFill>
              </a:rPr>
              <a:t> форма </a:t>
            </a:r>
            <a:r>
              <a:rPr lang="ru-RU" dirty="0" err="1">
                <a:solidFill>
                  <a:srgbClr val="FF0000"/>
                </a:solidFill>
              </a:rPr>
              <a:t>адміністративної</a:t>
            </a:r>
            <a:r>
              <a:rPr lang="ru-RU" dirty="0">
                <a:solidFill>
                  <a:srgbClr val="FF0000"/>
                </a:solidFill>
              </a:rPr>
              <a:t> </a:t>
            </a:r>
            <a:r>
              <a:rPr lang="ru-RU" dirty="0" err="1">
                <a:solidFill>
                  <a:srgbClr val="FF0000"/>
                </a:solidFill>
              </a:rPr>
              <a:t>діяльності</a:t>
            </a:r>
            <a:r>
              <a:rPr lang="ru-RU" dirty="0">
                <a:solidFill>
                  <a:srgbClr val="FF0000"/>
                </a:solidFill>
              </a:rPr>
              <a:t> по </a:t>
            </a:r>
            <a:r>
              <a:rPr lang="ru-RU" dirty="0" err="1">
                <a:solidFill>
                  <a:srgbClr val="FF0000"/>
                </a:solidFill>
              </a:rPr>
              <a:t>суті</a:t>
            </a:r>
            <a:r>
              <a:rPr lang="ru-RU" dirty="0">
                <a:solidFill>
                  <a:srgbClr val="FF0000"/>
                </a:solidFill>
              </a:rPr>
              <a:t> </a:t>
            </a:r>
            <a:r>
              <a:rPr lang="ru-RU" dirty="0" smtClean="0">
                <a:solidFill>
                  <a:srgbClr val="FF0000"/>
                </a:solidFill>
              </a:rPr>
              <a:t>?</a:t>
            </a:r>
          </a:p>
          <a:p>
            <a:pPr marL="0" indent="0" algn="ctr">
              <a:buNone/>
            </a:pPr>
            <a:endParaRPr lang="ru-RU" dirty="0" smtClean="0"/>
          </a:p>
          <a:p>
            <a:pPr marL="0" indent="0">
              <a:buNone/>
            </a:pPr>
            <a:r>
              <a:rPr lang="ru-RU" dirty="0" err="1" smtClean="0"/>
              <a:t>це</a:t>
            </a:r>
            <a:r>
              <a:rPr lang="ru-RU" dirty="0" smtClean="0"/>
              <a:t> </a:t>
            </a:r>
            <a:r>
              <a:rPr lang="ru-RU" dirty="0" err="1"/>
              <a:t>зовнішнє</a:t>
            </a:r>
            <a:r>
              <a:rPr lang="ru-RU" dirty="0"/>
              <a:t> </a:t>
            </a:r>
            <a:r>
              <a:rPr lang="ru-RU" dirty="0" err="1"/>
              <a:t>вираження</a:t>
            </a:r>
            <a:r>
              <a:rPr lang="ru-RU" dirty="0"/>
              <a:t> </a:t>
            </a:r>
            <a:r>
              <a:rPr lang="ru-RU" dirty="0" err="1"/>
              <a:t>цієї</a:t>
            </a:r>
            <a:r>
              <a:rPr lang="ru-RU" dirty="0"/>
              <a:t> </a:t>
            </a:r>
            <a:r>
              <a:rPr lang="ru-RU" dirty="0" err="1"/>
              <a:t>діяльності</a:t>
            </a:r>
            <a:r>
              <a:rPr lang="ru-RU" dirty="0"/>
              <a:t>, </a:t>
            </a:r>
            <a:r>
              <a:rPr lang="ru-RU" dirty="0" err="1"/>
              <a:t>методи</a:t>
            </a:r>
            <a:r>
              <a:rPr lang="ru-RU" dirty="0"/>
              <a:t> ж </a:t>
            </a:r>
            <a:r>
              <a:rPr lang="ru-RU" dirty="0" err="1"/>
              <a:t>відповідають</a:t>
            </a:r>
            <a:r>
              <a:rPr lang="ru-RU" dirty="0"/>
              <a:t> на </a:t>
            </a:r>
            <a:r>
              <a:rPr lang="ru-RU" dirty="0" err="1"/>
              <a:t>запитання</a:t>
            </a:r>
            <a:r>
              <a:rPr lang="ru-RU" dirty="0"/>
              <a:t> </a:t>
            </a:r>
            <a:r>
              <a:rPr lang="ru-RU" b="1" dirty="0"/>
              <a:t>як </a:t>
            </a:r>
            <a:r>
              <a:rPr lang="ru-RU" b="1" dirty="0" err="1"/>
              <a:t>саме</a:t>
            </a:r>
            <a:r>
              <a:rPr lang="ru-RU" dirty="0"/>
              <a:t>, </a:t>
            </a:r>
            <a:r>
              <a:rPr lang="ru-RU" b="1" dirty="0"/>
              <a:t>у </a:t>
            </a:r>
            <a:r>
              <a:rPr lang="ru-RU" b="1" dirty="0" err="1"/>
              <a:t>який</a:t>
            </a:r>
            <a:r>
              <a:rPr lang="ru-RU" b="1" dirty="0"/>
              <a:t> </a:t>
            </a:r>
            <a:r>
              <a:rPr lang="ru-RU" b="1" dirty="0" err="1"/>
              <a:t>саме</a:t>
            </a:r>
            <a:r>
              <a:rPr lang="ru-RU" b="1" dirty="0"/>
              <a:t> </a:t>
            </a:r>
            <a:r>
              <a:rPr lang="ru-RU" b="1" dirty="0" err="1"/>
              <a:t>спосіб</a:t>
            </a:r>
            <a:r>
              <a:rPr lang="ru-RU" dirty="0"/>
              <a:t> </a:t>
            </a:r>
            <a:r>
              <a:rPr lang="ru-RU" dirty="0" err="1"/>
              <a:t>діє</a:t>
            </a:r>
            <a:r>
              <a:rPr lang="ru-RU" dirty="0"/>
              <a:t> </a:t>
            </a:r>
            <a:r>
              <a:rPr lang="ru-RU" dirty="0" err="1"/>
              <a:t>цей</a:t>
            </a:r>
            <a:r>
              <a:rPr lang="ru-RU" dirty="0"/>
              <a:t> </a:t>
            </a:r>
            <a:r>
              <a:rPr lang="ru-RU" dirty="0" smtClean="0"/>
              <a:t>орган?</a:t>
            </a:r>
            <a:endParaRPr lang="ru-RU" dirty="0"/>
          </a:p>
        </p:txBody>
      </p:sp>
    </p:spTree>
    <p:extLst>
      <p:ext uri="{BB962C8B-B14F-4D97-AF65-F5344CB8AC3E}">
        <p14:creationId xmlns:p14="http://schemas.microsoft.com/office/powerpoint/2010/main" val="114287647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82140" y="1131094"/>
            <a:ext cx="6633210" cy="994172"/>
          </a:xfrm>
        </p:spPr>
        <p:txBody>
          <a:bodyPr/>
          <a:lstStyle/>
          <a:p>
            <a:pPr algn="ctr"/>
            <a:r>
              <a:rPr lang="ru-RU" b="1" i="1" dirty="0">
                <a:latin typeface="Times New Roman" panose="02020603050405020304" pitchFamily="18" charset="0"/>
                <a:cs typeface="Times New Roman" panose="02020603050405020304" pitchFamily="18" charset="0"/>
              </a:rPr>
              <a:t>Штраф (ст. 27 </a:t>
            </a:r>
            <a:r>
              <a:rPr lang="ru-RU" b="1" i="1" dirty="0" err="1">
                <a:latin typeface="Times New Roman" panose="02020603050405020304" pitchFamily="18" charset="0"/>
                <a:cs typeface="Times New Roman" panose="02020603050405020304" pitchFamily="18" charset="0"/>
              </a:rPr>
              <a:t>КУпАП</a:t>
            </a:r>
            <a:r>
              <a:rPr lang="ru-RU" b="1" i="1" dirty="0">
                <a:latin typeface="Times New Roman" panose="02020603050405020304" pitchFamily="18" charset="0"/>
                <a:cs typeface="Times New Roman" panose="02020603050405020304" pitchFamily="18" charset="0"/>
              </a:rPr>
              <a:t>)</a:t>
            </a:r>
          </a:p>
        </p:txBody>
      </p:sp>
      <p:sp>
        <p:nvSpPr>
          <p:cNvPr id="3" name="Объект 2"/>
          <p:cNvSpPr>
            <a:spLocks noGrp="1"/>
          </p:cNvSpPr>
          <p:nvPr>
            <p:ph idx="1"/>
          </p:nvPr>
        </p:nvSpPr>
        <p:spPr>
          <a:xfrm>
            <a:off x="1714500" y="2183131"/>
            <a:ext cx="6629400" cy="3306842"/>
          </a:xfrm>
        </p:spPr>
        <p:txBody>
          <a:bodyPr>
            <a:normAutofit fontScale="77500" lnSpcReduction="20000"/>
          </a:bodyPr>
          <a:lstStyle/>
          <a:p>
            <a:pPr marL="0" indent="0" algn="just">
              <a:buNone/>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це</a:t>
            </a:r>
            <a:r>
              <a:rPr lang="ru-RU" dirty="0" smtClean="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грошове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накладається</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громадян</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посадових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осіб</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адміністративні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ви­падках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установлених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законодавством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України</a:t>
            </a:r>
            <a:r>
              <a:rPr lang="ru-RU" dirty="0" smtClean="0">
                <a:latin typeface="Times New Roman" panose="02020603050405020304" pitchFamily="18" charset="0"/>
                <a:cs typeface="Times New Roman" panose="02020603050405020304" pitchFamily="18" charset="0"/>
              </a:rPr>
              <a:t>.</a:t>
            </a:r>
          </a:p>
          <a:p>
            <a:pPr marL="0" indent="0" algn="just">
              <a:buNone/>
            </a:pPr>
            <a:r>
              <a:rPr lang="ru-RU" dirty="0" smtClean="0">
                <a:latin typeface="Times New Roman" panose="02020603050405020304" pitchFamily="18" charset="0"/>
                <a:cs typeface="Times New Roman" panose="02020603050405020304" pitchFamily="18" charset="0"/>
              </a:rPr>
              <a:t>        В </a:t>
            </a:r>
            <a:r>
              <a:rPr lang="ru-RU" dirty="0" err="1" smtClean="0">
                <a:latin typeface="Times New Roman" panose="02020603050405020304" pitchFamily="18" charset="0"/>
                <a:cs typeface="Times New Roman" panose="02020603050405020304" pitchFamily="18" charset="0"/>
              </a:rPr>
              <a:t>адміністративно-юрисдикційній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практиці</a:t>
            </a:r>
            <a:r>
              <a:rPr lang="ru-RU" dirty="0" smtClean="0">
                <a:latin typeface="Times New Roman" panose="02020603050405020304" pitchFamily="18" charset="0"/>
                <a:cs typeface="Times New Roman" panose="02020603050405020304" pitchFamily="18" charset="0"/>
              </a:rPr>
              <a:t> штраф є </a:t>
            </a:r>
            <a:r>
              <a:rPr lang="ru-RU" b="1" i="1" dirty="0" err="1" smtClean="0">
                <a:solidFill>
                  <a:srgbClr val="FF0000"/>
                </a:solidFill>
                <a:latin typeface="Times New Roman" panose="02020603050405020304" pitchFamily="18" charset="0"/>
                <a:cs typeface="Times New Roman" panose="02020603050405020304" pitchFamily="18" charset="0"/>
              </a:rPr>
              <a:t>домінуючим</a:t>
            </a:r>
            <a:r>
              <a:rPr lang="ru-RU" b="1" i="1" dirty="0" smtClean="0">
                <a:solidFill>
                  <a:srgbClr val="FF0000"/>
                </a:solidFill>
                <a:latin typeface="Times New Roman" panose="02020603050405020304" pitchFamily="18" charset="0"/>
                <a:cs typeface="Times New Roman" panose="02020603050405020304" pitchFamily="18" charset="0"/>
              </a:rPr>
              <a:t> видом </a:t>
            </a:r>
            <a:r>
              <a:rPr lang="ru-RU" b="1" i="1" dirty="0" err="1" smtClean="0">
                <a:solidFill>
                  <a:srgbClr val="FF0000"/>
                </a:solidFill>
                <a:latin typeface="Times New Roman" panose="02020603050405020304" pitchFamily="18" charset="0"/>
                <a:cs typeface="Times New Roman" panose="02020603050405020304" pitchFamily="18" charset="0"/>
              </a:rPr>
              <a:t>стягнення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що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передбачений</a:t>
            </a:r>
            <a:r>
              <a:rPr lang="ru-RU" dirty="0" smtClean="0">
                <a:latin typeface="Times New Roman" panose="02020603050405020304" pitchFamily="18" charset="0"/>
                <a:cs typeface="Times New Roman" panose="02020603050405020304" pitchFamily="18" charset="0"/>
              </a:rPr>
              <a:t> як </a:t>
            </a:r>
            <a:r>
              <a:rPr lang="ru-RU" dirty="0" err="1" smtClean="0">
                <a:latin typeface="Times New Roman" panose="02020603050405020304" pitchFamily="18" charset="0"/>
                <a:cs typeface="Times New Roman" panose="02020603050405020304" pitchFamily="18" charset="0"/>
              </a:rPr>
              <a:t>єдиний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або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альтернативний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захід</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відповідальності</a:t>
            </a:r>
            <a:r>
              <a:rPr lang="ru-RU" dirty="0" smtClean="0">
                <a:latin typeface="Times New Roman" panose="02020603050405020304" pitchFamily="18" charset="0"/>
                <a:cs typeface="Times New Roman" panose="02020603050405020304" pitchFamily="18" charset="0"/>
              </a:rPr>
              <a:t> за </a:t>
            </a:r>
            <a:r>
              <a:rPr lang="ru-RU" dirty="0" err="1" smtClean="0">
                <a:latin typeface="Times New Roman" panose="02020603050405020304" pitchFamily="18" charset="0"/>
                <a:cs typeface="Times New Roman" panose="02020603050405020304" pitchFamily="18" charset="0"/>
              </a:rPr>
              <a:t>більшість</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адміністративних</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правопорушень</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531408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168140" y="1131094"/>
            <a:ext cx="4347210" cy="994172"/>
          </a:xfrm>
        </p:spPr>
        <p:txBody>
          <a:bodyPr/>
          <a:lstStyle/>
          <a:p>
            <a:r>
              <a:rPr lang="uk-UA" b="1" i="1" dirty="0" smtClean="0">
                <a:latin typeface="Times New Roman" panose="02020603050405020304" pitchFamily="18" charset="0"/>
                <a:cs typeface="Times New Roman" panose="02020603050405020304" pitchFamily="18" charset="0"/>
              </a:rPr>
              <a:t>Штраф</a:t>
            </a:r>
            <a:endParaRPr lang="ru-RU" b="1" i="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706880" y="2226469"/>
            <a:ext cx="6808470" cy="3690461"/>
          </a:xfrm>
        </p:spPr>
        <p:txBody>
          <a:bodyPr>
            <a:normAutofit fontScale="70000" lnSpcReduction="20000"/>
          </a:bodyPr>
          <a:lstStyle/>
          <a:p>
            <a:r>
              <a:rPr lang="ru-RU" dirty="0" err="1">
                <a:latin typeface="Times New Roman" panose="02020603050405020304" pitchFamily="18" charset="0"/>
                <a:cs typeface="Times New Roman" panose="02020603050405020304" pitchFamily="18" charset="0"/>
              </a:rPr>
              <a:t>це</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захід</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впливу</a:t>
            </a:r>
            <a:r>
              <a:rPr lang="ru-RU" b="1" i="1" dirty="0">
                <a:solidFill>
                  <a:srgbClr val="FF0000"/>
                </a:solidFill>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на </a:t>
            </a:r>
            <a:r>
              <a:rPr lang="ru-RU" dirty="0" err="1">
                <a:latin typeface="Times New Roman" panose="02020603050405020304" pitchFamily="18" charset="0"/>
                <a:cs typeface="Times New Roman" panose="02020603050405020304" pitchFamily="18" charset="0"/>
              </a:rPr>
              <a:t>психіку</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майнове</a:t>
            </a:r>
            <a:r>
              <a:rPr lang="ru-RU" dirty="0">
                <a:latin typeface="Times New Roman" panose="02020603050405020304" pitchFamily="18" charset="0"/>
                <a:cs typeface="Times New Roman" panose="02020603050405020304" pitchFamily="18" charset="0"/>
              </a:rPr>
              <a:t> становище </a:t>
            </a:r>
            <a:r>
              <a:rPr lang="ru-RU" dirty="0" err="1">
                <a:latin typeface="Times New Roman" panose="02020603050405020304" pitchFamily="18" charset="0"/>
                <a:cs typeface="Times New Roman" panose="02020603050405020304" pitchFamily="18" charset="0"/>
              </a:rPr>
              <a:t>правопорушника</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r>
              <a:rPr lang="ru-RU" b="1" i="1" dirty="0" err="1" smtClean="0">
                <a:solidFill>
                  <a:srgbClr val="FF0000"/>
                </a:solidFill>
                <a:latin typeface="Times New Roman" panose="02020603050405020304" pitchFamily="18" charset="0"/>
                <a:cs typeface="Times New Roman" panose="02020603050405020304" pitchFamily="18" charset="0"/>
              </a:rPr>
              <a:t>компенсація</a:t>
            </a:r>
            <a:r>
              <a:rPr lang="ru-RU" b="1" i="1" dirty="0" smtClean="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матеріально­го</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збитку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заподіяний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внаслідок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порушення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договірних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зобов’язань</a:t>
            </a:r>
            <a:r>
              <a:rPr lang="ru-RU" dirty="0" smtClean="0">
                <a:latin typeface="Times New Roman" panose="02020603050405020304" pitchFamily="18" charset="0"/>
                <a:cs typeface="Times New Roman" panose="02020603050405020304" pitchFamily="18" charset="0"/>
              </a:rPr>
              <a:t>.</a:t>
            </a:r>
          </a:p>
          <a:p>
            <a:pPr marL="0" indent="0">
              <a:buNone/>
            </a:pPr>
            <a:r>
              <a:rPr lang="ru-RU" dirty="0" smtClean="0">
                <a:latin typeface="Times New Roman" panose="02020603050405020304" pitchFamily="18" charset="0"/>
                <a:cs typeface="Times New Roman" panose="02020603050405020304" pitchFamily="18" charset="0"/>
              </a:rPr>
              <a:t>        Як </a:t>
            </a:r>
            <a:r>
              <a:rPr lang="ru-RU" dirty="0" err="1">
                <a:latin typeface="Times New Roman" panose="02020603050405020304" pitchFamily="18" charset="0"/>
                <a:cs typeface="Times New Roman" panose="02020603050405020304" pitchFamily="18" charset="0"/>
              </a:rPr>
              <a:t>адміністративно-правова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санкція</a:t>
            </a:r>
            <a:r>
              <a:rPr lang="ru-RU" dirty="0">
                <a:latin typeface="Times New Roman" panose="02020603050405020304" pitchFamily="18" charset="0"/>
                <a:cs typeface="Times New Roman" panose="02020603050405020304" pitchFamily="18" charset="0"/>
              </a:rPr>
              <a:t> штраф </a:t>
            </a:r>
            <a:r>
              <a:rPr lang="ru-RU" b="1" i="1" dirty="0" err="1">
                <a:solidFill>
                  <a:srgbClr val="FF0000"/>
                </a:solidFill>
                <a:latin typeface="Times New Roman" panose="02020603050405020304" pitchFamily="18" charset="0"/>
                <a:cs typeface="Times New Roman" panose="02020603050405020304" pitchFamily="18" charset="0"/>
              </a:rPr>
              <a:t>характеризується</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1) </a:t>
            </a:r>
            <a:r>
              <a:rPr lang="ru-RU" dirty="0" err="1">
                <a:latin typeface="Times New Roman" panose="02020603050405020304" pitchFamily="18" charset="0"/>
                <a:cs typeface="Times New Roman" panose="02020603050405020304" pitchFamily="18" charset="0"/>
              </a:rPr>
              <a:t>державним</a:t>
            </a:r>
            <a:r>
              <a:rPr lang="ru-RU" dirty="0">
                <a:latin typeface="Times New Roman" panose="02020603050405020304" pitchFamily="18" charset="0"/>
                <a:cs typeface="Times New Roman" panose="02020603050405020304" pitchFamily="18" charset="0"/>
              </a:rPr>
              <a:t> примусом;</a:t>
            </a:r>
          </a:p>
          <a:p>
            <a:r>
              <a:rPr lang="ru-RU" dirty="0">
                <a:latin typeface="Times New Roman" panose="02020603050405020304" pitchFamily="18" charset="0"/>
                <a:cs typeface="Times New Roman" panose="02020603050405020304" pitchFamily="18" charset="0"/>
              </a:rPr>
              <a:t>2) </a:t>
            </a:r>
            <a:r>
              <a:rPr lang="ru-RU" dirty="0" err="1">
                <a:latin typeface="Times New Roman" panose="02020603050405020304" pitchFamily="18" charset="0"/>
                <a:cs typeface="Times New Roman" panose="02020603050405020304" pitchFamily="18" charset="0"/>
              </a:rPr>
              <a:t>обмеженням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майнових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інтересів</a:t>
            </a:r>
            <a:r>
              <a:rPr lang="ru-RU" dirty="0">
                <a:latin typeface="Times New Roman" panose="02020603050405020304" pitchFamily="18" charset="0"/>
                <a:cs typeface="Times New Roman" panose="02020603050405020304" pitchFamily="18" charset="0"/>
              </a:rPr>
              <a:t> тих, до кого </a:t>
            </a:r>
            <a:r>
              <a:rPr lang="ru-RU" dirty="0" err="1">
                <a:latin typeface="Times New Roman" panose="02020603050405020304" pitchFamily="18" charset="0"/>
                <a:cs typeface="Times New Roman" panose="02020603050405020304" pitchFamily="18" charset="0"/>
              </a:rPr>
              <a:t>він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застосовується</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3) </a:t>
            </a:r>
            <a:r>
              <a:rPr lang="ru-RU" dirty="0" err="1">
                <a:latin typeface="Times New Roman" panose="02020603050405020304" pitchFamily="18" charset="0"/>
                <a:cs typeface="Times New Roman" panose="02020603050405020304" pitchFamily="18" charset="0"/>
              </a:rPr>
              <a:t>одночасним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разовим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стягненням</a:t>
            </a:r>
            <a:r>
              <a:rPr lang="ru-RU" dirty="0">
                <a:latin typeface="Times New Roman" panose="02020603050405020304" pitchFamily="18" charset="0"/>
                <a:cs typeface="Times New Roman" panose="02020603050405020304" pitchFamily="18" charset="0"/>
              </a:rPr>
              <a:t>.</a:t>
            </a: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020516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63980" y="1131094"/>
            <a:ext cx="7151370" cy="994172"/>
          </a:xfrm>
        </p:spPr>
        <p:txBody>
          <a:bodyPr>
            <a:normAutofit fontScale="90000"/>
          </a:bodyPr>
          <a:lstStyle/>
          <a:p>
            <a:r>
              <a:rPr lang="ru-RU" b="1" i="1" dirty="0" err="1">
                <a:latin typeface="Times New Roman" panose="02020603050405020304" pitchFamily="18" charset="0"/>
                <a:cs typeface="Times New Roman" panose="02020603050405020304" pitchFamily="18" charset="0"/>
              </a:rPr>
              <a:t>Оплатне</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вилучення</a:t>
            </a:r>
            <a:r>
              <a:rPr lang="ru-RU" b="1" i="1" dirty="0">
                <a:latin typeface="Times New Roman" panose="02020603050405020304" pitchFamily="18" charset="0"/>
                <a:cs typeface="Times New Roman" panose="02020603050405020304" pitchFamily="18" charset="0"/>
              </a:rPr>
              <a:t> (ст. 28 </a:t>
            </a:r>
            <a:r>
              <a:rPr lang="ru-RU" b="1" i="1" dirty="0" err="1">
                <a:latin typeface="Times New Roman" panose="02020603050405020304" pitchFamily="18" charset="0"/>
                <a:cs typeface="Times New Roman" panose="02020603050405020304" pitchFamily="18" charset="0"/>
              </a:rPr>
              <a:t>КУпАП</a:t>
            </a:r>
            <a:r>
              <a:rPr lang="ru-RU" b="1" i="1" dirty="0">
                <a:latin typeface="Times New Roman" panose="02020603050405020304" pitchFamily="18" charset="0"/>
                <a:cs typeface="Times New Roman" panose="02020603050405020304" pitchFamily="18" charset="0"/>
              </a:rPr>
              <a:t>)</a:t>
            </a:r>
          </a:p>
        </p:txBody>
      </p:sp>
      <p:sp>
        <p:nvSpPr>
          <p:cNvPr id="3" name="Объект 2"/>
          <p:cNvSpPr>
            <a:spLocks noGrp="1"/>
          </p:cNvSpPr>
          <p:nvPr>
            <p:ph idx="1"/>
          </p:nvPr>
        </p:nvSpPr>
        <p:spPr>
          <a:xfrm>
            <a:off x="1760220" y="2226469"/>
            <a:ext cx="6755130" cy="3263504"/>
          </a:xfrm>
        </p:spPr>
        <p:txBody>
          <a:bodyPr>
            <a:normAutofit fontScale="70000" lnSpcReduction="20000"/>
          </a:bodyPr>
          <a:lstStyle/>
          <a:p>
            <a:pPr marL="0" indent="0">
              <a:buNone/>
            </a:pPr>
            <a:r>
              <a:rPr lang="ru-RU" dirty="0" smtClean="0">
                <a:latin typeface="Times New Roman" panose="02020603050405020304" pitchFamily="18" charset="0"/>
                <a:cs typeface="Times New Roman" panose="02020603050405020304" pitchFamily="18" charset="0"/>
              </a:rPr>
              <a:t>        * </a:t>
            </a:r>
            <a:r>
              <a:rPr lang="ru-RU" dirty="0" err="1" smtClean="0">
                <a:latin typeface="Times New Roman" panose="02020603050405020304" pitchFamily="18" charset="0"/>
                <a:cs typeface="Times New Roman" panose="02020603050405020304" pitchFamily="18" charset="0"/>
              </a:rPr>
              <a:t>застосовується</a:t>
            </a:r>
            <a:r>
              <a:rPr lang="ru-RU" dirty="0" smtClean="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виключно</a:t>
            </a:r>
            <a:r>
              <a:rPr lang="ru-RU" b="1" i="1" dirty="0">
                <a:solidFill>
                  <a:srgbClr val="FF0000"/>
                </a:solidFill>
                <a:latin typeface="Times New Roman" panose="02020603050405020304" pitchFamily="18" charset="0"/>
                <a:cs typeface="Times New Roman" panose="02020603050405020304" pitchFamily="18" charset="0"/>
              </a:rPr>
              <a:t> за </a:t>
            </a:r>
            <a:r>
              <a:rPr lang="ru-RU" b="1" i="1" dirty="0" err="1">
                <a:solidFill>
                  <a:srgbClr val="FF0000"/>
                </a:solidFill>
                <a:latin typeface="Times New Roman" panose="02020603050405020304" pitchFamily="18" charset="0"/>
                <a:cs typeface="Times New Roman" panose="02020603050405020304" pitchFamily="18" charset="0"/>
              </a:rPr>
              <a:t>рі­шенням</a:t>
            </a:r>
            <a:r>
              <a:rPr lang="ru-RU" b="1" i="1" dirty="0">
                <a:solidFill>
                  <a:srgbClr val="FF0000"/>
                </a:solidFill>
                <a:latin typeface="Times New Roman" panose="02020603050405020304" pitchFamily="18" charset="0"/>
                <a:cs typeface="Times New Roman" panose="02020603050405020304" pitchFamily="18" charset="0"/>
              </a:rPr>
              <a:t> суду і </a:t>
            </a:r>
            <a:r>
              <a:rPr lang="ru-RU" b="1" i="1" dirty="0" err="1">
                <a:solidFill>
                  <a:srgbClr val="FF0000"/>
                </a:solidFill>
                <a:latin typeface="Times New Roman" panose="02020603050405020304" pitchFamily="18" charset="0"/>
                <a:cs typeface="Times New Roman" panose="02020603050405020304" pitchFamily="18" charset="0"/>
              </a:rPr>
              <a:t>тільки</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щодо</a:t>
            </a:r>
            <a:r>
              <a:rPr lang="ru-RU" b="1" i="1" dirty="0">
                <a:solidFill>
                  <a:srgbClr val="FF0000"/>
                </a:solidFill>
                <a:latin typeface="Times New Roman" panose="02020603050405020304" pitchFamily="18" charset="0"/>
                <a:cs typeface="Times New Roman" panose="02020603050405020304" pitchFamily="18" charset="0"/>
              </a:rPr>
              <a:t> предмета, </a:t>
            </a:r>
            <a:r>
              <a:rPr lang="ru-RU" b="1" i="1" dirty="0" err="1">
                <a:solidFill>
                  <a:srgbClr val="FF0000"/>
                </a:solidFill>
                <a:latin typeface="Times New Roman" panose="02020603050405020304" pitchFamily="18" charset="0"/>
                <a:cs typeface="Times New Roman" panose="02020603050405020304" pitchFamily="18" charset="0"/>
              </a:rPr>
              <a:t>який</a:t>
            </a:r>
            <a:r>
              <a:rPr lang="ru-RU" b="1" i="1" dirty="0">
                <a:solidFill>
                  <a:srgbClr val="FF0000"/>
                </a:solidFill>
                <a:latin typeface="Times New Roman" panose="02020603050405020304" pitchFamily="18" charset="0"/>
                <a:cs typeface="Times New Roman" panose="02020603050405020304" pitchFamily="18" charset="0"/>
              </a:rPr>
              <a:t> став </a:t>
            </a:r>
            <a:r>
              <a:rPr lang="ru-RU" b="1" i="1" dirty="0" err="1">
                <a:solidFill>
                  <a:srgbClr val="FF0000"/>
                </a:solidFill>
                <a:latin typeface="Times New Roman" panose="02020603050405020304" pitchFamily="18" charset="0"/>
                <a:cs typeface="Times New Roman" panose="02020603050405020304" pitchFamily="18" charset="0"/>
              </a:rPr>
              <a:t>знаряддям</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вчинення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або</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безпосереднім</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об’єктом</a:t>
            </a:r>
            <a:r>
              <a:rPr lang="ru-RU" b="1" i="1" dirty="0">
                <a:solidFill>
                  <a:srgbClr val="FF0000"/>
                </a:solidFill>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Воно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полягає</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примусовому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вилученні</a:t>
            </a:r>
            <a:r>
              <a:rPr lang="ru-RU" dirty="0">
                <a:latin typeface="Times New Roman" panose="02020603050405020304" pitchFamily="18" charset="0"/>
                <a:cs typeface="Times New Roman" panose="02020603050405020304" pitchFamily="18" charset="0"/>
              </a:rPr>
              <a:t> предмета, </a:t>
            </a:r>
            <a:r>
              <a:rPr lang="ru-RU" dirty="0" err="1">
                <a:latin typeface="Times New Roman" panose="02020603050405020304" pitchFamily="18" charset="0"/>
                <a:cs typeface="Times New Roman" panose="02020603050405020304" pitchFamily="18" charset="0"/>
              </a:rPr>
              <a:t>його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наступній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реалізації</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передачі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колишньому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власнику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вирученої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суми</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відрахуванням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витрат</a:t>
            </a:r>
            <a:r>
              <a:rPr lang="ru-RU" dirty="0">
                <a:latin typeface="Times New Roman" panose="02020603050405020304" pitchFamily="18" charset="0"/>
                <a:cs typeface="Times New Roman" panose="02020603050405020304" pitchFamily="18" charset="0"/>
              </a:rPr>
              <a:t> по </a:t>
            </a:r>
            <a:r>
              <a:rPr lang="ru-RU" dirty="0" err="1">
                <a:latin typeface="Times New Roman" panose="02020603050405020304" pitchFamily="18" charset="0"/>
                <a:cs typeface="Times New Roman" panose="02020603050405020304" pitchFamily="18" charset="0"/>
              </a:rPr>
              <a:t>реалізації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Фактично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йдеться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щодо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примусової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реалізації</a:t>
            </a:r>
            <a:r>
              <a:rPr lang="ru-RU" dirty="0">
                <a:latin typeface="Times New Roman" panose="02020603050405020304" pitchFamily="18" charset="0"/>
                <a:cs typeface="Times New Roman" panose="02020603050405020304" pitchFamily="18" charset="0"/>
              </a:rPr>
              <a:t> майна,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перебувало</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особистій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власності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правопорушника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бути </a:t>
            </a:r>
            <a:r>
              <a:rPr lang="ru-RU" dirty="0" err="1">
                <a:latin typeface="Times New Roman" panose="02020603050405020304" pitchFamily="18" charset="0"/>
                <a:cs typeface="Times New Roman" panose="02020603050405020304" pitchFamily="18" charset="0"/>
              </a:rPr>
              <a:t>основним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додатковим</a:t>
            </a:r>
            <a:r>
              <a:rPr lang="ru-RU"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896288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72640" y="1131094"/>
            <a:ext cx="6442710" cy="994172"/>
          </a:xfrm>
        </p:spPr>
        <p:txBody>
          <a:bodyPr>
            <a:normAutofit fontScale="90000"/>
          </a:bodyPr>
          <a:lstStyle/>
          <a:p>
            <a:r>
              <a:rPr lang="ru-RU" b="1" i="1" dirty="0" err="1">
                <a:latin typeface="Times New Roman" panose="02020603050405020304" pitchFamily="18" charset="0"/>
                <a:cs typeface="Times New Roman" panose="02020603050405020304" pitchFamily="18" charset="0"/>
              </a:rPr>
              <a:t>Конфіскація</a:t>
            </a:r>
            <a:r>
              <a:rPr lang="ru-RU" b="1" i="1" dirty="0">
                <a:latin typeface="Times New Roman" panose="02020603050405020304" pitchFamily="18" charset="0"/>
                <a:cs typeface="Times New Roman" panose="02020603050405020304" pitchFamily="18" charset="0"/>
              </a:rPr>
              <a:t> (ст. 29 </a:t>
            </a:r>
            <a:r>
              <a:rPr lang="ru-RU" b="1" i="1" dirty="0" err="1">
                <a:latin typeface="Times New Roman" panose="02020603050405020304" pitchFamily="18" charset="0"/>
                <a:cs typeface="Times New Roman" panose="02020603050405020304" pitchFamily="18" charset="0"/>
              </a:rPr>
              <a:t>КУпАП</a:t>
            </a:r>
            <a:r>
              <a:rPr lang="ru-RU" b="1" i="1" dirty="0" smtClean="0">
                <a:latin typeface="Times New Roman" panose="02020603050405020304" pitchFamily="18" charset="0"/>
                <a:cs typeface="Times New Roman" panose="02020603050405020304" pitchFamily="18" charset="0"/>
              </a:rPr>
              <a:t>)</a:t>
            </a:r>
            <a:endParaRPr lang="ru-RU" b="1" i="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11560" y="2226468"/>
            <a:ext cx="7903790" cy="4298875"/>
          </a:xfrm>
        </p:spPr>
        <p:txBody>
          <a:bodyPr>
            <a:normAutofit fontScale="70000" lnSpcReduction="20000"/>
          </a:bodyPr>
          <a:lstStyle/>
          <a:p>
            <a:pPr marL="0" indent="0">
              <a:buNone/>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Конфіскація</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предмета, </a:t>
            </a:r>
            <a:r>
              <a:rPr lang="ru-RU" dirty="0" err="1">
                <a:latin typeface="Times New Roman" panose="02020603050405020304" pitchFamily="18" charset="0"/>
                <a:cs typeface="Times New Roman" panose="02020603050405020304" pitchFamily="18" charset="0"/>
              </a:rPr>
              <a:t>який</a:t>
            </a:r>
            <a:r>
              <a:rPr lang="ru-RU" dirty="0">
                <a:latin typeface="Times New Roman" panose="02020603050405020304" pitchFamily="18" charset="0"/>
                <a:cs typeface="Times New Roman" panose="02020603050405020304" pitchFamily="18" charset="0"/>
              </a:rPr>
              <a:t> став </a:t>
            </a:r>
            <a:r>
              <a:rPr lang="ru-RU" dirty="0" err="1">
                <a:latin typeface="Times New Roman" panose="02020603050405020304" pitchFamily="18" charset="0"/>
                <a:cs typeface="Times New Roman" panose="02020603050405020304" pitchFamily="18" charset="0"/>
              </a:rPr>
              <a:t>знаряддям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вчинення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безпосереднім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об’єктом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це</a:t>
            </a:r>
            <a:r>
              <a:rPr lang="ru-RU"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примусова</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безоплатна</a:t>
            </a:r>
            <a:r>
              <a:rPr lang="ru-RU" b="1" i="1" dirty="0">
                <a:latin typeface="Times New Roman" panose="02020603050405020304" pitchFamily="18" charset="0"/>
                <a:cs typeface="Times New Roman" panose="02020603050405020304" pitchFamily="18" charset="0"/>
              </a:rPr>
              <a:t> передача </a:t>
            </a:r>
            <a:r>
              <a:rPr lang="ru-RU" b="1" i="1" dirty="0" err="1">
                <a:latin typeface="Times New Roman" panose="02020603050405020304" pitchFamily="18" charset="0"/>
                <a:cs typeface="Times New Roman" panose="02020603050405020304" pitchFamily="18" charset="0"/>
              </a:rPr>
              <a:t>його</a:t>
            </a:r>
            <a:r>
              <a:rPr lang="ru-RU" b="1" i="1" dirty="0">
                <a:latin typeface="Times New Roman" panose="02020603050405020304" pitchFamily="18" charset="0"/>
                <a:cs typeface="Times New Roman" panose="02020603050405020304" pitchFamily="18" charset="0"/>
              </a:rPr>
              <a:t> у </a:t>
            </a:r>
            <a:r>
              <a:rPr lang="ru-RU" b="1" i="1" dirty="0" err="1">
                <a:latin typeface="Times New Roman" panose="02020603050405020304" pitchFamily="18" charset="0"/>
                <a:cs typeface="Times New Roman" panose="02020603050405020304" pitchFamily="18" charset="0"/>
              </a:rPr>
              <a:t>власність</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держави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Конфіскація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здійснюється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виключно</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рішенням</a:t>
            </a:r>
            <a:r>
              <a:rPr lang="ru-RU" dirty="0">
                <a:latin typeface="Times New Roman" panose="02020603050405020304" pitchFamily="18" charset="0"/>
                <a:cs typeface="Times New Roman" panose="02020603050405020304" pitchFamily="18" charset="0"/>
              </a:rPr>
              <a:t> суду.</a:t>
            </a:r>
          </a:p>
          <a:p>
            <a:pPr marL="0" indent="0">
              <a:buNone/>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Це</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не </a:t>
            </a:r>
            <a:r>
              <a:rPr lang="ru-RU" b="1" i="1" dirty="0" err="1">
                <a:latin typeface="Times New Roman" panose="02020603050405020304" pitchFamily="18" charset="0"/>
                <a:cs typeface="Times New Roman" panose="02020603050405020304" pitchFamily="18" charset="0"/>
              </a:rPr>
              <a:t>компенсаційний</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захід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Відшкодування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майнового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збитку</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на­лежить</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цілей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цього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стягнення</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пов’язана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конфіскація</a:t>
            </a:r>
            <a:r>
              <a:rPr lang="ru-RU" dirty="0">
                <a:latin typeface="Times New Roman" panose="02020603050405020304" pitchFamily="18" charset="0"/>
                <a:cs typeface="Times New Roman" panose="02020603050405020304" pitchFamily="18" charset="0"/>
              </a:rPr>
              <a:t> і з </a:t>
            </a:r>
            <a:r>
              <a:rPr lang="ru-RU" dirty="0" err="1">
                <a:latin typeface="Times New Roman" panose="02020603050405020304" pitchFamily="18" charset="0"/>
                <a:cs typeface="Times New Roman" panose="02020603050405020304" pitchFamily="18" charset="0"/>
              </a:rPr>
              <a:t>задоволенням</a:t>
            </a:r>
            <a:r>
              <a:rPr lang="ru-RU" dirty="0">
                <a:latin typeface="Times New Roman" panose="02020603050405020304" pitchFamily="18" charset="0"/>
                <a:cs typeface="Times New Roman" panose="02020603050405020304" pitchFamily="18" charset="0"/>
              </a:rPr>
              <a:t> будь-</a:t>
            </a:r>
            <a:r>
              <a:rPr lang="ru-RU" dirty="0" err="1">
                <a:latin typeface="Times New Roman" panose="02020603050405020304" pitchFamily="18" charset="0"/>
                <a:cs typeface="Times New Roman" panose="02020603050405020304" pitchFamily="18" charset="0"/>
              </a:rPr>
              <a:t>яких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державних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громадських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інтересів</a:t>
            </a:r>
            <a:r>
              <a:rPr lang="ru-RU"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її</a:t>
            </a:r>
            <a:r>
              <a:rPr lang="ru-RU" b="1" i="1" dirty="0">
                <a:latin typeface="Times New Roman" panose="02020603050405020304" pitchFamily="18" charset="0"/>
                <a:cs typeface="Times New Roman" panose="02020603050405020304" pitchFamily="18" charset="0"/>
              </a:rPr>
              <a:t> мета </a:t>
            </a:r>
            <a:r>
              <a:rPr lang="ru-RU" dirty="0">
                <a:latin typeface="Times New Roman" panose="02020603050405020304" pitchFamily="18" charset="0"/>
                <a:cs typeface="Times New Roman" panose="02020603050405020304" pitchFamily="18" charset="0"/>
              </a:rPr>
              <a:t>як </a:t>
            </a:r>
            <a:r>
              <a:rPr lang="ru-RU" dirty="0" err="1">
                <a:latin typeface="Times New Roman" panose="02020603050405020304" pitchFamily="18" charset="0"/>
                <a:cs typeface="Times New Roman" panose="02020603050405020304" pitchFamily="18" charset="0"/>
              </a:rPr>
              <a:t>адміністративного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полягає</a:t>
            </a:r>
            <a:r>
              <a:rPr lang="ru-RU" dirty="0">
                <a:latin typeface="Times New Roman" panose="02020603050405020304" pitchFamily="18" charset="0"/>
                <a:cs typeface="Times New Roman" panose="02020603050405020304" pitchFamily="18" charset="0"/>
              </a:rPr>
              <a:t> </a:t>
            </a:r>
            <a:r>
              <a:rPr lang="ru-RU" b="1" i="1" dirty="0">
                <a:latin typeface="Times New Roman" panose="02020603050405020304" pitchFamily="18" charset="0"/>
                <a:cs typeface="Times New Roman" panose="02020603050405020304" pitchFamily="18" charset="0"/>
              </a:rPr>
              <a:t>у </a:t>
            </a:r>
            <a:r>
              <a:rPr lang="ru-RU" b="1" i="1" dirty="0" err="1">
                <a:latin typeface="Times New Roman" panose="02020603050405020304" pitchFamily="18" charset="0"/>
                <a:cs typeface="Times New Roman" panose="02020603050405020304" pitchFamily="18" charset="0"/>
              </a:rPr>
              <a:t>примусі</a:t>
            </a:r>
            <a:r>
              <a:rPr lang="ru-RU" b="1" i="1" dirty="0">
                <a:latin typeface="Times New Roman" panose="02020603050405020304" pitchFamily="18" charset="0"/>
                <a:cs typeface="Times New Roman" panose="02020603050405020304" pitchFamily="18" charset="0"/>
              </a:rPr>
              <a:t> особи до </a:t>
            </a:r>
            <a:r>
              <a:rPr lang="ru-RU" b="1" i="1" dirty="0" err="1">
                <a:latin typeface="Times New Roman" panose="02020603050405020304" pitchFamily="18" charset="0"/>
                <a:cs typeface="Times New Roman" panose="02020603050405020304" pitchFamily="18" charset="0"/>
              </a:rPr>
              <a:t>виконання</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покладених</a:t>
            </a:r>
            <a:r>
              <a:rPr lang="ru-RU" b="1" i="1" dirty="0">
                <a:latin typeface="Times New Roman" panose="02020603050405020304" pitchFamily="18" charset="0"/>
                <a:cs typeface="Times New Roman" panose="02020603050405020304" pitchFamily="18" charset="0"/>
              </a:rPr>
              <a:t> на </a:t>
            </a:r>
            <a:r>
              <a:rPr lang="ru-RU" b="1" i="1" dirty="0" err="1">
                <a:latin typeface="Times New Roman" panose="02020603050405020304" pitchFamily="18" charset="0"/>
                <a:cs typeface="Times New Roman" panose="02020603050405020304" pitchFamily="18" charset="0"/>
              </a:rPr>
              <a:t>неї</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обов’язків</a:t>
            </a:r>
            <a:r>
              <a:rPr lang="ru-RU" b="1" i="1" dirty="0" smtClean="0">
                <a:latin typeface="Times New Roman" panose="02020603050405020304" pitchFamily="18" charset="0"/>
                <a:cs typeface="Times New Roman" panose="02020603050405020304" pitchFamily="18" charset="0"/>
              </a:rPr>
              <a:t>.</a:t>
            </a:r>
          </a:p>
          <a:p>
            <a:pPr marL="0" indent="0">
              <a:buNone/>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Конфіскація</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як </a:t>
            </a:r>
            <a:r>
              <a:rPr lang="ru-RU" dirty="0" err="1">
                <a:latin typeface="Times New Roman" panose="02020603050405020304" pitchFamily="18" charset="0"/>
                <a:cs typeface="Times New Roman" panose="02020603050405020304" pitchFamily="18" charset="0"/>
              </a:rPr>
              <a:t>одне</a:t>
            </a:r>
            <a:r>
              <a:rPr lang="ru-RU" dirty="0">
                <a:latin typeface="Times New Roman" panose="02020603050405020304" pitchFamily="18" charset="0"/>
                <a:cs typeface="Times New Roman" panose="02020603050405020304" pitchFamily="18" charset="0"/>
              </a:rPr>
              <a:t> з </a:t>
            </a:r>
            <a:r>
              <a:rPr lang="ru-RU" b="1" i="1" dirty="0" err="1">
                <a:solidFill>
                  <a:srgbClr val="FF0000"/>
                </a:solidFill>
                <a:latin typeface="Times New Roman" panose="02020603050405020304" pitchFamily="18" charset="0"/>
                <a:cs typeface="Times New Roman" panose="02020603050405020304" pitchFamily="18" charset="0"/>
              </a:rPr>
              <a:t>додаткових</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покарань</a:t>
            </a:r>
            <a:r>
              <a:rPr lang="ru-RU" b="1" i="1" dirty="0">
                <a:solidFill>
                  <a:srgbClr val="FF0000"/>
                </a:solidFill>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за </a:t>
            </a:r>
            <a:r>
              <a:rPr lang="ru-RU" dirty="0" err="1">
                <a:latin typeface="Times New Roman" panose="02020603050405020304" pitchFamily="18" charset="0"/>
                <a:cs typeface="Times New Roman" panose="02020603050405020304" pitchFamily="18" charset="0"/>
              </a:rPr>
              <a:t>вчинення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злочинів</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провадиться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виключно</a:t>
            </a:r>
            <a:r>
              <a:rPr lang="ru-RU" b="1" i="1" dirty="0">
                <a:solidFill>
                  <a:srgbClr val="FF0000"/>
                </a:solidFill>
                <a:latin typeface="Times New Roman" panose="02020603050405020304" pitchFamily="18" charset="0"/>
                <a:cs typeface="Times New Roman" panose="02020603050405020304" pitchFamily="18" charset="0"/>
              </a:rPr>
              <a:t> за </a:t>
            </a:r>
            <a:r>
              <a:rPr lang="ru-RU" b="1" i="1" dirty="0" err="1">
                <a:solidFill>
                  <a:srgbClr val="FF0000"/>
                </a:solidFill>
                <a:latin typeface="Times New Roman" panose="02020603050405020304" pitchFamily="18" charset="0"/>
                <a:cs typeface="Times New Roman" panose="02020603050405020304" pitchFamily="18" charset="0"/>
              </a:rPr>
              <a:t>вироком</a:t>
            </a:r>
            <a:r>
              <a:rPr lang="ru-RU" b="1" i="1" dirty="0">
                <a:solidFill>
                  <a:srgbClr val="FF0000"/>
                </a:solidFill>
                <a:latin typeface="Times New Roman" panose="02020603050405020304" pitchFamily="18" charset="0"/>
                <a:cs typeface="Times New Roman" panose="02020603050405020304" pitchFamily="18" charset="0"/>
              </a:rPr>
              <a:t> суду,</a:t>
            </a:r>
            <a:r>
              <a:rPr lang="ru-RU" dirty="0">
                <a:latin typeface="Times New Roman" panose="02020603050405020304" pitchFamily="18" charset="0"/>
                <a:cs typeface="Times New Roman" panose="02020603050405020304" pitchFamily="18" charset="0"/>
              </a:rPr>
              <a:t> є </a:t>
            </a:r>
            <a:r>
              <a:rPr lang="ru-RU" dirty="0" err="1">
                <a:latin typeface="Times New Roman" panose="02020603050405020304" pitchFamily="18" charset="0"/>
                <a:cs typeface="Times New Roman" panose="02020603050405020304" pitchFamily="18" charset="0"/>
              </a:rPr>
              <a:t>додатковим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покаранням</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вчинений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злочин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поширюватися</a:t>
            </a:r>
            <a:r>
              <a:rPr lang="ru-RU" dirty="0">
                <a:latin typeface="Times New Roman" panose="02020603050405020304" pitchFamily="18" charset="0"/>
                <a:cs typeface="Times New Roman" panose="02020603050405020304" pitchFamily="18" charset="0"/>
              </a:rPr>
              <a:t> на все </a:t>
            </a:r>
            <a:r>
              <a:rPr lang="ru-RU" dirty="0" err="1">
                <a:latin typeface="Times New Roman" panose="02020603050405020304" pitchFamily="18" charset="0"/>
                <a:cs typeface="Times New Roman" panose="02020603050405020304" pitchFamily="18" charset="0"/>
              </a:rPr>
              <a:t>майно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засудженого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його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частину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незалежно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зв’язку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предметів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конфіскуються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злочинним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діянням</a:t>
            </a:r>
            <a:r>
              <a:rPr lang="ru-RU" dirty="0">
                <a:latin typeface="Times New Roman" panose="02020603050405020304" pitchFamily="18" charset="0"/>
                <a:cs typeface="Times New Roman" panose="02020603050405020304" pitchFamily="18" charset="0"/>
              </a:rPr>
              <a:t>.</a:t>
            </a:r>
            <a:endParaRPr lang="ru-RU" b="1" i="1"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308456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9220" y="1131094"/>
            <a:ext cx="7136130" cy="994172"/>
          </a:xfrm>
        </p:spPr>
        <p:txBody>
          <a:bodyPr>
            <a:normAutofit fontScale="90000"/>
          </a:bodyPr>
          <a:lstStyle/>
          <a:p>
            <a:r>
              <a:rPr lang="ru-RU" b="1" i="1" dirty="0" err="1">
                <a:latin typeface="Times New Roman" panose="02020603050405020304" pitchFamily="18" charset="0"/>
                <a:cs typeface="Times New Roman" panose="02020603050405020304" pitchFamily="18" charset="0"/>
              </a:rPr>
              <a:t>Позбавлення</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спеціальних</a:t>
            </a:r>
            <a:r>
              <a:rPr lang="ru-RU" b="1" i="1" dirty="0">
                <a:latin typeface="Times New Roman" panose="02020603050405020304" pitchFamily="18" charset="0"/>
                <a:cs typeface="Times New Roman" panose="02020603050405020304" pitchFamily="18" charset="0"/>
              </a:rPr>
              <a:t> прав (ст. 30 </a:t>
            </a:r>
            <a:r>
              <a:rPr lang="ru-RU" b="1" i="1" dirty="0" err="1">
                <a:latin typeface="Times New Roman" panose="02020603050405020304" pitchFamily="18" charset="0"/>
                <a:cs typeface="Times New Roman" panose="02020603050405020304" pitchFamily="18" charset="0"/>
              </a:rPr>
              <a:t>КУпАП</a:t>
            </a:r>
            <a:r>
              <a:rPr lang="ru-RU" b="1" i="1" dirty="0">
                <a:latin typeface="Times New Roman" panose="02020603050405020304" pitchFamily="18" charset="0"/>
                <a:cs typeface="Times New Roman" panose="02020603050405020304" pitchFamily="18" charset="0"/>
              </a:rPr>
              <a:t>).</a:t>
            </a:r>
          </a:p>
        </p:txBody>
      </p:sp>
      <p:sp>
        <p:nvSpPr>
          <p:cNvPr id="3" name="Объект 2"/>
          <p:cNvSpPr>
            <a:spLocks noGrp="1"/>
          </p:cNvSpPr>
          <p:nvPr>
            <p:ph idx="1"/>
          </p:nvPr>
        </p:nvSpPr>
        <p:spPr>
          <a:xfrm>
            <a:off x="395536" y="2226468"/>
            <a:ext cx="8119814" cy="4370883"/>
          </a:xfrm>
        </p:spPr>
        <p:txBody>
          <a:bodyPr>
            <a:normAutofit fontScale="77500" lnSpcReduction="20000"/>
          </a:bodyPr>
          <a:lstStyle/>
          <a:p>
            <a:pPr marL="0" indent="0" algn="just">
              <a:buNone/>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Позбавлення</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прав — </a:t>
            </a:r>
            <a:r>
              <a:rPr lang="ru-RU" b="1" i="1" dirty="0" err="1">
                <a:solidFill>
                  <a:srgbClr val="FF0000"/>
                </a:solidFill>
                <a:latin typeface="Times New Roman" panose="02020603050405020304" pitchFamily="18" charset="0"/>
                <a:cs typeface="Times New Roman" panose="02020603050405020304" pitchFamily="18" charset="0"/>
              </a:rPr>
              <a:t>це</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обмеження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правосуб’єктності</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громадянина</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адміністративному</a:t>
            </a:r>
            <a:r>
              <a:rPr lang="ru-RU" dirty="0">
                <a:latin typeface="Times New Roman" panose="02020603050405020304" pitchFamily="18" charset="0"/>
                <a:cs typeface="Times New Roman" panose="02020603050405020304" pitchFamily="18" charset="0"/>
              </a:rPr>
              <a:t> порядку за </a:t>
            </a:r>
            <a:r>
              <a:rPr lang="ru-RU" dirty="0" err="1">
                <a:latin typeface="Times New Roman" panose="02020603050405020304" pitchFamily="18" charset="0"/>
                <a:cs typeface="Times New Roman" panose="02020603050405020304" pitchFamily="18" charset="0"/>
              </a:rPr>
              <a:t>адміністративні</a:t>
            </a:r>
            <a:r>
              <a:rPr lang="ru-RU" dirty="0">
                <a:latin typeface="Times New Roman" panose="02020603050405020304" pitchFamily="18" charset="0"/>
                <a:cs typeface="Times New Roman" panose="02020603050405020304" pitchFamily="18" charset="0"/>
              </a:rPr>
              <a:t> проступки. </a:t>
            </a:r>
            <a:r>
              <a:rPr lang="ru-RU" dirty="0" err="1">
                <a:latin typeface="Times New Roman" panose="02020603050405020304" pitchFamily="18" charset="0"/>
                <a:cs typeface="Times New Roman" panose="02020603050405020304" pitchFamily="18" charset="0"/>
              </a:rPr>
              <a:t>Ця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міра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застосовується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щодо</a:t>
            </a:r>
            <a:r>
              <a:rPr lang="ru-RU" dirty="0">
                <a:latin typeface="Times New Roman" panose="02020603050405020304" pitchFamily="18" charset="0"/>
                <a:cs typeface="Times New Roman" panose="02020603050405020304" pitchFamily="18" charset="0"/>
              </a:rPr>
              <a:t> тих </a:t>
            </a:r>
            <a:r>
              <a:rPr lang="ru-RU" dirty="0" err="1">
                <a:latin typeface="Times New Roman" panose="02020603050405020304" pitchFamily="18" charset="0"/>
                <a:cs typeface="Times New Roman" panose="02020603050405020304" pitchFamily="18" charset="0"/>
              </a:rPr>
              <a:t>суб’єктивних</a:t>
            </a:r>
            <a:r>
              <a:rPr lang="ru-RU" dirty="0">
                <a:latin typeface="Times New Roman" panose="02020603050405020304" pitchFamily="18" charset="0"/>
                <a:cs typeface="Times New Roman" panose="02020603050405020304" pitchFamily="18" charset="0"/>
              </a:rPr>
              <a:t> прав,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раніше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були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надані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суб’єкту</a:t>
            </a:r>
            <a:r>
              <a:rPr lang="ru-RU" dirty="0">
                <a:latin typeface="Times New Roman" panose="02020603050405020304" pitchFamily="18" charset="0"/>
                <a:cs typeface="Times New Roman" panose="02020603050405020304" pitchFamily="18" charset="0"/>
              </a:rPr>
              <a:t> органами державного </a:t>
            </a:r>
            <a:r>
              <a:rPr lang="ru-RU" dirty="0" err="1">
                <a:latin typeface="Times New Roman" panose="02020603050405020304" pitchFamily="18" charset="0"/>
                <a:cs typeface="Times New Roman" panose="02020603050405020304" pitchFamily="18" charset="0"/>
              </a:rPr>
              <a:t>управління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громадянин</a:t>
            </a:r>
            <a:r>
              <a:rPr lang="ru-RU" dirty="0">
                <a:latin typeface="Times New Roman" panose="02020603050405020304" pitchFamily="18" charset="0"/>
                <a:cs typeface="Times New Roman" panose="02020603050405020304" pitchFamily="18" charset="0"/>
              </a:rPr>
              <a:t> неправильно </a:t>
            </a:r>
            <a:r>
              <a:rPr lang="ru-RU" dirty="0" err="1">
                <a:latin typeface="Times New Roman" panose="02020603050405020304" pitchFamily="18" charset="0"/>
                <a:cs typeface="Times New Roman" panose="02020603050405020304" pitchFamily="18" charset="0"/>
              </a:rPr>
              <a:t>використовує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надане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йому</a:t>
            </a:r>
            <a:r>
              <a:rPr lang="ru-RU" dirty="0">
                <a:latin typeface="Times New Roman" panose="02020603050405020304" pitchFamily="18" charset="0"/>
                <a:cs typeface="Times New Roman" panose="02020603050405020304" pitchFamily="18" charset="0"/>
              </a:rPr>
              <a:t> право, орган державного </a:t>
            </a:r>
            <a:r>
              <a:rPr lang="ru-RU" dirty="0" err="1">
                <a:latin typeface="Times New Roman" panose="02020603050405020304" pitchFamily="18" charset="0"/>
                <a:cs typeface="Times New Roman" panose="02020603050405020304" pitchFamily="18" charset="0"/>
              </a:rPr>
              <a:t>управління</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тимчасово</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позбавляє</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його</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цього</a:t>
            </a:r>
            <a:r>
              <a:rPr lang="ru-RU" b="1" i="1" dirty="0">
                <a:solidFill>
                  <a:srgbClr val="FF0000"/>
                </a:solidFill>
                <a:latin typeface="Times New Roman" panose="02020603050405020304" pitchFamily="18" charset="0"/>
                <a:cs typeface="Times New Roman" panose="02020603050405020304" pitchFamily="18" charset="0"/>
              </a:rPr>
              <a:t> права</a:t>
            </a:r>
            <a:r>
              <a:rPr lang="ru-RU" b="1" i="1" dirty="0" smtClean="0">
                <a:solidFill>
                  <a:srgbClr val="FF0000"/>
                </a:solidFill>
                <a:latin typeface="Times New Roman" panose="02020603050405020304" pitchFamily="18" charset="0"/>
                <a:cs typeface="Times New Roman" panose="02020603050405020304" pitchFamily="18" charset="0"/>
              </a:rPr>
              <a:t>.</a:t>
            </a:r>
          </a:p>
          <a:p>
            <a:pPr marL="0" indent="0" algn="just">
              <a:buNone/>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Таке</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передбачається</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грубе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систематичне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порушення</a:t>
            </a:r>
            <a:r>
              <a:rPr lang="ru-RU" dirty="0">
                <a:latin typeface="Times New Roman" panose="02020603050405020304" pitchFamily="18" charset="0"/>
                <a:cs typeface="Times New Roman" panose="02020603050405020304" pitchFamily="18" charset="0"/>
              </a:rPr>
              <a:t> порядку </a:t>
            </a:r>
            <a:r>
              <a:rPr lang="ru-RU" dirty="0" err="1">
                <a:latin typeface="Times New Roman" panose="02020603050405020304" pitchFamily="18" charset="0"/>
                <a:cs typeface="Times New Roman" panose="02020603050405020304" pitchFamily="18" charset="0"/>
              </a:rPr>
              <a:t>користування</a:t>
            </a:r>
            <a:r>
              <a:rPr lang="ru-RU" dirty="0">
                <a:latin typeface="Times New Roman" panose="02020603050405020304" pitchFamily="18" charset="0"/>
                <a:cs typeface="Times New Roman" panose="02020603050405020304" pitchFamily="18" charset="0"/>
              </a:rPr>
              <a:t> правом. </a:t>
            </a:r>
            <a:r>
              <a:rPr lang="ru-RU" dirty="0" err="1">
                <a:latin typeface="Times New Roman" panose="02020603050405020304" pitchFamily="18" charset="0"/>
                <a:cs typeface="Times New Roman" panose="02020603050405020304" pitchFamily="18" charset="0"/>
              </a:rPr>
              <a:t>Воно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застосовується</a:t>
            </a:r>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судом і </a:t>
            </a:r>
            <a:r>
              <a:rPr lang="ru-RU" b="1" i="1" dirty="0" err="1">
                <a:solidFill>
                  <a:srgbClr val="FF0000"/>
                </a:solidFill>
                <a:latin typeface="Times New Roman" panose="02020603050405020304" pitchFamily="18" charset="0"/>
                <a:cs typeface="Times New Roman" panose="02020603050405020304" pitchFamily="18" charset="0"/>
              </a:rPr>
              <a:t>уповноваже­ними</a:t>
            </a:r>
            <a:r>
              <a:rPr lang="ru-RU" b="1" i="1" dirty="0">
                <a:solidFill>
                  <a:srgbClr val="FF0000"/>
                </a:solidFill>
                <a:latin typeface="Times New Roman" panose="02020603050405020304" pitchFamily="18" charset="0"/>
                <a:cs typeface="Times New Roman" panose="02020603050405020304" pitchFamily="18" charset="0"/>
              </a:rPr>
              <a:t> на те </a:t>
            </a:r>
            <a:r>
              <a:rPr lang="ru-RU" b="1" i="1" dirty="0" err="1">
                <a:solidFill>
                  <a:srgbClr val="FF0000"/>
                </a:solidFill>
                <a:latin typeface="Times New Roman" panose="02020603050405020304" pitchFamily="18" charset="0"/>
                <a:cs typeface="Times New Roman" panose="02020603050405020304" pitchFamily="18" charset="0"/>
              </a:rPr>
              <a:t>посадовими</a:t>
            </a:r>
            <a:r>
              <a:rPr lang="ru-RU" b="1" i="1" dirty="0">
                <a:solidFill>
                  <a:srgbClr val="FF0000"/>
                </a:solidFill>
                <a:latin typeface="Times New Roman" panose="02020603050405020304" pitchFamily="18" charset="0"/>
                <a:cs typeface="Times New Roman" panose="02020603050405020304" pitchFamily="18" charset="0"/>
              </a:rPr>
              <a:t> особами.</a:t>
            </a:r>
          </a:p>
        </p:txBody>
      </p:sp>
    </p:spTree>
    <p:extLst>
      <p:ext uri="{BB962C8B-B14F-4D97-AF65-F5344CB8AC3E}">
        <p14:creationId xmlns:p14="http://schemas.microsoft.com/office/powerpoint/2010/main" val="232094303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30680" y="1131094"/>
            <a:ext cx="7254240" cy="994172"/>
          </a:xfrm>
        </p:spPr>
        <p:txBody>
          <a:bodyPr>
            <a:normAutofit fontScale="90000"/>
          </a:bodyPr>
          <a:lstStyle/>
          <a:p>
            <a:r>
              <a:rPr lang="ru-RU" b="1" i="1" dirty="0" err="1">
                <a:latin typeface="Times New Roman" panose="02020603050405020304" pitchFamily="18" charset="0"/>
                <a:cs typeface="Times New Roman" panose="02020603050405020304" pitchFamily="18" charset="0"/>
              </a:rPr>
              <a:t>Громадські</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роботи</a:t>
            </a:r>
            <a:r>
              <a:rPr lang="ru-RU" b="1" i="1" dirty="0">
                <a:latin typeface="Times New Roman" panose="02020603050405020304" pitchFamily="18" charset="0"/>
                <a:cs typeface="Times New Roman" panose="02020603050405020304" pitchFamily="18" charset="0"/>
              </a:rPr>
              <a:t> (ст. 30</a:t>
            </a:r>
            <a:r>
              <a:rPr lang="ru-RU" b="1" i="1" baseline="30000" dirty="0">
                <a:latin typeface="Times New Roman" panose="02020603050405020304" pitchFamily="18" charset="0"/>
                <a:cs typeface="Times New Roman" panose="02020603050405020304" pitchFamily="18" charset="0"/>
              </a:rPr>
              <a:t>1</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КУпАП</a:t>
            </a:r>
            <a:r>
              <a:rPr lang="ru-RU" b="1" i="1" dirty="0" smtClean="0">
                <a:latin typeface="Times New Roman" panose="02020603050405020304" pitchFamily="18" charset="0"/>
                <a:cs typeface="Times New Roman" panose="02020603050405020304" pitchFamily="18" charset="0"/>
              </a:rPr>
              <a:t>)</a:t>
            </a:r>
            <a:endParaRPr lang="ru-RU" b="1" i="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630680" y="2226469"/>
            <a:ext cx="6884670" cy="3263504"/>
          </a:xfrm>
        </p:spPr>
        <p:txBody>
          <a:bodyPr>
            <a:normAutofit fontScale="62500" lnSpcReduction="20000"/>
          </a:bodyPr>
          <a:lstStyle/>
          <a:p>
            <a:pPr marL="0" indent="335756" algn="just">
              <a:buNone/>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Виконання</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стягнення</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вигляді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громадських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робіт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здійснюється</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основі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участі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порушників</a:t>
            </a:r>
            <a:r>
              <a:rPr lang="ru-RU" dirty="0">
                <a:latin typeface="Times New Roman" panose="02020603050405020304" pitchFamily="18" charset="0"/>
                <a:cs typeface="Times New Roman" panose="02020603050405020304" pitchFamily="18" charset="0"/>
              </a:rPr>
              <a:t> у </a:t>
            </a:r>
            <a:r>
              <a:rPr lang="ru-RU" b="1" i="1" dirty="0" err="1">
                <a:latin typeface="Times New Roman" panose="02020603050405020304" pitchFamily="18" charset="0"/>
                <a:cs typeface="Times New Roman" panose="02020603050405020304" pitchFamily="18" charset="0"/>
              </a:rPr>
              <a:t>суспільно</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корисній</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праці</a:t>
            </a:r>
            <a:r>
              <a:rPr lang="ru-RU" b="1" i="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і </a:t>
            </a:r>
            <a:r>
              <a:rPr lang="ru-RU" dirty="0" err="1">
                <a:latin typeface="Times New Roman" panose="02020603050405020304" pitchFamily="18" charset="0"/>
                <a:cs typeface="Times New Roman" panose="02020603050405020304" pitchFamily="18" charset="0"/>
              </a:rPr>
              <a:t>полягає</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виконанні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правопорушником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безоплатних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робіт</a:t>
            </a:r>
            <a:r>
              <a:rPr lang="ru-RU" dirty="0">
                <a:latin typeface="Times New Roman" panose="02020603050405020304" pitchFamily="18" charset="0"/>
                <a:cs typeface="Times New Roman" panose="02020603050405020304" pitchFamily="18" charset="0"/>
              </a:rPr>
              <a:t> у </a:t>
            </a:r>
            <a:r>
              <a:rPr lang="ru-RU" b="1" i="1" dirty="0" err="1">
                <a:solidFill>
                  <a:srgbClr val="FF0000"/>
                </a:solidFill>
                <a:latin typeface="Times New Roman" panose="02020603050405020304" pitchFamily="18" charset="0"/>
                <a:cs typeface="Times New Roman" panose="02020603050405020304" pitchFamily="18" charset="0"/>
              </a:rPr>
              <a:t>вільний</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від</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роботи</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чи</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навчання</a:t>
            </a:r>
            <a:r>
              <a:rPr lang="ru-RU" b="1" i="1" dirty="0">
                <a:solidFill>
                  <a:srgbClr val="FF0000"/>
                </a:solidFill>
                <a:latin typeface="Times New Roman" panose="02020603050405020304" pitchFamily="18" charset="0"/>
                <a:cs typeface="Times New Roman" panose="02020603050405020304" pitchFamily="18" charset="0"/>
              </a:rPr>
              <a:t> час</a:t>
            </a:r>
            <a:r>
              <a:rPr lang="ru-RU" b="1" i="1" dirty="0" smtClean="0">
                <a:solidFill>
                  <a:srgbClr val="FF0000"/>
                </a:solidFill>
                <a:latin typeface="Times New Roman" panose="02020603050405020304" pitchFamily="18" charset="0"/>
                <a:cs typeface="Times New Roman" panose="02020603050405020304" pitchFamily="18" charset="0"/>
              </a:rPr>
              <a:t>.</a:t>
            </a:r>
          </a:p>
          <a:p>
            <a:pPr marL="0" indent="335756" algn="just">
              <a:buNone/>
            </a:pPr>
            <a:r>
              <a:rPr lang="ru-RU" dirty="0" err="1">
                <a:latin typeface="Times New Roman" panose="02020603050405020304" pitchFamily="18" charset="0"/>
                <a:cs typeface="Times New Roman" panose="02020603050405020304" pitchFamily="18" charset="0"/>
              </a:rPr>
              <a:t>Громадські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роботи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призначається</a:t>
            </a:r>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в судовому порядку</a:t>
            </a:r>
            <a:r>
              <a:rPr lang="ru-RU" dirty="0">
                <a:latin typeface="Times New Roman" panose="02020603050405020304" pitchFamily="18" charset="0"/>
                <a:cs typeface="Times New Roman" panose="02020603050405020304" pitchFamily="18" charset="0"/>
              </a:rPr>
              <a:t> на строк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двадцяти</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шістдесяти</a:t>
            </a:r>
            <a:r>
              <a:rPr lang="ru-RU" dirty="0">
                <a:latin typeface="Times New Roman" panose="02020603050405020304" pitchFamily="18" charset="0"/>
                <a:cs typeface="Times New Roman" panose="02020603050405020304" pitchFamily="18" charset="0"/>
              </a:rPr>
              <a:t> годин і </a:t>
            </a:r>
            <a:r>
              <a:rPr lang="ru-RU" dirty="0" err="1">
                <a:latin typeface="Times New Roman" panose="02020603050405020304" pitchFamily="18" charset="0"/>
                <a:cs typeface="Times New Roman" panose="02020603050405020304" pitchFamily="18" charset="0"/>
              </a:rPr>
              <a:t>відбуваються</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більш</a:t>
            </a:r>
            <a:r>
              <a:rPr lang="ru-RU" dirty="0">
                <a:latin typeface="Times New Roman" panose="02020603050405020304" pitchFamily="18" charset="0"/>
                <a:cs typeface="Times New Roman" panose="02020603050405020304" pitchFamily="18" charset="0"/>
              </a:rPr>
              <a:t> як </a:t>
            </a:r>
            <a:r>
              <a:rPr lang="ru-RU" dirty="0" err="1">
                <a:latin typeface="Times New Roman" panose="02020603050405020304" pitchFamily="18" charset="0"/>
                <a:cs typeface="Times New Roman" panose="02020603050405020304" pitchFamily="18" charset="0"/>
              </a:rPr>
              <a:t>чотири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години</a:t>
            </a:r>
            <a:r>
              <a:rPr lang="ru-RU" dirty="0">
                <a:latin typeface="Times New Roman" panose="02020603050405020304" pitchFamily="18" charset="0"/>
                <a:cs typeface="Times New Roman" panose="02020603050405020304" pitchFamily="18" charset="0"/>
              </a:rPr>
              <a:t> на день. До </a:t>
            </a:r>
            <a:r>
              <a:rPr lang="ru-RU" dirty="0" err="1">
                <a:latin typeface="Times New Roman" panose="02020603050405020304" pitchFamily="18" charset="0"/>
                <a:cs typeface="Times New Roman" panose="02020603050405020304" pitchFamily="18" charset="0"/>
              </a:rPr>
              <a:t>відбутого</a:t>
            </a:r>
            <a:r>
              <a:rPr lang="ru-RU" dirty="0">
                <a:latin typeface="Times New Roman" panose="02020603050405020304" pitchFamily="18" charset="0"/>
                <a:cs typeface="Times New Roman" panose="02020603050405020304" pitchFamily="18" charset="0"/>
              </a:rPr>
              <a:t> строку </a:t>
            </a:r>
            <a:r>
              <a:rPr lang="ru-RU" dirty="0" err="1">
                <a:latin typeface="Times New Roman" panose="02020603050405020304" pitchFamily="18" charset="0"/>
                <a:cs typeface="Times New Roman" panose="02020603050405020304" pitchFamily="18" charset="0"/>
              </a:rPr>
              <a:t>громадських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робіт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зараховується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тільки</a:t>
            </a:r>
            <a:r>
              <a:rPr lang="ru-RU" dirty="0">
                <a:latin typeface="Times New Roman" panose="02020603050405020304" pitchFamily="18" charset="0"/>
                <a:cs typeface="Times New Roman" panose="02020603050405020304" pitchFamily="18" charset="0"/>
              </a:rPr>
              <a:t> той час, </a:t>
            </a:r>
            <a:r>
              <a:rPr lang="ru-RU" dirty="0" err="1">
                <a:latin typeface="Times New Roman" panose="02020603050405020304" pitchFamily="18" charset="0"/>
                <a:cs typeface="Times New Roman" panose="02020603050405020304" pitchFamily="18" charset="0"/>
              </a:rPr>
              <a:t>протягом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порушник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виконував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суспільно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корисну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працю</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визначених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об’єктах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підтверджено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повідомленням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власника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підприємства</a:t>
            </a:r>
            <a:r>
              <a:rPr lang="ru-RU" dirty="0">
                <a:latin typeface="Times New Roman" panose="02020603050405020304" pitchFamily="18" charset="0"/>
                <a:cs typeface="Times New Roman" panose="02020603050405020304" pitchFamily="18" charset="0"/>
              </a:rPr>
              <a:t>.</a:t>
            </a:r>
            <a:endParaRPr lang="ru-RU" b="1" i="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184111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13560" y="1131094"/>
            <a:ext cx="6701790" cy="994172"/>
          </a:xfrm>
        </p:spPr>
        <p:txBody>
          <a:bodyPr>
            <a:normAutofit fontScale="90000"/>
          </a:bodyPr>
          <a:lstStyle/>
          <a:p>
            <a:r>
              <a:rPr lang="ru-RU" b="1" i="1" dirty="0" err="1">
                <a:latin typeface="Times New Roman" panose="02020603050405020304" pitchFamily="18" charset="0"/>
                <a:cs typeface="Times New Roman" panose="02020603050405020304" pitchFamily="18" charset="0"/>
              </a:rPr>
              <a:t>Виправні</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роботи</a:t>
            </a:r>
            <a:r>
              <a:rPr lang="ru-RU" b="1" i="1" dirty="0">
                <a:latin typeface="Times New Roman" panose="02020603050405020304" pitchFamily="18" charset="0"/>
                <a:cs typeface="Times New Roman" panose="02020603050405020304" pitchFamily="18" charset="0"/>
              </a:rPr>
              <a:t> (ст. 31 </a:t>
            </a:r>
            <a:r>
              <a:rPr lang="ru-RU" b="1" i="1" dirty="0" err="1">
                <a:latin typeface="Times New Roman" panose="02020603050405020304" pitchFamily="18" charset="0"/>
                <a:cs typeface="Times New Roman" panose="02020603050405020304" pitchFamily="18" charset="0"/>
              </a:rPr>
              <a:t>КУпАП</a:t>
            </a:r>
            <a:r>
              <a:rPr lang="ru-RU" b="1" i="1" dirty="0">
                <a:latin typeface="Times New Roman" panose="02020603050405020304" pitchFamily="18" charset="0"/>
                <a:cs typeface="Times New Roman" panose="02020603050405020304" pitchFamily="18" charset="0"/>
              </a:rPr>
              <a:t>) </a:t>
            </a:r>
          </a:p>
        </p:txBody>
      </p:sp>
      <p:sp>
        <p:nvSpPr>
          <p:cNvPr id="3" name="Объект 2"/>
          <p:cNvSpPr>
            <a:spLocks noGrp="1"/>
          </p:cNvSpPr>
          <p:nvPr>
            <p:ph idx="1"/>
          </p:nvPr>
        </p:nvSpPr>
        <p:spPr>
          <a:xfrm>
            <a:off x="1600200" y="2226469"/>
            <a:ext cx="6915150" cy="3263504"/>
          </a:xfrm>
        </p:spPr>
        <p:txBody>
          <a:bodyPr>
            <a:normAutofit fontScale="70000" lnSpcReduction="20000"/>
          </a:bodyPr>
          <a:lstStyle/>
          <a:p>
            <a:pPr marL="0" indent="0" algn="just">
              <a:buNone/>
            </a:pPr>
            <a:r>
              <a:rPr lang="ru-RU" dirty="0" smtClean="0">
                <a:latin typeface="Times New Roman" panose="02020603050405020304" pitchFamily="18" charset="0"/>
                <a:cs typeface="Times New Roman" panose="02020603050405020304" pitchFamily="18" charset="0"/>
              </a:rPr>
              <a:t>        * </a:t>
            </a:r>
            <a:r>
              <a:rPr lang="ru-RU" dirty="0" err="1" smtClean="0">
                <a:latin typeface="Times New Roman" panose="02020603050405020304" pitchFamily="18" charset="0"/>
                <a:cs typeface="Times New Roman" panose="02020603050405020304" pitchFamily="18" charset="0"/>
              </a:rPr>
              <a:t>стягнення</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майнового</a:t>
            </a:r>
            <a:r>
              <a:rPr lang="ru-RU" dirty="0">
                <a:latin typeface="Times New Roman" panose="02020603050405020304" pitchFamily="18" charset="0"/>
                <a:cs typeface="Times New Roman" panose="02020603050405020304" pitchFamily="18" charset="0"/>
              </a:rPr>
              <a:t> характеру, </a:t>
            </a:r>
            <a:r>
              <a:rPr lang="ru-RU" b="1" i="1" dirty="0" err="1">
                <a:solidFill>
                  <a:srgbClr val="FF0000"/>
                </a:solidFill>
                <a:latin typeface="Times New Roman" panose="02020603050405020304" pitchFamily="18" charset="0"/>
                <a:cs typeface="Times New Roman" panose="02020603050405020304" pitchFamily="18" charset="0"/>
              </a:rPr>
              <a:t>що</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триває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Воно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застосовується</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термін</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двох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місяців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відбуванням</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місцем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постійної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роботи</a:t>
            </a:r>
            <a:r>
              <a:rPr lang="ru-RU" dirty="0">
                <a:latin typeface="Times New Roman" panose="02020603050405020304" pitchFamily="18" charset="0"/>
                <a:cs typeface="Times New Roman" panose="02020603050405020304" pitchFamily="18" charset="0"/>
              </a:rPr>
              <a:t> винного і </a:t>
            </a:r>
            <a:r>
              <a:rPr lang="ru-RU" b="1" i="1" dirty="0">
                <a:solidFill>
                  <a:srgbClr val="FF0000"/>
                </a:solidFill>
                <a:latin typeface="Times New Roman" panose="02020603050405020304" pitchFamily="18" charset="0"/>
                <a:cs typeface="Times New Roman" panose="02020603050405020304" pitchFamily="18" charset="0"/>
              </a:rPr>
              <a:t>з </a:t>
            </a:r>
            <a:r>
              <a:rPr lang="ru-RU" b="1" i="1" dirty="0" err="1">
                <a:solidFill>
                  <a:srgbClr val="FF0000"/>
                </a:solidFill>
                <a:latin typeface="Times New Roman" panose="02020603050405020304" pitchFamily="18" charset="0"/>
                <a:cs typeface="Times New Roman" panose="02020603050405020304" pitchFamily="18" charset="0"/>
              </a:rPr>
              <a:t>відрахуванням</a:t>
            </a:r>
            <a:r>
              <a:rPr lang="ru-RU" b="1" i="1" dirty="0">
                <a:solidFill>
                  <a:srgbClr val="FF0000"/>
                </a:solidFill>
                <a:latin typeface="Times New Roman" panose="02020603050405020304" pitchFamily="18" charset="0"/>
                <a:cs typeface="Times New Roman" panose="02020603050405020304" pitchFamily="18" charset="0"/>
              </a:rPr>
              <a:t> до 20 </a:t>
            </a:r>
            <a:r>
              <a:rPr lang="ru-RU" b="1" i="1" dirty="0" err="1">
                <a:solidFill>
                  <a:srgbClr val="FF0000"/>
                </a:solidFill>
                <a:latin typeface="Times New Roman" panose="02020603050405020304" pitchFamily="18" charset="0"/>
                <a:cs typeface="Times New Roman" panose="02020603050405020304" pitchFamily="18" charset="0"/>
              </a:rPr>
              <a:t>відсотків</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йо­го</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заробітку</a:t>
            </a:r>
            <a:r>
              <a:rPr lang="ru-RU" b="1" i="1" dirty="0">
                <a:solidFill>
                  <a:srgbClr val="FF0000"/>
                </a:solidFill>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в </a:t>
            </a:r>
            <a:r>
              <a:rPr lang="ru-RU" dirty="0" err="1">
                <a:latin typeface="Times New Roman" panose="02020603050405020304" pitchFamily="18" charset="0"/>
                <a:cs typeface="Times New Roman" panose="02020603050405020304" pitchFamily="18" charset="0"/>
              </a:rPr>
              <a:t>дохід</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держави</a:t>
            </a:r>
            <a:r>
              <a:rPr lang="ru-RU" dirty="0" smtClean="0">
                <a:latin typeface="Times New Roman" panose="02020603050405020304" pitchFamily="18" charset="0"/>
                <a:cs typeface="Times New Roman" panose="02020603050405020304" pitchFamily="18" charset="0"/>
              </a:rPr>
              <a:t>.</a:t>
            </a:r>
          </a:p>
          <a:p>
            <a:pPr marL="0" indent="0" algn="just">
              <a:buNone/>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Виправні</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роботи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призначаються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тільки</a:t>
            </a:r>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як </a:t>
            </a:r>
            <a:r>
              <a:rPr lang="ru-RU" b="1" i="1" dirty="0" err="1">
                <a:solidFill>
                  <a:srgbClr val="FF0000"/>
                </a:solidFill>
                <a:latin typeface="Times New Roman" panose="02020603050405020304" pitchFamily="18" charset="0"/>
                <a:cs typeface="Times New Roman" panose="02020603050405020304" pitchFamily="18" charset="0"/>
              </a:rPr>
              <a:t>основне</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стягнення</a:t>
            </a:r>
            <a:r>
              <a:rPr lang="ru-RU" b="1" i="1" dirty="0">
                <a:solidFill>
                  <a:srgbClr val="FF0000"/>
                </a:solidFill>
                <a:latin typeface="Times New Roman" panose="02020603050405020304" pitchFamily="18" charset="0"/>
                <a:cs typeface="Times New Roman" panose="02020603050405020304" pitchFamily="18" charset="0"/>
              </a:rPr>
              <a:t> й </a:t>
            </a:r>
            <a:r>
              <a:rPr lang="ru-RU" b="1" i="1" dirty="0" err="1">
                <a:solidFill>
                  <a:srgbClr val="FF0000"/>
                </a:solidFill>
                <a:latin typeface="Times New Roman" panose="02020603050405020304" pitchFamily="18" charset="0"/>
                <a:cs typeface="Times New Roman" panose="02020603050405020304" pitchFamily="18" charset="0"/>
              </a:rPr>
              <a:t>відбуваються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виключно</a:t>
            </a:r>
            <a:r>
              <a:rPr lang="ru-RU" b="1" i="1" dirty="0">
                <a:solidFill>
                  <a:srgbClr val="FF0000"/>
                </a:solidFill>
                <a:latin typeface="Times New Roman" panose="02020603050405020304" pitchFamily="18" charset="0"/>
                <a:cs typeface="Times New Roman" panose="02020603050405020304" pitchFamily="18" charset="0"/>
              </a:rPr>
              <a:t> за </a:t>
            </a:r>
            <a:r>
              <a:rPr lang="ru-RU" b="1" i="1" dirty="0" err="1">
                <a:solidFill>
                  <a:srgbClr val="FF0000"/>
                </a:solidFill>
                <a:latin typeface="Times New Roman" panose="02020603050405020304" pitchFamily="18" charset="0"/>
                <a:cs typeface="Times New Roman" panose="02020603050405020304" pitchFamily="18" charset="0"/>
              </a:rPr>
              <a:t>місцем</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постійної</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роботи</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правопорушника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Відра­хування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здійснюються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заробітку</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основним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місцем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роботи</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суміс­ництвом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гонорарів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одержуваних</a:t>
            </a:r>
            <a:r>
              <a:rPr lang="ru-RU" dirty="0">
                <a:latin typeface="Times New Roman" panose="02020603050405020304" pitchFamily="18" charset="0"/>
                <a:cs typeface="Times New Roman" panose="02020603050405020304" pitchFamily="18" charset="0"/>
              </a:rPr>
              <a:t> за договорами і </a:t>
            </a:r>
            <a:r>
              <a:rPr lang="ru-RU" dirty="0" err="1">
                <a:latin typeface="Times New Roman" panose="02020603050405020304" pitchFamily="18" charset="0"/>
                <a:cs typeface="Times New Roman" panose="02020603050405020304" pitchFamily="18" charset="0"/>
              </a:rPr>
              <a:t>трудовими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угодами</a:t>
            </a:r>
            <a:r>
              <a:rPr lang="ru-RU" dirty="0">
                <a:latin typeface="Times New Roman" panose="02020603050405020304" pitchFamily="18" charset="0"/>
                <a:cs typeface="Times New Roman" panose="02020603050405020304" pitchFamily="18" charset="0"/>
              </a:rPr>
              <a:t>. Вони не </a:t>
            </a:r>
            <a:r>
              <a:rPr lang="ru-RU" dirty="0" err="1">
                <a:latin typeface="Times New Roman" panose="02020603050405020304" pitchFamily="18" charset="0"/>
                <a:cs typeface="Times New Roman" panose="02020603050405020304" pitchFamily="18" charset="0"/>
              </a:rPr>
              <a:t>допускаються</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пенсій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грошової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допомоги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виплат</a:t>
            </a:r>
            <a:r>
              <a:rPr lang="ru-RU" dirty="0">
                <a:latin typeface="Times New Roman" panose="02020603050405020304" pitchFamily="18" charset="0"/>
                <a:cs typeface="Times New Roman" panose="02020603050405020304" pitchFamily="18" charset="0"/>
              </a:rPr>
              <a:t> одноразового характеру.</a:t>
            </a:r>
          </a:p>
        </p:txBody>
      </p:sp>
    </p:spTree>
    <p:extLst>
      <p:ext uri="{BB962C8B-B14F-4D97-AF65-F5344CB8AC3E}">
        <p14:creationId xmlns:p14="http://schemas.microsoft.com/office/powerpoint/2010/main" val="404952742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9170" y="1232297"/>
            <a:ext cx="7886700" cy="994172"/>
          </a:xfrm>
        </p:spPr>
        <p:txBody>
          <a:bodyPr>
            <a:normAutofit fontScale="90000"/>
          </a:bodyPr>
          <a:lstStyle/>
          <a:p>
            <a:pPr algn="ctr"/>
            <a:r>
              <a:rPr lang="ru-RU" b="1" i="1" dirty="0" err="1">
                <a:latin typeface="Times New Roman" panose="02020603050405020304" pitchFamily="18" charset="0"/>
                <a:cs typeface="Times New Roman" panose="02020603050405020304" pitchFamily="18" charset="0"/>
              </a:rPr>
              <a:t>Адміністративний</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арешт</a:t>
            </a:r>
            <a:r>
              <a:rPr lang="ru-RU" b="1" i="1" dirty="0">
                <a:latin typeface="Times New Roman" panose="02020603050405020304" pitchFamily="18" charset="0"/>
                <a:cs typeface="Times New Roman" panose="02020603050405020304" pitchFamily="18" charset="0"/>
              </a:rPr>
              <a:t> (ст. 32 </a:t>
            </a:r>
            <a:r>
              <a:rPr lang="ru-RU" b="1" i="1" dirty="0" err="1">
                <a:latin typeface="Times New Roman" panose="02020603050405020304" pitchFamily="18" charset="0"/>
                <a:cs typeface="Times New Roman" panose="02020603050405020304" pitchFamily="18" charset="0"/>
              </a:rPr>
              <a:t>КУпАП</a:t>
            </a:r>
            <a:r>
              <a:rPr lang="ru-RU" b="1" i="1" dirty="0" smtClean="0">
                <a:latin typeface="Times New Roman" panose="02020603050405020304" pitchFamily="18" charset="0"/>
                <a:cs typeface="Times New Roman" panose="02020603050405020304" pitchFamily="18" charset="0"/>
              </a:rPr>
              <a:t>)</a:t>
            </a:r>
            <a:endParaRPr lang="ru-RU" b="1" i="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798320" y="2226469"/>
            <a:ext cx="6717030" cy="3263504"/>
          </a:xfrm>
        </p:spPr>
        <p:txBody>
          <a:bodyPr>
            <a:normAutofit fontScale="62500" lnSpcReduction="20000"/>
          </a:bodyPr>
          <a:lstStyle/>
          <a:p>
            <a:pPr marL="0" indent="0" algn="just">
              <a:buNone/>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Це</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встановлено</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адміністративні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за </a:t>
            </a:r>
            <a:r>
              <a:rPr lang="ru-RU" b="1" i="1" dirty="0" err="1">
                <a:solidFill>
                  <a:srgbClr val="FF0000"/>
                </a:solidFill>
                <a:latin typeface="Times New Roman" panose="02020603050405020304" pitchFamily="18" charset="0"/>
                <a:cs typeface="Times New Roman" panose="02020603050405020304" pitchFamily="18" charset="0"/>
              </a:rPr>
              <a:t>ступенем</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громадської</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небезпеки</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наближаються</a:t>
            </a:r>
            <a:r>
              <a:rPr lang="ru-RU" b="1" i="1" dirty="0">
                <a:solidFill>
                  <a:srgbClr val="FF0000"/>
                </a:solidFill>
                <a:latin typeface="Times New Roman" panose="02020603050405020304" pitchFamily="18" charset="0"/>
                <a:cs typeface="Times New Roman" panose="02020603050405020304" pitchFamily="18" charset="0"/>
              </a:rPr>
              <a:t> до </a:t>
            </a:r>
            <a:r>
              <a:rPr lang="ru-RU" b="1" i="1" dirty="0" err="1">
                <a:solidFill>
                  <a:srgbClr val="FF0000"/>
                </a:solidFill>
                <a:latin typeface="Times New Roman" panose="02020603050405020304" pitchFamily="18" charset="0"/>
                <a:cs typeface="Times New Roman" panose="02020603050405020304" pitchFamily="18" charset="0"/>
              </a:rPr>
              <a:t>злочинів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Арешт</a:t>
            </a:r>
            <a:r>
              <a:rPr lang="ru-RU" dirty="0">
                <a:latin typeface="Times New Roman" panose="02020603050405020304" pitchFamily="18" charset="0"/>
                <a:cs typeface="Times New Roman" panose="02020603050405020304" pitchFamily="18" charset="0"/>
              </a:rPr>
              <a:t> є </a:t>
            </a:r>
            <a:r>
              <a:rPr lang="ru-RU" b="1" i="1" dirty="0" err="1">
                <a:solidFill>
                  <a:srgbClr val="FF0000"/>
                </a:solidFill>
                <a:latin typeface="Times New Roman" panose="02020603050405020304" pitchFamily="18" charset="0"/>
                <a:cs typeface="Times New Roman" panose="02020603050405020304" pitchFamily="18" charset="0"/>
              </a:rPr>
              <a:t>найбільш</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суворим</a:t>
            </a:r>
            <a:r>
              <a:rPr lang="ru-RU" b="1" i="1" dirty="0">
                <a:solidFill>
                  <a:srgbClr val="FF0000"/>
                </a:solidFill>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з </a:t>
            </a:r>
            <a:r>
              <a:rPr lang="ru-RU" dirty="0" err="1">
                <a:latin typeface="Times New Roman" panose="02020603050405020304" pitchFamily="18" charset="0"/>
                <a:cs typeface="Times New Roman" panose="02020603050405020304" pitchFamily="18" charset="0"/>
              </a:rPr>
              <a:t>усіх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видів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стягнень</a:t>
            </a:r>
            <a:r>
              <a:rPr lang="ru-RU" dirty="0">
                <a:latin typeface="Times New Roman" panose="02020603050405020304" pitchFamily="18" charset="0"/>
                <a:cs typeface="Times New Roman" panose="02020603050405020304" pitchFamily="18" charset="0"/>
              </a:rPr>
              <a:t>. Тому </a:t>
            </a:r>
            <a:r>
              <a:rPr lang="ru-RU" dirty="0" err="1">
                <a:latin typeface="Times New Roman" panose="02020603050405020304" pitchFamily="18" charset="0"/>
                <a:cs typeface="Times New Roman" panose="02020603050405020304" pitchFamily="18" charset="0"/>
              </a:rPr>
              <a:t>законодавець</a:t>
            </a:r>
            <a:r>
              <a:rPr lang="ru-RU" dirty="0">
                <a:latin typeface="Times New Roman" panose="02020603050405020304" pitchFamily="18" charset="0"/>
                <a:cs typeface="Times New Roman" panose="02020603050405020304" pitchFamily="18" charset="0"/>
              </a:rPr>
              <a:t> прямо </a:t>
            </a:r>
            <a:r>
              <a:rPr lang="ru-RU" dirty="0" err="1">
                <a:latin typeface="Times New Roman" panose="02020603050405020304" pitchFamily="18" charset="0"/>
                <a:cs typeface="Times New Roman" panose="02020603050405020304" pitchFamily="18" charset="0"/>
              </a:rPr>
              <a:t>зазначає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арешт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застосовується</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лише</a:t>
            </a:r>
            <a:r>
              <a:rPr lang="ru-RU" b="1" i="1" dirty="0">
                <a:solidFill>
                  <a:srgbClr val="FF0000"/>
                </a:solidFill>
                <a:latin typeface="Times New Roman" panose="02020603050405020304" pitchFamily="18" charset="0"/>
                <a:cs typeface="Times New Roman" panose="02020603050405020304" pitchFamily="18" charset="0"/>
              </a:rPr>
              <a:t> у </a:t>
            </a:r>
            <a:r>
              <a:rPr lang="ru-RU" b="1" i="1" dirty="0" err="1">
                <a:solidFill>
                  <a:srgbClr val="FF0000"/>
                </a:solidFill>
                <a:latin typeface="Times New Roman" panose="02020603050405020304" pitchFamily="18" charset="0"/>
                <a:cs typeface="Times New Roman" panose="02020603050405020304" pitchFamily="18" charset="0"/>
              </a:rPr>
              <a:t>виняткових</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випадках</a:t>
            </a:r>
            <a:r>
              <a:rPr lang="ru-RU" b="1" i="1" dirty="0">
                <a:solidFill>
                  <a:srgbClr val="FF0000"/>
                </a:solidFill>
                <a:latin typeface="Times New Roman" panose="02020603050405020304" pitchFamily="18" charset="0"/>
                <a:cs typeface="Times New Roman" panose="02020603050405020304" pitchFamily="18" charset="0"/>
              </a:rPr>
              <a:t> за </a:t>
            </a:r>
            <a:r>
              <a:rPr lang="ru-RU" b="1" i="1" dirty="0" err="1">
                <a:solidFill>
                  <a:srgbClr val="FF0000"/>
                </a:solidFill>
                <a:latin typeface="Times New Roman" panose="02020603050405020304" pitchFamily="18" charset="0"/>
                <a:cs typeface="Times New Roman" panose="02020603050405020304" pitchFamily="18" charset="0"/>
              </a:rPr>
              <a:t>окремі</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види</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адміністративних</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правопорушень</a:t>
            </a:r>
            <a:r>
              <a:rPr lang="ru-RU" b="1" i="1" dirty="0">
                <a:solidFill>
                  <a:srgbClr val="FF0000"/>
                </a:solidFill>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Цією</a:t>
            </a:r>
            <a:r>
              <a:rPr lang="ru-RU" dirty="0">
                <a:latin typeface="Times New Roman" panose="02020603050405020304" pitchFamily="18" charset="0"/>
                <a:cs typeface="Times New Roman" panose="02020603050405020304" pitchFamily="18" charset="0"/>
              </a:rPr>
              <a:t> ж </a:t>
            </a:r>
            <a:r>
              <a:rPr lang="ru-RU" dirty="0" err="1">
                <a:latin typeface="Times New Roman" panose="02020603050405020304" pitchFamily="18" charset="0"/>
                <a:cs typeface="Times New Roman" panose="02020603050405020304" pitchFamily="18" charset="0"/>
              </a:rPr>
              <a:t>обставиною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пояснюється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використання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цього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тільки</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альтернативних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санкціях</a:t>
            </a:r>
            <a:r>
              <a:rPr lang="ru-RU" dirty="0" smtClean="0">
                <a:latin typeface="Times New Roman" panose="02020603050405020304" pitchFamily="18" charset="0"/>
                <a:cs typeface="Times New Roman" panose="02020603050405020304" pitchFamily="18" charset="0"/>
              </a:rPr>
              <a:t>.</a:t>
            </a:r>
          </a:p>
          <a:p>
            <a:pPr marL="0" indent="0" algn="just">
              <a:buNone/>
            </a:pPr>
            <a:r>
              <a:rPr lang="ru-RU" dirty="0" smtClean="0">
                <a:latin typeface="Times New Roman" panose="02020603050405020304" pitchFamily="18" charset="0"/>
                <a:cs typeface="Times New Roman" panose="02020603050405020304" pitchFamily="18" charset="0"/>
              </a:rPr>
              <a:t>* на </a:t>
            </a:r>
            <a:r>
              <a:rPr lang="ru-RU" dirty="0">
                <a:latin typeface="Times New Roman" panose="02020603050405020304" pitchFamily="18" charset="0"/>
                <a:cs typeface="Times New Roman" panose="02020603050405020304" pitchFamily="18" charset="0"/>
              </a:rPr>
              <a:t>строк </a:t>
            </a:r>
            <a:r>
              <a:rPr lang="ru-RU" b="1" i="1" dirty="0">
                <a:solidFill>
                  <a:srgbClr val="FF0000"/>
                </a:solidFill>
                <a:latin typeface="Times New Roman" panose="02020603050405020304" pitchFamily="18" charset="0"/>
                <a:cs typeface="Times New Roman" panose="02020603050405020304" pitchFamily="18" charset="0"/>
              </a:rPr>
              <a:t>до </a:t>
            </a:r>
            <a:r>
              <a:rPr lang="ru-RU" b="1" i="1" dirty="0" err="1">
                <a:solidFill>
                  <a:srgbClr val="FF0000"/>
                </a:solidFill>
                <a:latin typeface="Times New Roman" panose="02020603050405020304" pitchFamily="18" charset="0"/>
                <a:cs typeface="Times New Roman" panose="02020603050405020304" pitchFamily="18" charset="0"/>
              </a:rPr>
              <a:t>п'ятнадцяти</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діб</a:t>
            </a:r>
            <a:r>
              <a:rPr lang="ru-RU" b="1" i="1" dirty="0">
                <a:solidFill>
                  <a:srgbClr val="FF0000"/>
                </a:solidFill>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арешт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призначається</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районним</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районним</a:t>
            </a:r>
            <a:r>
              <a:rPr lang="ru-RU" b="1" i="1" dirty="0">
                <a:solidFill>
                  <a:srgbClr val="FF0000"/>
                </a:solidFill>
                <a:latin typeface="Times New Roman" panose="02020603050405020304" pitchFamily="18" charset="0"/>
                <a:cs typeface="Times New Roman" panose="02020603050405020304" pitchFamily="18" charset="0"/>
              </a:rPr>
              <a:t> у </a:t>
            </a:r>
            <a:r>
              <a:rPr lang="ru-RU" b="1" i="1" dirty="0" err="1">
                <a:solidFill>
                  <a:srgbClr val="FF0000"/>
                </a:solidFill>
                <a:latin typeface="Times New Roman" panose="02020603050405020304" pitchFamily="18" charset="0"/>
                <a:cs typeface="Times New Roman" panose="02020603050405020304" pitchFamily="18" charset="0"/>
              </a:rPr>
              <a:t>місті</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міським</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чи</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міськрайонним</a:t>
            </a:r>
            <a:r>
              <a:rPr lang="ru-RU" b="1" i="1" dirty="0">
                <a:solidFill>
                  <a:srgbClr val="FF0000"/>
                </a:solidFill>
                <a:latin typeface="Times New Roman" panose="02020603050405020304" pitchFamily="18" charset="0"/>
                <a:cs typeface="Times New Roman" panose="02020603050405020304" pitchFamily="18" charset="0"/>
              </a:rPr>
              <a:t> судом (</a:t>
            </a:r>
            <a:r>
              <a:rPr lang="ru-RU" b="1" i="1" dirty="0" err="1">
                <a:solidFill>
                  <a:srgbClr val="FF0000"/>
                </a:solidFill>
                <a:latin typeface="Times New Roman" panose="02020603050405020304" pitchFamily="18" charset="0"/>
                <a:cs typeface="Times New Roman" panose="02020603050405020304" pitchFamily="18" charset="0"/>
              </a:rPr>
              <a:t>суддею</a:t>
            </a:r>
            <a:r>
              <a:rPr lang="ru-RU" b="1" i="1" dirty="0">
                <a:solidFill>
                  <a:srgbClr val="FF0000"/>
                </a:solidFill>
                <a:latin typeface="Times New Roman" panose="02020603050405020304" pitchFamily="18" charset="0"/>
                <a:cs typeface="Times New Roman" panose="02020603050405020304" pitchFamily="18" charset="0"/>
              </a:rPr>
              <a:t>).</a:t>
            </a:r>
          </a:p>
          <a:p>
            <a:pPr marL="0" indent="0" algn="just">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977896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27860" y="1131094"/>
            <a:ext cx="6587490" cy="994172"/>
          </a:xfrm>
        </p:spPr>
        <p:txBody>
          <a:bodyPr>
            <a:normAutofit fontScale="90000"/>
          </a:bodyPr>
          <a:lstStyle/>
          <a:p>
            <a:pPr algn="ctr"/>
            <a:r>
              <a:rPr lang="ru-RU" b="1" i="1" dirty="0" err="1">
                <a:latin typeface="Times New Roman" panose="02020603050405020304" pitchFamily="18" charset="0"/>
                <a:cs typeface="Times New Roman" panose="02020603050405020304" pitchFamily="18" charset="0"/>
              </a:rPr>
              <a:t>Стаття</a:t>
            </a:r>
            <a:r>
              <a:rPr lang="ru-RU" b="1" i="1" dirty="0">
                <a:latin typeface="Times New Roman" panose="02020603050405020304" pitchFamily="18" charset="0"/>
                <a:cs typeface="Times New Roman" panose="02020603050405020304" pitchFamily="18" charset="0"/>
              </a:rPr>
              <a:t> 32</a:t>
            </a:r>
            <a:r>
              <a:rPr lang="ru-RU" b="1" i="1" baseline="30000" dirty="0">
                <a:latin typeface="Times New Roman" panose="02020603050405020304" pitchFamily="18" charset="0"/>
                <a:cs typeface="Times New Roman" panose="02020603050405020304" pitchFamily="18" charset="0"/>
              </a:rPr>
              <a:t>-1</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Арешт</a:t>
            </a:r>
            <a:r>
              <a:rPr lang="ru-RU" b="1" i="1" dirty="0">
                <a:latin typeface="Times New Roman" panose="02020603050405020304" pitchFamily="18" charset="0"/>
                <a:cs typeface="Times New Roman" panose="02020603050405020304" pitchFamily="18" charset="0"/>
              </a:rPr>
              <a:t> з </a:t>
            </a:r>
            <a:r>
              <a:rPr lang="ru-RU" b="1" i="1" dirty="0" err="1">
                <a:latin typeface="Times New Roman" panose="02020603050405020304" pitchFamily="18" charset="0"/>
                <a:cs typeface="Times New Roman" panose="02020603050405020304" pitchFamily="18" charset="0"/>
              </a:rPr>
              <a:t>утриманням</a:t>
            </a:r>
            <a:r>
              <a:rPr lang="ru-RU" b="1" i="1" dirty="0">
                <a:latin typeface="Times New Roman" panose="02020603050405020304" pitchFamily="18" charset="0"/>
                <a:cs typeface="Times New Roman" panose="02020603050405020304" pitchFamily="18" charset="0"/>
              </a:rPr>
              <a:t> на </a:t>
            </a:r>
            <a:r>
              <a:rPr lang="ru-RU" b="1" i="1" dirty="0" err="1">
                <a:latin typeface="Times New Roman" panose="02020603050405020304" pitchFamily="18" charset="0"/>
                <a:cs typeface="Times New Roman" panose="02020603050405020304" pitchFamily="18" charset="0"/>
              </a:rPr>
              <a:t>гауптвахті</a:t>
            </a:r>
            <a:endParaRPr lang="ru-RU" i="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668780" y="2226469"/>
            <a:ext cx="6846570" cy="3263504"/>
          </a:xfrm>
        </p:spPr>
        <p:txBody>
          <a:bodyPr>
            <a:normAutofit fontScale="77500" lnSpcReduction="20000"/>
          </a:bodyPr>
          <a:lstStyle/>
          <a:p>
            <a:pPr marL="0" indent="0" algn="just">
              <a:buNone/>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Арешт</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з </a:t>
            </a:r>
            <a:r>
              <a:rPr lang="ru-RU" dirty="0" err="1">
                <a:latin typeface="Times New Roman" panose="02020603050405020304" pitchFamily="18" charset="0"/>
                <a:cs typeface="Times New Roman" panose="02020603050405020304" pitchFamily="18" charset="0"/>
              </a:rPr>
              <a:t>утриманням</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гауптвахті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встановлюється</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застосовується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лише</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виключних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випадках</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окремі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види</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військових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правопорушень</a:t>
            </a:r>
            <a:r>
              <a:rPr lang="ru-RU" dirty="0">
                <a:latin typeface="Times New Roman" panose="02020603050405020304" pitchFamily="18" charset="0"/>
                <a:cs typeface="Times New Roman" panose="02020603050405020304" pitchFamily="18" charset="0"/>
              </a:rPr>
              <a:t> на строк до десяти </a:t>
            </a:r>
            <a:r>
              <a:rPr lang="ru-RU" dirty="0" err="1">
                <a:latin typeface="Times New Roman" panose="02020603050405020304" pitchFamily="18" charset="0"/>
                <a:cs typeface="Times New Roman" panose="02020603050405020304" pitchFamily="18" charset="0"/>
              </a:rPr>
              <a:t>діб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Арешт</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утриманням</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гауптвахті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призначається</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районним</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районним</a:t>
            </a:r>
            <a:r>
              <a:rPr lang="ru-RU" b="1" i="1" dirty="0">
                <a:solidFill>
                  <a:srgbClr val="FF0000"/>
                </a:solidFill>
                <a:latin typeface="Times New Roman" panose="02020603050405020304" pitchFamily="18" charset="0"/>
                <a:cs typeface="Times New Roman" panose="02020603050405020304" pitchFamily="18" charset="0"/>
              </a:rPr>
              <a:t> у </a:t>
            </a:r>
            <a:r>
              <a:rPr lang="ru-RU" b="1" i="1" dirty="0" err="1">
                <a:solidFill>
                  <a:srgbClr val="FF0000"/>
                </a:solidFill>
                <a:latin typeface="Times New Roman" panose="02020603050405020304" pitchFamily="18" charset="0"/>
                <a:cs typeface="Times New Roman" panose="02020603050405020304" pitchFamily="18" charset="0"/>
              </a:rPr>
              <a:t>місті</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міським</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чи</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міськрайонним</a:t>
            </a:r>
            <a:r>
              <a:rPr lang="ru-RU" b="1" i="1" dirty="0">
                <a:solidFill>
                  <a:srgbClr val="FF0000"/>
                </a:solidFill>
                <a:latin typeface="Times New Roman" panose="02020603050405020304" pitchFamily="18" charset="0"/>
                <a:cs typeface="Times New Roman" panose="02020603050405020304" pitchFamily="18" charset="0"/>
              </a:rPr>
              <a:t> судом (</a:t>
            </a:r>
            <a:r>
              <a:rPr lang="ru-RU" b="1" i="1" dirty="0" err="1">
                <a:solidFill>
                  <a:srgbClr val="FF0000"/>
                </a:solidFill>
                <a:latin typeface="Times New Roman" panose="02020603050405020304" pitchFamily="18" charset="0"/>
                <a:cs typeface="Times New Roman" panose="02020603050405020304" pitchFamily="18" charset="0"/>
              </a:rPr>
              <a:t>суддею</a:t>
            </a:r>
            <a:r>
              <a:rPr lang="ru-RU" b="1" i="1" dirty="0">
                <a:latin typeface="Times New Roman" panose="02020603050405020304" pitchFamily="18" charset="0"/>
                <a:cs typeface="Times New Roman" panose="02020603050405020304" pitchFamily="18" charset="0"/>
              </a:rPr>
              <a:t>).</a:t>
            </a:r>
          </a:p>
          <a:p>
            <a:pPr marL="0" indent="0" algn="just">
              <a:buNone/>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Арешт</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з </a:t>
            </a:r>
            <a:r>
              <a:rPr lang="ru-RU" dirty="0" err="1">
                <a:latin typeface="Times New Roman" panose="02020603050405020304" pitchFamily="18" charset="0"/>
                <a:cs typeface="Times New Roman" panose="02020603050405020304" pitchFamily="18" charset="0"/>
              </a:rPr>
              <a:t>утриманням</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гауптвахті</a:t>
            </a:r>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не </a:t>
            </a:r>
            <a:r>
              <a:rPr lang="ru-RU" b="1" i="1" dirty="0" err="1">
                <a:solidFill>
                  <a:srgbClr val="FF0000"/>
                </a:solidFill>
                <a:latin typeface="Times New Roman" panose="02020603050405020304" pitchFamily="18" charset="0"/>
                <a:cs typeface="Times New Roman" panose="02020603050405020304" pitchFamily="18" charset="0"/>
              </a:rPr>
              <a:t>може</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застосовуватися</a:t>
            </a:r>
            <a:r>
              <a:rPr lang="ru-RU" b="1" i="1" dirty="0">
                <a:solidFill>
                  <a:srgbClr val="FF0000"/>
                </a:solidFill>
                <a:latin typeface="Times New Roman" panose="02020603050405020304" pitchFamily="18" charset="0"/>
                <a:cs typeface="Times New Roman" panose="02020603050405020304" pitchFamily="18" charset="0"/>
              </a:rPr>
              <a:t> до </a:t>
            </a:r>
            <a:r>
              <a:rPr lang="ru-RU" b="1" i="1" dirty="0" err="1">
                <a:solidFill>
                  <a:srgbClr val="FF0000"/>
                </a:solidFill>
                <a:latin typeface="Times New Roman" panose="02020603050405020304" pitchFamily="18" charset="0"/>
                <a:cs typeface="Times New Roman" panose="02020603050405020304" pitchFamily="18" charset="0"/>
              </a:rPr>
              <a:t>військовослужбовців-жінок</a:t>
            </a:r>
            <a:r>
              <a:rPr lang="ru-RU" b="1" i="1" dirty="0">
                <a:solidFill>
                  <a:srgbClr val="FF0000"/>
                </a:solidFill>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303979928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53" y="764704"/>
            <a:ext cx="8191822" cy="994172"/>
          </a:xfrm>
        </p:spPr>
        <p:txBody>
          <a:bodyPr>
            <a:normAutofit fontScale="90000"/>
          </a:bodyPr>
          <a:lstStyle/>
          <a:p>
            <a:pPr algn="ctr"/>
            <a:r>
              <a:rPr lang="ru-RU" b="1" dirty="0"/>
              <a:t> </a:t>
            </a:r>
            <a:r>
              <a:rPr lang="ru-RU" b="1" dirty="0" err="1">
                <a:latin typeface="Times New Roman" panose="02020603050405020304" pitchFamily="18" charset="0"/>
                <a:cs typeface="Times New Roman" panose="02020603050405020304" pitchFamily="18" charset="0"/>
              </a:rPr>
              <a:t>Загальні</a:t>
            </a:r>
            <a:r>
              <a:rPr lang="ru-RU" b="1" dirty="0">
                <a:latin typeface="Times New Roman" panose="02020603050405020304" pitchFamily="18" charset="0"/>
                <a:cs typeface="Times New Roman" panose="02020603050405020304" pitchFamily="18" charset="0"/>
              </a:rPr>
              <a:t> правила </a:t>
            </a:r>
            <a:r>
              <a:rPr lang="ru-RU" b="1" dirty="0" err="1">
                <a:latin typeface="Times New Roman" panose="02020603050405020304" pitchFamily="18" charset="0"/>
                <a:cs typeface="Times New Roman" panose="02020603050405020304" pitchFamily="18" charset="0"/>
              </a:rPr>
              <a:t>накладення</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адміністративних</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стягнень</a:t>
            </a:r>
            <a:r>
              <a:rPr lang="ru-RU" b="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11560" y="2060848"/>
            <a:ext cx="7903790" cy="4470737"/>
          </a:xfrm>
        </p:spPr>
        <p:txBody>
          <a:bodyPr>
            <a:normAutofit fontScale="62500" lnSpcReduction="20000"/>
          </a:bodyPr>
          <a:lstStyle/>
          <a:p>
            <a:pPr marL="0" indent="0" algn="just">
              <a:buNone/>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Накладення</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стягнення</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це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важливий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юридичний</a:t>
            </a:r>
            <a:r>
              <a:rPr lang="ru-RU" dirty="0">
                <a:latin typeface="Times New Roman" panose="02020603050405020304" pitchFamily="18" charset="0"/>
                <a:cs typeface="Times New Roman" panose="02020603050405020304" pitchFamily="18" charset="0"/>
              </a:rPr>
              <a:t> факт. З моменту </a:t>
            </a:r>
            <a:r>
              <a:rPr lang="ru-RU" dirty="0" err="1">
                <a:latin typeface="Times New Roman" panose="02020603050405020304" pitchFamily="18" charset="0"/>
                <a:cs typeface="Times New Roman" panose="02020603050405020304" pitchFamily="18" charset="0"/>
              </a:rPr>
              <a:t>його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виникнення</a:t>
            </a:r>
            <a:r>
              <a:rPr lang="ru-RU" dirty="0">
                <a:latin typeface="Times New Roman" panose="02020603050405020304" pitchFamily="18" charset="0"/>
                <a:cs typeface="Times New Roman" panose="02020603050405020304" pitchFamily="18" charset="0"/>
              </a:rPr>
              <a:t> особа </a:t>
            </a:r>
            <a:r>
              <a:rPr lang="ru-RU" b="1" i="1" dirty="0" err="1">
                <a:solidFill>
                  <a:srgbClr val="FF0000"/>
                </a:solidFill>
                <a:latin typeface="Times New Roman" panose="02020603050405020304" pitchFamily="18" charset="0"/>
                <a:cs typeface="Times New Roman" panose="02020603050405020304" pitchFamily="18" charset="0"/>
              </a:rPr>
              <a:t>перебуває</a:t>
            </a:r>
            <a:r>
              <a:rPr lang="ru-RU" b="1" i="1" dirty="0">
                <a:solidFill>
                  <a:srgbClr val="FF0000"/>
                </a:solidFill>
                <a:latin typeface="Times New Roman" panose="02020603050405020304" pitchFamily="18" charset="0"/>
                <a:cs typeface="Times New Roman" panose="02020603050405020304" pitchFamily="18" charset="0"/>
              </a:rPr>
              <a:t> у </a:t>
            </a:r>
            <a:r>
              <a:rPr lang="ru-RU" b="1" i="1" dirty="0" err="1">
                <a:solidFill>
                  <a:srgbClr val="FF0000"/>
                </a:solidFill>
                <a:latin typeface="Times New Roman" panose="02020603050405020304" pitchFamily="18" charset="0"/>
                <a:cs typeface="Times New Roman" panose="02020603050405020304" pitchFamily="18" charset="0"/>
              </a:rPr>
              <a:t>стані</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притягнення</a:t>
            </a:r>
            <a:r>
              <a:rPr lang="ru-RU" b="1" i="1" dirty="0">
                <a:solidFill>
                  <a:srgbClr val="FF0000"/>
                </a:solidFill>
                <a:latin typeface="Times New Roman" panose="02020603050405020304" pitchFamily="18" charset="0"/>
                <a:cs typeface="Times New Roman" panose="02020603050405020304" pitchFamily="18" charset="0"/>
              </a:rPr>
              <a:t> до </a:t>
            </a:r>
            <a:r>
              <a:rPr lang="ru-RU" b="1" i="1" dirty="0" err="1">
                <a:solidFill>
                  <a:srgbClr val="FF0000"/>
                </a:solidFill>
                <a:latin typeface="Times New Roman" panose="02020603050405020304" pitchFamily="18" charset="0"/>
                <a:cs typeface="Times New Roman" panose="02020603050405020304" pitchFamily="18" charset="0"/>
              </a:rPr>
              <a:t>адміністративної</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відповідальності</a:t>
            </a:r>
            <a:r>
              <a:rPr lang="ru-RU" b="1" i="1" dirty="0">
                <a:solidFill>
                  <a:srgbClr val="FF0000"/>
                </a:solidFill>
                <a:latin typeface="Times New Roman" panose="02020603050405020304" pitchFamily="18" charset="0"/>
                <a:cs typeface="Times New Roman" panose="02020603050405020304" pitchFamily="18" charset="0"/>
              </a:rPr>
              <a:t> і повинна </a:t>
            </a:r>
            <a:r>
              <a:rPr lang="ru-RU" b="1" i="1" dirty="0" err="1">
                <a:solidFill>
                  <a:srgbClr val="FF0000"/>
                </a:solidFill>
                <a:latin typeface="Times New Roman" panose="02020603050405020304" pitchFamily="18" charset="0"/>
                <a:cs typeface="Times New Roman" panose="02020603050405020304" pitchFamily="18" charset="0"/>
              </a:rPr>
              <a:t>виконувати</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звернені</a:t>
            </a:r>
            <a:r>
              <a:rPr lang="ru-RU" b="1" i="1" dirty="0">
                <a:solidFill>
                  <a:srgbClr val="FF0000"/>
                </a:solidFill>
                <a:latin typeface="Times New Roman" panose="02020603050405020304" pitchFamily="18" charset="0"/>
                <a:cs typeface="Times New Roman" panose="02020603050405020304" pitchFamily="18" charset="0"/>
              </a:rPr>
              <a:t> до </a:t>
            </a:r>
            <a:r>
              <a:rPr lang="ru-RU" b="1" i="1" dirty="0" err="1">
                <a:solidFill>
                  <a:srgbClr val="FF0000"/>
                </a:solidFill>
                <a:latin typeface="Times New Roman" panose="02020603050405020304" pitchFamily="18" charset="0"/>
                <a:cs typeface="Times New Roman" panose="02020603050405020304" pitchFamily="18" charset="0"/>
              </a:rPr>
              <a:t>неї</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вимоги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передбачені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законодавцем</a:t>
            </a:r>
            <a:r>
              <a:rPr lang="ru-RU" dirty="0" smtClean="0">
                <a:latin typeface="Times New Roman" panose="02020603050405020304" pitchFamily="18" charset="0"/>
                <a:cs typeface="Times New Roman" panose="02020603050405020304" pitchFamily="18" charset="0"/>
              </a:rPr>
              <a:t>.</a:t>
            </a:r>
          </a:p>
          <a:p>
            <a:pPr marL="0" indent="0" algn="just">
              <a:buNone/>
            </a:pPr>
            <a:r>
              <a:rPr lang="ru-RU" dirty="0" err="1">
                <a:latin typeface="Times New Roman" panose="02020603050405020304" pitchFamily="18" charset="0"/>
                <a:cs typeface="Times New Roman" panose="02020603050405020304" pitchFamily="18" charset="0"/>
              </a:rPr>
              <a:t>Зазначена</a:t>
            </a:r>
            <a:r>
              <a:rPr lang="ru-RU" dirty="0">
                <a:latin typeface="Times New Roman" panose="02020603050405020304" pitchFamily="18" charset="0"/>
                <a:cs typeface="Times New Roman" panose="02020603050405020304" pitchFamily="18" charset="0"/>
              </a:rPr>
              <a:t> глава </a:t>
            </a:r>
            <a:r>
              <a:rPr lang="ru-RU" dirty="0" err="1">
                <a:latin typeface="Times New Roman" panose="02020603050405020304" pitchFamily="18" charset="0"/>
                <a:cs typeface="Times New Roman" panose="02020603050405020304" pitchFamily="18" charset="0"/>
              </a:rPr>
              <a:t>складається</a:t>
            </a:r>
            <a:r>
              <a:rPr lang="ru-RU" dirty="0">
                <a:latin typeface="Times New Roman" panose="02020603050405020304" pitchFamily="18" charset="0"/>
                <a:cs typeface="Times New Roman" panose="02020603050405020304" pitchFamily="18" charset="0"/>
              </a:rPr>
              <a:t> з восьми статей. </a:t>
            </a:r>
            <a:r>
              <a:rPr lang="ru-RU" dirty="0" err="1">
                <a:latin typeface="Times New Roman" panose="02020603050405020304" pitchFamily="18" charset="0"/>
                <a:cs typeface="Times New Roman" panose="02020603050405020304" pitchFamily="18" charset="0"/>
              </a:rPr>
              <a:t>Це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статті</a:t>
            </a:r>
            <a:r>
              <a:rPr lang="ru-RU" dirty="0">
                <a:latin typeface="Times New Roman" panose="02020603050405020304" pitchFamily="18" charset="0"/>
                <a:cs typeface="Times New Roman" panose="02020603050405020304" pitchFamily="18" charset="0"/>
              </a:rPr>
              <a:t>: 33 — "</a:t>
            </a:r>
            <a:r>
              <a:rPr lang="ru-RU" dirty="0" err="1">
                <a:latin typeface="Times New Roman" panose="02020603050405020304" pitchFamily="18" charset="0"/>
                <a:cs typeface="Times New Roman" panose="02020603050405020304" pitchFamily="18" charset="0"/>
              </a:rPr>
              <a:t>Загальні</a:t>
            </a:r>
            <a:r>
              <a:rPr lang="ru-RU" dirty="0">
                <a:latin typeface="Times New Roman" panose="02020603050405020304" pitchFamily="18" charset="0"/>
                <a:cs typeface="Times New Roman" panose="02020603050405020304" pitchFamily="18" charset="0"/>
              </a:rPr>
              <a:t> правила </a:t>
            </a:r>
            <a:r>
              <a:rPr lang="ru-RU" dirty="0" err="1">
                <a:latin typeface="Times New Roman" panose="02020603050405020304" pitchFamily="18" charset="0"/>
                <a:cs typeface="Times New Roman" panose="02020603050405020304" pitchFamily="18" charset="0"/>
              </a:rPr>
              <a:t>накладення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стягнення</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адміністративне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34 — "</a:t>
            </a:r>
            <a:r>
              <a:rPr lang="ru-RU" dirty="0" err="1">
                <a:latin typeface="Times New Roman" panose="02020603050405020304" pitchFamily="18" charset="0"/>
                <a:cs typeface="Times New Roman" panose="02020603050405020304" pitchFamily="18" charset="0"/>
              </a:rPr>
              <a:t>Обставини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пом’якшують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відповідальність</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адміністративне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35 —"</a:t>
            </a:r>
            <a:r>
              <a:rPr lang="ru-RU" dirty="0" err="1">
                <a:latin typeface="Times New Roman" panose="02020603050405020304" pitchFamily="18" charset="0"/>
                <a:cs typeface="Times New Roman" panose="02020603050405020304" pitchFamily="18" charset="0"/>
              </a:rPr>
              <a:t>Обставини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обтяжують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відповідальність</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адміністративне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36 — "</a:t>
            </a:r>
            <a:r>
              <a:rPr lang="ru-RU" dirty="0" err="1">
                <a:latin typeface="Times New Roman" panose="02020603050405020304" pitchFamily="18" charset="0"/>
                <a:cs typeface="Times New Roman" panose="02020603050405020304" pitchFamily="18" charset="0"/>
              </a:rPr>
              <a:t>Накладення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стягнень</a:t>
            </a:r>
            <a:r>
              <a:rPr lang="ru-RU" dirty="0">
                <a:latin typeface="Times New Roman" panose="02020603050405020304" pitchFamily="18" charset="0"/>
                <a:cs typeface="Times New Roman" panose="02020603050405020304" pitchFamily="18" charset="0"/>
              </a:rPr>
              <a:t> при </a:t>
            </a:r>
            <a:r>
              <a:rPr lang="ru-RU" dirty="0" err="1">
                <a:latin typeface="Times New Roman" panose="02020603050405020304" pitchFamily="18" charset="0"/>
                <a:cs typeface="Times New Roman" panose="02020603050405020304" pitchFamily="18" charset="0"/>
              </a:rPr>
              <a:t>вчиненні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кількох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правопорушень</a:t>
            </a:r>
            <a:r>
              <a:rPr lang="ru-RU" dirty="0">
                <a:latin typeface="Times New Roman" panose="02020603050405020304" pitchFamily="18" charset="0"/>
                <a:cs typeface="Times New Roman" panose="02020603050405020304" pitchFamily="18" charset="0"/>
              </a:rPr>
              <a:t>"; 37 — "</a:t>
            </a:r>
            <a:r>
              <a:rPr lang="ru-RU" dirty="0" err="1">
                <a:latin typeface="Times New Roman" panose="02020603050405020304" pitchFamily="18" charset="0"/>
                <a:cs typeface="Times New Roman" panose="02020603050405020304" pitchFamily="18" charset="0"/>
              </a:rPr>
              <a:t>Обчислення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строків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стягнення</a:t>
            </a:r>
            <a:r>
              <a:rPr lang="ru-RU" dirty="0">
                <a:latin typeface="Times New Roman" panose="02020603050405020304" pitchFamily="18" charset="0"/>
                <a:cs typeface="Times New Roman" panose="02020603050405020304" pitchFamily="18" charset="0"/>
              </a:rPr>
              <a:t>"; 38 — "Строки </a:t>
            </a:r>
            <a:r>
              <a:rPr lang="ru-RU" dirty="0" err="1">
                <a:latin typeface="Times New Roman" panose="02020603050405020304" pitchFamily="18" charset="0"/>
                <a:cs typeface="Times New Roman" panose="02020603050405020304" pitchFamily="18" charset="0"/>
              </a:rPr>
              <a:t>накладення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стягнення</a:t>
            </a:r>
            <a:r>
              <a:rPr lang="ru-RU" dirty="0">
                <a:latin typeface="Times New Roman" panose="02020603050405020304" pitchFamily="18" charset="0"/>
                <a:cs typeface="Times New Roman" panose="02020603050405020304" pitchFamily="18" charset="0"/>
              </a:rPr>
              <a:t>"; 39 — "Строк, </a:t>
            </a:r>
            <a:r>
              <a:rPr lang="ru-RU" dirty="0" err="1">
                <a:latin typeface="Times New Roman" panose="02020603050405020304" pitchFamily="18" charset="0"/>
                <a:cs typeface="Times New Roman" panose="02020603050405020304" pitchFamily="18" charset="0"/>
              </a:rPr>
              <a:t>після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закінчення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якого</a:t>
            </a:r>
            <a:r>
              <a:rPr lang="ru-RU" dirty="0">
                <a:latin typeface="Times New Roman" panose="02020603050405020304" pitchFamily="18" charset="0"/>
                <a:cs typeface="Times New Roman" panose="02020603050405020304" pitchFamily="18" charset="0"/>
              </a:rPr>
              <a:t> особа </a:t>
            </a:r>
            <a:r>
              <a:rPr lang="ru-RU" dirty="0" err="1">
                <a:latin typeface="Times New Roman" panose="02020603050405020304" pitchFamily="18" charset="0"/>
                <a:cs typeface="Times New Roman" panose="02020603050405020304" pitchFamily="18" charset="0"/>
              </a:rPr>
              <a:t>вважається</a:t>
            </a:r>
            <a:r>
              <a:rPr lang="ru-RU" dirty="0">
                <a:latin typeface="Times New Roman" panose="02020603050405020304" pitchFamily="18" charset="0"/>
                <a:cs typeface="Times New Roman" panose="02020603050405020304" pitchFamily="18" charset="0"/>
              </a:rPr>
              <a:t> такою,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була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піддана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стягненню</a:t>
            </a:r>
            <a:r>
              <a:rPr lang="ru-RU" dirty="0">
                <a:latin typeface="Times New Roman" panose="02020603050405020304" pitchFamily="18" charset="0"/>
                <a:cs typeface="Times New Roman" panose="02020603050405020304" pitchFamily="18" charset="0"/>
              </a:rPr>
              <a:t>"; 40 — "</a:t>
            </a:r>
            <a:r>
              <a:rPr lang="ru-RU" dirty="0" err="1">
                <a:latin typeface="Times New Roman" panose="02020603050405020304" pitchFamily="18" charset="0"/>
                <a:cs typeface="Times New Roman" panose="02020603050405020304" pitchFamily="18" charset="0"/>
              </a:rPr>
              <a:t>Покладення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обов’язку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відшкодувати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заподіяну</a:t>
            </a:r>
            <a:r>
              <a:rPr lang="ru-RU" dirty="0">
                <a:latin typeface="Times New Roman" panose="02020603050405020304" pitchFamily="18" charset="0"/>
                <a:cs typeface="Times New Roman" panose="02020603050405020304" pitchFamily="18" charset="0"/>
              </a:rPr>
              <a:t> шкоду"; 40</a:t>
            </a:r>
            <a:r>
              <a:rPr lang="ru-RU" baseline="30000" dirty="0">
                <a:latin typeface="Times New Roman" panose="02020603050405020304" pitchFamily="18" charset="0"/>
                <a:cs typeface="Times New Roman" panose="02020603050405020304" pitchFamily="18" charset="0"/>
              </a:rPr>
              <a:t>1</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Судовий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збір</a:t>
            </a:r>
            <a:r>
              <a:rPr lang="ru-RU"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168831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lnSpcReduction="10000"/>
          </a:bodyPr>
          <a:lstStyle/>
          <a:p>
            <a:pPr marL="0" indent="0" algn="just">
              <a:buNone/>
            </a:pPr>
            <a:r>
              <a:rPr lang="ru-RU" dirty="0" err="1">
                <a:latin typeface="Times New Roman" panose="02020603050405020304" pitchFamily="18" charset="0"/>
                <a:cs typeface="Times New Roman" panose="02020603050405020304" pitchFamily="18" charset="0"/>
              </a:rPr>
              <a:t>Національна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поліція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наділена</a:t>
            </a:r>
            <a:r>
              <a:rPr lang="ru-RU" dirty="0">
                <a:latin typeface="Times New Roman" panose="02020603050405020304" pitchFamily="18" charset="0"/>
                <a:cs typeface="Times New Roman" panose="02020603050405020304" pitchFamily="18" charset="0"/>
              </a:rPr>
              <a:t> </a:t>
            </a:r>
            <a:r>
              <a:rPr lang="ru-RU" dirty="0">
                <a:solidFill>
                  <a:srgbClr val="FF0000"/>
                </a:solidFill>
                <a:latin typeface="Times New Roman" panose="02020603050405020304" pitchFamily="18" charset="0"/>
                <a:cs typeface="Times New Roman" panose="02020603050405020304" pitchFamily="18" charset="0"/>
              </a:rPr>
              <a:t>правом </a:t>
            </a:r>
            <a:r>
              <a:rPr lang="ru-RU" dirty="0" err="1">
                <a:solidFill>
                  <a:srgbClr val="FF0000"/>
                </a:solidFill>
                <a:latin typeface="Times New Roman" panose="02020603050405020304" pitchFamily="18" charset="0"/>
                <a:cs typeface="Times New Roman" panose="02020603050405020304" pitchFamily="18" charset="0"/>
              </a:rPr>
              <a:t>застосовувати</a:t>
            </a:r>
            <a:r>
              <a:rPr lang="ru-RU" dirty="0">
                <a:solidFill>
                  <a:srgbClr val="FF0000"/>
                </a:solidFill>
                <a:latin typeface="Times New Roman" panose="02020603050405020304" pitchFamily="18" charset="0"/>
                <a:cs typeface="Times New Roman" panose="02020603050405020304" pitchFamily="18" charset="0"/>
              </a:rPr>
              <a:t> силу, спец. </a:t>
            </a:r>
            <a:r>
              <a:rPr lang="ru-RU" dirty="0" err="1">
                <a:solidFill>
                  <a:srgbClr val="FF0000"/>
                </a:solidFill>
                <a:latin typeface="Times New Roman" panose="02020603050405020304" pitchFamily="18" charset="0"/>
                <a:cs typeface="Times New Roman" panose="02020603050405020304" pitchFamily="18" charset="0"/>
              </a:rPr>
              <a:t>засоби</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вогнепальну</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зброю</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здійснювати</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затримання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застосовувати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передбачені</a:t>
            </a:r>
            <a:r>
              <a:rPr lang="ru-RU" dirty="0">
                <a:latin typeface="Times New Roman" panose="02020603050405020304" pitchFamily="18" charset="0"/>
                <a:cs typeface="Times New Roman" panose="02020603050405020304" pitchFamily="18" charset="0"/>
              </a:rPr>
              <a:t> законом заходи примусу і </a:t>
            </a:r>
            <a:r>
              <a:rPr lang="ru-RU" dirty="0" err="1">
                <a:latin typeface="Times New Roman" panose="02020603050405020304" pitchFamily="18" charset="0"/>
                <a:cs typeface="Times New Roman" panose="02020603050405020304" pitchFamily="18" charset="0"/>
              </a:rPr>
              <a:t>тільки</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передбачених</a:t>
            </a:r>
            <a:r>
              <a:rPr lang="ru-RU" dirty="0">
                <a:latin typeface="Times New Roman" panose="02020603050405020304" pitchFamily="18" charset="0"/>
                <a:cs typeface="Times New Roman" panose="02020603050405020304" pitchFamily="18" charset="0"/>
              </a:rPr>
              <a:t> законом </a:t>
            </a:r>
            <a:r>
              <a:rPr lang="ru-RU" dirty="0" err="1">
                <a:latin typeface="Times New Roman" panose="02020603050405020304" pitchFamily="18" charset="0"/>
                <a:cs typeface="Times New Roman" panose="02020603050405020304" pitchFamily="18" charset="0"/>
              </a:rPr>
              <a:t>випадках</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a:p>
            <a:pPr marL="0" indent="0" algn="just">
              <a:buNone/>
            </a:pPr>
            <a:r>
              <a:rPr lang="ru-RU" dirty="0" smtClean="0">
                <a:latin typeface="Times New Roman" panose="02020603050405020304" pitchFamily="18" charset="0"/>
                <a:cs typeface="Times New Roman" panose="02020603050405020304" pitchFamily="18" charset="0"/>
              </a:rPr>
              <a:t>!!! Але </a:t>
            </a:r>
            <a:r>
              <a:rPr lang="ru-RU" dirty="0" err="1">
                <a:latin typeface="Times New Roman" panose="02020603050405020304" pitchFamily="18" charset="0"/>
                <a:cs typeface="Times New Roman" panose="02020603050405020304" pitchFamily="18" charset="0"/>
              </a:rPr>
              <a:t>пріоритетними</a:t>
            </a:r>
            <a:r>
              <a:rPr lang="ru-RU" dirty="0">
                <a:latin typeface="Times New Roman" panose="02020603050405020304" pitchFamily="18" charset="0"/>
                <a:cs typeface="Times New Roman" panose="02020603050405020304" pitchFamily="18" charset="0"/>
              </a:rPr>
              <a:t> є </a:t>
            </a:r>
            <a:r>
              <a:rPr lang="ru-RU" dirty="0" err="1">
                <a:latin typeface="Times New Roman" panose="02020603050405020304" pitchFamily="18" charset="0"/>
                <a:cs typeface="Times New Roman" panose="02020603050405020304" pitchFamily="18" charset="0"/>
              </a:rPr>
              <a:t>методи</a:t>
            </a:r>
            <a:r>
              <a:rPr lang="ru-RU" dirty="0">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профілактично-попереджувального</a:t>
            </a:r>
            <a:r>
              <a:rPr lang="ru-RU" dirty="0">
                <a:solidFill>
                  <a:srgbClr val="FF0000"/>
                </a:solidFill>
                <a:latin typeface="Times New Roman" panose="02020603050405020304" pitchFamily="18" charset="0"/>
                <a:cs typeface="Times New Roman" panose="02020603050405020304" pitchFamily="18" charset="0"/>
              </a:rPr>
              <a:t> характеру</a:t>
            </a:r>
            <a:r>
              <a:rPr lang="ru-RU" dirty="0">
                <a:latin typeface="Times New Roman" panose="02020603050405020304" pitchFamily="18" charset="0"/>
                <a:cs typeface="Times New Roman" panose="02020603050405020304" pitchFamily="18" charset="0"/>
              </a:rPr>
              <a:t>. Тому </a:t>
            </a:r>
            <a:r>
              <a:rPr lang="ru-RU" dirty="0" err="1">
                <a:latin typeface="Times New Roman" panose="02020603050405020304" pitchFamily="18" charset="0"/>
                <a:cs typeface="Times New Roman" panose="02020603050405020304" pitchFamily="18" charset="0"/>
              </a:rPr>
              <a:t>важливо</a:t>
            </a:r>
            <a:r>
              <a:rPr lang="ru-RU" dirty="0">
                <a:latin typeface="Times New Roman" panose="02020603050405020304" pitchFamily="18" charset="0"/>
                <a:cs typeface="Times New Roman" panose="02020603050405020304" pitchFamily="18" charset="0"/>
              </a:rPr>
              <a:t> знати </a:t>
            </a:r>
            <a:r>
              <a:rPr lang="ru-RU" dirty="0" err="1">
                <a:latin typeface="Times New Roman" panose="02020603050405020304" pitchFamily="18" charset="0"/>
                <a:cs typeface="Times New Roman" panose="02020603050405020304" pitchFamily="18" charset="0"/>
              </a:rPr>
              <a:t>правову</a:t>
            </a:r>
            <a:r>
              <a:rPr lang="ru-RU" dirty="0">
                <a:latin typeface="Times New Roman" panose="02020603050405020304" pitchFamily="18" charset="0"/>
                <a:cs typeface="Times New Roman" panose="02020603050405020304" pitchFamily="18" charset="0"/>
              </a:rPr>
              <a:t> основу, </a:t>
            </a:r>
            <a:r>
              <a:rPr lang="ru-RU" dirty="0" err="1">
                <a:latin typeface="Times New Roman" panose="02020603050405020304" pitchFamily="18" charset="0"/>
                <a:cs typeface="Times New Roman" panose="02020603050405020304" pitchFamily="18" charset="0"/>
              </a:rPr>
              <a:t>підстави</a:t>
            </a:r>
            <a:r>
              <a:rPr lang="ru-RU" dirty="0">
                <a:latin typeface="Times New Roman" panose="02020603050405020304" pitchFamily="18" charset="0"/>
                <a:cs typeface="Times New Roman" panose="02020603050405020304" pitchFamily="18" charset="0"/>
              </a:rPr>
              <a:t> та порядок </a:t>
            </a:r>
            <a:r>
              <a:rPr lang="ru-RU" dirty="0" err="1">
                <a:latin typeface="Times New Roman" panose="02020603050405020304" pitchFamily="18" charset="0"/>
                <a:cs typeface="Times New Roman" panose="02020603050405020304" pitchFamily="18" charset="0"/>
              </a:rPr>
              <a:t>застосування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сили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Національною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поліцією</a:t>
            </a:r>
            <a:r>
              <a:rPr lang="ru-RU"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2699991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31094"/>
            <a:ext cx="8407846" cy="994172"/>
          </a:xfrm>
        </p:spPr>
        <p:txBody>
          <a:bodyPr>
            <a:normAutofit fontScale="90000"/>
          </a:bodyPr>
          <a:lstStyle/>
          <a:p>
            <a:pPr algn="ctr"/>
            <a:r>
              <a:rPr lang="ru-RU" b="1" i="1" dirty="0" err="1">
                <a:latin typeface="Times New Roman" panose="02020603050405020304" pitchFamily="18" charset="0"/>
                <a:cs typeface="Times New Roman" panose="02020603050405020304" pitchFamily="18" charset="0"/>
              </a:rPr>
              <a:t>Обставини</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що</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пом'якшують</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відповідальність</a:t>
            </a:r>
            <a:r>
              <a:rPr lang="ru-RU" b="1" i="1" dirty="0">
                <a:latin typeface="Times New Roman" panose="02020603050405020304" pitchFamily="18" charset="0"/>
                <a:cs typeface="Times New Roman" panose="02020603050405020304" pitchFamily="18" charset="0"/>
              </a:rPr>
              <a:t> за </a:t>
            </a:r>
            <a:r>
              <a:rPr lang="ru-RU" b="1" i="1" dirty="0" err="1">
                <a:latin typeface="Times New Roman" panose="02020603050405020304" pitchFamily="18" charset="0"/>
                <a:cs typeface="Times New Roman" panose="02020603050405020304" pitchFamily="18" charset="0"/>
              </a:rPr>
              <a:t>адміністративне</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правопорушення</a:t>
            </a:r>
            <a:endParaRPr lang="ru-RU" i="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79512" y="2636912"/>
            <a:ext cx="8496944" cy="3816424"/>
          </a:xfrm>
        </p:spPr>
        <p:txBody>
          <a:bodyPr>
            <a:normAutofit fontScale="62500" lnSpcReduction="20000"/>
          </a:bodyPr>
          <a:lstStyle/>
          <a:p>
            <a:pPr marL="0" indent="0">
              <a:buNone/>
            </a:pPr>
            <a:r>
              <a:rPr lang="ru-RU" dirty="0">
                <a:latin typeface="Times New Roman" panose="02020603050405020304" pitchFamily="18" charset="0"/>
                <a:cs typeface="Times New Roman" panose="02020603050405020304" pitchFamily="18" charset="0"/>
              </a:rPr>
              <a:t>1) </a:t>
            </a:r>
            <a:r>
              <a:rPr lang="ru-RU" dirty="0" err="1">
                <a:latin typeface="Times New Roman" panose="02020603050405020304" pitchFamily="18" charset="0"/>
                <a:cs typeface="Times New Roman" panose="02020603050405020304" pitchFamily="18" charset="0"/>
              </a:rPr>
              <a:t>щире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розкаяння</a:t>
            </a:r>
            <a:r>
              <a:rPr lang="ru-RU" dirty="0">
                <a:latin typeface="Times New Roman" panose="02020603050405020304" pitchFamily="18" charset="0"/>
                <a:cs typeface="Times New Roman" panose="02020603050405020304" pitchFamily="18" charset="0"/>
              </a:rPr>
              <a:t> винного;</a:t>
            </a:r>
          </a:p>
          <a:p>
            <a:pPr marL="0" indent="0">
              <a:buNone/>
            </a:pPr>
            <a:r>
              <a:rPr lang="ru-RU" dirty="0">
                <a:latin typeface="Times New Roman" panose="02020603050405020304" pitchFamily="18" charset="0"/>
                <a:cs typeface="Times New Roman" panose="02020603050405020304" pitchFamily="18" charset="0"/>
              </a:rPr>
              <a:t>2) </a:t>
            </a:r>
            <a:r>
              <a:rPr lang="ru-RU" dirty="0" err="1">
                <a:latin typeface="Times New Roman" panose="02020603050405020304" pitchFamily="18" charset="0"/>
                <a:cs typeface="Times New Roman" panose="02020603050405020304" pitchFamily="18" charset="0"/>
              </a:rPr>
              <a:t>відвернення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винним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шкідливих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наслідків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добровільне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відшкодування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збитків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усунення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заподіяної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шкоди</a:t>
            </a:r>
            <a:r>
              <a:rPr lang="ru-RU" dirty="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3) </a:t>
            </a:r>
            <a:r>
              <a:rPr lang="ru-RU" dirty="0" err="1">
                <a:latin typeface="Times New Roman" panose="02020603050405020304" pitchFamily="18" charset="0"/>
                <a:cs typeface="Times New Roman" panose="02020603050405020304" pitchFamily="18" charset="0"/>
              </a:rPr>
              <a:t>вчинення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впливом</a:t>
            </a:r>
            <a:r>
              <a:rPr lang="ru-RU" dirty="0">
                <a:latin typeface="Times New Roman" panose="02020603050405020304" pitchFamily="18" charset="0"/>
                <a:cs typeface="Times New Roman" panose="02020603050405020304" pitchFamily="18" charset="0"/>
              </a:rPr>
              <a:t> сильного душевного </a:t>
            </a:r>
            <a:r>
              <a:rPr lang="ru-RU" dirty="0" err="1">
                <a:latin typeface="Times New Roman" panose="02020603050405020304" pitchFamily="18" charset="0"/>
                <a:cs typeface="Times New Roman" panose="02020603050405020304" pitchFamily="18" charset="0"/>
              </a:rPr>
              <a:t>хвилювання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при </a:t>
            </a:r>
            <a:r>
              <a:rPr lang="ru-RU" dirty="0" err="1">
                <a:latin typeface="Times New Roman" panose="02020603050405020304" pitchFamily="18" charset="0"/>
                <a:cs typeface="Times New Roman" panose="02020603050405020304" pitchFamily="18" charset="0"/>
              </a:rPr>
              <a:t>збігу</a:t>
            </a:r>
            <a:r>
              <a:rPr lang="ru-RU" dirty="0">
                <a:latin typeface="Times New Roman" panose="02020603050405020304" pitchFamily="18" charset="0"/>
                <a:cs typeface="Times New Roman" panose="02020603050405020304" pitchFamily="18" charset="0"/>
              </a:rPr>
              <a:t> тяжких </a:t>
            </a:r>
            <a:r>
              <a:rPr lang="ru-RU" dirty="0" err="1">
                <a:latin typeface="Times New Roman" panose="02020603050405020304" pitchFamily="18" charset="0"/>
                <a:cs typeface="Times New Roman" panose="02020603050405020304" pitchFamily="18" charset="0"/>
              </a:rPr>
              <a:t>особистих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сімейних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обставин</a:t>
            </a:r>
            <a:r>
              <a:rPr lang="ru-RU" dirty="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4) </a:t>
            </a:r>
            <a:r>
              <a:rPr lang="ru-RU" dirty="0" err="1">
                <a:latin typeface="Times New Roman" panose="02020603050405020304" pitchFamily="18" charset="0"/>
                <a:cs typeface="Times New Roman" panose="02020603050405020304" pitchFamily="18" charset="0"/>
              </a:rPr>
              <a:t>вчинення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неповнолітнім</a:t>
            </a:r>
            <a:r>
              <a:rPr lang="ru-RU" dirty="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5) </a:t>
            </a:r>
            <a:r>
              <a:rPr lang="ru-RU" dirty="0" err="1">
                <a:latin typeface="Times New Roman" panose="02020603050405020304" pitchFamily="18" charset="0"/>
                <a:cs typeface="Times New Roman" panose="02020603050405020304" pitchFamily="18" charset="0"/>
              </a:rPr>
              <a:t>вчинення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вагітною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жінкою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жінкою</a:t>
            </a:r>
            <a:r>
              <a:rPr lang="ru-RU" dirty="0">
                <a:latin typeface="Times New Roman" panose="02020603050405020304" pitchFamily="18" charset="0"/>
                <a:cs typeface="Times New Roman" panose="02020603050405020304" pitchFamily="18" charset="0"/>
              </a:rPr>
              <a:t>, яка </a:t>
            </a:r>
            <a:r>
              <a:rPr lang="ru-RU" dirty="0" err="1">
                <a:latin typeface="Times New Roman" panose="02020603050405020304" pitchFamily="18" charset="0"/>
                <a:cs typeface="Times New Roman" panose="02020603050405020304" pitchFamily="18" charset="0"/>
              </a:rPr>
              <a:t>має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дитину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віком</a:t>
            </a:r>
            <a:r>
              <a:rPr lang="ru-RU" dirty="0">
                <a:latin typeface="Times New Roman" panose="02020603050405020304" pitchFamily="18" charset="0"/>
                <a:cs typeface="Times New Roman" panose="02020603050405020304" pitchFamily="18" charset="0"/>
              </a:rPr>
              <a:t> до одного року.</a:t>
            </a:r>
          </a:p>
          <a:p>
            <a:pPr marL="0" indent="0">
              <a:buNone/>
            </a:pPr>
            <a:r>
              <a:rPr lang="ru-RU" dirty="0">
                <a:latin typeface="Times New Roman" panose="02020603050405020304" pitchFamily="18" charset="0"/>
                <a:cs typeface="Times New Roman" panose="02020603050405020304" pitchFamily="18" charset="0"/>
              </a:rPr>
              <a:t>Законами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бути </a:t>
            </a:r>
            <a:r>
              <a:rPr lang="ru-RU" dirty="0" err="1">
                <a:latin typeface="Times New Roman" panose="02020603050405020304" pitchFamily="18" charset="0"/>
                <a:cs typeface="Times New Roman" panose="02020603050405020304" pitchFamily="18" charset="0"/>
              </a:rPr>
              <a:t>передбачено</a:t>
            </a:r>
            <a:r>
              <a:rPr lang="ru-RU" dirty="0">
                <a:latin typeface="Times New Roman" panose="02020603050405020304" pitchFamily="18" charset="0"/>
                <a:cs typeface="Times New Roman" panose="02020603050405020304" pitchFamily="18" charset="0"/>
              </a:rPr>
              <a:t> й </a:t>
            </a:r>
            <a:r>
              <a:rPr lang="ru-RU" dirty="0" err="1">
                <a:latin typeface="Times New Roman" panose="02020603050405020304" pitchFamily="18" charset="0"/>
                <a:cs typeface="Times New Roman" panose="02020603050405020304" pitchFamily="18" charset="0"/>
              </a:rPr>
              <a:t>інші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обставини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пом'якшують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відповідальність</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адміністративне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Орган (</a:t>
            </a:r>
            <a:r>
              <a:rPr lang="ru-RU" b="1" i="1" dirty="0" err="1">
                <a:solidFill>
                  <a:srgbClr val="FF0000"/>
                </a:solidFill>
                <a:latin typeface="Times New Roman" panose="02020603050405020304" pitchFamily="18" charset="0"/>
                <a:cs typeface="Times New Roman" panose="02020603050405020304" pitchFamily="18" charset="0"/>
              </a:rPr>
              <a:t>посадова</a:t>
            </a:r>
            <a:r>
              <a:rPr lang="ru-RU" b="1" i="1" dirty="0">
                <a:solidFill>
                  <a:srgbClr val="FF0000"/>
                </a:solidFill>
                <a:latin typeface="Times New Roman" panose="02020603050405020304" pitchFamily="18" charset="0"/>
                <a:cs typeface="Times New Roman" panose="02020603050405020304" pitchFamily="18" charset="0"/>
              </a:rPr>
              <a:t> особа), </a:t>
            </a:r>
            <a:r>
              <a:rPr lang="ru-RU" b="1" i="1" dirty="0" err="1">
                <a:solidFill>
                  <a:srgbClr val="FF0000"/>
                </a:solidFill>
                <a:latin typeface="Times New Roman" panose="02020603050405020304" pitchFamily="18" charset="0"/>
                <a:cs typeface="Times New Roman" panose="02020603050405020304" pitchFamily="18" charset="0"/>
              </a:rPr>
              <a:t>який</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вирішує</a:t>
            </a:r>
            <a:r>
              <a:rPr lang="ru-RU" b="1" i="1" dirty="0">
                <a:solidFill>
                  <a:srgbClr val="FF0000"/>
                </a:solidFill>
                <a:latin typeface="Times New Roman" panose="02020603050405020304" pitchFamily="18" charset="0"/>
                <a:cs typeface="Times New Roman" panose="02020603050405020304" pitchFamily="18" charset="0"/>
              </a:rPr>
              <a:t> справу про </a:t>
            </a:r>
            <a:r>
              <a:rPr lang="ru-RU" b="1" i="1" dirty="0" err="1">
                <a:solidFill>
                  <a:srgbClr val="FF0000"/>
                </a:solidFill>
                <a:latin typeface="Times New Roman" panose="02020603050405020304" pitchFamily="18" charset="0"/>
                <a:cs typeface="Times New Roman" panose="02020603050405020304" pitchFamily="18" charset="0"/>
              </a:rPr>
              <a:t>адміністративне</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правопорушення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може</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визнати</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пом'якшуючими</a:t>
            </a:r>
            <a:r>
              <a:rPr lang="ru-RU" b="1" i="1" dirty="0">
                <a:solidFill>
                  <a:srgbClr val="FF0000"/>
                </a:solidFill>
                <a:latin typeface="Times New Roman" panose="02020603050405020304" pitchFamily="18" charset="0"/>
                <a:cs typeface="Times New Roman" panose="02020603050405020304" pitchFamily="18" charset="0"/>
              </a:rPr>
              <a:t> і </a:t>
            </a:r>
            <a:r>
              <a:rPr lang="ru-RU" b="1" i="1" dirty="0" err="1">
                <a:solidFill>
                  <a:srgbClr val="FF0000"/>
                </a:solidFill>
                <a:latin typeface="Times New Roman" panose="02020603050405020304" pitchFamily="18" charset="0"/>
                <a:cs typeface="Times New Roman" panose="02020603050405020304" pitchFamily="18" charset="0"/>
              </a:rPr>
              <a:t>обставини</a:t>
            </a:r>
            <a:r>
              <a:rPr lang="ru-RU" b="1" i="1" dirty="0">
                <a:solidFill>
                  <a:srgbClr val="FF0000"/>
                </a:solidFill>
                <a:latin typeface="Times New Roman" panose="02020603050405020304" pitchFamily="18" charset="0"/>
                <a:cs typeface="Times New Roman" panose="02020603050405020304" pitchFamily="18" charset="0"/>
              </a:rPr>
              <a:t>, не </a:t>
            </a:r>
            <a:r>
              <a:rPr lang="ru-RU" b="1" i="1" dirty="0" err="1">
                <a:solidFill>
                  <a:srgbClr val="FF0000"/>
                </a:solidFill>
                <a:latin typeface="Times New Roman" panose="02020603050405020304" pitchFamily="18" charset="0"/>
                <a:cs typeface="Times New Roman" panose="02020603050405020304" pitchFamily="18" charset="0"/>
              </a:rPr>
              <a:t>зазначені</a:t>
            </a:r>
            <a:r>
              <a:rPr lang="ru-RU" b="1" i="1" dirty="0">
                <a:solidFill>
                  <a:srgbClr val="FF0000"/>
                </a:solidFill>
                <a:latin typeface="Times New Roman" panose="02020603050405020304" pitchFamily="18" charset="0"/>
                <a:cs typeface="Times New Roman" panose="02020603050405020304" pitchFamily="18" charset="0"/>
              </a:rPr>
              <a:t> в </a:t>
            </a:r>
            <a:r>
              <a:rPr lang="ru-RU" b="1" i="1" dirty="0" err="1">
                <a:solidFill>
                  <a:srgbClr val="FF0000"/>
                </a:solidFill>
                <a:latin typeface="Times New Roman" panose="02020603050405020304" pitchFamily="18" charset="0"/>
                <a:cs typeface="Times New Roman" panose="02020603050405020304" pitchFamily="18" charset="0"/>
              </a:rPr>
              <a:t>законі</a:t>
            </a:r>
            <a:r>
              <a:rPr lang="ru-RU" b="1" i="1" dirty="0">
                <a:solidFill>
                  <a:srgbClr val="FF0000"/>
                </a:solidFill>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220772036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692696"/>
            <a:ext cx="8229600" cy="1143000"/>
          </a:xfrm>
        </p:spPr>
        <p:txBody>
          <a:bodyPr>
            <a:normAutofit fontScale="90000"/>
          </a:bodyPr>
          <a:lstStyle/>
          <a:p>
            <a:pPr algn="ctr"/>
            <a:r>
              <a:rPr lang="ru-RU" b="1" dirty="0" err="1">
                <a:latin typeface="Times New Roman" panose="02020603050405020304" pitchFamily="18" charset="0"/>
                <a:cs typeface="Times New Roman" panose="02020603050405020304" pitchFamily="18" charset="0"/>
              </a:rPr>
              <a:t>Обставини</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що</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обтяжують</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відповідальність</a:t>
            </a:r>
            <a:r>
              <a:rPr lang="ru-RU" b="1" dirty="0">
                <a:latin typeface="Times New Roman" panose="02020603050405020304" pitchFamily="18" charset="0"/>
                <a:cs typeface="Times New Roman" panose="02020603050405020304" pitchFamily="18" charset="0"/>
              </a:rPr>
              <a:t> за </a:t>
            </a:r>
            <a:r>
              <a:rPr lang="ru-RU" b="1" dirty="0" err="1">
                <a:latin typeface="Times New Roman" panose="02020603050405020304" pitchFamily="18" charset="0"/>
                <a:cs typeface="Times New Roman" panose="02020603050405020304" pitchFamily="18" charset="0"/>
              </a:rPr>
              <a:t>адміністративне</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правопорушення</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7200" y="2328640"/>
            <a:ext cx="7759774" cy="4514899"/>
          </a:xfrm>
        </p:spPr>
        <p:txBody>
          <a:bodyPr>
            <a:normAutofit fontScale="70000" lnSpcReduction="20000"/>
          </a:bodyPr>
          <a:lstStyle/>
          <a:p>
            <a:pPr algn="just"/>
            <a:r>
              <a:rPr lang="ru-RU" dirty="0">
                <a:latin typeface="Times New Roman" panose="02020603050405020304" pitchFamily="18" charset="0"/>
                <a:cs typeface="Times New Roman" panose="02020603050405020304" pitchFamily="18" charset="0"/>
              </a:rPr>
              <a:t>1) </a:t>
            </a:r>
            <a:r>
              <a:rPr lang="ru-RU" dirty="0" err="1">
                <a:latin typeface="Times New Roman" panose="02020603050405020304" pitchFamily="18" charset="0"/>
                <a:cs typeface="Times New Roman" panose="02020603050405020304" pitchFamily="18" charset="0"/>
              </a:rPr>
              <a:t>продовження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протиправної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поведінки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незважаючи</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вимогу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уповноважених</a:t>
            </a:r>
            <a:r>
              <a:rPr lang="ru-RU" dirty="0">
                <a:latin typeface="Times New Roman" panose="02020603050405020304" pitchFamily="18" charset="0"/>
                <a:cs typeface="Times New Roman" panose="02020603050405020304" pitchFamily="18" charset="0"/>
              </a:rPr>
              <a:t> на те </a:t>
            </a:r>
            <a:r>
              <a:rPr lang="ru-RU" dirty="0" err="1">
                <a:latin typeface="Times New Roman" panose="02020603050405020304" pitchFamily="18" charset="0"/>
                <a:cs typeface="Times New Roman" panose="02020603050405020304" pitchFamily="18" charset="0"/>
              </a:rPr>
              <a:t>осіб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припинити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її</a:t>
            </a:r>
            <a:r>
              <a:rPr lang="ru-RU" dirty="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2) </a:t>
            </a:r>
            <a:r>
              <a:rPr lang="ru-RU" dirty="0" err="1">
                <a:latin typeface="Times New Roman" panose="02020603050405020304" pitchFamily="18" charset="0"/>
                <a:cs typeface="Times New Roman" panose="02020603050405020304" pitchFamily="18" charset="0"/>
              </a:rPr>
              <a:t>повторне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протягом</a:t>
            </a:r>
            <a:r>
              <a:rPr lang="ru-RU" dirty="0">
                <a:latin typeface="Times New Roman" panose="02020603050405020304" pitchFamily="18" charset="0"/>
                <a:cs typeface="Times New Roman" panose="02020603050405020304" pitchFamily="18" charset="0"/>
              </a:rPr>
              <a:t> року </a:t>
            </a:r>
            <a:r>
              <a:rPr lang="ru-RU" dirty="0" err="1">
                <a:latin typeface="Times New Roman" panose="02020603050405020304" pitchFamily="18" charset="0"/>
                <a:cs typeface="Times New Roman" panose="02020603050405020304" pitchFamily="18" charset="0"/>
              </a:rPr>
              <a:t>вчинення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однорідного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за яке особу </a:t>
            </a:r>
            <a:r>
              <a:rPr lang="ru-RU" dirty="0" err="1">
                <a:latin typeface="Times New Roman" panose="02020603050405020304" pitchFamily="18" charset="0"/>
                <a:cs typeface="Times New Roman" panose="02020603050405020304" pitchFamily="18" charset="0"/>
              </a:rPr>
              <a:t>вже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було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піддано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стягненню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вчинення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особою, яка </a:t>
            </a:r>
            <a:r>
              <a:rPr lang="ru-RU" dirty="0" err="1">
                <a:latin typeface="Times New Roman" panose="02020603050405020304" pitchFamily="18" charset="0"/>
                <a:cs typeface="Times New Roman" panose="02020603050405020304" pitchFamily="18" charset="0"/>
              </a:rPr>
              <a:t>раніше</a:t>
            </a:r>
            <a:r>
              <a:rPr lang="ru-RU" dirty="0">
                <a:latin typeface="Times New Roman" panose="02020603050405020304" pitchFamily="18" charset="0"/>
                <a:cs typeface="Times New Roman" panose="02020603050405020304" pitchFamily="18" charset="0"/>
              </a:rPr>
              <a:t> вчинила </a:t>
            </a:r>
            <a:r>
              <a:rPr lang="ru-RU" dirty="0" err="1">
                <a:latin typeface="Times New Roman" panose="02020603050405020304" pitchFamily="18" charset="0"/>
                <a:cs typeface="Times New Roman" panose="02020603050405020304" pitchFamily="18" charset="0"/>
              </a:rPr>
              <a:t>кримінальне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3) </a:t>
            </a:r>
            <a:r>
              <a:rPr lang="ru-RU" dirty="0" err="1">
                <a:latin typeface="Times New Roman" panose="02020603050405020304" pitchFamily="18" charset="0"/>
                <a:cs typeface="Times New Roman" panose="02020603050405020304" pitchFamily="18" charset="0"/>
              </a:rPr>
              <a:t>втягнення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неповнолітнього</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4) </a:t>
            </a:r>
            <a:r>
              <a:rPr lang="ru-RU" dirty="0" err="1">
                <a:latin typeface="Times New Roman" panose="02020603050405020304" pitchFamily="18" charset="0"/>
                <a:cs typeface="Times New Roman" panose="02020603050405020304" pitchFamily="18" charset="0"/>
              </a:rPr>
              <a:t>вчинення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групою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осіб</a:t>
            </a:r>
            <a:r>
              <a:rPr lang="ru-RU" dirty="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5) </a:t>
            </a:r>
            <a:r>
              <a:rPr lang="ru-RU" dirty="0" err="1">
                <a:latin typeface="Times New Roman" panose="02020603050405020304" pitchFamily="18" charset="0"/>
                <a:cs typeface="Times New Roman" panose="02020603050405020304" pitchFamily="18" charset="0"/>
              </a:rPr>
              <a:t>вчинення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умовах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стихійного</a:t>
            </a:r>
            <a:r>
              <a:rPr lang="ru-RU" dirty="0">
                <a:latin typeface="Times New Roman" panose="02020603050405020304" pitchFamily="18" charset="0"/>
                <a:cs typeface="Times New Roman" panose="02020603050405020304" pitchFamily="18" charset="0"/>
              </a:rPr>
              <a:t> лиха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інших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надзвичайних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обставин</a:t>
            </a:r>
            <a:r>
              <a:rPr lang="ru-RU" dirty="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6) </a:t>
            </a:r>
            <a:r>
              <a:rPr lang="ru-RU" dirty="0" err="1">
                <a:latin typeface="Times New Roman" panose="02020603050405020304" pitchFamily="18" charset="0"/>
                <a:cs typeface="Times New Roman" panose="02020603050405020304" pitchFamily="18" charset="0"/>
              </a:rPr>
              <a:t>вчинення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стані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сп'яніння</a:t>
            </a:r>
            <a:r>
              <a:rPr lang="ru-RU" dirty="0">
                <a:latin typeface="Times New Roman" panose="02020603050405020304" pitchFamily="18" charset="0"/>
                <a:cs typeface="Times New Roman" panose="02020603050405020304" pitchFamily="18" charset="0"/>
              </a:rPr>
              <a:t>. Орган (</a:t>
            </a:r>
            <a:r>
              <a:rPr lang="ru-RU" dirty="0" err="1">
                <a:latin typeface="Times New Roman" panose="02020603050405020304" pitchFamily="18" charset="0"/>
                <a:cs typeface="Times New Roman" panose="02020603050405020304" pitchFamily="18" charset="0"/>
              </a:rPr>
              <a:t>посадова</a:t>
            </a:r>
            <a:r>
              <a:rPr lang="ru-RU" dirty="0">
                <a:latin typeface="Times New Roman" panose="02020603050405020304" pitchFamily="18" charset="0"/>
                <a:cs typeface="Times New Roman" panose="02020603050405020304" pitchFamily="18" charset="0"/>
              </a:rPr>
              <a:t> особа), </a:t>
            </a:r>
            <a:r>
              <a:rPr lang="ru-RU" dirty="0" err="1">
                <a:latin typeface="Times New Roman" panose="02020603050405020304" pitchFamily="18" charset="0"/>
                <a:cs typeface="Times New Roman" panose="02020603050405020304" pitchFamily="18" charset="0"/>
              </a:rPr>
              <a:t>який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накладає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залежно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характеру </a:t>
            </a:r>
            <a:r>
              <a:rPr lang="ru-RU" dirty="0" err="1">
                <a:latin typeface="Times New Roman" panose="02020603050405020304" pitchFamily="18" charset="0"/>
                <a:cs typeface="Times New Roman" panose="02020603050405020304" pitchFamily="18" charset="0"/>
              </a:rPr>
              <a:t>адміністративного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визнати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обставину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обтяжуючою</a:t>
            </a:r>
            <a:r>
              <a:rPr lang="ru-RU" dirty="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171414323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24744"/>
            <a:ext cx="8207102" cy="994172"/>
          </a:xfrm>
        </p:spPr>
        <p:txBody>
          <a:bodyPr>
            <a:normAutofit fontScale="90000"/>
          </a:bodyPr>
          <a:lstStyle/>
          <a:p>
            <a:pPr algn="ctr"/>
            <a:r>
              <a:rPr lang="ru-RU" b="1" dirty="0" err="1">
                <a:latin typeface="Times New Roman" panose="02020603050405020304" pitchFamily="18" charset="0"/>
                <a:cs typeface="Times New Roman" panose="02020603050405020304" pitchFamily="18" charset="0"/>
              </a:rPr>
              <a:t>Накладення</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адміністративних</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стягнень</a:t>
            </a:r>
            <a:r>
              <a:rPr lang="ru-RU" b="1" dirty="0">
                <a:latin typeface="Times New Roman" panose="02020603050405020304" pitchFamily="18" charset="0"/>
                <a:cs typeface="Times New Roman" panose="02020603050405020304" pitchFamily="18" charset="0"/>
              </a:rPr>
              <a:t> при </a:t>
            </a:r>
            <a:r>
              <a:rPr lang="ru-RU" b="1" dirty="0" err="1">
                <a:latin typeface="Times New Roman" panose="02020603050405020304" pitchFamily="18" charset="0"/>
                <a:cs typeface="Times New Roman" panose="02020603050405020304" pitchFamily="18" charset="0"/>
              </a:rPr>
              <a:t>вчиненні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кількох</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адміністративних</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правопорушень</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79512" y="3140968"/>
            <a:ext cx="6991350" cy="3263504"/>
          </a:xfrm>
        </p:spPr>
        <p:txBody>
          <a:bodyPr>
            <a:normAutofit fontScale="62500" lnSpcReduction="20000"/>
          </a:bodyPr>
          <a:lstStyle/>
          <a:p>
            <a:pPr algn="just"/>
            <a:r>
              <a:rPr lang="ru-RU" dirty="0">
                <a:latin typeface="Times New Roman" panose="02020603050405020304" pitchFamily="18" charset="0"/>
                <a:cs typeface="Times New Roman" panose="02020603050405020304" pitchFamily="18" charset="0"/>
              </a:rPr>
              <a:t>При </a:t>
            </a:r>
            <a:r>
              <a:rPr lang="ru-RU" dirty="0" err="1">
                <a:latin typeface="Times New Roman" panose="02020603050405020304" pitchFamily="18" charset="0"/>
                <a:cs typeface="Times New Roman" panose="02020603050405020304" pitchFamily="18" charset="0"/>
              </a:rPr>
              <a:t>вчиненні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однією</a:t>
            </a:r>
            <a:r>
              <a:rPr lang="ru-RU" dirty="0">
                <a:latin typeface="Times New Roman" panose="02020603050405020304" pitchFamily="18" charset="0"/>
                <a:cs typeface="Times New Roman" panose="02020603050405020304" pitchFamily="18" charset="0"/>
              </a:rPr>
              <a:t> особою </a:t>
            </a:r>
            <a:r>
              <a:rPr lang="ru-RU" dirty="0" err="1">
                <a:latin typeface="Times New Roman" panose="02020603050405020304" pitchFamily="18" charset="0"/>
                <a:cs typeface="Times New Roman" panose="02020603050405020304" pitchFamily="18" charset="0"/>
              </a:rPr>
              <a:t>двох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більше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накладається</a:t>
            </a:r>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за </a:t>
            </a:r>
            <a:r>
              <a:rPr lang="ru-RU" b="1" i="1" dirty="0" err="1">
                <a:solidFill>
                  <a:srgbClr val="FF0000"/>
                </a:solidFill>
                <a:latin typeface="Times New Roman" panose="02020603050405020304" pitchFamily="18" charset="0"/>
                <a:cs typeface="Times New Roman" panose="02020603050405020304" pitchFamily="18" charset="0"/>
              </a:rPr>
              <a:t>кожне</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правопорушення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окремо</a:t>
            </a:r>
            <a:r>
              <a:rPr lang="ru-RU" b="1" i="1" dirty="0">
                <a:solidFill>
                  <a:srgbClr val="FF0000"/>
                </a:solidFill>
                <a:latin typeface="Times New Roman" panose="02020603050405020304" pitchFamily="18" charset="0"/>
                <a:cs typeface="Times New Roman" panose="02020603050405020304" pitchFamily="18" charset="0"/>
              </a:rPr>
              <a:t>.</a:t>
            </a:r>
          </a:p>
          <a:p>
            <a:pPr algn="just"/>
            <a:r>
              <a:rPr lang="ru-RU" dirty="0" err="1">
                <a:latin typeface="Times New Roman" panose="02020603050405020304" pitchFamily="18" charset="0"/>
                <a:cs typeface="Times New Roman" panose="02020603050405020304" pitchFamily="18" charset="0"/>
              </a:rPr>
              <a:t>Якщо</a:t>
            </a:r>
            <a:r>
              <a:rPr lang="ru-RU" dirty="0">
                <a:latin typeface="Times New Roman" panose="02020603050405020304" pitchFamily="18" charset="0"/>
                <a:cs typeface="Times New Roman" panose="02020603050405020304" pitchFamily="18" charset="0"/>
              </a:rPr>
              <a:t> особа вчинила </a:t>
            </a:r>
            <a:r>
              <a:rPr lang="ru-RU" dirty="0" err="1">
                <a:latin typeface="Times New Roman" panose="02020603050405020304" pitchFamily="18" charset="0"/>
                <a:cs typeface="Times New Roman" panose="02020603050405020304" pitchFamily="18" charset="0"/>
              </a:rPr>
              <a:t>кілька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справи</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одночасно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розглядаються</a:t>
            </a:r>
            <a:r>
              <a:rPr lang="ru-RU" dirty="0">
                <a:latin typeface="Times New Roman" panose="02020603050405020304" pitchFamily="18" charset="0"/>
                <a:cs typeface="Times New Roman" panose="02020603050405020304" pitchFamily="18" charset="0"/>
              </a:rPr>
              <a:t> одним і </a:t>
            </a:r>
            <a:r>
              <a:rPr lang="ru-RU" dirty="0" err="1">
                <a:latin typeface="Times New Roman" panose="02020603050405020304" pitchFamily="18" charset="0"/>
                <a:cs typeface="Times New Roman" panose="02020603050405020304" pitchFamily="18" charset="0"/>
              </a:rPr>
              <a:t>тим</a:t>
            </a:r>
            <a:r>
              <a:rPr lang="ru-RU" dirty="0">
                <a:latin typeface="Times New Roman" panose="02020603050405020304" pitchFamily="18" charset="0"/>
                <a:cs typeface="Times New Roman" panose="02020603050405020304" pitchFamily="18" charset="0"/>
              </a:rPr>
              <a:t> же органом (</a:t>
            </a:r>
            <a:r>
              <a:rPr lang="ru-RU" dirty="0" err="1">
                <a:latin typeface="Times New Roman" panose="02020603050405020304" pitchFamily="18" charset="0"/>
                <a:cs typeface="Times New Roman" panose="02020603050405020304" pitchFamily="18" charset="0"/>
              </a:rPr>
              <a:t>посадовою</a:t>
            </a:r>
            <a:r>
              <a:rPr lang="ru-RU" dirty="0">
                <a:latin typeface="Times New Roman" panose="02020603050405020304" pitchFamily="18" charset="0"/>
                <a:cs typeface="Times New Roman" panose="02020603050405020304" pitchFamily="18" charset="0"/>
              </a:rPr>
              <a:t> особою), </a:t>
            </a:r>
            <a:r>
              <a:rPr lang="ru-RU" dirty="0" err="1">
                <a:latin typeface="Times New Roman" panose="02020603050405020304" pitchFamily="18" charset="0"/>
                <a:cs typeface="Times New Roman" panose="02020603050405020304" pitchFamily="18" charset="0"/>
              </a:rPr>
              <a:t>стягнення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накладається</a:t>
            </a:r>
            <a:r>
              <a:rPr lang="ru-RU" dirty="0">
                <a:latin typeface="Times New Roman" panose="02020603050405020304" pitchFamily="18" charset="0"/>
                <a:cs typeface="Times New Roman" panose="02020603050405020304" pitchFamily="18" charset="0"/>
              </a:rPr>
              <a:t> в межах </a:t>
            </a:r>
            <a:r>
              <a:rPr lang="ru-RU" dirty="0" err="1">
                <a:latin typeface="Times New Roman" panose="02020603050405020304" pitchFamily="18" charset="0"/>
                <a:cs typeface="Times New Roman" panose="02020603050405020304" pitchFamily="18" charset="0"/>
              </a:rPr>
              <a:t>санкції</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встановленої</a:t>
            </a:r>
            <a:r>
              <a:rPr lang="ru-RU" b="1" i="1" dirty="0">
                <a:solidFill>
                  <a:srgbClr val="FF0000"/>
                </a:solidFill>
                <a:latin typeface="Times New Roman" panose="02020603050405020304" pitchFamily="18" charset="0"/>
                <a:cs typeface="Times New Roman" panose="02020603050405020304" pitchFamily="18" charset="0"/>
              </a:rPr>
              <a:t> за </a:t>
            </a:r>
            <a:r>
              <a:rPr lang="ru-RU" b="1" i="1" dirty="0" err="1">
                <a:solidFill>
                  <a:srgbClr val="FF0000"/>
                </a:solidFill>
                <a:latin typeface="Times New Roman" panose="02020603050405020304" pitchFamily="18" charset="0"/>
                <a:cs typeface="Times New Roman" panose="02020603050405020304" pitchFamily="18" charset="0"/>
              </a:rPr>
              <a:t>більш</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серйозне</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правопорушення</a:t>
            </a:r>
            <a:r>
              <a:rPr lang="ru-RU" b="1" i="1" dirty="0">
                <a:solidFill>
                  <a:srgbClr val="FF0000"/>
                </a:solidFill>
                <a:latin typeface="Times New Roman" panose="02020603050405020304" pitchFamily="18" charset="0"/>
                <a:cs typeface="Times New Roman" panose="02020603050405020304" pitchFamily="18" charset="0"/>
              </a:rPr>
              <a:t> з числа </a:t>
            </a:r>
            <a:r>
              <a:rPr lang="ru-RU" b="1" i="1" dirty="0" err="1">
                <a:solidFill>
                  <a:srgbClr val="FF0000"/>
                </a:solidFill>
                <a:latin typeface="Times New Roman" panose="02020603050405020304" pitchFamily="18" charset="0"/>
                <a:cs typeface="Times New Roman" panose="02020603050405020304" pitchFamily="18" charset="0"/>
              </a:rPr>
              <a:t>вчинених</a:t>
            </a:r>
            <a:r>
              <a:rPr lang="ru-RU" b="1" i="1" dirty="0">
                <a:solidFill>
                  <a:srgbClr val="FF0000"/>
                </a:solidFill>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До основного </a:t>
            </a:r>
            <a:r>
              <a:rPr lang="ru-RU" dirty="0" err="1">
                <a:latin typeface="Times New Roman" panose="02020603050405020304" pitchFamily="18" charset="0"/>
                <a:cs typeface="Times New Roman" panose="02020603050405020304" pitchFamily="18" charset="0"/>
              </a:rPr>
              <a:t>стягнення</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цьому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разі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бути </a:t>
            </a:r>
            <a:r>
              <a:rPr lang="ru-RU" dirty="0" err="1">
                <a:latin typeface="Times New Roman" panose="02020603050405020304" pitchFamily="18" charset="0"/>
                <a:cs typeface="Times New Roman" panose="02020603050405020304" pitchFamily="18" charset="0"/>
              </a:rPr>
              <a:t>приєднано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одне</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додаткових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передбачених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статтями</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відповідальність</a:t>
            </a:r>
            <a:r>
              <a:rPr lang="ru-RU" dirty="0">
                <a:latin typeface="Times New Roman" panose="02020603050405020304" pitchFamily="18" charset="0"/>
                <a:cs typeface="Times New Roman" panose="02020603050405020304" pitchFamily="18" charset="0"/>
              </a:rPr>
              <a:t> за будь-яке з </a:t>
            </a:r>
            <a:r>
              <a:rPr lang="ru-RU" dirty="0" err="1">
                <a:latin typeface="Times New Roman" panose="02020603050405020304" pitchFamily="18" charset="0"/>
                <a:cs typeface="Times New Roman" panose="02020603050405020304" pitchFamily="18" charset="0"/>
              </a:rPr>
              <a:t>вчинених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правопорушень</a:t>
            </a:r>
            <a:r>
              <a:rPr lang="ru-RU" dirty="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37490320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31094"/>
            <a:ext cx="8407846" cy="994172"/>
          </a:xfrm>
        </p:spPr>
        <p:txBody>
          <a:bodyPr>
            <a:normAutofit fontScale="90000"/>
          </a:bodyPr>
          <a:lstStyle/>
          <a:p>
            <a:pPr algn="ctr"/>
            <a:r>
              <a:rPr lang="ru-RU" b="1" dirty="0" err="1">
                <a:latin typeface="Times New Roman" panose="02020603050405020304" pitchFamily="18" charset="0"/>
                <a:cs typeface="Times New Roman" panose="02020603050405020304" pitchFamily="18" charset="0"/>
              </a:rPr>
              <a:t>Обчислення</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строків</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адміністративного</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стягнення</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79512" y="2492896"/>
            <a:ext cx="7037070" cy="3263504"/>
          </a:xfrm>
        </p:spPr>
        <p:txBody>
          <a:bodyPr/>
          <a:lstStyle/>
          <a:p>
            <a:pPr marL="0" indent="0" algn="just">
              <a:buNone/>
            </a:pPr>
            <a:r>
              <a:rPr lang="ru-RU" dirty="0" smtClean="0">
                <a:latin typeface="Times New Roman" panose="02020603050405020304" pitchFamily="18" charset="0"/>
                <a:cs typeface="Times New Roman" panose="02020603050405020304" pitchFamily="18" charset="0"/>
              </a:rPr>
              <a:t>           *Строк </a:t>
            </a:r>
            <a:r>
              <a:rPr lang="ru-RU" dirty="0" err="1">
                <a:latin typeface="Times New Roman" panose="02020603050405020304" pitchFamily="18" charset="0"/>
                <a:cs typeface="Times New Roman" panose="02020603050405020304" pitchFamily="18" charset="0"/>
              </a:rPr>
              <a:t>адміністративного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арешту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обчислюється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добами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виправних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робіт</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місяцями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днями, </a:t>
            </a:r>
            <a:r>
              <a:rPr lang="ru-RU" dirty="0" err="1">
                <a:latin typeface="Times New Roman" panose="02020603050405020304" pitchFamily="18" charset="0"/>
                <a:cs typeface="Times New Roman" panose="02020603050405020304" pitchFamily="18" charset="0"/>
              </a:rPr>
              <a:t>позбавлення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спеціального</a:t>
            </a:r>
            <a:r>
              <a:rPr lang="ru-RU" dirty="0">
                <a:latin typeface="Times New Roman" panose="02020603050405020304" pitchFamily="18" charset="0"/>
                <a:cs typeface="Times New Roman" panose="02020603050405020304" pitchFamily="18" charset="0"/>
              </a:rPr>
              <a:t> права - роками, </a:t>
            </a:r>
            <a:r>
              <a:rPr lang="ru-RU" dirty="0" err="1">
                <a:latin typeface="Times New Roman" panose="02020603050405020304" pitchFamily="18" charset="0"/>
                <a:cs typeface="Times New Roman" panose="02020603050405020304" pitchFamily="18" charset="0"/>
              </a:rPr>
              <a:t>місяцями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днями.</a:t>
            </a:r>
          </a:p>
        </p:txBody>
      </p:sp>
    </p:spTree>
    <p:extLst>
      <p:ext uri="{BB962C8B-B14F-4D97-AF65-F5344CB8AC3E}">
        <p14:creationId xmlns:p14="http://schemas.microsoft.com/office/powerpoint/2010/main" val="241717014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62100" y="1131094"/>
            <a:ext cx="6953250" cy="994172"/>
          </a:xfrm>
        </p:spPr>
        <p:txBody>
          <a:bodyPr>
            <a:normAutofit fontScale="90000"/>
          </a:bodyPr>
          <a:lstStyle/>
          <a:p>
            <a:pPr algn="ctr"/>
            <a:r>
              <a:rPr lang="ru-RU" b="1" i="1" dirty="0">
                <a:latin typeface="Times New Roman" panose="02020603050405020304" pitchFamily="18" charset="0"/>
                <a:cs typeface="Times New Roman" panose="02020603050405020304" pitchFamily="18" charset="0"/>
              </a:rPr>
              <a:t>Строки </a:t>
            </a:r>
            <a:r>
              <a:rPr lang="ru-RU" b="1" i="1" dirty="0" err="1">
                <a:latin typeface="Times New Roman" panose="02020603050405020304" pitchFamily="18" charset="0"/>
                <a:cs typeface="Times New Roman" panose="02020603050405020304" pitchFamily="18" charset="0"/>
              </a:rPr>
              <a:t>накладення</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адміністративного</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стягнення</a:t>
            </a:r>
            <a:endParaRPr lang="ru-RU" i="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755576" y="2708920"/>
            <a:ext cx="7075170" cy="3263504"/>
          </a:xfrm>
        </p:spPr>
        <p:txBody>
          <a:bodyPr>
            <a:normAutofit fontScale="55000" lnSpcReduction="20000"/>
          </a:bodyPr>
          <a:lstStyle/>
          <a:p>
            <a:pPr marL="0" indent="0" algn="just">
              <a:buNone/>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Адміністративне</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бути </a:t>
            </a:r>
            <a:r>
              <a:rPr lang="ru-RU" dirty="0" err="1">
                <a:latin typeface="Times New Roman" panose="02020603050405020304" pitchFamily="18" charset="0"/>
                <a:cs typeface="Times New Roman" panose="02020603050405020304" pitchFamily="18" charset="0"/>
              </a:rPr>
              <a:t>накладено</a:t>
            </a:r>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не </a:t>
            </a:r>
            <a:r>
              <a:rPr lang="ru-RU" b="1" i="1" dirty="0" err="1">
                <a:solidFill>
                  <a:srgbClr val="FF0000"/>
                </a:solidFill>
                <a:latin typeface="Times New Roman" panose="02020603050405020304" pitchFamily="18" charset="0"/>
                <a:cs typeface="Times New Roman" panose="02020603050405020304" pitchFamily="18" charset="0"/>
              </a:rPr>
              <a:t>пізніш</a:t>
            </a:r>
            <a:r>
              <a:rPr lang="ru-RU" b="1" i="1" dirty="0">
                <a:solidFill>
                  <a:srgbClr val="FF0000"/>
                </a:solidFill>
                <a:latin typeface="Times New Roman" panose="02020603050405020304" pitchFamily="18" charset="0"/>
                <a:cs typeface="Times New Roman" panose="02020603050405020304" pitchFamily="18" charset="0"/>
              </a:rPr>
              <a:t> як через два </a:t>
            </a:r>
            <a:r>
              <a:rPr lang="ru-RU" b="1" i="1" dirty="0" err="1">
                <a:solidFill>
                  <a:srgbClr val="FF0000"/>
                </a:solidFill>
                <a:latin typeface="Times New Roman" panose="02020603050405020304" pitchFamily="18" charset="0"/>
                <a:cs typeface="Times New Roman" panose="02020603050405020304" pitchFamily="18" charset="0"/>
              </a:rPr>
              <a:t>місяці</a:t>
            </a:r>
            <a:r>
              <a:rPr lang="ru-RU" b="1" i="1" dirty="0">
                <a:solidFill>
                  <a:srgbClr val="FF0000"/>
                </a:solidFill>
                <a:latin typeface="Times New Roman" panose="02020603050405020304" pitchFamily="18" charset="0"/>
                <a:cs typeface="Times New Roman" panose="02020603050405020304" pitchFamily="18" charset="0"/>
              </a:rPr>
              <a:t> з дня </a:t>
            </a:r>
            <a:r>
              <a:rPr lang="ru-RU" b="1" i="1" dirty="0" err="1">
                <a:solidFill>
                  <a:srgbClr val="FF0000"/>
                </a:solidFill>
                <a:latin typeface="Times New Roman" panose="02020603050405020304" pitchFamily="18" charset="0"/>
                <a:cs typeface="Times New Roman" panose="02020603050405020304" pitchFamily="18" charset="0"/>
              </a:rPr>
              <a:t>вчинення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а при </a:t>
            </a:r>
            <a:r>
              <a:rPr lang="ru-RU" dirty="0" err="1">
                <a:latin typeface="Times New Roman" panose="02020603050405020304" pitchFamily="18" charset="0"/>
                <a:cs typeface="Times New Roman" panose="02020603050405020304" pitchFamily="18" charset="0"/>
              </a:rPr>
              <a:t>триваючому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правопорушенні</a:t>
            </a:r>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 не </a:t>
            </a:r>
            <a:r>
              <a:rPr lang="ru-RU" b="1" i="1" dirty="0" err="1">
                <a:solidFill>
                  <a:srgbClr val="FF0000"/>
                </a:solidFill>
                <a:latin typeface="Times New Roman" panose="02020603050405020304" pitchFamily="18" charset="0"/>
                <a:cs typeface="Times New Roman" panose="02020603050405020304" pitchFamily="18" charset="0"/>
              </a:rPr>
              <a:t>пізніш</a:t>
            </a:r>
            <a:r>
              <a:rPr lang="ru-RU" b="1" i="1" dirty="0">
                <a:solidFill>
                  <a:srgbClr val="FF0000"/>
                </a:solidFill>
                <a:latin typeface="Times New Roman" panose="02020603050405020304" pitchFamily="18" charset="0"/>
                <a:cs typeface="Times New Roman" panose="02020603050405020304" pitchFamily="18" charset="0"/>
              </a:rPr>
              <a:t> як через два </a:t>
            </a:r>
            <a:r>
              <a:rPr lang="ru-RU" b="1" i="1" dirty="0" err="1">
                <a:solidFill>
                  <a:srgbClr val="FF0000"/>
                </a:solidFill>
                <a:latin typeface="Times New Roman" panose="02020603050405020304" pitchFamily="18" charset="0"/>
                <a:cs typeface="Times New Roman" panose="02020603050405020304" pitchFamily="18" charset="0"/>
              </a:rPr>
              <a:t>місяці</a:t>
            </a:r>
            <a:r>
              <a:rPr lang="ru-RU" b="1" i="1" dirty="0">
                <a:solidFill>
                  <a:srgbClr val="FF0000"/>
                </a:solidFill>
                <a:latin typeface="Times New Roman" panose="02020603050405020304" pitchFamily="18" charset="0"/>
                <a:cs typeface="Times New Roman" panose="02020603050405020304" pitchFamily="18" charset="0"/>
              </a:rPr>
              <a:t> з дня </a:t>
            </a:r>
            <a:r>
              <a:rPr lang="ru-RU" b="1" i="1" dirty="0" err="1">
                <a:solidFill>
                  <a:srgbClr val="FF0000"/>
                </a:solidFill>
                <a:latin typeface="Times New Roman" panose="02020603050405020304" pitchFamily="18" charset="0"/>
                <a:cs typeface="Times New Roman" panose="02020603050405020304" pitchFamily="18" charset="0"/>
              </a:rPr>
              <a:t>його</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виявлення</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винятком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випадків</a:t>
            </a:r>
            <a:r>
              <a:rPr lang="ru-RU" dirty="0">
                <a:latin typeface="Times New Roman" panose="02020603050405020304" pitchFamily="18" charset="0"/>
                <a:cs typeface="Times New Roman" panose="02020603050405020304" pitchFamily="18" charset="0"/>
              </a:rPr>
              <a:t>, коли </a:t>
            </a:r>
            <a:r>
              <a:rPr lang="ru-RU" dirty="0" err="1">
                <a:latin typeface="Times New Roman" panose="02020603050405020304" pitchFamily="18" charset="0"/>
                <a:cs typeface="Times New Roman" panose="02020603050405020304" pitchFamily="18" charset="0"/>
              </a:rPr>
              <a:t>справи</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адміністративні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відповідно</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цього</a:t>
            </a:r>
            <a:r>
              <a:rPr lang="ru-RU" dirty="0">
                <a:latin typeface="Times New Roman" panose="02020603050405020304" pitchFamily="18" charset="0"/>
                <a:cs typeface="Times New Roman" panose="02020603050405020304" pitchFamily="18" charset="0"/>
              </a:rPr>
              <a:t> Кодексу </a:t>
            </a:r>
            <a:r>
              <a:rPr lang="ru-RU" dirty="0" err="1">
                <a:latin typeface="Times New Roman" panose="02020603050405020304" pitchFamily="18" charset="0"/>
                <a:cs typeface="Times New Roman" panose="02020603050405020304" pitchFamily="18" charset="0"/>
              </a:rPr>
              <a:t>підвідомчі</a:t>
            </a:r>
            <a:r>
              <a:rPr lang="ru-RU" dirty="0">
                <a:latin typeface="Times New Roman" panose="02020603050405020304" pitchFamily="18" charset="0"/>
                <a:cs typeface="Times New Roman" panose="02020603050405020304" pitchFamily="18" charset="0"/>
              </a:rPr>
              <a:t> суду (</a:t>
            </a:r>
            <a:r>
              <a:rPr lang="ru-RU" dirty="0" err="1">
                <a:latin typeface="Times New Roman" panose="02020603050405020304" pitchFamily="18" charset="0"/>
                <a:cs typeface="Times New Roman" panose="02020603050405020304" pitchFamily="18" charset="0"/>
              </a:rPr>
              <a:t>судді</a:t>
            </a:r>
            <a:r>
              <a:rPr lang="ru-RU" dirty="0" smtClean="0">
                <a:latin typeface="Times New Roman" panose="02020603050405020304" pitchFamily="18" charset="0"/>
                <a:cs typeface="Times New Roman" panose="02020603050405020304" pitchFamily="18" charset="0"/>
              </a:rPr>
              <a:t>).</a:t>
            </a:r>
          </a:p>
          <a:p>
            <a:pPr marL="0" indent="0" algn="just">
              <a:buNone/>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Якщо</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справи</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адміністративні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відповідно</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цього</a:t>
            </a:r>
            <a:r>
              <a:rPr lang="ru-RU" dirty="0">
                <a:latin typeface="Times New Roman" panose="02020603050405020304" pitchFamily="18" charset="0"/>
                <a:cs typeface="Times New Roman" panose="02020603050405020304" pitchFamily="18" charset="0"/>
              </a:rPr>
              <a:t> Кодексу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інших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законів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підвідомчі</a:t>
            </a:r>
            <a:r>
              <a:rPr lang="ru-RU" dirty="0">
                <a:latin typeface="Times New Roman" panose="02020603050405020304" pitchFamily="18" charset="0"/>
                <a:cs typeface="Times New Roman" panose="02020603050405020304" pitchFamily="18" charset="0"/>
              </a:rPr>
              <a:t> суду (</a:t>
            </a:r>
            <a:r>
              <a:rPr lang="ru-RU" dirty="0" err="1">
                <a:latin typeface="Times New Roman" panose="02020603050405020304" pitchFamily="18" charset="0"/>
                <a:cs typeface="Times New Roman" panose="02020603050405020304" pitchFamily="18" charset="0"/>
              </a:rPr>
              <a:t>судді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бути </a:t>
            </a:r>
            <a:r>
              <a:rPr lang="ru-RU" dirty="0" err="1">
                <a:latin typeface="Times New Roman" panose="02020603050405020304" pitchFamily="18" charset="0"/>
                <a:cs typeface="Times New Roman" panose="02020603050405020304" pitchFamily="18" charset="0"/>
              </a:rPr>
              <a:t>накладено</a:t>
            </a:r>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не </a:t>
            </a:r>
            <a:r>
              <a:rPr lang="ru-RU" b="1" i="1" dirty="0" err="1">
                <a:solidFill>
                  <a:srgbClr val="FF0000"/>
                </a:solidFill>
                <a:latin typeface="Times New Roman" panose="02020603050405020304" pitchFamily="18" charset="0"/>
                <a:cs typeface="Times New Roman" panose="02020603050405020304" pitchFamily="18" charset="0"/>
              </a:rPr>
              <a:t>пізніш</a:t>
            </a:r>
            <a:r>
              <a:rPr lang="ru-RU" b="1" i="1" dirty="0">
                <a:solidFill>
                  <a:srgbClr val="FF0000"/>
                </a:solidFill>
                <a:latin typeface="Times New Roman" panose="02020603050405020304" pitchFamily="18" charset="0"/>
                <a:cs typeface="Times New Roman" panose="02020603050405020304" pitchFamily="18" charset="0"/>
              </a:rPr>
              <a:t> як через три </a:t>
            </a:r>
            <a:r>
              <a:rPr lang="ru-RU" b="1" i="1" dirty="0" err="1">
                <a:solidFill>
                  <a:srgbClr val="FF0000"/>
                </a:solidFill>
                <a:latin typeface="Times New Roman" panose="02020603050405020304" pitchFamily="18" charset="0"/>
                <a:cs typeface="Times New Roman" panose="02020603050405020304" pitchFamily="18" charset="0"/>
              </a:rPr>
              <a:t>місяці</a:t>
            </a:r>
            <a:r>
              <a:rPr lang="ru-RU" b="1" i="1" dirty="0">
                <a:solidFill>
                  <a:srgbClr val="FF0000"/>
                </a:solidFill>
                <a:latin typeface="Times New Roman" panose="02020603050405020304" pitchFamily="18" charset="0"/>
                <a:cs typeface="Times New Roman" panose="02020603050405020304" pitchFamily="18" charset="0"/>
              </a:rPr>
              <a:t> з дня </a:t>
            </a:r>
            <a:r>
              <a:rPr lang="ru-RU" b="1" i="1" dirty="0" err="1">
                <a:solidFill>
                  <a:srgbClr val="FF0000"/>
                </a:solidFill>
                <a:latin typeface="Times New Roman" panose="02020603050405020304" pitchFamily="18" charset="0"/>
                <a:cs typeface="Times New Roman" panose="02020603050405020304" pitchFamily="18" charset="0"/>
              </a:rPr>
              <a:t>вчинення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а при </a:t>
            </a:r>
            <a:r>
              <a:rPr lang="ru-RU" dirty="0" err="1">
                <a:latin typeface="Times New Roman" panose="02020603050405020304" pitchFamily="18" charset="0"/>
                <a:cs typeface="Times New Roman" panose="02020603050405020304" pitchFamily="18" charset="0"/>
              </a:rPr>
              <a:t>триваючому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правопорушенні</a:t>
            </a:r>
            <a:r>
              <a:rPr lang="ru-RU" dirty="0">
                <a:latin typeface="Times New Roman" panose="02020603050405020304" pitchFamily="18" charset="0"/>
                <a:cs typeface="Times New Roman" panose="02020603050405020304" pitchFamily="18" charset="0"/>
              </a:rPr>
              <a:t> - </a:t>
            </a:r>
            <a:r>
              <a:rPr lang="ru-RU" b="1" i="1" dirty="0">
                <a:solidFill>
                  <a:srgbClr val="FF0000"/>
                </a:solidFill>
                <a:latin typeface="Times New Roman" panose="02020603050405020304" pitchFamily="18" charset="0"/>
                <a:cs typeface="Times New Roman" panose="02020603050405020304" pitchFamily="18" charset="0"/>
              </a:rPr>
              <a:t>не </a:t>
            </a:r>
            <a:r>
              <a:rPr lang="ru-RU" b="1" i="1" dirty="0" err="1">
                <a:solidFill>
                  <a:srgbClr val="FF0000"/>
                </a:solidFill>
                <a:latin typeface="Times New Roman" panose="02020603050405020304" pitchFamily="18" charset="0"/>
                <a:cs typeface="Times New Roman" panose="02020603050405020304" pitchFamily="18" charset="0"/>
              </a:rPr>
              <a:t>пізніш</a:t>
            </a:r>
            <a:r>
              <a:rPr lang="ru-RU" b="1" i="1" dirty="0">
                <a:solidFill>
                  <a:srgbClr val="FF0000"/>
                </a:solidFill>
                <a:latin typeface="Times New Roman" panose="02020603050405020304" pitchFamily="18" charset="0"/>
                <a:cs typeface="Times New Roman" panose="02020603050405020304" pitchFamily="18" charset="0"/>
              </a:rPr>
              <a:t> як через три </a:t>
            </a:r>
            <a:r>
              <a:rPr lang="ru-RU" b="1" i="1" dirty="0" err="1">
                <a:solidFill>
                  <a:srgbClr val="FF0000"/>
                </a:solidFill>
                <a:latin typeface="Times New Roman" panose="02020603050405020304" pitchFamily="18" charset="0"/>
                <a:cs typeface="Times New Roman" panose="02020603050405020304" pitchFamily="18" charset="0"/>
              </a:rPr>
              <a:t>місяці</a:t>
            </a:r>
            <a:r>
              <a:rPr lang="ru-RU" b="1" i="1" dirty="0">
                <a:solidFill>
                  <a:srgbClr val="FF0000"/>
                </a:solidFill>
                <a:latin typeface="Times New Roman" panose="02020603050405020304" pitchFamily="18" charset="0"/>
                <a:cs typeface="Times New Roman" panose="02020603050405020304" pitchFamily="18" charset="0"/>
              </a:rPr>
              <a:t> з дня </a:t>
            </a:r>
            <a:r>
              <a:rPr lang="ru-RU" b="1" i="1" dirty="0" err="1">
                <a:solidFill>
                  <a:srgbClr val="FF0000"/>
                </a:solidFill>
                <a:latin typeface="Times New Roman" panose="02020603050405020304" pitchFamily="18" charset="0"/>
                <a:cs typeface="Times New Roman" panose="02020603050405020304" pitchFamily="18" charset="0"/>
              </a:rPr>
              <a:t>його</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виявлення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крім</a:t>
            </a:r>
            <a:r>
              <a:rPr lang="ru-RU" dirty="0">
                <a:latin typeface="Times New Roman" panose="02020603050405020304" pitchFamily="18" charset="0"/>
                <a:cs typeface="Times New Roman" panose="02020603050405020304" pitchFamily="18" charset="0"/>
              </a:rPr>
              <a:t> справ про </a:t>
            </a:r>
            <a:r>
              <a:rPr lang="ru-RU" dirty="0" err="1">
                <a:latin typeface="Times New Roman" panose="02020603050405020304" pitchFamily="18" charset="0"/>
                <a:cs typeface="Times New Roman" panose="02020603050405020304" pitchFamily="18" charset="0"/>
              </a:rPr>
              <a:t>адміністративні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зазначені</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частинах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третій</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шостій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цієї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статті</a:t>
            </a:r>
            <a:r>
              <a:rPr lang="ru-RU"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95958667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94460" y="1313974"/>
            <a:ext cx="6595110" cy="994172"/>
          </a:xfrm>
        </p:spPr>
        <p:txBody>
          <a:bodyPr>
            <a:normAutofit fontScale="90000"/>
          </a:bodyPr>
          <a:lstStyle/>
          <a:p>
            <a:pPr algn="ctr"/>
            <a:r>
              <a:rPr lang="ru-RU" b="1" i="1" dirty="0">
                <a:latin typeface="Times New Roman" panose="02020603050405020304" pitchFamily="18" charset="0"/>
                <a:cs typeface="Times New Roman" panose="02020603050405020304" pitchFamily="18" charset="0"/>
              </a:rPr>
              <a:t>Строк, </a:t>
            </a:r>
            <a:r>
              <a:rPr lang="ru-RU" b="1" i="1" dirty="0" err="1">
                <a:latin typeface="Times New Roman" panose="02020603050405020304" pitchFamily="18" charset="0"/>
                <a:cs typeface="Times New Roman" panose="02020603050405020304" pitchFamily="18" charset="0"/>
              </a:rPr>
              <a:t>після</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закінчення</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якого</a:t>
            </a:r>
            <a:r>
              <a:rPr lang="ru-RU" b="1" i="1" dirty="0">
                <a:latin typeface="Times New Roman" panose="02020603050405020304" pitchFamily="18" charset="0"/>
                <a:cs typeface="Times New Roman" panose="02020603050405020304" pitchFamily="18" charset="0"/>
              </a:rPr>
              <a:t> особа </a:t>
            </a:r>
            <a:r>
              <a:rPr lang="ru-RU" b="1" i="1" dirty="0" err="1">
                <a:latin typeface="Times New Roman" panose="02020603050405020304" pitchFamily="18" charset="0"/>
                <a:cs typeface="Times New Roman" panose="02020603050405020304" pitchFamily="18" charset="0"/>
              </a:rPr>
              <a:t>вважається</a:t>
            </a:r>
            <a:r>
              <a:rPr lang="ru-RU" b="1" i="1" dirty="0">
                <a:latin typeface="Times New Roman" panose="02020603050405020304" pitchFamily="18" charset="0"/>
                <a:cs typeface="Times New Roman" panose="02020603050405020304" pitchFamily="18" charset="0"/>
              </a:rPr>
              <a:t> такою, </a:t>
            </a:r>
            <a:r>
              <a:rPr lang="ru-RU" b="1" i="1" dirty="0" err="1">
                <a:latin typeface="Times New Roman" panose="02020603050405020304" pitchFamily="18" charset="0"/>
                <a:cs typeface="Times New Roman" panose="02020603050405020304" pitchFamily="18" charset="0"/>
              </a:rPr>
              <a:t>що</a:t>
            </a:r>
            <a:r>
              <a:rPr lang="ru-RU" b="1" i="1" dirty="0">
                <a:latin typeface="Times New Roman" panose="02020603050405020304" pitchFamily="18" charset="0"/>
                <a:cs typeface="Times New Roman" panose="02020603050405020304" pitchFamily="18" charset="0"/>
              </a:rPr>
              <a:t> не </a:t>
            </a:r>
            <a:r>
              <a:rPr lang="ru-RU" b="1" i="1" dirty="0" err="1">
                <a:latin typeface="Times New Roman" panose="02020603050405020304" pitchFamily="18" charset="0"/>
                <a:cs typeface="Times New Roman" panose="02020603050405020304" pitchFamily="18" charset="0"/>
              </a:rPr>
              <a:t>була</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піддана</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адміністративному</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стягненню</a:t>
            </a:r>
            <a:endParaRPr lang="ru-RU" i="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619672" y="3501008"/>
            <a:ext cx="6526530" cy="2598182"/>
          </a:xfrm>
        </p:spPr>
        <p:txBody>
          <a:bodyPr>
            <a:normAutofit fontScale="85000" lnSpcReduction="20000"/>
          </a:bodyPr>
          <a:lstStyle/>
          <a:p>
            <a:pPr marL="0" indent="0">
              <a:buNone/>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Якщо</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особа, </a:t>
            </a:r>
            <a:r>
              <a:rPr lang="ru-RU" dirty="0" err="1">
                <a:latin typeface="Times New Roman" panose="02020603050405020304" pitchFamily="18" charset="0"/>
                <a:cs typeface="Times New Roman" panose="02020603050405020304" pitchFamily="18" charset="0"/>
              </a:rPr>
              <a:t>піддана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стягненню</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протягом</a:t>
            </a:r>
            <a:r>
              <a:rPr lang="ru-RU" b="1" i="1" dirty="0">
                <a:solidFill>
                  <a:srgbClr val="FF0000"/>
                </a:solidFill>
                <a:latin typeface="Times New Roman" panose="02020603050405020304" pitchFamily="18" charset="0"/>
                <a:cs typeface="Times New Roman" panose="02020603050405020304" pitchFamily="18" charset="0"/>
              </a:rPr>
              <a:t> року</a:t>
            </a:r>
            <a:r>
              <a:rPr lang="ru-RU" dirty="0">
                <a:latin typeface="Times New Roman" panose="02020603050405020304" pitchFamily="18" charset="0"/>
                <a:cs typeface="Times New Roman" panose="02020603050405020304" pitchFamily="18" charset="0"/>
              </a:rPr>
              <a:t> з дня </a:t>
            </a:r>
            <a:r>
              <a:rPr lang="ru-RU" dirty="0" err="1">
                <a:latin typeface="Times New Roman" panose="02020603050405020304" pitchFamily="18" charset="0"/>
                <a:cs typeface="Times New Roman" panose="02020603050405020304" pitchFamily="18" charset="0"/>
              </a:rPr>
              <a:t>закінчення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виконання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стягнення</a:t>
            </a:r>
            <a:r>
              <a:rPr lang="ru-RU" dirty="0">
                <a:latin typeface="Times New Roman" panose="02020603050405020304" pitchFamily="18" charset="0"/>
                <a:cs typeface="Times New Roman" panose="02020603050405020304" pitchFamily="18" charset="0"/>
              </a:rPr>
              <a:t> не вчинила нового </a:t>
            </a:r>
            <a:r>
              <a:rPr lang="ru-RU" dirty="0" err="1">
                <a:latin typeface="Times New Roman" panose="02020603050405020304" pitchFamily="18" charset="0"/>
                <a:cs typeface="Times New Roman" panose="02020603050405020304" pitchFamily="18" charset="0"/>
              </a:rPr>
              <a:t>адміністративного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то </a:t>
            </a:r>
            <a:r>
              <a:rPr lang="ru-RU" dirty="0" err="1">
                <a:latin typeface="Times New Roman" panose="02020603050405020304" pitchFamily="18" charset="0"/>
                <a:cs typeface="Times New Roman" panose="02020603050405020304" pitchFamily="18" charset="0"/>
              </a:rPr>
              <a:t>ця</a:t>
            </a:r>
            <a:r>
              <a:rPr lang="ru-RU" dirty="0">
                <a:latin typeface="Times New Roman" panose="02020603050405020304" pitchFamily="18" charset="0"/>
                <a:cs typeface="Times New Roman" panose="02020603050405020304" pitchFamily="18" charset="0"/>
              </a:rPr>
              <a:t> особа </a:t>
            </a:r>
            <a:r>
              <a:rPr lang="ru-RU" dirty="0" err="1">
                <a:latin typeface="Times New Roman" panose="02020603050405020304" pitchFamily="18" charset="0"/>
                <a:cs typeface="Times New Roman" panose="02020603050405020304" pitchFamily="18" charset="0"/>
              </a:rPr>
              <a:t>вважається</a:t>
            </a:r>
            <a:r>
              <a:rPr lang="ru-RU" dirty="0">
                <a:latin typeface="Times New Roman" panose="02020603050405020304" pitchFamily="18" charset="0"/>
                <a:cs typeface="Times New Roman" panose="02020603050405020304" pitchFamily="18" charset="0"/>
              </a:rPr>
              <a:t> такою,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була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піддана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стягненню</a:t>
            </a:r>
            <a:r>
              <a:rPr lang="ru-RU"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90258143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47800" y="1131094"/>
            <a:ext cx="7067550" cy="994172"/>
          </a:xfrm>
        </p:spPr>
        <p:txBody>
          <a:bodyPr>
            <a:normAutofit fontScale="90000"/>
          </a:bodyPr>
          <a:lstStyle/>
          <a:p>
            <a:pPr algn="ctr"/>
            <a:r>
              <a:rPr lang="ru-RU" b="1" dirty="0" err="1">
                <a:latin typeface="Times New Roman" panose="02020603050405020304" pitchFamily="18" charset="0"/>
                <a:cs typeface="Times New Roman" panose="02020603050405020304" pitchFamily="18" charset="0"/>
              </a:rPr>
              <a:t>Направлення</a:t>
            </a:r>
            <a:r>
              <a:rPr lang="ru-RU" b="1" dirty="0">
                <a:latin typeface="Times New Roman" panose="02020603050405020304" pitchFamily="18" charset="0"/>
                <a:cs typeface="Times New Roman" panose="02020603050405020304" pitchFamily="18" charset="0"/>
              </a:rPr>
              <a:t> на </a:t>
            </a:r>
            <a:r>
              <a:rPr lang="ru-RU" b="1" dirty="0" err="1">
                <a:latin typeface="Times New Roman" panose="02020603050405020304" pitchFamily="18" charset="0"/>
                <a:cs typeface="Times New Roman" panose="02020603050405020304" pitchFamily="18" charset="0"/>
              </a:rPr>
              <a:t>проходження</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програми</a:t>
            </a:r>
            <a:r>
              <a:rPr lang="ru-RU" b="1" dirty="0">
                <a:latin typeface="Times New Roman" panose="02020603050405020304" pitchFamily="18" charset="0"/>
                <a:cs typeface="Times New Roman" panose="02020603050405020304" pitchFamily="18" charset="0"/>
              </a:rPr>
              <a:t> для особи, яка вчинила </a:t>
            </a:r>
            <a:r>
              <a:rPr lang="ru-RU" b="1" dirty="0" err="1">
                <a:latin typeface="Times New Roman" panose="02020603050405020304" pitchFamily="18" charset="0"/>
                <a:cs typeface="Times New Roman" panose="02020603050405020304" pitchFamily="18" charset="0"/>
              </a:rPr>
              <a:t>домашнє</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насильство</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чи</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насильство</a:t>
            </a:r>
            <a:r>
              <a:rPr lang="ru-RU" b="1" dirty="0">
                <a:latin typeface="Times New Roman" panose="02020603050405020304" pitchFamily="18" charset="0"/>
                <a:cs typeface="Times New Roman" panose="02020603050405020304" pitchFamily="18" charset="0"/>
              </a:rPr>
              <a:t> за </a:t>
            </a:r>
            <a:r>
              <a:rPr lang="ru-RU" b="1" dirty="0" err="1">
                <a:latin typeface="Times New Roman" panose="02020603050405020304" pitchFamily="18" charset="0"/>
                <a:cs typeface="Times New Roman" panose="02020603050405020304" pitchFamily="18" charset="0"/>
              </a:rPr>
              <a:t>ознакою</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статі</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447800" y="3212976"/>
            <a:ext cx="7067550" cy="2941082"/>
          </a:xfrm>
        </p:spPr>
        <p:txBody>
          <a:bodyPr>
            <a:normAutofit fontScale="70000" lnSpcReduction="20000"/>
          </a:bodyPr>
          <a:lstStyle/>
          <a:p>
            <a:pPr marL="0" indent="0" algn="just">
              <a:buNone/>
            </a:pPr>
            <a:r>
              <a:rPr lang="ru-RU" dirty="0" smtClean="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разі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вчинення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домашнього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насильства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насильства</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ознакою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статі</a:t>
            </a:r>
            <a:r>
              <a:rPr lang="ru-RU" dirty="0">
                <a:latin typeface="Times New Roman" panose="02020603050405020304" pitchFamily="18" charset="0"/>
                <a:cs typeface="Times New Roman" panose="02020603050405020304" pitchFamily="18" charset="0"/>
              </a:rPr>
              <a:t> суд </a:t>
            </a:r>
            <a:r>
              <a:rPr lang="ru-RU" dirty="0" err="1">
                <a:latin typeface="Times New Roman" panose="02020603050405020304" pitchFamily="18" charset="0"/>
                <a:cs typeface="Times New Roman" panose="02020603050405020304" pitchFamily="18" charset="0"/>
              </a:rPr>
              <a:t>під</a:t>
            </a:r>
            <a:r>
              <a:rPr lang="ru-RU" dirty="0">
                <a:latin typeface="Times New Roman" panose="02020603050405020304" pitchFamily="18" charset="0"/>
                <a:cs typeface="Times New Roman" panose="02020603050405020304" pitchFamily="18" charset="0"/>
              </a:rPr>
              <a:t> час </a:t>
            </a:r>
            <a:r>
              <a:rPr lang="ru-RU" dirty="0" err="1">
                <a:latin typeface="Times New Roman" panose="02020603050405020304" pitchFamily="18" charset="0"/>
                <a:cs typeface="Times New Roman" panose="02020603050405020304" pitchFamily="18" charset="0"/>
              </a:rPr>
              <a:t>вирішення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питання</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накладення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стягнення</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адміністративне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має</a:t>
            </a:r>
            <a:r>
              <a:rPr lang="ru-RU" dirty="0">
                <a:latin typeface="Times New Roman" panose="02020603050405020304" pitchFamily="18" charset="0"/>
                <a:cs typeface="Times New Roman" panose="02020603050405020304" pitchFamily="18" charset="0"/>
              </a:rPr>
              <a:t> право </a:t>
            </a:r>
            <a:r>
              <a:rPr lang="ru-RU" dirty="0" err="1">
                <a:latin typeface="Times New Roman" panose="02020603050405020304" pitchFamily="18" charset="0"/>
                <a:cs typeface="Times New Roman" panose="02020603050405020304" pitchFamily="18" charset="0"/>
              </a:rPr>
              <a:t>одночасно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вирішити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питання</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направлення</a:t>
            </a:r>
            <a:r>
              <a:rPr lang="ru-RU" dirty="0">
                <a:latin typeface="Times New Roman" panose="02020603050405020304" pitchFamily="18" charset="0"/>
                <a:cs typeface="Times New Roman" panose="02020603050405020304" pitchFamily="18" charset="0"/>
              </a:rPr>
              <a:t> особи, яка вчинила </a:t>
            </a:r>
            <a:r>
              <a:rPr lang="ru-RU" dirty="0" err="1">
                <a:latin typeface="Times New Roman" panose="02020603050405020304" pitchFamily="18" charset="0"/>
                <a:cs typeface="Times New Roman" panose="02020603050405020304" pitchFamily="18" charset="0"/>
              </a:rPr>
              <a:t>домашнє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насильство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насильство</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ознакою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статі</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проходження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програми</a:t>
            </a:r>
            <a:r>
              <a:rPr lang="ru-RU" dirty="0">
                <a:latin typeface="Times New Roman" panose="02020603050405020304" pitchFamily="18" charset="0"/>
                <a:cs typeface="Times New Roman" panose="02020603050405020304" pitchFamily="18" charset="0"/>
              </a:rPr>
              <a:t> для таких </a:t>
            </a:r>
            <a:r>
              <a:rPr lang="ru-RU" dirty="0" err="1">
                <a:latin typeface="Times New Roman" panose="02020603050405020304" pitchFamily="18" charset="0"/>
                <a:cs typeface="Times New Roman" panose="02020603050405020304" pitchFamily="18" charset="0"/>
              </a:rPr>
              <a:t>осіб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передбаченої</a:t>
            </a:r>
            <a:r>
              <a:rPr lang="ru-RU" dirty="0">
                <a:latin typeface="Times New Roman" panose="02020603050405020304" pitchFamily="18" charset="0"/>
                <a:cs typeface="Times New Roman" panose="02020603050405020304" pitchFamily="18" charset="0"/>
              </a:rPr>
              <a:t> </a:t>
            </a:r>
            <a:r>
              <a:rPr lang="ru-RU" u="sng" dirty="0">
                <a:latin typeface="Times New Roman" panose="02020603050405020304" pitchFamily="18" charset="0"/>
                <a:cs typeface="Times New Roman" panose="02020603050405020304" pitchFamily="18" charset="0"/>
              </a:rPr>
              <a:t>Законом </a:t>
            </a:r>
            <a:r>
              <a:rPr lang="ru-RU" u="sng"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запобігання</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протидію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домашньому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насильству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u="sng" dirty="0">
                <a:latin typeface="Times New Roman" panose="02020603050405020304" pitchFamily="18" charset="0"/>
                <a:cs typeface="Times New Roman" panose="02020603050405020304" pitchFamily="18" charset="0"/>
              </a:rPr>
              <a:t>Законом </a:t>
            </a:r>
            <a:r>
              <a:rPr lang="ru-RU" u="sng"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забезпечення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рівних</a:t>
            </a:r>
            <a:r>
              <a:rPr lang="ru-RU" dirty="0">
                <a:latin typeface="Times New Roman" panose="02020603050405020304" pitchFamily="18" charset="0"/>
                <a:cs typeface="Times New Roman" panose="02020603050405020304" pitchFamily="18" charset="0"/>
              </a:rPr>
              <a:t> прав та </a:t>
            </a:r>
            <a:r>
              <a:rPr lang="ru-RU" dirty="0" err="1">
                <a:latin typeface="Times New Roman" panose="02020603050405020304" pitchFamily="18" charset="0"/>
                <a:cs typeface="Times New Roman" panose="02020603050405020304" pitchFamily="18" charset="0"/>
              </a:rPr>
              <a:t>можливостей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жінок</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чоловіків</a:t>
            </a:r>
            <a:r>
              <a:rPr lang="ru-RU"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6055232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20240" y="1131094"/>
            <a:ext cx="6595110" cy="994172"/>
          </a:xfrm>
        </p:spPr>
        <p:txBody>
          <a:bodyPr>
            <a:normAutofit fontScale="90000"/>
          </a:bodyPr>
          <a:lstStyle/>
          <a:p>
            <a:pPr algn="ctr"/>
            <a:r>
              <a:rPr lang="ru-RU" b="1" dirty="0" err="1">
                <a:latin typeface="Times New Roman" panose="02020603050405020304" pitchFamily="18" charset="0"/>
                <a:cs typeface="Times New Roman" panose="02020603050405020304" pitchFamily="18" charset="0"/>
              </a:rPr>
              <a:t>Покладення</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обов'язку</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відшкодувати</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заподіяну</a:t>
            </a:r>
            <a:r>
              <a:rPr lang="ru-RU" b="1" dirty="0">
                <a:latin typeface="Times New Roman" panose="02020603050405020304" pitchFamily="18" charset="0"/>
                <a:cs typeface="Times New Roman" panose="02020603050405020304" pitchFamily="18" charset="0"/>
              </a:rPr>
              <a:t> шкоду</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51520" y="2708920"/>
            <a:ext cx="7067550" cy="3263504"/>
          </a:xfrm>
        </p:spPr>
        <p:txBody>
          <a:bodyPr>
            <a:normAutofit fontScale="47500" lnSpcReduction="20000"/>
          </a:bodyPr>
          <a:lstStyle/>
          <a:p>
            <a:pPr marL="0" indent="335756" algn="just"/>
            <a:r>
              <a:rPr lang="ru-RU" dirty="0" err="1">
                <a:latin typeface="Times New Roman" panose="02020603050405020304" pitchFamily="18" charset="0"/>
                <a:cs typeface="Times New Roman" panose="02020603050405020304" pitchFamily="18" charset="0"/>
              </a:rPr>
              <a:t>Якщо</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результаті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вчинення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заподіяно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майнову</a:t>
            </a:r>
            <a:r>
              <a:rPr lang="ru-RU" dirty="0">
                <a:latin typeface="Times New Roman" panose="02020603050405020304" pitchFamily="18" charset="0"/>
                <a:cs typeface="Times New Roman" panose="02020603050405020304" pitchFamily="18" charset="0"/>
              </a:rPr>
              <a:t> шкоду </a:t>
            </a:r>
            <a:r>
              <a:rPr lang="ru-RU" dirty="0" err="1">
                <a:latin typeface="Times New Roman" panose="02020603050405020304" pitchFamily="18" charset="0"/>
                <a:cs typeface="Times New Roman" panose="02020603050405020304" pitchFamily="18" charset="0"/>
              </a:rPr>
              <a:t>громадянинові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підприємству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установі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організації</a:t>
            </a:r>
            <a:r>
              <a:rPr lang="ru-RU" dirty="0">
                <a:latin typeface="Times New Roman" panose="02020603050405020304" pitchFamily="18" charset="0"/>
                <a:cs typeface="Times New Roman" panose="02020603050405020304" pitchFamily="18" charset="0"/>
              </a:rPr>
              <a:t>, то </a:t>
            </a:r>
            <a:r>
              <a:rPr lang="ru-RU" dirty="0" err="1">
                <a:latin typeface="Times New Roman" panose="02020603050405020304" pitchFamily="18" charset="0"/>
                <a:cs typeface="Times New Roman" panose="02020603050405020304" pitchFamily="18" charset="0"/>
              </a:rPr>
              <a:t>адміністративна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комісія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виконавчий</a:t>
            </a:r>
            <a:r>
              <a:rPr lang="ru-RU" dirty="0">
                <a:latin typeface="Times New Roman" panose="02020603050405020304" pitchFamily="18" charset="0"/>
                <a:cs typeface="Times New Roman" panose="02020603050405020304" pitchFamily="18" charset="0"/>
              </a:rPr>
              <a:t> орган </a:t>
            </a:r>
            <a:r>
              <a:rPr lang="ru-RU" dirty="0" err="1">
                <a:latin typeface="Times New Roman" panose="02020603050405020304" pitchFamily="18" charset="0"/>
                <a:cs typeface="Times New Roman" panose="02020603050405020304" pitchFamily="18" charset="0"/>
              </a:rPr>
              <a:t>сільської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селищної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міської</a:t>
            </a:r>
            <a:r>
              <a:rPr lang="ru-RU" dirty="0">
                <a:latin typeface="Times New Roman" panose="02020603050405020304" pitchFamily="18" charset="0"/>
                <a:cs typeface="Times New Roman" panose="02020603050405020304" pitchFamily="18" charset="0"/>
              </a:rPr>
              <a:t> ради </a:t>
            </a:r>
            <a:r>
              <a:rPr lang="ru-RU" dirty="0" err="1">
                <a:latin typeface="Times New Roman" panose="02020603050405020304" pitchFamily="18" charset="0"/>
                <a:cs typeface="Times New Roman" panose="02020603050405020304" pitchFamily="18" charset="0"/>
              </a:rPr>
              <a:t>під</a:t>
            </a:r>
            <a:r>
              <a:rPr lang="ru-RU" dirty="0">
                <a:latin typeface="Times New Roman" panose="02020603050405020304" pitchFamily="18" charset="0"/>
                <a:cs typeface="Times New Roman" panose="02020603050405020304" pitchFamily="18" charset="0"/>
              </a:rPr>
              <a:t> час </a:t>
            </a:r>
            <a:r>
              <a:rPr lang="ru-RU" dirty="0" err="1">
                <a:latin typeface="Times New Roman" panose="02020603050405020304" pitchFamily="18" charset="0"/>
                <a:cs typeface="Times New Roman" panose="02020603050405020304" pitchFamily="18" charset="0"/>
              </a:rPr>
              <a:t>вирішення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питання</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накладення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стягнення</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адміністративне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має</a:t>
            </a:r>
            <a:r>
              <a:rPr lang="ru-RU" dirty="0">
                <a:latin typeface="Times New Roman" panose="02020603050405020304" pitchFamily="18" charset="0"/>
                <a:cs typeface="Times New Roman" panose="02020603050405020304" pitchFamily="18" charset="0"/>
              </a:rPr>
              <a:t> право </a:t>
            </a:r>
            <a:r>
              <a:rPr lang="ru-RU" dirty="0" err="1">
                <a:latin typeface="Times New Roman" panose="02020603050405020304" pitchFamily="18" charset="0"/>
                <a:cs typeface="Times New Roman" panose="02020603050405020304" pitchFamily="18" charset="0"/>
              </a:rPr>
              <a:t>одночасно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вирішити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питання</a:t>
            </a:r>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про </a:t>
            </a:r>
            <a:r>
              <a:rPr lang="ru-RU" b="1" i="1" dirty="0" err="1">
                <a:solidFill>
                  <a:srgbClr val="FF0000"/>
                </a:solidFill>
                <a:latin typeface="Times New Roman" panose="02020603050405020304" pitchFamily="18" charset="0"/>
                <a:cs typeface="Times New Roman" panose="02020603050405020304" pitchFamily="18" charset="0"/>
              </a:rPr>
              <a:t>відшкодування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винним</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майнової</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шкоди</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якщо</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її</a:t>
            </a:r>
            <a:r>
              <a:rPr lang="ru-RU" b="1" i="1" dirty="0">
                <a:solidFill>
                  <a:srgbClr val="FF0000"/>
                </a:solidFill>
                <a:latin typeface="Times New Roman" panose="02020603050405020304" pitchFamily="18" charset="0"/>
                <a:cs typeface="Times New Roman" panose="02020603050405020304" pitchFamily="18" charset="0"/>
              </a:rPr>
              <a:t> сума не </a:t>
            </a:r>
            <a:r>
              <a:rPr lang="ru-RU" b="1" i="1" dirty="0" err="1">
                <a:solidFill>
                  <a:srgbClr val="FF0000"/>
                </a:solidFill>
                <a:latin typeface="Times New Roman" panose="02020603050405020304" pitchFamily="18" charset="0"/>
                <a:cs typeface="Times New Roman" panose="02020603050405020304" pitchFamily="18" charset="0"/>
              </a:rPr>
              <a:t>перевищує</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двох</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неоподатковуваних</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мінімумів</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доходів</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громадян</a:t>
            </a:r>
            <a:r>
              <a:rPr lang="ru-RU" dirty="0">
                <a:latin typeface="Times New Roman" panose="02020603050405020304" pitchFamily="18" charset="0"/>
                <a:cs typeface="Times New Roman" panose="02020603050405020304" pitchFamily="18" charset="0"/>
              </a:rPr>
              <a:t>, а </a:t>
            </a:r>
            <a:r>
              <a:rPr lang="ru-RU" dirty="0" err="1">
                <a:latin typeface="Times New Roman" panose="02020603050405020304" pitchFamily="18" charset="0"/>
                <a:cs typeface="Times New Roman" panose="02020603050405020304" pitchFamily="18" charset="0"/>
              </a:rPr>
              <a:t>суддя</a:t>
            </a:r>
            <a:r>
              <a:rPr lang="ru-RU" dirty="0">
                <a:latin typeface="Times New Roman" panose="02020603050405020304" pitchFamily="18" charset="0"/>
                <a:cs typeface="Times New Roman" panose="02020603050405020304" pitchFamily="18" charset="0"/>
              </a:rPr>
              <a:t> районного, районного у </a:t>
            </a:r>
            <a:r>
              <a:rPr lang="ru-RU" dirty="0" err="1">
                <a:latin typeface="Times New Roman" panose="02020603050405020304" pitchFamily="18" charset="0"/>
                <a:cs typeface="Times New Roman" panose="02020603050405020304" pitchFamily="18" charset="0"/>
              </a:rPr>
              <a:t>місті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міського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міськрайонного</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суду - </a:t>
            </a:r>
            <a:r>
              <a:rPr lang="ru-RU" dirty="0" err="1">
                <a:latin typeface="Times New Roman" panose="02020603050405020304" pitchFamily="18" charset="0"/>
                <a:cs typeface="Times New Roman" panose="02020603050405020304" pitchFamily="18" charset="0"/>
              </a:rPr>
              <a:t>незалежно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розміру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шкоди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крім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випадків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передбачених</a:t>
            </a:r>
            <a:r>
              <a:rPr lang="ru-RU" dirty="0">
                <a:latin typeface="Times New Roman" panose="02020603050405020304" pitchFamily="18" charset="0"/>
                <a:cs typeface="Times New Roman" panose="02020603050405020304" pitchFamily="18" charset="0"/>
              </a:rPr>
              <a:t> </a:t>
            </a:r>
            <a:r>
              <a:rPr lang="ru-RU" u="sng" dirty="0" err="1">
                <a:latin typeface="Times New Roman" panose="02020603050405020304" pitchFamily="18" charset="0"/>
                <a:cs typeface="Times New Roman" panose="02020603050405020304" pitchFamily="18" charset="0"/>
              </a:rPr>
              <a:t>частиною</a:t>
            </a:r>
            <a:r>
              <a:rPr lang="ru-RU" u="sng" dirty="0">
                <a:latin typeface="Times New Roman" panose="02020603050405020304" pitchFamily="18" charset="0"/>
                <a:cs typeface="Times New Roman" panose="02020603050405020304" pitchFamily="18" charset="0"/>
              </a:rPr>
              <a:t> другою</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статті</a:t>
            </a:r>
            <a:r>
              <a:rPr lang="ru-RU" dirty="0" smtClean="0">
                <a:latin typeface="Times New Roman" panose="02020603050405020304" pitchFamily="18" charset="0"/>
                <a:cs typeface="Times New Roman" panose="02020603050405020304" pitchFamily="18" charset="0"/>
              </a:rPr>
              <a:t> 40 </a:t>
            </a:r>
            <a:r>
              <a:rPr lang="ru-RU" dirty="0" err="1" smtClean="0">
                <a:latin typeface="Times New Roman" panose="02020603050405020304" pitchFamily="18" charset="0"/>
                <a:cs typeface="Times New Roman" panose="02020603050405020304" pitchFamily="18" charset="0"/>
              </a:rPr>
              <a:t>КУпАП</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0" indent="335756" algn="just"/>
            <a:r>
              <a:rPr lang="ru-RU" dirty="0">
                <a:latin typeface="Times New Roman" panose="02020603050405020304" pitchFamily="18" charset="0"/>
                <a:cs typeface="Times New Roman" panose="02020603050405020304" pitchFamily="18" charset="0"/>
              </a:rPr>
              <a:t>Коли шкоду </a:t>
            </a:r>
            <a:r>
              <a:rPr lang="ru-RU" dirty="0" err="1">
                <a:latin typeface="Times New Roman" panose="02020603050405020304" pitchFamily="18" charset="0"/>
                <a:cs typeface="Times New Roman" panose="02020603050405020304" pitchFamily="18" charset="0"/>
              </a:rPr>
              <a:t>заподіяно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неповнолітнім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досяг</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шістнадцяти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років</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має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самостійний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заробіток</a:t>
            </a:r>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а сума </a:t>
            </a:r>
            <a:r>
              <a:rPr lang="ru-RU" b="1" i="1" dirty="0" err="1">
                <a:solidFill>
                  <a:srgbClr val="FF0000"/>
                </a:solidFill>
                <a:latin typeface="Times New Roman" panose="02020603050405020304" pitchFamily="18" charset="0"/>
                <a:cs typeface="Times New Roman" panose="02020603050405020304" pitchFamily="18" charset="0"/>
              </a:rPr>
              <a:t>шкоди</a:t>
            </a:r>
            <a:r>
              <a:rPr lang="ru-RU" b="1" i="1" dirty="0">
                <a:solidFill>
                  <a:srgbClr val="FF0000"/>
                </a:solidFill>
                <a:latin typeface="Times New Roman" panose="02020603050405020304" pitchFamily="18" charset="0"/>
                <a:cs typeface="Times New Roman" panose="02020603050405020304" pitchFamily="18" charset="0"/>
              </a:rPr>
              <a:t> не </a:t>
            </a:r>
            <a:r>
              <a:rPr lang="ru-RU" b="1" i="1" dirty="0" err="1">
                <a:solidFill>
                  <a:srgbClr val="FF0000"/>
                </a:solidFill>
                <a:latin typeface="Times New Roman" panose="02020603050405020304" pitchFamily="18" charset="0"/>
                <a:cs typeface="Times New Roman" panose="02020603050405020304" pitchFamily="18" charset="0"/>
              </a:rPr>
              <a:t>перевищує</a:t>
            </a:r>
            <a:r>
              <a:rPr lang="ru-RU" b="1" i="1" dirty="0">
                <a:solidFill>
                  <a:srgbClr val="FF0000"/>
                </a:solidFill>
                <a:latin typeface="Times New Roman" panose="02020603050405020304" pitchFamily="18" charset="0"/>
                <a:cs typeface="Times New Roman" panose="02020603050405020304" pitchFamily="18" charset="0"/>
              </a:rPr>
              <a:t> одного </a:t>
            </a:r>
            <a:r>
              <a:rPr lang="ru-RU" b="1" i="1" dirty="0" err="1">
                <a:solidFill>
                  <a:srgbClr val="FF0000"/>
                </a:solidFill>
                <a:latin typeface="Times New Roman" panose="02020603050405020304" pitchFamily="18" charset="0"/>
                <a:cs typeface="Times New Roman" panose="02020603050405020304" pitchFamily="18" charset="0"/>
              </a:rPr>
              <a:t>неоподатковуваного</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мінімуму</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доходів</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громадян</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суддя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має</a:t>
            </a:r>
            <a:r>
              <a:rPr lang="ru-RU" b="1" i="1" dirty="0">
                <a:solidFill>
                  <a:srgbClr val="FF0000"/>
                </a:solidFill>
                <a:latin typeface="Times New Roman" panose="02020603050405020304" pitchFamily="18" charset="0"/>
                <a:cs typeface="Times New Roman" panose="02020603050405020304" pitchFamily="18" charset="0"/>
              </a:rPr>
              <a:t> право </a:t>
            </a:r>
            <a:r>
              <a:rPr lang="ru-RU" b="1" i="1" dirty="0" err="1">
                <a:solidFill>
                  <a:srgbClr val="FF0000"/>
                </a:solidFill>
                <a:latin typeface="Times New Roman" panose="02020603050405020304" pitchFamily="18" charset="0"/>
                <a:cs typeface="Times New Roman" panose="02020603050405020304" pitchFamily="18" charset="0"/>
              </a:rPr>
              <a:t>покласти</a:t>
            </a:r>
            <a:r>
              <a:rPr lang="ru-RU" b="1" i="1" dirty="0">
                <a:solidFill>
                  <a:srgbClr val="FF0000"/>
                </a:solidFill>
                <a:latin typeface="Times New Roman" panose="02020603050405020304" pitchFamily="18" charset="0"/>
                <a:cs typeface="Times New Roman" panose="02020603050405020304" pitchFamily="18" charset="0"/>
              </a:rPr>
              <a:t> на </a:t>
            </a:r>
            <a:r>
              <a:rPr lang="ru-RU" b="1" i="1" dirty="0" err="1">
                <a:solidFill>
                  <a:srgbClr val="FF0000"/>
                </a:solidFill>
                <a:latin typeface="Times New Roman" panose="02020603050405020304" pitchFamily="18" charset="0"/>
                <a:cs typeface="Times New Roman" panose="02020603050405020304" pitchFamily="18" charset="0"/>
              </a:rPr>
              <a:t>неповнолітнього</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відшкодування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заподіяної</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шкоди</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або</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зобов'язати</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своєю</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працею</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усунути</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її</a:t>
            </a:r>
            <a:r>
              <a:rPr lang="ru-RU" b="1" i="1" dirty="0">
                <a:solidFill>
                  <a:srgbClr val="FF0000"/>
                </a:solidFill>
                <a:latin typeface="Times New Roman" panose="02020603050405020304" pitchFamily="18" charset="0"/>
                <a:cs typeface="Times New Roman" panose="02020603050405020304" pitchFamily="18" charset="0"/>
              </a:rPr>
              <a:t>.</a:t>
            </a:r>
          </a:p>
          <a:p>
            <a:pPr marL="0" indent="335756" algn="just"/>
            <a:r>
              <a:rPr lang="ru-RU" dirty="0">
                <a:latin typeface="Times New Roman" panose="02020603050405020304" pitchFamily="18" charset="0"/>
                <a:cs typeface="Times New Roman" panose="02020603050405020304" pitchFamily="18" charset="0"/>
              </a:rPr>
              <a:t>В </a:t>
            </a:r>
            <a:r>
              <a:rPr lang="ru-RU" dirty="0" err="1">
                <a:latin typeface="Times New Roman" panose="02020603050405020304" pitchFamily="18" charset="0"/>
                <a:cs typeface="Times New Roman" panose="02020603050405020304" pitchFamily="18" charset="0"/>
              </a:rPr>
              <a:t>інших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випадках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питання</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відшкодування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майнової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шкоди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заподіяної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вирішується</a:t>
            </a:r>
            <a:r>
              <a:rPr lang="ru-RU" dirty="0">
                <a:latin typeface="Times New Roman" panose="02020603050405020304" pitchFamily="18" charset="0"/>
                <a:cs typeface="Times New Roman" panose="02020603050405020304" pitchFamily="18" charset="0"/>
              </a:rPr>
              <a:t> в порядку </a:t>
            </a:r>
            <a:r>
              <a:rPr lang="ru-RU" dirty="0" err="1">
                <a:latin typeface="Times New Roman" panose="02020603050405020304" pitchFamily="18" charset="0"/>
                <a:cs typeface="Times New Roman" panose="02020603050405020304" pitchFamily="18" charset="0"/>
              </a:rPr>
              <a:t>цивільного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судочинства</a:t>
            </a:r>
            <a:r>
              <a:rPr lang="ru-RU" dirty="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91723342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i="1" dirty="0" err="1">
                <a:latin typeface="Times New Roman" panose="02020603050405020304" pitchFamily="18" charset="0"/>
                <a:cs typeface="Times New Roman" panose="02020603050405020304" pitchFamily="18" charset="0"/>
              </a:rPr>
              <a:t>Судовий</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збір</a:t>
            </a:r>
            <a:endParaRPr lang="ru-RU" i="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615440" y="2226469"/>
            <a:ext cx="6899910" cy="3263504"/>
          </a:xfrm>
        </p:spPr>
        <p:txBody>
          <a:bodyPr>
            <a:normAutofit lnSpcReduction="10000"/>
          </a:bodyPr>
          <a:lstStyle/>
          <a:p>
            <a:pPr algn="just"/>
            <a:r>
              <a:rPr lang="ru-RU" dirty="0" err="1">
                <a:latin typeface="Times New Roman" panose="02020603050405020304" pitchFamily="18" charset="0"/>
                <a:cs typeface="Times New Roman" panose="02020603050405020304" pitchFamily="18" charset="0"/>
              </a:rPr>
              <a:t>Судовий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збір</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провадженні</a:t>
            </a:r>
            <a:r>
              <a:rPr lang="ru-RU" dirty="0">
                <a:latin typeface="Times New Roman" panose="02020603050405020304" pitchFamily="18" charset="0"/>
                <a:cs typeface="Times New Roman" panose="02020603050405020304" pitchFamily="18" charset="0"/>
              </a:rPr>
              <a:t> по </a:t>
            </a:r>
            <a:r>
              <a:rPr lang="ru-RU" dirty="0" err="1">
                <a:latin typeface="Times New Roman" panose="02020603050405020304" pitchFamily="18" charset="0"/>
                <a:cs typeface="Times New Roman" panose="02020603050405020304" pitchFamily="18" charset="0"/>
              </a:rPr>
              <a:t>справі</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адміністративне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разі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винесення</a:t>
            </a:r>
            <a:r>
              <a:rPr lang="ru-RU" dirty="0">
                <a:latin typeface="Times New Roman" panose="02020603050405020304" pitchFamily="18" charset="0"/>
                <a:cs typeface="Times New Roman" panose="02020603050405020304" pitchFamily="18" charset="0"/>
              </a:rPr>
              <a:t> судом (</a:t>
            </a:r>
            <a:r>
              <a:rPr lang="ru-RU" dirty="0" err="1">
                <a:latin typeface="Times New Roman" panose="02020603050405020304" pitchFamily="18" charset="0"/>
                <a:cs typeface="Times New Roman" panose="02020603050405020304" pitchFamily="18" charset="0"/>
              </a:rPr>
              <a:t>суддею</a:t>
            </a:r>
            <a:r>
              <a:rPr lang="ru-RU" dirty="0">
                <a:latin typeface="Times New Roman" panose="02020603050405020304" pitchFamily="18" charset="0"/>
                <a:cs typeface="Times New Roman" panose="02020603050405020304" pitchFamily="18" charset="0"/>
              </a:rPr>
              <a:t>) постанови про </a:t>
            </a:r>
            <a:r>
              <a:rPr lang="ru-RU" dirty="0" err="1">
                <a:latin typeface="Times New Roman" panose="02020603050405020304" pitchFamily="18" charset="0"/>
                <a:cs typeface="Times New Roman" panose="02020603050405020304" pitchFamily="18" charset="0"/>
              </a:rPr>
              <a:t>накладення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адміністративного</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стягнення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сплачується</a:t>
            </a:r>
            <a:r>
              <a:rPr lang="ru-RU" b="1" i="1" dirty="0">
                <a:solidFill>
                  <a:srgbClr val="FF0000"/>
                </a:solidFill>
                <a:latin typeface="Times New Roman" panose="02020603050405020304" pitchFamily="18" charset="0"/>
                <a:cs typeface="Times New Roman" panose="02020603050405020304" pitchFamily="18" charset="0"/>
              </a:rPr>
              <a:t> особою, на яку </a:t>
            </a:r>
            <a:r>
              <a:rPr lang="ru-RU" b="1" i="1" dirty="0" err="1">
                <a:solidFill>
                  <a:srgbClr val="FF0000"/>
                </a:solidFill>
                <a:latin typeface="Times New Roman" panose="02020603050405020304" pitchFamily="18" charset="0"/>
                <a:cs typeface="Times New Roman" panose="02020603050405020304" pitchFamily="18" charset="0"/>
              </a:rPr>
              <a:t>накладено</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таке</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стягнення</a:t>
            </a:r>
            <a:r>
              <a:rPr lang="ru-RU" b="1" i="1" dirty="0">
                <a:solidFill>
                  <a:srgbClr val="FF0000"/>
                </a:solidFill>
                <a:latin typeface="Times New Roman" panose="02020603050405020304" pitchFamily="18" charset="0"/>
                <a:cs typeface="Times New Roman" panose="02020603050405020304" pitchFamily="18" charset="0"/>
              </a:rPr>
              <a:t>.</a:t>
            </a:r>
          </a:p>
          <a:p>
            <a:pPr marL="0" indent="0">
              <a:buNone/>
            </a:pPr>
            <a:endParaRPr lang="ru-RU" dirty="0"/>
          </a:p>
        </p:txBody>
      </p:sp>
    </p:spTree>
    <p:extLst>
      <p:ext uri="{BB962C8B-B14F-4D97-AF65-F5344CB8AC3E}">
        <p14:creationId xmlns:p14="http://schemas.microsoft.com/office/powerpoint/2010/main" val="175002372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normAutofit fontScale="85000" lnSpcReduction="10000"/>
          </a:bodyPr>
          <a:lstStyle/>
          <a:p>
            <a:endParaRPr lang="ru-RU" dirty="0" smtClean="0">
              <a:solidFill>
                <a:srgbClr val="FF0000"/>
              </a:solidFill>
              <a:latin typeface="Times New Roman" panose="02020603050405020304" pitchFamily="18" charset="0"/>
              <a:cs typeface="Times New Roman" panose="02020603050405020304" pitchFamily="18" charset="0"/>
            </a:endParaRPr>
          </a:p>
          <a:p>
            <a:r>
              <a:rPr lang="ru-RU" dirty="0" smtClean="0">
                <a:solidFill>
                  <a:srgbClr val="FF0000"/>
                </a:solidFill>
                <a:latin typeface="Times New Roman" panose="02020603050405020304" pitchFamily="18" charset="0"/>
                <a:cs typeface="Times New Roman" panose="02020603050405020304" pitchFamily="18" charset="0"/>
              </a:rPr>
              <a:t>Заходи </a:t>
            </a:r>
            <a:r>
              <a:rPr lang="ru-RU" dirty="0" err="1">
                <a:solidFill>
                  <a:srgbClr val="FF0000"/>
                </a:solidFill>
                <a:latin typeface="Times New Roman" panose="02020603050405020304" pitchFamily="18" charset="0"/>
                <a:cs typeface="Times New Roman" panose="02020603050405020304" pitchFamily="18" charset="0"/>
              </a:rPr>
              <a:t>адміністративного</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припинення</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забезпечення</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провадження</a:t>
            </a:r>
            <a:r>
              <a:rPr lang="ru-RU" dirty="0">
                <a:solidFill>
                  <a:srgbClr val="FF0000"/>
                </a:solidFill>
                <a:latin typeface="Times New Roman" panose="02020603050405020304" pitchFamily="18" charset="0"/>
                <a:cs typeface="Times New Roman" panose="02020603050405020304" pitchFamily="18" charset="0"/>
              </a:rPr>
              <a:t> - ч. 1 ст. 260 </a:t>
            </a:r>
            <a:r>
              <a:rPr lang="ru-RU" dirty="0" err="1">
                <a:solidFill>
                  <a:srgbClr val="FF0000"/>
                </a:solidFill>
                <a:latin typeface="Times New Roman" panose="02020603050405020304" pitchFamily="18" charset="0"/>
                <a:cs typeface="Times New Roman" panose="02020603050405020304" pitchFamily="18" charset="0"/>
              </a:rPr>
              <a:t>КУпАП</a:t>
            </a:r>
            <a:r>
              <a:rPr lang="ru-RU" dirty="0" smtClean="0">
                <a:solidFill>
                  <a:srgbClr val="FF0000"/>
                </a:solidFill>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затримання</a:t>
            </a:r>
            <a:r>
              <a:rPr lang="ru-RU" dirty="0">
                <a:latin typeface="Times New Roman" panose="02020603050405020304" pitchFamily="18" charset="0"/>
                <a:cs typeface="Times New Roman" panose="02020603050405020304" pitchFamily="18" charset="0"/>
              </a:rPr>
              <a:t> особи; </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особистий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огляд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огляд</a:t>
            </a:r>
            <a:r>
              <a:rPr lang="ru-RU" dirty="0">
                <a:latin typeface="Times New Roman" panose="02020603050405020304" pitchFamily="18" charset="0"/>
                <a:cs typeface="Times New Roman" panose="02020603050405020304" pitchFamily="18" charset="0"/>
              </a:rPr>
              <a:t> речей і </a:t>
            </a:r>
            <a:r>
              <a:rPr lang="ru-RU" dirty="0" err="1">
                <a:latin typeface="Times New Roman" panose="02020603050405020304" pitchFamily="18" charset="0"/>
                <a:cs typeface="Times New Roman" panose="02020603050405020304" pitchFamily="18" charset="0"/>
              </a:rPr>
              <a:t>вилучення</a:t>
            </a:r>
            <a:r>
              <a:rPr lang="ru-RU" dirty="0">
                <a:latin typeface="Times New Roman" panose="02020603050405020304" pitchFamily="18" charset="0"/>
                <a:cs typeface="Times New Roman" panose="02020603050405020304" pitchFamily="18" charset="0"/>
              </a:rPr>
              <a:t> речей та </a:t>
            </a:r>
            <a:r>
              <a:rPr lang="ru-RU" dirty="0" err="1">
                <a:latin typeface="Times New Roman" panose="02020603050405020304" pitchFamily="18" charset="0"/>
                <a:cs typeface="Times New Roman" panose="02020603050405020304" pitchFamily="18" charset="0"/>
              </a:rPr>
              <a:t>документів</a:t>
            </a:r>
            <a:r>
              <a:rPr lang="ru-RU" dirty="0">
                <a:latin typeface="Times New Roman" panose="02020603050405020304" pitchFamily="18" charset="0"/>
                <a:cs typeface="Times New Roman" panose="02020603050405020304" pitchFamily="18" charset="0"/>
              </a:rPr>
              <a:t>, у тому </a:t>
            </a:r>
            <a:r>
              <a:rPr lang="ru-RU" dirty="0" err="1">
                <a:latin typeface="Times New Roman" panose="02020603050405020304" pitchFamily="18" charset="0"/>
                <a:cs typeface="Times New Roman" panose="02020603050405020304" pitchFamily="18" charset="0"/>
              </a:rPr>
              <a:t>числі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посвідчення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водія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ліцензійної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картки</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транспортний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засіб</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тимчасове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затримання</a:t>
            </a:r>
            <a:r>
              <a:rPr lang="ru-RU" dirty="0">
                <a:latin typeface="Times New Roman" panose="02020603050405020304" pitchFamily="18" charset="0"/>
                <a:cs typeface="Times New Roman" panose="02020603050405020304" pitchFamily="18" charset="0"/>
              </a:rPr>
              <a:t> транспортного </a:t>
            </a:r>
            <a:r>
              <a:rPr lang="ru-RU" dirty="0" err="1">
                <a:latin typeface="Times New Roman" panose="02020603050405020304" pitchFamily="18" charset="0"/>
                <a:cs typeface="Times New Roman" panose="02020603050405020304" pitchFamily="18" charset="0"/>
              </a:rPr>
              <a:t>засобу</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відсторонення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водіїв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керування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транспортними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засобами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річковими</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маломірними</a:t>
            </a:r>
            <a:r>
              <a:rPr lang="ru-RU" dirty="0">
                <a:latin typeface="Times New Roman" panose="02020603050405020304" pitchFamily="18" charset="0"/>
                <a:cs typeface="Times New Roman" panose="02020603050405020304" pitchFamily="18" charset="0"/>
              </a:rPr>
              <a:t> суднами та </a:t>
            </a:r>
            <a:r>
              <a:rPr lang="ru-RU" dirty="0" err="1">
                <a:latin typeface="Times New Roman" panose="02020603050405020304" pitchFamily="18" charset="0"/>
                <a:cs typeface="Times New Roman" panose="02020603050405020304" pitchFamily="18" charset="0"/>
              </a:rPr>
              <a:t>огляд</a:t>
            </a:r>
            <a:r>
              <a:rPr lang="ru-RU" dirty="0">
                <a:latin typeface="Times New Roman" panose="02020603050405020304" pitchFamily="18" charset="0"/>
                <a:cs typeface="Times New Roman" panose="02020603050405020304" pitchFamily="18" charset="0"/>
              </a:rPr>
              <a:t> на стан </a:t>
            </a:r>
            <a:r>
              <a:rPr lang="ru-RU" dirty="0" err="1">
                <a:latin typeface="Times New Roman" panose="02020603050405020304" pitchFamily="18" charset="0"/>
                <a:cs typeface="Times New Roman" panose="02020603050405020304" pitchFamily="18" charset="0"/>
              </a:rPr>
              <a:t>сп'яніння</a:t>
            </a:r>
            <a:r>
              <a:rPr lang="ru-RU"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7667486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5865515"/>
          </a:xfrm>
        </p:spPr>
        <p:txBody>
          <a:bodyPr>
            <a:normAutofit lnSpcReduction="10000"/>
          </a:bodyPr>
          <a:lstStyle/>
          <a:p>
            <a:r>
              <a:rPr lang="ru-RU" dirty="0" err="1">
                <a:latin typeface="Times New Roman" panose="02020603050405020304" pitchFamily="18" charset="0"/>
                <a:cs typeface="Times New Roman" panose="02020603050405020304" pitchFamily="18" charset="0"/>
              </a:rPr>
              <a:t>Адміністративна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поліції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здійснюється</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допомогою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цілеспрямованого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впливу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суб’єкта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об’єкт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endParaRPr lang="uk-UA" dirty="0" smtClean="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a:p>
            <a:pPr marL="0" indent="0">
              <a:buNone/>
            </a:pPr>
            <a:r>
              <a:rPr lang="ru-RU" dirty="0" err="1" smtClean="0">
                <a:latin typeface="Times New Roman" panose="02020603050405020304" pitchFamily="18" charset="0"/>
                <a:cs typeface="Times New Roman" panose="02020603050405020304" pitchFamily="18" charset="0"/>
              </a:rPr>
              <a:t>Суб’єкт</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даному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випадку</a:t>
            </a:r>
            <a:r>
              <a:rPr lang="ru-RU" dirty="0">
                <a:latin typeface="Times New Roman" panose="02020603050405020304" pitchFamily="18" charset="0"/>
                <a:cs typeface="Times New Roman" panose="02020603050405020304" pitchFamily="18" charset="0"/>
              </a:rPr>
              <a:t> – </a:t>
            </a:r>
            <a:r>
              <a:rPr lang="ru-RU" dirty="0" err="1">
                <a:solidFill>
                  <a:srgbClr val="FF0000"/>
                </a:solidFill>
                <a:latin typeface="Times New Roman" panose="02020603050405020304" pitchFamily="18" charset="0"/>
                <a:cs typeface="Times New Roman" panose="02020603050405020304" pitchFamily="18" charset="0"/>
              </a:rPr>
              <a:t>поліція</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a:p>
            <a:pPr marL="0" indent="0">
              <a:buNone/>
            </a:pPr>
            <a:r>
              <a:rPr lang="ru-RU" dirty="0" err="1" smtClean="0">
                <a:latin typeface="Times New Roman" panose="02020603050405020304" pitchFamily="18" charset="0"/>
                <a:cs typeface="Times New Roman" panose="02020603050405020304" pitchFamily="18" charset="0"/>
              </a:rPr>
              <a:t>об’єкт</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відповідно</a:t>
            </a:r>
            <a:r>
              <a:rPr lang="ru-RU" dirty="0">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фізичні</a:t>
            </a:r>
            <a:r>
              <a:rPr lang="ru-RU" dirty="0">
                <a:solidFill>
                  <a:srgbClr val="FF0000"/>
                </a:solidFill>
                <a:latin typeface="Times New Roman" panose="02020603050405020304" pitchFamily="18" charset="0"/>
                <a:cs typeface="Times New Roman" panose="02020603050405020304" pitchFamily="18" charset="0"/>
              </a:rPr>
              <a:t> та </a:t>
            </a:r>
            <a:r>
              <a:rPr lang="ru-RU" dirty="0" err="1">
                <a:solidFill>
                  <a:srgbClr val="FF0000"/>
                </a:solidFill>
                <a:latin typeface="Times New Roman" panose="02020603050405020304" pitchFamily="18" charset="0"/>
                <a:cs typeface="Times New Roman" panose="02020603050405020304" pitchFamily="18" charset="0"/>
              </a:rPr>
              <a:t>юридичні</a:t>
            </a:r>
            <a:r>
              <a:rPr lang="ru-RU" dirty="0">
                <a:solidFill>
                  <a:srgbClr val="FF0000"/>
                </a:solidFill>
                <a:latin typeface="Times New Roman" panose="02020603050405020304" pitchFamily="18" charset="0"/>
                <a:cs typeface="Times New Roman" panose="02020603050405020304" pitchFamily="18" charset="0"/>
              </a:rPr>
              <a:t> особи</a:t>
            </a:r>
            <a:r>
              <a:rPr lang="ru-RU"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35330575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145435"/>
          </a:xfrm>
        </p:spPr>
        <p:txBody>
          <a:bodyPr>
            <a:normAutofit fontScale="92500"/>
          </a:bodyPr>
          <a:lstStyle/>
          <a:p>
            <a:pPr marL="0" indent="0" algn="ctr">
              <a:buNone/>
            </a:pPr>
            <a:r>
              <a:rPr lang="uk-UA" dirty="0">
                <a:latin typeface="Times New Roman" panose="02020603050405020304" pitchFamily="18" charset="0"/>
                <a:cs typeface="Times New Roman" panose="02020603050405020304" pitchFamily="18" charset="0"/>
              </a:rPr>
              <a:t> Тема №3</a:t>
            </a:r>
            <a:endParaRPr lang="ru-RU" dirty="0" smtClean="0">
              <a:latin typeface="Times New Roman" panose="02020603050405020304" pitchFamily="18" charset="0"/>
              <a:cs typeface="Times New Roman" panose="02020603050405020304" pitchFamily="18" charset="0"/>
            </a:endParaRPr>
          </a:p>
          <a:p>
            <a:pPr marL="0" indent="0" algn="ctr">
              <a:buNone/>
            </a:pPr>
            <a:r>
              <a:rPr lang="ru-RU" dirty="0" smtClean="0">
                <a:latin typeface="Times New Roman" panose="02020603050405020304" pitchFamily="18" charset="0"/>
                <a:cs typeface="Times New Roman" panose="02020603050405020304" pitchFamily="18" charset="0"/>
              </a:rPr>
              <a:t>ОСОБЛИВОСТІ </a:t>
            </a:r>
            <a:r>
              <a:rPr lang="ru-RU" dirty="0">
                <a:latin typeface="Times New Roman" panose="02020603050405020304" pitchFamily="18" charset="0"/>
                <a:cs typeface="Times New Roman" panose="02020603050405020304" pitchFamily="18" charset="0"/>
              </a:rPr>
              <a:t>ЗАСТОСУВАННЯ ПРЕВЕНТИВНИХ ПОЛІЦЕЙСЬКИХ ЗАХОДІВ </a:t>
            </a:r>
            <a:endParaRPr lang="ru-RU" dirty="0" smtClean="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a:p>
            <a:pPr marL="0" indent="0" algn="just">
              <a:buNone/>
            </a:pPr>
            <a:r>
              <a:rPr lang="ru-RU" dirty="0" err="1" smtClean="0">
                <a:solidFill>
                  <a:srgbClr val="FF0000"/>
                </a:solidFill>
                <a:latin typeface="Times New Roman" panose="02020603050405020304" pitchFamily="18" charset="0"/>
                <a:cs typeface="Times New Roman" panose="02020603050405020304" pitchFamily="18" charset="0"/>
              </a:rPr>
              <a:t>Поліцейський</a:t>
            </a:r>
            <a:r>
              <a:rPr lang="ru-RU" dirty="0" smtClean="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захід</a:t>
            </a:r>
            <a:r>
              <a:rPr lang="ru-RU" dirty="0">
                <a:solidFill>
                  <a:srgbClr val="FF0000"/>
                </a:solidFill>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комплекс </a:t>
            </a:r>
            <a:r>
              <a:rPr lang="ru-RU" dirty="0" err="1">
                <a:latin typeface="Times New Roman" panose="02020603050405020304" pitchFamily="18" charset="0"/>
                <a:cs typeface="Times New Roman" panose="02020603050405020304" pitchFamily="18" charset="0"/>
              </a:rPr>
              <a:t>дій</a:t>
            </a:r>
            <a:r>
              <a:rPr lang="ru-RU" dirty="0">
                <a:latin typeface="Times New Roman" panose="02020603050405020304" pitchFamily="18" charset="0"/>
                <a:cs typeface="Times New Roman" panose="02020603050405020304" pitchFamily="18" charset="0"/>
              </a:rPr>
              <a:t> превентивного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примусового</a:t>
            </a:r>
            <a:r>
              <a:rPr lang="ru-RU" dirty="0">
                <a:latin typeface="Times New Roman" panose="02020603050405020304" pitchFamily="18" charset="0"/>
                <a:cs typeface="Times New Roman" panose="02020603050405020304" pitchFamily="18" charset="0"/>
              </a:rPr>
              <a:t> характеру,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обмежує</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певні</a:t>
            </a:r>
            <a:r>
              <a:rPr lang="ru-RU" dirty="0">
                <a:solidFill>
                  <a:srgbClr val="FF0000"/>
                </a:solidFill>
                <a:latin typeface="Times New Roman" panose="02020603050405020304" pitchFamily="18" charset="0"/>
                <a:cs typeface="Times New Roman" panose="02020603050405020304" pitchFamily="18" charset="0"/>
              </a:rPr>
              <a:t> права і </a:t>
            </a:r>
            <a:r>
              <a:rPr lang="ru-RU" dirty="0" err="1">
                <a:solidFill>
                  <a:srgbClr val="FF0000"/>
                </a:solidFill>
                <a:latin typeface="Times New Roman" panose="02020603050405020304" pitchFamily="18" charset="0"/>
                <a:cs typeface="Times New Roman" panose="02020603050405020304" pitchFamily="18" charset="0"/>
              </a:rPr>
              <a:t>свободи</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людини</a:t>
            </a:r>
            <a:r>
              <a:rPr lang="ru-RU" dirty="0">
                <a:solidFill>
                  <a:srgbClr val="FF0000"/>
                </a:solidFill>
                <a:latin typeface="Times New Roman" panose="02020603050405020304" pitchFamily="18" charset="0"/>
                <a:cs typeface="Times New Roman" panose="02020603050405020304" pitchFamily="18" charset="0"/>
              </a:rPr>
              <a:t> та </a:t>
            </a:r>
            <a:r>
              <a:rPr lang="ru-RU" dirty="0" err="1">
                <a:solidFill>
                  <a:srgbClr val="FF0000"/>
                </a:solidFill>
                <a:latin typeface="Times New Roman" panose="02020603050405020304" pitchFamily="18" charset="0"/>
                <a:cs typeface="Times New Roman" panose="02020603050405020304" pitchFamily="18" charset="0"/>
              </a:rPr>
              <a:t>застосовується</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поліцейськими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відповідно</a:t>
            </a:r>
            <a:r>
              <a:rPr lang="ru-RU" dirty="0">
                <a:latin typeface="Times New Roman" panose="02020603050405020304" pitchFamily="18" charset="0"/>
                <a:cs typeface="Times New Roman" panose="02020603050405020304" pitchFamily="18" charset="0"/>
              </a:rPr>
              <a:t> до закону для </a:t>
            </a:r>
            <a:r>
              <a:rPr lang="ru-RU" dirty="0" err="1">
                <a:latin typeface="Times New Roman" panose="02020603050405020304" pitchFamily="18" charset="0"/>
                <a:cs typeface="Times New Roman" panose="02020603050405020304" pitchFamily="18" charset="0"/>
              </a:rPr>
              <a:t>забезпечення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виконання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покладених</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поліцію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повноважень</a:t>
            </a:r>
            <a:r>
              <a:rPr lang="ru-RU"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63711034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908720"/>
            <a:ext cx="8229600" cy="5649491"/>
          </a:xfrm>
        </p:spPr>
        <p:txBody>
          <a:bodyPr/>
          <a:lstStyle/>
          <a:p>
            <a:pPr marL="0" indent="0" algn="ctr">
              <a:buNone/>
            </a:pPr>
            <a:r>
              <a:rPr lang="ru-RU" dirty="0" err="1"/>
              <a:t>Які</a:t>
            </a:r>
            <a:r>
              <a:rPr lang="ru-RU" dirty="0"/>
              <a:t> </a:t>
            </a:r>
            <a:r>
              <a:rPr lang="ru-RU" dirty="0" err="1"/>
              <a:t>вимоги</a:t>
            </a:r>
            <a:r>
              <a:rPr lang="ru-RU" dirty="0"/>
              <a:t> </a:t>
            </a:r>
            <a:r>
              <a:rPr lang="ru-RU" dirty="0" err="1"/>
              <a:t>висуваються</a:t>
            </a:r>
            <a:r>
              <a:rPr lang="ru-RU" dirty="0"/>
              <a:t> до ПЗ? </a:t>
            </a:r>
            <a:endParaRPr lang="ru-RU" dirty="0" smtClean="0"/>
          </a:p>
          <a:p>
            <a:pPr marL="0" indent="0">
              <a:buNone/>
            </a:pPr>
            <a:r>
              <a:rPr lang="ru-RU" dirty="0" smtClean="0"/>
              <a:t>1</a:t>
            </a:r>
            <a:r>
              <a:rPr lang="ru-RU" dirty="0"/>
              <a:t>. </a:t>
            </a:r>
            <a:r>
              <a:rPr lang="ru-RU" dirty="0" err="1"/>
              <a:t>застосовується</a:t>
            </a:r>
            <a:r>
              <a:rPr lang="ru-RU" dirty="0"/>
              <a:t> </a:t>
            </a:r>
            <a:r>
              <a:rPr lang="ru-RU" dirty="0" err="1"/>
              <a:t>виключно</a:t>
            </a:r>
            <a:r>
              <a:rPr lang="ru-RU" dirty="0"/>
              <a:t> для </a:t>
            </a:r>
            <a:r>
              <a:rPr lang="ru-RU" dirty="0" err="1"/>
              <a:t>виконання</a:t>
            </a:r>
            <a:r>
              <a:rPr lang="ru-RU" dirty="0"/>
              <a:t> </a:t>
            </a:r>
            <a:r>
              <a:rPr lang="ru-RU" dirty="0" err="1"/>
              <a:t>повноважень</a:t>
            </a:r>
            <a:r>
              <a:rPr lang="ru-RU" dirty="0"/>
              <a:t> </a:t>
            </a:r>
            <a:r>
              <a:rPr lang="ru-RU" dirty="0" err="1"/>
              <a:t>поліції</a:t>
            </a:r>
            <a:r>
              <a:rPr lang="ru-RU" dirty="0"/>
              <a:t>; </a:t>
            </a:r>
            <a:endParaRPr lang="ru-RU" dirty="0" smtClean="0"/>
          </a:p>
          <a:p>
            <a:pPr marL="0" indent="0">
              <a:buNone/>
            </a:pPr>
            <a:r>
              <a:rPr lang="ru-RU" dirty="0" smtClean="0"/>
              <a:t>2</a:t>
            </a:r>
            <a:r>
              <a:rPr lang="ru-RU" dirty="0"/>
              <a:t>. </a:t>
            </a:r>
            <a:r>
              <a:rPr lang="ru-RU" dirty="0" err="1"/>
              <a:t>законним</a:t>
            </a:r>
            <a:r>
              <a:rPr lang="ru-RU" dirty="0"/>
              <a:t>; </a:t>
            </a:r>
            <a:endParaRPr lang="ru-RU" dirty="0" smtClean="0"/>
          </a:p>
          <a:p>
            <a:pPr marL="0" indent="0">
              <a:buNone/>
            </a:pPr>
            <a:r>
              <a:rPr lang="ru-RU" dirty="0" smtClean="0"/>
              <a:t>3</a:t>
            </a:r>
            <a:r>
              <a:rPr lang="ru-RU" dirty="0"/>
              <a:t>. </a:t>
            </a:r>
            <a:r>
              <a:rPr lang="ru-RU" dirty="0" err="1"/>
              <a:t>необхідним</a:t>
            </a:r>
            <a:r>
              <a:rPr lang="ru-RU" dirty="0" smtClean="0"/>
              <a:t>;</a:t>
            </a:r>
          </a:p>
          <a:p>
            <a:pPr marL="0" indent="0">
              <a:buNone/>
            </a:pPr>
            <a:r>
              <a:rPr lang="ru-RU" dirty="0" smtClean="0"/>
              <a:t>4</a:t>
            </a:r>
            <a:r>
              <a:rPr lang="ru-RU" dirty="0"/>
              <a:t>. </a:t>
            </a:r>
            <a:r>
              <a:rPr lang="ru-RU" dirty="0" err="1"/>
              <a:t>пропорційним</a:t>
            </a:r>
            <a:r>
              <a:rPr lang="ru-RU" dirty="0"/>
              <a:t>; </a:t>
            </a:r>
            <a:endParaRPr lang="ru-RU" dirty="0" smtClean="0"/>
          </a:p>
          <a:p>
            <a:pPr marL="0" indent="0">
              <a:buNone/>
            </a:pPr>
            <a:r>
              <a:rPr lang="ru-RU" dirty="0" smtClean="0"/>
              <a:t>5</a:t>
            </a:r>
            <a:r>
              <a:rPr lang="ru-RU" dirty="0"/>
              <a:t>. </a:t>
            </a:r>
            <a:r>
              <a:rPr lang="ru-RU" dirty="0" err="1"/>
              <a:t>ефективним</a:t>
            </a:r>
            <a:r>
              <a:rPr lang="ru-RU" dirty="0"/>
              <a:t>.</a:t>
            </a:r>
          </a:p>
        </p:txBody>
      </p:sp>
    </p:spTree>
    <p:extLst>
      <p:ext uri="{BB962C8B-B14F-4D97-AF65-F5344CB8AC3E}">
        <p14:creationId xmlns:p14="http://schemas.microsoft.com/office/powerpoint/2010/main" val="35549041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20000"/>
          </a:bodyPr>
          <a:lstStyle/>
          <a:p>
            <a:r>
              <a:rPr lang="ru-RU" dirty="0" err="1"/>
              <a:t>Обраний</a:t>
            </a:r>
            <a:r>
              <a:rPr lang="ru-RU" dirty="0"/>
              <a:t> </a:t>
            </a:r>
            <a:r>
              <a:rPr lang="ru-RU" dirty="0" err="1"/>
              <a:t>поліцейський</a:t>
            </a:r>
            <a:r>
              <a:rPr lang="ru-RU" dirty="0"/>
              <a:t> </a:t>
            </a:r>
            <a:r>
              <a:rPr lang="ru-RU" dirty="0" err="1"/>
              <a:t>захід</a:t>
            </a:r>
            <a:r>
              <a:rPr lang="ru-RU" dirty="0"/>
              <a:t> є </a:t>
            </a:r>
            <a:r>
              <a:rPr lang="ru-RU" dirty="0" err="1">
                <a:solidFill>
                  <a:srgbClr val="FF0000"/>
                </a:solidFill>
              </a:rPr>
              <a:t>законним</a:t>
            </a:r>
            <a:r>
              <a:rPr lang="ru-RU" dirty="0"/>
              <a:t>, </a:t>
            </a:r>
            <a:r>
              <a:rPr lang="ru-RU" dirty="0" err="1"/>
              <a:t>якщо</a:t>
            </a:r>
            <a:r>
              <a:rPr lang="ru-RU" dirty="0"/>
              <a:t> </a:t>
            </a:r>
            <a:r>
              <a:rPr lang="ru-RU" dirty="0" err="1"/>
              <a:t>він</a:t>
            </a:r>
            <a:r>
              <a:rPr lang="ru-RU" dirty="0"/>
              <a:t> </a:t>
            </a:r>
            <a:r>
              <a:rPr lang="ru-RU" dirty="0" err="1"/>
              <a:t>визначений</a:t>
            </a:r>
            <a:r>
              <a:rPr lang="ru-RU" dirty="0"/>
              <a:t> законом. </a:t>
            </a:r>
            <a:r>
              <a:rPr lang="ru-RU" dirty="0" err="1">
                <a:solidFill>
                  <a:srgbClr val="FF0000"/>
                </a:solidFill>
              </a:rPr>
              <a:t>Поліцейському</a:t>
            </a:r>
            <a:r>
              <a:rPr lang="ru-RU" dirty="0">
                <a:solidFill>
                  <a:srgbClr val="FF0000"/>
                </a:solidFill>
              </a:rPr>
              <a:t> заборонено </a:t>
            </a:r>
            <a:r>
              <a:rPr lang="ru-RU" dirty="0" err="1">
                <a:solidFill>
                  <a:srgbClr val="FF0000"/>
                </a:solidFill>
              </a:rPr>
              <a:t>застосовувати</a:t>
            </a:r>
            <a:r>
              <a:rPr lang="ru-RU" dirty="0">
                <a:solidFill>
                  <a:srgbClr val="FF0000"/>
                </a:solidFill>
              </a:rPr>
              <a:t> будь-</a:t>
            </a:r>
            <a:r>
              <a:rPr lang="ru-RU" dirty="0" err="1">
                <a:solidFill>
                  <a:srgbClr val="FF0000"/>
                </a:solidFill>
              </a:rPr>
              <a:t>які</a:t>
            </a:r>
            <a:r>
              <a:rPr lang="ru-RU" dirty="0">
                <a:solidFill>
                  <a:srgbClr val="FF0000"/>
                </a:solidFill>
              </a:rPr>
              <a:t> </a:t>
            </a:r>
            <a:r>
              <a:rPr lang="ru-RU" dirty="0" err="1">
                <a:solidFill>
                  <a:srgbClr val="FF0000"/>
                </a:solidFill>
              </a:rPr>
              <a:t>інші</a:t>
            </a:r>
            <a:r>
              <a:rPr lang="ru-RU" dirty="0">
                <a:solidFill>
                  <a:srgbClr val="FF0000"/>
                </a:solidFill>
              </a:rPr>
              <a:t> заходи</a:t>
            </a:r>
            <a:r>
              <a:rPr lang="ru-RU" dirty="0"/>
              <a:t>, </a:t>
            </a:r>
            <a:r>
              <a:rPr lang="ru-RU" dirty="0" err="1"/>
              <a:t>ніж</a:t>
            </a:r>
            <a:r>
              <a:rPr lang="ru-RU" dirty="0"/>
              <a:t> </a:t>
            </a:r>
            <a:r>
              <a:rPr lang="ru-RU" dirty="0" err="1"/>
              <a:t>визначені</a:t>
            </a:r>
            <a:r>
              <a:rPr lang="ru-RU" dirty="0"/>
              <a:t> законами </a:t>
            </a:r>
            <a:r>
              <a:rPr lang="ru-RU" dirty="0" err="1"/>
              <a:t>України</a:t>
            </a:r>
            <a:r>
              <a:rPr lang="ru-RU" dirty="0"/>
              <a:t>. </a:t>
            </a:r>
            <a:endParaRPr lang="ru-RU" dirty="0" smtClean="0"/>
          </a:p>
          <a:p>
            <a:endParaRPr lang="ru-RU" dirty="0"/>
          </a:p>
          <a:p>
            <a:r>
              <a:rPr lang="ru-RU" dirty="0" err="1" smtClean="0"/>
              <a:t>Обраний</a:t>
            </a:r>
            <a:r>
              <a:rPr lang="ru-RU" dirty="0" smtClean="0"/>
              <a:t> </a:t>
            </a:r>
            <a:r>
              <a:rPr lang="ru-RU" dirty="0" err="1"/>
              <a:t>поліцейський</a:t>
            </a:r>
            <a:r>
              <a:rPr lang="ru-RU" dirty="0"/>
              <a:t> </a:t>
            </a:r>
            <a:r>
              <a:rPr lang="ru-RU" dirty="0" err="1"/>
              <a:t>захід</a:t>
            </a:r>
            <a:r>
              <a:rPr lang="ru-RU" dirty="0"/>
              <a:t> є </a:t>
            </a:r>
            <a:r>
              <a:rPr lang="ru-RU" dirty="0" err="1">
                <a:solidFill>
                  <a:srgbClr val="FF0000"/>
                </a:solidFill>
              </a:rPr>
              <a:t>необхідним</a:t>
            </a:r>
            <a:r>
              <a:rPr lang="ru-RU" dirty="0"/>
              <a:t>, </a:t>
            </a:r>
            <a:r>
              <a:rPr lang="ru-RU" dirty="0" err="1"/>
              <a:t>якщо</a:t>
            </a:r>
            <a:r>
              <a:rPr lang="ru-RU" dirty="0"/>
              <a:t> для </a:t>
            </a:r>
            <a:r>
              <a:rPr lang="ru-RU" dirty="0" err="1"/>
              <a:t>виконання</a:t>
            </a:r>
            <a:r>
              <a:rPr lang="ru-RU" dirty="0"/>
              <a:t> </a:t>
            </a:r>
            <a:r>
              <a:rPr lang="ru-RU" dirty="0" err="1"/>
              <a:t>повноважень</a:t>
            </a:r>
            <a:r>
              <a:rPr lang="ru-RU" dirty="0"/>
              <a:t> </a:t>
            </a:r>
            <a:r>
              <a:rPr lang="ru-RU" dirty="0" err="1"/>
              <a:t>поліції</a:t>
            </a:r>
            <a:r>
              <a:rPr lang="ru-RU" dirty="0"/>
              <a:t> </a:t>
            </a:r>
            <a:r>
              <a:rPr lang="ru-RU" dirty="0" err="1">
                <a:solidFill>
                  <a:srgbClr val="FF0000"/>
                </a:solidFill>
              </a:rPr>
              <a:t>неможливо</a:t>
            </a:r>
            <a:r>
              <a:rPr lang="ru-RU" dirty="0">
                <a:solidFill>
                  <a:srgbClr val="FF0000"/>
                </a:solidFill>
              </a:rPr>
              <a:t> </a:t>
            </a:r>
            <a:r>
              <a:rPr lang="ru-RU" dirty="0" err="1">
                <a:solidFill>
                  <a:srgbClr val="FF0000"/>
                </a:solidFill>
              </a:rPr>
              <a:t>застосувати</a:t>
            </a:r>
            <a:r>
              <a:rPr lang="ru-RU" dirty="0">
                <a:solidFill>
                  <a:srgbClr val="FF0000"/>
                </a:solidFill>
              </a:rPr>
              <a:t> </a:t>
            </a:r>
            <a:r>
              <a:rPr lang="ru-RU" dirty="0" err="1">
                <a:solidFill>
                  <a:srgbClr val="FF0000"/>
                </a:solidFill>
              </a:rPr>
              <a:t>інший</a:t>
            </a:r>
            <a:r>
              <a:rPr lang="ru-RU" dirty="0">
                <a:solidFill>
                  <a:srgbClr val="FF0000"/>
                </a:solidFill>
              </a:rPr>
              <a:t> </a:t>
            </a:r>
            <a:r>
              <a:rPr lang="ru-RU" dirty="0" err="1">
                <a:solidFill>
                  <a:srgbClr val="FF0000"/>
                </a:solidFill>
              </a:rPr>
              <a:t>захід</a:t>
            </a:r>
            <a:r>
              <a:rPr lang="ru-RU" dirty="0">
                <a:solidFill>
                  <a:srgbClr val="FF0000"/>
                </a:solidFill>
              </a:rPr>
              <a:t> </a:t>
            </a:r>
            <a:r>
              <a:rPr lang="ru-RU" dirty="0" err="1"/>
              <a:t>або</a:t>
            </a:r>
            <a:r>
              <a:rPr lang="ru-RU" dirty="0"/>
              <a:t> </a:t>
            </a:r>
            <a:r>
              <a:rPr lang="ru-RU" dirty="0" err="1"/>
              <a:t>його</a:t>
            </a:r>
            <a:r>
              <a:rPr lang="ru-RU" dirty="0"/>
              <a:t> </a:t>
            </a:r>
            <a:r>
              <a:rPr lang="ru-RU" dirty="0" err="1"/>
              <a:t>застосування</a:t>
            </a:r>
            <a:r>
              <a:rPr lang="ru-RU" dirty="0"/>
              <a:t> буде </a:t>
            </a:r>
            <a:r>
              <a:rPr lang="ru-RU" dirty="0" err="1"/>
              <a:t>неефективним</a:t>
            </a:r>
            <a:r>
              <a:rPr lang="ru-RU" dirty="0"/>
              <a:t>, а </a:t>
            </a:r>
            <a:r>
              <a:rPr lang="ru-RU" dirty="0" err="1"/>
              <a:t>також</a:t>
            </a:r>
            <a:r>
              <a:rPr lang="ru-RU" dirty="0"/>
              <a:t> </a:t>
            </a:r>
            <a:r>
              <a:rPr lang="ru-RU" dirty="0" err="1"/>
              <a:t>якщо</a:t>
            </a:r>
            <a:r>
              <a:rPr lang="ru-RU" dirty="0"/>
              <a:t> </a:t>
            </a:r>
            <a:r>
              <a:rPr lang="ru-RU" dirty="0" err="1">
                <a:solidFill>
                  <a:srgbClr val="FF0000"/>
                </a:solidFill>
              </a:rPr>
              <a:t>такий</a:t>
            </a:r>
            <a:r>
              <a:rPr lang="ru-RU" dirty="0">
                <a:solidFill>
                  <a:srgbClr val="FF0000"/>
                </a:solidFill>
              </a:rPr>
              <a:t> </a:t>
            </a:r>
            <a:r>
              <a:rPr lang="ru-RU" dirty="0" err="1">
                <a:solidFill>
                  <a:srgbClr val="FF0000"/>
                </a:solidFill>
              </a:rPr>
              <a:t>захід</a:t>
            </a:r>
            <a:r>
              <a:rPr lang="ru-RU" dirty="0">
                <a:solidFill>
                  <a:srgbClr val="FF0000"/>
                </a:solidFill>
              </a:rPr>
              <a:t> </a:t>
            </a:r>
            <a:r>
              <a:rPr lang="ru-RU" dirty="0" err="1">
                <a:solidFill>
                  <a:srgbClr val="FF0000"/>
                </a:solidFill>
              </a:rPr>
              <a:t>заподіє</a:t>
            </a:r>
            <a:r>
              <a:rPr lang="ru-RU" dirty="0">
                <a:solidFill>
                  <a:srgbClr val="FF0000"/>
                </a:solidFill>
              </a:rPr>
              <a:t> </a:t>
            </a:r>
            <a:r>
              <a:rPr lang="ru-RU" dirty="0" err="1">
                <a:solidFill>
                  <a:srgbClr val="FF0000"/>
                </a:solidFill>
              </a:rPr>
              <a:t>найменшу</a:t>
            </a:r>
            <a:r>
              <a:rPr lang="ru-RU" dirty="0">
                <a:solidFill>
                  <a:srgbClr val="FF0000"/>
                </a:solidFill>
              </a:rPr>
              <a:t> шкоду </a:t>
            </a:r>
            <a:r>
              <a:rPr lang="ru-RU" dirty="0"/>
              <a:t>як адресату заходу, так і </a:t>
            </a:r>
            <a:r>
              <a:rPr lang="ru-RU" dirty="0" err="1"/>
              <a:t>іншим</a:t>
            </a:r>
            <a:r>
              <a:rPr lang="ru-RU" dirty="0"/>
              <a:t> особам.</a:t>
            </a:r>
          </a:p>
        </p:txBody>
      </p:sp>
    </p:spTree>
    <p:extLst>
      <p:ext uri="{BB962C8B-B14F-4D97-AF65-F5344CB8AC3E}">
        <p14:creationId xmlns:p14="http://schemas.microsoft.com/office/powerpoint/2010/main" val="197612832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fontScale="85000" lnSpcReduction="20000"/>
          </a:bodyPr>
          <a:lstStyle/>
          <a:p>
            <a:pPr algn="just"/>
            <a:r>
              <a:rPr lang="ru-RU" dirty="0" err="1">
                <a:latin typeface="Times New Roman" panose="02020603050405020304" pitchFamily="18" charset="0"/>
                <a:cs typeface="Times New Roman" panose="02020603050405020304" pitchFamily="18" charset="0"/>
              </a:rPr>
              <a:t>Застосований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поліцейський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захід</a:t>
            </a:r>
            <a:r>
              <a:rPr lang="ru-RU" dirty="0">
                <a:latin typeface="Times New Roman" panose="02020603050405020304" pitchFamily="18" charset="0"/>
                <a:cs typeface="Times New Roman" panose="02020603050405020304" pitchFamily="18" charset="0"/>
              </a:rPr>
              <a:t> є </a:t>
            </a:r>
            <a:r>
              <a:rPr lang="ru-RU" dirty="0" err="1">
                <a:solidFill>
                  <a:srgbClr val="FF0000"/>
                </a:solidFill>
                <a:latin typeface="Times New Roman" panose="02020603050405020304" pitchFamily="18" charset="0"/>
                <a:cs typeface="Times New Roman" panose="02020603050405020304" pitchFamily="18" charset="0"/>
              </a:rPr>
              <a:t>пропорційним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якщо</a:t>
            </a:r>
            <a:r>
              <a:rPr lang="ru-RU" dirty="0">
                <a:latin typeface="Times New Roman" panose="02020603050405020304" pitchFamily="18" charset="0"/>
                <a:cs typeface="Times New Roman" panose="02020603050405020304" pitchFamily="18" charset="0"/>
              </a:rPr>
              <a:t> </a:t>
            </a:r>
            <a:r>
              <a:rPr lang="ru-RU" dirty="0">
                <a:solidFill>
                  <a:srgbClr val="FF0000"/>
                </a:solidFill>
                <a:latin typeface="Times New Roman" panose="02020603050405020304" pitchFamily="18" charset="0"/>
                <a:cs typeface="Times New Roman" panose="02020603050405020304" pitchFamily="18" charset="0"/>
              </a:rPr>
              <a:t>шкода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заподіяна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охоронюваним</a:t>
            </a:r>
            <a:r>
              <a:rPr lang="ru-RU" dirty="0">
                <a:latin typeface="Times New Roman" panose="02020603050405020304" pitchFamily="18" charset="0"/>
                <a:cs typeface="Times New Roman" panose="02020603050405020304" pitchFamily="18" charset="0"/>
              </a:rPr>
              <a:t> законом правам і свободам </a:t>
            </a:r>
            <a:r>
              <a:rPr lang="ru-RU" dirty="0" err="1">
                <a:latin typeface="Times New Roman" panose="02020603050405020304" pitchFamily="18" charset="0"/>
                <a:cs typeface="Times New Roman" panose="02020603050405020304" pitchFamily="18" charset="0"/>
              </a:rPr>
              <a:t>людини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інтересам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суспільства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держави</a:t>
            </a:r>
            <a:r>
              <a:rPr lang="ru-RU" dirty="0">
                <a:latin typeface="Times New Roman" panose="02020603050405020304" pitchFamily="18" charset="0"/>
                <a:cs typeface="Times New Roman" panose="02020603050405020304" pitchFamily="18" charset="0"/>
              </a:rPr>
              <a:t>, </a:t>
            </a:r>
            <a:r>
              <a:rPr lang="ru-RU" dirty="0">
                <a:solidFill>
                  <a:srgbClr val="FF0000"/>
                </a:solidFill>
                <a:latin typeface="Times New Roman" panose="02020603050405020304" pitchFamily="18" charset="0"/>
                <a:cs typeface="Times New Roman" panose="02020603050405020304" pitchFamily="18" charset="0"/>
              </a:rPr>
              <a:t>не </a:t>
            </a:r>
            <a:r>
              <a:rPr lang="ru-RU" dirty="0" err="1">
                <a:solidFill>
                  <a:srgbClr val="FF0000"/>
                </a:solidFill>
                <a:latin typeface="Times New Roman" panose="02020603050405020304" pitchFamily="18" charset="0"/>
                <a:cs typeface="Times New Roman" panose="02020603050405020304" pitchFamily="18" charset="0"/>
              </a:rPr>
              <a:t>перевищує</a:t>
            </a:r>
            <a:r>
              <a:rPr lang="ru-RU" dirty="0">
                <a:solidFill>
                  <a:srgbClr val="FF0000"/>
                </a:solidFill>
                <a:latin typeface="Times New Roman" panose="02020603050405020304" pitchFamily="18" charset="0"/>
                <a:cs typeface="Times New Roman" panose="02020603050405020304" pitchFamily="18" charset="0"/>
              </a:rPr>
              <a:t> блага</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захисту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застосований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створеної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загрози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заподіяння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шкоди</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a:p>
            <a:pPr algn="just"/>
            <a:r>
              <a:rPr lang="ru-RU" dirty="0" err="1" smtClean="0">
                <a:latin typeface="Times New Roman" panose="02020603050405020304" pitchFamily="18" charset="0"/>
                <a:cs typeface="Times New Roman" panose="02020603050405020304" pitchFamily="18" charset="0"/>
              </a:rPr>
              <a:t>Обраний</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поліцейський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захід</a:t>
            </a:r>
            <a:r>
              <a:rPr lang="ru-RU" dirty="0">
                <a:latin typeface="Times New Roman" panose="02020603050405020304" pitchFamily="18" charset="0"/>
                <a:cs typeface="Times New Roman" panose="02020603050405020304" pitchFamily="18" charset="0"/>
              </a:rPr>
              <a:t> є </a:t>
            </a:r>
            <a:r>
              <a:rPr lang="ru-RU" dirty="0" err="1">
                <a:solidFill>
                  <a:srgbClr val="FF0000"/>
                </a:solidFill>
                <a:latin typeface="Times New Roman" panose="02020603050405020304" pitchFamily="18" charset="0"/>
                <a:cs typeface="Times New Roman" panose="02020603050405020304" pitchFamily="18" charset="0"/>
              </a:rPr>
              <a:t>ефективним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його</a:t>
            </a:r>
            <a:r>
              <a:rPr lang="ru-RU" dirty="0">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застосування</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забезпечує</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виконання</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повноважень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поліції</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a:p>
            <a:pPr marL="0" indent="0" algn="just">
              <a:buNone/>
            </a:pPr>
            <a:r>
              <a:rPr lang="ru-RU" dirty="0" err="1" smtClean="0">
                <a:latin typeface="Times New Roman" panose="02020603050405020304" pitchFamily="18" charset="0"/>
                <a:cs typeface="Times New Roman" panose="02020603050405020304" pitchFamily="18" charset="0"/>
              </a:rPr>
              <a:t>Поліцейський</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захід</a:t>
            </a:r>
            <a:r>
              <a:rPr lang="ru-RU" dirty="0">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припиняється</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якщо</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досягнуто</a:t>
            </a:r>
            <a:r>
              <a:rPr lang="ru-RU" dirty="0">
                <a:solidFill>
                  <a:srgbClr val="FF0000"/>
                </a:solidFill>
                <a:latin typeface="Times New Roman" panose="02020603050405020304" pitchFamily="18" charset="0"/>
                <a:cs typeface="Times New Roman" panose="02020603050405020304" pitchFamily="18" charset="0"/>
              </a:rPr>
              <a:t> мети </a:t>
            </a:r>
            <a:r>
              <a:rPr lang="ru-RU" dirty="0" err="1">
                <a:solidFill>
                  <a:srgbClr val="FF0000"/>
                </a:solidFill>
                <a:latin typeface="Times New Roman" panose="02020603050405020304" pitchFamily="18" charset="0"/>
                <a:cs typeface="Times New Roman" panose="02020603050405020304" pitchFamily="18" charset="0"/>
              </a:rPr>
              <a:t>його</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застосування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неможливість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досягнення</a:t>
            </a:r>
            <a:r>
              <a:rPr lang="ru-RU" dirty="0">
                <a:latin typeface="Times New Roman" panose="02020603050405020304" pitchFamily="18" charset="0"/>
                <a:cs typeface="Times New Roman" panose="02020603050405020304" pitchFamily="18" charset="0"/>
              </a:rPr>
              <a:t> мети заходу є очевидною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немає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необхідності</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подальшому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застосуванні</a:t>
            </a:r>
            <a:r>
              <a:rPr lang="ru-RU" dirty="0">
                <a:latin typeface="Times New Roman" panose="02020603050405020304" pitchFamily="18" charset="0"/>
                <a:cs typeface="Times New Roman" panose="02020603050405020304" pitchFamily="18" charset="0"/>
              </a:rPr>
              <a:t> такого заходу</a:t>
            </a:r>
          </a:p>
        </p:txBody>
      </p:sp>
    </p:spTree>
    <p:extLst>
      <p:ext uri="{BB962C8B-B14F-4D97-AF65-F5344CB8AC3E}">
        <p14:creationId xmlns:p14="http://schemas.microsoft.com/office/powerpoint/2010/main" val="236075968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836712"/>
            <a:ext cx="8229600" cy="1143000"/>
          </a:xfrm>
        </p:spPr>
        <p:txBody>
          <a:bodyPr>
            <a:normAutofit fontScale="90000"/>
          </a:bodyPr>
          <a:lstStyle/>
          <a:p>
            <a:r>
              <a:rPr lang="ru-RU" dirty="0" err="1">
                <a:latin typeface="Times New Roman" panose="02020603050405020304" pitchFamily="18" charset="0"/>
                <a:cs typeface="Times New Roman" panose="02020603050405020304" pitchFamily="18" charset="0"/>
              </a:rPr>
              <a:t>Превентивні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поліцейські</a:t>
            </a:r>
            <a:r>
              <a:rPr lang="ru-RU" dirty="0">
                <a:latin typeface="Times New Roman" panose="02020603050405020304" pitchFamily="18" charset="0"/>
                <a:cs typeface="Times New Roman" panose="02020603050405020304" pitchFamily="18" charset="0"/>
              </a:rPr>
              <a:t> заходи СТ. 31 ЗУ </a:t>
            </a:r>
            <a:r>
              <a:rPr lang="ru-RU" dirty="0" smtClean="0">
                <a:latin typeface="Times New Roman" panose="02020603050405020304" pitchFamily="18" charset="0"/>
                <a:cs typeface="Times New Roman" panose="02020603050405020304" pitchFamily="18" charset="0"/>
              </a:rPr>
              <a:t>«Про </a:t>
            </a:r>
            <a:r>
              <a:rPr lang="ru-RU" dirty="0" err="1" smtClean="0">
                <a:latin typeface="Times New Roman" panose="02020603050405020304" pitchFamily="18" charset="0"/>
                <a:cs typeface="Times New Roman" panose="02020603050405020304" pitchFamily="18" charset="0"/>
              </a:rPr>
              <a:t>Націонанальну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поліцію</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7200" y="2276872"/>
            <a:ext cx="8229600" cy="4176464"/>
          </a:xfrm>
        </p:spPr>
        <p:txBody>
          <a:bodyPr>
            <a:normAutofit lnSpcReduction="10000"/>
          </a:bodyPr>
          <a:lstStyle/>
          <a:p>
            <a:r>
              <a:rPr lang="ru-RU" sz="1800" dirty="0">
                <a:latin typeface="Times New Roman" panose="02020603050405020304" pitchFamily="18" charset="0"/>
                <a:cs typeface="Times New Roman" panose="02020603050405020304" pitchFamily="18" charset="0"/>
              </a:rPr>
              <a:t>1) </a:t>
            </a:r>
            <a:r>
              <a:rPr lang="ru-RU" sz="1800" dirty="0" err="1">
                <a:latin typeface="Times New Roman" panose="02020603050405020304" pitchFamily="18" charset="0"/>
                <a:cs typeface="Times New Roman" panose="02020603050405020304" pitchFamily="18" charset="0"/>
              </a:rPr>
              <a:t>перевірка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документів</a:t>
            </a:r>
            <a:r>
              <a:rPr lang="ru-RU" sz="1800" dirty="0">
                <a:latin typeface="Times New Roman" panose="02020603050405020304" pitchFamily="18" charset="0"/>
                <a:cs typeface="Times New Roman" panose="02020603050405020304" pitchFamily="18" charset="0"/>
              </a:rPr>
              <a:t> особи; </a:t>
            </a:r>
            <a:endParaRPr lang="ru-RU" sz="1800" dirty="0" smtClean="0">
              <a:latin typeface="Times New Roman" panose="02020603050405020304" pitchFamily="18" charset="0"/>
              <a:cs typeface="Times New Roman" panose="02020603050405020304" pitchFamily="18" charset="0"/>
            </a:endParaRPr>
          </a:p>
          <a:p>
            <a:r>
              <a:rPr lang="ru-RU" sz="1800" dirty="0" smtClean="0">
                <a:latin typeface="Times New Roman" panose="02020603050405020304" pitchFamily="18" charset="0"/>
                <a:cs typeface="Times New Roman" panose="02020603050405020304" pitchFamily="18" charset="0"/>
              </a:rPr>
              <a:t>2</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опитування</a:t>
            </a:r>
            <a:r>
              <a:rPr lang="ru-RU" sz="1800" dirty="0">
                <a:latin typeface="Times New Roman" panose="02020603050405020304" pitchFamily="18" charset="0"/>
                <a:cs typeface="Times New Roman" panose="02020603050405020304" pitchFamily="18" charset="0"/>
              </a:rPr>
              <a:t> особи; </a:t>
            </a:r>
            <a:endParaRPr lang="ru-RU" sz="1800" dirty="0" smtClean="0">
              <a:latin typeface="Times New Roman" panose="02020603050405020304" pitchFamily="18" charset="0"/>
              <a:cs typeface="Times New Roman" panose="02020603050405020304" pitchFamily="18" charset="0"/>
            </a:endParaRPr>
          </a:p>
          <a:p>
            <a:r>
              <a:rPr lang="ru-RU" sz="1800" dirty="0" smtClean="0">
                <a:latin typeface="Times New Roman" panose="02020603050405020304" pitchFamily="18" charset="0"/>
                <a:cs typeface="Times New Roman" panose="02020603050405020304" pitchFamily="18" charset="0"/>
              </a:rPr>
              <a:t>3</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поверхнева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перевірка</a:t>
            </a:r>
            <a:r>
              <a:rPr lang="ru-RU" sz="1800" dirty="0">
                <a:latin typeface="Times New Roman" panose="02020603050405020304" pitchFamily="18" charset="0"/>
                <a:cs typeface="Times New Roman" panose="02020603050405020304" pitchFamily="18" charset="0"/>
              </a:rPr>
              <a:t> і </a:t>
            </a:r>
            <a:r>
              <a:rPr lang="ru-RU" sz="1800" dirty="0" err="1">
                <a:latin typeface="Times New Roman" panose="02020603050405020304" pitchFamily="18" charset="0"/>
                <a:cs typeface="Times New Roman" panose="02020603050405020304" pitchFamily="18" charset="0"/>
              </a:rPr>
              <a:t>огляд</a:t>
            </a:r>
            <a:r>
              <a:rPr lang="ru-RU" sz="1800" dirty="0">
                <a:latin typeface="Times New Roman" panose="02020603050405020304" pitchFamily="18" charset="0"/>
                <a:cs typeface="Times New Roman" panose="02020603050405020304" pitchFamily="18" charset="0"/>
              </a:rPr>
              <a:t>; </a:t>
            </a:r>
            <a:endParaRPr lang="ru-RU" sz="1800" dirty="0" smtClean="0">
              <a:latin typeface="Times New Roman" panose="02020603050405020304" pitchFamily="18" charset="0"/>
              <a:cs typeface="Times New Roman" panose="02020603050405020304" pitchFamily="18" charset="0"/>
            </a:endParaRPr>
          </a:p>
          <a:p>
            <a:r>
              <a:rPr lang="ru-RU" sz="1800" dirty="0" smtClean="0">
                <a:latin typeface="Times New Roman" panose="02020603050405020304" pitchFamily="18" charset="0"/>
                <a:cs typeface="Times New Roman" panose="02020603050405020304" pitchFamily="18" charset="0"/>
              </a:rPr>
              <a:t>4</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зупинення</a:t>
            </a:r>
            <a:r>
              <a:rPr lang="ru-RU" sz="1800" dirty="0">
                <a:latin typeface="Times New Roman" panose="02020603050405020304" pitchFamily="18" charset="0"/>
                <a:cs typeface="Times New Roman" panose="02020603050405020304" pitchFamily="18" charset="0"/>
              </a:rPr>
              <a:t> транспортного </a:t>
            </a:r>
            <a:r>
              <a:rPr lang="ru-RU" sz="1800" dirty="0" err="1">
                <a:latin typeface="Times New Roman" panose="02020603050405020304" pitchFamily="18" charset="0"/>
                <a:cs typeface="Times New Roman" panose="02020603050405020304" pitchFamily="18" charset="0"/>
              </a:rPr>
              <a:t>засобу</a:t>
            </a:r>
            <a:r>
              <a:rPr lang="ru-RU" sz="1800" dirty="0">
                <a:latin typeface="Times New Roman" panose="02020603050405020304" pitchFamily="18" charset="0"/>
                <a:cs typeface="Times New Roman" panose="02020603050405020304" pitchFamily="18" charset="0"/>
              </a:rPr>
              <a:t>; </a:t>
            </a:r>
            <a:endParaRPr lang="ru-RU" sz="1800" dirty="0" smtClean="0">
              <a:latin typeface="Times New Roman" panose="02020603050405020304" pitchFamily="18" charset="0"/>
              <a:cs typeface="Times New Roman" panose="02020603050405020304" pitchFamily="18" charset="0"/>
            </a:endParaRPr>
          </a:p>
          <a:p>
            <a:r>
              <a:rPr lang="ru-RU" sz="1800" dirty="0" smtClean="0">
                <a:latin typeface="Times New Roman" panose="02020603050405020304" pitchFamily="18" charset="0"/>
                <a:cs typeface="Times New Roman" panose="02020603050405020304" pitchFamily="18" charset="0"/>
              </a:rPr>
              <a:t>5</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вимога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залишити</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місце</a:t>
            </a:r>
            <a:r>
              <a:rPr lang="ru-RU" sz="1800" dirty="0">
                <a:latin typeface="Times New Roman" panose="02020603050405020304" pitchFamily="18" charset="0"/>
                <a:cs typeface="Times New Roman" panose="02020603050405020304" pitchFamily="18" charset="0"/>
              </a:rPr>
              <a:t> і </a:t>
            </a:r>
            <a:r>
              <a:rPr lang="ru-RU" sz="1800" dirty="0" err="1">
                <a:latin typeface="Times New Roman" panose="02020603050405020304" pitchFamily="18" charset="0"/>
                <a:cs typeface="Times New Roman" panose="02020603050405020304" pitchFamily="18" charset="0"/>
              </a:rPr>
              <a:t>обмеження</a:t>
            </a:r>
            <a:r>
              <a:rPr lang="ru-RU" sz="1800" dirty="0">
                <a:latin typeface="Times New Roman" panose="02020603050405020304" pitchFamily="18" charset="0"/>
                <a:cs typeface="Times New Roman" panose="02020603050405020304" pitchFamily="18" charset="0"/>
              </a:rPr>
              <a:t> доступу до </a:t>
            </a:r>
            <a:r>
              <a:rPr lang="ru-RU" sz="1800" dirty="0" err="1">
                <a:latin typeface="Times New Roman" panose="02020603050405020304" pitchFamily="18" charset="0"/>
                <a:cs typeface="Times New Roman" panose="02020603050405020304" pitchFamily="18" charset="0"/>
              </a:rPr>
              <a:t>визначеної</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території</a:t>
            </a:r>
            <a:r>
              <a:rPr lang="ru-RU" sz="1800" dirty="0">
                <a:latin typeface="Times New Roman" panose="02020603050405020304" pitchFamily="18" charset="0"/>
                <a:cs typeface="Times New Roman" panose="02020603050405020304" pitchFamily="18" charset="0"/>
              </a:rPr>
              <a:t>; </a:t>
            </a:r>
            <a:endParaRPr lang="ru-RU" sz="1800" dirty="0" smtClean="0">
              <a:latin typeface="Times New Roman" panose="02020603050405020304" pitchFamily="18" charset="0"/>
              <a:cs typeface="Times New Roman" panose="02020603050405020304" pitchFamily="18" charset="0"/>
            </a:endParaRPr>
          </a:p>
          <a:p>
            <a:r>
              <a:rPr lang="ru-RU" sz="1800" dirty="0" smtClean="0">
                <a:latin typeface="Times New Roman" panose="02020603050405020304" pitchFamily="18" charset="0"/>
                <a:cs typeface="Times New Roman" panose="02020603050405020304" pitchFamily="18" charset="0"/>
              </a:rPr>
              <a:t>6</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обмеження</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пересування</a:t>
            </a:r>
            <a:r>
              <a:rPr lang="ru-RU" sz="1800" dirty="0">
                <a:latin typeface="Times New Roman" panose="02020603050405020304" pitchFamily="18" charset="0"/>
                <a:cs typeface="Times New Roman" panose="02020603050405020304" pitchFamily="18" charset="0"/>
              </a:rPr>
              <a:t> особи, транспортного </a:t>
            </a:r>
            <a:r>
              <a:rPr lang="ru-RU" sz="1800" dirty="0" err="1">
                <a:latin typeface="Times New Roman" panose="02020603050405020304" pitchFamily="18" charset="0"/>
                <a:cs typeface="Times New Roman" panose="02020603050405020304" pitchFamily="18" charset="0"/>
              </a:rPr>
              <a:t>засобу</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або</a:t>
            </a:r>
            <a:r>
              <a:rPr lang="ru-RU" sz="1800" dirty="0">
                <a:latin typeface="Times New Roman" panose="02020603050405020304" pitchFamily="18" charset="0"/>
                <a:cs typeface="Times New Roman" panose="02020603050405020304" pitchFamily="18" charset="0"/>
              </a:rPr>
              <a:t> фактичного </a:t>
            </a:r>
            <a:r>
              <a:rPr lang="ru-RU" sz="1800" dirty="0" err="1">
                <a:latin typeface="Times New Roman" panose="02020603050405020304" pitchFamily="18" charset="0"/>
                <a:cs typeface="Times New Roman" panose="02020603050405020304" pitchFamily="18" charset="0"/>
              </a:rPr>
              <a:t>володіння</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річчю</a:t>
            </a:r>
            <a:r>
              <a:rPr lang="ru-RU" sz="1800" dirty="0">
                <a:latin typeface="Times New Roman" panose="02020603050405020304" pitchFamily="18" charset="0"/>
                <a:cs typeface="Times New Roman" panose="02020603050405020304" pitchFamily="18" charset="0"/>
              </a:rPr>
              <a:t>; </a:t>
            </a:r>
            <a:endParaRPr lang="ru-RU" sz="1800" dirty="0" smtClean="0">
              <a:latin typeface="Times New Roman" panose="02020603050405020304" pitchFamily="18" charset="0"/>
              <a:cs typeface="Times New Roman" panose="02020603050405020304" pitchFamily="18" charset="0"/>
            </a:endParaRPr>
          </a:p>
          <a:p>
            <a:r>
              <a:rPr lang="ru-RU" sz="1800" dirty="0" smtClean="0">
                <a:latin typeface="Times New Roman" panose="02020603050405020304" pitchFamily="18" charset="0"/>
                <a:cs typeface="Times New Roman" panose="02020603050405020304" pitchFamily="18" charset="0"/>
              </a:rPr>
              <a:t>7</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проникнення</a:t>
            </a:r>
            <a:r>
              <a:rPr lang="ru-RU" sz="1800" dirty="0">
                <a:latin typeface="Times New Roman" panose="02020603050405020304" pitchFamily="18" charset="0"/>
                <a:cs typeface="Times New Roman" panose="02020603050405020304" pitchFamily="18" charset="0"/>
              </a:rPr>
              <a:t> до </a:t>
            </a:r>
            <a:r>
              <a:rPr lang="ru-RU" sz="1800" dirty="0" err="1">
                <a:latin typeface="Times New Roman" panose="02020603050405020304" pitchFamily="18" charset="0"/>
                <a:cs typeface="Times New Roman" panose="02020603050405020304" pitchFamily="18" charset="0"/>
              </a:rPr>
              <a:t>житла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чи</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іншого</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володіння</a:t>
            </a:r>
            <a:r>
              <a:rPr lang="ru-RU" sz="1800" dirty="0">
                <a:latin typeface="Times New Roman" panose="02020603050405020304" pitchFamily="18" charset="0"/>
                <a:cs typeface="Times New Roman" panose="02020603050405020304" pitchFamily="18" charset="0"/>
              </a:rPr>
              <a:t> особи; </a:t>
            </a:r>
            <a:endParaRPr lang="ru-RU" sz="1800" dirty="0" smtClean="0">
              <a:latin typeface="Times New Roman" panose="02020603050405020304" pitchFamily="18" charset="0"/>
              <a:cs typeface="Times New Roman" panose="02020603050405020304" pitchFamily="18" charset="0"/>
            </a:endParaRPr>
          </a:p>
          <a:p>
            <a:r>
              <a:rPr lang="ru-RU" sz="1800" dirty="0" smtClean="0">
                <a:latin typeface="Times New Roman" panose="02020603050405020304" pitchFamily="18" charset="0"/>
                <a:cs typeface="Times New Roman" panose="02020603050405020304" pitchFamily="18" charset="0"/>
              </a:rPr>
              <a:t>8</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перевірка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дотримання</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вимог</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дозвільної</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системи</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органів</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внутрішніх</a:t>
            </a:r>
            <a:r>
              <a:rPr lang="ru-RU" sz="1800" dirty="0">
                <a:latin typeface="Times New Roman" panose="02020603050405020304" pitchFamily="18" charset="0"/>
                <a:cs typeface="Times New Roman" panose="02020603050405020304" pitchFamily="18" charset="0"/>
              </a:rPr>
              <a:t> справ; </a:t>
            </a:r>
            <a:endParaRPr lang="ru-RU" sz="1800" dirty="0" smtClean="0">
              <a:latin typeface="Times New Roman" panose="02020603050405020304" pitchFamily="18" charset="0"/>
              <a:cs typeface="Times New Roman" panose="02020603050405020304" pitchFamily="18" charset="0"/>
            </a:endParaRPr>
          </a:p>
          <a:p>
            <a:r>
              <a:rPr lang="ru-RU" sz="1800" dirty="0" smtClean="0">
                <a:latin typeface="Times New Roman" panose="02020603050405020304" pitchFamily="18" charset="0"/>
                <a:cs typeface="Times New Roman" panose="02020603050405020304" pitchFamily="18" charset="0"/>
              </a:rPr>
              <a:t>9</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застосування</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технічних</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приладів</a:t>
            </a:r>
            <a:r>
              <a:rPr lang="ru-RU" sz="1800" dirty="0">
                <a:latin typeface="Times New Roman" panose="02020603050405020304" pitchFamily="18" charset="0"/>
                <a:cs typeface="Times New Roman" panose="02020603050405020304" pitchFamily="18" charset="0"/>
              </a:rPr>
              <a:t> і </a:t>
            </a:r>
            <a:r>
              <a:rPr lang="ru-RU" sz="1800" dirty="0" err="1">
                <a:latin typeface="Times New Roman" panose="02020603050405020304" pitchFamily="18" charset="0"/>
                <a:cs typeface="Times New Roman" panose="02020603050405020304" pitchFamily="18" charset="0"/>
              </a:rPr>
              <a:t>технічних</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засобів</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що</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мають</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функції</a:t>
            </a:r>
            <a:r>
              <a:rPr lang="ru-RU" sz="1800" dirty="0">
                <a:latin typeface="Times New Roman" panose="02020603050405020304" pitchFamily="18" charset="0"/>
                <a:cs typeface="Times New Roman" panose="02020603050405020304" pitchFamily="18" charset="0"/>
              </a:rPr>
              <a:t> фото- і </a:t>
            </a:r>
            <a:r>
              <a:rPr lang="ru-RU" sz="1800" dirty="0" err="1">
                <a:latin typeface="Times New Roman" panose="02020603050405020304" pitchFamily="18" charset="0"/>
                <a:cs typeface="Times New Roman" panose="02020603050405020304" pitchFamily="18" charset="0"/>
              </a:rPr>
              <a:t>кінозйомки</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відеозапису</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засобів</a:t>
            </a:r>
            <a:r>
              <a:rPr lang="ru-RU" sz="1800" dirty="0">
                <a:latin typeface="Times New Roman" panose="02020603050405020304" pitchFamily="18" charset="0"/>
                <a:cs typeface="Times New Roman" panose="02020603050405020304" pitchFamily="18" charset="0"/>
              </a:rPr>
              <a:t> фото- і </a:t>
            </a:r>
            <a:r>
              <a:rPr lang="ru-RU" sz="1800" dirty="0" err="1">
                <a:latin typeface="Times New Roman" panose="02020603050405020304" pitchFamily="18" charset="0"/>
                <a:cs typeface="Times New Roman" panose="02020603050405020304" pitchFamily="18" charset="0"/>
              </a:rPr>
              <a:t>кінозйомки</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відеозапису</a:t>
            </a:r>
            <a:r>
              <a:rPr lang="ru-RU" sz="1800" dirty="0">
                <a:latin typeface="Times New Roman" panose="02020603050405020304" pitchFamily="18" charset="0"/>
                <a:cs typeface="Times New Roman" panose="02020603050405020304" pitchFamily="18" charset="0"/>
              </a:rPr>
              <a:t>; </a:t>
            </a:r>
            <a:endParaRPr lang="ru-RU" sz="1800" dirty="0" smtClean="0">
              <a:latin typeface="Times New Roman" panose="02020603050405020304" pitchFamily="18" charset="0"/>
              <a:cs typeface="Times New Roman" panose="02020603050405020304" pitchFamily="18" charset="0"/>
            </a:endParaRPr>
          </a:p>
          <a:p>
            <a:r>
              <a:rPr lang="ru-RU" sz="1800" dirty="0" smtClean="0">
                <a:latin typeface="Times New Roman" panose="02020603050405020304" pitchFamily="18" charset="0"/>
                <a:cs typeface="Times New Roman" panose="02020603050405020304" pitchFamily="18" charset="0"/>
              </a:rPr>
              <a:t>10</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перевірка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дотримання</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обмежень</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установлених</a:t>
            </a:r>
            <a:r>
              <a:rPr lang="ru-RU" sz="1800" dirty="0">
                <a:latin typeface="Times New Roman" panose="02020603050405020304" pitchFamily="18" charset="0"/>
                <a:cs typeface="Times New Roman" panose="02020603050405020304" pitchFamily="18" charset="0"/>
              </a:rPr>
              <a:t> законом </a:t>
            </a:r>
            <a:r>
              <a:rPr lang="ru-RU" sz="1800" dirty="0" err="1">
                <a:latin typeface="Times New Roman" panose="02020603050405020304" pitchFamily="18" charset="0"/>
                <a:cs typeface="Times New Roman" panose="02020603050405020304" pitchFamily="18" charset="0"/>
              </a:rPr>
              <a:t>стосовно</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осіб</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які</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перебувають</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під</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адміністративним</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наглядом</a:t>
            </a:r>
            <a:r>
              <a:rPr lang="ru-RU" sz="1800" dirty="0">
                <a:latin typeface="Times New Roman" panose="02020603050405020304" pitchFamily="18" charset="0"/>
                <a:cs typeface="Times New Roman" panose="02020603050405020304" pitchFamily="18" charset="0"/>
              </a:rPr>
              <a:t>, та </a:t>
            </a:r>
            <a:r>
              <a:rPr lang="ru-RU" sz="1800" dirty="0" err="1">
                <a:latin typeface="Times New Roman" panose="02020603050405020304" pitchFamily="18" charset="0"/>
                <a:cs typeface="Times New Roman" panose="02020603050405020304" pitchFamily="18" charset="0"/>
              </a:rPr>
              <a:t>інших</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категорій</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осіб</a:t>
            </a:r>
            <a:r>
              <a:rPr lang="ru-RU" sz="1800" dirty="0">
                <a:latin typeface="Times New Roman" panose="02020603050405020304" pitchFamily="18" charset="0"/>
                <a:cs typeface="Times New Roman" panose="02020603050405020304" pitchFamily="18" charset="0"/>
              </a:rPr>
              <a:t>; </a:t>
            </a:r>
            <a:endParaRPr lang="ru-RU" sz="1800" dirty="0" smtClean="0">
              <a:latin typeface="Times New Roman" panose="02020603050405020304" pitchFamily="18" charset="0"/>
              <a:cs typeface="Times New Roman" panose="02020603050405020304" pitchFamily="18" charset="0"/>
            </a:endParaRPr>
          </a:p>
          <a:p>
            <a:r>
              <a:rPr lang="ru-RU" sz="1800" dirty="0" smtClean="0">
                <a:latin typeface="Times New Roman" panose="02020603050405020304" pitchFamily="18" charset="0"/>
                <a:cs typeface="Times New Roman" panose="02020603050405020304" pitchFamily="18" charset="0"/>
              </a:rPr>
              <a:t>11</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поліцейське</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піклування</a:t>
            </a:r>
            <a:r>
              <a:rPr lang="ru-RU" sz="1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28920120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361459"/>
          </a:xfrm>
        </p:spPr>
        <p:txBody>
          <a:bodyPr>
            <a:normAutofit fontScale="85000" lnSpcReduction="20000"/>
          </a:bodyPr>
          <a:lstStyle/>
          <a:p>
            <a:pPr marL="0" indent="0">
              <a:buNone/>
            </a:pPr>
            <a:r>
              <a:rPr lang="ru-RU" dirty="0" err="1">
                <a:latin typeface="Times New Roman" panose="02020603050405020304" pitchFamily="18" charset="0"/>
                <a:cs typeface="Times New Roman" panose="02020603050405020304" pitchFamily="18" charset="0"/>
              </a:rPr>
              <a:t>Виходячи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змісту</a:t>
            </a:r>
            <a:r>
              <a:rPr lang="ru-RU" dirty="0">
                <a:latin typeface="Times New Roman" panose="02020603050405020304" pitchFamily="18" charset="0"/>
                <a:cs typeface="Times New Roman" panose="02020603050405020304" pitchFamily="18" charset="0"/>
              </a:rPr>
              <a:t> ст.32 Закону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Національну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поліцію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слід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розрізняти</a:t>
            </a:r>
            <a:r>
              <a:rPr lang="ru-RU" dirty="0">
                <a:latin typeface="Times New Roman" panose="02020603050405020304" pitchFamily="18" charset="0"/>
                <a:cs typeface="Times New Roman" panose="02020603050405020304" pitchFamily="18" charset="0"/>
              </a:rPr>
              <a:t> </a:t>
            </a:r>
            <a:r>
              <a:rPr lang="ru-RU" dirty="0">
                <a:solidFill>
                  <a:srgbClr val="FF0000"/>
                </a:solidFill>
                <a:latin typeface="Times New Roman" panose="02020603050405020304" pitchFamily="18" charset="0"/>
                <a:cs typeface="Times New Roman" panose="02020603050405020304" pitchFamily="18" charset="0"/>
              </a:rPr>
              <a:t>три </a:t>
            </a:r>
            <a:r>
              <a:rPr lang="ru-RU" dirty="0" err="1">
                <a:solidFill>
                  <a:srgbClr val="FF0000"/>
                </a:solidFill>
                <a:latin typeface="Times New Roman" panose="02020603050405020304" pitchFamily="18" charset="0"/>
                <a:cs typeface="Times New Roman" panose="02020603050405020304" pitchFamily="18" charset="0"/>
              </a:rPr>
              <a:t>види</a:t>
            </a:r>
            <a:r>
              <a:rPr lang="ru-RU" dirty="0">
                <a:solidFill>
                  <a:srgbClr val="FF0000"/>
                </a:solidFill>
                <a:latin typeface="Times New Roman" panose="02020603050405020304" pitchFamily="18" charset="0"/>
                <a:cs typeface="Times New Roman" panose="02020603050405020304" pitchFamily="18" charset="0"/>
              </a:rPr>
              <a:t> права </a:t>
            </a:r>
            <a:r>
              <a:rPr lang="ru-RU" dirty="0" err="1">
                <a:solidFill>
                  <a:srgbClr val="FF0000"/>
                </a:solidFill>
                <a:latin typeface="Times New Roman" panose="02020603050405020304" pitchFamily="18" charset="0"/>
                <a:cs typeface="Times New Roman" panose="02020603050405020304" pitchFamily="18" charset="0"/>
              </a:rPr>
              <a:t>поліції</a:t>
            </a:r>
            <a:r>
              <a:rPr lang="ru-RU" dirty="0">
                <a:solidFill>
                  <a:srgbClr val="FF0000"/>
                </a:solidFill>
                <a:latin typeface="Times New Roman" panose="02020603050405020304" pitchFamily="18" charset="0"/>
                <a:cs typeface="Times New Roman" panose="02020603050405020304" pitchFamily="18" charset="0"/>
              </a:rPr>
              <a:t> на </a:t>
            </a:r>
            <a:r>
              <a:rPr lang="ru-RU" dirty="0" err="1">
                <a:solidFill>
                  <a:srgbClr val="FF0000"/>
                </a:solidFill>
                <a:latin typeface="Times New Roman" panose="02020603050405020304" pitchFamily="18" charset="0"/>
                <a:cs typeface="Times New Roman" panose="02020603050405020304" pitchFamily="18" charset="0"/>
              </a:rPr>
              <a:t>перевірку</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документів</a:t>
            </a:r>
            <a:r>
              <a:rPr lang="ru-RU" dirty="0">
                <a:solidFill>
                  <a:srgbClr val="FF0000"/>
                </a:solidFill>
                <a:latin typeface="Times New Roman" panose="02020603050405020304" pitchFamily="18" charset="0"/>
                <a:cs typeface="Times New Roman" panose="02020603050405020304" pitchFamily="18" charset="0"/>
              </a:rPr>
              <a:t>: </a:t>
            </a:r>
            <a:endParaRPr lang="ru-RU" dirty="0" smtClean="0">
              <a:solidFill>
                <a:srgbClr val="FF0000"/>
              </a:solidFill>
              <a:latin typeface="Times New Roman" panose="02020603050405020304" pitchFamily="18" charset="0"/>
              <a:cs typeface="Times New Roman" panose="02020603050405020304" pitchFamily="18" charset="0"/>
            </a:endParaRPr>
          </a:p>
          <a:p>
            <a:pPr>
              <a:buFontTx/>
              <a:buChar char="-"/>
            </a:pPr>
            <a:r>
              <a:rPr lang="ru-RU" dirty="0" smtClean="0">
                <a:latin typeface="Times New Roman" panose="02020603050405020304" pitchFamily="18" charset="0"/>
                <a:cs typeface="Times New Roman" panose="02020603050405020304" pitchFamily="18" charset="0"/>
              </a:rPr>
              <a:t>право </a:t>
            </a:r>
            <a:r>
              <a:rPr lang="ru-RU" dirty="0">
                <a:latin typeface="Times New Roman" panose="02020603050405020304" pitchFamily="18" charset="0"/>
                <a:cs typeface="Times New Roman" panose="02020603050405020304" pitchFamily="18" charset="0"/>
              </a:rPr>
              <a:t>на </a:t>
            </a:r>
            <a:r>
              <a:rPr lang="ru-RU" dirty="0" err="1">
                <a:latin typeface="Times New Roman" panose="02020603050405020304" pitchFamily="18" charset="0"/>
                <a:cs typeface="Times New Roman" panose="02020603050405020304" pitchFamily="18" charset="0"/>
              </a:rPr>
              <a:t>перевірку</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громадян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документів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засвідчують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особу, в </a:t>
            </a:r>
            <a:r>
              <a:rPr lang="ru-RU" dirty="0" err="1">
                <a:latin typeface="Times New Roman" panose="02020603050405020304" pitchFamily="18" charset="0"/>
                <a:cs typeface="Times New Roman" panose="02020603050405020304" pitchFamily="18" charset="0"/>
              </a:rPr>
              <a:t>разі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підозри</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вчиненні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a:t>
            </a:r>
          </a:p>
          <a:p>
            <a:pPr>
              <a:buFontTx/>
              <a:buChar char="-"/>
            </a:pP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право на </a:t>
            </a:r>
            <a:r>
              <a:rPr lang="ru-RU" dirty="0" err="1">
                <a:latin typeface="Times New Roman" panose="02020603050405020304" pitchFamily="18" charset="0"/>
                <a:cs typeface="Times New Roman" panose="02020603050405020304" pitchFamily="18" charset="0"/>
              </a:rPr>
              <a:t>перевірку</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громадян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документів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є </a:t>
            </a:r>
            <a:r>
              <a:rPr lang="ru-RU" dirty="0" err="1">
                <a:latin typeface="Times New Roman" panose="02020603050405020304" pitchFamily="18" charset="0"/>
                <a:cs typeface="Times New Roman" panose="02020603050405020304" pitchFamily="18" charset="0"/>
              </a:rPr>
              <a:t>свідками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потерпілими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marL="0" indent="0">
              <a:buNone/>
            </a:pP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право на </a:t>
            </a:r>
            <a:r>
              <a:rPr lang="ru-RU" dirty="0" err="1">
                <a:latin typeface="Times New Roman" panose="02020603050405020304" pitchFamily="18" charset="0"/>
                <a:cs typeface="Times New Roman" panose="02020603050405020304" pitchFamily="18" charset="0"/>
              </a:rPr>
              <a:t>перевірку</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громадян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документів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перебувають</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території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об’єкті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спеціальним</a:t>
            </a:r>
            <a:r>
              <a:rPr lang="ru-RU" dirty="0">
                <a:latin typeface="Times New Roman" panose="02020603050405020304" pitchFamily="18" charset="0"/>
                <a:cs typeface="Times New Roman" panose="02020603050405020304" pitchFamily="18" charset="0"/>
              </a:rPr>
              <a:t> режимом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місці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здійснення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спеціального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поліцейського</a:t>
            </a:r>
            <a:r>
              <a:rPr lang="ru-RU" dirty="0">
                <a:latin typeface="Times New Roman" panose="02020603050405020304" pitchFamily="18" charset="0"/>
                <a:cs typeface="Times New Roman" panose="02020603050405020304" pitchFamily="18" charset="0"/>
              </a:rPr>
              <a:t> контролю з метою </a:t>
            </a:r>
            <a:r>
              <a:rPr lang="ru-RU" dirty="0" err="1">
                <a:latin typeface="Times New Roman" panose="02020603050405020304" pitchFamily="18" charset="0"/>
                <a:cs typeface="Times New Roman" panose="02020603050405020304" pitchFamily="18" charset="0"/>
              </a:rPr>
              <a:t>встановлення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дійсності</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приналежності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відповідній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особі</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522098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7500" lnSpcReduction="20000"/>
          </a:bodyPr>
          <a:lstStyle/>
          <a:p>
            <a:pPr marL="0" indent="0">
              <a:buNone/>
            </a:pPr>
            <a:r>
              <a:rPr lang="ru-RU" dirty="0" err="1"/>
              <a:t>Наступний</a:t>
            </a:r>
            <a:r>
              <a:rPr lang="ru-RU" dirty="0"/>
              <a:t> </a:t>
            </a:r>
            <a:r>
              <a:rPr lang="ru-RU" dirty="0" err="1"/>
              <a:t>поліцейський</a:t>
            </a:r>
            <a:r>
              <a:rPr lang="ru-RU" dirty="0"/>
              <a:t> </a:t>
            </a:r>
            <a:r>
              <a:rPr lang="ru-RU" dirty="0" err="1"/>
              <a:t>захід</a:t>
            </a:r>
            <a:r>
              <a:rPr lang="ru-RU" dirty="0"/>
              <a:t> </a:t>
            </a:r>
            <a:endParaRPr lang="ru-RU" dirty="0" smtClean="0"/>
          </a:p>
          <a:p>
            <a:pPr>
              <a:buFontTx/>
              <a:buChar char="-"/>
            </a:pPr>
            <a:r>
              <a:rPr lang="ru-RU" dirty="0" err="1" smtClean="0"/>
              <a:t>Опитування</a:t>
            </a:r>
            <a:r>
              <a:rPr lang="ru-RU" dirty="0" smtClean="0"/>
              <a:t> особи</a:t>
            </a:r>
            <a:endParaRPr lang="ru-RU" dirty="0"/>
          </a:p>
          <a:p>
            <a:pPr>
              <a:buFontTx/>
              <a:buChar char="-"/>
            </a:pPr>
            <a:r>
              <a:rPr lang="ru-RU" dirty="0" smtClean="0"/>
              <a:t>ЗУ </a:t>
            </a:r>
            <a:r>
              <a:rPr lang="ru-RU" dirty="0"/>
              <a:t>«Про Нац. </a:t>
            </a:r>
            <a:r>
              <a:rPr lang="ru-RU" dirty="0" err="1"/>
              <a:t>поліцію</a:t>
            </a:r>
            <a:r>
              <a:rPr lang="ru-RU" dirty="0"/>
              <a:t>» </a:t>
            </a:r>
            <a:r>
              <a:rPr lang="ru-RU" dirty="0" err="1"/>
              <a:t>встановлює</a:t>
            </a:r>
            <a:r>
              <a:rPr lang="ru-RU" dirty="0"/>
              <a:t>, </a:t>
            </a:r>
            <a:r>
              <a:rPr lang="ru-RU" dirty="0" err="1"/>
              <a:t>що</a:t>
            </a:r>
            <a:r>
              <a:rPr lang="ru-RU" dirty="0"/>
              <a:t> </a:t>
            </a:r>
            <a:r>
              <a:rPr lang="ru-RU" dirty="0" err="1"/>
              <a:t>поліцейський</a:t>
            </a:r>
            <a:r>
              <a:rPr lang="ru-RU" dirty="0"/>
              <a:t> </a:t>
            </a:r>
            <a:r>
              <a:rPr lang="ru-RU" dirty="0" err="1"/>
              <a:t>може</a:t>
            </a:r>
            <a:r>
              <a:rPr lang="ru-RU" dirty="0"/>
              <a:t> </a:t>
            </a:r>
            <a:r>
              <a:rPr lang="ru-RU" dirty="0" err="1"/>
              <a:t>опитати</a:t>
            </a:r>
            <a:r>
              <a:rPr lang="ru-RU" dirty="0"/>
              <a:t> особу, </a:t>
            </a:r>
            <a:r>
              <a:rPr lang="ru-RU" dirty="0" err="1"/>
              <a:t>якщо</a:t>
            </a:r>
            <a:r>
              <a:rPr lang="ru-RU" dirty="0"/>
              <a:t> </a:t>
            </a:r>
            <a:r>
              <a:rPr lang="ru-RU" dirty="0" err="1"/>
              <a:t>існує</a:t>
            </a:r>
            <a:r>
              <a:rPr lang="ru-RU" dirty="0"/>
              <a:t> </a:t>
            </a:r>
            <a:r>
              <a:rPr lang="ru-RU" dirty="0" err="1"/>
              <a:t>достатньо</a:t>
            </a:r>
            <a:r>
              <a:rPr lang="ru-RU" dirty="0"/>
              <a:t> </a:t>
            </a:r>
            <a:r>
              <a:rPr lang="ru-RU" dirty="0" err="1"/>
              <a:t>підстав</a:t>
            </a:r>
            <a:r>
              <a:rPr lang="ru-RU" dirty="0"/>
              <a:t> </a:t>
            </a:r>
            <a:r>
              <a:rPr lang="ru-RU" dirty="0" err="1"/>
              <a:t>вважати</a:t>
            </a:r>
            <a:r>
              <a:rPr lang="ru-RU" dirty="0"/>
              <a:t>, </a:t>
            </a:r>
            <a:r>
              <a:rPr lang="ru-RU" dirty="0" err="1"/>
              <a:t>що</a:t>
            </a:r>
            <a:r>
              <a:rPr lang="ru-RU" dirty="0"/>
              <a:t> вона </a:t>
            </a:r>
            <a:r>
              <a:rPr lang="ru-RU" dirty="0" err="1"/>
              <a:t>володіє</a:t>
            </a:r>
            <a:r>
              <a:rPr lang="ru-RU" dirty="0"/>
              <a:t> </a:t>
            </a:r>
            <a:r>
              <a:rPr lang="ru-RU" dirty="0" err="1"/>
              <a:t>інформацією</a:t>
            </a:r>
            <a:r>
              <a:rPr lang="ru-RU" dirty="0"/>
              <a:t>, </a:t>
            </a:r>
            <a:r>
              <a:rPr lang="ru-RU" dirty="0" err="1"/>
              <a:t>необхідною</a:t>
            </a:r>
            <a:r>
              <a:rPr lang="ru-RU" dirty="0"/>
              <a:t> для </a:t>
            </a:r>
            <a:r>
              <a:rPr lang="ru-RU" dirty="0" err="1"/>
              <a:t>виконання</a:t>
            </a:r>
            <a:r>
              <a:rPr lang="ru-RU" dirty="0"/>
              <a:t> </a:t>
            </a:r>
            <a:r>
              <a:rPr lang="ru-RU" dirty="0" err="1"/>
              <a:t>поліцейських</a:t>
            </a:r>
            <a:r>
              <a:rPr lang="ru-RU" dirty="0"/>
              <a:t> </a:t>
            </a:r>
            <a:r>
              <a:rPr lang="ru-RU" dirty="0" err="1"/>
              <a:t>повноважень</a:t>
            </a:r>
            <a:r>
              <a:rPr lang="ru-RU" dirty="0"/>
              <a:t>. </a:t>
            </a:r>
            <a:endParaRPr lang="ru-RU" dirty="0" smtClean="0"/>
          </a:p>
          <a:p>
            <a:pPr marL="0" indent="0">
              <a:buNone/>
            </a:pPr>
            <a:r>
              <a:rPr lang="ru-RU" dirty="0" smtClean="0"/>
              <a:t>В </a:t>
            </a:r>
            <a:r>
              <a:rPr lang="ru-RU" dirty="0" err="1"/>
              <a:t>Законі</a:t>
            </a:r>
            <a:r>
              <a:rPr lang="ru-RU" dirty="0"/>
              <a:t> </a:t>
            </a:r>
            <a:r>
              <a:rPr lang="ru-RU" dirty="0" err="1"/>
              <a:t>також</a:t>
            </a:r>
            <a:r>
              <a:rPr lang="ru-RU" dirty="0"/>
              <a:t> </a:t>
            </a:r>
            <a:r>
              <a:rPr lang="ru-RU" dirty="0" err="1"/>
              <a:t>вказано</a:t>
            </a:r>
            <a:r>
              <a:rPr lang="ru-RU" dirty="0"/>
              <a:t>, </a:t>
            </a:r>
            <a:r>
              <a:rPr lang="ru-RU" dirty="0" err="1"/>
              <a:t>що</a:t>
            </a:r>
            <a:r>
              <a:rPr lang="ru-RU" dirty="0"/>
              <a:t> для </a:t>
            </a:r>
            <a:r>
              <a:rPr lang="ru-RU" dirty="0" err="1"/>
              <a:t>опитування</a:t>
            </a:r>
            <a:r>
              <a:rPr lang="ru-RU" dirty="0"/>
              <a:t> </a:t>
            </a:r>
            <a:r>
              <a:rPr lang="ru-RU" dirty="0" err="1"/>
              <a:t>поліцейський</a:t>
            </a:r>
            <a:r>
              <a:rPr lang="ru-RU" dirty="0"/>
              <a:t> </a:t>
            </a:r>
            <a:r>
              <a:rPr lang="ru-RU" dirty="0" err="1"/>
              <a:t>може</a:t>
            </a:r>
            <a:r>
              <a:rPr lang="ru-RU" dirty="0"/>
              <a:t> </a:t>
            </a:r>
            <a:r>
              <a:rPr lang="ru-RU" dirty="0" err="1"/>
              <a:t>запросити</a:t>
            </a:r>
            <a:r>
              <a:rPr lang="ru-RU" dirty="0"/>
              <a:t> особу до </a:t>
            </a:r>
            <a:r>
              <a:rPr lang="ru-RU" dirty="0" err="1"/>
              <a:t>поліцейського</a:t>
            </a:r>
            <a:r>
              <a:rPr lang="ru-RU" dirty="0"/>
              <a:t> </a:t>
            </a:r>
            <a:r>
              <a:rPr lang="ru-RU" dirty="0" err="1"/>
              <a:t>приміщення</a:t>
            </a:r>
            <a:r>
              <a:rPr lang="ru-RU" dirty="0"/>
              <a:t>. І для того </a:t>
            </a:r>
            <a:r>
              <a:rPr lang="ru-RU" dirty="0" err="1"/>
              <a:t>щоб</a:t>
            </a:r>
            <a:r>
              <a:rPr lang="ru-RU" dirty="0"/>
              <a:t> не </a:t>
            </a:r>
            <a:r>
              <a:rPr lang="ru-RU" dirty="0" err="1"/>
              <a:t>зловживати</a:t>
            </a:r>
            <a:r>
              <a:rPr lang="ru-RU" dirty="0"/>
              <a:t> </a:t>
            </a:r>
            <a:r>
              <a:rPr lang="ru-RU" dirty="0" err="1"/>
              <a:t>своїми</a:t>
            </a:r>
            <a:r>
              <a:rPr lang="ru-RU" dirty="0"/>
              <a:t> </a:t>
            </a:r>
            <a:r>
              <a:rPr lang="ru-RU" dirty="0" err="1"/>
              <a:t>повноваженнями</a:t>
            </a:r>
            <a:r>
              <a:rPr lang="ru-RU" dirty="0"/>
              <a:t> (не </a:t>
            </a:r>
            <a:r>
              <a:rPr lang="ru-RU" dirty="0" err="1"/>
              <a:t>підміняти</a:t>
            </a:r>
            <a:r>
              <a:rPr lang="ru-RU" dirty="0"/>
              <a:t> </a:t>
            </a:r>
            <a:r>
              <a:rPr lang="ru-RU" dirty="0" err="1"/>
              <a:t>поняття</a:t>
            </a:r>
            <a:r>
              <a:rPr lang="ru-RU" dirty="0"/>
              <a:t> – </a:t>
            </a:r>
            <a:r>
              <a:rPr lang="ru-RU" dirty="0" err="1"/>
              <a:t>це</a:t>
            </a:r>
            <a:r>
              <a:rPr lang="ru-RU" dirty="0"/>
              <a:t> не </a:t>
            </a:r>
            <a:r>
              <a:rPr lang="ru-RU" dirty="0" err="1"/>
              <a:t>адміністративне</a:t>
            </a:r>
            <a:r>
              <a:rPr lang="ru-RU" dirty="0"/>
              <a:t> </a:t>
            </a:r>
            <a:r>
              <a:rPr lang="ru-RU" dirty="0" err="1"/>
              <a:t>затримання</a:t>
            </a:r>
            <a:r>
              <a:rPr lang="ru-RU" dirty="0"/>
              <a:t>, </a:t>
            </a:r>
            <a:r>
              <a:rPr lang="ru-RU" dirty="0" err="1"/>
              <a:t>це</a:t>
            </a:r>
            <a:r>
              <a:rPr lang="ru-RU" dirty="0"/>
              <a:t> </a:t>
            </a:r>
            <a:r>
              <a:rPr lang="ru-RU" dirty="0" err="1"/>
              <a:t>запрошення</a:t>
            </a:r>
            <a:r>
              <a:rPr lang="ru-RU" dirty="0"/>
              <a:t> для </a:t>
            </a:r>
            <a:r>
              <a:rPr lang="ru-RU" dirty="0" err="1"/>
              <a:t>опитування</a:t>
            </a:r>
            <a:r>
              <a:rPr lang="ru-RU" dirty="0"/>
              <a:t>), ч. 2 ст. 33 </a:t>
            </a:r>
            <a:r>
              <a:rPr lang="ru-RU" dirty="0" err="1"/>
              <a:t>визначає</a:t>
            </a:r>
            <a:r>
              <a:rPr lang="ru-RU" dirty="0"/>
              <a:t>, </a:t>
            </a:r>
            <a:r>
              <a:rPr lang="ru-RU" dirty="0" err="1"/>
              <a:t>що</a:t>
            </a:r>
            <a:r>
              <a:rPr lang="ru-RU" dirty="0"/>
              <a:t> </a:t>
            </a:r>
            <a:r>
              <a:rPr lang="ru-RU" dirty="0" err="1"/>
              <a:t>надання</a:t>
            </a:r>
            <a:r>
              <a:rPr lang="ru-RU" dirty="0"/>
              <a:t> особою </a:t>
            </a:r>
            <a:r>
              <a:rPr lang="ru-RU" dirty="0" err="1"/>
              <a:t>інформації</a:t>
            </a:r>
            <a:r>
              <a:rPr lang="ru-RU" dirty="0"/>
              <a:t> є </a:t>
            </a:r>
            <a:r>
              <a:rPr lang="ru-RU" dirty="0" err="1"/>
              <a:t>добровільним</a:t>
            </a:r>
            <a:r>
              <a:rPr lang="ru-RU" dirty="0"/>
              <a:t>. Особа </a:t>
            </a:r>
            <a:r>
              <a:rPr lang="ru-RU" dirty="0" err="1"/>
              <a:t>може</a:t>
            </a:r>
            <a:r>
              <a:rPr lang="ru-RU" dirty="0"/>
              <a:t> </a:t>
            </a:r>
            <a:r>
              <a:rPr lang="ru-RU" dirty="0" err="1"/>
              <a:t>відмовитися</a:t>
            </a:r>
            <a:r>
              <a:rPr lang="ru-RU" dirty="0"/>
              <a:t> </a:t>
            </a:r>
            <a:r>
              <a:rPr lang="ru-RU" dirty="0" err="1"/>
              <a:t>від</a:t>
            </a:r>
            <a:r>
              <a:rPr lang="ru-RU" dirty="0"/>
              <a:t> </a:t>
            </a:r>
            <a:r>
              <a:rPr lang="ru-RU" dirty="0" err="1"/>
              <a:t>надання</a:t>
            </a:r>
            <a:r>
              <a:rPr lang="ru-RU" dirty="0"/>
              <a:t> </a:t>
            </a:r>
            <a:r>
              <a:rPr lang="ru-RU" dirty="0" err="1"/>
              <a:t>інформації</a:t>
            </a:r>
            <a:r>
              <a:rPr lang="ru-RU" dirty="0"/>
              <a:t>.</a:t>
            </a:r>
          </a:p>
        </p:txBody>
      </p:sp>
    </p:spTree>
    <p:extLst>
      <p:ext uri="{BB962C8B-B14F-4D97-AF65-F5344CB8AC3E}">
        <p14:creationId xmlns:p14="http://schemas.microsoft.com/office/powerpoint/2010/main" val="352319301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145435"/>
          </a:xfrm>
        </p:spPr>
        <p:txBody>
          <a:bodyPr>
            <a:normAutofit fontScale="70000" lnSpcReduction="20000"/>
          </a:bodyPr>
          <a:lstStyle/>
          <a:p>
            <a:pPr marL="0" indent="0">
              <a:buNone/>
            </a:pPr>
            <a:r>
              <a:rPr lang="ru-RU" dirty="0" err="1">
                <a:solidFill>
                  <a:srgbClr val="FF0000"/>
                </a:solidFill>
                <a:latin typeface="Times New Roman" panose="02020603050405020304" pitchFamily="18" charset="0"/>
                <a:cs typeface="Times New Roman" panose="02020603050405020304" pitchFamily="18" charset="0"/>
              </a:rPr>
              <a:t>Поверхнева</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перевірка</a:t>
            </a:r>
            <a:r>
              <a:rPr lang="ru-RU" dirty="0">
                <a:solidFill>
                  <a:srgbClr val="FF0000"/>
                </a:solidFill>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як </a:t>
            </a:r>
            <a:r>
              <a:rPr lang="ru-RU" dirty="0" err="1">
                <a:latin typeface="Times New Roman" panose="02020603050405020304" pitchFamily="18" charset="0"/>
                <a:cs typeface="Times New Roman" panose="02020603050405020304" pitchFamily="18" charset="0"/>
              </a:rPr>
              <a:t>превентивний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поліцейський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захід</a:t>
            </a:r>
            <a:r>
              <a:rPr lang="ru-RU" dirty="0">
                <a:latin typeface="Times New Roman" panose="02020603050405020304" pitchFamily="18" charset="0"/>
                <a:cs typeface="Times New Roman" panose="02020603050405020304" pitchFamily="18" charset="0"/>
              </a:rPr>
              <a:t> є </a:t>
            </a:r>
            <a:r>
              <a:rPr lang="ru-RU" dirty="0" err="1">
                <a:latin typeface="Times New Roman" panose="02020603050405020304" pitchFamily="18" charset="0"/>
                <a:cs typeface="Times New Roman" panose="02020603050405020304" pitchFamily="18" charset="0"/>
              </a:rPr>
              <a:t>здійсненням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візуального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огляду</a:t>
            </a:r>
            <a:r>
              <a:rPr lang="ru-RU" dirty="0">
                <a:latin typeface="Times New Roman" panose="02020603050405020304" pitchFamily="18" charset="0"/>
                <a:cs typeface="Times New Roman" panose="02020603050405020304" pitchFamily="18" charset="0"/>
              </a:rPr>
              <a:t> особи, </a:t>
            </a:r>
            <a:r>
              <a:rPr lang="ru-RU" dirty="0" err="1">
                <a:solidFill>
                  <a:srgbClr val="FF0000"/>
                </a:solidFill>
                <a:latin typeface="Times New Roman" panose="02020603050405020304" pitchFamily="18" charset="0"/>
                <a:cs typeface="Times New Roman" panose="02020603050405020304" pitchFamily="18" charset="0"/>
              </a:rPr>
              <a:t>проведенням</a:t>
            </a:r>
            <a:r>
              <a:rPr lang="ru-RU" dirty="0">
                <a:solidFill>
                  <a:srgbClr val="FF0000"/>
                </a:solidFill>
                <a:latin typeface="Times New Roman" panose="02020603050405020304" pitchFamily="18" charset="0"/>
                <a:cs typeface="Times New Roman" panose="02020603050405020304" pitchFamily="18" charset="0"/>
              </a:rPr>
              <a:t> по </a:t>
            </a:r>
            <a:r>
              <a:rPr lang="ru-RU" dirty="0" err="1">
                <a:solidFill>
                  <a:srgbClr val="FF0000"/>
                </a:solidFill>
                <a:latin typeface="Times New Roman" panose="02020603050405020304" pitchFamily="18" charset="0"/>
                <a:cs typeface="Times New Roman" panose="02020603050405020304" pitchFamily="18" charset="0"/>
              </a:rPr>
              <a:t>поверхні</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вбрання</a:t>
            </a:r>
            <a:r>
              <a:rPr lang="ru-RU" dirty="0">
                <a:solidFill>
                  <a:srgbClr val="FF0000"/>
                </a:solidFill>
                <a:latin typeface="Times New Roman" panose="02020603050405020304" pitchFamily="18" charset="0"/>
                <a:cs typeface="Times New Roman" panose="02020603050405020304" pitchFamily="18" charset="0"/>
              </a:rPr>
              <a:t> особи рукою, </a:t>
            </a:r>
            <a:r>
              <a:rPr lang="ru-RU" dirty="0" err="1">
                <a:solidFill>
                  <a:srgbClr val="FF0000"/>
                </a:solidFill>
                <a:latin typeface="Times New Roman" panose="02020603050405020304" pitchFamily="18" charset="0"/>
                <a:cs typeface="Times New Roman" panose="02020603050405020304" pitchFamily="18" charset="0"/>
              </a:rPr>
              <a:t>спеціальним</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приладом</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або</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засобом</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візуальним</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оглядом</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речі</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або</a:t>
            </a:r>
            <a:r>
              <a:rPr lang="ru-RU" dirty="0">
                <a:solidFill>
                  <a:srgbClr val="FF0000"/>
                </a:solidFill>
                <a:latin typeface="Times New Roman" panose="02020603050405020304" pitchFamily="18" charset="0"/>
                <a:cs typeface="Times New Roman" panose="02020603050405020304" pitchFamily="18" charset="0"/>
              </a:rPr>
              <a:t> транспортного </a:t>
            </a:r>
            <a:r>
              <a:rPr lang="ru-RU" dirty="0" err="1">
                <a:solidFill>
                  <a:srgbClr val="FF0000"/>
                </a:solidFill>
                <a:latin typeface="Times New Roman" panose="02020603050405020304" pitchFamily="18" charset="0"/>
                <a:cs typeface="Times New Roman" panose="02020603050405020304" pitchFamily="18" charset="0"/>
              </a:rPr>
              <a:t>засобу</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marL="0" indent="0">
              <a:buNone/>
            </a:pPr>
            <a:endParaRPr lang="ru-RU" dirty="0">
              <a:latin typeface="Times New Roman" panose="02020603050405020304" pitchFamily="18" charset="0"/>
              <a:cs typeface="Times New Roman" panose="02020603050405020304" pitchFamily="18" charset="0"/>
            </a:endParaRPr>
          </a:p>
          <a:p>
            <a:pPr marL="0" indent="0">
              <a:buNone/>
            </a:pPr>
            <a:r>
              <a:rPr lang="ru-RU" dirty="0" smtClean="0">
                <a:latin typeface="Times New Roman" panose="02020603050405020304" pitchFamily="18" charset="0"/>
                <a:cs typeface="Times New Roman" panose="02020603050405020304" pitchFamily="18" charset="0"/>
              </a:rPr>
              <a:t>2</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Поліцейський</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здійснення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поверхневої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перевірки</a:t>
            </a:r>
            <a:r>
              <a:rPr lang="ru-RU" dirty="0">
                <a:latin typeface="Times New Roman" panose="02020603050405020304" pitchFamily="18" charset="0"/>
                <a:cs typeface="Times New Roman" panose="02020603050405020304" pitchFamily="18" charset="0"/>
              </a:rPr>
              <a:t> особи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зупиняти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осіб</a:t>
            </a:r>
            <a:r>
              <a:rPr lang="ru-RU" dirty="0">
                <a:latin typeface="Times New Roman" panose="02020603050405020304" pitchFamily="18" charset="0"/>
                <a:cs typeface="Times New Roman" panose="02020603050405020304" pitchFamily="18" charset="0"/>
              </a:rPr>
              <a:t> та/</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оглядати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якщо</a:t>
            </a:r>
            <a:r>
              <a:rPr lang="ru-RU" dirty="0">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існує</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достатньо</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підстав</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вважати</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що</a:t>
            </a:r>
            <a:r>
              <a:rPr lang="ru-RU" dirty="0">
                <a:solidFill>
                  <a:srgbClr val="FF0000"/>
                </a:solidFill>
                <a:latin typeface="Times New Roman" panose="02020603050405020304" pitchFamily="18" charset="0"/>
                <a:cs typeface="Times New Roman" panose="02020603050405020304" pitchFamily="18" charset="0"/>
              </a:rPr>
              <a:t> особа </a:t>
            </a:r>
            <a:r>
              <a:rPr lang="ru-RU" dirty="0" err="1">
                <a:solidFill>
                  <a:srgbClr val="FF0000"/>
                </a:solidFill>
                <a:latin typeface="Times New Roman" panose="02020603050405020304" pitchFamily="18" charset="0"/>
                <a:cs typeface="Times New Roman" panose="02020603050405020304" pitchFamily="18" charset="0"/>
              </a:rPr>
              <a:t>має</a:t>
            </a:r>
            <a:r>
              <a:rPr lang="ru-RU" dirty="0">
                <a:solidFill>
                  <a:srgbClr val="FF0000"/>
                </a:solidFill>
                <a:latin typeface="Times New Roman" panose="02020603050405020304" pitchFamily="18" charset="0"/>
                <a:cs typeface="Times New Roman" panose="02020603050405020304" pitchFamily="18" charset="0"/>
              </a:rPr>
              <a:t> при </a:t>
            </a:r>
            <a:r>
              <a:rPr lang="ru-RU" dirty="0" err="1">
                <a:solidFill>
                  <a:srgbClr val="FF0000"/>
                </a:solidFill>
                <a:latin typeface="Times New Roman" panose="02020603050405020304" pitchFamily="18" charset="0"/>
                <a:cs typeface="Times New Roman" panose="02020603050405020304" pitchFamily="18" charset="0"/>
              </a:rPr>
              <a:t>собі</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річ</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обіг</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якої</a:t>
            </a:r>
            <a:r>
              <a:rPr lang="ru-RU" dirty="0">
                <a:solidFill>
                  <a:srgbClr val="FF0000"/>
                </a:solidFill>
                <a:latin typeface="Times New Roman" panose="02020603050405020304" pitchFamily="18" charset="0"/>
                <a:cs typeface="Times New Roman" panose="02020603050405020304" pitchFamily="18" charset="0"/>
              </a:rPr>
              <a:t> заборонено </a:t>
            </a:r>
            <a:r>
              <a:rPr lang="ru-RU" dirty="0" err="1">
                <a:solidFill>
                  <a:srgbClr val="FF0000"/>
                </a:solidFill>
                <a:latin typeface="Times New Roman" panose="02020603050405020304" pitchFamily="18" charset="0"/>
                <a:cs typeface="Times New Roman" panose="02020603050405020304" pitchFamily="18" charset="0"/>
              </a:rPr>
              <a:t>чи</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обмежено</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або</a:t>
            </a:r>
            <a:r>
              <a:rPr lang="ru-RU" dirty="0">
                <a:solidFill>
                  <a:srgbClr val="FF0000"/>
                </a:solidFill>
                <a:latin typeface="Times New Roman" panose="02020603050405020304" pitchFamily="18" charset="0"/>
                <a:cs typeface="Times New Roman" panose="02020603050405020304" pitchFamily="18" charset="0"/>
              </a:rPr>
              <a:t> яка становить </a:t>
            </a:r>
            <a:r>
              <a:rPr lang="ru-RU" dirty="0" err="1">
                <a:solidFill>
                  <a:srgbClr val="FF0000"/>
                </a:solidFill>
                <a:latin typeface="Times New Roman" panose="02020603050405020304" pitchFamily="18" charset="0"/>
                <a:cs typeface="Times New Roman" panose="02020603050405020304" pitchFamily="18" charset="0"/>
              </a:rPr>
              <a:t>загрозу</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життю</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чи</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здоров’ю</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такої</a:t>
            </a:r>
            <a:r>
              <a:rPr lang="ru-RU" dirty="0">
                <a:solidFill>
                  <a:srgbClr val="FF0000"/>
                </a:solidFill>
                <a:latin typeface="Times New Roman" panose="02020603050405020304" pitchFamily="18" charset="0"/>
                <a:cs typeface="Times New Roman" panose="02020603050405020304" pitchFamily="18" charset="0"/>
              </a:rPr>
              <a:t> особи </a:t>
            </a:r>
            <a:r>
              <a:rPr lang="ru-RU" dirty="0" err="1">
                <a:solidFill>
                  <a:srgbClr val="FF0000"/>
                </a:solidFill>
                <a:latin typeface="Times New Roman" panose="02020603050405020304" pitchFamily="18" charset="0"/>
                <a:cs typeface="Times New Roman" panose="02020603050405020304" pitchFamily="18" charset="0"/>
              </a:rPr>
              <a:t>або</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інших</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осіб</a:t>
            </a:r>
            <a:r>
              <a:rPr lang="ru-RU" dirty="0">
                <a:solidFill>
                  <a:srgbClr val="FF0000"/>
                </a:solidFill>
                <a:latin typeface="Times New Roman" panose="02020603050405020304" pitchFamily="18" charset="0"/>
                <a:cs typeface="Times New Roman" panose="02020603050405020304" pitchFamily="18" charset="0"/>
              </a:rPr>
              <a:t>. </a:t>
            </a:r>
            <a:endParaRPr lang="ru-RU" dirty="0" smtClean="0">
              <a:solidFill>
                <a:srgbClr val="FF0000"/>
              </a:solidFill>
              <a:latin typeface="Times New Roman" panose="02020603050405020304" pitchFamily="18" charset="0"/>
              <a:cs typeface="Times New Roman" panose="02020603050405020304" pitchFamily="18" charset="0"/>
            </a:endParaRPr>
          </a:p>
          <a:p>
            <a:pPr marL="0" indent="0">
              <a:buNone/>
            </a:pPr>
            <a:endParaRPr lang="uk-UA" dirty="0">
              <a:solidFill>
                <a:srgbClr val="FF0000"/>
              </a:solidFill>
              <a:latin typeface="Times New Roman" panose="02020603050405020304" pitchFamily="18" charset="0"/>
              <a:cs typeface="Times New Roman" panose="02020603050405020304" pitchFamily="18" charset="0"/>
            </a:endParaRPr>
          </a:p>
          <a:p>
            <a:pPr marL="0" indent="0">
              <a:buNone/>
            </a:pPr>
            <a:r>
              <a:rPr lang="ru-RU" dirty="0">
                <a:latin typeface="Times New Roman" panose="02020603050405020304" pitchFamily="18" charset="0"/>
                <a:cs typeface="Times New Roman" panose="02020603050405020304" pitchFamily="18" charset="0"/>
              </a:rPr>
              <a:t>3. </a:t>
            </a:r>
            <a:r>
              <a:rPr lang="ru-RU" dirty="0" err="1">
                <a:latin typeface="Times New Roman" panose="02020603050405020304" pitchFamily="18" charset="0"/>
                <a:cs typeface="Times New Roman" panose="02020603050405020304" pitchFamily="18" charset="0"/>
              </a:rPr>
              <a:t>Поверхнева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перевірка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здійснюється</a:t>
            </a:r>
            <a:r>
              <a:rPr lang="ru-RU" dirty="0">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поліцейським</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відповідної</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статі</a:t>
            </a:r>
            <a:r>
              <a:rPr lang="ru-RU" dirty="0">
                <a:solidFill>
                  <a:srgbClr val="FF0000"/>
                </a:solidFill>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невідкладних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випадках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поверхневу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перевірку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здійснити</a:t>
            </a:r>
            <a:r>
              <a:rPr lang="ru-RU" dirty="0">
                <a:latin typeface="Times New Roman" panose="02020603050405020304" pitchFamily="18" charset="0"/>
                <a:cs typeface="Times New Roman" panose="02020603050405020304" pitchFamily="18" charset="0"/>
              </a:rPr>
              <a:t> будь-</a:t>
            </a:r>
            <a:r>
              <a:rPr lang="ru-RU" dirty="0" err="1">
                <a:latin typeface="Times New Roman" panose="02020603050405020304" pitchFamily="18" charset="0"/>
                <a:cs typeface="Times New Roman" panose="02020603050405020304" pitchFamily="18" charset="0"/>
              </a:rPr>
              <a:t>який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поліцейський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лише</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використанням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спеціального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приладу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засобу</a:t>
            </a:r>
            <a:r>
              <a:rPr lang="ru-RU"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78348305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fontScale="85000" lnSpcReduction="10000"/>
          </a:bodyPr>
          <a:lstStyle/>
          <a:p>
            <a:r>
              <a:rPr lang="ru-RU" dirty="0"/>
              <a:t>1</a:t>
            </a:r>
            <a:r>
              <a:rPr lang="ru-RU" dirty="0">
                <a:solidFill>
                  <a:srgbClr val="FF0000"/>
                </a:solidFill>
              </a:rPr>
              <a:t>. </a:t>
            </a:r>
            <a:r>
              <a:rPr lang="ru-RU" dirty="0" err="1">
                <a:solidFill>
                  <a:srgbClr val="FF0000"/>
                </a:solidFill>
              </a:rPr>
              <a:t>Поліцейський</a:t>
            </a:r>
            <a:r>
              <a:rPr lang="ru-RU" dirty="0">
                <a:solidFill>
                  <a:srgbClr val="FF0000"/>
                </a:solidFill>
              </a:rPr>
              <a:t> </a:t>
            </a:r>
            <a:r>
              <a:rPr lang="ru-RU" dirty="0" err="1">
                <a:solidFill>
                  <a:srgbClr val="FF0000"/>
                </a:solidFill>
              </a:rPr>
              <a:t>може</a:t>
            </a:r>
            <a:r>
              <a:rPr lang="ru-RU" dirty="0">
                <a:solidFill>
                  <a:srgbClr val="FF0000"/>
                </a:solidFill>
              </a:rPr>
              <a:t> </a:t>
            </a:r>
            <a:r>
              <a:rPr lang="ru-RU" dirty="0" err="1">
                <a:solidFill>
                  <a:srgbClr val="FF0000"/>
                </a:solidFill>
              </a:rPr>
              <a:t>зупиняти</a:t>
            </a:r>
            <a:r>
              <a:rPr lang="ru-RU" dirty="0">
                <a:solidFill>
                  <a:srgbClr val="FF0000"/>
                </a:solidFill>
              </a:rPr>
              <a:t> </a:t>
            </a:r>
            <a:r>
              <a:rPr lang="ru-RU" dirty="0" err="1">
                <a:solidFill>
                  <a:srgbClr val="FF0000"/>
                </a:solidFill>
              </a:rPr>
              <a:t>транспортні</a:t>
            </a:r>
            <a:r>
              <a:rPr lang="ru-RU" dirty="0">
                <a:solidFill>
                  <a:srgbClr val="FF0000"/>
                </a:solidFill>
              </a:rPr>
              <a:t> </a:t>
            </a:r>
            <a:r>
              <a:rPr lang="ru-RU" dirty="0" err="1">
                <a:solidFill>
                  <a:srgbClr val="FF0000"/>
                </a:solidFill>
              </a:rPr>
              <a:t>засоби</a:t>
            </a:r>
            <a:r>
              <a:rPr lang="ru-RU" dirty="0">
                <a:solidFill>
                  <a:srgbClr val="FF0000"/>
                </a:solidFill>
              </a:rPr>
              <a:t> у </a:t>
            </a:r>
            <a:r>
              <a:rPr lang="ru-RU" dirty="0" err="1">
                <a:solidFill>
                  <a:srgbClr val="FF0000"/>
                </a:solidFill>
              </a:rPr>
              <a:t>разі</a:t>
            </a:r>
            <a:r>
              <a:rPr lang="ru-RU" dirty="0"/>
              <a:t>: </a:t>
            </a:r>
            <a:endParaRPr lang="ru-RU" dirty="0" smtClean="0"/>
          </a:p>
          <a:p>
            <a:r>
              <a:rPr lang="ru-RU" dirty="0" smtClean="0"/>
              <a:t>1</a:t>
            </a:r>
            <a:r>
              <a:rPr lang="ru-RU" dirty="0"/>
              <a:t>) </a:t>
            </a:r>
            <a:r>
              <a:rPr lang="ru-RU" dirty="0" err="1"/>
              <a:t>якщо</a:t>
            </a:r>
            <a:r>
              <a:rPr lang="ru-RU" dirty="0"/>
              <a:t> </a:t>
            </a:r>
            <a:r>
              <a:rPr lang="ru-RU" dirty="0" err="1"/>
              <a:t>водій</a:t>
            </a:r>
            <a:r>
              <a:rPr lang="ru-RU" dirty="0"/>
              <a:t> </a:t>
            </a:r>
            <a:r>
              <a:rPr lang="ru-RU" dirty="0">
                <a:solidFill>
                  <a:srgbClr val="FF0000"/>
                </a:solidFill>
              </a:rPr>
              <a:t>порушив Правила </a:t>
            </a:r>
            <a:r>
              <a:rPr lang="ru-RU" dirty="0" err="1"/>
              <a:t>дорожнього</a:t>
            </a:r>
            <a:r>
              <a:rPr lang="ru-RU" dirty="0"/>
              <a:t> </a:t>
            </a:r>
            <a:r>
              <a:rPr lang="ru-RU" dirty="0" err="1"/>
              <a:t>руху</a:t>
            </a:r>
            <a:r>
              <a:rPr lang="ru-RU" dirty="0"/>
              <a:t>; </a:t>
            </a:r>
            <a:endParaRPr lang="ru-RU" dirty="0" smtClean="0"/>
          </a:p>
          <a:p>
            <a:r>
              <a:rPr lang="ru-RU" dirty="0" smtClean="0"/>
              <a:t>2</a:t>
            </a:r>
            <a:r>
              <a:rPr lang="ru-RU" dirty="0"/>
              <a:t>) </a:t>
            </a:r>
            <a:r>
              <a:rPr lang="ru-RU" dirty="0" err="1"/>
              <a:t>якщо</a:t>
            </a:r>
            <a:r>
              <a:rPr lang="ru-RU" dirty="0"/>
              <a:t> є </a:t>
            </a:r>
            <a:r>
              <a:rPr lang="ru-RU" dirty="0" err="1"/>
              <a:t>очевидні</a:t>
            </a:r>
            <a:r>
              <a:rPr lang="ru-RU" dirty="0"/>
              <a:t> </a:t>
            </a:r>
            <a:r>
              <a:rPr lang="ru-RU" dirty="0" err="1"/>
              <a:t>ознаки</a:t>
            </a:r>
            <a:r>
              <a:rPr lang="ru-RU" dirty="0"/>
              <a:t>, </a:t>
            </a:r>
            <a:r>
              <a:rPr lang="ru-RU" dirty="0" err="1"/>
              <a:t>що</a:t>
            </a:r>
            <a:r>
              <a:rPr lang="ru-RU" dirty="0"/>
              <a:t> </a:t>
            </a:r>
            <a:r>
              <a:rPr lang="ru-RU" dirty="0" err="1"/>
              <a:t>свідчать</a:t>
            </a:r>
            <a:r>
              <a:rPr lang="ru-RU" dirty="0"/>
              <a:t> про </a:t>
            </a:r>
            <a:r>
              <a:rPr lang="ru-RU" dirty="0" err="1">
                <a:solidFill>
                  <a:srgbClr val="FF0000"/>
                </a:solidFill>
              </a:rPr>
              <a:t>технічну</a:t>
            </a:r>
            <a:r>
              <a:rPr lang="ru-RU" dirty="0">
                <a:solidFill>
                  <a:srgbClr val="FF0000"/>
                </a:solidFill>
              </a:rPr>
              <a:t> </a:t>
            </a:r>
            <a:r>
              <a:rPr lang="ru-RU" dirty="0" err="1">
                <a:solidFill>
                  <a:srgbClr val="FF0000"/>
                </a:solidFill>
              </a:rPr>
              <a:t>несправність</a:t>
            </a:r>
            <a:r>
              <a:rPr lang="ru-RU" dirty="0">
                <a:solidFill>
                  <a:srgbClr val="FF0000"/>
                </a:solidFill>
              </a:rPr>
              <a:t> транспортного </a:t>
            </a:r>
            <a:r>
              <a:rPr lang="ru-RU" dirty="0" err="1">
                <a:solidFill>
                  <a:srgbClr val="FF0000"/>
                </a:solidFill>
              </a:rPr>
              <a:t>засоб</a:t>
            </a:r>
            <a:r>
              <a:rPr lang="ru-RU" dirty="0" err="1"/>
              <a:t>у</a:t>
            </a:r>
            <a:r>
              <a:rPr lang="ru-RU" dirty="0" smtClean="0"/>
              <a:t>;</a:t>
            </a:r>
          </a:p>
          <a:p>
            <a:r>
              <a:rPr lang="ru-RU" dirty="0"/>
              <a:t>3) </a:t>
            </a:r>
            <a:r>
              <a:rPr lang="ru-RU" dirty="0" err="1"/>
              <a:t>якщо</a:t>
            </a:r>
            <a:r>
              <a:rPr lang="ru-RU" dirty="0"/>
              <a:t> є </a:t>
            </a:r>
            <a:r>
              <a:rPr lang="ru-RU" dirty="0" err="1"/>
              <a:t>інформація</a:t>
            </a:r>
            <a:r>
              <a:rPr lang="ru-RU" dirty="0"/>
              <a:t>, </a:t>
            </a:r>
            <a:r>
              <a:rPr lang="ru-RU" dirty="0" err="1"/>
              <a:t>що</a:t>
            </a:r>
            <a:r>
              <a:rPr lang="ru-RU" dirty="0"/>
              <a:t> </a:t>
            </a:r>
            <a:r>
              <a:rPr lang="ru-RU" dirty="0" err="1"/>
              <a:t>свідчить</a:t>
            </a:r>
            <a:r>
              <a:rPr lang="ru-RU" dirty="0"/>
              <a:t> про </a:t>
            </a:r>
            <a:r>
              <a:rPr lang="ru-RU" dirty="0" err="1"/>
              <a:t>причетність</a:t>
            </a:r>
            <a:r>
              <a:rPr lang="ru-RU" dirty="0"/>
              <a:t> </a:t>
            </a:r>
            <a:r>
              <a:rPr lang="ru-RU" dirty="0" err="1"/>
              <a:t>водія</a:t>
            </a:r>
            <a:r>
              <a:rPr lang="ru-RU" dirty="0"/>
              <a:t> </a:t>
            </a:r>
            <a:r>
              <a:rPr lang="ru-RU" dirty="0" err="1"/>
              <a:t>або</a:t>
            </a:r>
            <a:r>
              <a:rPr lang="ru-RU" dirty="0"/>
              <a:t> </a:t>
            </a:r>
            <a:r>
              <a:rPr lang="ru-RU" dirty="0" err="1"/>
              <a:t>пасажирів</a:t>
            </a:r>
            <a:r>
              <a:rPr lang="ru-RU" dirty="0"/>
              <a:t> транспортного </a:t>
            </a:r>
            <a:r>
              <a:rPr lang="ru-RU" dirty="0" err="1"/>
              <a:t>засобу</a:t>
            </a:r>
            <a:r>
              <a:rPr lang="ru-RU" dirty="0"/>
              <a:t> до </a:t>
            </a:r>
            <a:r>
              <a:rPr lang="ru-RU" dirty="0" err="1"/>
              <a:t>вчинення</a:t>
            </a:r>
            <a:r>
              <a:rPr lang="ru-RU" dirty="0"/>
              <a:t> </a:t>
            </a:r>
            <a:r>
              <a:rPr lang="ru-RU" dirty="0" err="1"/>
              <a:t>дорожньо-транспортної</a:t>
            </a:r>
            <a:r>
              <a:rPr lang="ru-RU" dirty="0"/>
              <a:t> </a:t>
            </a:r>
            <a:r>
              <a:rPr lang="ru-RU" dirty="0" err="1"/>
              <a:t>пригоди</a:t>
            </a:r>
            <a:r>
              <a:rPr lang="ru-RU" dirty="0"/>
              <a:t>, </a:t>
            </a:r>
            <a:r>
              <a:rPr lang="ru-RU" dirty="0" err="1"/>
              <a:t>кримінального</a:t>
            </a:r>
            <a:r>
              <a:rPr lang="ru-RU" dirty="0"/>
              <a:t> </a:t>
            </a:r>
            <a:r>
              <a:rPr lang="ru-RU" dirty="0" err="1"/>
              <a:t>чи</a:t>
            </a:r>
            <a:r>
              <a:rPr lang="ru-RU" dirty="0"/>
              <a:t> </a:t>
            </a:r>
            <a:r>
              <a:rPr lang="ru-RU" dirty="0" err="1"/>
              <a:t>адміністративного</a:t>
            </a:r>
            <a:r>
              <a:rPr lang="ru-RU" dirty="0"/>
              <a:t> </a:t>
            </a:r>
            <a:r>
              <a:rPr lang="ru-RU" dirty="0" err="1"/>
              <a:t>правопорушення</a:t>
            </a:r>
            <a:r>
              <a:rPr lang="ru-RU" dirty="0"/>
              <a:t>, </a:t>
            </a:r>
            <a:r>
              <a:rPr lang="ru-RU" dirty="0" err="1"/>
              <a:t>або</a:t>
            </a:r>
            <a:r>
              <a:rPr lang="ru-RU" dirty="0"/>
              <a:t> </a:t>
            </a:r>
            <a:r>
              <a:rPr lang="ru-RU" dirty="0" err="1"/>
              <a:t>якщо</a:t>
            </a:r>
            <a:r>
              <a:rPr lang="ru-RU" dirty="0"/>
              <a:t> є </a:t>
            </a:r>
            <a:r>
              <a:rPr lang="ru-RU" dirty="0" err="1"/>
              <a:t>інформація</a:t>
            </a:r>
            <a:r>
              <a:rPr lang="ru-RU" dirty="0"/>
              <a:t>, </a:t>
            </a:r>
            <a:r>
              <a:rPr lang="ru-RU" dirty="0" err="1"/>
              <a:t>що</a:t>
            </a:r>
            <a:r>
              <a:rPr lang="ru-RU" dirty="0"/>
              <a:t> </a:t>
            </a:r>
            <a:r>
              <a:rPr lang="ru-RU" dirty="0" err="1"/>
              <a:t>свідчить</a:t>
            </a:r>
            <a:r>
              <a:rPr lang="ru-RU" dirty="0"/>
              <a:t> про те, </a:t>
            </a:r>
            <a:r>
              <a:rPr lang="ru-RU" dirty="0" err="1"/>
              <a:t>що</a:t>
            </a:r>
            <a:r>
              <a:rPr lang="ru-RU" dirty="0"/>
              <a:t> </a:t>
            </a:r>
            <a:r>
              <a:rPr lang="ru-RU" dirty="0" err="1">
                <a:solidFill>
                  <a:srgbClr val="FF0000"/>
                </a:solidFill>
              </a:rPr>
              <a:t>транспортний</a:t>
            </a:r>
            <a:r>
              <a:rPr lang="ru-RU" dirty="0">
                <a:solidFill>
                  <a:srgbClr val="FF0000"/>
                </a:solidFill>
              </a:rPr>
              <a:t> </a:t>
            </a:r>
            <a:r>
              <a:rPr lang="ru-RU" dirty="0" err="1">
                <a:solidFill>
                  <a:srgbClr val="FF0000"/>
                </a:solidFill>
              </a:rPr>
              <a:t>засіб</a:t>
            </a:r>
            <a:r>
              <a:rPr lang="ru-RU" dirty="0">
                <a:solidFill>
                  <a:srgbClr val="FF0000"/>
                </a:solidFill>
              </a:rPr>
              <a:t> </a:t>
            </a:r>
            <a:r>
              <a:rPr lang="ru-RU" dirty="0" err="1">
                <a:solidFill>
                  <a:srgbClr val="FF0000"/>
                </a:solidFill>
              </a:rPr>
              <a:t>чи</a:t>
            </a:r>
            <a:r>
              <a:rPr lang="ru-RU" dirty="0">
                <a:solidFill>
                  <a:srgbClr val="FF0000"/>
                </a:solidFill>
              </a:rPr>
              <a:t> </a:t>
            </a:r>
            <a:r>
              <a:rPr lang="ru-RU" dirty="0" err="1">
                <a:solidFill>
                  <a:srgbClr val="FF0000"/>
                </a:solidFill>
              </a:rPr>
              <a:t>вантаж</a:t>
            </a:r>
            <a:r>
              <a:rPr lang="ru-RU" dirty="0">
                <a:solidFill>
                  <a:srgbClr val="FF0000"/>
                </a:solidFill>
              </a:rPr>
              <a:t> </a:t>
            </a:r>
            <a:r>
              <a:rPr lang="ru-RU" dirty="0" err="1">
                <a:solidFill>
                  <a:srgbClr val="FF0000"/>
                </a:solidFill>
              </a:rPr>
              <a:t>можуть</a:t>
            </a:r>
            <a:r>
              <a:rPr lang="ru-RU" dirty="0">
                <a:solidFill>
                  <a:srgbClr val="FF0000"/>
                </a:solidFill>
              </a:rPr>
              <a:t> бути </a:t>
            </a:r>
            <a:r>
              <a:rPr lang="ru-RU" dirty="0" err="1">
                <a:solidFill>
                  <a:srgbClr val="FF0000"/>
                </a:solidFill>
              </a:rPr>
              <a:t>об’єктом</a:t>
            </a:r>
            <a:r>
              <a:rPr lang="ru-RU" dirty="0">
                <a:solidFill>
                  <a:srgbClr val="FF0000"/>
                </a:solidFill>
              </a:rPr>
              <a:t> </a:t>
            </a:r>
            <a:r>
              <a:rPr lang="ru-RU" dirty="0" err="1">
                <a:solidFill>
                  <a:srgbClr val="FF0000"/>
                </a:solidFill>
              </a:rPr>
              <a:t>чи</a:t>
            </a:r>
            <a:r>
              <a:rPr lang="ru-RU" dirty="0">
                <a:solidFill>
                  <a:srgbClr val="FF0000"/>
                </a:solidFill>
              </a:rPr>
              <a:t> </a:t>
            </a:r>
            <a:r>
              <a:rPr lang="ru-RU" dirty="0" err="1">
                <a:solidFill>
                  <a:srgbClr val="FF0000"/>
                </a:solidFill>
              </a:rPr>
              <a:t>знаряддям</a:t>
            </a:r>
            <a:r>
              <a:rPr lang="ru-RU" dirty="0">
                <a:solidFill>
                  <a:srgbClr val="FF0000"/>
                </a:solidFill>
              </a:rPr>
              <a:t> </a:t>
            </a:r>
            <a:r>
              <a:rPr lang="ru-RU" dirty="0" err="1">
                <a:solidFill>
                  <a:srgbClr val="FF0000"/>
                </a:solidFill>
              </a:rPr>
              <a:t>учинення</a:t>
            </a:r>
            <a:r>
              <a:rPr lang="ru-RU" dirty="0">
                <a:solidFill>
                  <a:srgbClr val="FF0000"/>
                </a:solidFill>
              </a:rPr>
              <a:t> </a:t>
            </a:r>
            <a:r>
              <a:rPr lang="ru-RU" dirty="0" err="1">
                <a:solidFill>
                  <a:srgbClr val="FF0000"/>
                </a:solidFill>
              </a:rPr>
              <a:t>дорожньо-транспортної</a:t>
            </a:r>
            <a:r>
              <a:rPr lang="ru-RU" dirty="0">
                <a:solidFill>
                  <a:srgbClr val="FF0000"/>
                </a:solidFill>
              </a:rPr>
              <a:t> </a:t>
            </a:r>
            <a:r>
              <a:rPr lang="ru-RU" dirty="0" err="1">
                <a:solidFill>
                  <a:srgbClr val="FF0000"/>
                </a:solidFill>
              </a:rPr>
              <a:t>пригоди</a:t>
            </a:r>
            <a:r>
              <a:rPr lang="ru-RU" dirty="0">
                <a:solidFill>
                  <a:srgbClr val="FF0000"/>
                </a:solidFill>
              </a:rPr>
              <a:t>, </a:t>
            </a:r>
            <a:r>
              <a:rPr lang="ru-RU" dirty="0" err="1">
                <a:solidFill>
                  <a:srgbClr val="FF0000"/>
                </a:solidFill>
              </a:rPr>
              <a:t>кримінального</a:t>
            </a:r>
            <a:r>
              <a:rPr lang="ru-RU" dirty="0">
                <a:solidFill>
                  <a:srgbClr val="FF0000"/>
                </a:solidFill>
              </a:rPr>
              <a:t> </a:t>
            </a:r>
            <a:r>
              <a:rPr lang="ru-RU" dirty="0" err="1">
                <a:solidFill>
                  <a:srgbClr val="FF0000"/>
                </a:solidFill>
              </a:rPr>
              <a:t>чи</a:t>
            </a:r>
            <a:r>
              <a:rPr lang="ru-RU" dirty="0">
                <a:solidFill>
                  <a:srgbClr val="FF0000"/>
                </a:solidFill>
              </a:rPr>
              <a:t> </a:t>
            </a:r>
            <a:r>
              <a:rPr lang="ru-RU" dirty="0" err="1">
                <a:solidFill>
                  <a:srgbClr val="FF0000"/>
                </a:solidFill>
              </a:rPr>
              <a:t>адміністративного</a:t>
            </a:r>
            <a:r>
              <a:rPr lang="ru-RU" dirty="0">
                <a:solidFill>
                  <a:srgbClr val="FF0000"/>
                </a:solidFill>
              </a:rPr>
              <a:t> </a:t>
            </a:r>
            <a:r>
              <a:rPr lang="ru-RU" dirty="0" err="1">
                <a:solidFill>
                  <a:srgbClr val="FF0000"/>
                </a:solidFill>
              </a:rPr>
              <a:t>правопорушення</a:t>
            </a:r>
            <a:r>
              <a:rPr lang="ru-RU" dirty="0"/>
              <a:t>; </a:t>
            </a:r>
          </a:p>
        </p:txBody>
      </p:sp>
    </p:spTree>
    <p:extLst>
      <p:ext uri="{BB962C8B-B14F-4D97-AF65-F5344CB8AC3E}">
        <p14:creationId xmlns:p14="http://schemas.microsoft.com/office/powerpoint/2010/main" val="347870683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24744"/>
            <a:ext cx="8229600" cy="5001419"/>
          </a:xfrm>
        </p:spPr>
        <p:txBody>
          <a:bodyPr>
            <a:normAutofit fontScale="70000" lnSpcReduction="20000"/>
          </a:bodyPr>
          <a:lstStyle/>
          <a:p>
            <a:pPr algn="just"/>
            <a:r>
              <a:rPr lang="ru-RU" dirty="0">
                <a:latin typeface="Times New Roman" panose="02020603050405020304" pitchFamily="18" charset="0"/>
                <a:cs typeface="Times New Roman" panose="02020603050405020304" pitchFamily="18" charset="0"/>
              </a:rPr>
              <a:t>4) </a:t>
            </a:r>
            <a:r>
              <a:rPr lang="ru-RU" dirty="0" err="1">
                <a:latin typeface="Times New Roman" panose="02020603050405020304" pitchFamily="18" charset="0"/>
                <a:cs typeface="Times New Roman" panose="02020603050405020304" pitchFamily="18" charset="0"/>
              </a:rPr>
              <a:t>якщо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транспортний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засіб</a:t>
            </a:r>
            <a:r>
              <a:rPr lang="ru-RU" dirty="0">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перебуває</a:t>
            </a:r>
            <a:r>
              <a:rPr lang="ru-RU" dirty="0">
                <a:solidFill>
                  <a:srgbClr val="FF0000"/>
                </a:solidFill>
                <a:latin typeface="Times New Roman" panose="02020603050405020304" pitchFamily="18" charset="0"/>
                <a:cs typeface="Times New Roman" panose="02020603050405020304" pitchFamily="18" charset="0"/>
              </a:rPr>
              <a:t> в </a:t>
            </a:r>
            <a:r>
              <a:rPr lang="ru-RU" dirty="0" err="1">
                <a:solidFill>
                  <a:srgbClr val="FF0000"/>
                </a:solidFill>
                <a:latin typeface="Times New Roman" panose="02020603050405020304" pitchFamily="18" charset="0"/>
                <a:cs typeface="Times New Roman" panose="02020603050405020304" pitchFamily="18" charset="0"/>
              </a:rPr>
              <a:t>розшуку</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5) </a:t>
            </a:r>
            <a:r>
              <a:rPr lang="ru-RU" dirty="0" err="1">
                <a:latin typeface="Times New Roman" panose="02020603050405020304" pitchFamily="18" charset="0"/>
                <a:cs typeface="Times New Roman" panose="02020603050405020304" pitchFamily="18" charset="0"/>
              </a:rPr>
              <a:t>якщо</a:t>
            </a:r>
            <a:r>
              <a:rPr lang="ru-RU" dirty="0">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необхідно</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здійснити</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опитування</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водія</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чи</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пасажирів</a:t>
            </a:r>
            <a:r>
              <a:rPr lang="ru-RU" dirty="0">
                <a:solidFill>
                  <a:srgbClr val="FF0000"/>
                </a:solidFill>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про </a:t>
            </a:r>
            <a:r>
              <a:rPr lang="ru-RU" dirty="0" err="1">
                <a:latin typeface="Times New Roman" panose="02020603050405020304" pitchFamily="18" charset="0"/>
                <a:cs typeface="Times New Roman" panose="02020603050405020304" pitchFamily="18" charset="0"/>
              </a:rPr>
              <a:t>обставини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вчинення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дорожньо-транспортної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пригоди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кримінального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свідками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якого</a:t>
            </a:r>
            <a:r>
              <a:rPr lang="ru-RU" dirty="0">
                <a:latin typeface="Times New Roman" panose="02020603050405020304" pitchFamily="18" charset="0"/>
                <a:cs typeface="Times New Roman" panose="02020603050405020304" pitchFamily="18" charset="0"/>
              </a:rPr>
              <a:t> вони є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могли бути; </a:t>
            </a:r>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6</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необхідно</a:t>
            </a:r>
            <a:r>
              <a:rPr lang="ru-RU" dirty="0">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залучити</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водія</a:t>
            </a:r>
            <a:r>
              <a:rPr lang="ru-RU" dirty="0">
                <a:solidFill>
                  <a:srgbClr val="FF0000"/>
                </a:solidFill>
                <a:latin typeface="Times New Roman" panose="02020603050405020304" pitchFamily="18" charset="0"/>
                <a:cs typeface="Times New Roman" panose="02020603050405020304" pitchFamily="18" charset="0"/>
              </a:rPr>
              <a:t> транспортного </a:t>
            </a:r>
            <a:r>
              <a:rPr lang="ru-RU" dirty="0" err="1">
                <a:solidFill>
                  <a:srgbClr val="FF0000"/>
                </a:solidFill>
                <a:latin typeface="Times New Roman" panose="02020603050405020304" pitchFamily="18" charset="0"/>
                <a:cs typeface="Times New Roman" panose="02020603050405020304" pitchFamily="18" charset="0"/>
              </a:rPr>
              <a:t>засобу</a:t>
            </a:r>
            <a:r>
              <a:rPr lang="ru-RU" dirty="0">
                <a:solidFill>
                  <a:srgbClr val="FF0000"/>
                </a:solidFill>
                <a:latin typeface="Times New Roman" panose="02020603050405020304" pitchFamily="18" charset="0"/>
                <a:cs typeface="Times New Roman" panose="02020603050405020304" pitchFamily="18" charset="0"/>
              </a:rPr>
              <a:t> до </a:t>
            </a:r>
            <a:r>
              <a:rPr lang="ru-RU" dirty="0" err="1">
                <a:solidFill>
                  <a:srgbClr val="FF0000"/>
                </a:solidFill>
                <a:latin typeface="Times New Roman" panose="02020603050405020304" pitchFamily="18" charset="0"/>
                <a:cs typeface="Times New Roman" panose="02020603050405020304" pitchFamily="18" charset="0"/>
              </a:rPr>
              <a:t>надання</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допомоги</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іншим</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учасникам</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дорожнього</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руху</a:t>
            </a:r>
            <a:r>
              <a:rPr lang="ru-RU" dirty="0">
                <a:solidFill>
                  <a:srgbClr val="FF0000"/>
                </a:solidFill>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поліцейським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як </a:t>
            </a:r>
            <a:r>
              <a:rPr lang="ru-RU" dirty="0" err="1">
                <a:latin typeface="Times New Roman" panose="02020603050405020304" pitchFamily="18" charset="0"/>
                <a:cs typeface="Times New Roman" panose="02020603050405020304" pitchFamily="18" charset="0"/>
              </a:rPr>
              <a:t>свідка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a:t>
            </a:r>
            <a:r>
              <a:rPr lang="ru-RU" dirty="0">
                <a:latin typeface="Times New Roman" panose="02020603050405020304" pitchFamily="18" charset="0"/>
                <a:cs typeface="Times New Roman" panose="02020603050405020304" pitchFamily="18" charset="0"/>
              </a:rPr>
              <a:t> час </a:t>
            </a:r>
            <a:r>
              <a:rPr lang="ru-RU" dirty="0" err="1">
                <a:latin typeface="Times New Roman" panose="02020603050405020304" pitchFamily="18" charset="0"/>
                <a:cs typeface="Times New Roman" panose="02020603050405020304" pitchFamily="18" charset="0"/>
              </a:rPr>
              <a:t>оформлення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протоколів</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адміністративні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правопорушення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матеріалів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дорожньо-транспортних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пригод</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7) </a:t>
            </a:r>
            <a:r>
              <a:rPr lang="ru-RU" dirty="0" err="1">
                <a:latin typeface="Times New Roman" panose="02020603050405020304" pitchFamily="18" charset="0"/>
                <a:cs typeface="Times New Roman" panose="02020603050405020304" pitchFamily="18" charset="0"/>
              </a:rPr>
              <a:t>якщо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уповноважений</a:t>
            </a:r>
            <a:r>
              <a:rPr lang="ru-RU" dirty="0">
                <a:latin typeface="Times New Roman" panose="02020603050405020304" pitchFamily="18" charset="0"/>
                <a:cs typeface="Times New Roman" panose="02020603050405020304" pitchFamily="18" charset="0"/>
              </a:rPr>
              <a:t> орган </a:t>
            </a:r>
            <a:r>
              <a:rPr lang="ru-RU" dirty="0" err="1">
                <a:latin typeface="Times New Roman" panose="02020603050405020304" pitchFamily="18" charset="0"/>
                <a:cs typeface="Times New Roman" panose="02020603050405020304" pitchFamily="18" charset="0"/>
              </a:rPr>
              <a:t>державної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влади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прийняв</a:t>
            </a:r>
            <a:r>
              <a:rPr lang="ru-RU" dirty="0">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рішення</a:t>
            </a:r>
            <a:r>
              <a:rPr lang="ru-RU" dirty="0">
                <a:solidFill>
                  <a:srgbClr val="FF0000"/>
                </a:solidFill>
                <a:latin typeface="Times New Roman" panose="02020603050405020304" pitchFamily="18" charset="0"/>
                <a:cs typeface="Times New Roman" panose="02020603050405020304" pitchFamily="18" charset="0"/>
              </a:rPr>
              <a:t> про </a:t>
            </a:r>
            <a:r>
              <a:rPr lang="ru-RU" dirty="0" err="1">
                <a:solidFill>
                  <a:srgbClr val="FF0000"/>
                </a:solidFill>
                <a:latin typeface="Times New Roman" panose="02020603050405020304" pitchFamily="18" charset="0"/>
                <a:cs typeface="Times New Roman" panose="02020603050405020304" pitchFamily="18" charset="0"/>
              </a:rPr>
              <a:t>обмеження</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чи</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заборону</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руху</a:t>
            </a:r>
            <a:r>
              <a:rPr lang="ru-RU" dirty="0">
                <a:solidFill>
                  <a:srgbClr val="FF0000"/>
                </a:solidFill>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8</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спосіб</a:t>
            </a:r>
            <a:r>
              <a:rPr lang="ru-RU" dirty="0">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закріплення</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вантажу</a:t>
            </a:r>
            <a:r>
              <a:rPr lang="ru-RU" dirty="0">
                <a:solidFill>
                  <a:srgbClr val="FF0000"/>
                </a:solidFill>
                <a:latin typeface="Times New Roman" panose="02020603050405020304" pitchFamily="18" charset="0"/>
                <a:cs typeface="Times New Roman" panose="02020603050405020304" pitchFamily="18" charset="0"/>
              </a:rPr>
              <a:t> на транспортному </a:t>
            </a:r>
            <a:r>
              <a:rPr lang="ru-RU" dirty="0" err="1">
                <a:solidFill>
                  <a:srgbClr val="FF0000"/>
                </a:solidFill>
                <a:latin typeface="Times New Roman" panose="02020603050405020304" pitchFamily="18" charset="0"/>
                <a:cs typeface="Times New Roman" panose="02020603050405020304" pitchFamily="18" charset="0"/>
              </a:rPr>
              <a:t>засобі</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створює</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небезпеку</a:t>
            </a:r>
            <a:r>
              <a:rPr lang="ru-RU" dirty="0">
                <a:solidFill>
                  <a:srgbClr val="FF0000"/>
                </a:solidFill>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для </a:t>
            </a:r>
            <a:r>
              <a:rPr lang="ru-RU" dirty="0" err="1">
                <a:latin typeface="Times New Roman" panose="02020603050405020304" pitchFamily="18" charset="0"/>
                <a:cs typeface="Times New Roman" panose="02020603050405020304" pitchFamily="18" charset="0"/>
              </a:rPr>
              <a:t>інших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учасників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дорожнього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руху</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9</a:t>
            </a:r>
            <a:r>
              <a:rPr lang="ru-RU" dirty="0">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порушення</a:t>
            </a:r>
            <a:r>
              <a:rPr lang="ru-RU" dirty="0">
                <a:solidFill>
                  <a:srgbClr val="FF0000"/>
                </a:solidFill>
                <a:latin typeface="Times New Roman" panose="02020603050405020304" pitchFamily="18" charset="0"/>
                <a:cs typeface="Times New Roman" panose="02020603050405020304" pitchFamily="18" charset="0"/>
              </a:rPr>
              <a:t> порядку </a:t>
            </a:r>
            <a:r>
              <a:rPr lang="ru-RU" dirty="0" err="1">
                <a:solidFill>
                  <a:srgbClr val="FF0000"/>
                </a:solidFill>
                <a:latin typeface="Times New Roman" panose="02020603050405020304" pitchFamily="18" charset="0"/>
                <a:cs typeface="Times New Roman" panose="02020603050405020304" pitchFamily="18" charset="0"/>
              </a:rPr>
              <a:t>визначення</a:t>
            </a:r>
            <a:r>
              <a:rPr lang="ru-RU" dirty="0">
                <a:solidFill>
                  <a:srgbClr val="FF0000"/>
                </a:solidFill>
                <a:latin typeface="Times New Roman" panose="02020603050405020304" pitchFamily="18" charset="0"/>
                <a:cs typeface="Times New Roman" panose="02020603050405020304" pitchFamily="18" charset="0"/>
              </a:rPr>
              <a:t> і </a:t>
            </a:r>
            <a:r>
              <a:rPr lang="ru-RU" dirty="0" err="1">
                <a:solidFill>
                  <a:srgbClr val="FF0000"/>
                </a:solidFill>
                <a:latin typeface="Times New Roman" panose="02020603050405020304" pitchFamily="18" charset="0"/>
                <a:cs typeface="Times New Roman" panose="02020603050405020304" pitchFamily="18" charset="0"/>
              </a:rPr>
              <a:t>використання</a:t>
            </a:r>
            <a:r>
              <a:rPr lang="ru-RU" dirty="0">
                <a:solidFill>
                  <a:srgbClr val="FF0000"/>
                </a:solidFill>
                <a:latin typeface="Times New Roman" panose="02020603050405020304" pitchFamily="18" charset="0"/>
                <a:cs typeface="Times New Roman" panose="02020603050405020304" pitchFamily="18" charset="0"/>
              </a:rPr>
              <a:t> на транспортному </a:t>
            </a:r>
            <a:r>
              <a:rPr lang="ru-RU" dirty="0" err="1">
                <a:solidFill>
                  <a:srgbClr val="FF0000"/>
                </a:solidFill>
                <a:latin typeface="Times New Roman" panose="02020603050405020304" pitchFamily="18" charset="0"/>
                <a:cs typeface="Times New Roman" panose="02020603050405020304" pitchFamily="18" charset="0"/>
              </a:rPr>
              <a:t>засобі</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спеціальних</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світлових</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або</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звукових</a:t>
            </a:r>
            <a:r>
              <a:rPr lang="ru-RU" dirty="0">
                <a:solidFill>
                  <a:srgbClr val="FF0000"/>
                </a:solidFill>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сигнальних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пристроїв</a:t>
            </a:r>
            <a:r>
              <a:rPr lang="ru-RU"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9040270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lnSpcReduction="10000"/>
          </a:bodyPr>
          <a:lstStyle/>
          <a:p>
            <a:pPr marL="0" indent="0">
              <a:buNone/>
            </a:pPr>
            <a:r>
              <a:rPr lang="ru-RU" dirty="0" err="1" smtClean="0">
                <a:latin typeface="Times New Roman" panose="02020603050405020304" pitchFamily="18" charset="0"/>
                <a:cs typeface="Times New Roman" panose="02020603050405020304" pitchFamily="18" charset="0"/>
              </a:rPr>
              <a:t>Найбільш</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розповсюджені</a:t>
            </a:r>
            <a:r>
              <a:rPr lang="ru-RU" dirty="0">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форми</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використання</a:t>
            </a:r>
            <a:r>
              <a:rPr lang="ru-RU" dirty="0">
                <a:solidFill>
                  <a:srgbClr val="FF0000"/>
                </a:solidFill>
                <a:latin typeface="Times New Roman" panose="02020603050405020304" pitchFamily="18" charset="0"/>
                <a:cs typeface="Times New Roman" panose="02020603050405020304" pitchFamily="18" charset="0"/>
              </a:rPr>
              <a:t> методу </a:t>
            </a:r>
            <a:r>
              <a:rPr lang="ru-RU" dirty="0" err="1">
                <a:solidFill>
                  <a:srgbClr val="FF0000"/>
                </a:solidFill>
                <a:latin typeface="Times New Roman" panose="02020603050405020304" pitchFamily="18" charset="0"/>
                <a:cs typeface="Times New Roman" panose="02020603050405020304" pitchFamily="18" charset="0"/>
              </a:rPr>
              <a:t>переконання</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a:buFontTx/>
              <a:buChar char="-"/>
            </a:pPr>
            <a:r>
              <a:rPr lang="ru-RU" dirty="0" err="1" smtClean="0">
                <a:latin typeface="Times New Roman" panose="02020603050405020304" pitchFamily="18" charset="0"/>
                <a:cs typeface="Times New Roman" panose="02020603050405020304" pitchFamily="18" charset="0"/>
              </a:rPr>
              <a:t>здійснення</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систематичної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роз'яснювальної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роботи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щодо</a:t>
            </a:r>
            <a:r>
              <a:rPr lang="ru-RU" dirty="0">
                <a:latin typeface="Times New Roman" panose="02020603050405020304" pitchFamily="18" charset="0"/>
                <a:cs typeface="Times New Roman" panose="02020603050405020304" pitchFamily="18" charset="0"/>
              </a:rPr>
              <a:t> норм </a:t>
            </a:r>
            <a:r>
              <a:rPr lang="ru-RU" dirty="0" err="1">
                <a:latin typeface="Times New Roman" panose="02020603050405020304" pitchFamily="18" charset="0"/>
                <a:cs typeface="Times New Roman" panose="02020603050405020304" pitchFamily="18" charset="0"/>
              </a:rPr>
              <a:t>адміністративно-правових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актів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агітаційна</a:t>
            </a:r>
            <a:r>
              <a:rPr lang="ru-RU" dirty="0">
                <a:latin typeface="Times New Roman" panose="02020603050405020304" pitchFamily="18" charset="0"/>
                <a:cs typeface="Times New Roman" panose="02020603050405020304" pitchFamily="18" charset="0"/>
              </a:rPr>
              <a:t> робота); </a:t>
            </a:r>
            <a:endParaRPr lang="ru-RU" dirty="0" smtClean="0">
              <a:latin typeface="Times New Roman" panose="02020603050405020304" pitchFamily="18" charset="0"/>
              <a:cs typeface="Times New Roman" panose="02020603050405020304" pitchFamily="18" charset="0"/>
            </a:endParaRPr>
          </a:p>
          <a:p>
            <a:pPr>
              <a:buFontTx/>
              <a:buChar char="-"/>
            </a:pPr>
            <a:r>
              <a:rPr lang="ru-RU" dirty="0" smtClean="0">
                <a:latin typeface="Times New Roman" panose="02020603050405020304" pitchFamily="18" charset="0"/>
                <a:cs typeface="Times New Roman" panose="02020603050405020304" pitchFamily="18" charset="0"/>
              </a:rPr>
              <a:t>критика </a:t>
            </a:r>
            <a:r>
              <a:rPr lang="ru-RU" dirty="0" err="1">
                <a:latin typeface="Times New Roman" panose="02020603050405020304" pitchFamily="18" charset="0"/>
                <a:cs typeface="Times New Roman" panose="02020603050405020304" pitchFamily="18" charset="0"/>
              </a:rPr>
              <a:t>антигромадських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вчинків</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a:buFontTx/>
              <a:buChar char="-"/>
            </a:pPr>
            <a:r>
              <a:rPr lang="ru-RU" dirty="0" err="1" smtClean="0">
                <a:latin typeface="Times New Roman" panose="02020603050405020304" pitchFamily="18" charset="0"/>
                <a:cs typeface="Times New Roman" panose="02020603050405020304" pitchFamily="18" charset="0"/>
              </a:rPr>
              <a:t>інформування</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населення</a:t>
            </a:r>
            <a:r>
              <a:rPr lang="ru-RU" dirty="0">
                <a:latin typeface="Times New Roman" panose="02020603050405020304" pitchFamily="18" charset="0"/>
                <a:cs typeface="Times New Roman" panose="02020603050405020304" pitchFamily="18" charset="0"/>
              </a:rPr>
              <a:t> про стан </a:t>
            </a:r>
            <a:r>
              <a:rPr lang="ru-RU" dirty="0" err="1">
                <a:latin typeface="Times New Roman" panose="02020603050405020304" pitchFamily="18" charset="0"/>
                <a:cs typeface="Times New Roman" panose="02020603050405020304" pitchFamily="18" charset="0"/>
              </a:rPr>
              <a:t>охорони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громадського</a:t>
            </a:r>
            <a:r>
              <a:rPr lang="ru-RU" dirty="0">
                <a:latin typeface="Times New Roman" panose="02020603050405020304" pitchFamily="18" charset="0"/>
                <a:cs typeface="Times New Roman" panose="02020603050405020304" pitchFamily="18" charset="0"/>
              </a:rPr>
              <a:t> порядку і </a:t>
            </a:r>
            <a:r>
              <a:rPr lang="ru-RU" dirty="0" err="1">
                <a:latin typeface="Times New Roman" panose="02020603050405020304" pitchFamily="18" charset="0"/>
                <a:cs typeface="Times New Roman" panose="02020603050405020304" pitchFamily="18" charset="0"/>
              </a:rPr>
              <a:t>боротьби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злочинністю</a:t>
            </a:r>
            <a:r>
              <a:rPr lang="ru-RU" dirty="0">
                <a:latin typeface="Times New Roman" panose="02020603050405020304" pitchFamily="18" charset="0"/>
                <a:cs typeface="Times New Roman" panose="02020603050405020304" pitchFamily="18" charset="0"/>
              </a:rPr>
              <a:t>. </a:t>
            </a:r>
          </a:p>
        </p:txBody>
      </p:sp>
      <p:sp>
        <p:nvSpPr>
          <p:cNvPr id="4" name="Прямоугольник 3"/>
          <p:cNvSpPr/>
          <p:nvPr/>
        </p:nvSpPr>
        <p:spPr>
          <a:xfrm>
            <a:off x="0" y="476672"/>
            <a:ext cx="7128792" cy="830997"/>
          </a:xfrm>
          <a:prstGeom prst="rect">
            <a:avLst/>
          </a:prstGeom>
        </p:spPr>
        <p:txBody>
          <a:bodyPr wrap="square">
            <a:spAutoFit/>
          </a:bodyPr>
          <a:lstStyle/>
          <a:p>
            <a:pPr algn="ctr"/>
            <a:r>
              <a:rPr lang="ru-RU" sz="2400" b="1" dirty="0" err="1">
                <a:latin typeface="Times New Roman" panose="02020603050405020304" pitchFamily="18" charset="0"/>
                <a:cs typeface="Times New Roman" panose="02020603050405020304" pitchFamily="18" charset="0"/>
              </a:rPr>
              <a:t>Основними</a:t>
            </a:r>
            <a:r>
              <a:rPr lang="ru-RU" sz="2400" b="1" dirty="0">
                <a:latin typeface="Times New Roman" panose="02020603050405020304" pitchFamily="18" charset="0"/>
                <a:cs typeface="Times New Roman" panose="02020603050405020304" pitchFamily="18" charset="0"/>
              </a:rPr>
              <a:t> методами </a:t>
            </a:r>
            <a:r>
              <a:rPr lang="ru-RU" sz="2400" b="1" dirty="0" err="1">
                <a:latin typeface="Times New Roman" panose="02020603050405020304" pitchFamily="18" charset="0"/>
                <a:cs typeface="Times New Roman" panose="02020603050405020304" pitchFamily="18" charset="0"/>
              </a:rPr>
              <a:t>адміністративної</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діяльності</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поліції</a:t>
            </a:r>
            <a:r>
              <a:rPr lang="ru-RU" sz="2400" b="1" dirty="0">
                <a:latin typeface="Times New Roman" panose="02020603050405020304" pitchFamily="18" charset="0"/>
                <a:cs typeface="Times New Roman" panose="02020603050405020304" pitchFamily="18" charset="0"/>
              </a:rPr>
              <a:t> є </a:t>
            </a:r>
            <a:r>
              <a:rPr lang="ru-RU" sz="2400" b="1" dirty="0" err="1">
                <a:solidFill>
                  <a:srgbClr val="FF0000"/>
                </a:solidFill>
                <a:latin typeface="Times New Roman" panose="02020603050405020304" pitchFamily="18" charset="0"/>
                <a:cs typeface="Times New Roman" panose="02020603050405020304" pitchFamily="18" charset="0"/>
              </a:rPr>
              <a:t>переконання</a:t>
            </a:r>
            <a:r>
              <a:rPr lang="ru-RU" sz="2400" b="1" dirty="0">
                <a:solidFill>
                  <a:srgbClr val="FF0000"/>
                </a:solidFill>
                <a:latin typeface="Times New Roman" panose="02020603050405020304" pitchFamily="18" charset="0"/>
                <a:cs typeface="Times New Roman" panose="02020603050405020304" pitchFamily="18" charset="0"/>
              </a:rPr>
              <a:t> </a:t>
            </a:r>
            <a:r>
              <a:rPr lang="ru-RU" sz="2400" b="1" dirty="0" smtClean="0">
                <a:solidFill>
                  <a:srgbClr val="FF0000"/>
                </a:solidFill>
                <a:latin typeface="Times New Roman" panose="02020603050405020304" pitchFamily="18" charset="0"/>
                <a:cs typeface="Times New Roman" panose="02020603050405020304" pitchFamily="18" charset="0"/>
              </a:rPr>
              <a:t>та </a:t>
            </a:r>
            <a:r>
              <a:rPr lang="ru-RU" sz="2400" b="1" dirty="0">
                <a:solidFill>
                  <a:srgbClr val="FF0000"/>
                </a:solidFill>
                <a:latin typeface="Times New Roman" panose="02020603050405020304" pitchFamily="18" charset="0"/>
                <a:cs typeface="Times New Roman" panose="02020603050405020304" pitchFamily="18" charset="0"/>
              </a:rPr>
              <a:t>примус</a:t>
            </a:r>
          </a:p>
        </p:txBody>
      </p:sp>
    </p:spTree>
    <p:extLst>
      <p:ext uri="{BB962C8B-B14F-4D97-AF65-F5344CB8AC3E}">
        <p14:creationId xmlns:p14="http://schemas.microsoft.com/office/powerpoint/2010/main" val="13117143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268760"/>
            <a:ext cx="8229600" cy="4857403"/>
          </a:xfrm>
        </p:spPr>
        <p:txBody>
          <a:bodyPr>
            <a:normAutofit fontScale="77500" lnSpcReduction="20000"/>
          </a:bodyPr>
          <a:lstStyle/>
          <a:p>
            <a:pPr marL="0" indent="0">
              <a:buNone/>
            </a:pPr>
            <a:r>
              <a:rPr lang="ru-RU" dirty="0" err="1"/>
              <a:t>Вимога</a:t>
            </a:r>
            <a:r>
              <a:rPr lang="ru-RU" dirty="0"/>
              <a:t> </a:t>
            </a:r>
            <a:r>
              <a:rPr lang="ru-RU" dirty="0" err="1"/>
              <a:t>залишити</a:t>
            </a:r>
            <a:r>
              <a:rPr lang="ru-RU" dirty="0"/>
              <a:t> </a:t>
            </a:r>
            <a:r>
              <a:rPr lang="ru-RU" dirty="0" err="1"/>
              <a:t>місце</a:t>
            </a:r>
            <a:r>
              <a:rPr lang="ru-RU" dirty="0"/>
              <a:t> і </a:t>
            </a:r>
            <a:r>
              <a:rPr lang="ru-RU" dirty="0" err="1"/>
              <a:t>обмеження</a:t>
            </a:r>
            <a:r>
              <a:rPr lang="ru-RU" dirty="0"/>
              <a:t> доступу на </a:t>
            </a:r>
            <a:r>
              <a:rPr lang="ru-RU" dirty="0" err="1"/>
              <a:t>визначену</a:t>
            </a:r>
            <a:r>
              <a:rPr lang="ru-RU" dirty="0"/>
              <a:t> </a:t>
            </a:r>
            <a:r>
              <a:rPr lang="ru-RU" dirty="0" err="1"/>
              <a:t>територію</a:t>
            </a:r>
            <a:r>
              <a:rPr lang="ru-RU" dirty="0"/>
              <a:t> – </a:t>
            </a:r>
            <a:r>
              <a:rPr lang="ru-RU" dirty="0">
                <a:solidFill>
                  <a:srgbClr val="FF0000"/>
                </a:solidFill>
              </a:rPr>
              <a:t>законна </a:t>
            </a:r>
            <a:r>
              <a:rPr lang="ru-RU" dirty="0" err="1">
                <a:solidFill>
                  <a:srgbClr val="FF0000"/>
                </a:solidFill>
              </a:rPr>
              <a:t>вимога</a:t>
            </a:r>
            <a:r>
              <a:rPr lang="ru-RU" dirty="0">
                <a:solidFill>
                  <a:srgbClr val="FF0000"/>
                </a:solidFill>
              </a:rPr>
              <a:t> </a:t>
            </a:r>
            <a:r>
              <a:rPr lang="ru-RU" dirty="0" err="1">
                <a:solidFill>
                  <a:srgbClr val="FF0000"/>
                </a:solidFill>
              </a:rPr>
              <a:t>необхідна</a:t>
            </a:r>
            <a:r>
              <a:rPr lang="ru-RU" dirty="0">
                <a:solidFill>
                  <a:srgbClr val="FF0000"/>
                </a:solidFill>
              </a:rPr>
              <a:t> для </a:t>
            </a:r>
            <a:r>
              <a:rPr lang="ru-RU" dirty="0" err="1">
                <a:solidFill>
                  <a:srgbClr val="FF0000"/>
                </a:solidFill>
              </a:rPr>
              <a:t>виконання</a:t>
            </a:r>
            <a:r>
              <a:rPr lang="ru-RU" dirty="0">
                <a:solidFill>
                  <a:srgbClr val="FF0000"/>
                </a:solidFill>
              </a:rPr>
              <a:t> </a:t>
            </a:r>
            <a:r>
              <a:rPr lang="ru-RU" dirty="0" err="1">
                <a:solidFill>
                  <a:srgbClr val="FF0000"/>
                </a:solidFill>
              </a:rPr>
              <a:t>покладених</a:t>
            </a:r>
            <a:r>
              <a:rPr lang="ru-RU" dirty="0">
                <a:solidFill>
                  <a:srgbClr val="FF0000"/>
                </a:solidFill>
              </a:rPr>
              <a:t> на </a:t>
            </a:r>
            <a:r>
              <a:rPr lang="ru-RU" dirty="0" err="1">
                <a:solidFill>
                  <a:srgbClr val="FF0000"/>
                </a:solidFill>
              </a:rPr>
              <a:t>поліцейського</a:t>
            </a:r>
            <a:r>
              <a:rPr lang="ru-RU" dirty="0">
                <a:solidFill>
                  <a:srgbClr val="FF0000"/>
                </a:solidFill>
              </a:rPr>
              <a:t> </a:t>
            </a:r>
            <a:r>
              <a:rPr lang="ru-RU" dirty="0" err="1">
                <a:solidFill>
                  <a:srgbClr val="FF0000"/>
                </a:solidFill>
              </a:rPr>
              <a:t>обов’язків</a:t>
            </a:r>
            <a:r>
              <a:rPr lang="ru-RU" dirty="0"/>
              <a:t>, яку </a:t>
            </a:r>
            <a:r>
              <a:rPr lang="ru-RU" dirty="0" err="1"/>
              <a:t>законодавець</a:t>
            </a:r>
            <a:r>
              <a:rPr lang="ru-RU" dirty="0"/>
              <a:t> </a:t>
            </a:r>
            <a:r>
              <a:rPr lang="ru-RU" dirty="0" err="1"/>
              <a:t>вирішив</a:t>
            </a:r>
            <a:r>
              <a:rPr lang="ru-RU" dirty="0"/>
              <a:t> </a:t>
            </a:r>
            <a:r>
              <a:rPr lang="ru-RU" dirty="0" err="1"/>
              <a:t>закріпити</a:t>
            </a:r>
            <a:r>
              <a:rPr lang="ru-RU" dirty="0"/>
              <a:t> в </a:t>
            </a:r>
            <a:r>
              <a:rPr lang="ru-RU" dirty="0" err="1"/>
              <a:t>нормі</a:t>
            </a:r>
            <a:r>
              <a:rPr lang="ru-RU" dirty="0"/>
              <a:t> Закону. </a:t>
            </a:r>
            <a:endParaRPr lang="ru-RU" dirty="0" smtClean="0"/>
          </a:p>
          <a:p>
            <a:endParaRPr lang="ru-RU" dirty="0" smtClean="0"/>
          </a:p>
          <a:p>
            <a:pPr marL="0" indent="0">
              <a:buNone/>
            </a:pPr>
            <a:r>
              <a:rPr lang="ru-RU" dirty="0" smtClean="0">
                <a:solidFill>
                  <a:srgbClr val="FF0000"/>
                </a:solidFill>
              </a:rPr>
              <a:t>Яка </a:t>
            </a:r>
            <a:r>
              <a:rPr lang="ru-RU" dirty="0" err="1">
                <a:solidFill>
                  <a:srgbClr val="FF0000"/>
                </a:solidFill>
              </a:rPr>
              <a:t>підстава</a:t>
            </a:r>
            <a:r>
              <a:rPr lang="ru-RU" dirty="0">
                <a:solidFill>
                  <a:srgbClr val="FF0000"/>
                </a:solidFill>
              </a:rPr>
              <a:t> для </a:t>
            </a:r>
            <a:r>
              <a:rPr lang="ru-RU" dirty="0" err="1">
                <a:solidFill>
                  <a:srgbClr val="FF0000"/>
                </a:solidFill>
              </a:rPr>
              <a:t>здійснення</a:t>
            </a:r>
            <a:r>
              <a:rPr lang="ru-RU" dirty="0">
                <a:solidFill>
                  <a:srgbClr val="FF0000"/>
                </a:solidFill>
              </a:rPr>
              <a:t> </a:t>
            </a:r>
            <a:r>
              <a:rPr lang="ru-RU" dirty="0" err="1">
                <a:solidFill>
                  <a:srgbClr val="FF0000"/>
                </a:solidFill>
              </a:rPr>
              <a:t>даного</a:t>
            </a:r>
            <a:r>
              <a:rPr lang="ru-RU" dirty="0">
                <a:solidFill>
                  <a:srgbClr val="FF0000"/>
                </a:solidFill>
              </a:rPr>
              <a:t> </a:t>
            </a:r>
            <a:r>
              <a:rPr lang="ru-RU" dirty="0" err="1">
                <a:solidFill>
                  <a:srgbClr val="FF0000"/>
                </a:solidFill>
              </a:rPr>
              <a:t>поліцейського</a:t>
            </a:r>
            <a:r>
              <a:rPr lang="ru-RU" dirty="0">
                <a:solidFill>
                  <a:srgbClr val="FF0000"/>
                </a:solidFill>
              </a:rPr>
              <a:t> заходу? </a:t>
            </a:r>
            <a:endParaRPr lang="ru-RU" dirty="0" smtClean="0">
              <a:solidFill>
                <a:srgbClr val="FF0000"/>
              </a:solidFill>
            </a:endParaRPr>
          </a:p>
          <a:p>
            <a:pPr marL="514350" indent="-514350">
              <a:buAutoNum type="arabicPeriod"/>
            </a:pPr>
            <a:r>
              <a:rPr lang="ru-RU" dirty="0" err="1" smtClean="0"/>
              <a:t>Поліцейський</a:t>
            </a:r>
            <a:r>
              <a:rPr lang="ru-RU" dirty="0" smtClean="0"/>
              <a:t> </a:t>
            </a:r>
            <a:r>
              <a:rPr lang="ru-RU" dirty="0" err="1"/>
              <a:t>уповноважений</a:t>
            </a:r>
            <a:r>
              <a:rPr lang="ru-RU" dirty="0"/>
              <a:t> </a:t>
            </a:r>
            <a:r>
              <a:rPr lang="ru-RU" dirty="0" err="1"/>
              <a:t>вимагати</a:t>
            </a:r>
            <a:r>
              <a:rPr lang="ru-RU" dirty="0"/>
              <a:t> </a:t>
            </a:r>
            <a:r>
              <a:rPr lang="ru-RU" dirty="0" err="1"/>
              <a:t>від</a:t>
            </a:r>
            <a:r>
              <a:rPr lang="ru-RU" dirty="0"/>
              <a:t> особи (</a:t>
            </a:r>
            <a:r>
              <a:rPr lang="ru-RU" dirty="0" err="1"/>
              <a:t>осіб</a:t>
            </a:r>
            <a:r>
              <a:rPr lang="ru-RU" dirty="0"/>
              <a:t>) </a:t>
            </a:r>
            <a:r>
              <a:rPr lang="ru-RU" dirty="0" err="1"/>
              <a:t>залишити</a:t>
            </a:r>
            <a:r>
              <a:rPr lang="ru-RU" dirty="0"/>
              <a:t> </a:t>
            </a:r>
            <a:r>
              <a:rPr lang="ru-RU" dirty="0" err="1"/>
              <a:t>визначене</a:t>
            </a:r>
            <a:r>
              <a:rPr lang="ru-RU" dirty="0"/>
              <a:t> </a:t>
            </a:r>
            <a:r>
              <a:rPr lang="ru-RU" dirty="0" err="1"/>
              <a:t>місце</a:t>
            </a:r>
            <a:r>
              <a:rPr lang="ru-RU" dirty="0"/>
              <a:t> на </a:t>
            </a:r>
            <a:r>
              <a:rPr lang="ru-RU" dirty="0" err="1"/>
              <a:t>певний</a:t>
            </a:r>
            <a:r>
              <a:rPr lang="ru-RU" dirty="0"/>
              <a:t> строк </a:t>
            </a:r>
            <a:r>
              <a:rPr lang="ru-RU" dirty="0" err="1"/>
              <a:t>або</a:t>
            </a:r>
            <a:r>
              <a:rPr lang="ru-RU" dirty="0"/>
              <a:t> </a:t>
            </a:r>
            <a:r>
              <a:rPr lang="ru-RU" dirty="0" err="1"/>
              <a:t>заборонити</a:t>
            </a:r>
            <a:r>
              <a:rPr lang="ru-RU" dirty="0"/>
              <a:t> </a:t>
            </a:r>
            <a:r>
              <a:rPr lang="ru-RU" dirty="0" err="1"/>
              <a:t>чи</a:t>
            </a:r>
            <a:r>
              <a:rPr lang="ru-RU" dirty="0"/>
              <a:t> </a:t>
            </a:r>
            <a:r>
              <a:rPr lang="ru-RU" dirty="0" err="1"/>
              <a:t>обмежити</a:t>
            </a:r>
            <a:r>
              <a:rPr lang="ru-RU" dirty="0"/>
              <a:t> особам доступ до </a:t>
            </a:r>
            <a:r>
              <a:rPr lang="ru-RU" dirty="0" err="1"/>
              <a:t>визначеної</a:t>
            </a:r>
            <a:r>
              <a:rPr lang="ru-RU" dirty="0"/>
              <a:t> </a:t>
            </a:r>
            <a:r>
              <a:rPr lang="ru-RU" dirty="0" err="1"/>
              <a:t>території</a:t>
            </a:r>
            <a:r>
              <a:rPr lang="ru-RU" dirty="0"/>
              <a:t> </a:t>
            </a:r>
            <a:r>
              <a:rPr lang="ru-RU" dirty="0" err="1"/>
              <a:t>або</a:t>
            </a:r>
            <a:r>
              <a:rPr lang="ru-RU" dirty="0"/>
              <a:t> </a:t>
            </a:r>
            <a:r>
              <a:rPr lang="ru-RU" dirty="0" err="1"/>
              <a:t>об’єктів</a:t>
            </a:r>
            <a:r>
              <a:rPr lang="ru-RU" dirty="0"/>
              <a:t>, </a:t>
            </a:r>
            <a:r>
              <a:rPr lang="ru-RU" dirty="0" err="1"/>
              <a:t>якщо</a:t>
            </a:r>
            <a:r>
              <a:rPr lang="ru-RU" dirty="0"/>
              <a:t> </a:t>
            </a:r>
            <a:r>
              <a:rPr lang="ru-RU" dirty="0" err="1"/>
              <a:t>це</a:t>
            </a:r>
            <a:r>
              <a:rPr lang="ru-RU" dirty="0"/>
              <a:t> </a:t>
            </a:r>
            <a:r>
              <a:rPr lang="ru-RU" dirty="0" err="1"/>
              <a:t>необхідно</a:t>
            </a:r>
            <a:r>
              <a:rPr lang="ru-RU" dirty="0"/>
              <a:t> </a:t>
            </a:r>
            <a:r>
              <a:rPr lang="ru-RU" dirty="0">
                <a:solidFill>
                  <a:srgbClr val="FF0000"/>
                </a:solidFill>
              </a:rPr>
              <a:t>для </a:t>
            </a:r>
            <a:r>
              <a:rPr lang="ru-RU" dirty="0" err="1">
                <a:solidFill>
                  <a:srgbClr val="FF0000"/>
                </a:solidFill>
              </a:rPr>
              <a:t>забезпечення</a:t>
            </a:r>
            <a:r>
              <a:rPr lang="ru-RU" dirty="0">
                <a:solidFill>
                  <a:srgbClr val="FF0000"/>
                </a:solidFill>
              </a:rPr>
              <a:t> </a:t>
            </a:r>
            <a:r>
              <a:rPr lang="ru-RU" dirty="0" err="1">
                <a:solidFill>
                  <a:srgbClr val="FF0000"/>
                </a:solidFill>
              </a:rPr>
              <a:t>публічної</a:t>
            </a:r>
            <a:r>
              <a:rPr lang="ru-RU" dirty="0">
                <a:solidFill>
                  <a:srgbClr val="FF0000"/>
                </a:solidFill>
              </a:rPr>
              <a:t> </a:t>
            </a:r>
            <a:r>
              <a:rPr lang="ru-RU" dirty="0" err="1">
                <a:solidFill>
                  <a:srgbClr val="FF0000"/>
                </a:solidFill>
              </a:rPr>
              <a:t>безпеки</a:t>
            </a:r>
            <a:r>
              <a:rPr lang="ru-RU" dirty="0">
                <a:solidFill>
                  <a:srgbClr val="FF0000"/>
                </a:solidFill>
              </a:rPr>
              <a:t> і порядку</a:t>
            </a:r>
            <a:r>
              <a:rPr lang="ru-RU" dirty="0"/>
              <a:t>, </a:t>
            </a:r>
            <a:endParaRPr lang="ru-RU" dirty="0" smtClean="0"/>
          </a:p>
          <a:p>
            <a:pPr marL="514350" indent="-514350">
              <a:buAutoNum type="arabicPeriod"/>
            </a:pPr>
            <a:r>
              <a:rPr lang="ru-RU" dirty="0" smtClean="0"/>
              <a:t>2</a:t>
            </a:r>
            <a:r>
              <a:rPr lang="ru-RU" dirty="0"/>
              <a:t>. </a:t>
            </a:r>
            <a:r>
              <a:rPr lang="ru-RU" dirty="0" err="1">
                <a:solidFill>
                  <a:srgbClr val="FF0000"/>
                </a:solidFill>
              </a:rPr>
              <a:t>Охорони</a:t>
            </a:r>
            <a:r>
              <a:rPr lang="ru-RU" dirty="0">
                <a:solidFill>
                  <a:srgbClr val="FF0000"/>
                </a:solidFill>
              </a:rPr>
              <a:t> </a:t>
            </a:r>
            <a:r>
              <a:rPr lang="ru-RU" dirty="0" err="1">
                <a:solidFill>
                  <a:srgbClr val="FF0000"/>
                </a:solidFill>
              </a:rPr>
              <a:t>життя</a:t>
            </a:r>
            <a:r>
              <a:rPr lang="ru-RU" dirty="0">
                <a:solidFill>
                  <a:srgbClr val="FF0000"/>
                </a:solidFill>
              </a:rPr>
              <a:t> і </a:t>
            </a:r>
            <a:r>
              <a:rPr lang="ru-RU" dirty="0" err="1">
                <a:solidFill>
                  <a:srgbClr val="FF0000"/>
                </a:solidFill>
              </a:rPr>
              <a:t>здоров’я</a:t>
            </a:r>
            <a:r>
              <a:rPr lang="ru-RU" dirty="0">
                <a:solidFill>
                  <a:srgbClr val="FF0000"/>
                </a:solidFill>
              </a:rPr>
              <a:t> людей</a:t>
            </a:r>
            <a:r>
              <a:rPr lang="ru-RU" dirty="0"/>
              <a:t>, </a:t>
            </a:r>
            <a:endParaRPr lang="ru-RU" dirty="0" smtClean="0"/>
          </a:p>
          <a:p>
            <a:pPr marL="514350" indent="-514350">
              <a:buAutoNum type="arabicPeriod"/>
            </a:pPr>
            <a:r>
              <a:rPr lang="ru-RU" dirty="0" smtClean="0"/>
              <a:t>3</a:t>
            </a:r>
            <a:r>
              <a:rPr lang="ru-RU" dirty="0"/>
              <a:t>. Для </a:t>
            </a:r>
            <a:r>
              <a:rPr lang="ru-RU" dirty="0" err="1">
                <a:solidFill>
                  <a:srgbClr val="FF0000"/>
                </a:solidFill>
              </a:rPr>
              <a:t>збереження</a:t>
            </a:r>
            <a:r>
              <a:rPr lang="ru-RU" dirty="0">
                <a:solidFill>
                  <a:srgbClr val="FF0000"/>
                </a:solidFill>
              </a:rPr>
              <a:t> та </a:t>
            </a:r>
            <a:r>
              <a:rPr lang="ru-RU" dirty="0" err="1">
                <a:solidFill>
                  <a:srgbClr val="FF0000"/>
                </a:solidFill>
              </a:rPr>
              <a:t>фіксації</a:t>
            </a:r>
            <a:r>
              <a:rPr lang="ru-RU" dirty="0">
                <a:solidFill>
                  <a:srgbClr val="FF0000"/>
                </a:solidFill>
              </a:rPr>
              <a:t> </a:t>
            </a:r>
            <a:r>
              <a:rPr lang="ru-RU" dirty="0" err="1">
                <a:solidFill>
                  <a:srgbClr val="FF0000"/>
                </a:solidFill>
              </a:rPr>
              <a:t>слідів</a:t>
            </a:r>
            <a:r>
              <a:rPr lang="ru-RU" dirty="0">
                <a:solidFill>
                  <a:srgbClr val="FF0000"/>
                </a:solidFill>
              </a:rPr>
              <a:t> </a:t>
            </a:r>
            <a:r>
              <a:rPr lang="ru-RU" dirty="0" err="1">
                <a:solidFill>
                  <a:srgbClr val="FF0000"/>
                </a:solidFill>
              </a:rPr>
              <a:t>правопорушення</a:t>
            </a:r>
            <a:r>
              <a:rPr lang="ru-RU" dirty="0"/>
              <a:t>.</a:t>
            </a:r>
          </a:p>
        </p:txBody>
      </p:sp>
    </p:spTree>
    <p:extLst>
      <p:ext uri="{BB962C8B-B14F-4D97-AF65-F5344CB8AC3E}">
        <p14:creationId xmlns:p14="http://schemas.microsoft.com/office/powerpoint/2010/main" val="36035412"/>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145435"/>
          </a:xfrm>
        </p:spPr>
        <p:txBody>
          <a:bodyPr>
            <a:normAutofit fontScale="85000" lnSpcReduction="20000"/>
          </a:bodyPr>
          <a:lstStyle/>
          <a:p>
            <a:pPr marL="0" indent="0" algn="just">
              <a:buNone/>
            </a:pPr>
            <a:r>
              <a:rPr lang="ru-RU" dirty="0" err="1">
                <a:latin typeface="Times New Roman" panose="02020603050405020304" pitchFamily="18" charset="0"/>
                <a:cs typeface="Times New Roman" panose="02020603050405020304" pitchFamily="18" charset="0"/>
              </a:rPr>
              <a:t>Обмеження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пересування</a:t>
            </a:r>
            <a:r>
              <a:rPr lang="ru-RU" dirty="0">
                <a:latin typeface="Times New Roman" panose="02020603050405020304" pitchFamily="18" charset="0"/>
                <a:cs typeface="Times New Roman" panose="02020603050405020304" pitchFamily="18" charset="0"/>
              </a:rPr>
              <a:t> особи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транспортного </a:t>
            </a:r>
            <a:r>
              <a:rPr lang="ru-RU" dirty="0" err="1">
                <a:latin typeface="Times New Roman" panose="02020603050405020304" pitchFamily="18" charset="0"/>
                <a:cs typeface="Times New Roman" panose="02020603050405020304" pitchFamily="18" charset="0"/>
              </a:rPr>
              <a:t>засобу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фактичного </a:t>
            </a:r>
            <a:r>
              <a:rPr lang="ru-RU" dirty="0" err="1">
                <a:latin typeface="Times New Roman" panose="02020603050405020304" pitchFamily="18" charset="0"/>
                <a:cs typeface="Times New Roman" panose="02020603050405020304" pitchFamily="18" charset="0"/>
              </a:rPr>
              <a:t>володіння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річчю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Обмеження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пересування</a:t>
            </a:r>
            <a:r>
              <a:rPr lang="ru-RU" dirty="0">
                <a:latin typeface="Times New Roman" panose="02020603050405020304" pitchFamily="18" charset="0"/>
                <a:cs typeface="Times New Roman" panose="02020603050405020304" pitchFamily="18" charset="0"/>
              </a:rPr>
              <a:t> особи – </a:t>
            </a:r>
            <a:r>
              <a:rPr lang="ru-RU" dirty="0" err="1">
                <a:solidFill>
                  <a:srgbClr val="FF0000"/>
                </a:solidFill>
                <a:latin typeface="Times New Roman" panose="02020603050405020304" pitchFamily="18" charset="0"/>
                <a:cs typeface="Times New Roman" panose="02020603050405020304" pitchFamily="18" charset="0"/>
              </a:rPr>
              <a:t>це</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затримання</a:t>
            </a:r>
            <a:r>
              <a:rPr lang="ru-RU" dirty="0">
                <a:solidFill>
                  <a:srgbClr val="FF0000"/>
                </a:solidFill>
                <a:latin typeface="Times New Roman" panose="02020603050405020304" pitchFamily="18" charset="0"/>
                <a:cs typeface="Times New Roman" panose="02020603050405020304" pitchFamily="18" charset="0"/>
              </a:rPr>
              <a:t> особи за </a:t>
            </a:r>
            <a:r>
              <a:rPr lang="ru-RU" dirty="0" err="1">
                <a:solidFill>
                  <a:srgbClr val="FF0000"/>
                </a:solidFill>
                <a:latin typeface="Times New Roman" panose="02020603050405020304" pitchFamily="18" charset="0"/>
                <a:cs typeface="Times New Roman" panose="02020603050405020304" pitchFamily="18" charset="0"/>
              </a:rPr>
              <a:t>вчинення</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адміністративного</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правопорушення</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чи</a:t>
            </a:r>
            <a:r>
              <a:rPr lang="ru-RU" dirty="0">
                <a:solidFill>
                  <a:srgbClr val="FF0000"/>
                </a:solidFill>
                <a:latin typeface="Times New Roman" panose="02020603050405020304" pitchFamily="18" charset="0"/>
                <a:cs typeface="Times New Roman" panose="02020603050405020304" pitchFamily="18" charset="0"/>
              </a:rPr>
              <a:t> </a:t>
            </a:r>
            <a:r>
              <a:rPr lang="ru-RU" dirty="0" err="1" smtClean="0">
                <a:solidFill>
                  <a:srgbClr val="FF0000"/>
                </a:solidFill>
                <a:latin typeface="Times New Roman" panose="02020603050405020304" pitchFamily="18" charset="0"/>
                <a:cs typeface="Times New Roman" panose="02020603050405020304" pitchFamily="18" charset="0"/>
              </a:rPr>
              <a:t>злочину</a:t>
            </a:r>
            <a:endParaRPr lang="ru-RU" dirty="0" smtClean="0">
              <a:solidFill>
                <a:srgbClr val="FF0000"/>
              </a:solidFill>
              <a:latin typeface="Times New Roman" panose="02020603050405020304" pitchFamily="18" charset="0"/>
              <a:cs typeface="Times New Roman" panose="02020603050405020304" pitchFamily="18" charset="0"/>
            </a:endParaRPr>
          </a:p>
          <a:p>
            <a:pPr marL="0" indent="0">
              <a:buNone/>
            </a:pPr>
            <a:endParaRPr lang="ru-RU" dirty="0" smtClean="0">
              <a:latin typeface="Times New Roman" panose="02020603050405020304" pitchFamily="18" charset="0"/>
              <a:cs typeface="Times New Roman" panose="02020603050405020304" pitchFamily="18" charset="0"/>
            </a:endParaRPr>
          </a:p>
          <a:p>
            <a:pPr marL="0" indent="0">
              <a:buNone/>
            </a:pPr>
            <a:endParaRPr lang="ru-RU" dirty="0">
              <a:latin typeface="Times New Roman" panose="02020603050405020304" pitchFamily="18" charset="0"/>
              <a:cs typeface="Times New Roman" panose="02020603050405020304" pitchFamily="18" charset="0"/>
            </a:endParaRPr>
          </a:p>
          <a:p>
            <a:pPr marL="0" indent="0">
              <a:buNone/>
            </a:pPr>
            <a:r>
              <a:rPr lang="ru-RU" dirty="0" err="1" smtClean="0">
                <a:latin typeface="Times New Roman" panose="02020603050405020304" pitchFamily="18" charset="0"/>
                <a:cs typeface="Times New Roman" panose="02020603050405020304" pitchFamily="18" charset="0"/>
              </a:rPr>
              <a:t>Поліцейський</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тимчасово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обмежити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фактичне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володіння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річчю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пересування</a:t>
            </a:r>
            <a:r>
              <a:rPr lang="ru-RU" dirty="0">
                <a:latin typeface="Times New Roman" panose="02020603050405020304" pitchFamily="18" charset="0"/>
                <a:cs typeface="Times New Roman" panose="02020603050405020304" pitchFamily="18" charset="0"/>
              </a:rPr>
              <a:t> транспортного </a:t>
            </a:r>
            <a:r>
              <a:rPr lang="ru-RU" dirty="0" err="1">
                <a:latin typeface="Times New Roman" panose="02020603050405020304" pitchFamily="18" charset="0"/>
                <a:cs typeface="Times New Roman" panose="02020603050405020304" pitchFamily="18" charset="0"/>
              </a:rPr>
              <a:t>засобу</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marL="0" indent="0">
              <a:buNone/>
            </a:pPr>
            <a:r>
              <a:rPr lang="ru-RU" dirty="0" smtClean="0">
                <a:latin typeface="Times New Roman" panose="02020603050405020304" pitchFamily="18" charset="0"/>
                <a:cs typeface="Times New Roman" panose="02020603050405020304" pitchFamily="18" charset="0"/>
              </a:rPr>
              <a:t>1</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запобігання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небезпеці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якщо</a:t>
            </a:r>
            <a:r>
              <a:rPr lang="ru-RU" dirty="0">
                <a:latin typeface="Times New Roman" panose="02020603050405020304" pitchFamily="18" charset="0"/>
                <a:cs typeface="Times New Roman" panose="02020603050405020304" pitchFamily="18" charset="0"/>
              </a:rPr>
              <a:t> </a:t>
            </a:r>
            <a:r>
              <a:rPr lang="ru-RU" dirty="0">
                <a:solidFill>
                  <a:srgbClr val="FF0000"/>
                </a:solidFill>
                <a:latin typeface="Times New Roman" panose="02020603050405020304" pitchFamily="18" charset="0"/>
                <a:cs typeface="Times New Roman" panose="02020603050405020304" pitchFamily="18" charset="0"/>
              </a:rPr>
              <a:t>є </a:t>
            </a:r>
            <a:r>
              <a:rPr lang="ru-RU" dirty="0" err="1">
                <a:solidFill>
                  <a:srgbClr val="FF0000"/>
                </a:solidFill>
                <a:latin typeface="Times New Roman" panose="02020603050405020304" pitchFamily="18" charset="0"/>
                <a:cs typeface="Times New Roman" panose="02020603050405020304" pitchFamily="18" charset="0"/>
              </a:rPr>
              <a:t>достатні</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підстави</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вважати</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що</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річ</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або</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транспортний</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засіб</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можуть</a:t>
            </a:r>
            <a:r>
              <a:rPr lang="ru-RU" dirty="0">
                <a:solidFill>
                  <a:srgbClr val="FF0000"/>
                </a:solidFill>
                <a:latin typeface="Times New Roman" panose="02020603050405020304" pitchFamily="18" charset="0"/>
                <a:cs typeface="Times New Roman" panose="02020603050405020304" pitchFamily="18" charset="0"/>
              </a:rPr>
              <a:t> бути </a:t>
            </a:r>
            <a:r>
              <a:rPr lang="ru-RU" dirty="0" err="1">
                <a:solidFill>
                  <a:srgbClr val="FF0000"/>
                </a:solidFill>
                <a:latin typeface="Times New Roman" panose="02020603050405020304" pitchFamily="18" charset="0"/>
                <a:cs typeface="Times New Roman" panose="02020603050405020304" pitchFamily="18" charset="0"/>
              </a:rPr>
              <a:t>використані</a:t>
            </a:r>
            <a:r>
              <a:rPr lang="ru-RU" dirty="0">
                <a:solidFill>
                  <a:srgbClr val="FF0000"/>
                </a:solidFill>
                <a:latin typeface="Times New Roman" panose="02020603050405020304" pitchFamily="18" charset="0"/>
                <a:cs typeface="Times New Roman" panose="02020603050405020304" pitchFamily="18" charset="0"/>
              </a:rPr>
              <a:t> особою з метою </a:t>
            </a:r>
            <a:r>
              <a:rPr lang="ru-RU" dirty="0" err="1">
                <a:solidFill>
                  <a:srgbClr val="FF0000"/>
                </a:solidFill>
                <a:latin typeface="Times New Roman" panose="02020603050405020304" pitchFamily="18" charset="0"/>
                <a:cs typeface="Times New Roman" panose="02020603050405020304" pitchFamily="18" charset="0"/>
              </a:rPr>
              <a:t>посягання</a:t>
            </a:r>
            <a:r>
              <a:rPr lang="ru-RU" dirty="0">
                <a:solidFill>
                  <a:srgbClr val="FF0000"/>
                </a:solidFill>
                <a:latin typeface="Times New Roman" panose="02020603050405020304" pitchFamily="18" charset="0"/>
                <a:cs typeface="Times New Roman" panose="02020603050405020304" pitchFamily="18" charset="0"/>
              </a:rPr>
              <a:t> на </a:t>
            </a:r>
            <a:r>
              <a:rPr lang="ru-RU" dirty="0" err="1">
                <a:solidFill>
                  <a:srgbClr val="FF0000"/>
                </a:solidFill>
                <a:latin typeface="Times New Roman" panose="02020603050405020304" pitchFamily="18" charset="0"/>
                <a:cs typeface="Times New Roman" panose="02020603050405020304" pitchFamily="18" charset="0"/>
              </a:rPr>
              <a:t>своє</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життя</a:t>
            </a:r>
            <a:r>
              <a:rPr lang="ru-RU" dirty="0">
                <a:solidFill>
                  <a:srgbClr val="FF0000"/>
                </a:solidFill>
                <a:latin typeface="Times New Roman" panose="02020603050405020304" pitchFamily="18" charset="0"/>
                <a:cs typeface="Times New Roman" panose="02020603050405020304" pitchFamily="18" charset="0"/>
              </a:rPr>
              <a:t> і </a:t>
            </a:r>
            <a:r>
              <a:rPr lang="ru-RU" dirty="0" err="1">
                <a:solidFill>
                  <a:srgbClr val="FF0000"/>
                </a:solidFill>
                <a:latin typeface="Times New Roman" panose="02020603050405020304" pitchFamily="18" charset="0"/>
                <a:cs typeface="Times New Roman" panose="02020603050405020304" pitchFamily="18" charset="0"/>
              </a:rPr>
              <a:t>здоров’я</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або</a:t>
            </a:r>
            <a:r>
              <a:rPr lang="ru-RU" dirty="0">
                <a:solidFill>
                  <a:srgbClr val="FF0000"/>
                </a:solidFill>
                <a:latin typeface="Times New Roman" panose="02020603050405020304" pitchFamily="18" charset="0"/>
                <a:cs typeface="Times New Roman" panose="02020603050405020304" pitchFamily="18" charset="0"/>
              </a:rPr>
              <a:t> на </a:t>
            </a:r>
            <a:r>
              <a:rPr lang="ru-RU" dirty="0" err="1">
                <a:solidFill>
                  <a:srgbClr val="FF0000"/>
                </a:solidFill>
                <a:latin typeface="Times New Roman" panose="02020603050405020304" pitchFamily="18" charset="0"/>
                <a:cs typeface="Times New Roman" panose="02020603050405020304" pitchFamily="18" charset="0"/>
              </a:rPr>
              <a:t>життя</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чи</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здоров’я</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іншої</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людини</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або</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пошкодження</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чужої</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речі</a:t>
            </a:r>
            <a:r>
              <a:rPr lang="ru-RU" dirty="0">
                <a:solidFill>
                  <a:srgbClr val="FF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83692747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8229600" cy="5289451"/>
          </a:xfrm>
        </p:spPr>
        <p:txBody>
          <a:bodyPr>
            <a:normAutofit fontScale="92500" lnSpcReduction="20000"/>
          </a:bodyPr>
          <a:lstStyle/>
          <a:p>
            <a:pPr marL="0" indent="0" algn="just">
              <a:buNone/>
            </a:pPr>
            <a:r>
              <a:rPr lang="ru-RU" dirty="0" err="1">
                <a:latin typeface="Times New Roman" panose="02020603050405020304" pitchFamily="18" charset="0"/>
                <a:cs typeface="Times New Roman" panose="02020603050405020304" pitchFamily="18" charset="0"/>
              </a:rPr>
              <a:t>Проникнення</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житла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іншого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володіння</a:t>
            </a:r>
            <a:r>
              <a:rPr lang="ru-RU" dirty="0">
                <a:latin typeface="Times New Roman" panose="02020603050405020304" pitchFamily="18" charset="0"/>
                <a:cs typeface="Times New Roman" panose="02020603050405020304" pitchFamily="18" charset="0"/>
              </a:rPr>
              <a:t> особи </a:t>
            </a:r>
            <a:endParaRPr lang="ru-RU" dirty="0" smtClean="0">
              <a:latin typeface="Times New Roman" panose="02020603050405020304" pitchFamily="18" charset="0"/>
              <a:cs typeface="Times New Roman" panose="02020603050405020304" pitchFamily="18" charset="0"/>
            </a:endParaRPr>
          </a:p>
          <a:p>
            <a:pPr marL="514350" indent="-514350" algn="just">
              <a:buAutoNum type="arabicPeriod"/>
            </a:pPr>
            <a:r>
              <a:rPr lang="ru-RU" dirty="0" err="1" smtClean="0">
                <a:latin typeface="Times New Roman" panose="02020603050405020304" pitchFamily="18" charset="0"/>
                <a:cs typeface="Times New Roman" panose="02020603050405020304" pitchFamily="18" charset="0"/>
              </a:rPr>
              <a:t>Поліція</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проникнути</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житла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іншого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володіння</a:t>
            </a:r>
            <a:r>
              <a:rPr lang="ru-RU" dirty="0">
                <a:latin typeface="Times New Roman" panose="02020603050405020304" pitchFamily="18" charset="0"/>
                <a:cs typeface="Times New Roman" panose="02020603050405020304" pitchFamily="18" charset="0"/>
              </a:rPr>
              <a:t> особи без </a:t>
            </a:r>
            <a:r>
              <a:rPr lang="ru-RU" dirty="0" err="1">
                <a:latin typeface="Times New Roman" panose="02020603050405020304" pitchFamily="18" charset="0"/>
                <a:cs typeface="Times New Roman" panose="02020603050405020304" pitchFamily="18" charset="0"/>
              </a:rPr>
              <a:t>вмотивованого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рішення</a:t>
            </a:r>
            <a:r>
              <a:rPr lang="ru-RU" dirty="0">
                <a:latin typeface="Times New Roman" panose="02020603050405020304" pitchFamily="18" charset="0"/>
                <a:cs typeface="Times New Roman" panose="02020603050405020304" pitchFamily="18" charset="0"/>
              </a:rPr>
              <a:t> суду </a:t>
            </a:r>
            <a:r>
              <a:rPr lang="ru-RU" dirty="0" err="1">
                <a:latin typeface="Times New Roman" panose="02020603050405020304" pitchFamily="18" charset="0"/>
                <a:cs typeface="Times New Roman" panose="02020603050405020304" pitchFamily="18" charset="0"/>
              </a:rPr>
              <a:t>лише</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невідкладних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випадках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пов’язаних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із</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marL="0" indent="0" algn="just">
              <a:buNone/>
            </a:pPr>
            <a:r>
              <a:rPr lang="ru-RU" dirty="0" smtClean="0">
                <a:latin typeface="Times New Roman" panose="02020603050405020304" pitchFamily="18" charset="0"/>
                <a:cs typeface="Times New Roman" panose="02020603050405020304" pitchFamily="18" charset="0"/>
              </a:rPr>
              <a:t>1</a:t>
            </a:r>
            <a:r>
              <a:rPr lang="ru-RU" dirty="0">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рятуванням</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життя</a:t>
            </a:r>
            <a:r>
              <a:rPr lang="ru-RU" dirty="0">
                <a:solidFill>
                  <a:srgbClr val="FF0000"/>
                </a:solidFill>
                <a:latin typeface="Times New Roman" panose="02020603050405020304" pitchFamily="18" charset="0"/>
                <a:cs typeface="Times New Roman" panose="02020603050405020304" pitchFamily="18" charset="0"/>
              </a:rPr>
              <a:t> людей та </a:t>
            </a:r>
            <a:r>
              <a:rPr lang="ru-RU" dirty="0" err="1">
                <a:solidFill>
                  <a:srgbClr val="FF0000"/>
                </a:solidFill>
                <a:latin typeface="Times New Roman" panose="02020603050405020304" pitchFamily="18" charset="0"/>
                <a:cs typeface="Times New Roman" panose="02020603050405020304" pitchFamily="18" charset="0"/>
              </a:rPr>
              <a:t>цінного</a:t>
            </a:r>
            <a:r>
              <a:rPr lang="ru-RU" dirty="0">
                <a:solidFill>
                  <a:srgbClr val="FF0000"/>
                </a:solidFill>
                <a:latin typeface="Times New Roman" panose="02020603050405020304" pitchFamily="18" charset="0"/>
                <a:cs typeface="Times New Roman" panose="02020603050405020304" pitchFamily="18" charset="0"/>
              </a:rPr>
              <a:t> майна </a:t>
            </a:r>
            <a:r>
              <a:rPr lang="ru-RU" dirty="0" err="1">
                <a:latin typeface="Times New Roman" panose="02020603050405020304" pitchFamily="18" charset="0"/>
                <a:cs typeface="Times New Roman" panose="02020603050405020304" pitchFamily="18" charset="0"/>
              </a:rPr>
              <a:t>під</a:t>
            </a:r>
            <a:r>
              <a:rPr lang="ru-RU" dirty="0">
                <a:latin typeface="Times New Roman" panose="02020603050405020304" pitchFamily="18" charset="0"/>
                <a:cs typeface="Times New Roman" panose="02020603050405020304" pitchFamily="18" charset="0"/>
              </a:rPr>
              <a:t> час </a:t>
            </a:r>
            <a:r>
              <a:rPr lang="ru-RU" dirty="0" err="1">
                <a:latin typeface="Times New Roman" panose="02020603050405020304" pitchFamily="18" charset="0"/>
                <a:cs typeface="Times New Roman" panose="02020603050405020304" pitchFamily="18" charset="0"/>
              </a:rPr>
              <a:t>надзвичайних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ситуацій</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marL="0" indent="0" algn="just">
              <a:buNone/>
            </a:pPr>
            <a:r>
              <a:rPr lang="ru-RU" dirty="0" smtClean="0">
                <a:latin typeface="Times New Roman" panose="02020603050405020304" pitchFamily="18" charset="0"/>
                <a:cs typeface="Times New Roman" panose="02020603050405020304" pitchFamily="18" charset="0"/>
              </a:rPr>
              <a:t>2</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безпосереднім</a:t>
            </a:r>
            <a:r>
              <a:rPr lang="ru-RU" dirty="0">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переслідуванням</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осіб</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підозрюваних</a:t>
            </a:r>
            <a:r>
              <a:rPr lang="ru-RU" dirty="0">
                <a:solidFill>
                  <a:srgbClr val="FF0000"/>
                </a:solidFill>
                <a:latin typeface="Times New Roman" panose="02020603050405020304" pitchFamily="18" charset="0"/>
                <a:cs typeface="Times New Roman" panose="02020603050405020304" pitchFamily="18" charset="0"/>
              </a:rPr>
              <a:t> у </a:t>
            </a:r>
            <a:r>
              <a:rPr lang="ru-RU" dirty="0" err="1">
                <a:solidFill>
                  <a:srgbClr val="FF0000"/>
                </a:solidFill>
                <a:latin typeface="Times New Roman" panose="02020603050405020304" pitchFamily="18" charset="0"/>
                <a:cs typeface="Times New Roman" panose="02020603050405020304" pitchFamily="18" charset="0"/>
              </a:rPr>
              <a:t>вчиненні</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злочину</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marL="0" indent="0" algn="just">
              <a:buNone/>
            </a:pPr>
            <a:r>
              <a:rPr lang="ru-RU" dirty="0" smtClean="0">
                <a:latin typeface="Times New Roman" panose="02020603050405020304" pitchFamily="18" charset="0"/>
                <a:cs typeface="Times New Roman" panose="02020603050405020304" pitchFamily="18" charset="0"/>
              </a:rPr>
              <a:t>3</a:t>
            </a:r>
            <a:r>
              <a:rPr lang="ru-RU" dirty="0">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припиненням</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злочину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загрожує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життю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осіб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знаходяться</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житлі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іншому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володінні</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364963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normAutofit fontScale="85000" lnSpcReduction="20000"/>
          </a:bodyPr>
          <a:lstStyle/>
          <a:p>
            <a:r>
              <a:rPr lang="ru-RU" dirty="0" err="1"/>
              <a:t>Стаття</a:t>
            </a:r>
            <a:r>
              <a:rPr lang="ru-RU" dirty="0"/>
              <a:t> 41. </a:t>
            </a:r>
            <a:r>
              <a:rPr lang="ru-RU" dirty="0" err="1"/>
              <a:t>Поліцейське</a:t>
            </a:r>
            <a:r>
              <a:rPr lang="ru-RU" dirty="0"/>
              <a:t> </a:t>
            </a:r>
            <a:r>
              <a:rPr lang="ru-RU" dirty="0" err="1"/>
              <a:t>піклування</a:t>
            </a:r>
            <a:r>
              <a:rPr lang="ru-RU" dirty="0"/>
              <a:t> </a:t>
            </a:r>
            <a:endParaRPr lang="ru-RU" dirty="0" smtClean="0"/>
          </a:p>
          <a:p>
            <a:pPr marL="514350" indent="-514350">
              <a:buAutoNum type="arabicPeriod"/>
            </a:pPr>
            <a:r>
              <a:rPr lang="ru-RU" dirty="0" err="1" smtClean="0"/>
              <a:t>Поліцейське</a:t>
            </a:r>
            <a:r>
              <a:rPr lang="ru-RU" dirty="0" smtClean="0"/>
              <a:t> </a:t>
            </a:r>
            <a:r>
              <a:rPr lang="ru-RU" dirty="0" err="1"/>
              <a:t>піклування</a:t>
            </a:r>
            <a:r>
              <a:rPr lang="ru-RU" dirty="0"/>
              <a:t> </a:t>
            </a:r>
            <a:r>
              <a:rPr lang="ru-RU" dirty="0" err="1"/>
              <a:t>може</a:t>
            </a:r>
            <a:r>
              <a:rPr lang="ru-RU" dirty="0"/>
              <a:t> </a:t>
            </a:r>
            <a:r>
              <a:rPr lang="ru-RU" dirty="0" err="1"/>
              <a:t>здійснюватися</a:t>
            </a:r>
            <a:r>
              <a:rPr lang="ru-RU" dirty="0"/>
              <a:t> </a:t>
            </a:r>
            <a:r>
              <a:rPr lang="ru-RU" dirty="0" err="1"/>
              <a:t>щодо</a:t>
            </a:r>
            <a:r>
              <a:rPr lang="ru-RU" dirty="0"/>
              <a:t>: </a:t>
            </a:r>
            <a:endParaRPr lang="ru-RU" dirty="0" smtClean="0"/>
          </a:p>
          <a:p>
            <a:pPr marL="0" indent="0">
              <a:buNone/>
            </a:pPr>
            <a:r>
              <a:rPr lang="ru-RU" dirty="0" smtClean="0"/>
              <a:t>1)</a:t>
            </a:r>
            <a:r>
              <a:rPr lang="ru-RU" dirty="0" err="1" smtClean="0"/>
              <a:t>неповнолітньої</a:t>
            </a:r>
            <a:r>
              <a:rPr lang="ru-RU" dirty="0" smtClean="0"/>
              <a:t> </a:t>
            </a:r>
            <a:r>
              <a:rPr lang="ru-RU" dirty="0"/>
              <a:t>особи </a:t>
            </a:r>
            <a:r>
              <a:rPr lang="ru-RU" dirty="0" err="1"/>
              <a:t>віком</a:t>
            </a:r>
            <a:r>
              <a:rPr lang="ru-RU" dirty="0"/>
              <a:t> до 16 </a:t>
            </a:r>
            <a:r>
              <a:rPr lang="ru-RU" dirty="0" err="1"/>
              <a:t>років</a:t>
            </a:r>
            <a:r>
              <a:rPr lang="ru-RU" dirty="0"/>
              <a:t>, яка </a:t>
            </a:r>
            <a:r>
              <a:rPr lang="ru-RU" dirty="0" err="1"/>
              <a:t>залишилася</a:t>
            </a:r>
            <a:r>
              <a:rPr lang="ru-RU" dirty="0"/>
              <a:t> без догляду; </a:t>
            </a:r>
            <a:endParaRPr lang="ru-RU" dirty="0" smtClean="0"/>
          </a:p>
          <a:p>
            <a:pPr marL="0" indent="0">
              <a:buNone/>
            </a:pPr>
            <a:r>
              <a:rPr lang="ru-RU" dirty="0" smtClean="0"/>
              <a:t>2</a:t>
            </a:r>
            <a:r>
              <a:rPr lang="ru-RU" dirty="0"/>
              <a:t>) особи, яка </a:t>
            </a:r>
            <a:r>
              <a:rPr lang="ru-RU" dirty="0" err="1"/>
              <a:t>підозрюється</a:t>
            </a:r>
            <a:r>
              <a:rPr lang="ru-RU" dirty="0"/>
              <a:t> у </a:t>
            </a:r>
            <a:r>
              <a:rPr lang="ru-RU" dirty="0" err="1"/>
              <a:t>втечі</a:t>
            </a:r>
            <a:r>
              <a:rPr lang="ru-RU" dirty="0"/>
              <a:t> з </a:t>
            </a:r>
            <a:r>
              <a:rPr lang="ru-RU" dirty="0" err="1"/>
              <a:t>психіатричного</a:t>
            </a:r>
            <a:r>
              <a:rPr lang="ru-RU" dirty="0"/>
              <a:t> закладу </a:t>
            </a:r>
            <a:r>
              <a:rPr lang="ru-RU" dirty="0" err="1"/>
              <a:t>чи</a:t>
            </a:r>
            <a:r>
              <a:rPr lang="ru-RU" dirty="0"/>
              <a:t> </a:t>
            </a:r>
            <a:r>
              <a:rPr lang="ru-RU" dirty="0" err="1"/>
              <a:t>спеціалізованого</a:t>
            </a:r>
            <a:r>
              <a:rPr lang="ru-RU" dirty="0"/>
              <a:t> </a:t>
            </a:r>
            <a:r>
              <a:rPr lang="ru-RU" dirty="0" err="1"/>
              <a:t>лікувального</a:t>
            </a:r>
            <a:r>
              <a:rPr lang="ru-RU" dirty="0"/>
              <a:t> закладу, де вона </a:t>
            </a:r>
            <a:r>
              <a:rPr lang="ru-RU" dirty="0" err="1"/>
              <a:t>утримувалася</a:t>
            </a:r>
            <a:r>
              <a:rPr lang="ru-RU" dirty="0"/>
              <a:t> на </a:t>
            </a:r>
            <a:r>
              <a:rPr lang="ru-RU" dirty="0" err="1"/>
              <a:t>підставі</a:t>
            </a:r>
            <a:r>
              <a:rPr lang="ru-RU" dirty="0"/>
              <a:t> судового </a:t>
            </a:r>
            <a:r>
              <a:rPr lang="ru-RU" dirty="0" err="1"/>
              <a:t>рішення</a:t>
            </a:r>
            <a:r>
              <a:rPr lang="ru-RU" dirty="0"/>
              <a:t>; </a:t>
            </a:r>
            <a:endParaRPr lang="ru-RU" dirty="0" smtClean="0"/>
          </a:p>
          <a:p>
            <a:pPr marL="0" indent="0">
              <a:buNone/>
            </a:pPr>
            <a:r>
              <a:rPr lang="ru-RU" dirty="0" smtClean="0"/>
              <a:t>3</a:t>
            </a:r>
            <a:r>
              <a:rPr lang="ru-RU" dirty="0"/>
              <a:t>) особи, яка </a:t>
            </a:r>
            <a:r>
              <a:rPr lang="ru-RU" dirty="0" err="1"/>
              <a:t>має</a:t>
            </a:r>
            <a:r>
              <a:rPr lang="ru-RU" dirty="0"/>
              <a:t> </a:t>
            </a:r>
            <a:r>
              <a:rPr lang="ru-RU" dirty="0" err="1"/>
              <a:t>ознаки</a:t>
            </a:r>
            <a:r>
              <a:rPr lang="ru-RU" dirty="0"/>
              <a:t> </a:t>
            </a:r>
            <a:r>
              <a:rPr lang="ru-RU" dirty="0" err="1"/>
              <a:t>вираженого</a:t>
            </a:r>
            <a:r>
              <a:rPr lang="ru-RU" dirty="0"/>
              <a:t> </a:t>
            </a:r>
            <a:r>
              <a:rPr lang="ru-RU" dirty="0" err="1"/>
              <a:t>психічного</a:t>
            </a:r>
            <a:r>
              <a:rPr lang="ru-RU" dirty="0"/>
              <a:t> </a:t>
            </a:r>
            <a:r>
              <a:rPr lang="ru-RU" dirty="0" err="1"/>
              <a:t>розладу</a:t>
            </a:r>
            <a:r>
              <a:rPr lang="ru-RU" dirty="0"/>
              <a:t> і </a:t>
            </a:r>
            <a:r>
              <a:rPr lang="ru-RU" dirty="0" err="1"/>
              <a:t>створює</a:t>
            </a:r>
            <a:r>
              <a:rPr lang="ru-RU" dirty="0"/>
              <a:t> </a:t>
            </a:r>
            <a:r>
              <a:rPr lang="ru-RU" dirty="0" err="1"/>
              <a:t>реальну</a:t>
            </a:r>
            <a:r>
              <a:rPr lang="ru-RU" dirty="0"/>
              <a:t> </a:t>
            </a:r>
            <a:r>
              <a:rPr lang="ru-RU" dirty="0" err="1"/>
              <a:t>небезпеку</a:t>
            </a:r>
            <a:r>
              <a:rPr lang="ru-RU" dirty="0"/>
              <a:t> </a:t>
            </a:r>
            <a:r>
              <a:rPr lang="ru-RU" dirty="0" err="1"/>
              <a:t>оточуючим</a:t>
            </a:r>
            <a:r>
              <a:rPr lang="ru-RU" dirty="0"/>
              <a:t> </a:t>
            </a:r>
            <a:r>
              <a:rPr lang="ru-RU" dirty="0" err="1"/>
              <a:t>або</a:t>
            </a:r>
            <a:r>
              <a:rPr lang="ru-RU" dirty="0"/>
              <a:t> </a:t>
            </a:r>
            <a:r>
              <a:rPr lang="ru-RU" dirty="0" err="1"/>
              <a:t>собі</a:t>
            </a:r>
            <a:r>
              <a:rPr lang="ru-RU" dirty="0"/>
              <a:t>; </a:t>
            </a:r>
            <a:endParaRPr lang="ru-RU" dirty="0" smtClean="0"/>
          </a:p>
          <a:p>
            <a:pPr marL="0" indent="0">
              <a:buNone/>
            </a:pPr>
            <a:r>
              <a:rPr lang="ru-RU" dirty="0" smtClean="0"/>
              <a:t>4</a:t>
            </a:r>
            <a:r>
              <a:rPr lang="ru-RU" dirty="0"/>
              <a:t>) особи, яка </a:t>
            </a:r>
            <a:r>
              <a:rPr lang="ru-RU" dirty="0" err="1"/>
              <a:t>перебуває</a:t>
            </a:r>
            <a:r>
              <a:rPr lang="ru-RU" dirty="0"/>
              <a:t> у </a:t>
            </a:r>
            <a:r>
              <a:rPr lang="ru-RU" dirty="0" err="1"/>
              <a:t>публічному</a:t>
            </a:r>
            <a:r>
              <a:rPr lang="ru-RU" dirty="0"/>
              <a:t> </a:t>
            </a:r>
            <a:r>
              <a:rPr lang="ru-RU" dirty="0" err="1"/>
              <a:t>місці</a:t>
            </a:r>
            <a:r>
              <a:rPr lang="ru-RU" dirty="0"/>
              <a:t> і </a:t>
            </a:r>
            <a:r>
              <a:rPr lang="ru-RU" dirty="0" err="1"/>
              <a:t>внаслідок</a:t>
            </a:r>
            <a:r>
              <a:rPr lang="ru-RU" dirty="0"/>
              <a:t> </a:t>
            </a:r>
            <a:r>
              <a:rPr lang="ru-RU" dirty="0" err="1"/>
              <a:t>сп’яніння</a:t>
            </a:r>
            <a:r>
              <a:rPr lang="ru-RU" dirty="0"/>
              <a:t> </a:t>
            </a:r>
            <a:r>
              <a:rPr lang="ru-RU" dirty="0" err="1"/>
              <a:t>втратила</a:t>
            </a:r>
            <a:r>
              <a:rPr lang="ru-RU" dirty="0"/>
              <a:t> </a:t>
            </a:r>
            <a:r>
              <a:rPr lang="ru-RU" dirty="0" err="1"/>
              <a:t>здатність</a:t>
            </a:r>
            <a:r>
              <a:rPr lang="ru-RU" dirty="0"/>
              <a:t> </a:t>
            </a:r>
            <a:r>
              <a:rPr lang="ru-RU" dirty="0" err="1"/>
              <a:t>самостійно</a:t>
            </a:r>
            <a:r>
              <a:rPr lang="ru-RU" dirty="0"/>
              <a:t> </a:t>
            </a:r>
            <a:r>
              <a:rPr lang="ru-RU" dirty="0" err="1"/>
              <a:t>пересуватися</a:t>
            </a:r>
            <a:r>
              <a:rPr lang="ru-RU" dirty="0"/>
              <a:t> </a:t>
            </a:r>
            <a:r>
              <a:rPr lang="ru-RU" dirty="0" err="1"/>
              <a:t>чи</a:t>
            </a:r>
            <a:r>
              <a:rPr lang="ru-RU" dirty="0"/>
              <a:t> </a:t>
            </a:r>
            <a:r>
              <a:rPr lang="ru-RU" dirty="0" err="1"/>
              <a:t>створює</a:t>
            </a:r>
            <a:r>
              <a:rPr lang="ru-RU" dirty="0"/>
              <a:t> </a:t>
            </a:r>
            <a:r>
              <a:rPr lang="ru-RU" dirty="0" err="1"/>
              <a:t>реальну</a:t>
            </a:r>
            <a:r>
              <a:rPr lang="ru-RU" dirty="0"/>
              <a:t> </a:t>
            </a:r>
            <a:r>
              <a:rPr lang="ru-RU" dirty="0" err="1"/>
              <a:t>небезпеку</a:t>
            </a:r>
            <a:r>
              <a:rPr lang="ru-RU" dirty="0"/>
              <a:t> </a:t>
            </a:r>
            <a:r>
              <a:rPr lang="ru-RU" dirty="0" err="1"/>
              <a:t>оточуючим</a:t>
            </a:r>
            <a:r>
              <a:rPr lang="ru-RU" dirty="0"/>
              <a:t> </a:t>
            </a:r>
            <a:r>
              <a:rPr lang="ru-RU" dirty="0" err="1"/>
              <a:t>або</a:t>
            </a:r>
            <a:r>
              <a:rPr lang="ru-RU" dirty="0"/>
              <a:t> </a:t>
            </a:r>
            <a:r>
              <a:rPr lang="ru-RU" dirty="0" err="1"/>
              <a:t>собі</a:t>
            </a:r>
            <a:r>
              <a:rPr lang="ru-RU" dirty="0"/>
              <a:t>. </a:t>
            </a:r>
          </a:p>
        </p:txBody>
      </p:sp>
    </p:spTree>
    <p:extLst>
      <p:ext uri="{BB962C8B-B14F-4D97-AF65-F5344CB8AC3E}">
        <p14:creationId xmlns:p14="http://schemas.microsoft.com/office/powerpoint/2010/main" val="1186859664"/>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normAutofit fontScale="92500"/>
          </a:bodyPr>
          <a:lstStyle/>
          <a:p>
            <a:pPr marL="0" indent="0">
              <a:buNone/>
            </a:pPr>
            <a:r>
              <a:rPr lang="ru-RU" b="1" dirty="0" err="1">
                <a:latin typeface="Times New Roman" panose="02020603050405020304" pitchFamily="18" charset="0"/>
                <a:cs typeface="Times New Roman" panose="02020603050405020304" pitchFamily="18" charset="0"/>
              </a:rPr>
              <a:t>Поліцейське</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піклування</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має</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наслідком</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щодо</a:t>
            </a:r>
            <a:r>
              <a:rPr lang="ru-RU" b="1" dirty="0">
                <a:latin typeface="Times New Roman" panose="02020603050405020304" pitchFamily="18" charset="0"/>
                <a:cs typeface="Times New Roman" panose="02020603050405020304" pitchFamily="18" charset="0"/>
              </a:rPr>
              <a:t>: </a:t>
            </a:r>
            <a:endParaRPr lang="ru-RU" b="1" dirty="0" smtClean="0">
              <a:latin typeface="Times New Roman" panose="02020603050405020304" pitchFamily="18" charset="0"/>
              <a:cs typeface="Times New Roman" panose="02020603050405020304" pitchFamily="18" charset="0"/>
            </a:endParaRPr>
          </a:p>
          <a:p>
            <a:pPr marL="0" indent="0">
              <a:buNone/>
            </a:pPr>
            <a:r>
              <a:rPr lang="ru-RU" dirty="0" smtClean="0">
                <a:latin typeface="Times New Roman" panose="02020603050405020304" pitchFamily="18" charset="0"/>
                <a:cs typeface="Times New Roman" panose="02020603050405020304" pitchFamily="18" charset="0"/>
              </a:rPr>
              <a:t>1</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осіб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зазначених</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пункті</a:t>
            </a:r>
            <a:r>
              <a:rPr lang="ru-RU" dirty="0">
                <a:latin typeface="Times New Roman" panose="02020603050405020304" pitchFamily="18" charset="0"/>
                <a:cs typeface="Times New Roman" panose="02020603050405020304" pitchFamily="18" charset="0"/>
              </a:rPr>
              <a:t> 1 </a:t>
            </a:r>
            <a:r>
              <a:rPr lang="ru-RU" dirty="0" err="1">
                <a:latin typeface="Times New Roman" panose="02020603050405020304" pitchFamily="18" charset="0"/>
                <a:cs typeface="Times New Roman" panose="02020603050405020304" pitchFamily="18" charset="0"/>
              </a:rPr>
              <a:t>частини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першої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цієї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статті</a:t>
            </a:r>
            <a:r>
              <a:rPr lang="ru-RU" dirty="0">
                <a:latin typeface="Times New Roman" panose="02020603050405020304" pitchFamily="18" charset="0"/>
                <a:cs typeface="Times New Roman" panose="02020603050405020304" pitchFamily="18" charset="0"/>
              </a:rPr>
              <a:t>, - </a:t>
            </a:r>
            <a:r>
              <a:rPr lang="ru-RU" b="1" dirty="0" err="1">
                <a:latin typeface="Times New Roman" panose="02020603050405020304" pitchFamily="18" charset="0"/>
                <a:cs typeface="Times New Roman" panose="02020603050405020304" pitchFamily="18" charset="0"/>
              </a:rPr>
              <a:t>передання</a:t>
            </a:r>
            <a:r>
              <a:rPr lang="ru-RU" b="1" dirty="0">
                <a:latin typeface="Times New Roman" panose="02020603050405020304" pitchFamily="18" charset="0"/>
                <a:cs typeface="Times New Roman" panose="02020603050405020304" pitchFamily="18" charset="0"/>
              </a:rPr>
              <a:t> батькам </a:t>
            </a:r>
            <a:r>
              <a:rPr lang="ru-RU" b="1" dirty="0" err="1">
                <a:latin typeface="Times New Roman" panose="02020603050405020304" pitchFamily="18" charset="0"/>
                <a:cs typeface="Times New Roman" panose="02020603050405020304" pitchFamily="18" charset="0"/>
              </a:rPr>
              <a:t>або</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усиновителям</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опікунам</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піклувальникам</a:t>
            </a:r>
            <a:r>
              <a:rPr lang="ru-RU" b="1" dirty="0">
                <a:latin typeface="Times New Roman" panose="02020603050405020304" pitchFamily="18" charset="0"/>
                <a:cs typeface="Times New Roman" panose="02020603050405020304" pitchFamily="18" charset="0"/>
              </a:rPr>
              <a:t>, органам </a:t>
            </a:r>
            <a:r>
              <a:rPr lang="ru-RU" b="1" dirty="0" err="1">
                <a:latin typeface="Times New Roman" panose="02020603050405020304" pitchFamily="18" charset="0"/>
                <a:cs typeface="Times New Roman" panose="02020603050405020304" pitchFamily="18" charset="0"/>
              </a:rPr>
              <a:t>опіки</a:t>
            </a:r>
            <a:r>
              <a:rPr lang="ru-RU" b="1" dirty="0">
                <a:latin typeface="Times New Roman" panose="02020603050405020304" pitchFamily="18" charset="0"/>
                <a:cs typeface="Times New Roman" panose="02020603050405020304" pitchFamily="18" charset="0"/>
              </a:rPr>
              <a:t> та </a:t>
            </a:r>
            <a:r>
              <a:rPr lang="ru-RU" b="1" dirty="0" err="1">
                <a:latin typeface="Times New Roman" panose="02020603050405020304" pitchFamily="18" charset="0"/>
                <a:cs typeface="Times New Roman" panose="02020603050405020304" pitchFamily="18" charset="0"/>
              </a:rPr>
              <a:t>піклування</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marL="0" indent="0">
              <a:buNone/>
            </a:pPr>
            <a:r>
              <a:rPr lang="ru-RU" dirty="0" smtClean="0">
                <a:latin typeface="Times New Roman" panose="02020603050405020304" pitchFamily="18" charset="0"/>
                <a:cs typeface="Times New Roman" panose="02020603050405020304" pitchFamily="18" charset="0"/>
              </a:rPr>
              <a:t>2</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осіб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зазначених</a:t>
            </a:r>
            <a:r>
              <a:rPr lang="ru-RU" dirty="0">
                <a:latin typeface="Times New Roman" panose="02020603050405020304" pitchFamily="18" charset="0"/>
                <a:cs typeface="Times New Roman" panose="02020603050405020304" pitchFamily="18" charset="0"/>
              </a:rPr>
              <a:t> у пунктах 2, 3 </a:t>
            </a:r>
            <a:r>
              <a:rPr lang="ru-RU" dirty="0" err="1">
                <a:latin typeface="Times New Roman" panose="02020603050405020304" pitchFamily="18" charset="0"/>
                <a:cs typeface="Times New Roman" panose="02020603050405020304" pitchFamily="18" charset="0"/>
              </a:rPr>
              <a:t>частини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першої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цієї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статті</a:t>
            </a:r>
            <a:r>
              <a:rPr lang="ru-RU" dirty="0">
                <a:latin typeface="Times New Roman" panose="02020603050405020304" pitchFamily="18" charset="0"/>
                <a:cs typeface="Times New Roman" panose="02020603050405020304" pitchFamily="18" charset="0"/>
              </a:rPr>
              <a:t>, - </a:t>
            </a:r>
            <a:r>
              <a:rPr lang="ru-RU" b="1" dirty="0" err="1">
                <a:latin typeface="Times New Roman" panose="02020603050405020304" pitchFamily="18" charset="0"/>
                <a:cs typeface="Times New Roman" panose="02020603050405020304" pitchFamily="18" charset="0"/>
              </a:rPr>
              <a:t>передання</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відповідному</a:t>
            </a:r>
            <a:r>
              <a:rPr lang="ru-RU" b="1" dirty="0">
                <a:latin typeface="Times New Roman" panose="02020603050405020304" pitchFamily="18" charset="0"/>
                <a:cs typeface="Times New Roman" panose="02020603050405020304" pitchFamily="18" charset="0"/>
              </a:rPr>
              <a:t> закладу; </a:t>
            </a:r>
            <a:endParaRPr lang="ru-RU" b="1" dirty="0" smtClean="0">
              <a:latin typeface="Times New Roman" panose="02020603050405020304" pitchFamily="18" charset="0"/>
              <a:cs typeface="Times New Roman" panose="02020603050405020304" pitchFamily="18" charset="0"/>
            </a:endParaRPr>
          </a:p>
          <a:p>
            <a:pPr marL="0" indent="0">
              <a:buNone/>
            </a:pPr>
            <a:r>
              <a:rPr lang="ru-RU" dirty="0" smtClean="0">
                <a:latin typeface="Times New Roman" panose="02020603050405020304" pitchFamily="18" charset="0"/>
                <a:cs typeface="Times New Roman" panose="02020603050405020304" pitchFamily="18" charset="0"/>
              </a:rPr>
              <a:t>3</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осіб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зазначених</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пункті</a:t>
            </a:r>
            <a:r>
              <a:rPr lang="ru-RU" dirty="0">
                <a:latin typeface="Times New Roman" panose="02020603050405020304" pitchFamily="18" charset="0"/>
                <a:cs typeface="Times New Roman" panose="02020603050405020304" pitchFamily="18" charset="0"/>
              </a:rPr>
              <a:t> 4 </a:t>
            </a:r>
            <a:r>
              <a:rPr lang="ru-RU" dirty="0" err="1">
                <a:latin typeface="Times New Roman" panose="02020603050405020304" pitchFamily="18" charset="0"/>
                <a:cs typeface="Times New Roman" panose="02020603050405020304" pitchFamily="18" charset="0"/>
              </a:rPr>
              <a:t>частини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першої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цієї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статті</a:t>
            </a:r>
            <a:r>
              <a:rPr lang="ru-RU" dirty="0">
                <a:latin typeface="Times New Roman" panose="02020603050405020304" pitchFamily="18" charset="0"/>
                <a:cs typeface="Times New Roman" panose="02020603050405020304" pitchFamily="18" charset="0"/>
              </a:rPr>
              <a:t>, - </a:t>
            </a:r>
            <a:r>
              <a:rPr lang="ru-RU" b="1" dirty="0" err="1">
                <a:latin typeface="Times New Roman" panose="02020603050405020304" pitchFamily="18" charset="0"/>
                <a:cs typeface="Times New Roman" panose="02020603050405020304" pitchFamily="18" charset="0"/>
              </a:rPr>
              <a:t>передання</a:t>
            </a:r>
            <a:r>
              <a:rPr lang="ru-RU" b="1" dirty="0">
                <a:latin typeface="Times New Roman" panose="02020603050405020304" pitchFamily="18" charset="0"/>
                <a:cs typeface="Times New Roman" panose="02020603050405020304" pitchFamily="18" charset="0"/>
              </a:rPr>
              <a:t> у </a:t>
            </a:r>
            <a:r>
              <a:rPr lang="ru-RU" b="1" dirty="0" err="1">
                <a:latin typeface="Times New Roman" panose="02020603050405020304" pitchFamily="18" charset="0"/>
                <a:cs typeface="Times New Roman" panose="02020603050405020304" pitchFamily="18" charset="0"/>
              </a:rPr>
              <a:t>спеціальний</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лікувальний</a:t>
            </a:r>
            <a:r>
              <a:rPr lang="ru-RU" b="1" dirty="0">
                <a:latin typeface="Times New Roman" panose="02020603050405020304" pitchFamily="18" charset="0"/>
                <a:cs typeface="Times New Roman" panose="02020603050405020304" pitchFamily="18" charset="0"/>
              </a:rPr>
              <a:t> заклад </a:t>
            </a:r>
            <a:r>
              <a:rPr lang="ru-RU" b="1" dirty="0" err="1">
                <a:latin typeface="Times New Roman" panose="02020603050405020304" pitchFamily="18" charset="0"/>
                <a:cs typeface="Times New Roman" panose="02020603050405020304" pitchFamily="18" charset="0"/>
              </a:rPr>
              <a:t>чи</a:t>
            </a:r>
            <a:r>
              <a:rPr lang="ru-RU" b="1" dirty="0">
                <a:latin typeface="Times New Roman" panose="02020603050405020304" pitchFamily="18" charset="0"/>
                <a:cs typeface="Times New Roman" panose="02020603050405020304" pitchFamily="18" charset="0"/>
              </a:rPr>
              <a:t> до </a:t>
            </a:r>
            <a:r>
              <a:rPr lang="ru-RU" b="1" dirty="0" err="1">
                <a:latin typeface="Times New Roman" panose="02020603050405020304" pitchFamily="18" charset="0"/>
                <a:cs typeface="Times New Roman" panose="02020603050405020304" pitchFamily="18" charset="0"/>
              </a:rPr>
              <a:t>місця</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проживання</a:t>
            </a:r>
            <a:r>
              <a:rPr lang="ru-RU"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691271813"/>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2536" y="188640"/>
            <a:ext cx="8229600" cy="1282154"/>
          </a:xfrm>
        </p:spPr>
        <p:txBody>
          <a:bodyPr>
            <a:normAutofit/>
          </a:bodyPr>
          <a:lstStyle/>
          <a:p>
            <a:r>
              <a:rPr lang="ru-RU" sz="3600" dirty="0"/>
              <a:t>ОСОБЛИВОСТІ ЗАСТОСУВАННЯ </a:t>
            </a:r>
            <a:r>
              <a:rPr lang="ru-RU" sz="3600" dirty="0" smtClean="0"/>
              <a:t>ПОЛІЦЕЙСЬКИМИ </a:t>
            </a:r>
            <a:r>
              <a:rPr lang="ru-RU" sz="3600" dirty="0"/>
              <a:t>ЗАХОДІВ ПРИМУСУ</a:t>
            </a:r>
          </a:p>
        </p:txBody>
      </p:sp>
      <p:sp>
        <p:nvSpPr>
          <p:cNvPr id="3" name="Объект 2"/>
          <p:cNvSpPr>
            <a:spLocks noGrp="1"/>
          </p:cNvSpPr>
          <p:nvPr>
            <p:ph idx="1"/>
          </p:nvPr>
        </p:nvSpPr>
        <p:spPr/>
        <p:txBody>
          <a:bodyPr>
            <a:normAutofit fontScale="70000" lnSpcReduction="20000"/>
          </a:bodyPr>
          <a:lstStyle/>
          <a:p>
            <a:pPr marL="0" indent="0">
              <a:buNone/>
            </a:pPr>
            <a:r>
              <a:rPr lang="ru-RU" dirty="0" err="1"/>
              <a:t>Фізичним</a:t>
            </a:r>
            <a:r>
              <a:rPr lang="ru-RU" dirty="0"/>
              <a:t> </a:t>
            </a:r>
            <a:r>
              <a:rPr lang="ru-RU" dirty="0" err="1"/>
              <a:t>впливом</a:t>
            </a:r>
            <a:r>
              <a:rPr lang="ru-RU" dirty="0"/>
              <a:t> є </a:t>
            </a:r>
            <a:r>
              <a:rPr lang="ru-RU" dirty="0" err="1"/>
              <a:t>застосування</a:t>
            </a:r>
            <a:r>
              <a:rPr lang="ru-RU" dirty="0"/>
              <a:t> </a:t>
            </a:r>
            <a:r>
              <a:rPr lang="ru-RU" dirty="0">
                <a:solidFill>
                  <a:srgbClr val="FF0000"/>
                </a:solidFill>
              </a:rPr>
              <a:t>будь-</a:t>
            </a:r>
            <a:r>
              <a:rPr lang="ru-RU" dirty="0" err="1">
                <a:solidFill>
                  <a:srgbClr val="FF0000"/>
                </a:solidFill>
              </a:rPr>
              <a:t>якої</a:t>
            </a:r>
            <a:r>
              <a:rPr lang="ru-RU" dirty="0">
                <a:solidFill>
                  <a:srgbClr val="FF0000"/>
                </a:solidFill>
              </a:rPr>
              <a:t> </a:t>
            </a:r>
            <a:r>
              <a:rPr lang="ru-RU" dirty="0" err="1">
                <a:solidFill>
                  <a:srgbClr val="FF0000"/>
                </a:solidFill>
              </a:rPr>
              <a:t>фізичної</a:t>
            </a:r>
            <a:r>
              <a:rPr lang="ru-RU" dirty="0">
                <a:solidFill>
                  <a:srgbClr val="FF0000"/>
                </a:solidFill>
              </a:rPr>
              <a:t> </a:t>
            </a:r>
            <a:r>
              <a:rPr lang="ru-RU" dirty="0" err="1">
                <a:solidFill>
                  <a:srgbClr val="FF0000"/>
                </a:solidFill>
              </a:rPr>
              <a:t>сили</a:t>
            </a:r>
            <a:r>
              <a:rPr lang="ru-RU" dirty="0"/>
              <a:t>, а </a:t>
            </a:r>
            <a:r>
              <a:rPr lang="ru-RU" dirty="0" err="1"/>
              <a:t>також</a:t>
            </a:r>
            <a:r>
              <a:rPr lang="ru-RU" dirty="0"/>
              <a:t> </a:t>
            </a:r>
            <a:r>
              <a:rPr lang="ru-RU" dirty="0" err="1">
                <a:solidFill>
                  <a:srgbClr val="FF0000"/>
                </a:solidFill>
              </a:rPr>
              <a:t>спеціальних</a:t>
            </a:r>
            <a:r>
              <a:rPr lang="ru-RU" dirty="0">
                <a:solidFill>
                  <a:srgbClr val="FF0000"/>
                </a:solidFill>
              </a:rPr>
              <a:t> </a:t>
            </a:r>
            <a:r>
              <a:rPr lang="ru-RU" dirty="0" err="1">
                <a:solidFill>
                  <a:srgbClr val="FF0000"/>
                </a:solidFill>
              </a:rPr>
              <a:t>прийомів</a:t>
            </a:r>
            <a:r>
              <a:rPr lang="ru-RU" dirty="0">
                <a:solidFill>
                  <a:srgbClr val="FF0000"/>
                </a:solidFill>
              </a:rPr>
              <a:t> </a:t>
            </a:r>
            <a:r>
              <a:rPr lang="ru-RU" dirty="0" err="1">
                <a:solidFill>
                  <a:srgbClr val="FF0000"/>
                </a:solidFill>
              </a:rPr>
              <a:t>боротьби</a:t>
            </a:r>
            <a:r>
              <a:rPr lang="ru-RU" dirty="0">
                <a:solidFill>
                  <a:srgbClr val="FF0000"/>
                </a:solidFill>
              </a:rPr>
              <a:t> </a:t>
            </a:r>
            <a:r>
              <a:rPr lang="ru-RU" dirty="0"/>
              <a:t>з метою </a:t>
            </a:r>
            <a:r>
              <a:rPr lang="ru-RU" dirty="0" err="1"/>
              <a:t>припинення</a:t>
            </a:r>
            <a:r>
              <a:rPr lang="ru-RU" dirty="0"/>
              <a:t> </a:t>
            </a:r>
            <a:r>
              <a:rPr lang="ru-RU" dirty="0" err="1"/>
              <a:t>протиправних</a:t>
            </a:r>
            <a:r>
              <a:rPr lang="ru-RU" dirty="0"/>
              <a:t> </a:t>
            </a:r>
            <a:r>
              <a:rPr lang="ru-RU" dirty="0" err="1"/>
              <a:t>дій</a:t>
            </a:r>
            <a:r>
              <a:rPr lang="ru-RU" dirty="0"/>
              <a:t> </a:t>
            </a:r>
            <a:r>
              <a:rPr lang="ru-RU" dirty="0" err="1"/>
              <a:t>правопорушників</a:t>
            </a:r>
            <a:r>
              <a:rPr lang="ru-RU" dirty="0"/>
              <a:t>. </a:t>
            </a:r>
            <a:endParaRPr lang="ru-RU" dirty="0" smtClean="0"/>
          </a:p>
          <a:p>
            <a:pPr marL="0" indent="0">
              <a:buNone/>
            </a:pPr>
            <a:endParaRPr lang="ru-RU" dirty="0" smtClean="0"/>
          </a:p>
          <a:p>
            <a:pPr marL="0" indent="0">
              <a:buNone/>
            </a:pPr>
            <a:r>
              <a:rPr lang="ru-RU" dirty="0" err="1" smtClean="0"/>
              <a:t>Спеціальні</a:t>
            </a:r>
            <a:r>
              <a:rPr lang="ru-RU" dirty="0" smtClean="0"/>
              <a:t> </a:t>
            </a:r>
            <a:r>
              <a:rPr lang="ru-RU" dirty="0" err="1"/>
              <a:t>засоби</a:t>
            </a:r>
            <a:r>
              <a:rPr lang="ru-RU" dirty="0"/>
              <a:t> як </a:t>
            </a:r>
            <a:r>
              <a:rPr lang="ru-RU" dirty="0" err="1"/>
              <a:t>поліцейські</a:t>
            </a:r>
            <a:r>
              <a:rPr lang="ru-RU" dirty="0"/>
              <a:t> заходи примусу - </a:t>
            </a:r>
            <a:r>
              <a:rPr lang="ru-RU" dirty="0" err="1">
                <a:solidFill>
                  <a:srgbClr val="FF0000"/>
                </a:solidFill>
              </a:rPr>
              <a:t>це</a:t>
            </a:r>
            <a:r>
              <a:rPr lang="ru-RU" dirty="0">
                <a:solidFill>
                  <a:srgbClr val="FF0000"/>
                </a:solidFill>
              </a:rPr>
              <a:t> </a:t>
            </a:r>
            <a:r>
              <a:rPr lang="ru-RU" dirty="0" err="1">
                <a:solidFill>
                  <a:srgbClr val="FF0000"/>
                </a:solidFill>
              </a:rPr>
              <a:t>сукупність</a:t>
            </a:r>
            <a:r>
              <a:rPr lang="ru-RU" dirty="0">
                <a:solidFill>
                  <a:srgbClr val="FF0000"/>
                </a:solidFill>
              </a:rPr>
              <a:t> </a:t>
            </a:r>
            <a:r>
              <a:rPr lang="ru-RU" dirty="0" err="1">
                <a:solidFill>
                  <a:srgbClr val="FF0000"/>
                </a:solidFill>
              </a:rPr>
              <a:t>пристроїв</a:t>
            </a:r>
            <a:r>
              <a:rPr lang="ru-RU" dirty="0">
                <a:solidFill>
                  <a:srgbClr val="FF0000"/>
                </a:solidFill>
              </a:rPr>
              <a:t>, </a:t>
            </a:r>
            <a:r>
              <a:rPr lang="ru-RU" dirty="0" err="1">
                <a:solidFill>
                  <a:srgbClr val="FF0000"/>
                </a:solidFill>
              </a:rPr>
              <a:t>приладів</a:t>
            </a:r>
            <a:r>
              <a:rPr lang="ru-RU" dirty="0">
                <a:solidFill>
                  <a:srgbClr val="FF0000"/>
                </a:solidFill>
              </a:rPr>
              <a:t> і </a:t>
            </a:r>
            <a:r>
              <a:rPr lang="ru-RU" dirty="0" err="1">
                <a:solidFill>
                  <a:srgbClr val="FF0000"/>
                </a:solidFill>
              </a:rPr>
              <a:t>предметів</a:t>
            </a:r>
            <a:r>
              <a:rPr lang="ru-RU" dirty="0">
                <a:solidFill>
                  <a:srgbClr val="FF0000"/>
                </a:solidFill>
              </a:rPr>
              <a:t>, </a:t>
            </a:r>
            <a:r>
              <a:rPr lang="ru-RU" dirty="0" err="1">
                <a:solidFill>
                  <a:srgbClr val="FF0000"/>
                </a:solidFill>
              </a:rPr>
              <a:t>спеціально</a:t>
            </a:r>
            <a:r>
              <a:rPr lang="ru-RU" dirty="0">
                <a:solidFill>
                  <a:srgbClr val="FF0000"/>
                </a:solidFill>
              </a:rPr>
              <a:t> </a:t>
            </a:r>
            <a:r>
              <a:rPr lang="ru-RU" dirty="0" err="1">
                <a:solidFill>
                  <a:srgbClr val="FF0000"/>
                </a:solidFill>
              </a:rPr>
              <a:t>виготовлених</a:t>
            </a:r>
            <a:r>
              <a:rPr lang="ru-RU" dirty="0">
                <a:solidFill>
                  <a:srgbClr val="FF0000"/>
                </a:solidFill>
              </a:rPr>
              <a:t>, конструктивно </a:t>
            </a:r>
            <a:r>
              <a:rPr lang="ru-RU" dirty="0" err="1">
                <a:solidFill>
                  <a:srgbClr val="FF0000"/>
                </a:solidFill>
              </a:rPr>
              <a:t>призначених</a:t>
            </a:r>
            <a:r>
              <a:rPr lang="ru-RU" dirty="0">
                <a:solidFill>
                  <a:srgbClr val="FF0000"/>
                </a:solidFill>
              </a:rPr>
              <a:t> і </a:t>
            </a:r>
            <a:r>
              <a:rPr lang="ru-RU" dirty="0" err="1">
                <a:solidFill>
                  <a:srgbClr val="FF0000"/>
                </a:solidFill>
              </a:rPr>
              <a:t>технічно</a:t>
            </a:r>
            <a:r>
              <a:rPr lang="ru-RU" dirty="0">
                <a:solidFill>
                  <a:srgbClr val="FF0000"/>
                </a:solidFill>
              </a:rPr>
              <a:t> </a:t>
            </a:r>
            <a:r>
              <a:rPr lang="ru-RU" dirty="0" err="1">
                <a:solidFill>
                  <a:srgbClr val="FF0000"/>
                </a:solidFill>
              </a:rPr>
              <a:t>придатних</a:t>
            </a:r>
            <a:r>
              <a:rPr lang="ru-RU" dirty="0">
                <a:solidFill>
                  <a:srgbClr val="FF0000"/>
                </a:solidFill>
              </a:rPr>
              <a:t> для </a:t>
            </a:r>
            <a:r>
              <a:rPr lang="ru-RU" dirty="0" err="1">
                <a:solidFill>
                  <a:srgbClr val="FF0000"/>
                </a:solidFill>
              </a:rPr>
              <a:t>захисту</a:t>
            </a:r>
            <a:r>
              <a:rPr lang="ru-RU" dirty="0">
                <a:solidFill>
                  <a:srgbClr val="FF0000"/>
                </a:solidFill>
              </a:rPr>
              <a:t> людей </a:t>
            </a:r>
            <a:r>
              <a:rPr lang="ru-RU" dirty="0" err="1">
                <a:solidFill>
                  <a:srgbClr val="FF0000"/>
                </a:solidFill>
              </a:rPr>
              <a:t>від</a:t>
            </a:r>
            <a:r>
              <a:rPr lang="ru-RU" dirty="0">
                <a:solidFill>
                  <a:srgbClr val="FF0000"/>
                </a:solidFill>
              </a:rPr>
              <a:t> </a:t>
            </a:r>
            <a:r>
              <a:rPr lang="ru-RU" dirty="0" err="1">
                <a:solidFill>
                  <a:srgbClr val="FF0000"/>
                </a:solidFill>
              </a:rPr>
              <a:t>ураження</a:t>
            </a:r>
            <a:r>
              <a:rPr lang="ru-RU" dirty="0">
                <a:solidFill>
                  <a:srgbClr val="FF0000"/>
                </a:solidFill>
              </a:rPr>
              <a:t> </a:t>
            </a:r>
            <a:r>
              <a:rPr lang="ru-RU" dirty="0" err="1">
                <a:solidFill>
                  <a:srgbClr val="FF0000"/>
                </a:solidFill>
              </a:rPr>
              <a:t>різними</a:t>
            </a:r>
            <a:r>
              <a:rPr lang="ru-RU" dirty="0">
                <a:solidFill>
                  <a:srgbClr val="FF0000"/>
                </a:solidFill>
              </a:rPr>
              <a:t> предметами </a:t>
            </a:r>
            <a:r>
              <a:rPr lang="ru-RU" dirty="0"/>
              <a:t>(у тому </a:t>
            </a:r>
            <a:r>
              <a:rPr lang="ru-RU" dirty="0" err="1"/>
              <a:t>числі</a:t>
            </a:r>
            <a:r>
              <a:rPr lang="ru-RU" dirty="0"/>
              <a:t> </a:t>
            </a:r>
            <a:r>
              <a:rPr lang="ru-RU" dirty="0" err="1"/>
              <a:t>від</a:t>
            </a:r>
            <a:r>
              <a:rPr lang="ru-RU" dirty="0"/>
              <a:t> </a:t>
            </a:r>
            <a:r>
              <a:rPr lang="ru-RU" dirty="0" err="1"/>
              <a:t>зброї</a:t>
            </a:r>
            <a:r>
              <a:rPr lang="ru-RU" dirty="0"/>
              <a:t>), </a:t>
            </a:r>
            <a:r>
              <a:rPr lang="ru-RU" dirty="0" err="1"/>
              <a:t>тимчасового</a:t>
            </a:r>
            <a:r>
              <a:rPr lang="ru-RU" dirty="0"/>
              <a:t> (</a:t>
            </a:r>
            <a:r>
              <a:rPr lang="ru-RU" dirty="0" err="1"/>
              <a:t>відворотного</a:t>
            </a:r>
            <a:r>
              <a:rPr lang="ru-RU" dirty="0"/>
              <a:t>) </a:t>
            </a:r>
            <a:r>
              <a:rPr lang="ru-RU" dirty="0" err="1">
                <a:solidFill>
                  <a:srgbClr val="FF0000"/>
                </a:solidFill>
              </a:rPr>
              <a:t>ураження</a:t>
            </a:r>
            <a:r>
              <a:rPr lang="ru-RU" dirty="0">
                <a:solidFill>
                  <a:srgbClr val="FF0000"/>
                </a:solidFill>
              </a:rPr>
              <a:t> </a:t>
            </a:r>
            <a:r>
              <a:rPr lang="ru-RU" dirty="0" err="1">
                <a:solidFill>
                  <a:srgbClr val="FF0000"/>
                </a:solidFill>
              </a:rPr>
              <a:t>людини</a:t>
            </a:r>
            <a:r>
              <a:rPr lang="ru-RU" dirty="0">
                <a:solidFill>
                  <a:srgbClr val="FF0000"/>
                </a:solidFill>
              </a:rPr>
              <a:t> </a:t>
            </a:r>
            <a:r>
              <a:rPr lang="ru-RU" dirty="0"/>
              <a:t>(</a:t>
            </a:r>
            <a:r>
              <a:rPr lang="ru-RU" dirty="0" err="1"/>
              <a:t>правопорушника</a:t>
            </a:r>
            <a:r>
              <a:rPr lang="ru-RU" dirty="0"/>
              <a:t>, супротивника), </a:t>
            </a:r>
            <a:r>
              <a:rPr lang="ru-RU" dirty="0" err="1">
                <a:solidFill>
                  <a:srgbClr val="FF0000"/>
                </a:solidFill>
              </a:rPr>
              <a:t>пригнічення</a:t>
            </a:r>
            <a:r>
              <a:rPr lang="ru-RU" dirty="0">
                <a:solidFill>
                  <a:srgbClr val="FF0000"/>
                </a:solidFill>
              </a:rPr>
              <a:t> </a:t>
            </a:r>
            <a:r>
              <a:rPr lang="ru-RU" dirty="0" err="1">
                <a:solidFill>
                  <a:srgbClr val="FF0000"/>
                </a:solidFill>
              </a:rPr>
              <a:t>чи</a:t>
            </a:r>
            <a:r>
              <a:rPr lang="ru-RU" dirty="0">
                <a:solidFill>
                  <a:srgbClr val="FF0000"/>
                </a:solidFill>
              </a:rPr>
              <a:t> </a:t>
            </a:r>
            <a:r>
              <a:rPr lang="ru-RU" dirty="0" err="1">
                <a:solidFill>
                  <a:srgbClr val="FF0000"/>
                </a:solidFill>
              </a:rPr>
              <a:t>обмеження</a:t>
            </a:r>
            <a:r>
              <a:rPr lang="ru-RU" dirty="0">
                <a:solidFill>
                  <a:srgbClr val="FF0000"/>
                </a:solidFill>
              </a:rPr>
              <a:t> </a:t>
            </a:r>
            <a:r>
              <a:rPr lang="ru-RU" dirty="0" err="1">
                <a:solidFill>
                  <a:srgbClr val="FF0000"/>
                </a:solidFill>
              </a:rPr>
              <a:t>волі</a:t>
            </a:r>
            <a:r>
              <a:rPr lang="ru-RU" dirty="0">
                <a:solidFill>
                  <a:srgbClr val="FF0000"/>
                </a:solidFill>
              </a:rPr>
              <a:t> </a:t>
            </a:r>
            <a:r>
              <a:rPr lang="ru-RU" dirty="0" err="1">
                <a:solidFill>
                  <a:srgbClr val="FF0000"/>
                </a:solidFill>
              </a:rPr>
              <a:t>людини</a:t>
            </a:r>
            <a:r>
              <a:rPr lang="ru-RU" dirty="0">
                <a:solidFill>
                  <a:srgbClr val="FF0000"/>
                </a:solidFill>
              </a:rPr>
              <a:t> </a:t>
            </a:r>
            <a:r>
              <a:rPr lang="ru-RU" dirty="0"/>
              <a:t>(</a:t>
            </a:r>
            <a:r>
              <a:rPr lang="ru-RU" dirty="0" err="1"/>
              <a:t>психологічної</a:t>
            </a:r>
            <a:r>
              <a:rPr lang="ru-RU" dirty="0"/>
              <a:t> </a:t>
            </a:r>
            <a:r>
              <a:rPr lang="ru-RU" dirty="0" err="1"/>
              <a:t>чи</a:t>
            </a:r>
            <a:r>
              <a:rPr lang="ru-RU" dirty="0"/>
              <a:t> </a:t>
            </a:r>
            <a:r>
              <a:rPr lang="ru-RU" dirty="0" err="1"/>
              <a:t>фізичної</a:t>
            </a:r>
            <a:r>
              <a:rPr lang="ru-RU" dirty="0"/>
              <a:t>) ш</a:t>
            </a:r>
            <a:r>
              <a:rPr lang="ru-RU" dirty="0">
                <a:solidFill>
                  <a:srgbClr val="FF0000"/>
                </a:solidFill>
              </a:rPr>
              <a:t>ляхом </a:t>
            </a:r>
            <a:r>
              <a:rPr lang="ru-RU" dirty="0" err="1">
                <a:solidFill>
                  <a:srgbClr val="FF0000"/>
                </a:solidFill>
              </a:rPr>
              <a:t>здійснення</a:t>
            </a:r>
            <a:r>
              <a:rPr lang="ru-RU" dirty="0">
                <a:solidFill>
                  <a:srgbClr val="FF0000"/>
                </a:solidFill>
              </a:rPr>
              <a:t> </a:t>
            </a:r>
            <a:r>
              <a:rPr lang="ru-RU" dirty="0" err="1">
                <a:solidFill>
                  <a:srgbClr val="FF0000"/>
                </a:solidFill>
              </a:rPr>
              <a:t>впливу</a:t>
            </a:r>
            <a:r>
              <a:rPr lang="ru-RU" dirty="0">
                <a:solidFill>
                  <a:srgbClr val="FF0000"/>
                </a:solidFill>
              </a:rPr>
              <a:t> на </a:t>
            </a:r>
            <a:r>
              <a:rPr lang="ru-RU" dirty="0" err="1">
                <a:solidFill>
                  <a:srgbClr val="FF0000"/>
                </a:solidFill>
              </a:rPr>
              <a:t>неї</a:t>
            </a:r>
            <a:r>
              <a:rPr lang="ru-RU" dirty="0">
                <a:solidFill>
                  <a:srgbClr val="FF0000"/>
                </a:solidFill>
              </a:rPr>
              <a:t> </a:t>
            </a:r>
            <a:r>
              <a:rPr lang="ru-RU" dirty="0" err="1">
                <a:solidFill>
                  <a:srgbClr val="FF0000"/>
                </a:solidFill>
              </a:rPr>
              <a:t>чи</a:t>
            </a:r>
            <a:r>
              <a:rPr lang="ru-RU" dirty="0">
                <a:solidFill>
                  <a:srgbClr val="FF0000"/>
                </a:solidFill>
              </a:rPr>
              <a:t> </a:t>
            </a:r>
            <a:r>
              <a:rPr lang="ru-RU" dirty="0" err="1">
                <a:solidFill>
                  <a:srgbClr val="FF0000"/>
                </a:solidFill>
              </a:rPr>
              <a:t>предмети</a:t>
            </a:r>
            <a:r>
              <a:rPr lang="ru-RU" dirty="0">
                <a:solidFill>
                  <a:srgbClr val="FF0000"/>
                </a:solidFill>
              </a:rPr>
              <a:t>, </a:t>
            </a:r>
            <a:r>
              <a:rPr lang="ru-RU" dirty="0" err="1">
                <a:solidFill>
                  <a:srgbClr val="FF0000"/>
                </a:solidFill>
              </a:rPr>
              <a:t>що</a:t>
            </a:r>
            <a:r>
              <a:rPr lang="ru-RU" dirty="0">
                <a:solidFill>
                  <a:srgbClr val="FF0000"/>
                </a:solidFill>
              </a:rPr>
              <a:t> </a:t>
            </a:r>
            <a:r>
              <a:rPr lang="ru-RU" dirty="0" err="1">
                <a:solidFill>
                  <a:srgbClr val="FF0000"/>
                </a:solidFill>
              </a:rPr>
              <a:t>її</a:t>
            </a:r>
            <a:r>
              <a:rPr lang="ru-RU" dirty="0">
                <a:solidFill>
                  <a:srgbClr val="FF0000"/>
                </a:solidFill>
              </a:rPr>
              <a:t> </a:t>
            </a:r>
            <a:r>
              <a:rPr lang="ru-RU" dirty="0" err="1">
                <a:solidFill>
                  <a:srgbClr val="FF0000"/>
                </a:solidFill>
              </a:rPr>
              <a:t>оточують</a:t>
            </a:r>
            <a:r>
              <a:rPr lang="ru-RU" dirty="0"/>
              <a:t>, з </a:t>
            </a:r>
            <a:r>
              <a:rPr lang="ru-RU" dirty="0" err="1"/>
              <a:t>чітким</a:t>
            </a:r>
            <a:r>
              <a:rPr lang="ru-RU" dirty="0"/>
              <a:t> </a:t>
            </a:r>
            <a:r>
              <a:rPr lang="ru-RU" dirty="0" err="1"/>
              <a:t>регулюванням</a:t>
            </a:r>
            <a:r>
              <a:rPr lang="ru-RU" dirty="0"/>
              <a:t> </a:t>
            </a:r>
            <a:r>
              <a:rPr lang="ru-RU" dirty="0" err="1"/>
              <a:t>підстав</a:t>
            </a:r>
            <a:r>
              <a:rPr lang="ru-RU" dirty="0"/>
              <a:t> і правил </a:t>
            </a:r>
            <a:r>
              <a:rPr lang="ru-RU" dirty="0" err="1"/>
              <a:t>застосування</a:t>
            </a:r>
            <a:r>
              <a:rPr lang="ru-RU" dirty="0"/>
              <a:t> таких </a:t>
            </a:r>
            <a:r>
              <a:rPr lang="ru-RU" dirty="0" err="1"/>
              <a:t>засобів</a:t>
            </a:r>
            <a:r>
              <a:rPr lang="ru-RU" dirty="0"/>
              <a:t> та </a:t>
            </a:r>
            <a:r>
              <a:rPr lang="ru-RU" dirty="0" err="1"/>
              <a:t>службових</a:t>
            </a:r>
            <a:r>
              <a:rPr lang="ru-RU" dirty="0"/>
              <a:t> </a:t>
            </a:r>
            <a:r>
              <a:rPr lang="ru-RU" dirty="0" err="1"/>
              <a:t>тварин</a:t>
            </a:r>
            <a:endParaRPr lang="ru-RU" dirty="0"/>
          </a:p>
        </p:txBody>
      </p:sp>
    </p:spTree>
    <p:extLst>
      <p:ext uri="{BB962C8B-B14F-4D97-AF65-F5344CB8AC3E}">
        <p14:creationId xmlns:p14="http://schemas.microsoft.com/office/powerpoint/2010/main" val="381012340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5865515"/>
          </a:xfrm>
        </p:spPr>
        <p:txBody>
          <a:bodyPr>
            <a:normAutofit fontScale="62500" lnSpcReduction="20000"/>
          </a:bodyPr>
          <a:lstStyle/>
          <a:p>
            <a:r>
              <a:rPr lang="ru-RU" b="1" dirty="0" err="1">
                <a:solidFill>
                  <a:schemeClr val="bg1"/>
                </a:solidFill>
                <a:latin typeface="Times New Roman" panose="02020603050405020304" pitchFamily="18" charset="0"/>
                <a:cs typeface="Times New Roman" panose="02020603050405020304" pitchFamily="18" charset="0"/>
              </a:rPr>
              <a:t>Надано</a:t>
            </a:r>
            <a:r>
              <a:rPr lang="ru-RU" b="1" dirty="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перелік</a:t>
            </a:r>
            <a:r>
              <a:rPr lang="ru-RU" b="1" dirty="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спеціальних</a:t>
            </a:r>
            <a:r>
              <a:rPr lang="ru-RU" b="1" dirty="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засобів</a:t>
            </a:r>
            <a:r>
              <a:rPr lang="ru-RU" b="1" dirty="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які</a:t>
            </a:r>
            <a:r>
              <a:rPr lang="ru-RU" b="1" dirty="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поліцейські</a:t>
            </a:r>
            <a:r>
              <a:rPr lang="ru-RU" b="1" dirty="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можуть</a:t>
            </a:r>
            <a:r>
              <a:rPr lang="ru-RU" b="1" dirty="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використовувати</a:t>
            </a:r>
            <a:r>
              <a:rPr lang="ru-RU" b="1" dirty="0">
                <a:solidFill>
                  <a:schemeClr val="bg1"/>
                </a:solidFill>
                <a:latin typeface="Times New Roman" panose="02020603050405020304" pitchFamily="18" charset="0"/>
                <a:cs typeface="Times New Roman" panose="02020603050405020304" pitchFamily="18" charset="0"/>
              </a:rPr>
              <a:t> для </a:t>
            </a:r>
            <a:r>
              <a:rPr lang="ru-RU" b="1" dirty="0" err="1">
                <a:solidFill>
                  <a:schemeClr val="bg1"/>
                </a:solidFill>
                <a:latin typeface="Times New Roman" panose="02020603050405020304" pitchFamily="18" charset="0"/>
                <a:cs typeface="Times New Roman" panose="02020603050405020304" pitchFamily="18" charset="0"/>
              </a:rPr>
              <a:t>виконання</a:t>
            </a:r>
            <a:r>
              <a:rPr lang="ru-RU" b="1" dirty="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своїх</a:t>
            </a:r>
            <a:r>
              <a:rPr lang="ru-RU" b="1" dirty="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повноважень</a:t>
            </a:r>
            <a:r>
              <a:rPr lang="ru-RU" b="1" dirty="0">
                <a:solidFill>
                  <a:schemeClr val="bg1"/>
                </a:solidFill>
                <a:latin typeface="Times New Roman" panose="02020603050405020304" pitchFamily="18" charset="0"/>
                <a:cs typeface="Times New Roman" panose="02020603050405020304" pitchFamily="18" charset="0"/>
              </a:rPr>
              <a:t>: </a:t>
            </a:r>
            <a:endParaRPr lang="ru-RU" b="1" dirty="0" smtClean="0">
              <a:solidFill>
                <a:schemeClr val="bg1"/>
              </a:solidFill>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1</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гумові</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пластикові</a:t>
            </a:r>
            <a:r>
              <a:rPr lang="ru-RU" dirty="0">
                <a:latin typeface="Times New Roman" panose="02020603050405020304" pitchFamily="18" charset="0"/>
                <a:cs typeface="Times New Roman" panose="02020603050405020304" pitchFamily="18" charset="0"/>
              </a:rPr>
              <a:t> кийки; </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2</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електрошокові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пристрої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контактної</a:t>
            </a:r>
            <a:r>
              <a:rPr lang="ru-RU" dirty="0">
                <a:latin typeface="Times New Roman" panose="02020603050405020304" pitchFamily="18" charset="0"/>
                <a:cs typeface="Times New Roman" panose="02020603050405020304" pitchFamily="18" charset="0"/>
              </a:rPr>
              <a:t> та контактно-</a:t>
            </a:r>
            <a:r>
              <a:rPr lang="ru-RU" dirty="0" err="1">
                <a:latin typeface="Times New Roman" panose="02020603050405020304" pitchFamily="18" charset="0"/>
                <a:cs typeface="Times New Roman" panose="02020603050405020304" pitchFamily="18" charset="0"/>
              </a:rPr>
              <a:t>дистанційної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дії</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3</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засоби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обмеження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рухомості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кайданки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сітки</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зв’язування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тощо</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4</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засоби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споряджені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речовинами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сльозогінної</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дратівної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дії</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5</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засоби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примусової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зупинки</a:t>
            </a:r>
            <a:r>
              <a:rPr lang="ru-RU" dirty="0">
                <a:latin typeface="Times New Roman" panose="02020603050405020304" pitchFamily="18" charset="0"/>
                <a:cs typeface="Times New Roman" panose="02020603050405020304" pitchFamily="18" charset="0"/>
              </a:rPr>
              <a:t> транспорту; </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6</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спеціальні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маркувальні</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фарбувальні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засоби</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7</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службові</a:t>
            </a:r>
            <a:r>
              <a:rPr lang="ru-RU" dirty="0">
                <a:latin typeface="Times New Roman" panose="02020603050405020304" pitchFamily="18" charset="0"/>
                <a:cs typeface="Times New Roman" panose="02020603050405020304" pitchFamily="18" charset="0"/>
              </a:rPr>
              <a:t> собаки та </a:t>
            </a:r>
            <a:r>
              <a:rPr lang="ru-RU" dirty="0" err="1">
                <a:latin typeface="Times New Roman" panose="02020603050405020304" pitchFamily="18" charset="0"/>
                <a:cs typeface="Times New Roman" panose="02020603050405020304" pitchFamily="18" charset="0"/>
              </a:rPr>
              <a:t>службові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коні</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8</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пристрої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гранати</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боєприпаси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світлозвукової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дії</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9</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засоби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акустичного</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мікрохвильового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впливу</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10</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пристрої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гранати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боєприпаси</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малогабаритні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підривні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пристрої</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руйнування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перешкод</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примусового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відчинення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приміщень</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11</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пристрої</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відстрілу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патронів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споряджених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гумовими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аналогічними</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своїми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властивостями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метальними</a:t>
            </a:r>
            <a:r>
              <a:rPr lang="ru-RU" dirty="0">
                <a:latin typeface="Times New Roman" panose="02020603050405020304" pitchFamily="18" charset="0"/>
                <a:cs typeface="Times New Roman" panose="02020603050405020304" pitchFamily="18" charset="0"/>
              </a:rPr>
              <a:t> снарядами </a:t>
            </a:r>
            <a:r>
              <a:rPr lang="ru-RU" dirty="0" err="1">
                <a:latin typeface="Times New Roman" panose="02020603050405020304" pitchFamily="18" charset="0"/>
                <a:cs typeface="Times New Roman" panose="02020603050405020304" pitchFamily="18" charset="0"/>
              </a:rPr>
              <a:t>несмертельної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дії</a:t>
            </a:r>
            <a:r>
              <a:rPr lang="ru-RU" dirty="0" smtClean="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12) </a:t>
            </a:r>
            <a:r>
              <a:rPr lang="ru-RU" dirty="0" err="1">
                <a:latin typeface="Times New Roman" panose="02020603050405020304" pitchFamily="18" charset="0"/>
                <a:cs typeface="Times New Roman" panose="02020603050405020304" pitchFamily="18" charset="0"/>
              </a:rPr>
              <a:t>засоби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споряджені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безпечними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димоутворюючими</a:t>
            </a:r>
            <a:r>
              <a:rPr lang="ru-RU" dirty="0">
                <a:latin typeface="Times New Roman" panose="02020603050405020304" pitchFamily="18" charset="0"/>
                <a:cs typeface="Times New Roman" panose="02020603050405020304" pitchFamily="18" charset="0"/>
              </a:rPr>
              <a:t> препаратами; 13) </a:t>
            </a:r>
            <a:r>
              <a:rPr lang="ru-RU" dirty="0" err="1">
                <a:latin typeface="Times New Roman" panose="02020603050405020304" pitchFamily="18" charset="0"/>
                <a:cs typeface="Times New Roman" panose="02020603050405020304" pitchFamily="18" charset="0"/>
              </a:rPr>
              <a:t>водомети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бронемашини</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інші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спеціальні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транспортні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засоби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548922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latin typeface="Times New Roman" panose="02020603050405020304" pitchFamily="18" charset="0"/>
                <a:cs typeface="Times New Roman" panose="02020603050405020304" pitchFamily="18" charset="0"/>
              </a:rPr>
              <a:t>Лекція 4</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pPr marL="0" indent="0" algn="ctr">
              <a:buNone/>
            </a:pPr>
            <a:r>
              <a:rPr lang="uk-UA" sz="4800" b="1" i="1" dirty="0" smtClean="0">
                <a:latin typeface="Times New Roman" panose="02020603050405020304" pitchFamily="18" charset="0"/>
                <a:cs typeface="Times New Roman" panose="02020603050405020304" pitchFamily="18" charset="0"/>
              </a:rPr>
              <a:t>«Адміністративна діяльність митних органів</a:t>
            </a:r>
            <a:r>
              <a:rPr lang="uk-UA" sz="4800" dirty="0" smtClean="0">
                <a:latin typeface="Times New Roman" panose="02020603050405020304" pitchFamily="18" charset="0"/>
                <a:cs typeface="Times New Roman" panose="02020603050405020304" pitchFamily="18" charset="0"/>
              </a:rPr>
              <a:t>»</a:t>
            </a:r>
            <a:endParaRPr lang="ru-RU"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639062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700808"/>
            <a:ext cx="8229600" cy="4525963"/>
          </a:xfrm>
        </p:spPr>
        <p:txBody>
          <a:bodyPr/>
          <a:lstStyle/>
          <a:p>
            <a:pPr marL="0" indent="0" algn="just">
              <a:buNone/>
            </a:pPr>
            <a:r>
              <a:rPr lang="ru-RU" dirty="0" smtClean="0"/>
              <a:t>         </a:t>
            </a:r>
            <a:r>
              <a:rPr lang="ru-RU" dirty="0" err="1" smtClean="0"/>
              <a:t>Адміністративна</a:t>
            </a:r>
            <a:r>
              <a:rPr lang="ru-RU" dirty="0" smtClean="0"/>
              <a:t> </a:t>
            </a:r>
            <a:r>
              <a:rPr lang="ru-RU" dirty="0" err="1"/>
              <a:t>діяльність</a:t>
            </a:r>
            <a:r>
              <a:rPr lang="ru-RU" dirty="0"/>
              <a:t> є </a:t>
            </a:r>
            <a:r>
              <a:rPr lang="ru-RU" dirty="0" err="1"/>
              <a:t>різновидом</a:t>
            </a:r>
            <a:r>
              <a:rPr lang="ru-RU" dirty="0"/>
              <a:t> державно-</a:t>
            </a:r>
            <a:r>
              <a:rPr lang="ru-RU" dirty="0" err="1"/>
              <a:t>владної</a:t>
            </a:r>
            <a:r>
              <a:rPr lang="ru-RU" dirty="0"/>
              <a:t> </a:t>
            </a:r>
            <a:r>
              <a:rPr lang="ru-RU" dirty="0" err="1"/>
              <a:t>діяльності</a:t>
            </a:r>
            <a:r>
              <a:rPr lang="ru-RU" dirty="0"/>
              <a:t> </a:t>
            </a:r>
            <a:r>
              <a:rPr lang="ru-RU" dirty="0" err="1"/>
              <a:t>органів</a:t>
            </a:r>
            <a:r>
              <a:rPr lang="ru-RU" dirty="0"/>
              <a:t> </a:t>
            </a:r>
            <a:r>
              <a:rPr lang="ru-RU" dirty="0" err="1"/>
              <a:t>виконавчої</a:t>
            </a:r>
            <a:r>
              <a:rPr lang="ru-RU" dirty="0"/>
              <a:t> </a:t>
            </a:r>
            <a:r>
              <a:rPr lang="ru-RU" dirty="0" err="1"/>
              <a:t>влади</a:t>
            </a:r>
            <a:r>
              <a:rPr lang="ru-RU" dirty="0"/>
              <a:t> і </a:t>
            </a:r>
            <a:r>
              <a:rPr lang="ru-RU" dirty="0" err="1"/>
              <a:t>охоплює</a:t>
            </a:r>
            <a:r>
              <a:rPr lang="ru-RU" dirty="0"/>
              <a:t> </a:t>
            </a:r>
            <a:r>
              <a:rPr lang="ru-RU" dirty="0" err="1"/>
              <a:t>широке</a:t>
            </a:r>
            <a:r>
              <a:rPr lang="ru-RU" dirty="0"/>
              <a:t> коло </a:t>
            </a:r>
            <a:r>
              <a:rPr lang="ru-RU" dirty="0" err="1"/>
              <a:t>суспільних</a:t>
            </a:r>
            <a:r>
              <a:rPr lang="ru-RU" dirty="0"/>
              <a:t> </a:t>
            </a:r>
            <a:r>
              <a:rPr lang="ru-RU" dirty="0" err="1"/>
              <a:t>відносин</a:t>
            </a:r>
            <a:r>
              <a:rPr lang="ru-RU" dirty="0"/>
              <a:t>, </a:t>
            </a:r>
            <a:r>
              <a:rPr lang="ru-RU" dirty="0" err="1"/>
              <a:t>що</a:t>
            </a:r>
            <a:r>
              <a:rPr lang="ru-RU" dirty="0"/>
              <a:t> </a:t>
            </a:r>
            <a:r>
              <a:rPr lang="ru-RU" dirty="0" err="1"/>
              <a:t>складаються</a:t>
            </a:r>
            <a:r>
              <a:rPr lang="ru-RU" dirty="0"/>
              <a:t> як </a:t>
            </a:r>
            <a:r>
              <a:rPr lang="ru-RU" dirty="0" err="1"/>
              <a:t>усередині</a:t>
            </a:r>
            <a:r>
              <a:rPr lang="ru-RU" dirty="0"/>
              <a:t> </a:t>
            </a:r>
            <a:r>
              <a:rPr lang="ru-RU" dirty="0" err="1"/>
              <a:t>самої</a:t>
            </a:r>
            <a:r>
              <a:rPr lang="ru-RU" dirty="0"/>
              <a:t> </a:t>
            </a:r>
            <a:r>
              <a:rPr lang="ru-RU" dirty="0" err="1"/>
              <a:t>системи</a:t>
            </a:r>
            <a:r>
              <a:rPr lang="ru-RU" dirty="0"/>
              <a:t> </a:t>
            </a:r>
            <a:r>
              <a:rPr lang="ru-RU" dirty="0" err="1"/>
              <a:t>митних</a:t>
            </a:r>
            <a:r>
              <a:rPr lang="ru-RU" dirty="0"/>
              <a:t> </a:t>
            </a:r>
            <a:r>
              <a:rPr lang="ru-RU" dirty="0" err="1"/>
              <a:t>органів</a:t>
            </a:r>
            <a:r>
              <a:rPr lang="ru-RU" dirty="0"/>
              <a:t>, так і за </a:t>
            </a:r>
            <a:r>
              <a:rPr lang="ru-RU" dirty="0" err="1"/>
              <a:t>її</a:t>
            </a:r>
            <a:r>
              <a:rPr lang="ru-RU" dirty="0"/>
              <a:t> межами.</a:t>
            </a:r>
          </a:p>
        </p:txBody>
      </p:sp>
    </p:spTree>
    <p:extLst>
      <p:ext uri="{BB962C8B-B14F-4D97-AF65-F5344CB8AC3E}">
        <p14:creationId xmlns:p14="http://schemas.microsoft.com/office/powerpoint/2010/main" val="398055025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1052736"/>
            <a:ext cx="8550739" cy="584775"/>
          </a:xfrm>
          <a:prstGeom prst="rect">
            <a:avLst/>
          </a:prstGeom>
        </p:spPr>
        <p:txBody>
          <a:bodyPr wrap="none">
            <a:spAutoFit/>
          </a:bodyPr>
          <a:lstStyle/>
          <a:p>
            <a:r>
              <a:rPr lang="ru-RU" sz="3200" b="1" i="1" dirty="0" err="1" smtClean="0">
                <a:latin typeface="Times New Roman" panose="02020603050405020304" pitchFamily="18" charset="0"/>
                <a:cs typeface="Times New Roman" panose="02020603050405020304" pitchFamily="18" charset="0"/>
              </a:rPr>
              <a:t>Адміністративна</a:t>
            </a:r>
            <a:r>
              <a:rPr lang="ru-RU" sz="3200" b="1" i="1" dirty="0" smtClean="0">
                <a:latin typeface="Times New Roman" panose="02020603050405020304" pitchFamily="18" charset="0"/>
                <a:cs typeface="Times New Roman" panose="02020603050405020304" pitchFamily="18" charset="0"/>
              </a:rPr>
              <a:t> </a:t>
            </a:r>
            <a:r>
              <a:rPr lang="ru-RU" sz="3200" b="1" i="1" dirty="0" err="1">
                <a:latin typeface="Times New Roman" panose="02020603050405020304" pitchFamily="18" charset="0"/>
                <a:cs typeface="Times New Roman" panose="02020603050405020304" pitchFamily="18" charset="0"/>
              </a:rPr>
              <a:t>діяльність</a:t>
            </a:r>
            <a:r>
              <a:rPr lang="ru-RU" sz="3200" b="1" i="1" dirty="0">
                <a:latin typeface="Times New Roman" panose="02020603050405020304" pitchFamily="18" charset="0"/>
                <a:cs typeface="Times New Roman" panose="02020603050405020304" pitchFamily="18" charset="0"/>
              </a:rPr>
              <a:t> </a:t>
            </a:r>
            <a:r>
              <a:rPr lang="ru-RU" sz="3200" b="1" i="1" dirty="0" err="1">
                <a:latin typeface="Times New Roman" panose="02020603050405020304" pitchFamily="18" charset="0"/>
                <a:cs typeface="Times New Roman" panose="02020603050405020304" pitchFamily="18" charset="0"/>
              </a:rPr>
              <a:t>митних</a:t>
            </a:r>
            <a:r>
              <a:rPr lang="ru-RU" sz="3200" b="1" i="1" dirty="0">
                <a:latin typeface="Times New Roman" panose="02020603050405020304" pitchFamily="18" charset="0"/>
                <a:cs typeface="Times New Roman" panose="02020603050405020304" pitchFamily="18" charset="0"/>
              </a:rPr>
              <a:t> </a:t>
            </a:r>
            <a:r>
              <a:rPr lang="ru-RU" sz="3200" b="1" i="1" dirty="0" err="1">
                <a:latin typeface="Times New Roman" panose="02020603050405020304" pitchFamily="18" charset="0"/>
                <a:cs typeface="Times New Roman" panose="02020603050405020304" pitchFamily="18" charset="0"/>
              </a:rPr>
              <a:t>органів</a:t>
            </a:r>
            <a:r>
              <a:rPr lang="ru-RU" sz="3200" b="1" i="1" dirty="0">
                <a:latin typeface="Times New Roman" panose="02020603050405020304" pitchFamily="18" charset="0"/>
                <a:cs typeface="Times New Roman" panose="02020603050405020304" pitchFamily="18" charset="0"/>
              </a:rPr>
              <a:t> </a:t>
            </a:r>
          </a:p>
        </p:txBody>
      </p:sp>
      <p:sp>
        <p:nvSpPr>
          <p:cNvPr id="5" name="Стрелка вниз 4"/>
          <p:cNvSpPr/>
          <p:nvPr/>
        </p:nvSpPr>
        <p:spPr>
          <a:xfrm flipH="1">
            <a:off x="1331640" y="1654279"/>
            <a:ext cx="1008112" cy="6408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Стрелка вниз 5"/>
          <p:cNvSpPr/>
          <p:nvPr/>
        </p:nvSpPr>
        <p:spPr>
          <a:xfrm flipH="1">
            <a:off x="6156176" y="1654279"/>
            <a:ext cx="1008112" cy="6408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p:cNvSpPr/>
          <p:nvPr/>
        </p:nvSpPr>
        <p:spPr>
          <a:xfrm>
            <a:off x="323528" y="2492896"/>
            <a:ext cx="4572000" cy="1477328"/>
          </a:xfrm>
          <a:prstGeom prst="rect">
            <a:avLst/>
          </a:prstGeom>
        </p:spPr>
        <p:txBody>
          <a:bodyPr>
            <a:spAutoFit/>
          </a:bodyPr>
          <a:lstStyle/>
          <a:p>
            <a:r>
              <a:rPr lang="ru-RU" dirty="0" err="1">
                <a:latin typeface="Times New Roman" panose="02020603050405020304" pitchFamily="18" charset="0"/>
                <a:cs typeface="Times New Roman" panose="02020603050405020304" pitchFamily="18" charset="0"/>
              </a:rPr>
              <a:t>охоплює</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правотворчу</a:t>
            </a:r>
            <a:r>
              <a:rPr lang="ru-RU" dirty="0">
                <a:latin typeface="Times New Roman" panose="02020603050405020304" pitchFamily="18" charset="0"/>
                <a:cs typeface="Times New Roman" panose="02020603050405020304" pitchFamily="18" charset="0"/>
              </a:rPr>
              <a:t> та </a:t>
            </a:r>
            <a:r>
              <a:rPr lang="ru-RU" b="1" i="1" dirty="0" err="1">
                <a:solidFill>
                  <a:srgbClr val="FF0000"/>
                </a:solidFill>
                <a:latin typeface="Times New Roman" panose="02020603050405020304" pitchFamily="18" charset="0"/>
                <a:cs typeface="Times New Roman" panose="02020603050405020304" pitchFamily="18" charset="0"/>
              </a:rPr>
              <a:t>індивідуально-розпорядчу</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діяльність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спрямовану</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позитивне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регулювання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суспільних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відносин</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митно-правовій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сфері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відповідно</a:t>
            </a:r>
            <a:r>
              <a:rPr lang="ru-RU" dirty="0">
                <a:latin typeface="Times New Roman" panose="02020603050405020304" pitchFamily="18" charset="0"/>
                <a:cs typeface="Times New Roman" panose="02020603050405020304" pitchFamily="18" charset="0"/>
              </a:rPr>
              <a:t> до норм </a:t>
            </a:r>
            <a:r>
              <a:rPr lang="ru-RU" dirty="0" err="1">
                <a:latin typeface="Times New Roman" panose="02020603050405020304" pitchFamily="18" charset="0"/>
                <a:cs typeface="Times New Roman" panose="02020603050405020304" pitchFamily="18" charset="0"/>
              </a:rPr>
              <a:t>законів</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інших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нормативних</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актів</a:t>
            </a:r>
            <a:endParaRPr lang="ru-RU" dirty="0">
              <a:latin typeface="Times New Roman" panose="02020603050405020304" pitchFamily="18" charset="0"/>
              <a:cs typeface="Times New Roman" panose="02020603050405020304" pitchFamily="18" charset="0"/>
            </a:endParaRPr>
          </a:p>
        </p:txBody>
      </p:sp>
      <p:sp>
        <p:nvSpPr>
          <p:cNvPr id="8" name="Прямоугольник 7"/>
          <p:cNvSpPr/>
          <p:nvPr/>
        </p:nvSpPr>
        <p:spPr>
          <a:xfrm>
            <a:off x="5130917" y="2495575"/>
            <a:ext cx="3870176" cy="1477328"/>
          </a:xfrm>
          <a:prstGeom prst="rect">
            <a:avLst/>
          </a:prstGeom>
        </p:spPr>
        <p:txBody>
          <a:bodyPr wrap="square">
            <a:spAutoFit/>
          </a:bodyPr>
          <a:lstStyle/>
          <a:p>
            <a:r>
              <a:rPr lang="ru-RU" dirty="0" err="1">
                <a:latin typeface="Times New Roman" panose="02020603050405020304" pitchFamily="18" charset="0"/>
                <a:cs typeface="Times New Roman" panose="02020603050405020304" pitchFamily="18" charset="0"/>
              </a:rPr>
              <a:t>спрямована</a:t>
            </a:r>
            <a:r>
              <a:rPr lang="ru-RU" dirty="0">
                <a:latin typeface="Times New Roman" panose="02020603050405020304" pitchFamily="18" charset="0"/>
                <a:cs typeface="Times New Roman" panose="02020603050405020304" pitchFamily="18" charset="0"/>
              </a:rPr>
              <a:t> на </a:t>
            </a:r>
            <a:r>
              <a:rPr lang="ru-RU" b="1" i="1" dirty="0" err="1">
                <a:solidFill>
                  <a:srgbClr val="FF0000"/>
                </a:solidFill>
                <a:latin typeface="Times New Roman" panose="02020603050405020304" pitchFamily="18" charset="0"/>
                <a:cs typeface="Times New Roman" panose="02020603050405020304" pitchFamily="18" charset="0"/>
              </a:rPr>
              <a:t>запобігання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вчиненню</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порушень</a:t>
            </a:r>
            <a:r>
              <a:rPr lang="ru-RU" b="1" i="1" dirty="0">
                <a:solidFill>
                  <a:srgbClr val="FF0000"/>
                </a:solidFill>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митних</a:t>
            </a:r>
            <a:r>
              <a:rPr lang="ru-RU" dirty="0">
                <a:latin typeface="Times New Roman" panose="02020603050405020304" pitchFamily="18" charset="0"/>
                <a:cs typeface="Times New Roman" panose="02020603050405020304" pitchFamily="18" charset="0"/>
              </a:rPr>
              <a:t> правил,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виявлення</a:t>
            </a:r>
            <a:r>
              <a:rPr lang="ru-RU" b="1" i="1" dirty="0">
                <a:solidFill>
                  <a:srgbClr val="FF0000"/>
                </a:solidFill>
                <a:latin typeface="Times New Roman" panose="02020603050405020304" pitchFamily="18" charset="0"/>
                <a:cs typeface="Times New Roman" panose="02020603050405020304" pitchFamily="18" charset="0"/>
              </a:rPr>
              <a:t> та </a:t>
            </a:r>
            <a:r>
              <a:rPr lang="ru-RU" b="1" i="1" dirty="0" err="1">
                <a:solidFill>
                  <a:srgbClr val="FF0000"/>
                </a:solidFill>
                <a:latin typeface="Times New Roman" panose="02020603050405020304" pitchFamily="18" charset="0"/>
                <a:cs typeface="Times New Roman" panose="02020603050405020304" pitchFamily="18" charset="0"/>
              </a:rPr>
              <a:t>припинення</a:t>
            </a:r>
            <a:r>
              <a:rPr lang="ru-RU" dirty="0">
                <a:latin typeface="Times New Roman" panose="02020603050405020304" pitchFamily="18" charset="0"/>
                <a:cs typeface="Times New Roman" panose="02020603050405020304" pitchFamily="18" charset="0"/>
              </a:rPr>
              <a:t>, на </a:t>
            </a:r>
            <a:r>
              <a:rPr lang="ru-RU" b="1" i="1" dirty="0" err="1">
                <a:solidFill>
                  <a:srgbClr val="FF0000"/>
                </a:solidFill>
                <a:latin typeface="Times New Roman" panose="02020603050405020304" pitchFamily="18" charset="0"/>
                <a:cs typeface="Times New Roman" panose="02020603050405020304" pitchFamily="18" charset="0"/>
              </a:rPr>
              <a:t>забезпечення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безпеки</a:t>
            </a:r>
            <a:r>
              <a:rPr lang="ru-RU" b="1" i="1" dirty="0">
                <a:solidFill>
                  <a:srgbClr val="FF0000"/>
                </a:solidFill>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держави</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суспільства</a:t>
            </a:r>
            <a:r>
              <a:rPr lang="ru-RU" dirty="0">
                <a:latin typeface="Times New Roman" panose="02020603050405020304" pitchFamily="18" charset="0"/>
                <a:cs typeface="Times New Roman" panose="02020603050405020304" pitchFamily="18" charset="0"/>
              </a:rPr>
              <a:t>.</a:t>
            </a:r>
          </a:p>
        </p:txBody>
      </p:sp>
      <p:sp>
        <p:nvSpPr>
          <p:cNvPr id="9" name="Прямоугольник 8"/>
          <p:cNvSpPr/>
          <p:nvPr/>
        </p:nvSpPr>
        <p:spPr>
          <a:xfrm>
            <a:off x="6660232" y="3997658"/>
            <a:ext cx="2414507" cy="369332"/>
          </a:xfrm>
          <a:prstGeom prst="rect">
            <a:avLst/>
          </a:prstGeom>
        </p:spPr>
        <p:txBody>
          <a:bodyPr wrap="none">
            <a:spAutoFit/>
          </a:bodyPr>
          <a:lstStyle/>
          <a:p>
            <a:r>
              <a:rPr lang="ru-RU" dirty="0" smtClean="0"/>
              <a:t>*</a:t>
            </a:r>
            <a:r>
              <a:rPr lang="ru-RU" b="1" i="1" dirty="0" err="1" smtClean="0">
                <a:latin typeface="Times New Roman" panose="02020603050405020304" pitchFamily="18" charset="0"/>
                <a:cs typeface="Times New Roman" panose="02020603050405020304" pitchFamily="18" charset="0"/>
              </a:rPr>
              <a:t>охоронний</a:t>
            </a:r>
            <a:r>
              <a:rPr lang="ru-RU" b="1" i="1" dirty="0" smtClean="0">
                <a:latin typeface="Times New Roman" panose="02020603050405020304" pitchFamily="18" charset="0"/>
                <a:cs typeface="Times New Roman" panose="02020603050405020304" pitchFamily="18" charset="0"/>
              </a:rPr>
              <a:t> </a:t>
            </a:r>
            <a:r>
              <a:rPr lang="ru-RU" b="1" i="1" dirty="0">
                <a:latin typeface="Times New Roman" panose="02020603050405020304" pitchFamily="18" charset="0"/>
                <a:cs typeface="Times New Roman" panose="02020603050405020304" pitchFamily="18" charset="0"/>
              </a:rPr>
              <a:t>характер</a:t>
            </a:r>
          </a:p>
        </p:txBody>
      </p:sp>
      <p:sp>
        <p:nvSpPr>
          <p:cNvPr id="10" name="Прямоугольник 9"/>
          <p:cNvSpPr/>
          <p:nvPr/>
        </p:nvSpPr>
        <p:spPr>
          <a:xfrm>
            <a:off x="585114" y="4859889"/>
            <a:ext cx="8315597" cy="1754326"/>
          </a:xfrm>
          <a:prstGeom prst="rect">
            <a:avLst/>
          </a:prstGeom>
        </p:spPr>
        <p:txBody>
          <a:bodyPr wrap="square">
            <a:spAutoFit/>
          </a:bodyPr>
          <a:lstStyle/>
          <a:p>
            <a:r>
              <a:rPr lang="ru-RU" b="1" i="1" dirty="0" err="1" smtClean="0">
                <a:latin typeface="Times New Roman" panose="02020603050405020304" pitchFamily="18" charset="0"/>
                <a:cs typeface="Times New Roman" panose="02020603050405020304" pitchFamily="18" charset="0"/>
              </a:rPr>
              <a:t>Адміністративна</a:t>
            </a:r>
            <a:r>
              <a:rPr lang="ru-RU" b="1" i="1" dirty="0" smtClean="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діяльність</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митних</a:t>
            </a:r>
            <a:r>
              <a:rPr lang="ru-RU" b="1" i="1" dirty="0">
                <a:latin typeface="Times New Roman" panose="02020603050405020304" pitchFamily="18" charset="0"/>
                <a:cs typeface="Times New Roman" panose="02020603050405020304" pitchFamily="18" charset="0"/>
              </a:rPr>
              <a:t> </a:t>
            </a:r>
            <a:r>
              <a:rPr lang="ru-RU" b="1" i="1" dirty="0" err="1" smtClean="0">
                <a:latin typeface="Times New Roman" panose="02020603050405020304" pitchFamily="18" charset="0"/>
                <a:cs typeface="Times New Roman" panose="02020603050405020304" pitchFamily="18" charset="0"/>
              </a:rPr>
              <a:t>органів</a:t>
            </a:r>
            <a:r>
              <a:rPr lang="ru-RU" b="1" i="1"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фактично</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являє</a:t>
            </a:r>
            <a:r>
              <a:rPr lang="ru-RU" dirty="0">
                <a:latin typeface="Times New Roman" panose="02020603050405020304" pitchFamily="18" charset="0"/>
                <a:cs typeface="Times New Roman" panose="02020603050405020304" pitchFamily="18" charset="0"/>
              </a:rPr>
              <a:t> собою один з </a:t>
            </a:r>
            <a:r>
              <a:rPr lang="ru-RU" dirty="0" err="1">
                <a:latin typeface="Times New Roman" panose="02020603050405020304" pitchFamily="18" charset="0"/>
                <a:cs typeface="Times New Roman" panose="02020603050405020304" pitchFamily="18" charset="0"/>
              </a:rPr>
              <a:t>основних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напрямків</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забезпечення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захисту</a:t>
            </a:r>
            <a:r>
              <a:rPr lang="ru-RU" b="1" i="1" dirty="0">
                <a:solidFill>
                  <a:srgbClr val="FF0000"/>
                </a:solidFill>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економічних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інтересів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створення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сприятливих</a:t>
            </a:r>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умов для </a:t>
            </a:r>
            <a:r>
              <a:rPr lang="ru-RU" b="1" i="1" dirty="0" err="1">
                <a:solidFill>
                  <a:srgbClr val="FF0000"/>
                </a:solidFill>
                <a:latin typeface="Times New Roman" panose="02020603050405020304" pitchFamily="18" charset="0"/>
                <a:cs typeface="Times New Roman" panose="02020603050405020304" pitchFamily="18" charset="0"/>
              </a:rPr>
              <a:t>розвитку</a:t>
            </a:r>
            <a:r>
              <a:rPr lang="ru-RU" b="1" i="1" dirty="0">
                <a:solidFill>
                  <a:srgbClr val="FF0000"/>
                </a:solidFill>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економіки</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захисту</a:t>
            </a:r>
            <a:r>
              <a:rPr lang="ru-RU" dirty="0">
                <a:latin typeface="Times New Roman" panose="02020603050405020304" pitchFamily="18" charset="0"/>
                <a:cs typeface="Times New Roman" panose="02020603050405020304" pitchFamily="18" charset="0"/>
              </a:rPr>
              <a:t> прав та </a:t>
            </a:r>
            <a:r>
              <a:rPr lang="ru-RU" dirty="0" err="1">
                <a:latin typeface="Times New Roman" panose="02020603050405020304" pitchFamily="18" charset="0"/>
                <a:cs typeface="Times New Roman" panose="02020603050405020304" pitchFamily="18" charset="0"/>
              </a:rPr>
              <a:t>інтересів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громадян</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суб’єктів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господарювання</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попередження</a:t>
            </a:r>
            <a:r>
              <a:rPr lang="ru-RU" b="1" i="1" dirty="0">
                <a:solidFill>
                  <a:srgbClr val="FF0000"/>
                </a:solidFill>
                <a:latin typeface="Times New Roman" panose="02020603050405020304" pitchFamily="18" charset="0"/>
                <a:cs typeface="Times New Roman" panose="02020603050405020304" pitchFamily="18" charset="0"/>
              </a:rPr>
              <a:t> та </a:t>
            </a:r>
            <a:r>
              <a:rPr lang="ru-RU" b="1" i="1" dirty="0" err="1">
                <a:solidFill>
                  <a:srgbClr val="FF0000"/>
                </a:solidFill>
                <a:latin typeface="Times New Roman" panose="02020603050405020304" pitchFamily="18" charset="0"/>
                <a:cs typeface="Times New Roman" panose="02020603050405020304" pitchFamily="18" charset="0"/>
              </a:rPr>
              <a:t>припинення</a:t>
            </a:r>
            <a:r>
              <a:rPr lang="ru-RU" b="1" i="1" dirty="0">
                <a:solidFill>
                  <a:srgbClr val="FF0000"/>
                </a:solidFill>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протиправних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дій</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застосування</a:t>
            </a:r>
            <a:r>
              <a:rPr lang="ru-RU" b="1" i="1" dirty="0">
                <a:solidFill>
                  <a:srgbClr val="FF0000"/>
                </a:solidFill>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до </a:t>
            </a:r>
            <a:r>
              <a:rPr lang="ru-RU" dirty="0" err="1">
                <a:latin typeface="Times New Roman" panose="02020603050405020304" pitchFamily="18" charset="0"/>
                <a:cs typeface="Times New Roman" panose="02020603050405020304" pitchFamily="18" charset="0"/>
              </a:rPr>
              <a:t>правопорушників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заходів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адміністративно-процесуального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забезпечення</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адміністративних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стягнень</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1358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lnSpcReduction="10000"/>
          </a:bodyPr>
          <a:lstStyle/>
          <a:p>
            <a:pPr marL="0" indent="0" algn="ctr">
              <a:buNone/>
            </a:pPr>
            <a:r>
              <a:rPr lang="ru-RU" b="1" dirty="0">
                <a:latin typeface="Times New Roman" panose="02020603050405020304" pitchFamily="18" charset="0"/>
                <a:cs typeface="Times New Roman" panose="02020603050405020304" pitchFamily="18" charset="0"/>
              </a:rPr>
              <a:t>Примус як метод </a:t>
            </a:r>
            <a:r>
              <a:rPr lang="ru-RU" b="1" dirty="0" err="1">
                <a:latin typeface="Times New Roman" panose="02020603050405020304" pitchFamily="18" charset="0"/>
                <a:cs typeface="Times New Roman" panose="02020603050405020304" pitchFamily="18" charset="0"/>
              </a:rPr>
              <a:t>адміністративної</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діяльності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поліції</a:t>
            </a:r>
            <a:r>
              <a:rPr lang="ru-RU" b="1" dirty="0">
                <a:latin typeface="Times New Roman" panose="02020603050405020304" pitchFamily="18" charset="0"/>
                <a:cs typeface="Times New Roman" panose="02020603050405020304" pitchFamily="18" charset="0"/>
              </a:rPr>
              <a:t> </a:t>
            </a:r>
            <a:endParaRPr lang="ru-RU" b="1"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Примус </a:t>
            </a:r>
            <a:r>
              <a:rPr lang="ru-RU" dirty="0">
                <a:latin typeface="Times New Roman" panose="02020603050405020304" pitchFamily="18" charset="0"/>
                <a:cs typeface="Times New Roman" panose="02020603050405020304" pitchFamily="18" charset="0"/>
              </a:rPr>
              <a:t>як метод </a:t>
            </a:r>
            <a:r>
              <a:rPr lang="ru-RU" dirty="0" err="1">
                <a:latin typeface="Times New Roman" panose="02020603050405020304" pitchFamily="18" charset="0"/>
                <a:cs typeface="Times New Roman" panose="02020603050405020304" pitchFamily="18" charset="0"/>
              </a:rPr>
              <a:t>адміністративної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поліції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включає</a:t>
            </a:r>
            <a:r>
              <a:rPr lang="ru-RU" dirty="0">
                <a:latin typeface="Times New Roman" panose="02020603050405020304" pitchFamily="18" charset="0"/>
                <a:cs typeface="Times New Roman" panose="02020603050405020304" pitchFamily="18" charset="0"/>
              </a:rPr>
              <a:t> в себе </a:t>
            </a:r>
            <a:r>
              <a:rPr lang="ru-RU" dirty="0" err="1">
                <a:latin typeface="Times New Roman" panose="02020603050405020304" pitchFamily="18" charset="0"/>
                <a:cs typeface="Times New Roman" panose="02020603050405020304" pitchFamily="18" charset="0"/>
              </a:rPr>
              <a:t>матеріальний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психічний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фізичний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вплив</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свідомість</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поведінку</a:t>
            </a:r>
            <a:r>
              <a:rPr lang="ru-RU" dirty="0">
                <a:latin typeface="Times New Roman" panose="02020603050405020304" pitchFamily="18" charset="0"/>
                <a:cs typeface="Times New Roman" panose="02020603050405020304" pitchFamily="18" charset="0"/>
              </a:rPr>
              <a:t> особи. </a:t>
            </a:r>
            <a:r>
              <a:rPr lang="ru-RU" dirty="0" err="1">
                <a:latin typeface="Times New Roman" panose="02020603050405020304" pitchFamily="18" charset="0"/>
                <a:cs typeface="Times New Roman" panose="02020603050405020304" pitchFamily="18" charset="0"/>
              </a:rPr>
              <a:t>Тобто</a:t>
            </a:r>
            <a:r>
              <a:rPr lang="ru-RU" dirty="0">
                <a:latin typeface="Times New Roman" panose="02020603050405020304" pitchFamily="18" charset="0"/>
                <a:cs typeface="Times New Roman" panose="02020603050405020304" pitchFamily="18" charset="0"/>
              </a:rPr>
              <a:t> коли методом </a:t>
            </a:r>
            <a:r>
              <a:rPr lang="ru-RU" dirty="0" err="1">
                <a:latin typeface="Times New Roman" panose="02020603050405020304" pitchFamily="18" charset="0"/>
                <a:cs typeface="Times New Roman" panose="02020603050405020304" pitchFamily="18" charset="0"/>
              </a:rPr>
              <a:t>переконання</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вдається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виконати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покладені</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поліцію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обов’язки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поліцейські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мають</a:t>
            </a:r>
            <a:r>
              <a:rPr lang="ru-RU" dirty="0">
                <a:latin typeface="Times New Roman" panose="02020603050405020304" pitchFamily="18" charset="0"/>
                <a:cs typeface="Times New Roman" panose="02020603050405020304" pitchFamily="18" charset="0"/>
              </a:rPr>
              <a:t> право у </a:t>
            </a:r>
            <a:r>
              <a:rPr lang="ru-RU" dirty="0" err="1">
                <a:latin typeface="Times New Roman" panose="02020603050405020304" pitchFamily="18" charset="0"/>
                <a:cs typeface="Times New Roman" panose="02020603050405020304" pitchFamily="18" charset="0"/>
              </a:rPr>
              <a:t>випадках</a:t>
            </a:r>
            <a:r>
              <a:rPr lang="ru-RU" dirty="0">
                <a:latin typeface="Times New Roman" panose="02020603050405020304" pitchFamily="18" charset="0"/>
                <a:cs typeface="Times New Roman" panose="02020603050405020304" pitchFamily="18" charset="0"/>
              </a:rPr>
              <a:t> і в порядку </a:t>
            </a:r>
            <a:r>
              <a:rPr lang="ru-RU" dirty="0" err="1">
                <a:latin typeface="Times New Roman" panose="02020603050405020304" pitchFamily="18" charset="0"/>
                <a:cs typeface="Times New Roman" panose="02020603050405020304" pitchFamily="18" charset="0"/>
              </a:rPr>
              <a:t>визначених</a:t>
            </a:r>
            <a:r>
              <a:rPr lang="ru-RU" dirty="0">
                <a:latin typeface="Times New Roman" panose="02020603050405020304" pitchFamily="18" charset="0"/>
                <a:cs typeface="Times New Roman" panose="02020603050405020304" pitchFamily="18" charset="0"/>
              </a:rPr>
              <a:t> законом </a:t>
            </a:r>
            <a:r>
              <a:rPr lang="ru-RU" dirty="0" err="1">
                <a:latin typeface="Times New Roman" panose="02020603050405020304" pitchFamily="18" charset="0"/>
                <a:cs typeface="Times New Roman" panose="02020603050405020304" pitchFamily="18" charset="0"/>
              </a:rPr>
              <a:t>застосовувати</a:t>
            </a:r>
            <a:r>
              <a:rPr lang="ru-RU" dirty="0">
                <a:latin typeface="Times New Roman" panose="02020603050405020304" pitchFamily="18" charset="0"/>
                <a:cs typeface="Times New Roman" panose="02020603050405020304" pitchFamily="18" charset="0"/>
              </a:rPr>
              <a:t> заходи </a:t>
            </a:r>
            <a:r>
              <a:rPr lang="ru-RU" dirty="0" err="1">
                <a:latin typeface="Times New Roman" panose="02020603050405020304" pitchFamily="18" charset="0"/>
                <a:cs typeface="Times New Roman" panose="02020603050405020304" pitchFamily="18" charset="0"/>
              </a:rPr>
              <a:t>адміністративного</a:t>
            </a:r>
            <a:r>
              <a:rPr lang="ru-RU" dirty="0">
                <a:latin typeface="Times New Roman" panose="02020603050405020304" pitchFamily="18" charset="0"/>
                <a:cs typeface="Times New Roman" panose="02020603050405020304" pitchFamily="18" charset="0"/>
              </a:rPr>
              <a:t> примусу</a:t>
            </a:r>
          </a:p>
        </p:txBody>
      </p:sp>
    </p:spTree>
    <p:extLst>
      <p:ext uri="{BB962C8B-B14F-4D97-AF65-F5344CB8AC3E}">
        <p14:creationId xmlns:p14="http://schemas.microsoft.com/office/powerpoint/2010/main" val="3414601758"/>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8600" y="332656"/>
            <a:ext cx="8229600" cy="1143000"/>
          </a:xfrm>
        </p:spPr>
        <p:txBody>
          <a:bodyPr>
            <a:normAutofit fontScale="90000"/>
          </a:bodyPr>
          <a:lstStyle/>
          <a:p>
            <a:r>
              <a:rPr lang="uk-UA" b="1" i="1" dirty="0" smtClean="0">
                <a:latin typeface="Times New Roman" panose="02020603050405020304" pitchFamily="18" charset="0"/>
                <a:cs typeface="Times New Roman" panose="02020603050405020304" pitchFamily="18" charset="0"/>
              </a:rPr>
              <a:t>Ознаки адміністративної діяльності митних органів</a:t>
            </a:r>
            <a:endParaRPr lang="ru-RU" b="1" i="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70000" lnSpcReduction="20000"/>
          </a:bodyPr>
          <a:lstStyle/>
          <a:p>
            <a:r>
              <a:rPr lang="ru-RU" dirty="0" err="1"/>
              <a:t>особливий</a:t>
            </a:r>
            <a:r>
              <a:rPr lang="ru-RU" dirty="0"/>
              <a:t> вид (</a:t>
            </a:r>
            <a:r>
              <a:rPr lang="ru-RU" dirty="0" err="1" smtClean="0"/>
              <a:t>зміст</a:t>
            </a:r>
            <a:r>
              <a:rPr lang="ru-RU" dirty="0" smtClean="0"/>
              <a:t>, форма, </a:t>
            </a:r>
            <a:r>
              <a:rPr lang="ru-RU" dirty="0" err="1" smtClean="0"/>
              <a:t>методи</a:t>
            </a:r>
            <a:r>
              <a:rPr lang="ru-RU" dirty="0" smtClean="0"/>
              <a:t>)</a:t>
            </a:r>
          </a:p>
          <a:p>
            <a:r>
              <a:rPr lang="ru-RU" dirty="0" smtClean="0"/>
              <a:t>державно-</a:t>
            </a:r>
            <a:r>
              <a:rPr lang="ru-RU" dirty="0" err="1" smtClean="0"/>
              <a:t>владний</a:t>
            </a:r>
            <a:r>
              <a:rPr lang="ru-RU" dirty="0" smtClean="0"/>
              <a:t> характер</a:t>
            </a:r>
          </a:p>
          <a:p>
            <a:r>
              <a:rPr lang="ru-RU" dirty="0" err="1" smtClean="0"/>
              <a:t>публічність</a:t>
            </a:r>
            <a:endParaRPr lang="ru-RU" dirty="0" smtClean="0"/>
          </a:p>
          <a:p>
            <a:r>
              <a:rPr lang="ru-RU" dirty="0" err="1" smtClean="0"/>
              <a:t>підзаконна</a:t>
            </a:r>
            <a:r>
              <a:rPr lang="ru-RU" dirty="0" smtClean="0"/>
              <a:t> </a:t>
            </a:r>
            <a:r>
              <a:rPr lang="ru-RU" dirty="0" err="1" smtClean="0"/>
              <a:t>діяльність</a:t>
            </a:r>
            <a:endParaRPr lang="ru-RU" dirty="0" smtClean="0"/>
          </a:p>
          <a:p>
            <a:r>
              <a:rPr lang="ru-RU" dirty="0" err="1" smtClean="0"/>
              <a:t>виконавчо-розпорядчий</a:t>
            </a:r>
            <a:r>
              <a:rPr lang="ru-RU" dirty="0" smtClean="0"/>
              <a:t> характер</a:t>
            </a:r>
          </a:p>
          <a:p>
            <a:r>
              <a:rPr lang="ru-RU" dirty="0" err="1" smtClean="0"/>
              <a:t>правотворча</a:t>
            </a:r>
            <a:r>
              <a:rPr lang="ru-RU" dirty="0" smtClean="0"/>
              <a:t>, </a:t>
            </a:r>
            <a:r>
              <a:rPr lang="ru-RU" dirty="0" err="1" smtClean="0"/>
              <a:t>правозастосовна</a:t>
            </a:r>
            <a:r>
              <a:rPr lang="ru-RU" dirty="0" smtClean="0"/>
              <a:t> </a:t>
            </a:r>
            <a:r>
              <a:rPr lang="ru-RU" dirty="0" err="1" smtClean="0"/>
              <a:t>діяльність</a:t>
            </a:r>
            <a:endParaRPr lang="ru-RU" dirty="0" smtClean="0"/>
          </a:p>
          <a:p>
            <a:r>
              <a:rPr lang="ru-RU" dirty="0" err="1"/>
              <a:t>різновид</a:t>
            </a:r>
            <a:r>
              <a:rPr lang="ru-RU" dirty="0"/>
              <a:t> </a:t>
            </a:r>
            <a:r>
              <a:rPr lang="ru-RU" dirty="0" err="1"/>
              <a:t>організаційної</a:t>
            </a:r>
            <a:r>
              <a:rPr lang="ru-RU" dirty="0"/>
              <a:t> </a:t>
            </a:r>
            <a:r>
              <a:rPr lang="ru-RU" dirty="0" err="1" smtClean="0"/>
              <a:t>діяльності</a:t>
            </a:r>
            <a:endParaRPr lang="ru-RU" dirty="0" smtClean="0"/>
          </a:p>
          <a:p>
            <a:r>
              <a:rPr lang="ru-RU" dirty="0" err="1" smtClean="0"/>
              <a:t>безперервність</a:t>
            </a:r>
            <a:r>
              <a:rPr lang="ru-RU" dirty="0"/>
              <a:t>, </a:t>
            </a:r>
            <a:r>
              <a:rPr lang="ru-RU" dirty="0" err="1"/>
              <a:t>постійність</a:t>
            </a:r>
            <a:r>
              <a:rPr lang="ru-RU" dirty="0"/>
              <a:t> та </a:t>
            </a:r>
            <a:r>
              <a:rPr lang="ru-RU" dirty="0" err="1"/>
              <a:t>планомірність</a:t>
            </a:r>
            <a:r>
              <a:rPr lang="ru-RU" dirty="0"/>
              <a:t> </a:t>
            </a:r>
            <a:endParaRPr lang="ru-RU" dirty="0" smtClean="0"/>
          </a:p>
          <a:p>
            <a:r>
              <a:rPr lang="ru-RU" dirty="0" err="1" smtClean="0"/>
              <a:t>процесуалізація</a:t>
            </a:r>
            <a:endParaRPr lang="ru-RU" dirty="0" smtClean="0"/>
          </a:p>
          <a:p>
            <a:r>
              <a:rPr lang="ru-RU" dirty="0" err="1" smtClean="0"/>
              <a:t>засвідчувально-пошуковий</a:t>
            </a:r>
            <a:r>
              <a:rPr lang="ru-RU" dirty="0" smtClean="0"/>
              <a:t> </a:t>
            </a:r>
            <a:r>
              <a:rPr lang="ru-RU" dirty="0"/>
              <a:t>характер </a:t>
            </a:r>
            <a:endParaRPr lang="ru-RU" dirty="0" smtClean="0"/>
          </a:p>
          <a:p>
            <a:r>
              <a:rPr lang="ru-RU" dirty="0" err="1" smtClean="0"/>
              <a:t>підпорядкованість</a:t>
            </a:r>
            <a:r>
              <a:rPr lang="ru-RU" dirty="0" smtClean="0"/>
              <a:t> </a:t>
            </a:r>
            <a:r>
              <a:rPr lang="ru-RU" dirty="0"/>
              <a:t>та </a:t>
            </a:r>
            <a:r>
              <a:rPr lang="ru-RU" dirty="0" err="1" smtClean="0"/>
              <a:t>підконтрольність</a:t>
            </a:r>
            <a:endParaRPr lang="ru-RU" dirty="0" smtClean="0"/>
          </a:p>
          <a:p>
            <a:r>
              <a:rPr lang="ru-RU" dirty="0" err="1"/>
              <a:t>профілактична</a:t>
            </a:r>
            <a:r>
              <a:rPr lang="ru-RU" dirty="0"/>
              <a:t> </a:t>
            </a:r>
            <a:r>
              <a:rPr lang="ru-RU" dirty="0" err="1" smtClean="0"/>
              <a:t>спрямованість</a:t>
            </a:r>
            <a:endParaRPr lang="ru-RU" dirty="0" smtClean="0"/>
          </a:p>
          <a:p>
            <a:r>
              <a:rPr lang="ru-RU" dirty="0" err="1" smtClean="0"/>
              <a:t>професійна</a:t>
            </a:r>
            <a:endParaRPr lang="ru-RU" dirty="0" smtClean="0"/>
          </a:p>
          <a:p>
            <a:endParaRPr lang="ru-RU" dirty="0"/>
          </a:p>
          <a:p>
            <a:endParaRPr lang="ru-RU" dirty="0"/>
          </a:p>
        </p:txBody>
      </p:sp>
    </p:spTree>
    <p:extLst>
      <p:ext uri="{BB962C8B-B14F-4D97-AF65-F5344CB8AC3E}">
        <p14:creationId xmlns:p14="http://schemas.microsoft.com/office/powerpoint/2010/main" val="265883845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0528" y="260648"/>
            <a:ext cx="8229600" cy="1143000"/>
          </a:xfrm>
        </p:spPr>
        <p:txBody>
          <a:bodyPr>
            <a:normAutofit fontScale="90000"/>
          </a:bodyPr>
          <a:lstStyle/>
          <a:p>
            <a:r>
              <a:rPr lang="ru-RU" sz="3200" b="1" i="1" dirty="0">
                <a:latin typeface="Times New Roman" panose="02020603050405020304" pitchFamily="18" charset="0"/>
                <a:cs typeface="Times New Roman" panose="02020603050405020304" pitchFamily="18" charset="0"/>
              </a:rPr>
              <a:t>ФОРМИ ТА МЕТОДИ АДМІНІСТРАТИВНОЇ ДІЯЛЬНОСТІ МИТНИХ ОРГАНІВ УКРАЇНИ</a:t>
            </a:r>
          </a:p>
        </p:txBody>
      </p:sp>
      <p:sp>
        <p:nvSpPr>
          <p:cNvPr id="3" name="Объект 2"/>
          <p:cNvSpPr>
            <a:spLocks noGrp="1"/>
          </p:cNvSpPr>
          <p:nvPr>
            <p:ph idx="1"/>
          </p:nvPr>
        </p:nvSpPr>
        <p:spPr>
          <a:xfrm>
            <a:off x="457200" y="1196752"/>
            <a:ext cx="8229600" cy="5472608"/>
          </a:xfrm>
        </p:spPr>
        <p:txBody>
          <a:bodyPr>
            <a:normAutofit fontScale="55000" lnSpcReduction="20000"/>
          </a:bodyPr>
          <a:lstStyle/>
          <a:p>
            <a:pPr algn="just"/>
            <a:r>
              <a:rPr lang="ru-RU" b="1" i="1" dirty="0" err="1">
                <a:solidFill>
                  <a:srgbClr val="FF0000"/>
                </a:solidFill>
                <a:latin typeface="Times New Roman" panose="02020603050405020304" pitchFamily="18" charset="0"/>
                <a:cs typeface="Times New Roman" panose="02020603050405020304" pitchFamily="18" charset="0"/>
              </a:rPr>
              <a:t>Форми</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адміністративної</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діяльності</a:t>
            </a:r>
            <a:r>
              <a:rPr lang="ru-RU" b="1" i="1" dirty="0">
                <a:solidFill>
                  <a:srgbClr val="FF0000"/>
                </a:solidFill>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a:t>
            </a:r>
            <a:r>
              <a:rPr lang="ru-RU" b="1" i="1" dirty="0" err="1" smtClean="0">
                <a:solidFill>
                  <a:srgbClr val="FF0000"/>
                </a:solidFill>
                <a:latin typeface="Times New Roman" panose="02020603050405020304" pitchFamily="18" charset="0"/>
                <a:cs typeface="Times New Roman" panose="02020603050405020304" pitchFamily="18" charset="0"/>
              </a:rPr>
              <a:t>зовнішній</a:t>
            </a:r>
            <a:r>
              <a:rPr lang="ru-RU" b="1" i="1" dirty="0" smtClean="0">
                <a:solidFill>
                  <a:srgbClr val="FF0000"/>
                </a:solidFill>
                <a:latin typeface="Times New Roman" panose="02020603050405020304" pitchFamily="18" charset="0"/>
                <a:cs typeface="Times New Roman" panose="02020603050405020304" pitchFamily="18" charset="0"/>
              </a:rPr>
              <a:t> </a:t>
            </a:r>
            <a:r>
              <a:rPr lang="ru-RU" b="1" i="1" dirty="0" err="1" smtClean="0">
                <a:solidFill>
                  <a:srgbClr val="FF0000"/>
                </a:solidFill>
                <a:latin typeface="Times New Roman" panose="02020603050405020304" pitchFamily="18" charset="0"/>
                <a:cs typeface="Times New Roman" panose="02020603050405020304" pitchFamily="18" charset="0"/>
              </a:rPr>
              <a:t>прояв</a:t>
            </a:r>
            <a:r>
              <a:rPr lang="ru-RU" b="1" i="1" dirty="0" smtClean="0">
                <a:solidFill>
                  <a:srgbClr val="FF0000"/>
                </a:solidFill>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управлінської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спосіб</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відображення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змісту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управлінської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конкретних</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умовах</a:t>
            </a:r>
            <a:r>
              <a:rPr lang="ru-RU" dirty="0" smtClean="0">
                <a:latin typeface="Times New Roman" panose="02020603050405020304" pitchFamily="18" charset="0"/>
                <a:cs typeface="Times New Roman" panose="02020603050405020304" pitchFamily="18" charset="0"/>
              </a:rPr>
              <a:t>.</a:t>
            </a:r>
          </a:p>
          <a:p>
            <a:pPr marL="0" indent="0" algn="just">
              <a:buNone/>
            </a:pPr>
            <a:r>
              <a:rPr lang="uk-UA" b="1" i="1" dirty="0" smtClean="0">
                <a:latin typeface="Times New Roman" panose="02020603050405020304" pitchFamily="18" charset="0"/>
                <a:cs typeface="Times New Roman" panose="02020603050405020304" pitchFamily="18" charset="0"/>
              </a:rPr>
              <a:t>Ознаки форм: </a:t>
            </a:r>
          </a:p>
          <a:p>
            <a:pPr marL="0" indent="0" algn="just">
              <a:buNone/>
            </a:pP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дозволяють</a:t>
            </a:r>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практично </a:t>
            </a:r>
            <a:r>
              <a:rPr lang="ru-RU" b="1" i="1" dirty="0" err="1">
                <a:solidFill>
                  <a:srgbClr val="FF0000"/>
                </a:solidFill>
                <a:latin typeface="Times New Roman" panose="02020603050405020304" pitchFamily="18" charset="0"/>
                <a:cs typeface="Times New Roman" panose="02020603050405020304" pitchFamily="18" charset="0"/>
              </a:rPr>
              <a:t>реалізувати</a:t>
            </a:r>
            <a:r>
              <a:rPr lang="ru-RU" b="1" i="1" dirty="0">
                <a:solidFill>
                  <a:srgbClr val="FF0000"/>
                </a:solidFill>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завдання</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функції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митних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органів</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marL="0" indent="0" algn="just">
              <a:buNone/>
            </a:pP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є способом </a:t>
            </a:r>
            <a:r>
              <a:rPr lang="ru-RU" b="1" i="1" dirty="0" err="1">
                <a:solidFill>
                  <a:srgbClr val="FF0000"/>
                </a:solidFill>
                <a:latin typeface="Times New Roman" panose="02020603050405020304" pitchFamily="18" charset="0"/>
                <a:cs typeface="Times New Roman" panose="02020603050405020304" pitchFamily="18" charset="0"/>
              </a:rPr>
              <a:t>вираження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сутності</a:t>
            </a:r>
            <a:r>
              <a:rPr lang="ru-RU" b="1" i="1" dirty="0">
                <a:solidFill>
                  <a:srgbClr val="FF0000"/>
                </a:solidFill>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управлінської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діяльності</a:t>
            </a:r>
            <a:r>
              <a:rPr lang="ru-RU" dirty="0" smtClean="0">
                <a:latin typeface="Times New Roman" panose="02020603050405020304" pitchFamily="18" charset="0"/>
                <a:cs typeface="Times New Roman" panose="02020603050405020304" pitchFamily="18" charset="0"/>
              </a:rPr>
              <a:t>;</a:t>
            </a:r>
          </a:p>
          <a:p>
            <a:pPr marL="0" indent="0" algn="just">
              <a:buNone/>
            </a:pP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виступають</a:t>
            </a:r>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правовою </a:t>
            </a:r>
            <a:r>
              <a:rPr lang="ru-RU" b="1" i="1" dirty="0" err="1">
                <a:solidFill>
                  <a:srgbClr val="FF0000"/>
                </a:solidFill>
                <a:latin typeface="Times New Roman" panose="02020603050405020304" pitchFamily="18" charset="0"/>
                <a:cs typeface="Times New Roman" panose="02020603050405020304" pitchFamily="18" charset="0"/>
              </a:rPr>
              <a:t>конструкцією</a:t>
            </a:r>
            <a:r>
              <a:rPr lang="ru-RU" b="1" i="1" dirty="0">
                <a:solidFill>
                  <a:srgbClr val="FF0000"/>
                </a:solidFill>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нормативного </a:t>
            </a:r>
            <a:r>
              <a:rPr lang="ru-RU" dirty="0" err="1">
                <a:latin typeface="Times New Roman" panose="02020603050405020304" pitchFamily="18" charset="0"/>
                <a:cs typeface="Times New Roman" panose="02020603050405020304" pitchFamily="18" charset="0"/>
              </a:rPr>
              <a:t>впорядкування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митних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органів</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marL="0" indent="0" algn="just">
              <a:buNone/>
            </a:pP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указують</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яким</a:t>
            </a:r>
            <a:r>
              <a:rPr lang="ru-RU" b="1" i="1" dirty="0">
                <a:solidFill>
                  <a:srgbClr val="FF0000"/>
                </a:solidFill>
                <a:latin typeface="Times New Roman" panose="02020603050405020304" pitchFamily="18" charset="0"/>
                <a:cs typeface="Times New Roman" panose="02020603050405020304" pitchFamily="18" charset="0"/>
              </a:rPr>
              <a:t> шляхом</a:t>
            </a:r>
            <a:r>
              <a:rPr lang="ru-RU" dirty="0">
                <a:latin typeface="Times New Roman" panose="02020603050405020304" pitchFamily="18" charset="0"/>
                <a:cs typeface="Times New Roman" panose="02020603050405020304" pitchFamily="18" charset="0"/>
              </a:rPr>
              <a:t> з боку </a:t>
            </a:r>
            <a:r>
              <a:rPr lang="ru-RU" dirty="0" err="1">
                <a:latin typeface="Times New Roman" panose="02020603050405020304" pitchFamily="18" charset="0"/>
                <a:cs typeface="Times New Roman" panose="02020603050405020304" pitchFamily="18" charset="0"/>
              </a:rPr>
              <a:t>митних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здійснюється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управлінський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вплив</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учасників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митно-правових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відносин</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marL="0" indent="0" algn="just">
              <a:buNone/>
            </a:pPr>
            <a:r>
              <a:rPr lang="ru-RU" dirty="0" smtClean="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забезпечують</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безпосередню</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реалізацію</a:t>
            </a:r>
            <a:r>
              <a:rPr lang="ru-RU" b="1" i="1" dirty="0">
                <a:solidFill>
                  <a:srgbClr val="FF0000"/>
                </a:solidFill>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повноважень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митних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органів</a:t>
            </a:r>
            <a:r>
              <a:rPr lang="ru-RU" dirty="0" smtClean="0">
                <a:latin typeface="Times New Roman" panose="02020603050405020304" pitchFamily="18" charset="0"/>
                <a:cs typeface="Times New Roman" panose="02020603050405020304" pitchFamily="18" charset="0"/>
              </a:rPr>
              <a:t>;</a:t>
            </a:r>
          </a:p>
          <a:p>
            <a:pPr marL="0" indent="0" algn="just">
              <a:buNone/>
            </a:pP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являють</a:t>
            </a:r>
            <a:r>
              <a:rPr lang="ru-RU" dirty="0">
                <a:latin typeface="Times New Roman" panose="02020603050405020304" pitchFamily="18" charset="0"/>
                <a:cs typeface="Times New Roman" panose="02020603050405020304" pitchFamily="18" charset="0"/>
              </a:rPr>
              <a:t> собою </a:t>
            </a:r>
            <a:r>
              <a:rPr lang="ru-RU" b="1" i="1" dirty="0" err="1">
                <a:solidFill>
                  <a:srgbClr val="FF0000"/>
                </a:solidFill>
                <a:latin typeface="Times New Roman" panose="02020603050405020304" pitchFamily="18" charset="0"/>
                <a:cs typeface="Times New Roman" panose="02020603050405020304" pitchFamily="18" charset="0"/>
              </a:rPr>
              <a:t>практичне</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відображення</a:t>
            </a:r>
            <a:r>
              <a:rPr lang="ru-RU" b="1" i="1" dirty="0">
                <a:solidFill>
                  <a:srgbClr val="FF0000"/>
                </a:solidFill>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однорідної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митних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органів</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посадових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осіб</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marL="0" indent="0" algn="just">
              <a:buNone/>
            </a:pP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прямо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опосередковано</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закріплюються</a:t>
            </a:r>
            <a:r>
              <a:rPr lang="ru-RU" dirty="0">
                <a:latin typeface="Times New Roman" panose="02020603050405020304" pitchFamily="18" charset="0"/>
                <a:cs typeface="Times New Roman" panose="02020603050405020304" pitchFamily="18" charset="0"/>
              </a:rPr>
              <a:t> в нормативно-</a:t>
            </a:r>
            <a:r>
              <a:rPr lang="ru-RU" dirty="0" err="1">
                <a:latin typeface="Times New Roman" panose="02020603050405020304" pitchFamily="18" charset="0"/>
                <a:cs typeface="Times New Roman" panose="02020603050405020304" pitchFamily="18" charset="0"/>
              </a:rPr>
              <a:t>правових</a:t>
            </a:r>
            <a:r>
              <a:rPr lang="ru-RU" dirty="0">
                <a:latin typeface="Times New Roman" panose="02020603050405020304" pitchFamily="18" charset="0"/>
                <a:cs typeface="Times New Roman" panose="02020603050405020304" pitchFamily="18" charset="0"/>
              </a:rPr>
              <a:t> актах,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визначають</a:t>
            </a:r>
            <a:r>
              <a:rPr lang="ru-RU" dirty="0">
                <a:latin typeface="Times New Roman" panose="02020603050405020304" pitchFamily="18" charset="0"/>
                <a:cs typeface="Times New Roman" panose="02020603050405020304" pitchFamily="18" charset="0"/>
              </a:rPr>
              <a:t> статус конкретного </a:t>
            </a:r>
            <a:r>
              <a:rPr lang="ru-RU" dirty="0" err="1">
                <a:latin typeface="Times New Roman" panose="02020603050405020304" pitchFamily="18" charset="0"/>
                <a:cs typeface="Times New Roman" panose="02020603050405020304" pitchFamily="18" charset="0"/>
              </a:rPr>
              <a:t>митного</a:t>
            </a:r>
            <a:r>
              <a:rPr lang="ru-RU" dirty="0">
                <a:latin typeface="Times New Roman" panose="02020603050405020304" pitchFamily="18" charset="0"/>
                <a:cs typeface="Times New Roman" panose="02020603050405020304" pitchFamily="18" charset="0"/>
              </a:rPr>
              <a:t> органу; </a:t>
            </a:r>
            <a:endParaRPr lang="ru-RU" dirty="0" smtClean="0">
              <a:latin typeface="Times New Roman" panose="02020603050405020304" pitchFamily="18" charset="0"/>
              <a:cs typeface="Times New Roman" panose="02020603050405020304" pitchFamily="18" charset="0"/>
            </a:endParaRPr>
          </a:p>
          <a:p>
            <a:pPr marL="0" indent="0" algn="just">
              <a:buNone/>
            </a:pP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є </a:t>
            </a:r>
            <a:r>
              <a:rPr lang="ru-RU" b="1" i="1" dirty="0" err="1">
                <a:solidFill>
                  <a:srgbClr val="FF0000"/>
                </a:solidFill>
                <a:latin typeface="Times New Roman" panose="02020603050405020304" pitchFamily="18" charset="0"/>
                <a:cs typeface="Times New Roman" panose="02020603050405020304" pitchFamily="18" charset="0"/>
              </a:rPr>
              <a:t>відносно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самостійними</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універсальними</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marL="0" indent="0" algn="just">
              <a:buNone/>
            </a:pPr>
            <a:r>
              <a:rPr lang="ru-RU" dirty="0" smtClean="0">
                <a:latin typeface="Times New Roman" panose="02020603050405020304" pitchFamily="18" charset="0"/>
                <a:cs typeface="Times New Roman" panose="02020603050405020304" pitchFamily="18" charset="0"/>
              </a:rPr>
              <a:t>– </a:t>
            </a:r>
            <a:r>
              <a:rPr lang="ru-RU" b="1" i="1" dirty="0" err="1" smtClean="0">
                <a:solidFill>
                  <a:srgbClr val="FF0000"/>
                </a:solidFill>
                <a:latin typeface="Times New Roman" panose="02020603050405020304" pitchFamily="18" charset="0"/>
                <a:cs typeface="Times New Roman" panose="02020603050405020304" pitchFamily="18" charset="0"/>
              </a:rPr>
              <a:t>створюють</a:t>
            </a:r>
            <a:r>
              <a:rPr lang="ru-RU" b="1" i="1" dirty="0" smtClean="0">
                <a:solidFill>
                  <a:srgbClr val="FF0000"/>
                </a:solidFill>
                <a:latin typeface="Times New Roman" panose="02020603050405020304" pitchFamily="18" charset="0"/>
                <a:cs typeface="Times New Roman" panose="02020603050405020304" pitchFamily="18" charset="0"/>
              </a:rPr>
              <a:t> і </a:t>
            </a:r>
            <a:r>
              <a:rPr lang="ru-RU" b="1" i="1" dirty="0" err="1" smtClean="0">
                <a:solidFill>
                  <a:srgbClr val="FF0000"/>
                </a:solidFill>
                <a:latin typeface="Times New Roman" panose="02020603050405020304" pitchFamily="18" charset="0"/>
                <a:cs typeface="Times New Roman" panose="02020603050405020304" pitchFamily="18" charset="0"/>
              </a:rPr>
              <a:t>забезпечують</a:t>
            </a:r>
            <a:r>
              <a:rPr lang="ru-RU" b="1" i="1" dirty="0" smtClean="0">
                <a:solidFill>
                  <a:srgbClr val="FF0000"/>
                </a:solidFill>
                <a:latin typeface="Times New Roman" panose="02020603050405020304" pitchFamily="18" charset="0"/>
                <a:cs typeface="Times New Roman" panose="02020603050405020304" pitchFamily="18" charset="0"/>
              </a:rPr>
              <a:t> порядок </a:t>
            </a:r>
            <a:r>
              <a:rPr lang="ru-RU" dirty="0" err="1" smtClean="0">
                <a:latin typeface="Times New Roman" panose="02020603050405020304" pitchFamily="18" charset="0"/>
                <a:cs typeface="Times New Roman" panose="02020603050405020304" pitchFamily="18" charset="0"/>
              </a:rPr>
              <a:t>управління</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в </a:t>
            </a:r>
            <a:r>
              <a:rPr lang="ru-RU" dirty="0" err="1">
                <a:latin typeface="Times New Roman" panose="02020603050405020304" pitchFamily="18" charset="0"/>
                <a:cs typeface="Times New Roman" panose="02020603050405020304" pitchFamily="18" charset="0"/>
              </a:rPr>
              <a:t>митно-правовій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сфері</a:t>
            </a:r>
            <a:r>
              <a:rPr lang="ru-RU" dirty="0">
                <a:latin typeface="Times New Roman" panose="02020603050405020304" pitchFamily="18" charset="0"/>
                <a:cs typeface="Times New Roman" panose="02020603050405020304" pitchFamily="18" charset="0"/>
              </a:rPr>
              <a:t>, права </a:t>
            </a:r>
            <a:r>
              <a:rPr lang="ru-RU" dirty="0" err="1">
                <a:latin typeface="Times New Roman" panose="02020603050405020304" pitchFamily="18" charset="0"/>
                <a:cs typeface="Times New Roman" panose="02020603050405020304" pitchFamily="18" charset="0"/>
              </a:rPr>
              <a:t>громадян</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суб’єктів</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господарювання</a:t>
            </a:r>
            <a:r>
              <a:rPr lang="ru-RU" dirty="0" smtClean="0">
                <a:latin typeface="Times New Roman" panose="02020603050405020304" pitchFamily="18" charset="0"/>
                <a:cs typeface="Times New Roman" panose="02020603050405020304" pitchFamily="18" charset="0"/>
              </a:rPr>
              <a:t>; </a:t>
            </a:r>
          </a:p>
          <a:p>
            <a:pPr marL="0" indent="0" algn="just">
              <a:buNone/>
            </a:pP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обираються</a:t>
            </a:r>
            <a:r>
              <a:rPr lang="ru-RU" dirty="0">
                <a:latin typeface="Times New Roman" panose="02020603050405020304" pitchFamily="18" charset="0"/>
                <a:cs typeface="Times New Roman" panose="02020603050405020304" pitchFamily="18" charset="0"/>
              </a:rPr>
              <a:t> з </a:t>
            </a:r>
            <a:r>
              <a:rPr lang="ru-RU" b="1" i="1" dirty="0" err="1">
                <a:solidFill>
                  <a:srgbClr val="FF0000"/>
                </a:solidFill>
                <a:latin typeface="Times New Roman" panose="02020603050405020304" pitchFamily="18" charset="0"/>
                <a:cs typeface="Times New Roman" panose="02020603050405020304" pitchFamily="18" charset="0"/>
              </a:rPr>
              <a:t>урахуванням</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конкретної</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управлінської</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ситуації</a:t>
            </a:r>
            <a:r>
              <a:rPr lang="ru-RU" b="1" i="1" dirty="0">
                <a:solidFill>
                  <a:srgbClr val="FF0000"/>
                </a:solidFill>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статусу </a:t>
            </a:r>
            <a:r>
              <a:rPr lang="ru-RU" dirty="0" err="1">
                <a:latin typeface="Times New Roman" panose="02020603050405020304" pitchFamily="18" charset="0"/>
                <a:cs typeface="Times New Roman" panose="02020603050405020304" pitchFamily="18" charset="0"/>
              </a:rPr>
              <a:t>об’єкта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впливу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вимог</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ефективності</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доцільності</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319108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2536" y="0"/>
            <a:ext cx="8229600" cy="1143000"/>
          </a:xfrm>
        </p:spPr>
        <p:txBody>
          <a:bodyPr/>
          <a:lstStyle/>
          <a:p>
            <a:r>
              <a:rPr lang="ru-RU" b="1" i="1" u="sng" dirty="0" err="1">
                <a:latin typeface="Times New Roman" panose="02020603050405020304" pitchFamily="18" charset="0"/>
                <a:cs typeface="Times New Roman" panose="02020603050405020304" pitchFamily="18" charset="0"/>
              </a:rPr>
              <a:t>Процесуальна</a:t>
            </a:r>
            <a:r>
              <a:rPr lang="ru-RU" b="1" i="1" u="sng" dirty="0">
                <a:latin typeface="Times New Roman" panose="02020603050405020304" pitchFamily="18" charset="0"/>
                <a:cs typeface="Times New Roman" panose="02020603050405020304" pitchFamily="18" charset="0"/>
              </a:rPr>
              <a:t> форма </a:t>
            </a:r>
            <a:r>
              <a:rPr lang="ru-RU" b="1" i="1" u="sng" dirty="0" err="1">
                <a:latin typeface="Times New Roman" panose="02020603050405020304" pitchFamily="18" charset="0"/>
                <a:cs typeface="Times New Roman" panose="02020603050405020304" pitchFamily="18" charset="0"/>
              </a:rPr>
              <a:t>визначає</a:t>
            </a:r>
            <a:r>
              <a:rPr lang="ru-RU" b="1" i="1" u="sng" dirty="0">
                <a:latin typeface="Times New Roman" panose="02020603050405020304" pitchFamily="18" charset="0"/>
                <a:cs typeface="Times New Roman" panose="02020603050405020304" pitchFamily="18" charset="0"/>
              </a:rPr>
              <a:t>:</a:t>
            </a:r>
          </a:p>
        </p:txBody>
      </p:sp>
      <p:sp>
        <p:nvSpPr>
          <p:cNvPr id="3" name="Объект 2"/>
          <p:cNvSpPr>
            <a:spLocks noGrp="1"/>
          </p:cNvSpPr>
          <p:nvPr>
            <p:ph idx="1"/>
          </p:nvPr>
        </p:nvSpPr>
        <p:spPr/>
        <p:txBody>
          <a:bodyPr>
            <a:normAutofit fontScale="55000" lnSpcReduction="20000"/>
          </a:bodyPr>
          <a:lstStyle/>
          <a:p>
            <a:pPr algn="just"/>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коло </a:t>
            </a:r>
            <a:r>
              <a:rPr lang="ru-RU" b="1" i="1" dirty="0" err="1">
                <a:solidFill>
                  <a:srgbClr val="FF0000"/>
                </a:solidFill>
                <a:latin typeface="Times New Roman" panose="02020603050405020304" pitchFamily="18" charset="0"/>
                <a:cs typeface="Times New Roman" panose="02020603050405020304" pitchFamily="18" charset="0"/>
              </a:rPr>
              <a:t>суб’єктів</a:t>
            </a:r>
            <a:r>
              <a:rPr lang="ru-RU" b="1" i="1" dirty="0">
                <a:solidFill>
                  <a:srgbClr val="FF0000"/>
                </a:solidFill>
                <a:latin typeface="Times New Roman" panose="02020603050405020304" pitchFamily="18" charset="0"/>
                <a:cs typeface="Times New Roman" panose="02020603050405020304" pitchFamily="18" charset="0"/>
              </a:rPr>
              <a:t> і </a:t>
            </a:r>
            <a:r>
              <a:rPr lang="ru-RU" b="1" i="1" dirty="0" err="1">
                <a:solidFill>
                  <a:srgbClr val="FF0000"/>
                </a:solidFill>
                <a:latin typeface="Times New Roman" panose="02020603050405020304" pitchFamily="18" charset="0"/>
                <a:cs typeface="Times New Roman" panose="02020603050405020304" pitchFamily="18" charset="0"/>
              </a:rPr>
              <a:t>учасників</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адміністративної</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місце</a:t>
            </a:r>
            <a:r>
              <a:rPr lang="ru-RU" dirty="0">
                <a:latin typeface="Times New Roman" panose="02020603050405020304" pitchFamily="18" charset="0"/>
                <a:cs typeface="Times New Roman" panose="02020603050405020304" pitchFamily="18" charset="0"/>
              </a:rPr>
              <a:t> й роль у </a:t>
            </a:r>
            <a:r>
              <a:rPr lang="ru-RU" dirty="0" err="1">
                <a:latin typeface="Times New Roman" panose="02020603050405020304" pitchFamily="18" charset="0"/>
                <a:cs typeface="Times New Roman" panose="02020603050405020304" pitchFamily="18" charset="0"/>
              </a:rPr>
              <a:t>цій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обсяг</a:t>
            </a:r>
            <a:r>
              <a:rPr lang="ru-RU" dirty="0">
                <a:latin typeface="Times New Roman" panose="02020603050405020304" pitchFamily="18" charset="0"/>
                <a:cs typeface="Times New Roman" panose="02020603050405020304" pitchFamily="18" charset="0"/>
              </a:rPr>
              <a:t> прав і </a:t>
            </a:r>
            <a:r>
              <a:rPr lang="ru-RU" dirty="0" err="1">
                <a:latin typeface="Times New Roman" panose="02020603050405020304" pitchFamily="18" charset="0"/>
                <a:cs typeface="Times New Roman" panose="02020603050405020304" pitchFamily="18" charset="0"/>
              </a:rPr>
              <a:t>обов’язків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умови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включення</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діяльність</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виходу</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неї</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тощо</a:t>
            </a:r>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 </a:t>
            </a:r>
            <a:r>
              <a:rPr lang="ru-RU" b="1" i="1" dirty="0" err="1" smtClean="0">
                <a:solidFill>
                  <a:srgbClr val="FF0000"/>
                </a:solidFill>
                <a:latin typeface="Times New Roman" panose="02020603050405020304" pitchFamily="18" charset="0"/>
                <a:cs typeface="Times New Roman" panose="02020603050405020304" pitchFamily="18" charset="0"/>
              </a:rPr>
              <a:t>зміст</a:t>
            </a:r>
            <a:r>
              <a:rPr lang="ru-RU" b="1" i="1" dirty="0" smtClean="0">
                <a:solidFill>
                  <a:srgbClr val="FF0000"/>
                </a:solidFill>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і характер </a:t>
            </a:r>
            <a:r>
              <a:rPr lang="ru-RU" b="1" i="1" dirty="0" err="1">
                <a:solidFill>
                  <a:srgbClr val="FF0000"/>
                </a:solidFill>
                <a:latin typeface="Times New Roman" panose="02020603050405020304" pitchFamily="18" charset="0"/>
                <a:cs typeface="Times New Roman" panose="02020603050405020304" pitchFamily="18" charset="0"/>
              </a:rPr>
              <a:t>дій</a:t>
            </a:r>
            <a:r>
              <a:rPr lang="ru-RU" b="1" i="1" dirty="0">
                <a:solidFill>
                  <a:srgbClr val="FF0000"/>
                </a:solidFill>
                <a:latin typeface="Times New Roman" panose="02020603050405020304" pitchFamily="18" charset="0"/>
                <a:cs typeface="Times New Roman" panose="02020603050405020304" pitchFamily="18" charset="0"/>
              </a:rPr>
              <a:t> та </a:t>
            </a:r>
            <a:r>
              <a:rPr lang="ru-RU" b="1" i="1" dirty="0" err="1">
                <a:solidFill>
                  <a:srgbClr val="FF0000"/>
                </a:solidFill>
                <a:latin typeface="Times New Roman" panose="02020603050405020304" pitchFamily="18" charset="0"/>
                <a:cs typeface="Times New Roman" panose="02020603050405020304" pitchFamily="18" charset="0"/>
              </a:rPr>
              <a:t>операцій</a:t>
            </a:r>
            <a:r>
              <a:rPr lang="ru-RU" b="1" i="1" dirty="0">
                <a:solidFill>
                  <a:srgbClr val="FF0000"/>
                </a:solidFill>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суб’єктів</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учасників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 </a:t>
            </a:r>
            <a:r>
              <a:rPr lang="ru-RU" b="1" i="1" dirty="0" err="1" smtClean="0">
                <a:solidFill>
                  <a:srgbClr val="FF0000"/>
                </a:solidFill>
                <a:latin typeface="Times New Roman" panose="02020603050405020304" pitchFamily="18" charset="0"/>
                <a:cs typeface="Times New Roman" panose="02020603050405020304" pitchFamily="18" charset="0"/>
              </a:rPr>
              <a:t>предметний</a:t>
            </a:r>
            <a:r>
              <a:rPr lang="ru-RU" b="1" i="1" dirty="0" smtClean="0">
                <a:solidFill>
                  <a:srgbClr val="FF0000"/>
                </a:solidFill>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характер </a:t>
            </a:r>
            <a:r>
              <a:rPr lang="ru-RU" dirty="0" err="1">
                <a:latin typeface="Times New Roman" panose="02020603050405020304" pitchFamily="18" charset="0"/>
                <a:cs typeface="Times New Roman" panose="02020603050405020304" pitchFamily="18" charset="0"/>
              </a:rPr>
              <a:t>юридично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значущих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дій</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операцій</a:t>
            </a:r>
            <a:r>
              <a:rPr lang="ru-RU" dirty="0" smtClean="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перелік</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відповідних</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засобів</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прийомів</a:t>
            </a:r>
            <a:r>
              <a:rPr lang="ru-RU" b="1" i="1" dirty="0">
                <a:solidFill>
                  <a:srgbClr val="FF0000"/>
                </a:solidFill>
                <a:latin typeface="Times New Roman" panose="02020603050405020304" pitchFamily="18" charset="0"/>
                <a:cs typeface="Times New Roman" panose="02020603050405020304" pitchFamily="18" charset="0"/>
              </a:rPr>
              <a:t> і </a:t>
            </a:r>
            <a:r>
              <a:rPr lang="ru-RU" b="1" i="1" dirty="0" err="1">
                <a:solidFill>
                  <a:srgbClr val="FF0000"/>
                </a:solidFill>
                <a:latin typeface="Times New Roman" panose="02020603050405020304" pitchFamily="18" charset="0"/>
                <a:cs typeface="Times New Roman" panose="02020603050405020304" pitchFamily="18" charset="0"/>
              </a:rPr>
              <a:t>способів</a:t>
            </a:r>
            <a:r>
              <a:rPr lang="ru-RU" b="1" i="1" dirty="0">
                <a:solidFill>
                  <a:srgbClr val="FF0000"/>
                </a:solidFill>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здійснення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раціональні</a:t>
            </a:r>
            <a:r>
              <a:rPr lang="ru-RU" dirty="0">
                <a:latin typeface="Times New Roman" panose="02020603050405020304" pitchFamily="18" charset="0"/>
                <a:cs typeface="Times New Roman" panose="02020603050405020304" pitchFamily="18" charset="0"/>
              </a:rPr>
              <a:t> шляхи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використання</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algn="just"/>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процесуальні</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гарантії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дозволяють</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повному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обсязі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забезпечувати</a:t>
            </a:r>
            <a:r>
              <a:rPr lang="ru-RU" dirty="0">
                <a:latin typeface="Times New Roman" panose="02020603050405020304" pitchFamily="18" charset="0"/>
                <a:cs typeface="Times New Roman" panose="02020603050405020304" pitchFamily="18" charset="0"/>
              </a:rPr>
              <a:t> права й </a:t>
            </a:r>
            <a:r>
              <a:rPr lang="ru-RU" dirty="0" err="1">
                <a:latin typeface="Times New Roman" panose="02020603050405020304" pitchFamily="18" charset="0"/>
                <a:cs typeface="Times New Roman" panose="02020603050405020304" pitchFamily="18" charset="0"/>
              </a:rPr>
              <a:t>законні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інтереси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суб’єктів</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учасників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діяльності</a:t>
            </a:r>
            <a:r>
              <a:rPr lang="ru-RU" dirty="0" smtClean="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строки і час </a:t>
            </a:r>
            <a:r>
              <a:rPr lang="ru-RU" dirty="0" err="1">
                <a:latin typeface="Times New Roman" panose="02020603050405020304" pitchFamily="18" charset="0"/>
                <a:cs typeface="Times New Roman" panose="02020603050405020304" pitchFamily="18" charset="0"/>
              </a:rPr>
              <a:t>здійснення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процесуальних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дій</a:t>
            </a:r>
            <a:r>
              <a:rPr lang="ru-RU" dirty="0">
                <a:latin typeface="Times New Roman" panose="02020603050405020304" pitchFamily="18" charset="0"/>
                <a:cs typeface="Times New Roman" panose="02020603050405020304" pitchFamily="18" charset="0"/>
              </a:rPr>
              <a:t> та </a:t>
            </a:r>
            <a:r>
              <a:rPr lang="ru-RU" dirty="0" err="1" smtClean="0">
                <a:latin typeface="Times New Roman" panose="02020603050405020304" pitchFamily="18" charset="0"/>
                <a:cs typeface="Times New Roman" panose="02020603050405020304" pitchFamily="18" charset="0"/>
              </a:rPr>
              <a:t>операцій</a:t>
            </a:r>
            <a:endParaRPr lang="ru-RU" dirty="0" smtClean="0">
              <a:latin typeface="Times New Roman" panose="02020603050405020304" pitchFamily="18" charset="0"/>
              <a:cs typeface="Times New Roman" panose="02020603050405020304" pitchFamily="18" charset="0"/>
            </a:endParaRPr>
          </a:p>
          <a:p>
            <a:pPr algn="just"/>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систему </a:t>
            </a:r>
            <a:r>
              <a:rPr lang="ru-RU" b="1" i="1" dirty="0" err="1">
                <a:solidFill>
                  <a:srgbClr val="FF0000"/>
                </a:solidFill>
                <a:latin typeface="Times New Roman" panose="02020603050405020304" pitchFamily="18" charset="0"/>
                <a:cs typeface="Times New Roman" panose="02020603050405020304" pitchFamily="18" charset="0"/>
              </a:rPr>
              <a:t>процесуальних</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актів</a:t>
            </a:r>
            <a:r>
              <a:rPr lang="ru-RU" b="1" i="1" dirty="0">
                <a:solidFill>
                  <a:srgbClr val="FF0000"/>
                </a:solidFill>
                <a:latin typeface="Times New Roman" panose="02020603050405020304" pitchFamily="18" charset="0"/>
                <a:cs typeface="Times New Roman" panose="02020603050405020304" pitchFamily="18" charset="0"/>
              </a:rPr>
              <a:t>, у </a:t>
            </a:r>
            <a:r>
              <a:rPr lang="ru-RU" b="1" i="1" dirty="0" err="1">
                <a:solidFill>
                  <a:srgbClr val="FF0000"/>
                </a:solidFill>
                <a:latin typeface="Times New Roman" panose="02020603050405020304" pitchFamily="18" charset="0"/>
                <a:cs typeface="Times New Roman" panose="02020603050405020304" pitchFamily="18" charset="0"/>
              </a:rPr>
              <a:t>яких</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фіксуються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дії</a:t>
            </a:r>
            <a:r>
              <a:rPr lang="ru-RU" b="1" i="1" dirty="0">
                <a:solidFill>
                  <a:srgbClr val="FF0000"/>
                </a:solidFill>
                <a:latin typeface="Times New Roman" panose="02020603050405020304" pitchFamily="18" charset="0"/>
                <a:cs typeface="Times New Roman" panose="02020603050405020304" pitchFamily="18" charset="0"/>
              </a:rPr>
              <a:t> та </a:t>
            </a:r>
            <a:r>
              <a:rPr lang="ru-RU" b="1" i="1" dirty="0" err="1">
                <a:solidFill>
                  <a:srgbClr val="FF0000"/>
                </a:solidFill>
                <a:latin typeface="Times New Roman" panose="02020603050405020304" pitchFamily="18" charset="0"/>
                <a:cs typeface="Times New Roman" panose="02020603050405020304" pitchFamily="18" charset="0"/>
              </a:rPr>
              <a:t>операції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закріплюються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результати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структура, </a:t>
            </a:r>
            <a:r>
              <a:rPr lang="ru-RU" dirty="0" err="1">
                <a:latin typeface="Times New Roman" panose="02020603050405020304" pitchFamily="18" charset="0"/>
                <a:cs typeface="Times New Roman" panose="02020603050405020304" pitchFamily="18" charset="0"/>
              </a:rPr>
              <a:t>обов’язкові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реквізити</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вимоги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до них </a:t>
            </a:r>
            <a:r>
              <a:rPr lang="ru-RU" dirty="0" err="1" smtClean="0">
                <a:latin typeface="Times New Roman" panose="02020603050405020304" pitchFamily="18" charset="0"/>
                <a:cs typeface="Times New Roman" panose="02020603050405020304" pitchFamily="18" charset="0"/>
              </a:rPr>
              <a:t>висуваються</a:t>
            </a:r>
            <a:endParaRPr lang="ru-RU" dirty="0" smtClean="0">
              <a:latin typeface="Times New Roman" panose="02020603050405020304" pitchFamily="18" charset="0"/>
              <a:cs typeface="Times New Roman" panose="02020603050405020304" pitchFamily="18" charset="0"/>
            </a:endParaRPr>
          </a:p>
          <a:p>
            <a:pPr algn="just"/>
            <a:r>
              <a:rPr lang="ru-RU" dirty="0">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порядок </a:t>
            </a:r>
            <a:r>
              <a:rPr lang="ru-RU" b="1" i="1" dirty="0" err="1">
                <a:solidFill>
                  <a:srgbClr val="FF0000"/>
                </a:solidFill>
                <a:latin typeface="Times New Roman" panose="02020603050405020304" pitchFamily="18" charset="0"/>
                <a:cs typeface="Times New Roman" panose="02020603050405020304" pitchFamily="18" charset="0"/>
              </a:rPr>
              <a:t>оскарження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дій</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чи</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бездіяльності</a:t>
            </a:r>
            <a:r>
              <a:rPr lang="ru-RU" b="1" i="1" dirty="0">
                <a:solidFill>
                  <a:srgbClr val="FF0000"/>
                </a:solidFill>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суб’єктів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адміністративної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прийнятих</a:t>
            </a:r>
            <a:r>
              <a:rPr lang="ru-RU" dirty="0">
                <a:latin typeface="Times New Roman" panose="02020603050405020304" pitchFamily="18" charset="0"/>
                <a:cs typeface="Times New Roman" panose="02020603050405020304" pitchFamily="18" charset="0"/>
              </a:rPr>
              <a:t> ними </a:t>
            </a:r>
            <a:r>
              <a:rPr lang="ru-RU" dirty="0" err="1">
                <a:latin typeface="Times New Roman" panose="02020603050405020304" pitchFamily="18" charset="0"/>
                <a:cs typeface="Times New Roman" panose="02020603050405020304" pitchFamily="18" charset="0"/>
              </a:rPr>
              <a:t>рішень</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процесуальних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актів</a:t>
            </a:r>
            <a:r>
              <a:rPr lang="ru-RU" dirty="0" smtClean="0">
                <a:latin typeface="Times New Roman" panose="02020603050405020304" pitchFamily="18" charset="0"/>
                <a:cs typeface="Times New Roman" panose="02020603050405020304" pitchFamily="18" charset="0"/>
              </a:rPr>
              <a:t>.</a:t>
            </a:r>
          </a:p>
          <a:p>
            <a:pPr algn="just"/>
            <a:r>
              <a:rPr lang="ru-RU"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умови</a:t>
            </a:r>
            <a:r>
              <a:rPr lang="ru-RU" b="1" i="1" dirty="0">
                <a:solidFill>
                  <a:srgbClr val="FF0000"/>
                </a:solidFill>
                <a:latin typeface="Times New Roman" panose="02020603050405020304" pitchFamily="18" charset="0"/>
                <a:cs typeface="Times New Roman" panose="02020603050405020304" pitchFamily="18" charset="0"/>
              </a:rPr>
              <a:t> та порядок </a:t>
            </a:r>
            <a:r>
              <a:rPr lang="ru-RU" b="1" i="1" dirty="0" err="1">
                <a:solidFill>
                  <a:srgbClr val="FF0000"/>
                </a:solidFill>
                <a:latin typeface="Times New Roman" panose="02020603050405020304" pitchFamily="18" charset="0"/>
                <a:cs typeface="Times New Roman" panose="02020603050405020304" pitchFamily="18" charset="0"/>
              </a:rPr>
              <a:t>виконання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прийнятих</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рішень</a:t>
            </a:r>
            <a:r>
              <a:rPr lang="ru-RU" dirty="0">
                <a:solidFill>
                  <a:srgbClr val="FF0000"/>
                </a:solidFill>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контроль</a:t>
            </a:r>
            <a:r>
              <a:rPr lang="ru-RU" dirty="0">
                <a:solidFill>
                  <a:srgbClr val="FF0000"/>
                </a:solidFill>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за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виконанням</a:t>
            </a:r>
            <a:r>
              <a:rPr lang="ru-RU"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86588074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Форма </a:t>
            </a:r>
            <a:endParaRPr lang="ru-RU" dirty="0"/>
          </a:p>
        </p:txBody>
      </p:sp>
      <p:sp>
        <p:nvSpPr>
          <p:cNvPr id="4" name="Стрелка вниз 3"/>
          <p:cNvSpPr/>
          <p:nvPr/>
        </p:nvSpPr>
        <p:spPr>
          <a:xfrm rot="2805798">
            <a:off x="2968976" y="1219782"/>
            <a:ext cx="337616" cy="109185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Стрелка вниз 4"/>
          <p:cNvSpPr/>
          <p:nvPr/>
        </p:nvSpPr>
        <p:spPr>
          <a:xfrm rot="19214266">
            <a:off x="5746227" y="1228384"/>
            <a:ext cx="337616" cy="109185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251520" y="2259233"/>
            <a:ext cx="4572000" cy="1077218"/>
          </a:xfrm>
          <a:prstGeom prst="rect">
            <a:avLst/>
          </a:prstGeom>
        </p:spPr>
        <p:txBody>
          <a:bodyPr>
            <a:spAutoFit/>
          </a:bodyPr>
          <a:lstStyle/>
          <a:p>
            <a:pPr algn="ctr"/>
            <a:r>
              <a:rPr lang="ru-RU" sz="2800" b="1" i="1" dirty="0" err="1">
                <a:latin typeface="Times New Roman" panose="02020603050405020304" pitchFamily="18" charset="0"/>
                <a:cs typeface="Times New Roman" panose="02020603050405020304" pitchFamily="18" charset="0"/>
              </a:rPr>
              <a:t>правова</a:t>
            </a:r>
            <a:r>
              <a:rPr lang="ru-RU" sz="2800" b="1" i="1" dirty="0">
                <a:latin typeface="Times New Roman" panose="02020603050405020304" pitchFamily="18" charset="0"/>
                <a:cs typeface="Times New Roman" panose="02020603050405020304" pitchFamily="18" charset="0"/>
              </a:rPr>
              <a:t> форма </a:t>
            </a:r>
            <a:endParaRPr lang="ru-RU" sz="2800" b="1" i="1" dirty="0" smtClean="0">
              <a:latin typeface="Times New Roman" panose="02020603050405020304" pitchFamily="18" charset="0"/>
              <a:cs typeface="Times New Roman" panose="02020603050405020304" pitchFamily="18" charset="0"/>
            </a:endParaRPr>
          </a:p>
          <a:p>
            <a:pPr algn="ctr"/>
            <a:r>
              <a:rPr lang="ru-RU" b="1" i="1" dirty="0" smtClean="0"/>
              <a:t>За </a:t>
            </a:r>
            <a:r>
              <a:rPr lang="ru-RU" b="1" i="1" dirty="0" err="1"/>
              <a:t>умови</a:t>
            </a:r>
            <a:r>
              <a:rPr lang="ru-RU" b="1" i="1" dirty="0"/>
              <a:t> </a:t>
            </a:r>
            <a:r>
              <a:rPr lang="ru-RU" b="1" i="1" dirty="0" err="1" smtClean="0"/>
              <a:t>настання</a:t>
            </a:r>
            <a:r>
              <a:rPr lang="ru-RU" b="1" i="1" dirty="0" smtClean="0"/>
              <a:t> </a:t>
            </a:r>
            <a:r>
              <a:rPr lang="ru-RU" b="1" i="1" dirty="0" err="1"/>
              <a:t>юридично</a:t>
            </a:r>
            <a:r>
              <a:rPr lang="ru-RU" b="1" i="1" dirty="0"/>
              <a:t> </a:t>
            </a:r>
            <a:r>
              <a:rPr lang="ru-RU" b="1" i="1" dirty="0" err="1"/>
              <a:t>значущих</a:t>
            </a:r>
            <a:r>
              <a:rPr lang="ru-RU" b="1" i="1" dirty="0"/>
              <a:t> </a:t>
            </a:r>
            <a:r>
              <a:rPr lang="ru-RU" b="1" i="1" dirty="0" err="1"/>
              <a:t>результатів</a:t>
            </a:r>
            <a:r>
              <a:rPr lang="ru-RU" b="1" i="1" dirty="0"/>
              <a:t> </a:t>
            </a:r>
            <a:r>
              <a:rPr lang="ru-RU" b="1" i="1" dirty="0" err="1"/>
              <a:t>їх</a:t>
            </a:r>
            <a:r>
              <a:rPr lang="ru-RU" b="1" i="1" dirty="0"/>
              <a:t> </a:t>
            </a:r>
            <a:r>
              <a:rPr lang="ru-RU" b="1" i="1" dirty="0" err="1" smtClean="0"/>
              <a:t>використання</a:t>
            </a:r>
            <a:endParaRPr lang="ru-RU" b="1" i="1" dirty="0"/>
          </a:p>
        </p:txBody>
      </p:sp>
      <p:sp>
        <p:nvSpPr>
          <p:cNvPr id="7" name="Прямоугольник 6"/>
          <p:cNvSpPr/>
          <p:nvPr/>
        </p:nvSpPr>
        <p:spPr>
          <a:xfrm>
            <a:off x="4572000" y="2233771"/>
            <a:ext cx="4572000" cy="1077218"/>
          </a:xfrm>
          <a:prstGeom prst="rect">
            <a:avLst/>
          </a:prstGeom>
        </p:spPr>
        <p:txBody>
          <a:bodyPr>
            <a:spAutoFit/>
          </a:bodyPr>
          <a:lstStyle/>
          <a:p>
            <a:pPr algn="ctr"/>
            <a:r>
              <a:rPr lang="uk-UA" sz="2800" b="1" i="1" dirty="0">
                <a:latin typeface="Times New Roman" panose="02020603050405020304" pitchFamily="18" charset="0"/>
                <a:cs typeface="Times New Roman" panose="02020603050405020304" pitchFamily="18" charset="0"/>
              </a:rPr>
              <a:t>н</a:t>
            </a:r>
            <a:r>
              <a:rPr lang="uk-UA" sz="2800" b="1" i="1" dirty="0" smtClean="0">
                <a:latin typeface="Times New Roman" panose="02020603050405020304" pitchFamily="18" charset="0"/>
                <a:cs typeface="Times New Roman" panose="02020603050405020304" pitchFamily="18" charset="0"/>
              </a:rPr>
              <a:t>еправова форма</a:t>
            </a:r>
            <a:endParaRPr lang="ru-RU" sz="2800" b="1" i="1" dirty="0" smtClean="0">
              <a:latin typeface="Times New Roman" panose="02020603050405020304" pitchFamily="18" charset="0"/>
              <a:cs typeface="Times New Roman" panose="02020603050405020304" pitchFamily="18" charset="0"/>
            </a:endParaRPr>
          </a:p>
          <a:p>
            <a:pPr algn="ctr"/>
            <a:r>
              <a:rPr lang="ru-RU" b="1" i="1" dirty="0" smtClean="0">
                <a:latin typeface="Times New Roman" panose="02020603050405020304" pitchFamily="18" charset="0"/>
                <a:cs typeface="Times New Roman" panose="02020603050405020304" pitchFamily="18" charset="0"/>
              </a:rPr>
              <a:t>не </a:t>
            </a:r>
            <a:r>
              <a:rPr lang="ru-RU" b="1" i="1" dirty="0" err="1">
                <a:latin typeface="Times New Roman" panose="02020603050405020304" pitchFamily="18" charset="0"/>
                <a:cs typeface="Times New Roman" panose="02020603050405020304" pitchFamily="18" charset="0"/>
              </a:rPr>
              <a:t>передбачає</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обов’язкового</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настання</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юридично</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значущих</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наслідків</a:t>
            </a:r>
            <a:endParaRPr lang="ru-RU" b="1" i="1" dirty="0">
              <a:latin typeface="Times New Roman" panose="02020603050405020304" pitchFamily="18" charset="0"/>
              <a:cs typeface="Times New Roman" panose="02020603050405020304" pitchFamily="18" charset="0"/>
            </a:endParaRPr>
          </a:p>
        </p:txBody>
      </p:sp>
      <p:pic>
        <p:nvPicPr>
          <p:cNvPr id="10" name="Рисунок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592" y="3645024"/>
            <a:ext cx="7344816" cy="2615416"/>
          </a:xfrm>
          <a:prstGeom prst="rect">
            <a:avLst/>
          </a:prstGeom>
        </p:spPr>
      </p:pic>
      <p:sp>
        <p:nvSpPr>
          <p:cNvPr id="12" name="Прямоугольник 11"/>
          <p:cNvSpPr/>
          <p:nvPr/>
        </p:nvSpPr>
        <p:spPr>
          <a:xfrm>
            <a:off x="6634157" y="6260440"/>
            <a:ext cx="2183035" cy="369332"/>
          </a:xfrm>
          <a:prstGeom prst="rect">
            <a:avLst/>
          </a:prstGeom>
        </p:spPr>
        <p:txBody>
          <a:bodyPr wrap="none">
            <a:spAutoFit/>
          </a:bodyPr>
          <a:lstStyle/>
          <a:p>
            <a:pPr algn="ctr"/>
            <a:r>
              <a:rPr lang="uk-UA" b="1" i="1" dirty="0" smtClean="0">
                <a:latin typeface="Times New Roman" panose="02020603050405020304" pitchFamily="18" charset="0"/>
                <a:cs typeface="Times New Roman" panose="02020603050405020304" pitchFamily="18" charset="0"/>
              </a:rPr>
              <a:t>*Приймаченко Д.В.</a:t>
            </a:r>
            <a:endParaRPr lang="ru-RU"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944677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Метод</a:t>
            </a:r>
            <a:endParaRPr lang="ru-RU" dirty="0"/>
          </a:p>
        </p:txBody>
      </p:sp>
      <p:sp>
        <p:nvSpPr>
          <p:cNvPr id="3" name="Объект 2"/>
          <p:cNvSpPr>
            <a:spLocks noGrp="1"/>
          </p:cNvSpPr>
          <p:nvPr>
            <p:ph idx="1"/>
          </p:nvPr>
        </p:nvSpPr>
        <p:spPr/>
        <p:txBody>
          <a:bodyPr>
            <a:normAutofit fontScale="92500" lnSpcReduction="20000"/>
          </a:bodyPr>
          <a:lstStyle/>
          <a:p>
            <a:pPr marL="0" indent="0" algn="just">
              <a:buNone/>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Під</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методами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зазвичай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розуміють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різноманітні</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прийоми</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засоби</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способи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досягнення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поставлених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цілей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вирішення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завдань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виникають</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процесі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marL="0" indent="0" algn="just">
              <a:buNone/>
            </a:pPr>
            <a:r>
              <a:rPr lang="ru-RU" dirty="0" smtClean="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довідковій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літературі</a:t>
            </a:r>
            <a:r>
              <a:rPr lang="ru-RU" dirty="0">
                <a:latin typeface="Times New Roman" panose="02020603050405020304" pitchFamily="18" charset="0"/>
                <a:cs typeface="Times New Roman" panose="02020603050405020304" pitchFamily="18" charset="0"/>
              </a:rPr>
              <a:t> метод – </a:t>
            </a:r>
            <a:r>
              <a:rPr lang="ru-RU" dirty="0" err="1">
                <a:latin typeface="Times New Roman" panose="02020603050405020304" pitchFamily="18" charset="0"/>
                <a:cs typeface="Times New Roman" panose="02020603050405020304" pitchFamily="18" charset="0"/>
              </a:rPr>
              <a:t>це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сукупність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прийомів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операцій</a:t>
            </a:r>
            <a:r>
              <a:rPr lang="ru-RU" dirty="0">
                <a:latin typeface="Times New Roman" panose="02020603050405020304" pitchFamily="18" charset="0"/>
                <a:cs typeface="Times New Roman" panose="02020603050405020304" pitchFamily="18" charset="0"/>
              </a:rPr>
              <a:t> практичного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теоретичного </a:t>
            </a:r>
            <a:r>
              <a:rPr lang="ru-RU" dirty="0" err="1">
                <a:latin typeface="Times New Roman" panose="02020603050405020304" pitchFamily="18" charset="0"/>
                <a:cs typeface="Times New Roman" panose="02020603050405020304" pitchFamily="18" charset="0"/>
              </a:rPr>
              <a:t>освоювання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дійсності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підпорядковані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вирішенню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конкретних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завдань</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marL="0" indent="0" algn="just">
              <a:buNone/>
            </a:pPr>
            <a:r>
              <a:rPr lang="ru-RU" dirty="0" smtClean="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контексті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практичної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метод – </a:t>
            </a:r>
            <a:r>
              <a:rPr lang="ru-RU" dirty="0" err="1">
                <a:latin typeface="Times New Roman" panose="02020603050405020304" pitchFamily="18" charset="0"/>
                <a:cs typeface="Times New Roman" panose="02020603050405020304" pitchFamily="18" charset="0"/>
              </a:rPr>
              <a:t>це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спосіб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діяти</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спосіб</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здійснення</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функції</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чи</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діяльності</a:t>
            </a:r>
            <a:r>
              <a:rPr lang="ru-RU" b="1" i="1" dirty="0">
                <a:solidFill>
                  <a:srgbClr val="FF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99657557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Загальні методи</a:t>
            </a:r>
            <a:endParaRPr lang="ru-RU" dirty="0"/>
          </a:p>
        </p:txBody>
      </p:sp>
      <p:sp>
        <p:nvSpPr>
          <p:cNvPr id="3" name="Объект 2"/>
          <p:cNvSpPr>
            <a:spLocks noGrp="1"/>
          </p:cNvSpPr>
          <p:nvPr>
            <p:ph idx="1"/>
          </p:nvPr>
        </p:nvSpPr>
        <p:spPr/>
        <p:txBody>
          <a:bodyPr>
            <a:normAutofit lnSpcReduction="10000"/>
          </a:bodyPr>
          <a:lstStyle/>
          <a:p>
            <a:pPr marL="0" indent="0" algn="just">
              <a:buNone/>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Загальні</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методи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характеризуються</a:t>
            </a:r>
            <a:r>
              <a:rPr lang="ru-RU" dirty="0">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універсальністю</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err="1">
                <a:solidFill>
                  <a:srgbClr val="FF0000"/>
                </a:solidFill>
                <a:latin typeface="Times New Roman" panose="02020603050405020304" pitchFamily="18" charset="0"/>
                <a:cs typeface="Times New Roman" panose="02020603050405020304" pitchFamily="18" charset="0"/>
              </a:rPr>
              <a:t>пов’язані</a:t>
            </a:r>
            <a:r>
              <a:rPr lang="ru-RU" b="1" i="1" dirty="0">
                <a:solidFill>
                  <a:srgbClr val="FF0000"/>
                </a:solidFill>
                <a:latin typeface="Times New Roman" panose="02020603050405020304" pitchFamily="18" charset="0"/>
                <a:cs typeface="Times New Roman" panose="02020603050405020304" pitchFamily="18" charset="0"/>
              </a:rPr>
              <a:t> з правовою та </a:t>
            </a:r>
            <a:r>
              <a:rPr lang="ru-RU" b="1" i="1" dirty="0" err="1">
                <a:solidFill>
                  <a:srgbClr val="FF0000"/>
                </a:solidFill>
                <a:latin typeface="Times New Roman" panose="02020603050405020304" pitchFamily="18" charset="0"/>
                <a:cs typeface="Times New Roman" panose="02020603050405020304" pitchFamily="18" charset="0"/>
              </a:rPr>
              <a:t>організаційною</a:t>
            </a:r>
            <a:r>
              <a:rPr lang="ru-RU" b="1" i="1" dirty="0">
                <a:solidFill>
                  <a:srgbClr val="FF0000"/>
                </a:solidFill>
                <a:latin typeface="Times New Roman" panose="02020603050405020304" pitchFamily="18" charset="0"/>
                <a:cs typeface="Times New Roman" panose="02020603050405020304" pitchFamily="18" charset="0"/>
              </a:rPr>
              <a:t> (фактичною, неправовою) формою </a:t>
            </a:r>
            <a:r>
              <a:rPr lang="ru-RU" dirty="0" err="1">
                <a:latin typeface="Times New Roman" panose="02020603050405020304" pitchFamily="18" charset="0"/>
                <a:cs typeface="Times New Roman" panose="02020603050405020304" pitchFamily="18" charset="0"/>
              </a:rPr>
              <a:t>діяльності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митних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поширюється</a:t>
            </a:r>
            <a:r>
              <a:rPr lang="ru-RU" dirty="0">
                <a:latin typeface="Times New Roman" panose="02020603050405020304" pitchFamily="18" charset="0"/>
                <a:cs typeface="Times New Roman" panose="02020603050405020304" pitchFamily="18" charset="0"/>
              </a:rPr>
              <a:t> як на </a:t>
            </a:r>
            <a:r>
              <a:rPr lang="ru-RU" dirty="0" err="1">
                <a:latin typeface="Times New Roman" panose="02020603050405020304" pitchFamily="18" charset="0"/>
                <a:cs typeface="Times New Roman" panose="02020603050405020304" pitchFamily="18" charset="0"/>
              </a:rPr>
              <a:t>правотворчу</a:t>
            </a:r>
            <a:r>
              <a:rPr lang="ru-RU" dirty="0">
                <a:latin typeface="Times New Roman" panose="02020603050405020304" pitchFamily="18" charset="0"/>
                <a:cs typeface="Times New Roman" panose="02020603050405020304" pitchFamily="18" charset="0"/>
              </a:rPr>
              <a:t>, так і на </a:t>
            </a:r>
            <a:r>
              <a:rPr lang="ru-RU" dirty="0" err="1">
                <a:latin typeface="Times New Roman" panose="02020603050405020304" pitchFamily="18" charset="0"/>
                <a:cs typeface="Times New Roman" panose="02020603050405020304" pitchFamily="18" charset="0"/>
              </a:rPr>
              <a:t>правозастосовну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діяльність</a:t>
            </a:r>
            <a:r>
              <a:rPr lang="ru-RU" dirty="0">
                <a:latin typeface="Times New Roman" panose="02020603050405020304" pitchFamily="18" charset="0"/>
                <a:cs typeface="Times New Roman" panose="02020603050405020304" pitchFamily="18" charset="0"/>
              </a:rPr>
              <a:t>. Вони </a:t>
            </a:r>
            <a:r>
              <a:rPr lang="ru-RU" dirty="0" err="1">
                <a:latin typeface="Times New Roman" panose="02020603050405020304" pitchFamily="18" charset="0"/>
                <a:cs typeface="Times New Roman" panose="02020603050405020304" pitchFamily="18" charset="0"/>
              </a:rPr>
              <a:t>застосовуються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також</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внутрішньоорганізаційних</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зовнішньоорганізаційних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правовідносинах</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митно-правовій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сфері</a:t>
            </a:r>
            <a:r>
              <a:rPr lang="ru-RU"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99694592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Спеціальні</a:t>
            </a:r>
            <a:r>
              <a:rPr lang="ru-RU" dirty="0" smtClean="0"/>
              <a:t> </a:t>
            </a:r>
            <a:r>
              <a:rPr lang="ru-RU" dirty="0" err="1" smtClean="0"/>
              <a:t>методи</a:t>
            </a:r>
            <a:endParaRPr lang="ru-RU" dirty="0"/>
          </a:p>
        </p:txBody>
      </p:sp>
      <p:sp>
        <p:nvSpPr>
          <p:cNvPr id="3" name="Объект 2"/>
          <p:cNvSpPr>
            <a:spLocks noGrp="1"/>
          </p:cNvSpPr>
          <p:nvPr>
            <p:ph idx="1"/>
          </p:nvPr>
        </p:nvSpPr>
        <p:spPr/>
        <p:txBody>
          <a:bodyPr/>
          <a:lstStyle/>
          <a:p>
            <a:r>
              <a:rPr lang="ru-RU" dirty="0" err="1" smtClean="0"/>
              <a:t>методи</a:t>
            </a:r>
            <a:r>
              <a:rPr lang="ru-RU" dirty="0" smtClean="0"/>
              <a:t> </a:t>
            </a:r>
            <a:r>
              <a:rPr lang="ru-RU" dirty="0" err="1"/>
              <a:t>здійснення</a:t>
            </a:r>
            <a:r>
              <a:rPr lang="ru-RU" dirty="0"/>
              <a:t> </a:t>
            </a:r>
            <a:r>
              <a:rPr lang="ru-RU" dirty="0" err="1"/>
              <a:t>митного</a:t>
            </a:r>
            <a:r>
              <a:rPr lang="ru-RU" dirty="0"/>
              <a:t> контролю: </a:t>
            </a:r>
            <a:r>
              <a:rPr lang="ru-RU" dirty="0" err="1"/>
              <a:t>митний</a:t>
            </a:r>
            <a:r>
              <a:rPr lang="ru-RU" dirty="0"/>
              <a:t> </a:t>
            </a:r>
            <a:r>
              <a:rPr lang="ru-RU" dirty="0" err="1"/>
              <a:t>огляд</a:t>
            </a:r>
            <a:r>
              <a:rPr lang="ru-RU" dirty="0"/>
              <a:t>, </a:t>
            </a:r>
            <a:r>
              <a:rPr lang="ru-RU" dirty="0" err="1"/>
              <a:t>облік</a:t>
            </a:r>
            <a:r>
              <a:rPr lang="ru-RU" dirty="0"/>
              <a:t> </a:t>
            </a:r>
            <a:r>
              <a:rPr lang="ru-RU" dirty="0" err="1"/>
              <a:t>товарів</a:t>
            </a:r>
            <a:r>
              <a:rPr lang="ru-RU" dirty="0"/>
              <a:t> і </a:t>
            </a:r>
            <a:r>
              <a:rPr lang="ru-RU" dirty="0" err="1"/>
              <a:t>транспортних</a:t>
            </a:r>
            <a:r>
              <a:rPr lang="ru-RU" dirty="0"/>
              <a:t> </a:t>
            </a:r>
            <a:r>
              <a:rPr lang="ru-RU" dirty="0" err="1"/>
              <a:t>засобів</a:t>
            </a:r>
            <a:r>
              <a:rPr lang="ru-RU" dirty="0"/>
              <a:t>, </a:t>
            </a:r>
            <a:r>
              <a:rPr lang="ru-RU" dirty="0" err="1"/>
              <a:t>що</a:t>
            </a:r>
            <a:r>
              <a:rPr lang="ru-RU" dirty="0"/>
              <a:t> </a:t>
            </a:r>
            <a:r>
              <a:rPr lang="ru-RU" dirty="0" err="1"/>
              <a:t>переміщуються</a:t>
            </a:r>
            <a:r>
              <a:rPr lang="ru-RU" dirty="0"/>
              <a:t> через </a:t>
            </a:r>
            <a:r>
              <a:rPr lang="ru-RU" dirty="0" err="1"/>
              <a:t>митний</a:t>
            </a:r>
            <a:r>
              <a:rPr lang="ru-RU" dirty="0"/>
              <a:t> кордон, </a:t>
            </a:r>
            <a:r>
              <a:rPr lang="ru-RU" dirty="0" err="1"/>
              <a:t>огляд</a:t>
            </a:r>
            <a:r>
              <a:rPr lang="ru-RU" dirty="0"/>
              <a:t> </a:t>
            </a:r>
            <a:r>
              <a:rPr lang="ru-RU" dirty="0" err="1"/>
              <a:t>територій</a:t>
            </a:r>
            <a:r>
              <a:rPr lang="ru-RU" dirty="0"/>
              <a:t> та </a:t>
            </a:r>
            <a:r>
              <a:rPr lang="ru-RU" dirty="0" err="1"/>
              <a:t>приміщень</a:t>
            </a:r>
            <a:r>
              <a:rPr lang="ru-RU" dirty="0"/>
              <a:t> </a:t>
            </a:r>
            <a:r>
              <a:rPr lang="ru-RU" dirty="0" err="1"/>
              <a:t>складів</a:t>
            </a:r>
            <a:r>
              <a:rPr lang="ru-RU" dirty="0"/>
              <a:t> </a:t>
            </a:r>
            <a:r>
              <a:rPr lang="ru-RU" dirty="0" err="1"/>
              <a:t>тимчасового</a:t>
            </a:r>
            <a:r>
              <a:rPr lang="ru-RU" dirty="0"/>
              <a:t> </a:t>
            </a:r>
            <a:r>
              <a:rPr lang="ru-RU" dirty="0" err="1"/>
              <a:t>зберігання</a:t>
            </a:r>
            <a:r>
              <a:rPr lang="ru-RU" dirty="0"/>
              <a:t>, </a:t>
            </a:r>
            <a:r>
              <a:rPr lang="ru-RU" dirty="0" err="1"/>
              <a:t>митних</a:t>
            </a:r>
            <a:r>
              <a:rPr lang="ru-RU" dirty="0"/>
              <a:t> </a:t>
            </a:r>
            <a:r>
              <a:rPr lang="ru-RU" dirty="0" err="1"/>
              <a:t>ліцензійних</a:t>
            </a:r>
            <a:r>
              <a:rPr lang="ru-RU" dirty="0"/>
              <a:t> </a:t>
            </a:r>
            <a:r>
              <a:rPr lang="ru-RU" dirty="0" err="1"/>
              <a:t>складів</a:t>
            </a:r>
            <a:r>
              <a:rPr lang="ru-RU" dirty="0"/>
              <a:t>, </a:t>
            </a:r>
            <a:r>
              <a:rPr lang="ru-RU" dirty="0" err="1"/>
              <a:t>спеціальних</a:t>
            </a:r>
            <a:r>
              <a:rPr lang="ru-RU" dirty="0"/>
              <a:t> </a:t>
            </a:r>
            <a:r>
              <a:rPr lang="ru-RU" dirty="0" err="1"/>
              <a:t>митних</a:t>
            </a:r>
            <a:r>
              <a:rPr lang="ru-RU" dirty="0"/>
              <a:t> зон, </a:t>
            </a:r>
            <a:r>
              <a:rPr lang="ru-RU" dirty="0" err="1"/>
              <a:t>магазинів</a:t>
            </a:r>
            <a:r>
              <a:rPr lang="ru-RU" dirty="0"/>
              <a:t> </a:t>
            </a:r>
            <a:r>
              <a:rPr lang="ru-RU" dirty="0" err="1"/>
              <a:t>безмитної</a:t>
            </a:r>
            <a:r>
              <a:rPr lang="ru-RU" dirty="0"/>
              <a:t> </a:t>
            </a:r>
            <a:r>
              <a:rPr lang="ru-RU" dirty="0" err="1"/>
              <a:t>торгівлі</a:t>
            </a:r>
            <a:r>
              <a:rPr lang="ru-RU" dirty="0"/>
              <a:t> </a:t>
            </a:r>
            <a:r>
              <a:rPr lang="ru-RU" dirty="0" err="1"/>
              <a:t>тощо</a:t>
            </a:r>
            <a:r>
              <a:rPr lang="ru-RU" dirty="0"/>
              <a:t>. </a:t>
            </a:r>
          </a:p>
        </p:txBody>
      </p:sp>
    </p:spTree>
    <p:extLst>
      <p:ext uri="{BB962C8B-B14F-4D97-AF65-F5344CB8AC3E}">
        <p14:creationId xmlns:p14="http://schemas.microsoft.com/office/powerpoint/2010/main" val="246589256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Загальні методи</a:t>
            </a:r>
            <a:endParaRPr lang="ru-RU" dirty="0"/>
          </a:p>
        </p:txBody>
      </p:sp>
      <p:sp>
        <p:nvSpPr>
          <p:cNvPr id="3" name="Объект 2"/>
          <p:cNvSpPr>
            <a:spLocks noGrp="1"/>
          </p:cNvSpPr>
          <p:nvPr>
            <p:ph idx="1"/>
          </p:nvPr>
        </p:nvSpPr>
        <p:spPr/>
        <p:txBody>
          <a:bodyPr>
            <a:normAutofit fontScale="85000" lnSpcReduction="20000"/>
          </a:bodyPr>
          <a:lstStyle/>
          <a:p>
            <a:r>
              <a:rPr lang="ru-RU" b="1" i="1" dirty="0" err="1">
                <a:solidFill>
                  <a:srgbClr val="FF0000"/>
                </a:solidFill>
              </a:rPr>
              <a:t>Переконання</a:t>
            </a:r>
            <a:r>
              <a:rPr lang="ru-RU" dirty="0"/>
              <a:t> – </a:t>
            </a:r>
            <a:r>
              <a:rPr lang="ru-RU" dirty="0" err="1"/>
              <a:t>це</a:t>
            </a:r>
            <a:r>
              <a:rPr lang="ru-RU" dirty="0"/>
              <a:t> </a:t>
            </a:r>
            <a:r>
              <a:rPr lang="ru-RU" dirty="0" err="1"/>
              <a:t>основний</a:t>
            </a:r>
            <a:r>
              <a:rPr lang="ru-RU" dirty="0"/>
              <a:t>, </a:t>
            </a:r>
            <a:r>
              <a:rPr lang="ru-RU" dirty="0" err="1"/>
              <a:t>головний</a:t>
            </a:r>
            <a:r>
              <a:rPr lang="ru-RU" dirty="0"/>
              <a:t> метод, </a:t>
            </a:r>
            <a:r>
              <a:rPr lang="ru-RU" dirty="0" err="1"/>
              <a:t>що</a:t>
            </a:r>
            <a:r>
              <a:rPr lang="ru-RU" dirty="0"/>
              <a:t> </a:t>
            </a:r>
            <a:r>
              <a:rPr lang="ru-RU" dirty="0" err="1"/>
              <a:t>пронизує</a:t>
            </a:r>
            <a:r>
              <a:rPr lang="ru-RU" dirty="0"/>
              <a:t> </a:t>
            </a:r>
            <a:r>
              <a:rPr lang="ru-RU" dirty="0" err="1"/>
              <a:t>всі</a:t>
            </a:r>
            <a:r>
              <a:rPr lang="ru-RU" dirty="0"/>
              <a:t> </a:t>
            </a:r>
            <a:r>
              <a:rPr lang="ru-RU" dirty="0" err="1"/>
              <a:t>сторони</a:t>
            </a:r>
            <a:r>
              <a:rPr lang="ru-RU" dirty="0"/>
              <a:t> </a:t>
            </a:r>
            <a:r>
              <a:rPr lang="ru-RU" dirty="0" err="1"/>
              <a:t>організуючої</a:t>
            </a:r>
            <a:r>
              <a:rPr lang="ru-RU" dirty="0"/>
              <a:t> </a:t>
            </a:r>
            <a:r>
              <a:rPr lang="ru-RU" dirty="0" err="1"/>
              <a:t>діяльності</a:t>
            </a:r>
            <a:r>
              <a:rPr lang="ru-RU" dirty="0"/>
              <a:t> </a:t>
            </a:r>
            <a:r>
              <a:rPr lang="ru-RU" dirty="0" err="1"/>
              <a:t>органів</a:t>
            </a:r>
            <a:r>
              <a:rPr lang="ru-RU" dirty="0"/>
              <a:t> </a:t>
            </a:r>
            <a:r>
              <a:rPr lang="ru-RU" dirty="0" err="1"/>
              <a:t>управління</a:t>
            </a:r>
            <a:r>
              <a:rPr lang="ru-RU" dirty="0"/>
              <a:t> в </a:t>
            </a:r>
            <a:r>
              <a:rPr lang="ru-RU" dirty="0" err="1"/>
              <a:t>усіх</a:t>
            </a:r>
            <a:r>
              <a:rPr lang="ru-RU" dirty="0"/>
              <a:t> </a:t>
            </a:r>
            <a:r>
              <a:rPr lang="ru-RU" dirty="0" err="1"/>
              <a:t>галузях</a:t>
            </a:r>
            <a:r>
              <a:rPr lang="ru-RU" dirty="0"/>
              <a:t> та сферах </a:t>
            </a:r>
            <a:r>
              <a:rPr lang="ru-RU" dirty="0" err="1"/>
              <a:t>господарського</a:t>
            </a:r>
            <a:r>
              <a:rPr lang="ru-RU" dirty="0"/>
              <a:t>, </a:t>
            </a:r>
            <a:r>
              <a:rPr lang="ru-RU" dirty="0" err="1"/>
              <a:t>соціально</a:t>
            </a:r>
            <a:r>
              <a:rPr lang="ru-RU" dirty="0"/>
              <a:t>-культурного та </a:t>
            </a:r>
            <a:r>
              <a:rPr lang="ru-RU" dirty="0" err="1"/>
              <a:t>адміністративно-політичного</a:t>
            </a:r>
            <a:r>
              <a:rPr lang="ru-RU" dirty="0"/>
              <a:t> </a:t>
            </a:r>
            <a:r>
              <a:rPr lang="ru-RU" dirty="0" err="1" smtClean="0"/>
              <a:t>будівництва</a:t>
            </a:r>
            <a:r>
              <a:rPr lang="ru-RU" dirty="0"/>
              <a:t> </a:t>
            </a:r>
            <a:r>
              <a:rPr lang="ru-RU" dirty="0" smtClean="0"/>
              <a:t>(</a:t>
            </a:r>
            <a:r>
              <a:rPr lang="ru-RU" dirty="0" err="1" smtClean="0"/>
              <a:t>стимулюючі</a:t>
            </a:r>
            <a:r>
              <a:rPr lang="ru-RU" dirty="0" smtClean="0"/>
              <a:t> </a:t>
            </a:r>
            <a:r>
              <a:rPr lang="ru-RU" dirty="0"/>
              <a:t>(</a:t>
            </a:r>
            <a:r>
              <a:rPr lang="ru-RU" dirty="0" err="1" smtClean="0"/>
              <a:t>спонукальні</a:t>
            </a:r>
            <a:r>
              <a:rPr lang="ru-RU" dirty="0" smtClean="0"/>
              <a:t>) </a:t>
            </a:r>
            <a:r>
              <a:rPr lang="ru-RU" dirty="0" err="1" smtClean="0"/>
              <a:t>фактори</a:t>
            </a:r>
            <a:r>
              <a:rPr lang="ru-RU" dirty="0" smtClean="0"/>
              <a:t> </a:t>
            </a:r>
            <a:r>
              <a:rPr lang="ru-RU" dirty="0" err="1"/>
              <a:t>забезпечення</a:t>
            </a:r>
            <a:r>
              <a:rPr lang="ru-RU" dirty="0"/>
              <a:t> </a:t>
            </a:r>
            <a:r>
              <a:rPr lang="ru-RU" dirty="0" err="1"/>
              <a:t>необхідної</a:t>
            </a:r>
            <a:r>
              <a:rPr lang="ru-RU" dirty="0"/>
              <a:t>, </a:t>
            </a:r>
            <a:r>
              <a:rPr lang="ru-RU" dirty="0" err="1"/>
              <a:t>належної</a:t>
            </a:r>
            <a:r>
              <a:rPr lang="ru-RU" dirty="0"/>
              <a:t> </a:t>
            </a:r>
            <a:r>
              <a:rPr lang="ru-RU" dirty="0" err="1"/>
              <a:t>поведінки</a:t>
            </a:r>
            <a:r>
              <a:rPr lang="ru-RU" dirty="0"/>
              <a:t> </a:t>
            </a:r>
            <a:r>
              <a:rPr lang="ru-RU" dirty="0" err="1"/>
              <a:t>громадян</a:t>
            </a:r>
            <a:r>
              <a:rPr lang="ru-RU" dirty="0"/>
              <a:t> у </a:t>
            </a:r>
            <a:r>
              <a:rPr lang="ru-RU" dirty="0" err="1"/>
              <a:t>сфері</a:t>
            </a:r>
            <a:r>
              <a:rPr lang="ru-RU" dirty="0"/>
              <a:t> </a:t>
            </a:r>
            <a:r>
              <a:rPr lang="ru-RU" dirty="0" err="1"/>
              <a:t>митноправових</a:t>
            </a:r>
            <a:r>
              <a:rPr lang="ru-RU" dirty="0"/>
              <a:t> </a:t>
            </a:r>
            <a:r>
              <a:rPr lang="ru-RU" dirty="0" err="1" smtClean="0"/>
              <a:t>відносин</a:t>
            </a:r>
            <a:r>
              <a:rPr lang="ru-RU" dirty="0" smtClean="0"/>
              <a:t>)</a:t>
            </a:r>
          </a:p>
          <a:p>
            <a:r>
              <a:rPr lang="ru-RU" b="1" i="1" dirty="0">
                <a:solidFill>
                  <a:srgbClr val="FF0000"/>
                </a:solidFill>
              </a:rPr>
              <a:t>Примус</a:t>
            </a:r>
            <a:r>
              <a:rPr lang="ru-RU" dirty="0"/>
              <a:t>, як </a:t>
            </a:r>
            <a:r>
              <a:rPr lang="ru-RU" dirty="0" err="1"/>
              <a:t>такий</a:t>
            </a:r>
            <a:r>
              <a:rPr lang="ru-RU" dirty="0"/>
              <a:t> же </a:t>
            </a:r>
            <a:r>
              <a:rPr lang="ru-RU" dirty="0" err="1"/>
              <a:t>універсальний</a:t>
            </a:r>
            <a:r>
              <a:rPr lang="ru-RU" dirty="0"/>
              <a:t> та </a:t>
            </a:r>
            <a:r>
              <a:rPr lang="ru-RU" dirty="0" err="1"/>
              <a:t>загальний</a:t>
            </a:r>
            <a:r>
              <a:rPr lang="ru-RU" dirty="0"/>
              <a:t> метод, </a:t>
            </a:r>
            <a:r>
              <a:rPr lang="ru-RU" dirty="0" err="1"/>
              <a:t>діє</a:t>
            </a:r>
            <a:r>
              <a:rPr lang="ru-RU" dirty="0"/>
              <a:t> за </a:t>
            </a:r>
            <a:r>
              <a:rPr lang="ru-RU" dirty="0" err="1"/>
              <a:t>умови</a:t>
            </a:r>
            <a:r>
              <a:rPr lang="ru-RU" dirty="0"/>
              <a:t> </a:t>
            </a:r>
            <a:r>
              <a:rPr lang="ru-RU" dirty="0" err="1"/>
              <a:t>нерезультативності</a:t>
            </a:r>
            <a:r>
              <a:rPr lang="ru-RU" dirty="0"/>
              <a:t> </a:t>
            </a:r>
            <a:r>
              <a:rPr lang="ru-RU" dirty="0" err="1"/>
              <a:t>першого</a:t>
            </a:r>
            <a:r>
              <a:rPr lang="ru-RU" dirty="0"/>
              <a:t> </a:t>
            </a:r>
            <a:r>
              <a:rPr lang="ru-RU" dirty="0" smtClean="0"/>
              <a:t>(</a:t>
            </a:r>
            <a:r>
              <a:rPr lang="ru-RU" dirty="0" err="1" smtClean="0"/>
              <a:t>адміністративний</a:t>
            </a:r>
            <a:r>
              <a:rPr lang="ru-RU" dirty="0" smtClean="0"/>
              <a:t> </a:t>
            </a:r>
            <a:r>
              <a:rPr lang="ru-RU" dirty="0"/>
              <a:t>примус </a:t>
            </a:r>
            <a:r>
              <a:rPr lang="ru-RU" dirty="0" err="1"/>
              <a:t>покликаний</a:t>
            </a:r>
            <a:r>
              <a:rPr lang="ru-RU" dirty="0"/>
              <a:t> </a:t>
            </a:r>
            <a:r>
              <a:rPr lang="ru-RU" dirty="0" err="1"/>
              <a:t>забезпечувати</a:t>
            </a:r>
            <a:r>
              <a:rPr lang="ru-RU" dirty="0"/>
              <a:t> </a:t>
            </a:r>
            <a:r>
              <a:rPr lang="ru-RU" dirty="0" err="1"/>
              <a:t>виконання</a:t>
            </a:r>
            <a:r>
              <a:rPr lang="ru-RU" dirty="0"/>
              <a:t> правил </a:t>
            </a:r>
            <a:r>
              <a:rPr lang="ru-RU" dirty="0" err="1"/>
              <a:t>поведінки</a:t>
            </a:r>
            <a:r>
              <a:rPr lang="ru-RU" dirty="0"/>
              <a:t>, </a:t>
            </a:r>
            <a:r>
              <a:rPr lang="ru-RU" dirty="0" err="1"/>
              <a:t>виражених</a:t>
            </a:r>
            <a:r>
              <a:rPr lang="ru-RU" dirty="0"/>
              <a:t> в </a:t>
            </a:r>
            <a:r>
              <a:rPr lang="ru-RU" dirty="0" err="1"/>
              <a:t>адміністративно-правових</a:t>
            </a:r>
            <a:r>
              <a:rPr lang="ru-RU" dirty="0"/>
              <a:t> </a:t>
            </a:r>
            <a:r>
              <a:rPr lang="ru-RU" dirty="0" smtClean="0"/>
              <a:t>нормах).</a:t>
            </a:r>
            <a:endParaRPr lang="ru-RU" dirty="0"/>
          </a:p>
        </p:txBody>
      </p:sp>
    </p:spTree>
    <p:extLst>
      <p:ext uri="{BB962C8B-B14F-4D97-AF65-F5344CB8AC3E}">
        <p14:creationId xmlns:p14="http://schemas.microsoft.com/office/powerpoint/2010/main" val="238713175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Заходи </a:t>
            </a:r>
            <a:r>
              <a:rPr lang="ru-RU" dirty="0" err="1"/>
              <a:t>адміністративного</a:t>
            </a:r>
            <a:r>
              <a:rPr lang="ru-RU" dirty="0"/>
              <a:t> примусу в </a:t>
            </a:r>
            <a:r>
              <a:rPr lang="ru-RU" dirty="0" err="1"/>
              <a:t>митно-правовій</a:t>
            </a:r>
            <a:r>
              <a:rPr lang="ru-RU" dirty="0"/>
              <a:t> </a:t>
            </a:r>
            <a:r>
              <a:rPr lang="ru-RU" dirty="0" err="1"/>
              <a:t>сфері</a:t>
            </a:r>
            <a:endParaRPr lang="ru-RU" dirty="0"/>
          </a:p>
        </p:txBody>
      </p:sp>
      <p:sp>
        <p:nvSpPr>
          <p:cNvPr id="3" name="Объект 2"/>
          <p:cNvSpPr>
            <a:spLocks noGrp="1"/>
          </p:cNvSpPr>
          <p:nvPr>
            <p:ph idx="1"/>
          </p:nvPr>
        </p:nvSpPr>
        <p:spPr>
          <a:xfrm>
            <a:off x="457200" y="1340768"/>
            <a:ext cx="8229600" cy="5760640"/>
          </a:xfrm>
        </p:spPr>
        <p:txBody>
          <a:bodyPr>
            <a:normAutofit fontScale="55000" lnSpcReduction="20000"/>
          </a:bodyPr>
          <a:lstStyle/>
          <a:p>
            <a:r>
              <a:rPr lang="ru-RU" dirty="0"/>
              <a:t>1. </a:t>
            </a:r>
            <a:r>
              <a:rPr lang="ru-RU" dirty="0" err="1"/>
              <a:t>Адміністративний</a:t>
            </a:r>
            <a:r>
              <a:rPr lang="ru-RU" dirty="0"/>
              <a:t> примус, </a:t>
            </a:r>
            <a:r>
              <a:rPr lang="ru-RU" dirty="0" err="1"/>
              <a:t>здійснюваний</a:t>
            </a:r>
            <a:r>
              <a:rPr lang="ru-RU" dirty="0"/>
              <a:t> </a:t>
            </a:r>
            <a:r>
              <a:rPr lang="ru-RU" dirty="0" err="1"/>
              <a:t>митними</a:t>
            </a:r>
            <a:r>
              <a:rPr lang="ru-RU" dirty="0"/>
              <a:t> органами, </a:t>
            </a:r>
            <a:r>
              <a:rPr lang="ru-RU" dirty="0" err="1"/>
              <a:t>має</a:t>
            </a:r>
            <a:r>
              <a:rPr lang="ru-RU" dirty="0"/>
              <a:t> </a:t>
            </a:r>
            <a:r>
              <a:rPr lang="ru-RU" b="1" i="1" dirty="0" err="1">
                <a:solidFill>
                  <a:srgbClr val="FF0000"/>
                </a:solidFill>
              </a:rPr>
              <a:t>цілеспрямований</a:t>
            </a:r>
            <a:r>
              <a:rPr lang="ru-RU" b="1" i="1" dirty="0">
                <a:solidFill>
                  <a:srgbClr val="FF0000"/>
                </a:solidFill>
              </a:rPr>
              <a:t> </a:t>
            </a:r>
            <a:r>
              <a:rPr lang="ru-RU" b="1" i="1" dirty="0" smtClean="0">
                <a:solidFill>
                  <a:srgbClr val="FF0000"/>
                </a:solidFill>
              </a:rPr>
              <a:t>характер</a:t>
            </a:r>
          </a:p>
          <a:p>
            <a:r>
              <a:rPr lang="ru-RU" dirty="0" smtClean="0"/>
              <a:t>2</a:t>
            </a:r>
            <a:r>
              <a:rPr lang="ru-RU" dirty="0"/>
              <a:t>. </a:t>
            </a:r>
            <a:r>
              <a:rPr lang="ru-RU" dirty="0" err="1"/>
              <a:t>Застосування</a:t>
            </a:r>
            <a:r>
              <a:rPr lang="ru-RU" dirty="0"/>
              <a:t> </a:t>
            </a:r>
            <a:r>
              <a:rPr lang="ru-RU" dirty="0" err="1"/>
              <a:t>адміністративно-примусових</a:t>
            </a:r>
            <a:r>
              <a:rPr lang="ru-RU" dirty="0"/>
              <a:t> </a:t>
            </a:r>
            <a:r>
              <a:rPr lang="ru-RU" dirty="0" err="1"/>
              <a:t>заходів</a:t>
            </a:r>
            <a:r>
              <a:rPr lang="ru-RU" dirty="0"/>
              <a:t> </a:t>
            </a:r>
            <a:r>
              <a:rPr lang="ru-RU" dirty="0" err="1"/>
              <a:t>регламентується</a:t>
            </a:r>
            <a:r>
              <a:rPr lang="ru-RU" dirty="0"/>
              <a:t> нормами </a:t>
            </a:r>
            <a:r>
              <a:rPr lang="ru-RU" dirty="0" err="1"/>
              <a:t>митного</a:t>
            </a:r>
            <a:r>
              <a:rPr lang="ru-RU" dirty="0"/>
              <a:t> </a:t>
            </a:r>
            <a:r>
              <a:rPr lang="ru-RU" b="1" i="1" dirty="0" err="1">
                <a:solidFill>
                  <a:srgbClr val="FF0000"/>
                </a:solidFill>
              </a:rPr>
              <a:t>законодавства</a:t>
            </a:r>
            <a:r>
              <a:rPr lang="ru-RU" dirty="0"/>
              <a:t>, і </a:t>
            </a:r>
            <a:r>
              <a:rPr lang="ru-RU" dirty="0" err="1"/>
              <a:t>лише</a:t>
            </a:r>
            <a:r>
              <a:rPr lang="ru-RU" dirty="0"/>
              <a:t> в </a:t>
            </a:r>
            <a:r>
              <a:rPr lang="ru-RU" dirty="0" err="1"/>
              <a:t>частині</a:t>
            </a:r>
            <a:r>
              <a:rPr lang="ru-RU" dirty="0"/>
              <a:t>, не </a:t>
            </a:r>
            <a:r>
              <a:rPr lang="ru-RU" dirty="0" err="1"/>
              <a:t>врегульованій</a:t>
            </a:r>
            <a:r>
              <a:rPr lang="ru-RU" dirty="0"/>
              <a:t> ним, – нормами </a:t>
            </a:r>
            <a:r>
              <a:rPr lang="ru-RU" dirty="0" err="1"/>
              <a:t>адміністративного</a:t>
            </a:r>
            <a:r>
              <a:rPr lang="ru-RU" dirty="0"/>
              <a:t>. </a:t>
            </a:r>
            <a:endParaRPr lang="ru-RU" dirty="0" smtClean="0"/>
          </a:p>
          <a:p>
            <a:r>
              <a:rPr lang="ru-RU" dirty="0" smtClean="0"/>
              <a:t> </a:t>
            </a:r>
            <a:r>
              <a:rPr lang="ru-RU" dirty="0"/>
              <a:t>4. Заходи </a:t>
            </a:r>
            <a:r>
              <a:rPr lang="ru-RU" dirty="0" err="1"/>
              <a:t>адміністративного</a:t>
            </a:r>
            <a:r>
              <a:rPr lang="ru-RU" dirty="0"/>
              <a:t> примусу </a:t>
            </a:r>
            <a:r>
              <a:rPr lang="ru-RU" dirty="0" err="1"/>
              <a:t>застосовуються</a:t>
            </a:r>
            <a:r>
              <a:rPr lang="ru-RU" dirty="0"/>
              <a:t>, як правило, </a:t>
            </a:r>
            <a:r>
              <a:rPr lang="ru-RU" b="1" i="1" dirty="0" err="1">
                <a:solidFill>
                  <a:srgbClr val="FF0000"/>
                </a:solidFill>
              </a:rPr>
              <a:t>митними</a:t>
            </a:r>
            <a:r>
              <a:rPr lang="ru-RU" b="1" i="1" dirty="0">
                <a:solidFill>
                  <a:srgbClr val="FF0000"/>
                </a:solidFill>
              </a:rPr>
              <a:t> органами та </a:t>
            </a:r>
            <a:r>
              <a:rPr lang="ru-RU" b="1" i="1" dirty="0" err="1">
                <a:solidFill>
                  <a:srgbClr val="FF0000"/>
                </a:solidFill>
              </a:rPr>
              <a:t>їхніми</a:t>
            </a:r>
            <a:r>
              <a:rPr lang="ru-RU" b="1" i="1" dirty="0">
                <a:solidFill>
                  <a:srgbClr val="FF0000"/>
                </a:solidFill>
              </a:rPr>
              <a:t> </a:t>
            </a:r>
            <a:r>
              <a:rPr lang="ru-RU" b="1" i="1" dirty="0" err="1">
                <a:solidFill>
                  <a:srgbClr val="FF0000"/>
                </a:solidFill>
              </a:rPr>
              <a:t>посадовими</a:t>
            </a:r>
            <a:r>
              <a:rPr lang="ru-RU" b="1" i="1" dirty="0">
                <a:solidFill>
                  <a:srgbClr val="FF0000"/>
                </a:solidFill>
              </a:rPr>
              <a:t> особами</a:t>
            </a:r>
            <a:r>
              <a:rPr lang="ru-RU" dirty="0"/>
              <a:t>, </a:t>
            </a:r>
            <a:r>
              <a:rPr lang="ru-RU" dirty="0" err="1"/>
              <a:t>що</a:t>
            </a:r>
            <a:r>
              <a:rPr lang="ru-RU" dirty="0"/>
              <a:t> </a:t>
            </a:r>
            <a:r>
              <a:rPr lang="ru-RU" dirty="0" err="1"/>
              <a:t>наділені</a:t>
            </a:r>
            <a:r>
              <a:rPr lang="ru-RU" dirty="0"/>
              <a:t> </a:t>
            </a:r>
            <a:r>
              <a:rPr lang="ru-RU" dirty="0" err="1"/>
              <a:t>особливими</a:t>
            </a:r>
            <a:r>
              <a:rPr lang="ru-RU" dirty="0"/>
              <a:t> </a:t>
            </a:r>
            <a:r>
              <a:rPr lang="ru-RU" dirty="0" err="1"/>
              <a:t>повноваженнями</a:t>
            </a:r>
            <a:r>
              <a:rPr lang="ru-RU" dirty="0"/>
              <a:t> у </a:t>
            </a:r>
            <a:r>
              <a:rPr lang="ru-RU" dirty="0" err="1"/>
              <a:t>сфері</a:t>
            </a:r>
            <a:r>
              <a:rPr lang="ru-RU" dirty="0"/>
              <a:t> </a:t>
            </a:r>
            <a:r>
              <a:rPr lang="ru-RU" dirty="0" err="1"/>
              <a:t>митної</a:t>
            </a:r>
            <a:r>
              <a:rPr lang="ru-RU" dirty="0"/>
              <a:t> </a:t>
            </a:r>
            <a:r>
              <a:rPr lang="ru-RU" dirty="0" err="1"/>
              <a:t>справи</a:t>
            </a:r>
            <a:r>
              <a:rPr lang="ru-RU" dirty="0"/>
              <a:t>. </a:t>
            </a:r>
            <a:endParaRPr lang="ru-RU" dirty="0" smtClean="0"/>
          </a:p>
          <a:p>
            <a:r>
              <a:rPr lang="ru-RU" dirty="0"/>
              <a:t>Система </a:t>
            </a:r>
            <a:r>
              <a:rPr lang="ru-RU" dirty="0" err="1"/>
              <a:t>адміністративно-примусових</a:t>
            </a:r>
            <a:r>
              <a:rPr lang="ru-RU" dirty="0"/>
              <a:t> </a:t>
            </a:r>
            <a:r>
              <a:rPr lang="ru-RU" dirty="0" err="1"/>
              <a:t>заходів</a:t>
            </a:r>
            <a:r>
              <a:rPr lang="ru-RU" dirty="0"/>
              <a:t> у </a:t>
            </a:r>
            <a:r>
              <a:rPr lang="ru-RU" dirty="0" err="1"/>
              <a:t>сфері</a:t>
            </a:r>
            <a:r>
              <a:rPr lang="ru-RU" dirty="0"/>
              <a:t> </a:t>
            </a:r>
            <a:r>
              <a:rPr lang="ru-RU" dirty="0" err="1"/>
              <a:t>митної</a:t>
            </a:r>
            <a:r>
              <a:rPr lang="ru-RU" dirty="0"/>
              <a:t> </a:t>
            </a:r>
            <a:r>
              <a:rPr lang="ru-RU" dirty="0" err="1"/>
              <a:t>справи</a:t>
            </a:r>
            <a:r>
              <a:rPr lang="ru-RU" dirty="0"/>
              <a:t> </a:t>
            </a:r>
            <a:r>
              <a:rPr lang="ru-RU" dirty="0" err="1"/>
              <a:t>має</a:t>
            </a:r>
            <a:r>
              <a:rPr lang="ru-RU" dirty="0"/>
              <a:t> </a:t>
            </a:r>
            <a:r>
              <a:rPr lang="ru-RU" dirty="0" err="1"/>
              <a:t>досить</a:t>
            </a:r>
            <a:r>
              <a:rPr lang="ru-RU" dirty="0"/>
              <a:t> </a:t>
            </a:r>
            <a:r>
              <a:rPr lang="ru-RU" b="1" i="1" dirty="0">
                <a:solidFill>
                  <a:srgbClr val="FF0000"/>
                </a:solidFill>
              </a:rPr>
              <a:t>широкий </a:t>
            </a:r>
            <a:r>
              <a:rPr lang="ru-RU" b="1" i="1" dirty="0" err="1">
                <a:solidFill>
                  <a:srgbClr val="FF0000"/>
                </a:solidFill>
              </a:rPr>
              <a:t>діапазон</a:t>
            </a:r>
            <a:r>
              <a:rPr lang="ru-RU" b="1" i="1" dirty="0">
                <a:solidFill>
                  <a:srgbClr val="FF0000"/>
                </a:solidFill>
              </a:rPr>
              <a:t> </a:t>
            </a:r>
            <a:r>
              <a:rPr lang="ru-RU" b="1" i="1" dirty="0" err="1">
                <a:solidFill>
                  <a:srgbClr val="FF0000"/>
                </a:solidFill>
              </a:rPr>
              <a:t>дії</a:t>
            </a:r>
            <a:r>
              <a:rPr lang="ru-RU" b="1" i="1" dirty="0" smtClean="0">
                <a:solidFill>
                  <a:srgbClr val="FF0000"/>
                </a:solidFill>
              </a:rPr>
              <a:t>.</a:t>
            </a:r>
          </a:p>
          <a:p>
            <a:r>
              <a:rPr lang="ru-RU" dirty="0" err="1"/>
              <a:t>Митним</a:t>
            </a:r>
            <a:r>
              <a:rPr lang="ru-RU" dirty="0"/>
              <a:t> </a:t>
            </a:r>
            <a:r>
              <a:rPr lang="ru-RU" dirty="0" err="1"/>
              <a:t>законодавством</a:t>
            </a:r>
            <a:r>
              <a:rPr lang="ru-RU" dirty="0"/>
              <a:t> </a:t>
            </a:r>
            <a:r>
              <a:rPr lang="ru-RU" dirty="0" err="1"/>
              <a:t>встановлюється</a:t>
            </a:r>
            <a:r>
              <a:rPr lang="ru-RU" dirty="0"/>
              <a:t> </a:t>
            </a:r>
            <a:r>
              <a:rPr lang="ru-RU" dirty="0" err="1"/>
              <a:t>особливий</a:t>
            </a:r>
            <a:r>
              <a:rPr lang="ru-RU" dirty="0"/>
              <a:t> </a:t>
            </a:r>
            <a:r>
              <a:rPr lang="ru-RU" b="1" i="1" dirty="0" err="1">
                <a:solidFill>
                  <a:srgbClr val="FF0000"/>
                </a:solidFill>
              </a:rPr>
              <a:t>процесуальний</a:t>
            </a:r>
            <a:r>
              <a:rPr lang="ru-RU" b="1" i="1" dirty="0">
                <a:solidFill>
                  <a:srgbClr val="FF0000"/>
                </a:solidFill>
              </a:rPr>
              <a:t> порядок </a:t>
            </a:r>
            <a:r>
              <a:rPr lang="ru-RU" dirty="0" err="1"/>
              <a:t>реалізації</a:t>
            </a:r>
            <a:r>
              <a:rPr lang="ru-RU" dirty="0"/>
              <a:t> </a:t>
            </a:r>
            <a:r>
              <a:rPr lang="ru-RU" dirty="0" err="1"/>
              <a:t>досліджуваних</a:t>
            </a:r>
            <a:r>
              <a:rPr lang="ru-RU" dirty="0"/>
              <a:t> </a:t>
            </a:r>
            <a:r>
              <a:rPr lang="ru-RU" dirty="0" err="1"/>
              <a:t>примусових</a:t>
            </a:r>
            <a:r>
              <a:rPr lang="ru-RU" dirty="0"/>
              <a:t> </a:t>
            </a:r>
            <a:r>
              <a:rPr lang="ru-RU" dirty="0" err="1" smtClean="0"/>
              <a:t>заходів</a:t>
            </a:r>
            <a:endParaRPr lang="ru-RU" dirty="0" smtClean="0"/>
          </a:p>
          <a:p>
            <a:r>
              <a:rPr lang="ru-RU" dirty="0" err="1"/>
              <a:t>Адміністративно-примусові</a:t>
            </a:r>
            <a:r>
              <a:rPr lang="ru-RU" dirty="0"/>
              <a:t> заходи у </a:t>
            </a:r>
            <a:r>
              <a:rPr lang="ru-RU" dirty="0" err="1"/>
              <a:t>сфері</a:t>
            </a:r>
            <a:r>
              <a:rPr lang="ru-RU" dirty="0"/>
              <a:t> </a:t>
            </a:r>
            <a:r>
              <a:rPr lang="ru-RU" dirty="0" err="1"/>
              <a:t>митної</a:t>
            </a:r>
            <a:r>
              <a:rPr lang="ru-RU" dirty="0"/>
              <a:t> </a:t>
            </a:r>
            <a:r>
              <a:rPr lang="ru-RU" dirty="0" err="1"/>
              <a:t>справи</a:t>
            </a:r>
            <a:r>
              <a:rPr lang="ru-RU" dirty="0"/>
              <a:t> </a:t>
            </a:r>
            <a:r>
              <a:rPr lang="ru-RU" dirty="0" err="1"/>
              <a:t>мають</a:t>
            </a:r>
            <a:r>
              <a:rPr lang="ru-RU" dirty="0"/>
              <a:t> </a:t>
            </a:r>
            <a:r>
              <a:rPr lang="ru-RU" b="1" i="1" dirty="0" err="1">
                <a:solidFill>
                  <a:srgbClr val="FF0000"/>
                </a:solidFill>
              </a:rPr>
              <a:t>специфічні</a:t>
            </a:r>
            <a:r>
              <a:rPr lang="ru-RU" b="1" i="1" dirty="0">
                <a:solidFill>
                  <a:srgbClr val="FF0000"/>
                </a:solidFill>
              </a:rPr>
              <a:t> </a:t>
            </a:r>
            <a:r>
              <a:rPr lang="ru-RU" b="1" i="1" dirty="0" err="1">
                <a:solidFill>
                  <a:srgbClr val="FF0000"/>
                </a:solidFill>
              </a:rPr>
              <a:t>підстави</a:t>
            </a:r>
            <a:r>
              <a:rPr lang="ru-RU" b="1" i="1" dirty="0">
                <a:solidFill>
                  <a:srgbClr val="FF0000"/>
                </a:solidFill>
              </a:rPr>
              <a:t> </a:t>
            </a:r>
            <a:r>
              <a:rPr lang="ru-RU" dirty="0" err="1" smtClean="0"/>
              <a:t>застосування</a:t>
            </a:r>
            <a:endParaRPr lang="ru-RU" dirty="0" smtClean="0"/>
          </a:p>
          <a:p>
            <a:r>
              <a:rPr lang="ru-RU" dirty="0"/>
              <a:t>Заходи </a:t>
            </a:r>
            <a:r>
              <a:rPr lang="ru-RU" dirty="0" err="1"/>
              <a:t>адміністративного</a:t>
            </a:r>
            <a:r>
              <a:rPr lang="ru-RU" dirty="0"/>
              <a:t> примусу в </a:t>
            </a:r>
            <a:r>
              <a:rPr lang="ru-RU" dirty="0" err="1"/>
              <a:t>митно-правовій</a:t>
            </a:r>
            <a:r>
              <a:rPr lang="ru-RU" dirty="0"/>
              <a:t> </a:t>
            </a:r>
            <a:r>
              <a:rPr lang="ru-RU" dirty="0" err="1"/>
              <a:t>сфері</a:t>
            </a:r>
            <a:r>
              <a:rPr lang="ru-RU" dirty="0"/>
              <a:t> </a:t>
            </a:r>
            <a:r>
              <a:rPr lang="ru-RU" dirty="0" err="1"/>
              <a:t>можуть</a:t>
            </a:r>
            <a:r>
              <a:rPr lang="ru-RU" dirty="0"/>
              <a:t> </a:t>
            </a:r>
            <a:r>
              <a:rPr lang="ru-RU" dirty="0" err="1"/>
              <a:t>застосовуватися</a:t>
            </a:r>
            <a:r>
              <a:rPr lang="ru-RU" dirty="0"/>
              <a:t> як до </a:t>
            </a:r>
            <a:r>
              <a:rPr lang="ru-RU" b="1" i="1" dirty="0" err="1">
                <a:solidFill>
                  <a:srgbClr val="FF0000"/>
                </a:solidFill>
              </a:rPr>
              <a:t>фізичних</a:t>
            </a:r>
            <a:r>
              <a:rPr lang="ru-RU" b="1" i="1" dirty="0">
                <a:solidFill>
                  <a:srgbClr val="FF0000"/>
                </a:solidFill>
              </a:rPr>
              <a:t>,</a:t>
            </a:r>
            <a:r>
              <a:rPr lang="ru-RU" dirty="0"/>
              <a:t> </a:t>
            </a:r>
            <a:r>
              <a:rPr lang="ru-RU" dirty="0" err="1"/>
              <a:t>зокрема</a:t>
            </a:r>
            <a:r>
              <a:rPr lang="ru-RU" dirty="0"/>
              <a:t> </a:t>
            </a:r>
            <a:r>
              <a:rPr lang="ru-RU" dirty="0" err="1"/>
              <a:t>посадових</a:t>
            </a:r>
            <a:r>
              <a:rPr lang="ru-RU" dirty="0"/>
              <a:t>, так і до </a:t>
            </a:r>
            <a:r>
              <a:rPr lang="ru-RU" b="1" i="1" dirty="0" err="1">
                <a:solidFill>
                  <a:srgbClr val="FF0000"/>
                </a:solidFill>
              </a:rPr>
              <a:t>юридичних</a:t>
            </a:r>
            <a:r>
              <a:rPr lang="ru-RU" b="1" i="1" dirty="0">
                <a:solidFill>
                  <a:srgbClr val="FF0000"/>
                </a:solidFill>
              </a:rPr>
              <a:t> </a:t>
            </a:r>
            <a:r>
              <a:rPr lang="ru-RU" b="1" i="1" dirty="0" err="1">
                <a:solidFill>
                  <a:srgbClr val="FF0000"/>
                </a:solidFill>
              </a:rPr>
              <a:t>осіб</a:t>
            </a:r>
            <a:r>
              <a:rPr lang="ru-RU" b="1" i="1" dirty="0" smtClean="0">
                <a:solidFill>
                  <a:srgbClr val="FF0000"/>
                </a:solidFill>
              </a:rPr>
              <a:t>.</a:t>
            </a:r>
          </a:p>
          <a:p>
            <a:r>
              <a:rPr lang="ru-RU" dirty="0"/>
              <a:t>. Заходи </a:t>
            </a:r>
            <a:r>
              <a:rPr lang="ru-RU" dirty="0" err="1"/>
              <a:t>адміністративного</a:t>
            </a:r>
            <a:r>
              <a:rPr lang="ru-RU" dirty="0"/>
              <a:t> примусу в </a:t>
            </a:r>
            <a:r>
              <a:rPr lang="ru-RU" dirty="0" err="1"/>
              <a:t>митно-правовій</a:t>
            </a:r>
            <a:r>
              <a:rPr lang="ru-RU" dirty="0"/>
              <a:t> </a:t>
            </a:r>
            <a:r>
              <a:rPr lang="ru-RU" dirty="0" err="1"/>
              <a:t>сфері</a:t>
            </a:r>
            <a:r>
              <a:rPr lang="ru-RU" dirty="0"/>
              <a:t> </a:t>
            </a:r>
            <a:r>
              <a:rPr lang="ru-RU" dirty="0" err="1"/>
              <a:t>мають</a:t>
            </a:r>
            <a:r>
              <a:rPr lang="ru-RU" dirty="0"/>
              <a:t> </a:t>
            </a:r>
            <a:r>
              <a:rPr lang="ru-RU" b="1" i="1" dirty="0" err="1">
                <a:solidFill>
                  <a:srgbClr val="FF0000"/>
                </a:solidFill>
              </a:rPr>
              <a:t>суворіший</a:t>
            </a:r>
            <a:r>
              <a:rPr lang="ru-RU" b="1" i="1" dirty="0">
                <a:solidFill>
                  <a:srgbClr val="FF0000"/>
                </a:solidFill>
              </a:rPr>
              <a:t> </a:t>
            </a:r>
            <a:r>
              <a:rPr lang="ru-RU" b="1" i="1" dirty="0" smtClean="0">
                <a:solidFill>
                  <a:srgbClr val="FF0000"/>
                </a:solidFill>
              </a:rPr>
              <a:t>характер</a:t>
            </a:r>
          </a:p>
          <a:p>
            <a:r>
              <a:rPr lang="ru-RU" dirty="0" err="1"/>
              <a:t>Подібно</a:t>
            </a:r>
            <a:r>
              <a:rPr lang="ru-RU" dirty="0"/>
              <a:t> до </a:t>
            </a:r>
            <a:r>
              <a:rPr lang="ru-RU" dirty="0" err="1"/>
              <a:t>адміністративного</a:t>
            </a:r>
            <a:r>
              <a:rPr lang="ru-RU" dirty="0"/>
              <a:t> примусу в </a:t>
            </a:r>
            <a:r>
              <a:rPr lang="ru-RU" dirty="0" err="1"/>
              <a:t>цілому</a:t>
            </a:r>
            <a:r>
              <a:rPr lang="ru-RU" dirty="0"/>
              <a:t> </a:t>
            </a:r>
            <a:r>
              <a:rPr lang="ru-RU" dirty="0" err="1"/>
              <a:t>більшість</a:t>
            </a:r>
            <a:r>
              <a:rPr lang="ru-RU" dirty="0"/>
              <a:t> </a:t>
            </a:r>
            <a:r>
              <a:rPr lang="ru-RU" dirty="0" err="1"/>
              <a:t>заходів</a:t>
            </a:r>
            <a:r>
              <a:rPr lang="ru-RU" dirty="0"/>
              <a:t> </a:t>
            </a:r>
            <a:r>
              <a:rPr lang="ru-RU" dirty="0" err="1"/>
              <a:t>адміністративного</a:t>
            </a:r>
            <a:r>
              <a:rPr lang="ru-RU" dirty="0"/>
              <a:t> примусу в </a:t>
            </a:r>
            <a:r>
              <a:rPr lang="ru-RU" dirty="0" err="1"/>
              <a:t>митній</a:t>
            </a:r>
            <a:r>
              <a:rPr lang="ru-RU" dirty="0"/>
              <a:t> </a:t>
            </a:r>
            <a:r>
              <a:rPr lang="ru-RU" dirty="0" err="1"/>
              <a:t>сфері</a:t>
            </a:r>
            <a:r>
              <a:rPr lang="ru-RU" dirty="0"/>
              <a:t> </a:t>
            </a:r>
            <a:r>
              <a:rPr lang="ru-RU" dirty="0" err="1"/>
              <a:t>застосовується</a:t>
            </a:r>
            <a:r>
              <a:rPr lang="ru-RU" dirty="0"/>
              <a:t> </a:t>
            </a:r>
            <a:r>
              <a:rPr lang="ru-RU" b="1" i="1" dirty="0">
                <a:solidFill>
                  <a:srgbClr val="FF0000"/>
                </a:solidFill>
              </a:rPr>
              <a:t>в </a:t>
            </a:r>
            <a:r>
              <a:rPr lang="ru-RU" b="1" i="1" dirty="0" err="1">
                <a:solidFill>
                  <a:srgbClr val="FF0000"/>
                </a:solidFill>
              </a:rPr>
              <a:t>позасудовому</a:t>
            </a:r>
            <a:r>
              <a:rPr lang="ru-RU" b="1" i="1" dirty="0">
                <a:solidFill>
                  <a:srgbClr val="FF0000"/>
                </a:solidFill>
              </a:rPr>
              <a:t> </a:t>
            </a:r>
            <a:r>
              <a:rPr lang="ru-RU" b="1" i="1" dirty="0" smtClean="0">
                <a:solidFill>
                  <a:srgbClr val="FF0000"/>
                </a:solidFill>
              </a:rPr>
              <a:t>порядку</a:t>
            </a:r>
          </a:p>
          <a:p>
            <a:r>
              <a:rPr lang="ru-RU" dirty="0" err="1"/>
              <a:t>Застосування</a:t>
            </a:r>
            <a:r>
              <a:rPr lang="ru-RU" dirty="0"/>
              <a:t> в </a:t>
            </a:r>
            <a:r>
              <a:rPr lang="ru-RU" dirty="0" err="1"/>
              <a:t>процесі</a:t>
            </a:r>
            <a:r>
              <a:rPr lang="ru-RU" dirty="0"/>
              <a:t> </a:t>
            </a:r>
            <a:r>
              <a:rPr lang="ru-RU" dirty="0" err="1"/>
              <a:t>здійснення</a:t>
            </a:r>
            <a:r>
              <a:rPr lang="ru-RU" dirty="0"/>
              <a:t> </a:t>
            </a:r>
            <a:r>
              <a:rPr lang="ru-RU" dirty="0" err="1"/>
              <a:t>адміністративної</a:t>
            </a:r>
            <a:r>
              <a:rPr lang="ru-RU" dirty="0"/>
              <a:t> </a:t>
            </a:r>
            <a:r>
              <a:rPr lang="ru-RU" dirty="0" err="1"/>
              <a:t>діяльності</a:t>
            </a:r>
            <a:r>
              <a:rPr lang="ru-RU" dirty="0"/>
              <a:t> </a:t>
            </a:r>
            <a:r>
              <a:rPr lang="ru-RU" dirty="0" err="1"/>
              <a:t>митними</a:t>
            </a:r>
            <a:r>
              <a:rPr lang="ru-RU" dirty="0"/>
              <a:t> органами </a:t>
            </a:r>
            <a:r>
              <a:rPr lang="ru-RU" dirty="0" err="1"/>
              <a:t>заходів</a:t>
            </a:r>
            <a:r>
              <a:rPr lang="ru-RU" dirty="0"/>
              <a:t> </a:t>
            </a:r>
            <a:r>
              <a:rPr lang="ru-RU" dirty="0" err="1"/>
              <a:t>примусового</a:t>
            </a:r>
            <a:r>
              <a:rPr lang="ru-RU" dirty="0"/>
              <a:t> </a:t>
            </a:r>
            <a:r>
              <a:rPr lang="ru-RU" b="1" i="1" dirty="0">
                <a:solidFill>
                  <a:srgbClr val="FF0000"/>
                </a:solidFill>
              </a:rPr>
              <a:t>характеру </a:t>
            </a:r>
            <a:r>
              <a:rPr lang="ru-RU" b="1" i="1" dirty="0" err="1">
                <a:solidFill>
                  <a:srgbClr val="FF0000"/>
                </a:solidFill>
              </a:rPr>
              <a:t>сприяє</a:t>
            </a:r>
            <a:r>
              <a:rPr lang="ru-RU" b="1" i="1" dirty="0">
                <a:solidFill>
                  <a:srgbClr val="FF0000"/>
                </a:solidFill>
              </a:rPr>
              <a:t> </a:t>
            </a:r>
            <a:r>
              <a:rPr lang="ru-RU" b="1" i="1" dirty="0" err="1">
                <a:solidFill>
                  <a:srgbClr val="FF0000"/>
                </a:solidFill>
              </a:rPr>
              <a:t>профілактиці</a:t>
            </a:r>
            <a:r>
              <a:rPr lang="ru-RU" b="1" i="1" dirty="0">
                <a:solidFill>
                  <a:srgbClr val="FF0000"/>
                </a:solidFill>
              </a:rPr>
              <a:t> </a:t>
            </a:r>
            <a:r>
              <a:rPr lang="ru-RU" dirty="0" err="1" smtClean="0"/>
              <a:t>злочинів</a:t>
            </a:r>
            <a:endParaRPr lang="ru-RU" b="1" i="1" dirty="0">
              <a:solidFill>
                <a:srgbClr val="FF0000"/>
              </a:solidFill>
            </a:endParaRPr>
          </a:p>
        </p:txBody>
      </p:sp>
    </p:spTree>
    <p:extLst>
      <p:ext uri="{BB962C8B-B14F-4D97-AF65-F5344CB8AC3E}">
        <p14:creationId xmlns:p14="http://schemas.microsoft.com/office/powerpoint/2010/main" val="29871282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08920"/>
            <a:ext cx="8229600" cy="1143000"/>
          </a:xfrm>
        </p:spPr>
        <p:txBody>
          <a:bodyPr>
            <a:normAutofit fontScale="90000"/>
          </a:bodyPr>
          <a:lstStyle/>
          <a:p>
            <a:r>
              <a:rPr lang="ru-RU" b="1" i="1" dirty="0" smtClean="0">
                <a:latin typeface="Times New Roman" panose="02020603050405020304" pitchFamily="18" charset="0"/>
                <a:cs typeface="Times New Roman" panose="02020603050405020304" pitchFamily="18" charset="0"/>
              </a:rPr>
              <a:t>Ад</a:t>
            </a:r>
            <a:r>
              <a:rPr lang="uk-UA" b="1" i="1" dirty="0" err="1" smtClean="0">
                <a:latin typeface="Times New Roman" panose="02020603050405020304" pitchFamily="18" charset="0"/>
                <a:cs typeface="Times New Roman" panose="02020603050405020304" pitchFamily="18" charset="0"/>
              </a:rPr>
              <a:t>міністративна</a:t>
            </a:r>
            <a:r>
              <a:rPr lang="uk-UA" b="1" i="1" dirty="0" smtClean="0">
                <a:latin typeface="Times New Roman" panose="02020603050405020304" pitchFamily="18" charset="0"/>
                <a:cs typeface="Times New Roman" panose="02020603050405020304" pitchFamily="18" charset="0"/>
              </a:rPr>
              <a:t> діяльність антикорупційних органів</a:t>
            </a:r>
            <a:endParaRPr lang="ru-RU"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951155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1323</TotalTime>
  <Words>17780</Words>
  <Application>Microsoft Office PowerPoint</Application>
  <PresentationFormat>Экран (4:3)</PresentationFormat>
  <Paragraphs>1090</Paragraphs>
  <Slides>192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192</vt:i4>
      </vt:variant>
    </vt:vector>
  </HeadingPairs>
  <TitlesOfParts>
    <vt:vector size="197" baseType="lpstr">
      <vt:lpstr>Arial</vt:lpstr>
      <vt:lpstr>Calibri</vt:lpstr>
      <vt:lpstr>Times</vt:lpstr>
      <vt:lpstr>Times New Roman</vt:lpstr>
      <vt:lpstr>Тема Office</vt:lpstr>
      <vt:lpstr>Тема 1 ПРОБЛЕМНІ ПИТАННЯ ЗАСТОСУВАННЯ ФОРМ ТА МЕТОДІВ АДМІНІСТРАТИВНОЇ ДІЯЛЬНОСТІ НАЦІОНАЛЬНОЇ ПОЛІЦІЇ</vt:lpstr>
      <vt:lpstr>Адміністративна діяльність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Адміністративна відповідальність</vt:lpstr>
      <vt:lpstr>Підходи до визначення</vt:lpstr>
      <vt:lpstr>Презентация PowerPoint</vt:lpstr>
      <vt:lpstr>Ознаки адміністративної відповідальності</vt:lpstr>
      <vt:lpstr>Принципи адміністративної відповідальності</vt:lpstr>
      <vt:lpstr>Адміністративна відповідальність vs інші види  юридичної відповідальності</vt:lpstr>
      <vt:lpstr>Адміністративна відповідальність vs  кримінальна відповідальність</vt:lpstr>
      <vt:lpstr>Адміністративна відповідальність vs  цивільно-правова відповідальність</vt:lpstr>
      <vt:lpstr>Адміністративна відповідальність vs  дисциплінарна відповідальність</vt:lpstr>
      <vt:lpstr>Адміністративна відповідальність vs  дисциплінарна відповідальність</vt:lpstr>
      <vt:lpstr>Тема 2  Поняття адміністративного правопорушення (проступку)</vt:lpstr>
      <vt:lpstr>Ознаки адміністративного правопорушення</vt:lpstr>
      <vt:lpstr>Групи адміністративних правопорушень:</vt:lpstr>
      <vt:lpstr>Поняття та види складів адміністративного проступку</vt:lpstr>
      <vt:lpstr>Ознаки складів адміністративних правопорушень</vt:lpstr>
      <vt:lpstr>Види складів адміністративного проступку</vt:lpstr>
      <vt:lpstr>Структура складу адміністративного проступку</vt:lpstr>
      <vt:lpstr>Структура складу адміністративного проступку</vt:lpstr>
      <vt:lpstr>Об’єкт</vt:lpstr>
      <vt:lpstr>Об’єкт</vt:lpstr>
      <vt:lpstr>Об'єктивна сторона</vt:lpstr>
      <vt:lpstr>Презентация PowerPoint</vt:lpstr>
      <vt:lpstr>Залежно від наявності шкідливих наслідків виділяють:</vt:lpstr>
      <vt:lpstr>Презентация PowerPoint</vt:lpstr>
      <vt:lpstr>Суб’єкт</vt:lpstr>
      <vt:lpstr>Спеціальні суб’єкти </vt:lpstr>
      <vt:lpstr>Суб’єктивна сторона</vt:lpstr>
      <vt:lpstr>Презентация PowerPoint</vt:lpstr>
      <vt:lpstr>Презентация PowerPoint</vt:lpstr>
      <vt:lpstr>Види адміністративних стягнень</vt:lpstr>
      <vt:lpstr> Поняття адміністративних стягнень</vt:lpstr>
      <vt:lpstr>Адміністративні стягнення </vt:lpstr>
      <vt:lpstr>Зверніть увагу!</vt:lpstr>
      <vt:lpstr>Стаття 24 КУпАП встановлює такі види адміністративних стягнень:</vt:lpstr>
      <vt:lpstr>Класифікація:</vt:lpstr>
      <vt:lpstr>Класифікація:</vt:lpstr>
      <vt:lpstr>Попередження (ст. 26 КУпАП)</vt:lpstr>
      <vt:lpstr>Презентация PowerPoint</vt:lpstr>
      <vt:lpstr>Штраф (ст. 27 КУпАП)</vt:lpstr>
      <vt:lpstr>Штраф</vt:lpstr>
      <vt:lpstr>Оплатне вилучення (ст. 28 КУпАП)</vt:lpstr>
      <vt:lpstr>Конфіскація (ст. 29 КУпАП)</vt:lpstr>
      <vt:lpstr>Позбавлення спеціальних прав (ст. 30 КУпАП).</vt:lpstr>
      <vt:lpstr>Громадські роботи (ст. 301 КУпАП)</vt:lpstr>
      <vt:lpstr>Виправні роботи (ст. 31 КУпАП) </vt:lpstr>
      <vt:lpstr>Адміністративний арешт (ст. 32 КУпАП)</vt:lpstr>
      <vt:lpstr>Стаття 32-1. Арешт з утриманням на гауптвахті</vt:lpstr>
      <vt:lpstr> Загальні правила накладення адміністративних стягнень.</vt:lpstr>
      <vt:lpstr>Обставини, що пом'якшують відповідальність за адміністративне правопорушення</vt:lpstr>
      <vt:lpstr>Обставини, що обтяжують відповідальність за адміністративне правопорушення</vt:lpstr>
      <vt:lpstr>Накладення адміністративних стягнень при вчиненні кількох адміністративних правопорушень</vt:lpstr>
      <vt:lpstr>Обчислення строків адміністративного стягнення</vt:lpstr>
      <vt:lpstr>Строки накладення адміністративного стягнення</vt:lpstr>
      <vt:lpstr>Строк, після закінчення якого особа вважається такою, що не була піддана адміністративному стягненню</vt:lpstr>
      <vt:lpstr>Направлення на проходження програми для особи, яка вчинила домашнє насильство чи насильство за ознакою статі</vt:lpstr>
      <vt:lpstr>Покладення обов'язку відшкодувати заподіяну шкоду</vt:lpstr>
      <vt:lpstr>Судовий збір</vt:lpstr>
      <vt:lpstr>Презентация PowerPoint</vt:lpstr>
      <vt:lpstr>Презентация PowerPoint</vt:lpstr>
      <vt:lpstr>Презентация PowerPoint</vt:lpstr>
      <vt:lpstr>Презентация PowerPoint</vt:lpstr>
      <vt:lpstr>Презентация PowerPoint</vt:lpstr>
      <vt:lpstr>Превентивні поліцейські заходи СТ. 31 ЗУ «Про Націонанальну поліцію»</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ОСОБЛИВОСТІ ЗАСТОСУВАННЯ ПОЛІЦЕЙСЬКИМИ ЗАХОДІВ ПРИМУСУ</vt:lpstr>
      <vt:lpstr>Презентация PowerPoint</vt:lpstr>
      <vt:lpstr>Лекція 4</vt:lpstr>
      <vt:lpstr>Презентация PowerPoint</vt:lpstr>
      <vt:lpstr>Презентация PowerPoint</vt:lpstr>
      <vt:lpstr>Ознаки адміністративної діяльності митних органів</vt:lpstr>
      <vt:lpstr>ФОРМИ ТА МЕТОДИ АДМІНІСТРАТИВНОЇ ДІЯЛЬНОСТІ МИТНИХ ОРГАНІВ УКРАЇНИ</vt:lpstr>
      <vt:lpstr>Процесуальна форма визначає:</vt:lpstr>
      <vt:lpstr>Форма </vt:lpstr>
      <vt:lpstr>Метод</vt:lpstr>
      <vt:lpstr>Загальні методи</vt:lpstr>
      <vt:lpstr>Спеціальні методи</vt:lpstr>
      <vt:lpstr>Загальні методи</vt:lpstr>
      <vt:lpstr>Заходи адміністративного примусу в митно-правовій сфері</vt:lpstr>
      <vt:lpstr>Адміністративна діяльність антикорупційних органів</vt:lpstr>
      <vt:lpstr>Нормативно-правові акти, які регулюють питання адміністративної діяльності антикорупційних органів:</vt:lpstr>
      <vt:lpstr>Презентация PowerPoint</vt:lpstr>
      <vt:lpstr>Принципи:</vt:lpstr>
      <vt:lpstr>Презентация PowerPoint</vt:lpstr>
      <vt:lpstr>Презентация PowerPoint</vt:lpstr>
      <vt:lpstr>Національне антикорупційне бюро України </vt:lpstr>
      <vt:lpstr>Презентация PowerPoint</vt:lpstr>
      <vt:lpstr>Презентация PowerPoint</vt:lpstr>
      <vt:lpstr>Нормотворча діяльність НАБУ</vt:lpstr>
      <vt:lpstr>Внутрішньо системна діяльність (наприклад, Директор НАБУ)</vt:lpstr>
      <vt:lpstr>Серед обов’язків Національного бюро:</vt:lpstr>
      <vt:lpstr>Серед прав НАБУ:</vt:lpstr>
      <vt:lpstr> Підрозділи внутрішнього контролю Національного бюро</vt:lpstr>
      <vt:lpstr>Серед обов’язків:</vt:lpstr>
      <vt:lpstr>Національне агентство з питань запобігання корупції </vt:lpstr>
      <vt:lpstr>НАЗК</vt:lpstr>
      <vt:lpstr>Внутрішньосистема діяльність (наприклад, Голова НАЗК)</vt:lpstr>
      <vt:lpstr>Презентация PowerPoint</vt:lpstr>
      <vt:lpstr>Презентация PowerPoint</vt:lpstr>
      <vt:lpstr>Спеціалізована антикорупційна прокуратура</vt:lpstr>
      <vt:lpstr>Основні завдання та функції Спеціалізованої антикорупційної прокуратури</vt:lpstr>
      <vt:lpstr>Державне бюро розслідувань</vt:lpstr>
      <vt:lpstr>Повноваження Державного бюро розслідувань</vt:lpstr>
      <vt:lpstr>Вищий антикорупційний суд</vt:lpstr>
      <vt:lpstr>Презентация PowerPoint</vt:lpstr>
      <vt:lpstr>Презентация PowerPoint</vt:lpstr>
      <vt:lpstr>Презентация PowerPoint</vt:lpstr>
      <vt:lpstr>Завдання СБУ</vt:lpstr>
      <vt:lpstr>Система СБУ</vt:lpstr>
      <vt:lpstr>Поняття адміністративної діяльності СБУ</vt:lpstr>
      <vt:lpstr>Презентация PowerPoint</vt:lpstr>
      <vt:lpstr>Обов'язки Служби безпеки України</vt:lpstr>
      <vt:lpstr>Обов'язки Служби безпеки України</vt:lpstr>
      <vt:lpstr>Права Служби безпеки України</vt:lpstr>
      <vt:lpstr>Права Служби безпеки України</vt:lpstr>
      <vt:lpstr>У разі проведення заходів щодо боротьби з тероризмом і фінансуванням терористичної діяльності Служба безпеки України, її органи і співробітники мають також право:</vt:lpstr>
      <vt:lpstr>КОНТРОЛЬ І НАГЛЯД ЗА ДІЯЛЬНІСТЮ СЛУЖБИ БЕЗПЕКИ УКРАЇНИ</vt:lpstr>
      <vt:lpstr>Методи адміністративної діяльності СБУ</vt:lpstr>
      <vt:lpstr>Головні методи</vt:lpstr>
      <vt:lpstr>Презентация PowerPoint</vt:lpstr>
      <vt:lpstr>Переконання</vt:lpstr>
      <vt:lpstr>Примус</vt:lpstr>
      <vt:lpstr>Примус</vt:lpstr>
      <vt:lpstr>Презентация PowerPoint</vt:lpstr>
      <vt:lpstr>Стаття 235-2. Центральне управління та регіональні органи Служби безпеки України </vt:lpstr>
      <vt:lpstr>Презентация PowerPoint</vt:lpstr>
      <vt:lpstr>Презентация PowerPoint</vt:lpstr>
      <vt:lpstr>Правова база</vt:lpstr>
      <vt:lpstr>Завдання</vt:lpstr>
      <vt:lpstr>Функції</vt:lpstr>
      <vt:lpstr>Основні принципи діяльності Державної прикордонної служби України</vt:lpstr>
      <vt:lpstr>Структура</vt:lpstr>
      <vt:lpstr>Морська охорона</vt:lpstr>
      <vt:lpstr>Органи охорони державного кордону Державної прикордонної служби України</vt:lpstr>
      <vt:lpstr>Підрозділи</vt:lpstr>
      <vt:lpstr>Обов’язки Державної прикордонної служби України</vt:lpstr>
      <vt:lpstr>Обов’язки Державної прикордонної служби України</vt:lpstr>
      <vt:lpstr>Презентация PowerPoint</vt:lpstr>
      <vt:lpstr>Презентация PowerPoint</vt:lpstr>
      <vt:lpstr>Права Державної прикордонної служби України</vt:lpstr>
      <vt:lpstr>Права Державної прикордонної служби України</vt:lpstr>
      <vt:lpstr>Права Державної прикордонної служби України</vt:lpstr>
      <vt:lpstr>Права Державної прикордонної служби України</vt:lpstr>
      <vt:lpstr>Права Державної прикордонної служби України</vt:lpstr>
      <vt:lpstr>Презентация PowerPoint</vt:lpstr>
      <vt:lpstr>Заходи примусу</vt:lpstr>
      <vt:lpstr>Вимоги до примусу</vt:lpstr>
      <vt:lpstr>Вимоги до примусу</vt:lpstr>
      <vt:lpstr>Вимоги до примусу</vt:lpstr>
      <vt:lpstr>Застосування фізичного впливу</vt:lpstr>
      <vt:lpstr>Використання та застосування спеціальних засобів</vt:lpstr>
      <vt:lpstr>Військовослужбовцю та працівнику Державної прикордонної служби України заборонено:</vt:lpstr>
      <vt:lpstr>Презентация PowerPoint</vt:lpstr>
      <vt:lpstr>Презентация PowerPoint</vt:lpstr>
      <vt:lpstr>Військова служба правопорядку у Збройних Силах України</vt:lpstr>
      <vt:lpstr>Завдання</vt:lpstr>
      <vt:lpstr>Презентация PowerPoint</vt:lpstr>
      <vt:lpstr> Основними завданнями Служби правопорядку є:</vt:lpstr>
      <vt:lpstr>Презентация PowerPoint</vt:lpstr>
      <vt:lpstr>Організація Служби правопорядку</vt:lpstr>
      <vt:lpstr>Презентация PowerPoint</vt:lpstr>
      <vt:lpstr>Права військовослужбовців Служби правопорядку</vt:lpstr>
      <vt:lpstr>Права військовослужбовців Служби правопорядку</vt:lpstr>
      <vt:lpstr>Права військовослужбовців Служби правопорядку</vt:lpstr>
      <vt:lpstr>Презентация PowerPoint</vt:lpstr>
      <vt:lpstr>Презентация PowerPoint</vt:lpstr>
      <vt:lpstr>Презентация PowerPoint</vt:lpstr>
      <vt:lpstr>Презентация PowerPoint</vt:lpstr>
      <vt:lpstr>Функції Служби правопорядку</vt:lpstr>
      <vt:lpstr>Презентация PowerPoint</vt:lpstr>
      <vt:lpstr>ЗАСТОСУВАННЯ ЗАХОДІВ ФІЗИЧНОГО ВПЛИВУ, СПЕЦІАЛЬНИХ ЗАСОБІВ І ВОГНЕПАЛЬНОЇ ЗБРОЇ</vt:lpstr>
      <vt:lpstr>Застосування спеціальних засобів під час здійснення службових обов'язків</vt:lpstr>
      <vt:lpstr>Застосування вогнепальної зброї</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ПРОБЛЕМНІ ПИТАННЯ ЗАСТОСУВАННЯ ФОРМ ТА МЕТОДІВ АДМІНІСТРАТИВНОЇ ДІЯЛЬНОСТІ НАЦІОНАЛЬНОЇ ПОЛІЦІЇ, А ТАКОЖ ПОЛІЦЕЙСЬКИХ ЗАХОДІВ </dc:title>
  <dc:creator>DashkO_o</dc:creator>
  <cp:lastModifiedBy>User</cp:lastModifiedBy>
  <cp:revision>75</cp:revision>
  <dcterms:created xsi:type="dcterms:W3CDTF">2021-10-19T16:12:05Z</dcterms:created>
  <dcterms:modified xsi:type="dcterms:W3CDTF">2022-11-01T12:12:34Z</dcterms:modified>
</cp:coreProperties>
</file>