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sldIdLst>
    <p:sldId id="256" r:id="rId2"/>
    <p:sldId id="257" r:id="rId3"/>
    <p:sldId id="279" r:id="rId4"/>
    <p:sldId id="258" r:id="rId5"/>
    <p:sldId id="259" r:id="rId6"/>
    <p:sldId id="260" r:id="rId7"/>
    <p:sldId id="262" r:id="rId8"/>
    <p:sldId id="277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5" r:id="rId21"/>
    <p:sldId id="278" r:id="rId22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80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998D48-C6D3-491A-BC59-0E994B12E0CC}" type="datetimeFigureOut">
              <a:rPr lang="uk-UA" smtClean="0"/>
              <a:t>10.09.2020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AE44DC-7B8F-4931-B8AF-7A1EE6F6EE7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084221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FFB1BC66-5DFE-45F1-A417-543FB946543A}" type="datetimeFigureOut">
              <a:rPr lang="uk-UA" smtClean="0"/>
              <a:t>10.09.2020</a:t>
            </a:fld>
            <a:endParaRPr lang="uk-UA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uk-UA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61218110-CC43-4270-A0D8-368EF7EFA7A0}" type="slidenum">
              <a:rPr lang="uk-UA" smtClean="0"/>
              <a:t>‹#›</a:t>
            </a:fld>
            <a:endParaRPr lang="uk-UA"/>
          </a:p>
        </p:txBody>
      </p:sp>
      <p:pic>
        <p:nvPicPr>
          <p:cNvPr id="30" name="Picture 2" descr="C:\Users\Anna\Desktop\Чкан.jpg"/>
          <p:cNvPicPr>
            <a:picLocks noChangeAspect="1" noChangeArrowheads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45340"/>
            <a:ext cx="2499827" cy="1412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1BC66-5DFE-45F1-A417-543FB946543A}" type="datetimeFigureOut">
              <a:rPr lang="uk-UA" smtClean="0"/>
              <a:t>10.09.2020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18110-CC43-4270-A0D8-368EF7EFA7A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1BC66-5DFE-45F1-A417-543FB946543A}" type="datetimeFigureOut">
              <a:rPr lang="uk-UA" smtClean="0"/>
              <a:t>10.09.2020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18110-CC43-4270-A0D8-368EF7EFA7A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FB1BC66-5DFE-45F1-A417-543FB946543A}" type="datetimeFigureOut">
              <a:rPr lang="uk-UA" smtClean="0"/>
              <a:t>10.09.2020</a:t>
            </a:fld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1218110-CC43-4270-A0D8-368EF7EFA7A0}" type="slidenum">
              <a:rPr lang="uk-UA" smtClean="0"/>
              <a:t>‹#›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FFB1BC66-5DFE-45F1-A417-543FB946543A}" type="datetimeFigureOut">
              <a:rPr lang="uk-UA" smtClean="0"/>
              <a:t>10.09.2020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uk-UA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61218110-CC43-4270-A0D8-368EF7EFA7A0}" type="slidenum">
              <a:rPr lang="uk-UA" smtClean="0"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1BC66-5DFE-45F1-A417-543FB946543A}" type="datetimeFigureOut">
              <a:rPr lang="uk-UA" smtClean="0"/>
              <a:t>10.09.2020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18110-CC43-4270-A0D8-368EF7EFA7A0}" type="slidenum">
              <a:rPr lang="uk-UA" smtClean="0"/>
              <a:t>‹#›</a:t>
            </a:fld>
            <a:endParaRPr lang="uk-UA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1BC66-5DFE-45F1-A417-543FB946543A}" type="datetimeFigureOut">
              <a:rPr lang="uk-UA" smtClean="0"/>
              <a:t>10.09.2020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18110-CC43-4270-A0D8-368EF7EFA7A0}" type="slidenum">
              <a:rPr lang="uk-UA" smtClean="0"/>
              <a:t>‹#›</a:t>
            </a:fld>
            <a:endParaRPr lang="uk-UA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FB1BC66-5DFE-45F1-A417-543FB946543A}" type="datetimeFigureOut">
              <a:rPr lang="uk-UA" smtClean="0"/>
              <a:t>10.09.2020</a:t>
            </a:fld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1218110-CC43-4270-A0D8-368EF7EFA7A0}" type="slidenum">
              <a:rPr lang="uk-UA" smtClean="0"/>
              <a:t>‹#›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1BC66-5DFE-45F1-A417-543FB946543A}" type="datetimeFigureOut">
              <a:rPr lang="uk-UA" smtClean="0"/>
              <a:t>10.09.2020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18110-CC43-4270-A0D8-368EF7EFA7A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FB1BC66-5DFE-45F1-A417-543FB946543A}" type="datetimeFigureOut">
              <a:rPr lang="uk-UA" smtClean="0"/>
              <a:t>10.09.2020</a:t>
            </a:fld>
            <a:endParaRPr lang="uk-UA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1218110-CC43-4270-A0D8-368EF7EFA7A0}" type="slidenum">
              <a:rPr lang="uk-UA" smtClean="0"/>
              <a:t>‹#›</a:t>
            </a:fld>
            <a:endParaRPr lang="uk-UA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FB1BC66-5DFE-45F1-A417-543FB946543A}" type="datetimeFigureOut">
              <a:rPr lang="uk-UA" smtClean="0"/>
              <a:t>10.09.2020</a:t>
            </a:fld>
            <a:endParaRPr lang="uk-UA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1218110-CC43-4270-A0D8-368EF7EFA7A0}" type="slidenum">
              <a:rPr lang="uk-UA" smtClean="0"/>
              <a:t>‹#›</a:t>
            </a:fld>
            <a:endParaRPr lang="uk-UA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FB1BC66-5DFE-45F1-A417-543FB946543A}" type="datetimeFigureOut">
              <a:rPr lang="uk-UA" smtClean="0"/>
              <a:t>10.09.2020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1218110-CC43-4270-A0D8-368EF7EFA7A0}" type="slidenum">
              <a:rPr lang="uk-UA" smtClean="0"/>
              <a:t>‹#›</a:t>
            </a:fld>
            <a:endParaRPr lang="uk-U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15" y="5444408"/>
            <a:ext cx="2500313" cy="141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764704"/>
            <a:ext cx="8458200" cy="2664296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Тема 8 </a:t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sz="5400" dirty="0"/>
              <a:t>Страхування та управління ризиками і бізнесі. Керування ризиками.</a:t>
            </a:r>
            <a:endParaRPr lang="uk-UA" sz="5400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uk-UA" dirty="0" smtClean="0"/>
              <a:t>Чкан </a:t>
            </a:r>
            <a:r>
              <a:rPr lang="uk-UA" dirty="0" err="1" smtClean="0"/>
              <a:t>А.С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3954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Ризики допоміжного виробництва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2548880"/>
          </a:xfrm>
        </p:spPr>
        <p:txBody>
          <a:bodyPr/>
          <a:lstStyle/>
          <a:p>
            <a:r>
              <a:rPr lang="uk-UA" dirty="0" smtClean="0"/>
              <a:t>Перебої енергопостачання</a:t>
            </a:r>
          </a:p>
          <a:p>
            <a:r>
              <a:rPr lang="uk-UA" dirty="0" smtClean="0"/>
              <a:t>Подовження тривалості ремонту устаткування</a:t>
            </a:r>
          </a:p>
          <a:p>
            <a:r>
              <a:rPr lang="uk-UA" dirty="0" smtClean="0"/>
              <a:t>Аварії допоміжних систем (вентиляції, систем тепло- і водопостачання0</a:t>
            </a:r>
          </a:p>
          <a:p>
            <a:r>
              <a:rPr lang="uk-UA" dirty="0" smtClean="0"/>
              <a:t>Непідготовленість інструментального господарства до освоєння нового виробу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89912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003232" cy="652934"/>
          </a:xfrm>
        </p:spPr>
        <p:txBody>
          <a:bodyPr/>
          <a:lstStyle/>
          <a:p>
            <a:r>
              <a:rPr lang="uk-UA" b="1" dirty="0" smtClean="0">
                <a:solidFill>
                  <a:schemeClr val="tx1"/>
                </a:solidFill>
              </a:rPr>
              <a:t>Обслуговування основного виробництва</a:t>
            </a:r>
            <a:endParaRPr lang="uk-UA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uk-UA" dirty="0" err="1" smtClean="0"/>
              <a:t>Збої</a:t>
            </a:r>
            <a:r>
              <a:rPr lang="uk-UA" dirty="0" smtClean="0"/>
              <a:t> в роботі служб, що забезпечують функціонування основного й допоміжного виробництва</a:t>
            </a:r>
          </a:p>
          <a:p>
            <a:r>
              <a:rPr lang="uk-UA" dirty="0" smtClean="0"/>
              <a:t>Вихід з ладу обчислювальних </a:t>
            </a:r>
            <a:r>
              <a:rPr lang="uk-UA" dirty="0" err="1" smtClean="0"/>
              <a:t>потужностей</a:t>
            </a:r>
            <a:r>
              <a:rPr lang="uk-UA" dirty="0" smtClean="0"/>
              <a:t> у системі обробки інформації</a:t>
            </a:r>
          </a:p>
          <a:p>
            <a:r>
              <a:rPr lang="uk-UA" dirty="0" smtClean="0"/>
              <a:t>Небезпека розкрадання, але не фізичного, а інтелектуального надбання підприємства (недостатня патентна захищеність продукції та технологій, промислове шпигунство)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48048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467600" cy="580926"/>
          </a:xfrm>
        </p:spPr>
        <p:txBody>
          <a:bodyPr/>
          <a:lstStyle/>
          <a:p>
            <a:pPr algn="ctr"/>
            <a:r>
              <a:rPr lang="uk-UA" dirty="0" smtClean="0"/>
              <a:t>Стратегічні ризики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764704"/>
            <a:ext cx="8187680" cy="2088232"/>
          </a:xfrm>
        </p:spPr>
        <p:txBody>
          <a:bodyPr/>
          <a:lstStyle/>
          <a:p>
            <a:r>
              <a:rPr lang="uk-UA" dirty="0" smtClean="0"/>
              <a:t>Помилковий вибір або неадекватне формулювання цілей підприємства</a:t>
            </a:r>
          </a:p>
          <a:p>
            <a:r>
              <a:rPr lang="uk-UA" dirty="0" smtClean="0"/>
              <a:t>Невірна оцінка стратегічного потенціалу підприємства</a:t>
            </a:r>
          </a:p>
          <a:p>
            <a:r>
              <a:rPr lang="uk-UA" dirty="0" smtClean="0"/>
              <a:t>Розробка стратегічного плану на основі помилкового прогнозу розвитку середовища</a:t>
            </a:r>
            <a:endParaRPr lang="uk-UA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043608" y="2920082"/>
            <a:ext cx="7467600" cy="580926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dirty="0" smtClean="0"/>
              <a:t>Тактичні ризики</a:t>
            </a:r>
            <a:endParaRPr lang="uk-UA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409400" y="3501008"/>
            <a:ext cx="7467600" cy="179533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dirty="0" smtClean="0"/>
              <a:t>Викривлення або часткова втрата змістової інформації при переході від стратегічного до тактичного планування</a:t>
            </a:r>
          </a:p>
          <a:p>
            <a:r>
              <a:rPr lang="uk-UA" dirty="0" smtClean="0"/>
              <a:t>Неякісне керування</a:t>
            </a:r>
            <a:endParaRPr lang="uk-UA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11560" y="5296346"/>
            <a:ext cx="7467600" cy="580926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dirty="0" smtClean="0"/>
              <a:t>Оперативні ризики</a:t>
            </a:r>
            <a:endParaRPr lang="uk-UA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317231" y="5960331"/>
            <a:ext cx="7467600" cy="493005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dirty="0" smtClean="0"/>
              <a:t>Практична реалізація тактичних рішень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26173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 build="p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7467600" cy="580926"/>
          </a:xfrm>
        </p:spPr>
        <p:txBody>
          <a:bodyPr/>
          <a:lstStyle/>
          <a:p>
            <a:pPr algn="ctr"/>
            <a:r>
              <a:rPr lang="uk-UA" dirty="0" smtClean="0"/>
              <a:t>Складові керування ризиком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980728"/>
            <a:ext cx="8219256" cy="5493224"/>
          </a:xfrm>
        </p:spPr>
        <p:txBody>
          <a:bodyPr>
            <a:normAutofit/>
          </a:bodyPr>
          <a:lstStyle/>
          <a:p>
            <a:pPr marL="457200" indent="-457200">
              <a:buAutoNum type="arabicParenR"/>
            </a:pPr>
            <a:r>
              <a:rPr lang="uk-UA" b="1" dirty="0" smtClean="0"/>
              <a:t>Ідентифікація (встановлення) ризику </a:t>
            </a:r>
            <a:r>
              <a:rPr lang="uk-UA" dirty="0" smtClean="0"/>
              <a:t>– виявлення джерел, що можуть завдати шкоду майновим інтересам власників підприємства</a:t>
            </a:r>
          </a:p>
          <a:p>
            <a:pPr marL="457200" indent="-457200">
              <a:buAutoNum type="arabicParenR"/>
            </a:pPr>
            <a:r>
              <a:rPr lang="uk-UA" b="1" dirty="0" smtClean="0"/>
              <a:t>Оцінка ризику </a:t>
            </a:r>
            <a:r>
              <a:rPr lang="uk-UA" dirty="0" smtClean="0"/>
              <a:t>– оцінка ймовірності (частоти) виникнення небезпеки, прогнозування ймовірних втрат, їх вартісного виразу</a:t>
            </a:r>
          </a:p>
          <a:p>
            <a:pPr marL="457200" indent="-457200">
              <a:buAutoNum type="arabicParenR"/>
            </a:pPr>
            <a:r>
              <a:rPr lang="uk-UA" b="1" dirty="0" smtClean="0"/>
              <a:t>Запобігання (контроль) ризику </a:t>
            </a:r>
            <a:r>
              <a:rPr lang="uk-UA" dirty="0" smtClean="0"/>
              <a:t>– реалізація комплексу організаційно-технічних заходів, що вживають із метою мінімізації збитку</a:t>
            </a:r>
          </a:p>
          <a:p>
            <a:pPr marL="457200" indent="-457200">
              <a:buAutoNum type="arabicParenR"/>
            </a:pPr>
            <a:r>
              <a:rPr lang="uk-UA" b="1" dirty="0" smtClean="0"/>
              <a:t>Фінансування ризику </a:t>
            </a:r>
            <a:r>
              <a:rPr lang="uk-UA" dirty="0" smtClean="0"/>
              <a:t>– виділення засобів для самострахування, взаємного страхування й страхування з метою захисту майнових інтересів при настанні певних подій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216046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7467600" cy="652934"/>
          </a:xfrm>
        </p:spPr>
        <p:txBody>
          <a:bodyPr/>
          <a:lstStyle/>
          <a:p>
            <a:pPr algn="ctr"/>
            <a:r>
              <a:rPr lang="uk-UA" b="1" dirty="0" smtClean="0"/>
              <a:t>МЕТОДИ УПРАВЛІННЯ РИЗИКАМИ</a:t>
            </a:r>
            <a:endParaRPr lang="uk-UA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457200" indent="-457200">
              <a:buAutoNum type="arabicParenR"/>
            </a:pPr>
            <a:r>
              <a:rPr lang="uk-UA" dirty="0" smtClean="0"/>
              <a:t>уникнення </a:t>
            </a:r>
            <a:r>
              <a:rPr lang="uk-UA" dirty="0"/>
              <a:t>ризику; </a:t>
            </a:r>
            <a:endParaRPr lang="uk-UA" dirty="0" smtClean="0"/>
          </a:p>
          <a:p>
            <a:pPr marL="457200" indent="-457200">
              <a:buAutoNum type="arabicParenR"/>
            </a:pPr>
            <a:r>
              <a:rPr lang="uk-UA" dirty="0" smtClean="0"/>
              <a:t>диверсифікація</a:t>
            </a:r>
            <a:r>
              <a:rPr lang="uk-UA" dirty="0"/>
              <a:t>; </a:t>
            </a:r>
            <a:endParaRPr lang="uk-UA" dirty="0" smtClean="0"/>
          </a:p>
          <a:p>
            <a:pPr marL="457200" indent="-457200">
              <a:buAutoNum type="arabicParenR"/>
            </a:pPr>
            <a:r>
              <a:rPr lang="uk-UA" dirty="0" smtClean="0"/>
              <a:t>передача </a:t>
            </a:r>
            <a:r>
              <a:rPr lang="uk-UA" dirty="0"/>
              <a:t>ризику; </a:t>
            </a:r>
            <a:endParaRPr lang="uk-UA" dirty="0" smtClean="0"/>
          </a:p>
          <a:p>
            <a:pPr marL="457200" indent="-457200">
              <a:buAutoNum type="arabicParenR"/>
            </a:pPr>
            <a:r>
              <a:rPr lang="uk-UA" dirty="0" smtClean="0"/>
              <a:t>локалізація </a:t>
            </a:r>
            <a:r>
              <a:rPr lang="uk-UA" dirty="0"/>
              <a:t>(лімітування) концентрації ризику; </a:t>
            </a:r>
            <a:endParaRPr lang="uk-UA" dirty="0" smtClean="0"/>
          </a:p>
          <a:p>
            <a:pPr marL="457200" indent="-457200">
              <a:buAutoNum type="arabicParenR"/>
            </a:pPr>
            <a:r>
              <a:rPr lang="uk-UA" dirty="0" smtClean="0"/>
              <a:t>страхування </a:t>
            </a:r>
            <a:r>
              <a:rPr lang="uk-UA" dirty="0"/>
              <a:t>підприємницьких ризиків; </a:t>
            </a:r>
            <a:endParaRPr lang="uk-UA" dirty="0" smtClean="0"/>
          </a:p>
          <a:p>
            <a:pPr marL="457200" indent="-457200">
              <a:buAutoNum type="arabicParenR"/>
            </a:pPr>
            <a:r>
              <a:rPr lang="uk-UA" dirty="0" smtClean="0"/>
              <a:t>зниження </a:t>
            </a:r>
            <a:r>
              <a:rPr lang="uk-UA" dirty="0"/>
              <a:t>внутрішніх підприємницьких ризиків.</a:t>
            </a:r>
          </a:p>
        </p:txBody>
      </p:sp>
    </p:spTree>
    <p:extLst>
      <p:ext uri="{BB962C8B-B14F-4D97-AF65-F5344CB8AC3E}">
        <p14:creationId xmlns:p14="http://schemas.microsoft.com/office/powerpoint/2010/main" val="2229319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147248" cy="1301006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/>
              <a:t>Уникнення ризику</a:t>
            </a:r>
            <a:br>
              <a:rPr lang="uk-UA" b="1" dirty="0" smtClean="0"/>
            </a:br>
            <a:r>
              <a:rPr lang="uk-UA" dirty="0" smtClean="0"/>
              <a:t>розробка </a:t>
            </a:r>
            <a:r>
              <a:rPr lang="uk-UA" dirty="0"/>
              <a:t>стратегічних і тактичних рішень, які виключають виникнення ризикових ситуацій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147248" cy="48737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 smtClean="0"/>
              <a:t>- відмова </a:t>
            </a:r>
            <a:r>
              <a:rPr lang="uk-UA" dirty="0"/>
              <a:t>від здійснення фінансових операцій, рівень ризику яких, з точки зору керівництва, дуже високий; </a:t>
            </a: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- відмова </a:t>
            </a:r>
            <a:r>
              <a:rPr lang="uk-UA" dirty="0"/>
              <a:t>від використання у великих об’ємах запозиченого </a:t>
            </a:r>
            <a:r>
              <a:rPr lang="uk-UA" dirty="0" smtClean="0"/>
              <a:t>капіталу</a:t>
            </a:r>
            <a:r>
              <a:rPr lang="uk-UA" dirty="0"/>
              <a:t>; </a:t>
            </a: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- відмова </a:t>
            </a:r>
            <a:r>
              <a:rPr lang="uk-UA" dirty="0"/>
              <a:t>від безмірного використання оборотних активів у мало- ліквідних формах</a:t>
            </a:r>
            <a:r>
              <a:rPr lang="uk-UA" dirty="0" smtClean="0"/>
              <a:t>;</a:t>
            </a:r>
          </a:p>
          <a:p>
            <a:pPr marL="0" indent="0">
              <a:buNone/>
            </a:pPr>
            <a:r>
              <a:rPr lang="uk-UA" dirty="0" smtClean="0"/>
              <a:t>- відмова </a:t>
            </a:r>
            <a:r>
              <a:rPr lang="uk-UA" dirty="0"/>
              <a:t>від використання тимчасово вільних грошових активів в якості короткострокових фінансових вкладів; </a:t>
            </a: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- відмова </a:t>
            </a:r>
            <a:r>
              <a:rPr lang="uk-UA" dirty="0"/>
              <a:t>від послуг не дуже надійних партнерів; </a:t>
            </a: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- </a:t>
            </a:r>
            <a:r>
              <a:rPr lang="uk-UA" dirty="0"/>
              <a:t>відмова від інноваційних та інших проектів.</a:t>
            </a:r>
          </a:p>
        </p:txBody>
      </p:sp>
    </p:spTree>
    <p:extLst>
      <p:ext uri="{BB962C8B-B14F-4D97-AF65-F5344CB8AC3E}">
        <p14:creationId xmlns:p14="http://schemas.microsoft.com/office/powerpoint/2010/main" val="734543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467600" cy="580926"/>
          </a:xfrm>
        </p:spPr>
        <p:txBody>
          <a:bodyPr/>
          <a:lstStyle/>
          <a:p>
            <a:pPr algn="ctr"/>
            <a:r>
              <a:rPr lang="uk-UA" b="1" dirty="0"/>
              <a:t>Диверсифікація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1052736"/>
            <a:ext cx="8352928" cy="936104"/>
          </a:xfrm>
        </p:spPr>
        <p:txBody>
          <a:bodyPr/>
          <a:lstStyle/>
          <a:p>
            <a:pPr marL="0" indent="0" algn="ctr">
              <a:buNone/>
            </a:pPr>
            <a:r>
              <a:rPr lang="uk-UA" dirty="0" smtClean="0"/>
              <a:t>Розподіл </a:t>
            </a:r>
            <a:r>
              <a:rPr lang="uk-UA" dirty="0"/>
              <a:t>зусиль і капіталовкладень між різними видами діяльності, </a:t>
            </a:r>
            <a:r>
              <a:rPr lang="uk-UA" dirty="0" err="1" smtClean="0"/>
              <a:t>безпо</a:t>
            </a:r>
            <a:r>
              <a:rPr lang="ru-RU" dirty="0" err="1" smtClean="0"/>
              <a:t>середньо</a:t>
            </a:r>
            <a:r>
              <a:rPr lang="ru-RU" dirty="0" smtClean="0"/>
              <a:t> </a:t>
            </a:r>
            <a:r>
              <a:rPr lang="ru-RU" dirty="0"/>
              <a:t>не </a:t>
            </a:r>
            <a:r>
              <a:rPr lang="ru-RU" dirty="0" err="1"/>
              <a:t>пов’язані</a:t>
            </a:r>
            <a:r>
              <a:rPr lang="ru-RU" dirty="0"/>
              <a:t> один з одним</a:t>
            </a: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988840"/>
            <a:ext cx="7776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Концентрична </a:t>
            </a:r>
            <a:r>
              <a:rPr lang="ru-RU" b="1" dirty="0" err="1"/>
              <a:t>диверсифікація</a:t>
            </a:r>
            <a:r>
              <a:rPr lang="ru-RU" b="1" dirty="0"/>
              <a:t> </a:t>
            </a:r>
            <a:r>
              <a:rPr lang="ru-RU" dirty="0"/>
              <a:t>– </a:t>
            </a:r>
            <a:r>
              <a:rPr lang="ru-RU" dirty="0" err="1"/>
              <a:t>поповнення</a:t>
            </a:r>
            <a:r>
              <a:rPr lang="ru-RU" dirty="0"/>
              <a:t> </a:t>
            </a:r>
            <a:r>
              <a:rPr lang="ru-RU" dirty="0" err="1"/>
              <a:t>асортименту</a:t>
            </a:r>
            <a:r>
              <a:rPr lang="ru-RU" dirty="0"/>
              <a:t> </a:t>
            </a:r>
            <a:r>
              <a:rPr lang="ru-RU" dirty="0" err="1"/>
              <a:t>виробами</a:t>
            </a:r>
            <a:r>
              <a:rPr lang="ru-RU" dirty="0"/>
              <a:t>, схожими на </a:t>
            </a:r>
            <a:r>
              <a:rPr lang="ru-RU" dirty="0" err="1"/>
              <a:t>товари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вже</a:t>
            </a:r>
            <a:r>
              <a:rPr lang="ru-RU" dirty="0"/>
              <a:t> </a:t>
            </a:r>
            <a:r>
              <a:rPr lang="ru-RU" dirty="0" err="1"/>
              <a:t>випускаються</a:t>
            </a:r>
            <a:r>
              <a:rPr lang="ru-RU" dirty="0"/>
              <a:t> на </a:t>
            </a:r>
            <a:r>
              <a:rPr lang="ru-RU" dirty="0" err="1"/>
              <a:t>підприємстві</a:t>
            </a:r>
            <a:r>
              <a:rPr lang="ru-RU" dirty="0"/>
              <a:t>.</a:t>
            </a:r>
            <a:endParaRPr lang="uk-U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35171"/>
            <a:ext cx="3333750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509120"/>
            <a:ext cx="3333750" cy="234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780928"/>
            <a:ext cx="18859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6701" y="3161332"/>
            <a:ext cx="2381250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9281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260648"/>
            <a:ext cx="8568952" cy="1440160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/>
              <a:t>Горизонтальна </a:t>
            </a:r>
            <a:r>
              <a:rPr lang="ru-RU" b="1" dirty="0" err="1"/>
              <a:t>диверсифікація</a:t>
            </a:r>
            <a:r>
              <a:rPr lang="ru-RU" b="1" dirty="0"/>
              <a:t> </a:t>
            </a:r>
            <a:r>
              <a:rPr lang="ru-RU" dirty="0"/>
              <a:t>– </a:t>
            </a:r>
            <a:endParaRPr lang="ru-RU" dirty="0" smtClean="0"/>
          </a:p>
          <a:p>
            <a:pPr marL="0" indent="0" algn="ctr">
              <a:buNone/>
            </a:pPr>
            <a:r>
              <a:rPr lang="ru-RU" dirty="0" err="1" smtClean="0"/>
              <a:t>поповнення</a:t>
            </a:r>
            <a:r>
              <a:rPr lang="ru-RU" dirty="0" smtClean="0"/>
              <a:t> </a:t>
            </a:r>
            <a:r>
              <a:rPr lang="ru-RU" dirty="0" err="1"/>
              <a:t>асортименту</a:t>
            </a:r>
            <a:r>
              <a:rPr lang="ru-RU" dirty="0"/>
              <a:t> </a:t>
            </a:r>
            <a:r>
              <a:rPr lang="ru-RU" dirty="0" err="1"/>
              <a:t>виробами</a:t>
            </a:r>
            <a:r>
              <a:rPr lang="ru-RU" dirty="0"/>
              <a:t>, несхожими на </a:t>
            </a:r>
            <a:r>
              <a:rPr lang="ru-RU" dirty="0" err="1"/>
              <a:t>товари</a:t>
            </a:r>
            <a:r>
              <a:rPr lang="ru-RU" dirty="0"/>
              <a:t> </a:t>
            </a:r>
            <a:r>
              <a:rPr lang="ru-RU" dirty="0" err="1"/>
              <a:t>підприємства</a:t>
            </a:r>
            <a:r>
              <a:rPr lang="ru-RU" dirty="0"/>
              <a:t>, але </a:t>
            </a:r>
            <a:r>
              <a:rPr lang="ru-RU" dirty="0" err="1"/>
              <a:t>цікаві</a:t>
            </a:r>
            <a:r>
              <a:rPr lang="ru-RU" dirty="0"/>
              <a:t> для </a:t>
            </a:r>
            <a:r>
              <a:rPr lang="ru-RU" dirty="0" err="1"/>
              <a:t>споживачів</a:t>
            </a:r>
            <a:r>
              <a:rPr lang="ru-RU" dirty="0"/>
              <a:t>.</a:t>
            </a:r>
            <a:endParaRPr lang="uk-U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2092468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88110" y="4365104"/>
            <a:ext cx="21527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/>
            <a:r>
              <a:rPr lang="uk-UA" b="1" dirty="0"/>
              <a:t>Холоднокатаний </a:t>
            </a:r>
            <a:endParaRPr lang="uk-UA" b="1" dirty="0" smtClean="0"/>
          </a:p>
          <a:p>
            <a:pPr algn="ctr" fontAlgn="base"/>
            <a:r>
              <a:rPr lang="uk-UA" b="1" dirty="0" smtClean="0"/>
              <a:t>прокат</a:t>
            </a:r>
            <a:endParaRPr lang="uk-UA" b="1" dirty="0"/>
          </a:p>
        </p:txBody>
      </p:sp>
      <p:pic>
        <p:nvPicPr>
          <p:cNvPr id="2052" name="Picture 4" descr="http://www.zaporizhstal.com/media/uploads/tovarnie-slyabi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534" y="1645481"/>
            <a:ext cx="2066954" cy="2702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189921" y="4318937"/>
            <a:ext cx="18230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uk-UA" b="1" dirty="0"/>
              <a:t>Товарні сляби</a:t>
            </a:r>
          </a:p>
        </p:txBody>
      </p:sp>
      <p:pic>
        <p:nvPicPr>
          <p:cNvPr id="2054" name="Picture 6" descr="http://www.zaporizhstal.com/media/uploads/chugu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407" y="4566043"/>
            <a:ext cx="1588847" cy="2077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981126" y="4134271"/>
            <a:ext cx="879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uk-UA" b="1" dirty="0"/>
              <a:t>Чавун</a:t>
            </a: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795917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9743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/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467600" cy="652934"/>
          </a:xfrm>
        </p:spPr>
        <p:txBody>
          <a:bodyPr/>
          <a:lstStyle/>
          <a:p>
            <a:pPr algn="ctr"/>
            <a:r>
              <a:rPr lang="ru-RU" dirty="0"/>
              <a:t>Передача (трансферт) </a:t>
            </a:r>
            <a:r>
              <a:rPr lang="ru-RU" dirty="0" err="1"/>
              <a:t>ризику</a:t>
            </a:r>
            <a:r>
              <a:rPr lang="ru-RU" dirty="0"/>
              <a:t> 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908720"/>
            <a:ext cx="8147248" cy="4873752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err="1" smtClean="0"/>
              <a:t>Виділяють</a:t>
            </a:r>
            <a:r>
              <a:rPr lang="ru-RU" dirty="0" smtClean="0"/>
              <a:t> </a:t>
            </a:r>
            <a:r>
              <a:rPr lang="ru-RU" dirty="0"/>
              <a:t>три причини, з </a:t>
            </a:r>
            <a:r>
              <a:rPr lang="ru-RU" dirty="0" err="1"/>
              <a:t>яких</a:t>
            </a:r>
            <a:r>
              <a:rPr lang="ru-RU" dirty="0"/>
              <a:t> передача </a:t>
            </a:r>
            <a:r>
              <a:rPr lang="ru-RU" dirty="0" err="1"/>
              <a:t>ризику</a:t>
            </a:r>
            <a:r>
              <a:rPr lang="ru-RU" dirty="0"/>
              <a:t> </a:t>
            </a:r>
            <a:r>
              <a:rPr lang="ru-RU" dirty="0" err="1"/>
              <a:t>вигідна</a:t>
            </a:r>
            <a:r>
              <a:rPr lang="ru-RU" dirty="0"/>
              <a:t>, як для </a:t>
            </a:r>
            <a:r>
              <a:rPr lang="ru-RU" dirty="0" err="1"/>
              <a:t>сторони</a:t>
            </a:r>
            <a:r>
              <a:rPr lang="ru-RU" dirty="0"/>
              <a:t> </a:t>
            </a:r>
            <a:r>
              <a:rPr lang="ru-RU" dirty="0" err="1"/>
              <a:t>передаючій</a:t>
            </a:r>
            <a:r>
              <a:rPr lang="ru-RU" dirty="0"/>
              <a:t> (трансфера), так і для при- </a:t>
            </a:r>
            <a:r>
              <a:rPr lang="ru-RU" dirty="0" err="1"/>
              <a:t>ймаючої</a:t>
            </a:r>
            <a:r>
              <a:rPr lang="ru-RU" dirty="0"/>
              <a:t> (</a:t>
            </a:r>
            <a:r>
              <a:rPr lang="ru-RU" dirty="0" err="1"/>
              <a:t>трансфери</a:t>
            </a:r>
            <a:r>
              <a:rPr lang="ru-RU" dirty="0"/>
              <a:t>):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- </a:t>
            </a:r>
            <a:r>
              <a:rPr lang="ru-RU" dirty="0" err="1" smtClean="0"/>
              <a:t>втрати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великі</a:t>
            </a:r>
            <a:r>
              <a:rPr lang="ru-RU" dirty="0"/>
              <a:t> для </a:t>
            </a:r>
            <a:r>
              <a:rPr lang="ru-RU" dirty="0" err="1"/>
              <a:t>сторони</a:t>
            </a:r>
            <a:r>
              <a:rPr lang="ru-RU" dirty="0"/>
              <a:t>, яка </a:t>
            </a:r>
            <a:r>
              <a:rPr lang="ru-RU" dirty="0" err="1"/>
              <a:t>передає</a:t>
            </a:r>
            <a:r>
              <a:rPr lang="ru-RU" dirty="0"/>
              <a:t> </a:t>
            </a:r>
            <a:r>
              <a:rPr lang="ru-RU" dirty="0" err="1"/>
              <a:t>підприємницький</a:t>
            </a:r>
            <a:r>
              <a:rPr lang="ru-RU" dirty="0"/>
              <a:t> </a:t>
            </a:r>
            <a:r>
              <a:rPr lang="ru-RU" dirty="0" err="1"/>
              <a:t>ризик</a:t>
            </a:r>
            <a:r>
              <a:rPr lang="ru-RU" dirty="0"/>
              <a:t>, </a:t>
            </a:r>
            <a:r>
              <a:rPr lang="ru-RU" dirty="0" err="1"/>
              <a:t>могуть</a:t>
            </a:r>
            <a:r>
              <a:rPr lang="ru-RU" dirty="0"/>
              <a:t> бути </a:t>
            </a:r>
            <a:r>
              <a:rPr lang="ru-RU" dirty="0" err="1"/>
              <a:t>незначні</a:t>
            </a:r>
            <a:r>
              <a:rPr lang="ru-RU" dirty="0"/>
              <a:t> для </a:t>
            </a:r>
            <a:r>
              <a:rPr lang="ru-RU" dirty="0" err="1"/>
              <a:t>сторони</a:t>
            </a:r>
            <a:r>
              <a:rPr lang="ru-RU" dirty="0"/>
              <a:t>, яка </a:t>
            </a:r>
            <a:r>
              <a:rPr lang="ru-RU" dirty="0" err="1"/>
              <a:t>приймає</a:t>
            </a:r>
            <a:r>
              <a:rPr lang="ru-RU" dirty="0"/>
              <a:t> на себе </a:t>
            </a:r>
            <a:r>
              <a:rPr lang="ru-RU" dirty="0" err="1"/>
              <a:t>ризик</a:t>
            </a:r>
            <a:r>
              <a:rPr lang="ru-RU" dirty="0"/>
              <a:t>;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- </a:t>
            </a:r>
            <a:r>
              <a:rPr lang="ru-RU" dirty="0" err="1" smtClean="0"/>
              <a:t>трансфери</a:t>
            </a:r>
            <a:r>
              <a:rPr lang="ru-RU" dirty="0" smtClean="0"/>
              <a:t> </a:t>
            </a:r>
            <a:r>
              <a:rPr lang="ru-RU" dirty="0" err="1"/>
              <a:t>можуть</a:t>
            </a:r>
            <a:r>
              <a:rPr lang="ru-RU" dirty="0"/>
              <a:t> знати </a:t>
            </a:r>
            <a:r>
              <a:rPr lang="ru-RU" dirty="0" err="1"/>
              <a:t>кращі</a:t>
            </a:r>
            <a:r>
              <a:rPr lang="ru-RU" dirty="0"/>
              <a:t> </a:t>
            </a:r>
            <a:r>
              <a:rPr lang="ru-RU" dirty="0" err="1"/>
              <a:t>засоби</a:t>
            </a:r>
            <a:r>
              <a:rPr lang="ru-RU" dirty="0"/>
              <a:t> і </a:t>
            </a:r>
            <a:r>
              <a:rPr lang="ru-RU" dirty="0" err="1"/>
              <a:t>мати</a:t>
            </a:r>
            <a:r>
              <a:rPr lang="ru-RU" dirty="0"/>
              <a:t> </a:t>
            </a:r>
            <a:r>
              <a:rPr lang="ru-RU" dirty="0" err="1"/>
              <a:t>більші</a:t>
            </a:r>
            <a:r>
              <a:rPr lang="ru-RU" dirty="0"/>
              <a:t> </a:t>
            </a:r>
            <a:r>
              <a:rPr lang="ru-RU" dirty="0" err="1"/>
              <a:t>можливо</a:t>
            </a:r>
            <a:r>
              <a:rPr lang="ru-RU" dirty="0"/>
              <a:t>- </a:t>
            </a:r>
            <a:r>
              <a:rPr lang="ru-RU" dirty="0" err="1"/>
              <a:t>сті</a:t>
            </a:r>
            <a:r>
              <a:rPr lang="ru-RU" dirty="0"/>
              <a:t> для </a:t>
            </a:r>
            <a:r>
              <a:rPr lang="ru-RU" dirty="0" err="1"/>
              <a:t>скорочення</a:t>
            </a:r>
            <a:r>
              <a:rPr lang="ru-RU" dirty="0"/>
              <a:t> </a:t>
            </a:r>
            <a:r>
              <a:rPr lang="ru-RU" dirty="0" err="1"/>
              <a:t>можливих</a:t>
            </a:r>
            <a:r>
              <a:rPr lang="ru-RU" dirty="0"/>
              <a:t> </a:t>
            </a:r>
            <a:r>
              <a:rPr lang="ru-RU" dirty="0" err="1"/>
              <a:t>втрат</a:t>
            </a:r>
            <a:r>
              <a:rPr lang="ru-RU" dirty="0"/>
              <a:t>, </a:t>
            </a:r>
            <a:r>
              <a:rPr lang="ru-RU" dirty="0" err="1"/>
              <a:t>ніж</a:t>
            </a:r>
            <a:r>
              <a:rPr lang="ru-RU" dirty="0"/>
              <a:t> трансфер;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- </a:t>
            </a:r>
            <a:r>
              <a:rPr lang="ru-RU" dirty="0" err="1"/>
              <a:t>трансфери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знаходитися</a:t>
            </a:r>
            <a:r>
              <a:rPr lang="ru-RU" dirty="0"/>
              <a:t> в </a:t>
            </a:r>
            <a:r>
              <a:rPr lang="ru-RU" dirty="0" err="1"/>
              <a:t>кращій</a:t>
            </a:r>
            <a:r>
              <a:rPr lang="ru-RU" dirty="0"/>
              <a:t> </a:t>
            </a:r>
            <a:r>
              <a:rPr lang="ru-RU" dirty="0" err="1"/>
              <a:t>позиції</a:t>
            </a:r>
            <a:r>
              <a:rPr lang="ru-RU" dirty="0"/>
              <a:t> для скоро- </a:t>
            </a:r>
            <a:r>
              <a:rPr lang="ru-RU" dirty="0" err="1"/>
              <a:t>чення</a:t>
            </a:r>
            <a:r>
              <a:rPr lang="ru-RU" dirty="0"/>
              <a:t> </a:t>
            </a:r>
            <a:r>
              <a:rPr lang="ru-RU" dirty="0" err="1"/>
              <a:t>втрат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контролю за </a:t>
            </a:r>
            <a:r>
              <a:rPr lang="ru-RU" dirty="0" err="1"/>
              <a:t>господарським</a:t>
            </a:r>
            <a:r>
              <a:rPr lang="ru-RU" dirty="0"/>
              <a:t> </a:t>
            </a:r>
            <a:r>
              <a:rPr lang="ru-RU" dirty="0" err="1"/>
              <a:t>ризиком</a:t>
            </a:r>
            <a:r>
              <a:rPr lang="ru-RU" dirty="0"/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53264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7738"/>
            <a:ext cx="8640960" cy="594320"/>
          </a:xfrm>
        </p:spPr>
        <p:txBody>
          <a:bodyPr/>
          <a:lstStyle/>
          <a:p>
            <a:pPr algn="ctr"/>
            <a:r>
              <a:rPr lang="uk-UA" dirty="0"/>
              <a:t>Локалізація (лімітування) концентрації ризику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548680"/>
            <a:ext cx="8424936" cy="2448272"/>
          </a:xfrm>
        </p:spPr>
        <p:txBody>
          <a:bodyPr/>
          <a:lstStyle/>
          <a:p>
            <a:pPr marL="0" indent="0" algn="ctr">
              <a:buNone/>
            </a:pPr>
            <a:r>
              <a:rPr lang="uk-UA" dirty="0" smtClean="0"/>
              <a:t>припускає </a:t>
            </a:r>
            <a:r>
              <a:rPr lang="uk-UA" dirty="0"/>
              <a:t>розмежування </a:t>
            </a:r>
            <a:r>
              <a:rPr lang="uk-UA" dirty="0" smtClean="0"/>
              <a:t>системи </a:t>
            </a:r>
            <a:r>
              <a:rPr lang="uk-UA" dirty="0"/>
              <a:t>прав та відповідальності таким чином, щоб наслідки ризикових ситуацій не впливали на реалізацію управлінських рішень. </a:t>
            </a:r>
            <a:endParaRPr lang="uk-UA" dirty="0" smtClean="0"/>
          </a:p>
          <a:p>
            <a:pPr marL="0" indent="0" algn="ctr">
              <a:buNone/>
            </a:pPr>
            <a:r>
              <a:rPr lang="uk-UA" dirty="0" smtClean="0"/>
              <a:t>Даний механізм </a:t>
            </a:r>
            <a:r>
              <a:rPr lang="uk-UA" dirty="0"/>
              <a:t>звичайно використовуються за тими видами ризиків, які </a:t>
            </a:r>
            <a:r>
              <a:rPr lang="uk-UA" dirty="0" smtClean="0"/>
              <a:t>виходять </a:t>
            </a:r>
            <a:r>
              <a:rPr lang="uk-UA" dirty="0"/>
              <a:t>за рамки допустимого рівня.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39552" y="3429000"/>
            <a:ext cx="7467600" cy="545233"/>
          </a:xfrm>
          <a:prstGeom prst="rect">
            <a:avLst/>
          </a:prstGeom>
        </p:spPr>
        <p:txBody>
          <a:bodyPr vert="horz" anchor="b">
            <a:normAutofit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dirty="0" smtClean="0"/>
              <a:t>Страхування підприємницьких ризиків</a:t>
            </a:r>
            <a:endParaRPr lang="uk-UA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457200" y="4149080"/>
            <a:ext cx="7467600" cy="232487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/>
              <a:buNone/>
            </a:pPr>
            <a:r>
              <a:rPr lang="uk-UA" dirty="0" smtClean="0"/>
              <a:t>відношення щодо захисту майнових інтересів фізичних і юридичних осіб при настанні певних подій (страхування випадків) за кошти грошових фондів, які формуються зі страхових внесків, сплачених раніше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44297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1352" y="2492896"/>
            <a:ext cx="7467600" cy="652934"/>
          </a:xfrm>
        </p:spPr>
        <p:txBody>
          <a:bodyPr>
            <a:normAutofit/>
          </a:bodyPr>
          <a:lstStyle/>
          <a:p>
            <a:pPr algn="ctr"/>
            <a:r>
              <a:rPr lang="uk-UA" b="1" dirty="0" smtClean="0">
                <a:solidFill>
                  <a:schemeClr val="tx1"/>
                </a:solidFill>
              </a:rPr>
              <a:t>РИЗИК</a:t>
            </a:r>
            <a:endParaRPr lang="uk-UA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60428" y="3068960"/>
            <a:ext cx="8075240" cy="25922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небезпека</a:t>
            </a:r>
            <a:r>
              <a:rPr lang="ru-RU" dirty="0"/>
              <a:t>, </a:t>
            </a:r>
            <a:r>
              <a:rPr lang="ru-RU" dirty="0" err="1"/>
              <a:t>можливість</a:t>
            </a:r>
            <a:r>
              <a:rPr lang="ru-RU" dirty="0"/>
              <a:t> </a:t>
            </a:r>
            <a:r>
              <a:rPr lang="ru-RU" dirty="0" err="1"/>
              <a:t>зазнати</a:t>
            </a:r>
            <a:r>
              <a:rPr lang="ru-RU" dirty="0"/>
              <a:t> </a:t>
            </a:r>
            <a:r>
              <a:rPr lang="ru-RU" dirty="0" err="1"/>
              <a:t>збитку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 smtClean="0"/>
              <a:t>шкоди</a:t>
            </a: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uk-UA" dirty="0"/>
              <a:t>це невизначеність, пов’язана з вартістю прибутків від інвестицій у кінці </a:t>
            </a:r>
            <a:r>
              <a:rPr lang="uk-UA" dirty="0" smtClean="0"/>
              <a:t>періоду</a:t>
            </a:r>
          </a:p>
          <a:p>
            <a:pPr marL="0" indent="0" algn="ctr">
              <a:buNone/>
            </a:pPr>
            <a:endParaRPr lang="uk-UA" dirty="0"/>
          </a:p>
          <a:p>
            <a:pPr marL="0" indent="0" algn="ctr">
              <a:buNone/>
            </a:pPr>
            <a:r>
              <a:rPr lang="uk-UA" dirty="0"/>
              <a:t>це можливість втрати чи недоотримання прибутків. </a:t>
            </a:r>
            <a:endParaRPr lang="uk-UA" dirty="0" smtClean="0"/>
          </a:p>
          <a:p>
            <a:pPr marL="0" indent="0" algn="ctr">
              <a:buNone/>
            </a:pPr>
            <a:endParaRPr lang="uk-UA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009976" y="598441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dirty="0"/>
              <a:t>Ризик відрізняється від невизначеності тим, що може бути виміряний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191012" y="215811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2800" b="1" dirty="0" smtClean="0"/>
              <a:t>Прийняття рішень</a:t>
            </a:r>
            <a:endParaRPr lang="uk-UA" sz="28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97927" y="1052736"/>
            <a:ext cx="26000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 smtClean="0"/>
              <a:t>Визначеності</a:t>
            </a:r>
            <a:endParaRPr lang="uk-UA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746280" y="1085282"/>
            <a:ext cx="26000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 smtClean="0"/>
              <a:t>Невизначеності</a:t>
            </a:r>
            <a:endParaRPr lang="uk-UA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176971" y="1978079"/>
            <a:ext cx="26000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 smtClean="0"/>
              <a:t>Ризику</a:t>
            </a:r>
            <a:endParaRPr lang="uk-UA" sz="2400" dirty="0"/>
          </a:p>
        </p:txBody>
      </p:sp>
      <p:sp>
        <p:nvSpPr>
          <p:cNvPr id="10" name="Тройная стрелка влево/вправо/вверх 9"/>
          <p:cNvSpPr/>
          <p:nvPr/>
        </p:nvSpPr>
        <p:spPr>
          <a:xfrm rot="10800000">
            <a:off x="3658048" y="1052736"/>
            <a:ext cx="1637928" cy="720080"/>
          </a:xfrm>
          <a:prstGeom prst="leftRigh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64537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  <p:bldP spid="7" grpId="0"/>
      <p:bldP spid="8" grpId="0"/>
      <p:bldP spid="9" grpId="0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Зниження внутрішніх підприємницьких ризиків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435280" cy="190080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- </a:t>
            </a:r>
            <a:r>
              <a:rPr lang="ru-RU" dirty="0" err="1" smtClean="0"/>
              <a:t>перевірка</a:t>
            </a:r>
            <a:r>
              <a:rPr lang="ru-RU" dirty="0" smtClean="0"/>
              <a:t> </a:t>
            </a:r>
            <a:r>
              <a:rPr lang="ru-RU" dirty="0" err="1"/>
              <a:t>партнерів</a:t>
            </a:r>
            <a:r>
              <a:rPr lang="ru-RU" dirty="0"/>
              <a:t> по </a:t>
            </a:r>
            <a:r>
              <a:rPr lang="ru-RU" dirty="0" err="1"/>
              <a:t>бізнесу</a:t>
            </a:r>
            <a:r>
              <a:rPr lang="ru-RU" dirty="0"/>
              <a:t>;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- </a:t>
            </a:r>
            <a:r>
              <a:rPr lang="ru-RU" dirty="0" err="1" smtClean="0"/>
              <a:t>грамотне</a:t>
            </a:r>
            <a:r>
              <a:rPr lang="ru-RU" dirty="0" smtClean="0"/>
              <a:t> </a:t>
            </a:r>
            <a:r>
              <a:rPr lang="ru-RU" dirty="0" err="1" smtClean="0"/>
              <a:t>склдання</a:t>
            </a:r>
            <a:r>
              <a:rPr lang="ru-RU" dirty="0" smtClean="0"/>
              <a:t> </a:t>
            </a:r>
            <a:r>
              <a:rPr lang="ru-RU" dirty="0" err="1" smtClean="0"/>
              <a:t>контрактів</a:t>
            </a:r>
            <a:r>
              <a:rPr lang="ru-RU" dirty="0" smtClean="0"/>
              <a:t>; </a:t>
            </a:r>
          </a:p>
          <a:p>
            <a:pPr marL="0" indent="0">
              <a:buNone/>
            </a:pPr>
            <a:r>
              <a:rPr lang="ru-RU" dirty="0" smtClean="0"/>
              <a:t>- </a:t>
            </a:r>
            <a:r>
              <a:rPr lang="ru-RU" dirty="0" err="1" smtClean="0"/>
              <a:t>планування</a:t>
            </a:r>
            <a:r>
              <a:rPr lang="ru-RU" dirty="0" smtClean="0"/>
              <a:t> </a:t>
            </a:r>
            <a:r>
              <a:rPr lang="ru-RU" dirty="0"/>
              <a:t>та </a:t>
            </a:r>
            <a:r>
              <a:rPr lang="ru-RU" dirty="0" err="1" smtClean="0"/>
              <a:t>прогнозування</a:t>
            </a:r>
            <a:r>
              <a:rPr lang="ru-RU" dirty="0" smtClean="0"/>
              <a:t> </a:t>
            </a:r>
            <a:r>
              <a:rPr lang="ru-RU" dirty="0" err="1" smtClean="0"/>
              <a:t>діяльності</a:t>
            </a:r>
            <a:r>
              <a:rPr lang="ru-RU" dirty="0" smtClean="0"/>
              <a:t> </a:t>
            </a:r>
            <a:r>
              <a:rPr lang="ru-RU" dirty="0" err="1"/>
              <a:t>підприємства</a:t>
            </a:r>
            <a:r>
              <a:rPr lang="ru-RU" dirty="0"/>
              <a:t>;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- </a:t>
            </a:r>
            <a:r>
              <a:rPr lang="ru-RU" dirty="0" err="1"/>
              <a:t>о</a:t>
            </a:r>
            <a:r>
              <a:rPr lang="ru-RU" dirty="0" err="1" smtClean="0"/>
              <a:t>бгрунтована</a:t>
            </a:r>
            <a:r>
              <a:rPr lang="ru-RU" dirty="0" smtClean="0"/>
              <a:t> </a:t>
            </a:r>
            <a:r>
              <a:rPr lang="ru-RU" dirty="0" err="1" smtClean="0"/>
              <a:t>кадрова</a:t>
            </a:r>
            <a:r>
              <a:rPr lang="ru-RU" dirty="0" smtClean="0"/>
              <a:t> </a:t>
            </a:r>
            <a:r>
              <a:rPr lang="ru-RU" dirty="0" err="1" smtClean="0"/>
              <a:t>політика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914210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8256916" cy="61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6299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908720"/>
            <a:ext cx="770485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Причини </a:t>
            </a:r>
            <a:r>
              <a:rPr lang="ru-RU" sz="2800" b="1" dirty="0" err="1"/>
              <a:t>ризику</a:t>
            </a:r>
            <a:endParaRPr lang="ru-RU" sz="2800" b="1" dirty="0"/>
          </a:p>
          <a:p>
            <a:pPr algn="ctr"/>
            <a:r>
              <a:rPr lang="ru-RU" sz="2800" dirty="0" err="1"/>
              <a:t>це</a:t>
            </a:r>
            <a:r>
              <a:rPr lang="ru-RU" sz="2800" dirty="0"/>
              <a:t> </a:t>
            </a:r>
            <a:r>
              <a:rPr lang="ru-RU" sz="2800" dirty="0" err="1"/>
              <a:t>події</a:t>
            </a:r>
            <a:r>
              <a:rPr lang="ru-RU" sz="2800" dirty="0"/>
              <a:t>, </a:t>
            </a:r>
            <a:r>
              <a:rPr lang="ru-RU" sz="2800" dirty="0" err="1"/>
              <a:t>що</a:t>
            </a:r>
            <a:r>
              <a:rPr lang="ru-RU" sz="2800" dirty="0"/>
              <a:t> не </a:t>
            </a:r>
            <a:r>
              <a:rPr lang="ru-RU" sz="2800" dirty="0" err="1"/>
              <a:t>враховуються</a:t>
            </a:r>
            <a:r>
              <a:rPr lang="ru-RU" sz="2800" dirty="0"/>
              <a:t> в </a:t>
            </a:r>
            <a:r>
              <a:rPr lang="ru-RU" sz="2800" dirty="0" err="1"/>
              <a:t>процесі</a:t>
            </a:r>
            <a:r>
              <a:rPr lang="ru-RU" sz="2800" dirty="0"/>
              <a:t> </a:t>
            </a:r>
            <a:r>
              <a:rPr lang="ru-RU" sz="2800" dirty="0" err="1"/>
              <a:t>планування</a:t>
            </a:r>
            <a:r>
              <a:rPr lang="ru-RU" sz="2800" dirty="0"/>
              <a:t>, але </a:t>
            </a:r>
            <a:r>
              <a:rPr lang="ru-RU" sz="2800" dirty="0" err="1"/>
              <a:t>потенційно</a:t>
            </a:r>
            <a:r>
              <a:rPr lang="ru-RU" sz="2800" dirty="0"/>
              <a:t> </a:t>
            </a:r>
            <a:r>
              <a:rPr lang="ru-RU" sz="2800" dirty="0" err="1"/>
              <a:t>можуть</a:t>
            </a:r>
            <a:r>
              <a:rPr lang="ru-RU" sz="2800" dirty="0"/>
              <a:t> </a:t>
            </a:r>
            <a:r>
              <a:rPr lang="ru-RU" sz="2800" dirty="0" err="1"/>
              <a:t>відбуватись</a:t>
            </a:r>
            <a:r>
              <a:rPr lang="ru-RU" sz="2800" dirty="0"/>
              <a:t> і </a:t>
            </a:r>
            <a:r>
              <a:rPr lang="ru-RU" sz="2800" dirty="0" err="1"/>
              <a:t>вплинути</a:t>
            </a:r>
            <a:r>
              <a:rPr lang="ru-RU" sz="2800" dirty="0"/>
              <a:t> на </a:t>
            </a:r>
            <a:r>
              <a:rPr lang="ru-RU" sz="2800" dirty="0" err="1"/>
              <a:t>відповідні</a:t>
            </a:r>
            <a:r>
              <a:rPr lang="ru-RU" sz="2800" dirty="0"/>
              <a:t> </a:t>
            </a:r>
            <a:r>
              <a:rPr lang="ru-RU" sz="2800" dirty="0" err="1"/>
              <a:t>результати</a:t>
            </a:r>
            <a:r>
              <a:rPr lang="ru-RU" sz="2800" dirty="0"/>
              <a:t>.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4064574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Керування ризиком</a:t>
            </a:r>
            <a:br>
              <a:rPr lang="uk-UA" dirty="0" smtClean="0"/>
            </a:br>
            <a:r>
              <a:rPr lang="uk-UA" dirty="0" smtClean="0"/>
              <a:t>Ризик-менеджмент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1252736"/>
          </a:xfrm>
        </p:spPr>
        <p:txBody>
          <a:bodyPr/>
          <a:lstStyle/>
          <a:p>
            <a:pPr marL="0" indent="0" algn="ctr">
              <a:buNone/>
            </a:pPr>
            <a:r>
              <a:rPr lang="uk-UA" dirty="0" smtClean="0"/>
              <a:t>Прогнозування несприятливих подій і вживанні заходів, що попереджають негативні наслідки цих подій</a:t>
            </a:r>
            <a:endParaRPr lang="uk-UA" dirty="0"/>
          </a:p>
          <a:p>
            <a:pPr marL="0" indent="0" algn="ctr">
              <a:buNone/>
            </a:pPr>
            <a:endParaRPr lang="uk-UA" dirty="0" smtClean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683568" y="3068960"/>
            <a:ext cx="3816424" cy="352839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uk-UA" b="1" dirty="0" smtClean="0"/>
              <a:t>Зовнішні ризики:</a:t>
            </a:r>
          </a:p>
          <a:p>
            <a:pPr>
              <a:buFontTx/>
              <a:buChar char="-"/>
            </a:pPr>
            <a:r>
              <a:rPr lang="uk-UA" dirty="0" smtClean="0"/>
              <a:t>Політичні</a:t>
            </a:r>
          </a:p>
          <a:p>
            <a:pPr>
              <a:buFontTx/>
              <a:buChar char="-"/>
            </a:pPr>
            <a:r>
              <a:rPr lang="uk-UA" dirty="0" smtClean="0"/>
              <a:t>Соціально-економічні</a:t>
            </a:r>
          </a:p>
          <a:p>
            <a:pPr>
              <a:buFontTx/>
              <a:buChar char="-"/>
            </a:pPr>
            <a:r>
              <a:rPr lang="uk-UA" dirty="0" smtClean="0"/>
              <a:t>Екологічні</a:t>
            </a:r>
          </a:p>
          <a:p>
            <a:pPr>
              <a:buFontTx/>
              <a:buChar char="-"/>
            </a:pPr>
            <a:r>
              <a:rPr lang="uk-UA" dirty="0" smtClean="0"/>
              <a:t>Науково-технічні</a:t>
            </a:r>
          </a:p>
          <a:p>
            <a:pPr>
              <a:buFontTx/>
              <a:buChar char="-"/>
            </a:pPr>
            <a:r>
              <a:rPr lang="uk-UA" dirty="0" smtClean="0"/>
              <a:t>Транспортні</a:t>
            </a:r>
          </a:p>
          <a:p>
            <a:pPr>
              <a:buFontTx/>
              <a:buChar char="-"/>
            </a:pPr>
            <a:r>
              <a:rPr lang="uk-UA" dirty="0" smtClean="0"/>
              <a:t>Комерційні</a:t>
            </a:r>
          </a:p>
          <a:p>
            <a:pPr marL="0" indent="0" algn="ctr">
              <a:buFont typeface="Wingdings"/>
              <a:buNone/>
            </a:pPr>
            <a:endParaRPr lang="uk-UA" dirty="0" smtClean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4499992" y="3068960"/>
            <a:ext cx="4176464" cy="352839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/>
              <a:buNone/>
            </a:pPr>
            <a:r>
              <a:rPr lang="uk-UA" b="1" dirty="0" smtClean="0"/>
              <a:t>Внутрішні ризики:</a:t>
            </a:r>
          </a:p>
          <a:p>
            <a:pPr>
              <a:buFontTx/>
              <a:buChar char="-"/>
            </a:pPr>
            <a:r>
              <a:rPr lang="uk-UA" dirty="0" smtClean="0"/>
              <a:t>Основних, допоміжних і обслуговуючих процесів</a:t>
            </a:r>
          </a:p>
          <a:p>
            <a:pPr>
              <a:buFontTx/>
              <a:buChar char="-"/>
            </a:pPr>
            <a:r>
              <a:rPr lang="uk-UA" dirty="0" smtClean="0"/>
              <a:t>Стратегічні та тактичні</a:t>
            </a:r>
          </a:p>
          <a:p>
            <a:pPr marL="0" indent="0" algn="ctr">
              <a:buFont typeface="Wingdings"/>
              <a:buNone/>
            </a:pPr>
            <a:endParaRPr lang="uk-UA" dirty="0" smtClean="0"/>
          </a:p>
        </p:txBody>
      </p:sp>
    </p:spTree>
    <p:extLst>
      <p:ext uri="{BB962C8B-B14F-4D97-AF65-F5344CB8AC3E}">
        <p14:creationId xmlns:p14="http://schemas.microsoft.com/office/powerpoint/2010/main" val="3581464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Політичні ризики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964704"/>
          </a:xfrm>
        </p:spPr>
        <p:txBody>
          <a:bodyPr/>
          <a:lstStyle/>
          <a:p>
            <a:pPr marL="0" indent="0" algn="ctr">
              <a:buNone/>
            </a:pPr>
            <a:r>
              <a:rPr lang="uk-UA" dirty="0" err="1" smtClean="0"/>
              <a:t>Пов</a:t>
            </a:r>
            <a:r>
              <a:rPr lang="en-US" dirty="0" smtClean="0"/>
              <a:t>’</a:t>
            </a:r>
            <a:r>
              <a:rPr lang="uk-UA" dirty="0" err="1" smtClean="0"/>
              <a:t>язані</a:t>
            </a:r>
            <a:r>
              <a:rPr lang="uk-UA" dirty="0" smtClean="0"/>
              <a:t> з можливими змінами курсу влади, зміною пріоритетів у її діяльності</a:t>
            </a:r>
            <a:endParaRPr lang="uk-UA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467544" y="2780928"/>
            <a:ext cx="7848872" cy="273630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8288" indent="-268288" algn="just">
              <a:buFont typeface="Wingdings"/>
              <a:buAutoNum type="arabicParenR"/>
            </a:pPr>
            <a:r>
              <a:rPr lang="uk-UA" dirty="0" smtClean="0"/>
              <a:t>Ризик націоналізації й експропріації</a:t>
            </a:r>
          </a:p>
          <a:p>
            <a:pPr marL="268288" indent="-268288" algn="just">
              <a:buFont typeface="Wingdings"/>
              <a:buAutoNum type="arabicParenR"/>
            </a:pPr>
            <a:r>
              <a:rPr lang="uk-UA" dirty="0" smtClean="0"/>
              <a:t>Ризик трансферту – обмеження конвертування місцевої валюти</a:t>
            </a:r>
          </a:p>
          <a:p>
            <a:pPr marL="268288" indent="-268288" algn="just">
              <a:buFont typeface="Wingdings"/>
              <a:buAutoNum type="arabicParenR"/>
            </a:pPr>
            <a:r>
              <a:rPr lang="uk-UA" dirty="0" smtClean="0"/>
              <a:t>Ризик розриву контракту через дії влади країни контрагента</a:t>
            </a:r>
          </a:p>
          <a:p>
            <a:pPr marL="268288" indent="-268288" algn="just">
              <a:buFont typeface="Wingdings"/>
              <a:buAutoNum type="arabicParenR"/>
            </a:pPr>
            <a:r>
              <a:rPr lang="uk-UA" dirty="0" smtClean="0"/>
              <a:t>Ризик військових дій або цивільних </a:t>
            </a:r>
            <a:r>
              <a:rPr lang="uk-UA" dirty="0" err="1" smtClean="0"/>
              <a:t>бездіянь</a:t>
            </a:r>
            <a:r>
              <a:rPr lang="en-US" dirty="0" smtClean="0"/>
              <a:t>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196759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4319" y="2204864"/>
            <a:ext cx="7467600" cy="652934"/>
          </a:xfrm>
        </p:spPr>
        <p:txBody>
          <a:bodyPr/>
          <a:lstStyle/>
          <a:p>
            <a:pPr algn="ctr"/>
            <a:r>
              <a:rPr lang="uk-UA" dirty="0" smtClean="0"/>
              <a:t>Екологічні ризики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33663" y="604219"/>
            <a:ext cx="8208912" cy="165618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sz="2200" dirty="0" smtClean="0"/>
              <a:t>- соціально-демографічна ситуація в регіоні;</a:t>
            </a:r>
          </a:p>
          <a:p>
            <a:pPr marL="0" indent="0">
              <a:buNone/>
            </a:pPr>
            <a:r>
              <a:rPr lang="uk-UA" sz="2200" dirty="0" smtClean="0"/>
              <a:t>- стан споживчого попиту;</a:t>
            </a:r>
          </a:p>
          <a:p>
            <a:pPr marL="0" indent="0">
              <a:buNone/>
            </a:pPr>
            <a:r>
              <a:rPr lang="uk-UA" sz="2200" dirty="0" smtClean="0"/>
              <a:t>- рівень інфляції;</a:t>
            </a:r>
          </a:p>
          <a:p>
            <a:pPr marL="0" indent="0">
              <a:buNone/>
            </a:pPr>
            <a:r>
              <a:rPr lang="uk-UA" sz="2200" dirty="0" smtClean="0"/>
              <a:t>- регіональні, галузеві й міжгалузеві відтворювальні потоки</a:t>
            </a:r>
            <a:endParaRPr lang="uk-UA" sz="22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04319" y="188640"/>
            <a:ext cx="7467600" cy="504302"/>
          </a:xfrm>
          <a:prstGeom prst="rect">
            <a:avLst/>
          </a:prstGeom>
        </p:spPr>
        <p:txBody>
          <a:bodyPr vert="horz" anchor="b">
            <a:normAutofit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dirty="0" smtClean="0"/>
              <a:t>Соціально-економічні ризики</a:t>
            </a:r>
            <a:endParaRPr lang="uk-UA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467544" y="2819533"/>
            <a:ext cx="7467600" cy="86409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uk-UA" sz="2200" dirty="0" smtClean="0"/>
              <a:t>- погодно-кліматичні умови;</a:t>
            </a:r>
          </a:p>
          <a:p>
            <a:pPr marL="0" indent="0">
              <a:buNone/>
            </a:pPr>
            <a:r>
              <a:rPr lang="uk-UA" sz="2200" dirty="0" smtClean="0"/>
              <a:t>- характер виробництва як джерела небезпеки</a:t>
            </a:r>
            <a:endParaRPr lang="uk-UA" sz="2200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91285" y="3683629"/>
            <a:ext cx="7467600" cy="580926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dirty="0" smtClean="0"/>
              <a:t>Науково-технічні ризики</a:t>
            </a:r>
            <a:endParaRPr lang="uk-UA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359941" y="4282832"/>
            <a:ext cx="7467600" cy="144016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200" dirty="0" smtClean="0"/>
              <a:t>Погроза від результатів науково-технічного прогресу</a:t>
            </a:r>
          </a:p>
          <a:p>
            <a:r>
              <a:rPr lang="uk-UA" sz="2200" dirty="0" smtClean="0"/>
              <a:t>Промислове шпигунство</a:t>
            </a:r>
            <a:endParaRPr lang="uk-UA" sz="2200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70135" y="5002912"/>
            <a:ext cx="7467600" cy="580926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dirty="0" smtClean="0"/>
              <a:t>Транспортні ризики</a:t>
            </a:r>
            <a:endParaRPr lang="uk-UA" dirty="0"/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395536" y="5575607"/>
            <a:ext cx="7467600" cy="91918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200" dirty="0" smtClean="0"/>
              <a:t>Перевезення вантажів</a:t>
            </a:r>
          </a:p>
          <a:p>
            <a:r>
              <a:rPr lang="uk-UA" sz="2200" dirty="0" smtClean="0"/>
              <a:t>Розвантажувальні роботи</a:t>
            </a:r>
            <a:endParaRPr lang="uk-UA" sz="2200" dirty="0"/>
          </a:p>
        </p:txBody>
      </p:sp>
    </p:spTree>
    <p:extLst>
      <p:ext uri="{BB962C8B-B14F-4D97-AF65-F5344CB8AC3E}">
        <p14:creationId xmlns:p14="http://schemas.microsoft.com/office/powerpoint/2010/main" val="2045250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  <p:bldP spid="6" grpId="0"/>
      <p:bldP spid="7" grpId="0" build="p"/>
      <p:bldP spid="8" grpId="0"/>
      <p:bldP spid="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467600" cy="652934"/>
          </a:xfrm>
        </p:spPr>
        <p:txBody>
          <a:bodyPr>
            <a:normAutofit/>
          </a:bodyPr>
          <a:lstStyle/>
          <a:p>
            <a:pPr algn="ctr"/>
            <a:r>
              <a:rPr lang="uk-UA" b="1" dirty="0" smtClean="0"/>
              <a:t>Комерційні ризики</a:t>
            </a:r>
            <a:endParaRPr lang="uk-UA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0" y="692696"/>
            <a:ext cx="8676456" cy="3672408"/>
          </a:xfrm>
        </p:spPr>
        <p:txBody>
          <a:bodyPr/>
          <a:lstStyle/>
          <a:p>
            <a:r>
              <a:rPr lang="uk-UA" dirty="0" smtClean="0"/>
              <a:t>Майнові – ймовірність втрати майна в результаті стихійних нещасть, розкрадань, аварій;</a:t>
            </a:r>
          </a:p>
          <a:p>
            <a:r>
              <a:rPr lang="uk-UA" dirty="0" smtClean="0"/>
              <a:t>Виробничі – ймовірність нанесення збитків від зупинки виробництва через загибель і ушкоджень основних фондів, впровадження нової техніки й технології;</a:t>
            </a:r>
          </a:p>
          <a:p>
            <a:r>
              <a:rPr lang="uk-UA" dirty="0" smtClean="0"/>
              <a:t>Відповідальності – ймовірність нанесення шкоди третім особам, навколишньому середовищу й співробітникам підприємства;</a:t>
            </a:r>
          </a:p>
          <a:p>
            <a:r>
              <a:rPr lang="uk-UA" dirty="0" smtClean="0"/>
              <a:t>Фінансові – ймовірність втрат фінансових ресурсів</a:t>
            </a:r>
          </a:p>
        </p:txBody>
      </p:sp>
    </p:spTree>
    <p:extLst>
      <p:ext uri="{BB962C8B-B14F-4D97-AF65-F5344CB8AC3E}">
        <p14:creationId xmlns:p14="http://schemas.microsoft.com/office/powerpoint/2010/main" val="1390787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116632"/>
            <a:ext cx="8496944" cy="23042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000" b="1" dirty="0" smtClean="0"/>
              <a:t>ІНВЕСТИЦІЙНИЙ РИЗИК</a:t>
            </a:r>
          </a:p>
          <a:p>
            <a:pPr marL="0" indent="0" algn="ctr">
              <a:buNone/>
            </a:pPr>
            <a:r>
              <a:rPr lang="uk-UA" sz="2000" dirty="0" smtClean="0"/>
              <a:t>це </a:t>
            </a:r>
            <a:r>
              <a:rPr lang="uk-UA" sz="2000" dirty="0"/>
              <a:t>мінливість у прибутках, пов’язана з коливаннями в грошових надходженнях від інвестицій і в самих потоках інвестицій прийнятих інвестиційних проектів. Цей ризик асоціюється з </a:t>
            </a:r>
            <a:r>
              <a:rPr lang="uk-UA" sz="2000" dirty="0" smtClean="0"/>
              <a:t>помилками </a:t>
            </a:r>
            <a:r>
              <a:rPr lang="uk-UA" sz="2000" dirty="0"/>
              <a:t>в прогнозах ринкової привабливості товарів, майбутніх технологічних змін, міри взаємозалежності грошових потоків, змін витрат за проектами та іншими ризиками.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91420" y="2437381"/>
            <a:ext cx="81369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 smtClean="0"/>
              <a:t>ПОРТФЕЛЬНИЙ РИЗИК</a:t>
            </a:r>
          </a:p>
          <a:p>
            <a:pPr algn="ctr"/>
            <a:r>
              <a:rPr lang="uk-UA" sz="2000" dirty="0" smtClean="0"/>
              <a:t>це </a:t>
            </a:r>
            <a:r>
              <a:rPr lang="uk-UA" sz="2000" dirty="0"/>
              <a:t>мінливість у прибутках, пов’язана з мірою ефективності диверсифікації, якої фірма досягла в своїх операціях, і її портфелем активів. Ризик зменшують шляхом прийняття інвестиційних проектів і придбання активів, що мають низьку або негативну кореляцію з її поточними операціями.</a:t>
            </a: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457200" y="4509120"/>
            <a:ext cx="7971124" cy="187220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/>
              <a:buNone/>
            </a:pPr>
            <a:r>
              <a:rPr lang="uk-UA" sz="2000" b="1" dirty="0" smtClean="0"/>
              <a:t>КАТАСТРОФІЧНИЙ РИЗИК</a:t>
            </a:r>
          </a:p>
          <a:p>
            <a:pPr marL="0" indent="0" algn="ctr">
              <a:buFont typeface="Wingdings"/>
              <a:buNone/>
            </a:pPr>
            <a:r>
              <a:rPr lang="uk-UA" sz="2000" dirty="0" smtClean="0"/>
              <a:t>це мінливість у прибутках, пов’язана з подіями поза сферою контролю та участі фірми. До таких подій належать експропріація, значні зміни в пріоритетах споживачів, енергетична криза тощо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2238319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Ризики основного виробництва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uk-UA" dirty="0" smtClean="0"/>
              <a:t>Аварії</a:t>
            </a:r>
          </a:p>
          <a:p>
            <a:r>
              <a:rPr lang="uk-UA" dirty="0" smtClean="0"/>
              <a:t>Позапланові зупинки устаткування</a:t>
            </a:r>
          </a:p>
          <a:p>
            <a:r>
              <a:rPr lang="uk-UA" dirty="0" smtClean="0"/>
              <a:t>Призупинення технологічного циклу через змушене переналагодження обладнання</a:t>
            </a:r>
          </a:p>
          <a:p>
            <a:r>
              <a:rPr lang="uk-UA" dirty="0" smtClean="0"/>
              <a:t>Порушення персоналом технологічної дисципліни</a:t>
            </a:r>
          </a:p>
          <a:p>
            <a:r>
              <a:rPr lang="uk-UA" dirty="0" smtClean="0"/>
              <a:t>Розкрадання матеріальних цінностей</a:t>
            </a:r>
          </a:p>
          <a:p>
            <a:r>
              <a:rPr lang="uk-UA" dirty="0" smtClean="0"/>
              <a:t>Руйнування устаткування у формі безпричинного та схованого вандалізму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007784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1252</TotalTime>
  <Words>957</Words>
  <Application>Microsoft Office PowerPoint</Application>
  <PresentationFormat>Экран (4:3)</PresentationFormat>
  <Paragraphs>126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Эркер</vt:lpstr>
      <vt:lpstr>Тема 8   Страхування та управління ризиками і бізнесі. Керування ризиками.</vt:lpstr>
      <vt:lpstr>РИЗИК</vt:lpstr>
      <vt:lpstr>Презентация PowerPoint</vt:lpstr>
      <vt:lpstr>Керування ризиком Ризик-менеджмент</vt:lpstr>
      <vt:lpstr>Політичні ризики</vt:lpstr>
      <vt:lpstr>Екологічні ризики</vt:lpstr>
      <vt:lpstr>Комерційні ризики</vt:lpstr>
      <vt:lpstr>Презентация PowerPoint</vt:lpstr>
      <vt:lpstr>Ризики основного виробництва</vt:lpstr>
      <vt:lpstr>Ризики допоміжного виробництва</vt:lpstr>
      <vt:lpstr>Обслуговування основного виробництва</vt:lpstr>
      <vt:lpstr>Стратегічні ризики</vt:lpstr>
      <vt:lpstr>Складові керування ризиком</vt:lpstr>
      <vt:lpstr>МЕТОДИ УПРАВЛІННЯ РИЗИКАМИ</vt:lpstr>
      <vt:lpstr>Уникнення ризику розробка стратегічних і тактичних рішень, які виключають виникнення ризикових ситуацій</vt:lpstr>
      <vt:lpstr>Диверсифікація</vt:lpstr>
      <vt:lpstr>Презентация PowerPoint</vt:lpstr>
      <vt:lpstr>Передача (трансферт) ризику </vt:lpstr>
      <vt:lpstr>Локалізація (лімітування) концентрації ризику</vt:lpstr>
      <vt:lpstr>Зниження внутрішніх підприємницьких ризиків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4   Управління витратами підприємства</dc:title>
  <dc:creator>Anna</dc:creator>
  <cp:lastModifiedBy>Anna</cp:lastModifiedBy>
  <cp:revision>80</cp:revision>
  <dcterms:created xsi:type="dcterms:W3CDTF">2016-10-03T06:25:43Z</dcterms:created>
  <dcterms:modified xsi:type="dcterms:W3CDTF">2020-09-10T20:32:16Z</dcterms:modified>
</cp:coreProperties>
</file>