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24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356992"/>
            <a:ext cx="5637010" cy="1152128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Освітньо-професійна </a:t>
            </a:r>
            <a:r>
              <a:rPr lang="uk-UA" b="1" dirty="0" err="1" smtClean="0">
                <a:solidFill>
                  <a:srgbClr val="0070C0"/>
                </a:solidFill>
              </a:rPr>
              <a:t>програма«Міжнародна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dirty="0">
                <a:solidFill>
                  <a:srgbClr val="0070C0"/>
                </a:solidFill>
              </a:rPr>
              <a:t>економіка</a:t>
            </a:r>
            <a:r>
              <a:rPr lang="uk-UA" b="1" dirty="0" smtClean="0">
                <a:solidFill>
                  <a:srgbClr val="0070C0"/>
                </a:solidFill>
              </a:rPr>
              <a:t>»,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 рівень вищої освіти «бакалавр</a:t>
            </a:r>
            <a:r>
              <a:rPr lang="uk-UA" b="1" dirty="0" smtClean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175351" cy="1793167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uk-UA" b="1" dirty="0" smtClean="0"/>
              <a:t>МІЖНАРОДНИЙ МАРКЕТИНГ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uk-UA" sz="3200" dirty="0"/>
              <a:t>«</a:t>
            </a:r>
            <a:r>
              <a:rPr lang="uk-UA" sz="3200" dirty="0" smtClean="0"/>
              <a:t>Міжнародний </a:t>
            </a:r>
            <a:r>
              <a:rPr lang="ru-RU" sz="3200" dirty="0" smtClean="0"/>
              <a:t>маркетинг</a:t>
            </a:r>
            <a:r>
              <a:rPr lang="ru-RU" sz="3200" dirty="0"/>
              <a:t>» </a:t>
            </a:r>
            <a:r>
              <a:rPr lang="ru-RU" sz="3200" dirty="0" smtClean="0"/>
              <a:t>-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принципів</a:t>
            </a:r>
            <a:r>
              <a:rPr lang="ru-RU" sz="3200" dirty="0"/>
              <a:t> комплексного системного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міжнародною</a:t>
            </a:r>
            <a:r>
              <a:rPr lang="ru-RU" sz="3200" dirty="0" smtClean="0"/>
              <a:t> </a:t>
            </a:r>
            <a:r>
              <a:rPr lang="ru-RU" sz="3200" dirty="0"/>
              <a:t>маркетинговою </a:t>
            </a:r>
            <a:r>
              <a:rPr lang="ru-RU" sz="3200" dirty="0" err="1"/>
              <a:t>діяльністю</a:t>
            </a:r>
            <a:r>
              <a:rPr lang="ru-RU" sz="3200" dirty="0"/>
              <a:t> на </a:t>
            </a:r>
            <a:r>
              <a:rPr lang="ru-RU" sz="3200" dirty="0" err="1"/>
              <a:t>підприємстві</a:t>
            </a:r>
            <a:r>
              <a:rPr lang="ru-RU" sz="3200" dirty="0"/>
              <a:t> та </a:t>
            </a:r>
            <a:r>
              <a:rPr lang="ru-RU" sz="3200" dirty="0" err="1"/>
              <a:t>реалізація</a:t>
            </a:r>
            <a:endParaRPr lang="ru-RU" sz="3200" dirty="0"/>
          </a:p>
          <a:p>
            <a:pPr marL="45720" indent="0" algn="ctr">
              <a:buNone/>
            </a:pPr>
            <a:r>
              <a:rPr lang="ru-RU" sz="3200" dirty="0" err="1" smtClean="0"/>
              <a:t>основних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функцій</a:t>
            </a:r>
            <a:r>
              <a:rPr lang="ru-RU" sz="3200" dirty="0" smtClean="0"/>
              <a:t> маркетингу у </a:t>
            </a:r>
            <a:r>
              <a:rPr lang="ru-RU" sz="3200" dirty="0" err="1" smtClean="0"/>
              <a:t>міжнародному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бізнесі</a:t>
            </a:r>
            <a:r>
              <a:rPr lang="ru-RU" sz="3200" dirty="0" smtClean="0"/>
              <a:t>. </a:t>
            </a:r>
            <a:r>
              <a:rPr lang="ru-RU" sz="3200" dirty="0" err="1" smtClean="0"/>
              <a:t>Нагальним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об’єктом</a:t>
            </a:r>
            <a:endParaRPr lang="ru-RU" sz="3200" dirty="0" smtClean="0"/>
          </a:p>
          <a:p>
            <a:pPr marL="45720" indent="0" algn="ctr">
              <a:buNone/>
            </a:pPr>
            <a:r>
              <a:rPr lang="ru-RU" sz="3200" dirty="0" err="1" smtClean="0"/>
              <a:t>уваги</a:t>
            </a:r>
            <a:r>
              <a:rPr lang="ru-RU" sz="3200" dirty="0" smtClean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є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співвідношень</a:t>
            </a:r>
            <a:r>
              <a:rPr lang="ru-RU" sz="3200" dirty="0"/>
              <a:t> </a:t>
            </a:r>
            <a:r>
              <a:rPr lang="ru-RU" sz="3200" dirty="0" err="1"/>
              <a:t>попиту</a:t>
            </a:r>
            <a:r>
              <a:rPr lang="ru-RU" sz="3200" dirty="0"/>
              <a:t> та </a:t>
            </a:r>
            <a:r>
              <a:rPr lang="ru-RU" sz="3200" dirty="0" err="1"/>
              <a:t>пропозицій</a:t>
            </a:r>
            <a:r>
              <a:rPr lang="ru-RU" sz="3200" dirty="0"/>
              <a:t> </a:t>
            </a:r>
            <a:r>
              <a:rPr lang="ru-RU" sz="3200" dirty="0" smtClean="0"/>
              <a:t>на </a:t>
            </a:r>
            <a:r>
              <a:rPr lang="ru-RU" sz="3200" dirty="0" err="1" smtClean="0"/>
              <a:t>зарубіжних</a:t>
            </a:r>
            <a:r>
              <a:rPr lang="ru-RU" sz="3200" dirty="0" smtClean="0"/>
              <a:t> </a:t>
            </a:r>
            <a:r>
              <a:rPr lang="ru-RU" sz="3200" dirty="0"/>
              <a:t>ринках,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кон’юнктури</a:t>
            </a:r>
            <a:r>
              <a:rPr lang="ru-RU" sz="3200" dirty="0"/>
              <a:t>, а також </a:t>
            </a:r>
            <a:r>
              <a:rPr lang="ru-RU" sz="3200" dirty="0" err="1"/>
              <a:t>способів</a:t>
            </a:r>
            <a:r>
              <a:rPr lang="ru-RU" sz="3200" dirty="0"/>
              <a:t> </a:t>
            </a:r>
            <a:r>
              <a:rPr lang="ru-RU" sz="3200" dirty="0" err="1" smtClean="0"/>
              <a:t>формування</a:t>
            </a:r>
            <a:r>
              <a:rPr lang="ru-RU" sz="3200" dirty="0" smtClean="0"/>
              <a:t> </a:t>
            </a:r>
            <a:r>
              <a:rPr lang="ru-RU" sz="3200" dirty="0" err="1"/>
              <a:t>попиту</a:t>
            </a:r>
            <a:r>
              <a:rPr lang="ru-RU" sz="3200" dirty="0"/>
              <a:t> </a:t>
            </a:r>
            <a:r>
              <a:rPr lang="ru-RU" sz="3200" dirty="0" smtClean="0"/>
              <a:t>на </a:t>
            </a:r>
            <a:r>
              <a:rPr lang="uk-UA" sz="3200" dirty="0" smtClean="0"/>
              <a:t>зарубіжних </a:t>
            </a:r>
            <a:r>
              <a:rPr lang="uk-UA" sz="3200" dirty="0"/>
              <a:t>ринках.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848872" cy="269748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uk-UA" b="1" dirty="0" smtClean="0"/>
              <a:t> </a:t>
            </a:r>
            <a:r>
              <a:rPr lang="uk-UA" sz="3600" b="1" dirty="0"/>
              <a:t>Метою</a:t>
            </a:r>
            <a:r>
              <a:rPr lang="uk-UA" sz="3600" dirty="0"/>
              <a:t> викладання навчальної дисципліни «Міжнародний маркетинг» є формування системи теоретичних знань і набуття практичних навичок у галузі міжнародного маркетингу. </a:t>
            </a:r>
            <a:endParaRPr lang="uk-UA" dirty="0"/>
          </a:p>
          <a:p>
            <a:endParaRPr lang="uk-UA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3918634"/>
            <a:ext cx="4926020" cy="293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b="1" dirty="0" smtClean="0"/>
              <a:t>Основні </a:t>
            </a:r>
            <a:r>
              <a:rPr lang="uk-UA" b="1" dirty="0"/>
              <a:t>завдання </a:t>
            </a:r>
            <a:r>
              <a:rPr lang="uk-UA" b="1" dirty="0" smtClean="0"/>
              <a:t>вивчення курсу полягають </a:t>
            </a:r>
            <a:r>
              <a:rPr lang="uk-UA" b="1" dirty="0"/>
              <a:t>у</a:t>
            </a:r>
            <a:r>
              <a:rPr lang="uk-UA" b="1" dirty="0" smtClean="0"/>
              <a:t>:</a:t>
            </a:r>
          </a:p>
          <a:p>
            <a:pPr marL="45720" indent="0">
              <a:buNone/>
            </a:pPr>
            <a:r>
              <a:rPr lang="uk-UA" dirty="0" smtClean="0"/>
              <a:t> - усвідомленні </a:t>
            </a:r>
            <a:r>
              <a:rPr lang="uk-UA" dirty="0"/>
              <a:t>сутності й форм міжнародного маркетингу, методів дослідження економічного, соціально-культурного, політико-правового середовища міжнародної маркетингової діяльності; </a:t>
            </a:r>
            <a:endParaRPr lang="uk-UA" dirty="0" smtClean="0"/>
          </a:p>
          <a:p>
            <a:pPr marL="45720" indent="0">
              <a:buNone/>
            </a:pPr>
            <a:r>
              <a:rPr lang="uk-UA" dirty="0" smtClean="0"/>
              <a:t>- засвоєнні </a:t>
            </a:r>
            <a:r>
              <a:rPr lang="uk-UA" dirty="0"/>
              <a:t>методичних засад проведення міжнародних маркетингових досліджень, сегментації світового ринку і вибору цільових ринків, обґрунтуванні моделей виходу фірм на зарубіжні ринки, формуванні ефективного міжнародного маркетингового комплексу середовища міжнародної маркетингової  діяльності.</a:t>
            </a:r>
          </a:p>
        </p:txBody>
      </p:sp>
      <p:pic>
        <p:nvPicPr>
          <p:cNvPr id="5" name="Picture 2" descr="КАК САМОСТОЯТЕЛЬНО ПРОВЕСТИ АНАЛИЗ ЗАРУБЕЖНОГО РЫНКА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80434"/>
            <a:ext cx="4787586" cy="29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Курс  </a:t>
            </a:r>
            <a:r>
              <a:rPr lang="uk-UA" b="1" dirty="0" smtClean="0"/>
              <a:t>“Міжнародний маркетинг”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496944" cy="45365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3200" dirty="0"/>
              <a:t>складається з </a:t>
            </a:r>
            <a:r>
              <a:rPr lang="uk-UA" sz="3200" dirty="0" smtClean="0"/>
              <a:t>8 </a:t>
            </a:r>
            <a:r>
              <a:rPr lang="uk-UA" sz="3200" dirty="0" smtClean="0"/>
              <a:t>змістових модулів: </a:t>
            </a:r>
            <a:endParaRPr lang="uk-UA" sz="3200" dirty="0" smtClean="0"/>
          </a:p>
          <a:p>
            <a:pPr marL="0" indent="0" algn="ctr">
              <a:buNone/>
            </a:pPr>
            <a:endParaRPr lang="uk-UA" sz="3200" dirty="0" smtClean="0"/>
          </a:p>
          <a:p>
            <a:pPr marL="45720" indent="0">
              <a:buNone/>
            </a:pPr>
            <a:r>
              <a:rPr lang="uk-UA" sz="2600" b="1" i="1" dirty="0"/>
              <a:t>Змістовий модуль 1.</a:t>
            </a:r>
            <a:r>
              <a:rPr lang="uk-UA" sz="2600" b="1" dirty="0"/>
              <a:t> Основи міжнародного маркетингу. </a:t>
            </a:r>
            <a:endParaRPr lang="uk-UA" sz="2600" b="1" dirty="0" smtClean="0"/>
          </a:p>
          <a:p>
            <a:pPr marL="45720" indent="0">
              <a:buNone/>
            </a:pPr>
            <a:r>
              <a:rPr lang="uk-UA" sz="2600" b="1" i="1" dirty="0"/>
              <a:t>Змістовий модуль 2.</a:t>
            </a:r>
            <a:r>
              <a:rPr lang="uk-UA" sz="2600" b="1" dirty="0"/>
              <a:t> </a:t>
            </a:r>
            <a:r>
              <a:rPr lang="uk-UA" sz="2600" b="1" i="1" dirty="0"/>
              <a:t>Міжнародні маркетингові дослідження</a:t>
            </a:r>
            <a:r>
              <a:rPr lang="uk-UA" sz="2600" b="1" dirty="0"/>
              <a:t>. </a:t>
            </a:r>
            <a:endParaRPr lang="uk-UA" sz="2600" b="1" dirty="0" smtClean="0"/>
          </a:p>
          <a:p>
            <a:pPr marL="45720" indent="0">
              <a:buNone/>
            </a:pPr>
            <a:r>
              <a:rPr lang="uk-UA" sz="2600" b="1" i="1" dirty="0" smtClean="0"/>
              <a:t>Змістовий </a:t>
            </a:r>
            <a:r>
              <a:rPr lang="uk-UA" sz="2600" b="1" i="1" dirty="0"/>
              <a:t>модуль 3. Сегментація світового </a:t>
            </a:r>
            <a:r>
              <a:rPr lang="uk-UA" sz="2600" b="1" i="1" dirty="0" smtClean="0"/>
              <a:t>ринку</a:t>
            </a:r>
          </a:p>
          <a:p>
            <a:pPr marL="45720" indent="0">
              <a:buNone/>
            </a:pPr>
            <a:r>
              <a:rPr lang="uk-UA" sz="2600" b="1" i="1" dirty="0"/>
              <a:t>Змістовий модуль 4. Вибір зарубіжних ринків</a:t>
            </a:r>
            <a:endParaRPr lang="uk-UA" sz="2600" b="1" dirty="0"/>
          </a:p>
          <a:p>
            <a:pPr marL="45720" indent="0">
              <a:buNone/>
            </a:pPr>
            <a:r>
              <a:rPr lang="uk-UA" sz="2600" b="1" i="1" dirty="0"/>
              <a:t>Змістовий модуль 5. </a:t>
            </a:r>
            <a:r>
              <a:rPr lang="uk-UA" sz="2600" b="1" dirty="0"/>
              <a:t>Особливості формування міжнародного маркетингового комплексу</a:t>
            </a:r>
          </a:p>
          <a:p>
            <a:pPr marL="45720" indent="0">
              <a:buNone/>
            </a:pPr>
            <a:r>
              <a:rPr lang="uk-UA" sz="2600" b="1" i="1" dirty="0"/>
              <a:t>Змістовий модуль 6. Міжнародна цінова </a:t>
            </a:r>
            <a:r>
              <a:rPr lang="uk-UA" sz="2600" b="1" i="1" dirty="0" smtClean="0"/>
              <a:t>політика</a:t>
            </a:r>
          </a:p>
          <a:p>
            <a:pPr marL="45720" indent="0">
              <a:buNone/>
            </a:pPr>
            <a:r>
              <a:rPr lang="uk-UA" sz="2600" b="1" i="1" dirty="0"/>
              <a:t>Змістовий модуль 7. Міжнародні канали розподілу</a:t>
            </a:r>
            <a:endParaRPr lang="uk-UA" sz="2600" b="1" dirty="0"/>
          </a:p>
          <a:p>
            <a:pPr marL="45720" indent="0">
              <a:buNone/>
            </a:pPr>
            <a:r>
              <a:rPr lang="uk-UA" sz="2600" b="1" i="1" dirty="0"/>
              <a:t>Змістовий модуль 8. Міжнародні маркетингові комунікації</a:t>
            </a:r>
            <a:endParaRPr lang="uk-UA" sz="2600" b="1" dirty="0"/>
          </a:p>
          <a:p>
            <a:pPr marL="45720" indent="0">
              <a:buNone/>
            </a:pPr>
            <a:endParaRPr lang="uk-UA" sz="1600" dirty="0"/>
          </a:p>
          <a:p>
            <a:pPr marL="45720" indent="0">
              <a:buNone/>
            </a:pPr>
            <a:endParaRPr lang="uk-UA" sz="3200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/>
              <a:t>знати</a:t>
            </a:r>
            <a:r>
              <a:rPr lang="uk-UA" dirty="0"/>
              <a:t>: </a:t>
            </a:r>
          </a:p>
          <a:p>
            <a:r>
              <a:rPr lang="uk-UA" dirty="0"/>
              <a:t>- термінологічні поняття, визначення, предмет, об’єкт та методи дослідження дисципліни;</a:t>
            </a:r>
          </a:p>
          <a:p>
            <a:r>
              <a:rPr lang="uk-UA" dirty="0"/>
              <a:t>- законодавчі та нормативні акти, що використовуються для вивчення предмету дисципліни;</a:t>
            </a:r>
          </a:p>
          <a:p>
            <a:r>
              <a:rPr lang="uk-UA" dirty="0"/>
              <a:t>- теоретичні та методологічні основи здійснення міжнародного маркетингу;</a:t>
            </a:r>
          </a:p>
          <a:p>
            <a:r>
              <a:rPr lang="uk-UA" dirty="0"/>
              <a:t>- методи і складові аналізу зарубіжних ринків та підходи до його проведення;</a:t>
            </a:r>
          </a:p>
          <a:p>
            <a:r>
              <a:rPr lang="uk-UA" dirty="0"/>
              <a:t>- основні засади та підходи щодо сегментування зовнішніх ринків;</a:t>
            </a:r>
          </a:p>
          <a:p>
            <a:r>
              <a:rPr lang="uk-UA" dirty="0"/>
              <a:t>- способи вибору міжнародного ринку та можливі стратегії виходу на нього;</a:t>
            </a:r>
          </a:p>
          <a:p>
            <a:r>
              <a:rPr lang="uk-UA" dirty="0"/>
              <a:t>- стратегічні альтернативи та основні міжнародні маркетингові стратегії;</a:t>
            </a:r>
          </a:p>
          <a:p>
            <a:r>
              <a:rPr lang="uk-UA" dirty="0"/>
              <a:t>- основи розробки елементів комплексу міжнародного маркетингу;</a:t>
            </a:r>
          </a:p>
          <a:p>
            <a:r>
              <a:rPr lang="uk-UA" dirty="0"/>
              <a:t>- сучасні тенденції розвитку та проблеми міжнародного маркетингу;</a:t>
            </a:r>
          </a:p>
          <a:p>
            <a:r>
              <a:rPr lang="uk-UA" b="1" dirty="0"/>
              <a:t>уміти</a:t>
            </a:r>
            <a:r>
              <a:rPr lang="uk-UA" dirty="0"/>
              <a:t>:</a:t>
            </a:r>
          </a:p>
          <a:p>
            <a:r>
              <a:rPr lang="uk-UA" dirty="0"/>
              <a:t>- аналізувати навколишнє середовище міжнародного маркетингу;</a:t>
            </a:r>
          </a:p>
          <a:p>
            <a:r>
              <a:rPr lang="uk-UA" dirty="0"/>
              <a:t>- </a:t>
            </a:r>
            <a:r>
              <a:rPr lang="uk-UA" dirty="0" err="1"/>
              <a:t>ранжувати</a:t>
            </a:r>
            <a:r>
              <a:rPr lang="uk-UA" dirty="0"/>
              <a:t> та обирати міжнародні ринки;</a:t>
            </a:r>
          </a:p>
          <a:p>
            <a:r>
              <a:rPr lang="uk-UA" dirty="0"/>
              <a:t>- обирати способи (стратегії) виходу на зовнішній ринок;</a:t>
            </a:r>
          </a:p>
          <a:p>
            <a:r>
              <a:rPr lang="uk-UA" dirty="0"/>
              <a:t>- приймати рішення щодо вибору стратегічних альтернатив розвитку міжнародної маркетингової діяльності;</a:t>
            </a:r>
          </a:p>
          <a:p>
            <a:r>
              <a:rPr lang="uk-UA" dirty="0"/>
              <a:t>- формувати товарні стратегії міжнародного маркетингу;</a:t>
            </a:r>
          </a:p>
          <a:p>
            <a:r>
              <a:rPr lang="uk-UA" dirty="0"/>
              <a:t>- оцінювати міжнародний життєвий цикл товару;</a:t>
            </a:r>
          </a:p>
          <a:p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379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МІЖНАРОДНИЙ МАРКЕТИНГ</vt:lpstr>
      <vt:lpstr>Презентация PowerPoint</vt:lpstr>
      <vt:lpstr>Презентация PowerPoint</vt:lpstr>
      <vt:lpstr>Презентация PowerPoint</vt:lpstr>
      <vt:lpstr>Курс  “Міжнародний маркетинг”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12</cp:revision>
  <dcterms:created xsi:type="dcterms:W3CDTF">2016-01-28T05:54:17Z</dcterms:created>
  <dcterms:modified xsi:type="dcterms:W3CDTF">2022-01-17T07:14:38Z</dcterms:modified>
</cp:coreProperties>
</file>