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CA95B625-05DC-4B3E-9138-55801E3D0ABA}" type="datetimeFigureOut">
              <a:rPr lang="ru-RU" smtClean="0"/>
              <a:t>25.01.2016</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B50B92-FAEA-48DD-BF90-6D10C0C565DB}" type="slidenum">
              <a:rPr lang="ru-RU" smtClean="0"/>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A95B625-05DC-4B3E-9138-55801E3D0ABA}" type="datetimeFigureOut">
              <a:rPr lang="ru-RU" smtClean="0"/>
              <a:t>25.01.2016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CB50B92-FAEA-48DD-BF90-6D10C0C565DB}"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2CB50B92-FAEA-48DD-BF90-6D10C0C565DB}" type="slidenum">
              <a:rPr lang="ru-RU" smtClean="0"/>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A95B625-05DC-4B3E-9138-55801E3D0ABA}" type="datetimeFigureOut">
              <a:rPr lang="ru-RU" smtClean="0"/>
              <a:t>25.01.2016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CA95B625-05DC-4B3E-9138-55801E3D0ABA}" type="datetimeFigureOut">
              <a:rPr lang="ru-RU" smtClean="0"/>
              <a:t>25.01.2016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2CB50B92-FAEA-48DD-BF90-6D10C0C565DB}" type="slidenum">
              <a:rPr lang="ru-RU" smtClean="0"/>
              <a:t>‹#›</a:t>
            </a:fld>
            <a:endParaRPr lang="ru-RU"/>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CA95B625-05DC-4B3E-9138-55801E3D0ABA}" type="datetimeFigureOut">
              <a:rPr lang="ru-RU" smtClean="0"/>
              <a:t>25.01.2016</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B50B92-FAEA-48DD-BF90-6D10C0C565DB}" type="slidenum">
              <a:rPr lang="ru-RU" smtClean="0"/>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CA95B625-05DC-4B3E-9138-55801E3D0ABA}" type="datetimeFigureOut">
              <a:rPr lang="ru-RU" smtClean="0"/>
              <a:t>25.01.2016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CB50B92-FAEA-48DD-BF90-6D10C0C565DB}" type="slidenum">
              <a:rPr lang="ru-RU" smtClean="0"/>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CA95B625-05DC-4B3E-9138-55801E3D0ABA}" type="datetimeFigureOut">
              <a:rPr lang="ru-RU" smtClean="0"/>
              <a:t>25.01.2016</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2CB50B92-FAEA-48DD-BF90-6D10C0C565DB}" type="slidenum">
              <a:rPr lang="ru-RU" smtClean="0"/>
              <a:t>‹#›</a:t>
            </a:fld>
            <a:endParaRPr lang="ru-RU"/>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CA95B625-05DC-4B3E-9138-55801E3D0ABA}" type="datetimeFigureOut">
              <a:rPr lang="ru-RU" smtClean="0"/>
              <a:t>25.01.2016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2CB50B92-FAEA-48DD-BF90-6D10C0C565DB}"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CA95B625-05DC-4B3E-9138-55801E3D0ABA}" type="datetimeFigureOut">
              <a:rPr lang="ru-RU" smtClean="0"/>
              <a:t>25.01.2016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B50B92-FAEA-48DD-BF90-6D10C0C565DB}"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B50B92-FAEA-48DD-BF90-6D10C0C565DB}" type="slidenum">
              <a:rPr lang="ru-RU" smtClean="0"/>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CA95B625-05DC-4B3E-9138-55801E3D0ABA}" type="datetimeFigureOut">
              <a:rPr lang="ru-RU" smtClean="0"/>
              <a:t>25.01.2016</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2CB50B92-FAEA-48DD-BF90-6D10C0C565DB}" type="slidenum">
              <a:rPr lang="ru-RU" smtClean="0"/>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CA95B625-05DC-4B3E-9138-55801E3D0ABA}" type="datetimeFigureOut">
              <a:rPr lang="ru-RU" smtClean="0"/>
              <a:t>25.01.2016</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A95B625-05DC-4B3E-9138-55801E3D0ABA}" type="datetimeFigureOut">
              <a:rPr lang="ru-RU" smtClean="0"/>
              <a:t>25.01.2016</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CB50B92-FAEA-48DD-BF90-6D10C0C565DB}" type="slidenum">
              <a:rPr lang="ru-RU" smtClean="0"/>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lkvdacyna-vartst-ce-rozrahunok-lkvdacynoyi-vartost_932.jpeg"/>
          <p:cNvPicPr>
            <a:picLocks noChangeAspect="1"/>
          </p:cNvPicPr>
          <p:nvPr/>
        </p:nvPicPr>
        <p:blipFill>
          <a:blip r:embed="rId2" cstate="print"/>
          <a:stretch>
            <a:fillRect/>
          </a:stretch>
        </p:blipFill>
        <p:spPr>
          <a:xfrm>
            <a:off x="0" y="0"/>
            <a:ext cx="9144000" cy="6857999"/>
          </a:xfrm>
          <a:prstGeom prst="rect">
            <a:avLst/>
          </a:prstGeom>
        </p:spPr>
      </p:pic>
      <p:sp>
        <p:nvSpPr>
          <p:cNvPr id="2" name="Заголовок 1"/>
          <p:cNvSpPr>
            <a:spLocks noGrp="1"/>
          </p:cNvSpPr>
          <p:nvPr>
            <p:ph type="ctrTitle"/>
          </p:nvPr>
        </p:nvSpPr>
        <p:spPr/>
        <p:txBody>
          <a:bodyPr/>
          <a:lstStyle/>
          <a:p>
            <a:r>
              <a:rPr lang="uk-UA" b="1" dirty="0" smtClean="0">
                <a:effectLst>
                  <a:outerShdw blurRad="38100" dist="38100" dir="2700000" algn="tl">
                    <a:srgbClr val="000000">
                      <a:alpha val="43137"/>
                    </a:srgbClr>
                  </a:outerShdw>
                </a:effectLst>
              </a:rPr>
              <a:t>Теорія управління соціальними процесами</a:t>
            </a:r>
            <a:endParaRPr lang="ru-RU" b="1" dirty="0">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link-b.jpg"/>
          <p:cNvPicPr>
            <a:picLocks noChangeAspect="1"/>
          </p:cNvPicPr>
          <p:nvPr/>
        </p:nvPicPr>
        <p:blipFill>
          <a:blip r:embed="rId2" cstate="print"/>
          <a:stretch>
            <a:fillRect/>
          </a:stretch>
        </p:blipFill>
        <p:spPr>
          <a:xfrm>
            <a:off x="0" y="0"/>
            <a:ext cx="9144000" cy="6858000"/>
          </a:xfrm>
          <a:prstGeom prst="rect">
            <a:avLst/>
          </a:prstGeom>
        </p:spPr>
      </p:pic>
      <p:sp>
        <p:nvSpPr>
          <p:cNvPr id="3" name="Содержимое 2"/>
          <p:cNvSpPr>
            <a:spLocks noGrp="1"/>
          </p:cNvSpPr>
          <p:nvPr>
            <p:ph sz="quarter" idx="1"/>
          </p:nvPr>
        </p:nvSpPr>
        <p:spPr/>
        <p:txBody>
          <a:bodyPr>
            <a:normAutofit fontScale="92500" lnSpcReduction="20000"/>
          </a:bodyPr>
          <a:lstStyle/>
          <a:p>
            <a:pPr algn="ctr"/>
            <a:r>
              <a:rPr lang="uk-UA" sz="2600" b="1" spc="-150" dirty="0" smtClean="0"/>
              <a:t>Теорія управління соціальними процесами</a:t>
            </a:r>
            <a:r>
              <a:rPr lang="uk-UA" sz="2600" spc="-150" dirty="0" smtClean="0"/>
              <a:t> – </a:t>
            </a:r>
            <a:r>
              <a:rPr lang="uk-UA" sz="2600" b="1" spc="-150" dirty="0" smtClean="0">
                <a:solidFill>
                  <a:schemeClr val="tx1">
                    <a:lumMod val="85000"/>
                    <a:lumOff val="15000"/>
                  </a:schemeClr>
                </a:solidFill>
              </a:rPr>
              <a:t>міждисциплінарна мультипарадигмальна наука, що розкриває проблеми розвитку наукових поглядів на сутність управлінських відносин як складноешелонованого, багаторівневого різновиду взаємин в соціальному просторі суспільства. В межах лекційного курсу аналізу підлягають сучасні теорії мотивації соціально адекватного менеджменту, стратегічного та ситуативного управління соціальними процесами, трансформацію управлінських структур, соціальних технологій в управлінні. Семінарська складова дисципліни присвячена розвитку світової та вітчизняної управлінської думки </a:t>
            </a:r>
            <a:r>
              <a:rPr lang="uk-UA" sz="2600" b="1" spc="-150" dirty="0" smtClean="0">
                <a:solidFill>
                  <a:schemeClr val="tx1">
                    <a:lumMod val="85000"/>
                    <a:lumOff val="15000"/>
                  </a:schemeClr>
                </a:solidFill>
              </a:rPr>
              <a:t>.</a:t>
            </a:r>
            <a:endParaRPr lang="ru-RU" sz="2600" b="1" spc="-150" dirty="0" smtClean="0">
              <a:solidFill>
                <a:schemeClr val="tx1">
                  <a:lumMod val="85000"/>
                  <a:lumOff val="15000"/>
                </a:schemeClr>
              </a:solidFill>
            </a:endParaRP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uk-UA" sz="1400" dirty="0" smtClean="0">
                <a:solidFill>
                  <a:schemeClr val="tx1">
                    <a:lumMod val="85000"/>
                    <a:lumOff val="15000"/>
                  </a:schemeClr>
                </a:solidFill>
              </a:rPr>
              <a:t/>
            </a:r>
            <a:br>
              <a:rPr lang="uk-UA" sz="1400" dirty="0" smtClean="0">
                <a:solidFill>
                  <a:schemeClr val="tx1">
                    <a:lumMod val="85000"/>
                    <a:lumOff val="15000"/>
                  </a:schemeClr>
                </a:solidFill>
              </a:rPr>
            </a:br>
            <a:r>
              <a:rPr lang="uk-UA" sz="1400" dirty="0" smtClean="0">
                <a:solidFill>
                  <a:schemeClr val="tx1">
                    <a:lumMod val="85000"/>
                    <a:lumOff val="15000"/>
                  </a:schemeClr>
                </a:solidFill>
                <a:effectLst>
                  <a:outerShdw blurRad="38100" dist="38100" dir="2700000" algn="tl">
                    <a:srgbClr val="000000">
                      <a:alpha val="43137"/>
                    </a:srgbClr>
                  </a:outerShdw>
                </a:effectLst>
                <a:latin typeface="+mn-lt"/>
              </a:rPr>
              <a:t>Метою </a:t>
            </a:r>
            <a:r>
              <a:rPr lang="uk-UA" sz="1400" dirty="0" smtClean="0">
                <a:solidFill>
                  <a:schemeClr val="tx1">
                    <a:lumMod val="85000"/>
                    <a:lumOff val="15000"/>
                  </a:schemeClr>
                </a:solidFill>
                <a:effectLst>
                  <a:outerShdw blurRad="38100" dist="38100" dir="2700000" algn="tl">
                    <a:srgbClr val="000000">
                      <a:alpha val="43137"/>
                    </a:srgbClr>
                  </a:outerShdw>
                </a:effectLst>
                <a:latin typeface="+mn-lt"/>
              </a:rPr>
              <a:t>викладання навчальної дисципліни «Теорія управління соціальними процесами» є вивчення основних етапів та напрямів розвитку української і зарубіжної соціально-управлінської думки, а також аналіз сучасних управлінських теорій</a:t>
            </a:r>
            <a:r>
              <a:rPr lang="ru-RU" dirty="0" smtClean="0"/>
              <a:t/>
            </a:r>
            <a:br>
              <a:rPr lang="ru-RU" dirty="0" smtClean="0"/>
            </a:br>
            <a:endParaRPr lang="ru-RU" dirty="0"/>
          </a:p>
        </p:txBody>
      </p:sp>
      <p:pic>
        <p:nvPicPr>
          <p:cNvPr id="7" name="Содержимое 6" descr="images.jpg"/>
          <p:cNvPicPr>
            <a:picLocks noGrp="1" noChangeAspect="1"/>
          </p:cNvPicPr>
          <p:nvPr>
            <p:ph type="pic" idx="1"/>
          </p:nvPr>
        </p:nvPicPr>
        <p:blipFill>
          <a:blip r:embed="rId2" cstate="print"/>
          <a:srcRect t="3168" b="3168"/>
          <a:stretch>
            <a:fillRect/>
          </a:stretch>
        </p:blipFill>
        <p:spPr>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6" name="Текст 5"/>
          <p:cNvSpPr>
            <a:spLocks noGrp="1"/>
          </p:cNvSpPr>
          <p:nvPr>
            <p:ph type="body" sz="half" idx="2"/>
          </p:nvPr>
        </p:nvSpPr>
        <p:spPr>
          <a:xfrm>
            <a:off x="179512" y="620688"/>
            <a:ext cx="2639888" cy="6048672"/>
          </a:xfrm>
        </p:spPr>
        <p:txBody>
          <a:bodyPr>
            <a:normAutofit fontScale="77500" lnSpcReduction="20000"/>
          </a:bodyPr>
          <a:lstStyle/>
          <a:p>
            <a:pPr algn="ctr"/>
            <a:r>
              <a:rPr lang="uk-UA" sz="2000" b="1" dirty="0" smtClean="0">
                <a:solidFill>
                  <a:schemeClr val="tx1">
                    <a:lumMod val="85000"/>
                    <a:lumOff val="15000"/>
                  </a:schemeClr>
                </a:solidFill>
                <a:effectLst>
                  <a:outerShdw blurRad="38100" dist="38100" dir="2700000" algn="tl">
                    <a:srgbClr val="000000">
                      <a:alpha val="43137"/>
                    </a:srgbClr>
                  </a:outerShdw>
                </a:effectLst>
              </a:rPr>
              <a:t>Осн</a:t>
            </a:r>
            <a:r>
              <a:rPr lang="uk-UA" sz="1800" b="1" dirty="0" smtClean="0">
                <a:solidFill>
                  <a:schemeClr val="tx1">
                    <a:lumMod val="85000"/>
                    <a:lumOff val="15000"/>
                  </a:schemeClr>
                </a:solidFill>
                <a:effectLst>
                  <a:outerShdw blurRad="38100" dist="38100" dir="2700000" algn="tl">
                    <a:srgbClr val="000000">
                      <a:alpha val="43137"/>
                    </a:srgbClr>
                  </a:outerShdw>
                </a:effectLst>
              </a:rPr>
              <a:t>овними завданнями вивчення дисципліни «Теорія управління соціальними процесами» є:</a:t>
            </a:r>
            <a:endParaRPr lang="ru-RU" sz="1800" b="1" dirty="0" smtClean="0">
              <a:solidFill>
                <a:schemeClr val="tx1">
                  <a:lumMod val="85000"/>
                  <a:lumOff val="15000"/>
                </a:schemeClr>
              </a:solidFill>
              <a:effectLst>
                <a:outerShdw blurRad="38100" dist="38100" dir="2700000" algn="tl">
                  <a:srgbClr val="000000">
                    <a:alpha val="43137"/>
                  </a:srgbClr>
                </a:outerShdw>
              </a:effectLst>
            </a:endParaRPr>
          </a:p>
          <a:p>
            <a:pPr lvl="0" algn="ctr">
              <a:buClr>
                <a:schemeClr val="tx1"/>
              </a:buClr>
              <a:buFont typeface="Wingdings" pitchFamily="2" charset="2"/>
              <a:buChar char="ü"/>
            </a:pPr>
            <a:r>
              <a:rPr lang="uk-UA" sz="1800" b="1" dirty="0" smtClean="0">
                <a:solidFill>
                  <a:schemeClr val="tx1">
                    <a:lumMod val="85000"/>
                    <a:lumOff val="15000"/>
                  </a:schemeClr>
                </a:solidFill>
                <a:effectLst>
                  <a:outerShdw blurRad="38100" dist="38100" dir="2700000" algn="tl">
                    <a:srgbClr val="000000">
                      <a:alpha val="43137"/>
                    </a:srgbClr>
                  </a:outerShdw>
                </a:effectLst>
              </a:rPr>
              <a:t>вивчення одномірних та синтетичних управлінських теорій;</a:t>
            </a:r>
            <a:endParaRPr lang="ru-RU" sz="1800" b="1" dirty="0" smtClean="0">
              <a:solidFill>
                <a:schemeClr val="tx1">
                  <a:lumMod val="85000"/>
                  <a:lumOff val="15000"/>
                </a:schemeClr>
              </a:solidFill>
              <a:effectLst>
                <a:outerShdw blurRad="38100" dist="38100" dir="2700000" algn="tl">
                  <a:srgbClr val="000000">
                    <a:alpha val="43137"/>
                  </a:srgbClr>
                </a:outerShdw>
              </a:effectLst>
            </a:endParaRPr>
          </a:p>
          <a:p>
            <a:pPr lvl="0" algn="ctr">
              <a:buClr>
                <a:schemeClr val="tx1"/>
              </a:buClr>
              <a:buFont typeface="Wingdings" pitchFamily="2" charset="2"/>
              <a:buChar char="ü"/>
            </a:pPr>
            <a:r>
              <a:rPr lang="uk-UA" sz="1800" b="1" dirty="0" smtClean="0">
                <a:solidFill>
                  <a:schemeClr val="tx1">
                    <a:lumMod val="85000"/>
                    <a:lumOff val="15000"/>
                  </a:schemeClr>
                </a:solidFill>
                <a:effectLst>
                  <a:outerShdw blurRad="38100" dist="38100" dir="2700000" algn="tl">
                    <a:srgbClr val="000000">
                      <a:alpha val="43137"/>
                    </a:srgbClr>
                  </a:outerShdw>
                </a:effectLst>
              </a:rPr>
              <a:t>аналіз основоположних тез, постулатів і концепцій, які розкривають сутність управління соціальними процесами як соціальної системи та соціального інституту;</a:t>
            </a:r>
            <a:endParaRPr lang="ru-RU" sz="1800" b="1" dirty="0" smtClean="0">
              <a:solidFill>
                <a:schemeClr val="tx1">
                  <a:lumMod val="85000"/>
                  <a:lumOff val="15000"/>
                </a:schemeClr>
              </a:solidFill>
              <a:effectLst>
                <a:outerShdw blurRad="38100" dist="38100" dir="2700000" algn="tl">
                  <a:srgbClr val="000000">
                    <a:alpha val="43137"/>
                  </a:srgbClr>
                </a:outerShdw>
              </a:effectLst>
            </a:endParaRPr>
          </a:p>
          <a:p>
            <a:pPr lvl="0" algn="ctr">
              <a:buClr>
                <a:schemeClr val="tx1"/>
              </a:buClr>
              <a:buFont typeface="Wingdings" pitchFamily="2" charset="2"/>
              <a:buChar char="ü"/>
            </a:pPr>
            <a:r>
              <a:rPr lang="uk-UA" sz="1800" b="1" dirty="0" smtClean="0">
                <a:solidFill>
                  <a:schemeClr val="tx1">
                    <a:lumMod val="85000"/>
                    <a:lumOff val="15000"/>
                  </a:schemeClr>
                </a:solidFill>
                <a:effectLst>
                  <a:outerShdw blurRad="38100" dist="38100" dir="2700000" algn="tl">
                    <a:srgbClr val="000000">
                      <a:alpha val="43137"/>
                    </a:srgbClr>
                  </a:outerShdw>
                </a:effectLst>
              </a:rPr>
              <a:t>формування уявлення про типологію управлінських організаційних структур;</a:t>
            </a:r>
            <a:endParaRPr lang="ru-RU" sz="1800" b="1" dirty="0" smtClean="0">
              <a:solidFill>
                <a:schemeClr val="tx1">
                  <a:lumMod val="85000"/>
                  <a:lumOff val="15000"/>
                </a:schemeClr>
              </a:solidFill>
              <a:effectLst>
                <a:outerShdw blurRad="38100" dist="38100" dir="2700000" algn="tl">
                  <a:srgbClr val="000000">
                    <a:alpha val="43137"/>
                  </a:srgbClr>
                </a:outerShdw>
              </a:effectLst>
            </a:endParaRPr>
          </a:p>
          <a:p>
            <a:pPr lvl="0" algn="ctr">
              <a:buClr>
                <a:schemeClr val="tx1"/>
              </a:buClr>
              <a:buFont typeface="Wingdings" pitchFamily="2" charset="2"/>
              <a:buChar char="ü"/>
            </a:pPr>
            <a:r>
              <a:rPr lang="uk-UA" sz="1800" b="1" dirty="0" smtClean="0">
                <a:solidFill>
                  <a:schemeClr val="tx1">
                    <a:lumMod val="85000"/>
                    <a:lumOff val="15000"/>
                  </a:schemeClr>
                </a:solidFill>
                <a:effectLst>
                  <a:outerShdw blurRad="38100" dist="38100" dir="2700000" algn="tl">
                    <a:srgbClr val="000000">
                      <a:alpha val="43137"/>
                    </a:srgbClr>
                  </a:outerShdw>
                </a:effectLst>
              </a:rPr>
              <a:t>аналіз методів управління соціальними процесами в організації;</a:t>
            </a:r>
            <a:endParaRPr lang="ru-RU" sz="1800" b="1" dirty="0" smtClean="0">
              <a:solidFill>
                <a:schemeClr val="tx1">
                  <a:lumMod val="85000"/>
                  <a:lumOff val="15000"/>
                </a:schemeClr>
              </a:solidFill>
              <a:effectLst>
                <a:outerShdw blurRad="38100" dist="38100" dir="2700000" algn="tl">
                  <a:srgbClr val="000000">
                    <a:alpha val="43137"/>
                  </a:srgbClr>
                </a:outerShdw>
              </a:effectLst>
            </a:endParaRPr>
          </a:p>
          <a:p>
            <a:pPr lvl="0" algn="ctr">
              <a:buClr>
                <a:schemeClr val="tx1"/>
              </a:buClr>
              <a:buFont typeface="Wingdings" pitchFamily="2" charset="2"/>
              <a:buChar char="ü"/>
            </a:pPr>
            <a:r>
              <a:rPr lang="uk-UA" sz="1800" b="1" dirty="0" smtClean="0">
                <a:solidFill>
                  <a:schemeClr val="tx1">
                    <a:lumMod val="85000"/>
                    <a:lumOff val="15000"/>
                  </a:schemeClr>
                </a:solidFill>
                <a:effectLst>
                  <a:outerShdw blurRad="38100" dist="38100" dir="2700000" algn="tl">
                    <a:srgbClr val="000000">
                      <a:alpha val="43137"/>
                    </a:srgbClr>
                  </a:outerShdw>
                </a:effectLst>
              </a:rPr>
              <a:t>аналіз основних методів мотивації співробітника до цілеспрямованої усвідомленої діяльності. </a:t>
            </a:r>
            <a:endParaRPr lang="ru-RU" sz="1800" b="1" dirty="0" smtClean="0">
              <a:solidFill>
                <a:schemeClr val="tx1">
                  <a:lumMod val="85000"/>
                  <a:lumOff val="15000"/>
                </a:schemeClr>
              </a:solidFill>
              <a:effectLst>
                <a:outerShdw blurRad="38100" dist="38100" dir="2700000" algn="tl">
                  <a:srgbClr val="000000">
                    <a:alpha val="43137"/>
                  </a:srgbClr>
                </a:outerShdw>
              </a:effectLst>
            </a:endParaRP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Рисунок 9" descr="sozialnie kontakti detei.jpg"/>
          <p:cNvPicPr>
            <a:picLocks noChangeAspect="1"/>
          </p:cNvPicPr>
          <p:nvPr/>
        </p:nvPicPr>
        <p:blipFill>
          <a:blip r:embed="rId2" cstate="print"/>
          <a:stretch>
            <a:fillRect/>
          </a:stretch>
        </p:blipFill>
        <p:spPr>
          <a:xfrm>
            <a:off x="179512" y="0"/>
            <a:ext cx="8784976" cy="2348880"/>
          </a:xfrm>
          <a:prstGeom prst="rect">
            <a:avLst/>
          </a:prstGeom>
        </p:spPr>
      </p:pic>
      <p:sp>
        <p:nvSpPr>
          <p:cNvPr id="7" name="Содержимое 6"/>
          <p:cNvSpPr>
            <a:spLocks noGrp="1"/>
          </p:cNvSpPr>
          <p:nvPr>
            <p:ph sz="quarter" idx="2"/>
          </p:nvPr>
        </p:nvSpPr>
        <p:spPr>
          <a:xfrm>
            <a:off x="301752" y="1268760"/>
            <a:ext cx="4041648" cy="5256584"/>
          </a:xfrm>
        </p:spPr>
        <p:txBody>
          <a:bodyPr>
            <a:normAutofit fontScale="70000" lnSpcReduction="20000"/>
          </a:bodyPr>
          <a:lstStyle/>
          <a:p>
            <a:r>
              <a:rPr lang="uk-UA" sz="2600" b="1" dirty="0" smtClean="0"/>
              <a:t>Згідно з вимогами освітньо-професійної програми студенти повинні:</a:t>
            </a:r>
            <a:endParaRPr lang="ru-RU" sz="2600" b="1" dirty="0" smtClean="0"/>
          </a:p>
          <a:p>
            <a:r>
              <a:rPr lang="uk-UA" sz="2600" b="1" i="1" dirty="0" smtClean="0"/>
              <a:t>знати:</a:t>
            </a:r>
            <a:r>
              <a:rPr lang="uk-UA" sz="2600" i="1" dirty="0" smtClean="0"/>
              <a:t> </a:t>
            </a:r>
            <a:endParaRPr lang="ru-RU" sz="2600" dirty="0" smtClean="0"/>
          </a:p>
          <a:p>
            <a:pPr lvl="3"/>
            <a:r>
              <a:rPr lang="uk-UA" sz="2200" b="1" dirty="0" smtClean="0">
                <a:solidFill>
                  <a:schemeClr val="tx1"/>
                </a:solidFill>
              </a:rPr>
              <a:t>етапи історичного розвитку теорії управління соціальними процесами і становлення світової управлінської парадигми;</a:t>
            </a:r>
            <a:endParaRPr lang="ru-RU" sz="2200" b="1" dirty="0" smtClean="0">
              <a:solidFill>
                <a:schemeClr val="tx1"/>
              </a:solidFill>
            </a:endParaRPr>
          </a:p>
          <a:p>
            <a:pPr lvl="3"/>
            <a:r>
              <a:rPr lang="uk-UA" sz="2200" b="1" dirty="0" smtClean="0">
                <a:solidFill>
                  <a:schemeClr val="tx1"/>
                </a:solidFill>
              </a:rPr>
              <a:t>основні управлінські школи, напрями та парадигми, їх теоретичні основи, представників;</a:t>
            </a:r>
            <a:endParaRPr lang="ru-RU" sz="2200" b="1" dirty="0" smtClean="0">
              <a:solidFill>
                <a:schemeClr val="tx1"/>
              </a:solidFill>
            </a:endParaRPr>
          </a:p>
          <a:p>
            <a:pPr lvl="3"/>
            <a:r>
              <a:rPr lang="uk-UA" sz="2200" b="1" dirty="0" smtClean="0">
                <a:solidFill>
                  <a:schemeClr val="tx1"/>
                </a:solidFill>
              </a:rPr>
              <a:t>методологічні процедури та технічні прийоми вирішення управлінських завдань і ділових управлінських ігор;</a:t>
            </a:r>
            <a:endParaRPr lang="ru-RU" sz="2200" b="1" dirty="0" smtClean="0">
              <a:solidFill>
                <a:schemeClr val="tx1"/>
              </a:solidFill>
            </a:endParaRPr>
          </a:p>
          <a:p>
            <a:pPr lvl="3"/>
            <a:r>
              <a:rPr lang="uk-UA" sz="2200" b="1" dirty="0" smtClean="0">
                <a:solidFill>
                  <a:schemeClr val="tx1"/>
                </a:solidFill>
              </a:rPr>
              <a:t>структурні елементи управління соціальними процесами як системи та їх характеристику;</a:t>
            </a:r>
            <a:endParaRPr lang="ru-RU" sz="2200" b="1" dirty="0" smtClean="0">
              <a:solidFill>
                <a:schemeClr val="tx1"/>
              </a:solidFill>
            </a:endParaRPr>
          </a:p>
          <a:p>
            <a:pPr lvl="3"/>
            <a:r>
              <a:rPr lang="uk-UA" sz="2200" b="1" dirty="0" smtClean="0">
                <a:solidFill>
                  <a:schemeClr val="tx1"/>
                </a:solidFill>
              </a:rPr>
              <a:t>сутність управлінських процесів.</a:t>
            </a:r>
            <a:endParaRPr lang="ru-RU" sz="2200" b="1" dirty="0" smtClean="0">
              <a:solidFill>
                <a:schemeClr val="tx1"/>
              </a:solidFill>
            </a:endParaRPr>
          </a:p>
          <a:p>
            <a:endParaRPr lang="ru-RU" dirty="0"/>
          </a:p>
        </p:txBody>
      </p:sp>
      <p:sp>
        <p:nvSpPr>
          <p:cNvPr id="9" name="Содержимое 8"/>
          <p:cNvSpPr>
            <a:spLocks noGrp="1"/>
          </p:cNvSpPr>
          <p:nvPr>
            <p:ph sz="quarter" idx="4"/>
          </p:nvPr>
        </p:nvSpPr>
        <p:spPr>
          <a:xfrm>
            <a:off x="4800600" y="1052736"/>
            <a:ext cx="4038600" cy="5616624"/>
          </a:xfrm>
        </p:spPr>
        <p:txBody>
          <a:bodyPr>
            <a:noAutofit/>
          </a:bodyPr>
          <a:lstStyle/>
          <a:p>
            <a:r>
              <a:rPr lang="uk-UA" sz="1450" b="1" i="1" dirty="0" smtClean="0"/>
              <a:t>вміти: </a:t>
            </a:r>
            <a:endParaRPr lang="ru-RU" sz="1450" b="1" dirty="0" smtClean="0"/>
          </a:p>
          <a:p>
            <a:pPr lvl="0"/>
            <a:r>
              <a:rPr lang="uk-UA" sz="1450" b="1" dirty="0" smtClean="0"/>
              <a:t>оперувати категоріальним апаратом теорії управління соціальними процесами;</a:t>
            </a:r>
            <a:endParaRPr lang="ru-RU" sz="1450" b="1" dirty="0" smtClean="0"/>
          </a:p>
          <a:p>
            <a:pPr lvl="0"/>
            <a:r>
              <a:rPr lang="uk-UA" sz="1400" b="1" dirty="0" smtClean="0"/>
              <a:t>розрізняти головні школи та напрямки теорії управління соціальними процесами за змістом основних ідей теоретичними підходами;</a:t>
            </a:r>
            <a:endParaRPr lang="ru-RU" sz="1400" b="1" dirty="0" smtClean="0"/>
          </a:p>
          <a:p>
            <a:pPr lvl="0"/>
            <a:r>
              <a:rPr lang="uk-UA" sz="1400" b="1" dirty="0" smtClean="0"/>
              <a:t>вирішувати завдання пов'язані з придбанням теоретичних знань і навичок з галузевого, ситуаційного та стратегічного управління;</a:t>
            </a:r>
            <a:endParaRPr lang="ru-RU" sz="1400" b="1" dirty="0" smtClean="0"/>
          </a:p>
          <a:p>
            <a:pPr lvl="0"/>
            <a:r>
              <a:rPr lang="uk-UA" sz="1400" b="1" dirty="0" smtClean="0"/>
              <a:t>застосовувати теоретичні моделі для пояснення управлінських процедур і технологій;</a:t>
            </a:r>
            <a:endParaRPr lang="ru-RU" sz="1400" b="1" dirty="0" smtClean="0"/>
          </a:p>
          <a:p>
            <a:pPr lvl="0"/>
            <a:r>
              <a:rPr lang="uk-UA" sz="1400" b="1" dirty="0" smtClean="0"/>
              <a:t>аналізувати соціальні аспекти управлінських відносин і пропонувати їх практичне вирішення;</a:t>
            </a:r>
            <a:endParaRPr lang="ru-RU" sz="1400" b="1" dirty="0" smtClean="0"/>
          </a:p>
          <a:p>
            <a:pPr lvl="0"/>
            <a:r>
              <a:rPr lang="uk-UA" sz="1400" b="1" dirty="0" smtClean="0"/>
              <a:t>адекватно входити в багатовимірне організаційне середовище на основі знання його закономірностей, особливостей управлінських комунікацій. </a:t>
            </a:r>
            <a:endParaRPr lang="ru-RU" sz="1400" b="1" dirty="0" smtClean="0"/>
          </a:p>
          <a:p>
            <a:endParaRPr lang="ru-RU" sz="15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Содержимое 8"/>
          <p:cNvSpPr>
            <a:spLocks noGrp="1"/>
          </p:cNvSpPr>
          <p:nvPr>
            <p:ph sz="quarter" idx="1"/>
          </p:nvPr>
        </p:nvSpPr>
        <p:spPr/>
        <p:txBody>
          <a:bodyPr>
            <a:normAutofit fontScale="70000" lnSpcReduction="20000"/>
          </a:bodyPr>
          <a:lstStyle/>
          <a:p>
            <a:r>
              <a:rPr lang="uk-UA" b="1" dirty="0" smtClean="0"/>
              <a:t>Предметом</a:t>
            </a:r>
            <a:r>
              <a:rPr lang="uk-UA" dirty="0" smtClean="0"/>
              <a:t> вивчення навчальної дисципліни «Теорія управління соціальними процесами» є управління як соціальний процес, що має свої детермінанти, методологію, галузеву та ситуаційну специфіку.  </a:t>
            </a:r>
            <a:endParaRPr lang="ru-RU" dirty="0" smtClean="0"/>
          </a:p>
          <a:p>
            <a:r>
              <a:rPr lang="uk-UA" dirty="0" smtClean="0"/>
              <a:t>В процесі управління соціальними процесами концентрується досвід та лідерські якості керівника, організаційна філософія та клімат колективу, традиції та інновації, результати виконання окремих управлінських функцій – організації, діагностики та аналізу управлінського середовища, прогнозування майбутнього організації, моделювання діяльності, планування розвитку, контроль та корекцію. Перехід до ринкової економіки та політичного реформування актуалізувало необхідність створення процесу управління, сформованого на виборі альтернатив не тільки у визначеній ситуації, а й в умовах ризику та невизначеності. Здобутки теорії управління соціальними процесами пов‘язані у поєднанні психологічного, системного, когнітивного, дескриптивного та </a:t>
            </a:r>
            <a:r>
              <a:rPr lang="uk-UA" dirty="0" err="1" smtClean="0"/>
              <a:t>прескриптивного</a:t>
            </a:r>
            <a:r>
              <a:rPr lang="uk-UA" dirty="0" smtClean="0"/>
              <a:t>, синтетичного та інших підходів, тобто теорія управління соціальними процесами має </a:t>
            </a:r>
            <a:r>
              <a:rPr lang="uk-UA" dirty="0" err="1" smtClean="0"/>
              <a:t>мультипарадигмальний</a:t>
            </a:r>
            <a:r>
              <a:rPr lang="uk-UA" dirty="0" smtClean="0"/>
              <a:t> характер.</a:t>
            </a:r>
            <a:endParaRPr lang="ru-RU"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img7.jpg"/>
          <p:cNvPicPr>
            <a:picLocks noChangeAspect="1"/>
          </p:cNvPicPr>
          <p:nvPr/>
        </p:nvPicPr>
        <p:blipFill>
          <a:blip r:embed="rId2" cstate="print"/>
          <a:stretch>
            <a:fillRect/>
          </a:stretch>
        </p:blipFill>
        <p:spPr>
          <a:xfrm>
            <a:off x="0" y="2969"/>
            <a:ext cx="9144000" cy="6852062"/>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21</TotalTime>
  <Words>313</Words>
  <Application>Microsoft Office PowerPoint</Application>
  <PresentationFormat>Экран (4:3)</PresentationFormat>
  <Paragraphs>25</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Официальная</vt:lpstr>
      <vt:lpstr>Теорія управління соціальними процесами</vt:lpstr>
      <vt:lpstr>Слайд 2</vt:lpstr>
      <vt:lpstr> Метою викладання навчальної дисципліни «Теорія управління соціальними процесами» є вивчення основних етапів та напрямів розвитку української і зарубіжної соціально-управлінської думки, а також аналіз сучасних управлінських теорій </vt:lpstr>
      <vt:lpstr>Слайд 4</vt:lpstr>
      <vt:lpstr>Слайд 5</vt:lpstr>
      <vt:lpstr>Слайд 6</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Теорія управління соціальними процесами</dc:title>
  <dc:creator>Customer</dc:creator>
  <cp:lastModifiedBy>Customer</cp:lastModifiedBy>
  <cp:revision>3</cp:revision>
  <dcterms:created xsi:type="dcterms:W3CDTF">2016-01-25T08:51:57Z</dcterms:created>
  <dcterms:modified xsi:type="dcterms:W3CDTF">2016-01-25T09:13:24Z</dcterms:modified>
</cp:coreProperties>
</file>