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8" r:id="rId6"/>
    <p:sldId id="259" r:id="rId7"/>
    <p:sldId id="260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65" autoAdjust="0"/>
    <p:restoredTop sz="94660"/>
  </p:normalViewPr>
  <p:slideViewPr>
    <p:cSldViewPr>
      <p:cViewPr varScale="1">
        <p:scale>
          <a:sx n="83" d="100"/>
          <a:sy n="83" d="100"/>
        </p:scale>
        <p:origin x="-148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ociology2015.ru/index/0-3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-soc.com.ua/" TargetMode="External"/><Relationship Id="rId4" Type="http://schemas.openxmlformats.org/officeDocument/2006/relationships/hyperlink" Target="http://gendocs.ru/v3172/?cc=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62912" cy="1470025"/>
          </a:xfrm>
        </p:spPr>
        <p:txBody>
          <a:bodyPr>
            <a:noAutofit/>
          </a:bodyPr>
          <a:lstStyle/>
          <a:p>
            <a:r>
              <a:rPr lang="uk-UA" sz="4800" dirty="0" smtClean="0">
                <a:ln w="63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800" dirty="0" err="1" smtClean="0">
                <a:ln w="63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“Соціологія</a:t>
            </a:r>
            <a:r>
              <a:rPr lang="uk-UA" sz="4800" dirty="0" smtClean="0">
                <a:ln w="63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uk-UA" sz="4800" dirty="0" err="1" smtClean="0">
                <a:ln w="63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коммунікації”</a:t>
            </a:r>
            <a:endParaRPr lang="ru-RU" sz="4800" dirty="0">
              <a:ln w="6350">
                <a:solidFill>
                  <a:schemeClr val="accent3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Рисунок 3" descr="Невербальная-коммуникац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14554"/>
            <a:ext cx="2500330" cy="441725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softEdge rad="12700"/>
          </a:effectLst>
        </p:spPr>
      </p:pic>
    </p:spTree>
  </p:cSld>
  <p:clrMapOvr>
    <a:masterClrMapping/>
  </p:clrMapOvr>
  <p:transition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Методи дослідження соціології комунікації: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5984" y="1857364"/>
            <a:ext cx="4000528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Теоретичні: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715008" y="2571744"/>
            <a:ext cx="857256" cy="7858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750463" y="3036091"/>
            <a:ext cx="928694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 flipV="1">
            <a:off x="2143108" y="2571744"/>
            <a:ext cx="857256" cy="7143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0" y="3357562"/>
            <a:ext cx="2214546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Моделювання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00364" y="3571876"/>
            <a:ext cx="2500330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Системний підхід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72264" y="3357562"/>
            <a:ext cx="2357454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Порівняння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214282" y="4429132"/>
            <a:ext cx="2571768" cy="171451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 об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шляхом створення копії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13" idx="2"/>
            <a:endCxn id="19" idx="0"/>
          </p:cNvCxnSpPr>
          <p:nvPr/>
        </p:nvCxnSpPr>
        <p:spPr>
          <a:xfrm rot="16200000" flipH="1">
            <a:off x="1125124" y="4054090"/>
            <a:ext cx="357190" cy="39289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500430" y="4857760"/>
            <a:ext cx="2428892" cy="171451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Розгляд об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як системи </a:t>
            </a:r>
            <a:endParaRPr lang="ru-RU" dirty="0"/>
          </a:p>
        </p:txBody>
      </p:sp>
      <p:cxnSp>
        <p:nvCxnSpPr>
          <p:cNvPr id="25" name="Прямая со стрелкой 24"/>
          <p:cNvCxnSpPr>
            <a:stCxn id="14" idx="2"/>
            <a:endCxn id="23" idx="0"/>
          </p:cNvCxnSpPr>
          <p:nvPr/>
        </p:nvCxnSpPr>
        <p:spPr>
          <a:xfrm rot="16200000" flipH="1">
            <a:off x="4196950" y="4339834"/>
            <a:ext cx="571504" cy="46434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500826" y="4714884"/>
            <a:ext cx="2643174" cy="185738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Пізнання на основі суджень про схожість і відмінність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15" idx="2"/>
            <a:endCxn id="26" idx="0"/>
          </p:cNvCxnSpPr>
          <p:nvPr/>
        </p:nvCxnSpPr>
        <p:spPr>
          <a:xfrm rot="16200000" flipH="1">
            <a:off x="7465231" y="4357702"/>
            <a:ext cx="642942" cy="7142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3" grpId="0" animBg="1"/>
      <p:bldP spid="14" grpId="0" animBg="1"/>
      <p:bldP spid="15" grpId="0" animBg="1"/>
      <p:bldP spid="19" grpId="0" animBg="1"/>
      <p:bldP spid="23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571736" y="500042"/>
            <a:ext cx="3929090" cy="92869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Прикладні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714480" y="1428736"/>
            <a:ext cx="1214446" cy="10001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 rot="16200000" flipH="1">
            <a:off x="3946916" y="2018100"/>
            <a:ext cx="1214448" cy="3571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286512" y="1428736"/>
            <a:ext cx="1071570" cy="107157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85720" y="2500306"/>
            <a:ext cx="2286016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Опитування 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57554" y="2643182"/>
            <a:ext cx="2428892" cy="8572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Контент-аналіз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43702" y="2571744"/>
            <a:ext cx="2286016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Соціометрія 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14" idx="2"/>
          </p:cNvCxnSpPr>
          <p:nvPr/>
        </p:nvCxnSpPr>
        <p:spPr>
          <a:xfrm rot="5400000">
            <a:off x="821505" y="3321843"/>
            <a:ext cx="642942" cy="5715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6" idx="2"/>
          </p:cNvCxnSpPr>
          <p:nvPr/>
        </p:nvCxnSpPr>
        <p:spPr>
          <a:xfrm rot="5400000">
            <a:off x="7358082" y="3500438"/>
            <a:ext cx="571504" cy="2857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5" idx="2"/>
          </p:cNvCxnSpPr>
          <p:nvPr/>
        </p:nvCxnSpPr>
        <p:spPr>
          <a:xfrm rot="5400000">
            <a:off x="4214810" y="3857628"/>
            <a:ext cx="714380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0" y="3857628"/>
            <a:ext cx="3143272" cy="2286016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Використовується при дослідженні соціально-культурної специфіки, дослідженнях ЗМІ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3500430" y="4286256"/>
            <a:ext cx="2500330" cy="1857388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 діяльності ЗМІ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6500826" y="3929066"/>
            <a:ext cx="2643174" cy="207170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 типології поведінки в умовах групової діяльності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1357290" y="428604"/>
            <a:ext cx="6143668" cy="914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Функції соціології комунікації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6893735" y="1393017"/>
            <a:ext cx="642942" cy="5715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1428728" y="1428736"/>
            <a:ext cx="642942" cy="50006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071802" y="1500174"/>
            <a:ext cx="642942" cy="35719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286380" y="1500174"/>
            <a:ext cx="642942" cy="35719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14282" y="2000240"/>
            <a:ext cx="2214578" cy="271464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Пізнавальна – розробка основних концептуальних парадигм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71736" y="2071678"/>
            <a:ext cx="2071702" cy="271464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Методологічна – розробка ефективних способів наукового пізнання комунікативної реальності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857752" y="2000240"/>
            <a:ext cx="2214578" cy="44291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Прогностична – визначення перспектив розвитку соціальної комунікації, моделювання комунікаційних процесів з метою передбачення  їх можливих наслідків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86644" y="2000240"/>
            <a:ext cx="1857356" cy="328614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Практична – дозволяє вирішувати такі проблеми, як оптимізація процесу комунікації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786050" y="500042"/>
            <a:ext cx="3929090" cy="114300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Види комунікації (за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smtClean="0"/>
              <a:t>є</a:t>
            </a:r>
            <a:r>
              <a:rPr lang="ru-RU" dirty="0" err="1" smtClean="0"/>
              <a:t>ктами</a:t>
            </a:r>
            <a:r>
              <a:rPr lang="ru-RU" dirty="0" smtClean="0"/>
              <a:t>) 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2000240"/>
            <a:ext cx="1714512" cy="8572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інтраперсональна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85852" y="3000372"/>
            <a:ext cx="2214578" cy="100013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міжособистісна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57488" y="2143116"/>
            <a:ext cx="1785950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групова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43372" y="3143248"/>
            <a:ext cx="2000264" cy="92869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публічна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2214554"/>
            <a:ext cx="1714512" cy="71438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масова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29454" y="3214686"/>
            <a:ext cx="2214546" cy="107157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віртуальна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 rot="10800000" flipV="1">
            <a:off x="1071538" y="1571612"/>
            <a:ext cx="1714512" cy="4286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8" idx="0"/>
          </p:cNvCxnSpPr>
          <p:nvPr/>
        </p:nvCxnSpPr>
        <p:spPr>
          <a:xfrm rot="5400000">
            <a:off x="2018092" y="2018100"/>
            <a:ext cx="1357322" cy="60722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0"/>
          </p:cNvCxnSpPr>
          <p:nvPr/>
        </p:nvCxnSpPr>
        <p:spPr>
          <a:xfrm rot="5400000">
            <a:off x="3589728" y="1803786"/>
            <a:ext cx="500066" cy="17859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2"/>
            <a:endCxn id="10" idx="0"/>
          </p:cNvCxnSpPr>
          <p:nvPr/>
        </p:nvCxnSpPr>
        <p:spPr>
          <a:xfrm rot="16200000" flipH="1">
            <a:off x="4196950" y="2196694"/>
            <a:ext cx="1500198" cy="39290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1" idx="0"/>
          </p:cNvCxnSpPr>
          <p:nvPr/>
        </p:nvCxnSpPr>
        <p:spPr>
          <a:xfrm>
            <a:off x="5214942" y="1643050"/>
            <a:ext cx="1071570" cy="5715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2" idx="0"/>
          </p:cNvCxnSpPr>
          <p:nvPr/>
        </p:nvCxnSpPr>
        <p:spPr>
          <a:xfrm rot="16200000" flipH="1">
            <a:off x="6518677" y="1696636"/>
            <a:ext cx="1643074" cy="139302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857488" y="214290"/>
            <a:ext cx="3643338" cy="92869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Види комунікації (за формою) :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428860" y="1142984"/>
            <a:ext cx="928694" cy="64294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86446" y="1142984"/>
            <a:ext cx="1071570" cy="7143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642910" y="1857364"/>
            <a:ext cx="2500330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Формальна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9388" y="1928802"/>
            <a:ext cx="2500330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Неформальна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00364" y="2928934"/>
            <a:ext cx="3357586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Види комунікації (за рівнем) :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072198" y="3714752"/>
            <a:ext cx="1785934" cy="78581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4911330" y="3732611"/>
            <a:ext cx="714380" cy="67866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286116" y="3714752"/>
            <a:ext cx="714380" cy="7143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1071570" y="3714752"/>
            <a:ext cx="2000232" cy="64294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0" y="4429132"/>
            <a:ext cx="2143140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Регіональна 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357422" y="4500570"/>
            <a:ext cx="1857388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Національна 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3438" y="4500570"/>
            <a:ext cx="1928826" cy="785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Міжнародна 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29454" y="4572008"/>
            <a:ext cx="1857356" cy="85725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Міжкультурна 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6414" cy="687123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8118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Типи комунікації: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1)Пізнавальна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2)Переконуюча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3)Експресивна 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4)Сугестивна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5)Ритуальна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6)Візуальна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7)Міфологічна 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8)</a:t>
            </a:r>
            <a:r>
              <a:rPr lang="uk-UA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Перфомансна</a:t>
            </a:r>
            <a:endParaRPr lang="uk-UA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  <a:p>
            <a:pPr>
              <a:buNone/>
            </a:pP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Українські дослідники соціології комунікації: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Рисунок 5" descr="makee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857364"/>
            <a:ext cx="2574936" cy="3259413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714348" y="5143512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Макєєв С.А. – доктор соціологічних наук, професор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2071678"/>
            <a:ext cx="4572032" cy="3143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Предмет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соціології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масової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комунікації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-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взаємодія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комунікатора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аудиторії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визначення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змісту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особливостей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сприйняття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масової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інформації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функціонування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окремих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засобів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масової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інформації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97495"/>
            <a:ext cx="3357586" cy="5045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00034" y="5429264"/>
            <a:ext cx="307183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Бакіров</a:t>
            </a:r>
            <a:r>
              <a:rPr lang="uk-UA" dirty="0" smtClean="0"/>
              <a:t> В.С.,доктор соціологічних наук, професор, президент САУ</a:t>
            </a:r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033030" y="527078"/>
            <a:ext cx="4429156" cy="378621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Наукові інтереси:</a:t>
            </a:r>
          </a:p>
          <a:p>
            <a:pPr algn="ctr"/>
            <a:r>
              <a:rPr lang="uk-UA" dirty="0" smtClean="0"/>
              <a:t>1)Комунікативна парадигма розвитку університетської демократії</a:t>
            </a:r>
          </a:p>
          <a:p>
            <a:pPr algn="ctr"/>
            <a:r>
              <a:rPr lang="uk-UA" dirty="0" smtClean="0"/>
              <a:t>2)Інформаційно-комунікативна технологія Вищої освіти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Роботи вітчизняних соціологів: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Рисунок 3" descr="3969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643050"/>
            <a:ext cx="2786083" cy="4099522"/>
          </a:xfrm>
          <a:prstGeom prst="rect">
            <a:avLst/>
          </a:prstGeom>
        </p:spPr>
      </p:pic>
      <p:pic>
        <p:nvPicPr>
          <p:cNvPr id="5" name="Рисунок 4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9298" y="1643050"/>
            <a:ext cx="2673164" cy="4143404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500034" y="5857892"/>
            <a:ext cx="285752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Конецька</a:t>
            </a:r>
            <a:r>
              <a:rPr lang="uk-UA" dirty="0" smtClean="0"/>
              <a:t> В.П.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818" y="5857892"/>
            <a:ext cx="2857520" cy="785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Костенко Н.В., доктор соціологічних наук, професор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Рекомендована література</a:t>
            </a:r>
            <a:r>
              <a:rPr lang="uk-UA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1)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Конецька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В.П. 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“Соціологія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комунікації”.-М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.,1997.-304с.</a:t>
            </a:r>
          </a:p>
          <a:p>
            <a:pPr>
              <a:buNone/>
            </a:pP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2)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Борисньов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С.В. 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“Соціологія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комунікації”.-М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.,2003.-272с.</a:t>
            </a:r>
          </a:p>
          <a:p>
            <a:pPr>
              <a:buNone/>
            </a:pP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3)Інтернет джерело:</a:t>
            </a:r>
            <a:r>
              <a:rPr lang="en-US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3"/>
              </a:rPr>
              <a:t>http://sociology2015.ru/index/0-34</a:t>
            </a:r>
            <a:endParaRPr lang="uk-UA" b="1" spc="50" dirty="0" smtClean="0">
              <a:ln w="13500">
                <a:solidFill>
                  <a:schemeClr val="tx1"/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4)</a:t>
            </a:r>
            <a:r>
              <a:rPr lang="uk-UA" b="1" spc="50" dirty="0" err="1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Інтернет-джерело</a:t>
            </a: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</a:t>
            </a:r>
            <a:r>
              <a:rPr lang="ru-RU" b="1" u="sng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4"/>
              </a:rPr>
              <a:t> http://gendocs.ru/v3172/?cc=8</a:t>
            </a:r>
            <a:endParaRPr lang="ru-RU" b="1" u="sng" spc="50" dirty="0" smtClean="0">
              <a:ln w="13500">
                <a:solidFill>
                  <a:schemeClr val="tx1"/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r>
              <a:rPr lang="uk-UA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5)Інтернет джерело:</a:t>
            </a:r>
            <a:r>
              <a:rPr lang="en-US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n-US" b="1" spc="50" dirty="0" smtClean="0">
                <a:ln w="13500">
                  <a:solidFill>
                    <a:schemeClr val="tx1"/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5"/>
              </a:rPr>
              <a:t>http://i-soc.com.ua</a:t>
            </a:r>
            <a:endParaRPr lang="uk-UA" b="1" spc="50" dirty="0" smtClean="0">
              <a:ln w="13500">
                <a:solidFill>
                  <a:schemeClr val="tx1"/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endParaRPr lang="ru-RU" b="1" spc="50" dirty="0" smtClean="0">
              <a:ln w="13500">
                <a:solidFill>
                  <a:schemeClr val="tx1"/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>
              <a:buNone/>
            </a:pPr>
            <a:endParaRPr lang="uk-UA" b="1" spc="50" dirty="0" smtClean="0">
              <a:ln w="13500">
                <a:solidFill>
                  <a:schemeClr val="tx1"/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85728"/>
            <a:ext cx="7972452" cy="44291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Соціологія комунікації – це спеціальна соціологічна теорія, що досліджує проблеми взаємодії соціальних структур і комунікативної діяльності їх представників</a:t>
            </a:r>
            <a:endParaRPr lang="ru-RU" dirty="0">
              <a:ln>
                <a:solidFill>
                  <a:schemeClr val="tx1"/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Рисунок 5" descr="imagesJDAEVLR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3643314"/>
            <a:ext cx="5276690" cy="2757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47149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Об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єкт</a:t>
            </a:r>
            <a:r>
              <a:rPr lang="uk-UA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соціології комунікації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комунікативна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система,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комунікація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>
              <a:buNone/>
            </a:pPr>
            <a:endParaRPr lang="ru-RU" b="1" dirty="0" smtClean="0">
              <a:ln>
                <a:solidFill>
                  <a:schemeClr val="tx1"/>
                </a:solidFill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Предмет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соціолог</a:t>
            </a:r>
            <a:r>
              <a:rPr lang="uk-UA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ії</a:t>
            </a:r>
            <a:r>
              <a:rPr lang="ru-RU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комунікації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–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функціональні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особливості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спілкування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представників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різних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соціальних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груп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процесі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їх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взаємодії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результаті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впливу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на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їх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ставлення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до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соціальних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цінностей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даного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суспільства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і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соціума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цілому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>
              <a:buNone/>
            </a:pPr>
            <a:endParaRPr lang="ru-RU" dirty="0" smtClean="0">
              <a:ln>
                <a:solidFill>
                  <a:schemeClr val="tx1"/>
                </a:solidFill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r>
              <a:rPr lang="ru-RU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Суб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b="1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єкти</a:t>
            </a:r>
            <a:r>
              <a:rPr lang="uk-UA" b="1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соціології комунікації 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людина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групи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організації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суспільство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в </a:t>
            </a:r>
            <a:r>
              <a:rPr lang="ru-RU" dirty="0" err="1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цілому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endParaRPr lang="ru-RU" dirty="0">
              <a:ln>
                <a:solidFill>
                  <a:schemeClr val="tx1"/>
                </a:solidFill>
              </a:ln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yak-vidkriti-sviy-ch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190338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Комунікація – це обмін думками, знаннями, почуттями, схемами поведінки між </a:t>
            </a:r>
            <a:r>
              <a:rPr lang="uk-UA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суб</a:t>
            </a:r>
            <a:r>
              <a:rPr lang="en-US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’</a:t>
            </a:r>
            <a:r>
              <a:rPr lang="uk-UA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єктами</a:t>
            </a:r>
            <a:r>
              <a:rPr lang="uk-UA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комунікації.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_1344_oboi_fioletovyj_fon_1680x10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solidFill>
            <a:schemeClr val="accent2"/>
          </a:solidFill>
          <a:ln>
            <a:solidFill>
              <a:schemeClr val="bg1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Соціологію комунікації досліджували:</a:t>
            </a:r>
            <a:endParaRPr lang="ru-RU" dirty="0">
              <a:ln w="63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1785926"/>
            <a:ext cx="4429156" cy="128588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Представники Празького лінгвістичного гуртка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2285984" y="3071810"/>
            <a:ext cx="642942" cy="64294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037009" y="3463925"/>
            <a:ext cx="785818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072198" y="3071810"/>
            <a:ext cx="785818" cy="7143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714752"/>
            <a:ext cx="1905000" cy="2400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3" name="Скругленный прямоугольник 12"/>
          <p:cNvSpPr/>
          <p:nvPr/>
        </p:nvSpPr>
        <p:spPr>
          <a:xfrm>
            <a:off x="357158" y="6072206"/>
            <a:ext cx="1928826" cy="642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Р.О. Якобсон</a:t>
            </a:r>
            <a:endParaRPr lang="ru-RU" dirty="0"/>
          </a:p>
        </p:txBody>
      </p:sp>
      <p:pic>
        <p:nvPicPr>
          <p:cNvPr id="14" name="Рисунок 13" descr="imagesW2WH3AR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3929066"/>
            <a:ext cx="1905000" cy="2400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5" name="Скругленный прямоугольник 14"/>
          <p:cNvSpPr/>
          <p:nvPr/>
        </p:nvSpPr>
        <p:spPr>
          <a:xfrm>
            <a:off x="3500430" y="6357958"/>
            <a:ext cx="1857388" cy="5000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Н.С. Трубецькой</a:t>
            </a:r>
            <a:endParaRPr lang="ru-RU" dirty="0"/>
          </a:p>
        </p:txBody>
      </p:sp>
      <p:pic>
        <p:nvPicPr>
          <p:cNvPr id="16" name="Рисунок 15" descr="untitl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6" y="3786190"/>
            <a:ext cx="1685925" cy="2705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7" name="Скругленный прямоугольник 16"/>
          <p:cNvSpPr/>
          <p:nvPr/>
        </p:nvSpPr>
        <p:spPr>
          <a:xfrm>
            <a:off x="6715140" y="6143644"/>
            <a:ext cx="2000264" cy="571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С.О. </a:t>
            </a:r>
            <a:r>
              <a:rPr lang="uk-UA" dirty="0" err="1" smtClean="0"/>
              <a:t>Карцевський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3" grpId="0" animBg="1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Представники соціального конструктивізму:</a:t>
            </a:r>
            <a:endParaRPr lang="ru-RU" dirty="0">
              <a:ln w="63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5357826"/>
            <a:ext cx="321471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П.Л. </a:t>
            </a:r>
            <a:r>
              <a:rPr lang="uk-UA" sz="2400" dirty="0" err="1" smtClean="0"/>
              <a:t>Бергер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7752" y="5286388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Т. </a:t>
            </a:r>
            <a:r>
              <a:rPr lang="uk-UA" sz="2400" dirty="0" err="1" smtClean="0"/>
              <a:t>Лукман</a:t>
            </a:r>
            <a:endParaRPr lang="ru-RU" sz="2400" dirty="0"/>
          </a:p>
        </p:txBody>
      </p:sp>
      <p:pic>
        <p:nvPicPr>
          <p:cNvPr id="6" name="Рисунок 5" descr="image04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571612"/>
            <a:ext cx="3214710" cy="3817469"/>
          </a:xfrm>
          <a:prstGeom prst="rect">
            <a:avLst/>
          </a:prstGeom>
        </p:spPr>
      </p:pic>
      <p:pic>
        <p:nvPicPr>
          <p:cNvPr id="7" name="Рисунок 6" descr="luckman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1571612"/>
            <a:ext cx="3447009" cy="3714776"/>
          </a:xfrm>
          <a:prstGeom prst="rect">
            <a:avLst/>
          </a:prstGeom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Представники </a:t>
            </a:r>
            <a:r>
              <a:rPr lang="uk-UA" sz="3200" dirty="0" err="1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емпірико-функціоналістського</a:t>
            </a:r>
            <a:r>
              <a:rPr lang="uk-UA" sz="32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напрямку досліджень ЗМІ (в США):</a:t>
            </a:r>
            <a:endParaRPr lang="ru-RU" sz="3200" dirty="0">
              <a:ln w="635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5500702"/>
            <a:ext cx="242889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Г. </a:t>
            </a:r>
            <a:r>
              <a:rPr lang="uk-UA" dirty="0" err="1" smtClean="0"/>
              <a:t>Лассуелл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5500702"/>
            <a:ext cx="257176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П. </a:t>
            </a:r>
            <a:r>
              <a:rPr lang="uk-UA" dirty="0" err="1" smtClean="0"/>
              <a:t>Лазарсфельд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388" y="5500702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Н. Вінер</a:t>
            </a:r>
          </a:p>
        </p:txBody>
      </p:sp>
      <p:pic>
        <p:nvPicPr>
          <p:cNvPr id="7" name="Рисунок 6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385112"/>
            <a:ext cx="2428892" cy="3081657"/>
          </a:xfrm>
          <a:prstGeom prst="rect">
            <a:avLst/>
          </a:prstGeom>
        </p:spPr>
      </p:pic>
      <p:pic>
        <p:nvPicPr>
          <p:cNvPr id="8" name="Рисунок 7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2357430"/>
            <a:ext cx="2500330" cy="3150416"/>
          </a:xfrm>
          <a:prstGeom prst="rect">
            <a:avLst/>
          </a:prstGeom>
        </p:spPr>
      </p:pic>
      <p:pic>
        <p:nvPicPr>
          <p:cNvPr id="9" name="Рисунок 8" descr="images261DJVX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2358905"/>
            <a:ext cx="2373389" cy="3180830"/>
          </a:xfrm>
          <a:prstGeom prst="rect">
            <a:avLst/>
          </a:prstGeom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071670" y="571480"/>
            <a:ext cx="521497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Представники теорії інформаційного суспільства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2428860" y="2071678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965041" y="2035959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 descr="images99W20P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684854"/>
            <a:ext cx="3571900" cy="25300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285720" y="5214950"/>
            <a:ext cx="364333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Д. Бел</a:t>
            </a:r>
            <a:endParaRPr lang="ru-RU" dirty="0"/>
          </a:p>
        </p:txBody>
      </p:sp>
      <p:pic>
        <p:nvPicPr>
          <p:cNvPr id="13" name="Рисунок 12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8130" y="2714620"/>
            <a:ext cx="2540018" cy="250033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5286380" y="5214950"/>
            <a:ext cx="264320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Дж. </a:t>
            </a:r>
            <a:r>
              <a:rPr lang="uk-UA" dirty="0" err="1" smtClean="0"/>
              <a:t>Гелбрейт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6_1344_oboi_fioletovyj_fon_1680x10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143108" y="357166"/>
            <a:ext cx="4714908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Представник математичної теорії комунікації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rot="5400000">
            <a:off x="4107653" y="210739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220px-Shann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2500307"/>
            <a:ext cx="2571768" cy="35420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3000364" y="6143644"/>
            <a:ext cx="264320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К. Шеннон 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469</TotalTime>
  <Words>438</Words>
  <PresentationFormat>Экран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 “Соціологія коммунікації”</vt:lpstr>
      <vt:lpstr>Слайд 2</vt:lpstr>
      <vt:lpstr>Слайд 3</vt:lpstr>
      <vt:lpstr>Слайд 4</vt:lpstr>
      <vt:lpstr>Соціологію комунікації досліджували:</vt:lpstr>
      <vt:lpstr>Представники соціального конструктивізму:</vt:lpstr>
      <vt:lpstr>Представники емпірико-функціоналістського напрямку досліджень ЗМІ (в США):</vt:lpstr>
      <vt:lpstr>Слайд 8</vt:lpstr>
      <vt:lpstr>Слайд 9</vt:lpstr>
      <vt:lpstr>Методи дослідження соціології комунікації:</vt:lpstr>
      <vt:lpstr>Слайд 11</vt:lpstr>
      <vt:lpstr>Слайд 12</vt:lpstr>
      <vt:lpstr>Слайд 13</vt:lpstr>
      <vt:lpstr>Слайд 14</vt:lpstr>
      <vt:lpstr>Слайд 15</vt:lpstr>
      <vt:lpstr>Українські дослідники соціології комунікації:</vt:lpstr>
      <vt:lpstr>Слайд 17</vt:lpstr>
      <vt:lpstr>Роботи вітчизняних соціологів: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Прзентація на тему : “Соціологія коммунікації”</dc:title>
  <dc:creator>Лиза</dc:creator>
  <cp:lastModifiedBy>kulik</cp:lastModifiedBy>
  <cp:revision>50</cp:revision>
  <dcterms:created xsi:type="dcterms:W3CDTF">2014-05-01T11:16:19Z</dcterms:created>
  <dcterms:modified xsi:type="dcterms:W3CDTF">2020-09-02T11:43:00Z</dcterms:modified>
</cp:coreProperties>
</file>