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70" r:id="rId13"/>
    <p:sldId id="268" r:id="rId14"/>
    <p:sldId id="269" r:id="rId1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266D-737B-4EE7-B980-5CF6E2B91707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3E7B-1A29-4696-8900-96911191E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4378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266D-737B-4EE7-B980-5CF6E2B91707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3E7B-1A29-4696-8900-96911191E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1460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266D-737B-4EE7-B980-5CF6E2B91707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3E7B-1A29-4696-8900-96911191E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3064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266D-737B-4EE7-B980-5CF6E2B91707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3E7B-1A29-4696-8900-96911191E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463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266D-737B-4EE7-B980-5CF6E2B91707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3E7B-1A29-4696-8900-96911191E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1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266D-737B-4EE7-B980-5CF6E2B91707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3E7B-1A29-4696-8900-96911191E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8002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266D-737B-4EE7-B980-5CF6E2B91707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3E7B-1A29-4696-8900-96911191E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2376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266D-737B-4EE7-B980-5CF6E2B91707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3E7B-1A29-4696-8900-96911191E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81372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266D-737B-4EE7-B980-5CF6E2B91707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3E7B-1A29-4696-8900-96911191E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130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266D-737B-4EE7-B980-5CF6E2B91707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AFB3E7B-1A29-4696-8900-96911191E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926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266D-737B-4EE7-B980-5CF6E2B91707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3E7B-1A29-4696-8900-96911191E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1708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266D-737B-4EE7-B980-5CF6E2B91707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3E7B-1A29-4696-8900-96911191E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366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266D-737B-4EE7-B980-5CF6E2B91707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3E7B-1A29-4696-8900-96911191E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7579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266D-737B-4EE7-B980-5CF6E2B91707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3E7B-1A29-4696-8900-96911191E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1352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266D-737B-4EE7-B980-5CF6E2B91707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3E7B-1A29-4696-8900-96911191E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8885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266D-737B-4EE7-B980-5CF6E2B91707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3E7B-1A29-4696-8900-96911191E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7838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266D-737B-4EE7-B980-5CF6E2B91707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3E7B-1A29-4696-8900-96911191E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776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98266D-737B-4EE7-B980-5CF6E2B91707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AFB3E7B-1A29-4696-8900-96911191E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107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9000"/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latin typeface="Arial Black" panose="020B0A04020102020204" pitchFamily="34" charset="0"/>
              </a:rPr>
              <a:t>Колективна генерація </a:t>
            </a:r>
            <a:r>
              <a:rPr lang="uk-UA" dirty="0" smtClean="0">
                <a:latin typeface="Arial Black" panose="020B0A04020102020204" pitchFamily="34" charset="0"/>
              </a:rPr>
              <a:t>ідей: </a:t>
            </a:r>
            <a:r>
              <a:rPr lang="uk-UA" sz="4400" dirty="0" smtClean="0">
                <a:latin typeface="Arial Black" panose="020B0A04020102020204" pitchFamily="34" charset="0"/>
              </a:rPr>
              <a:t>Модифікації</a:t>
            </a:r>
            <a:endParaRPr lang="uk-UA" sz="4400" dirty="0"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(різновиди мозкового штурму/мозкової атаки)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4020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108284"/>
            <a:ext cx="10133383" cy="729114"/>
          </a:xfrm>
        </p:spPr>
        <p:txBody>
          <a:bodyPr>
            <a:normAutofit/>
          </a:bodyPr>
          <a:lstStyle/>
          <a:p>
            <a:r>
              <a:rPr lang="ru-RU" sz="3200" b="1" dirty="0" err="1">
                <a:latin typeface="Arial Black" panose="020B0A04020102020204" pitchFamily="34" charset="0"/>
              </a:rPr>
              <a:t>Письмовий</a:t>
            </a:r>
            <a:r>
              <a:rPr lang="ru-RU" sz="3200" b="1" dirty="0">
                <a:latin typeface="Arial Black" panose="020B0A04020102020204" pitchFamily="34" charset="0"/>
              </a:rPr>
              <a:t> та онлайн «</a:t>
            </a:r>
            <a:r>
              <a:rPr lang="ru-RU" sz="3200" b="1" dirty="0" err="1">
                <a:latin typeface="Arial Black" panose="020B0A04020102020204" pitchFamily="34" charset="0"/>
              </a:rPr>
              <a:t>Мозковий</a:t>
            </a:r>
            <a:r>
              <a:rPr lang="ru-RU" sz="3200" b="1" dirty="0">
                <a:latin typeface="Arial Black" panose="020B0A04020102020204" pitchFamily="34" charset="0"/>
              </a:rPr>
              <a:t> штурм»</a:t>
            </a:r>
            <a:endParaRPr lang="uk-UA" sz="3200" b="1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3623" y="837398"/>
            <a:ext cx="10018713" cy="5804034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Письмовий «Мозковий штурм», а пізніше </a:t>
            </a:r>
            <a:r>
              <a:rPr lang="en-US" dirty="0"/>
              <a:t>Online brainstorming, </a:t>
            </a:r>
            <a:r>
              <a:rPr lang="uk-UA" dirty="0" smtClean="0"/>
              <a:t>розроблявся </a:t>
            </a:r>
            <a:r>
              <a:rPr lang="uk-UA" dirty="0"/>
              <a:t>для використання переваг Інтернету (форуму, чату, </a:t>
            </a:r>
            <a:r>
              <a:rPr lang="uk-UA" dirty="0" smtClean="0"/>
              <a:t>блогу, </a:t>
            </a:r>
            <a:r>
              <a:rPr lang="en-US" dirty="0" smtClean="0"/>
              <a:t>ICQ</a:t>
            </a:r>
            <a:r>
              <a:rPr lang="en-US" dirty="0"/>
              <a:t>, </a:t>
            </a:r>
            <a:r>
              <a:rPr lang="en-US" dirty="0" smtClean="0"/>
              <a:t>Skype </a:t>
            </a:r>
            <a:r>
              <a:rPr lang="uk-UA" dirty="0"/>
              <a:t>та електронної пошти), для подолання проблеми віддаленого </a:t>
            </a:r>
            <a:r>
              <a:rPr lang="uk-UA" dirty="0" smtClean="0"/>
              <a:t>просторового </a:t>
            </a:r>
            <a:r>
              <a:rPr lang="uk-UA" dirty="0"/>
              <a:t>знаходження кваліфікованих експертів. </a:t>
            </a:r>
            <a:endParaRPr lang="uk-UA" dirty="0" smtClean="0"/>
          </a:p>
          <a:p>
            <a:pPr marL="0" indent="0" algn="just">
              <a:spcBef>
                <a:spcPts val="0"/>
              </a:spcBef>
              <a:buNone/>
            </a:pPr>
            <a:endParaRPr lang="uk-UA" dirty="0"/>
          </a:p>
          <a:p>
            <a:pPr marL="0" indent="0" algn="just">
              <a:spcBef>
                <a:spcPts val="0"/>
              </a:spcBef>
              <a:buNone/>
            </a:pPr>
            <a:r>
              <a:rPr lang="uk-UA" dirty="0" smtClean="0"/>
              <a:t>Цей </a:t>
            </a:r>
            <a:r>
              <a:rPr lang="uk-UA" dirty="0"/>
              <a:t>метод має </a:t>
            </a:r>
            <a:r>
              <a:rPr lang="uk-UA" dirty="0" smtClean="0"/>
              <a:t>переваги </a:t>
            </a:r>
            <a:r>
              <a:rPr lang="uk-UA" dirty="0"/>
              <a:t>зі зниження витрат до переміщення експертів. Недоліки цієї </a:t>
            </a:r>
            <a:r>
              <a:rPr lang="uk-UA" dirty="0" smtClean="0"/>
              <a:t>модифікації </a:t>
            </a:r>
            <a:r>
              <a:rPr lang="uk-UA" dirty="0"/>
              <a:t>– відсутність синергії безпосередньої взаємодії, відсутність </a:t>
            </a:r>
            <a:r>
              <a:rPr lang="uk-UA" dirty="0" smtClean="0"/>
              <a:t>емоційного </a:t>
            </a:r>
            <a:r>
              <a:rPr lang="uk-UA" dirty="0"/>
              <a:t>зараження спільного пошуку, необхідність швидкісного </a:t>
            </a:r>
            <a:r>
              <a:rPr lang="uk-UA" dirty="0" smtClean="0"/>
              <a:t>інтернет зв’язку.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95721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108284"/>
            <a:ext cx="10133383" cy="72911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Arial Black" panose="020B0A04020102020204" pitchFamily="34" charset="0"/>
              </a:rPr>
              <a:t>Метод </a:t>
            </a:r>
            <a:r>
              <a:rPr lang="ru-RU" sz="3200" b="1" dirty="0">
                <a:latin typeface="Arial Black" panose="020B0A04020102020204" pitchFamily="34" charset="0"/>
              </a:rPr>
              <a:t>«635</a:t>
            </a:r>
            <a:r>
              <a:rPr lang="ru-RU" sz="3200" b="1" dirty="0" smtClean="0">
                <a:latin typeface="Arial Black" panose="020B0A04020102020204" pitchFamily="34" charset="0"/>
              </a:rPr>
              <a:t>»</a:t>
            </a:r>
            <a:endParaRPr lang="uk-UA" sz="3200" b="1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00438" y="837398"/>
            <a:ext cx="8624236" cy="5804034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Цей метод є варіантом «Мозкової атаки», який компенсує деякі її </a:t>
            </a:r>
            <a:r>
              <a:rPr lang="uk-UA" dirty="0" smtClean="0"/>
              <a:t>недоліки</a:t>
            </a:r>
            <a:r>
              <a:rPr lang="uk-UA" dirty="0"/>
              <a:t>. Він призначений для більш детальної обробки вдалих рішень, </a:t>
            </a:r>
            <a:r>
              <a:rPr lang="uk-UA" dirty="0" smtClean="0"/>
              <a:t>знайдених </a:t>
            </a:r>
            <a:r>
              <a:rPr lang="uk-UA" dirty="0"/>
              <a:t>раніше.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Головні ідеї методу «635» – підвищення насущності шляхом </a:t>
            </a:r>
            <a:r>
              <a:rPr lang="uk-UA" dirty="0" smtClean="0"/>
              <a:t>використання </a:t>
            </a:r>
            <a:r>
              <a:rPr lang="uk-UA" dirty="0"/>
              <a:t>спеціальних бланків; завдання чіткого ритму роботи і </a:t>
            </a:r>
            <a:r>
              <a:rPr lang="uk-UA" dirty="0" smtClean="0"/>
              <a:t>збільшення </a:t>
            </a:r>
            <a:r>
              <a:rPr lang="uk-UA" dirty="0"/>
              <a:t>включення учасників.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Робота будується таким чином. Група із шести учасників аналізує і </a:t>
            </a:r>
            <a:r>
              <a:rPr lang="uk-UA" dirty="0" smtClean="0"/>
              <a:t>формулює </a:t>
            </a:r>
            <a:r>
              <a:rPr lang="uk-UA" dirty="0"/>
              <a:t>задану (проблемну) ситуацію. </a:t>
            </a:r>
            <a:r>
              <a:rPr lang="uk-UA" dirty="0" smtClean="0"/>
              <a:t>Кожен </a:t>
            </a:r>
            <a:r>
              <a:rPr lang="uk-UA" dirty="0"/>
              <a:t>учасник заносить у </a:t>
            </a:r>
            <a:r>
              <a:rPr lang="uk-UA" dirty="0" smtClean="0"/>
              <a:t>формуляр </a:t>
            </a:r>
            <a:r>
              <a:rPr lang="uk-UA" dirty="0"/>
              <a:t>три пропозиції з вирішення завдання (протягом 5 хвилин) і передає </a:t>
            </a:r>
            <a:r>
              <a:rPr lang="uk-UA" dirty="0" smtClean="0"/>
              <a:t>бланк </a:t>
            </a:r>
            <a:r>
              <a:rPr lang="uk-UA" dirty="0"/>
              <a:t>наступному експерту. 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619102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108284"/>
            <a:ext cx="10133383" cy="72911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Arial Black" panose="020B0A04020102020204" pitchFamily="34" charset="0"/>
              </a:rPr>
              <a:t>Метод </a:t>
            </a:r>
            <a:r>
              <a:rPr lang="ru-RU" sz="3200" b="1" dirty="0">
                <a:latin typeface="Arial Black" panose="020B0A04020102020204" pitchFamily="34" charset="0"/>
              </a:rPr>
              <a:t>«635</a:t>
            </a:r>
            <a:r>
              <a:rPr lang="ru-RU" sz="3200" b="1" dirty="0" smtClean="0">
                <a:latin typeface="Arial Black" panose="020B0A04020102020204" pitchFamily="34" charset="0"/>
              </a:rPr>
              <a:t>»</a:t>
            </a:r>
            <a:endParaRPr lang="uk-UA" sz="3200" b="1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25053" y="837398"/>
            <a:ext cx="9018871" cy="433136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dirty="0" smtClean="0"/>
              <a:t>Після </a:t>
            </a:r>
            <a:r>
              <a:rPr lang="uk-UA" dirty="0"/>
              <a:t>передачі формуляра експерт повинен </a:t>
            </a:r>
            <a:r>
              <a:rPr lang="uk-UA" dirty="0" smtClean="0"/>
              <a:t>ознайомитися </a:t>
            </a:r>
            <a:r>
              <a:rPr lang="uk-UA" dirty="0"/>
              <a:t>із попередніми пропозиціями і </a:t>
            </a:r>
            <a:r>
              <a:rPr lang="uk-UA" dirty="0" err="1"/>
              <a:t>внести</a:t>
            </a:r>
            <a:r>
              <a:rPr lang="uk-UA" dirty="0"/>
              <a:t> під ними в трьох полях </a:t>
            </a:r>
            <a:r>
              <a:rPr lang="uk-UA" dirty="0" smtClean="0"/>
              <a:t>– свої </a:t>
            </a:r>
            <a:r>
              <a:rPr lang="uk-UA" dirty="0"/>
              <a:t>власні пропозиції</a:t>
            </a:r>
            <a:r>
              <a:rPr lang="uk-UA"/>
              <a:t>. </a:t>
            </a:r>
            <a:endParaRPr lang="uk-UA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uk-UA" smtClean="0"/>
              <a:t>Час </a:t>
            </a:r>
            <a:r>
              <a:rPr lang="uk-UA" dirty="0"/>
              <a:t>може збільшуватися з кожним етапом. Ці </a:t>
            </a:r>
            <a:r>
              <a:rPr lang="uk-UA" dirty="0" smtClean="0"/>
              <a:t>пропозиції </a:t>
            </a:r>
            <a:r>
              <a:rPr lang="uk-UA" dirty="0"/>
              <a:t>можуть використовуватися у подальшій розробці записаних </a:t>
            </a:r>
            <a:r>
              <a:rPr lang="uk-UA" dirty="0" smtClean="0"/>
              <a:t>рішень</a:t>
            </a:r>
            <a:r>
              <a:rPr lang="uk-UA" dirty="0"/>
              <a:t>, але можуть висуватися нові. Процес завершується, коли всі експерти </a:t>
            </a:r>
            <a:r>
              <a:rPr lang="uk-UA" dirty="0" smtClean="0"/>
              <a:t>опрацювали </a:t>
            </a:r>
            <a:r>
              <a:rPr lang="uk-UA" dirty="0"/>
              <a:t>всі формуляри.</a:t>
            </a:r>
          </a:p>
        </p:txBody>
      </p:sp>
    </p:spTree>
    <p:extLst>
      <p:ext uri="{BB962C8B-B14F-4D97-AF65-F5344CB8AC3E}">
        <p14:creationId xmlns:p14="http://schemas.microsoft.com/office/powerpoint/2010/main" val="1283131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108284"/>
            <a:ext cx="10133383" cy="729114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Arial Black" panose="020B0A04020102020204" pitchFamily="34" charset="0"/>
              </a:rPr>
              <a:t>Метод «</a:t>
            </a:r>
            <a:r>
              <a:rPr lang="ru-RU" sz="3200" b="1" dirty="0" err="1">
                <a:latin typeface="Arial Black" panose="020B0A04020102020204" pitchFamily="34" charset="0"/>
              </a:rPr>
              <a:t>Утопічних</a:t>
            </a:r>
            <a:r>
              <a:rPr lang="ru-RU" sz="3200" b="1" dirty="0">
                <a:latin typeface="Arial Black" panose="020B0A04020102020204" pitchFamily="34" charset="0"/>
              </a:rPr>
              <a:t> </a:t>
            </a:r>
            <a:r>
              <a:rPr lang="ru-RU" sz="3200" b="1" dirty="0" err="1">
                <a:latin typeface="Arial Black" panose="020B0A04020102020204" pitchFamily="34" charset="0"/>
              </a:rPr>
              <a:t>ігор</a:t>
            </a:r>
            <a:r>
              <a:rPr lang="ru-RU" sz="3200" b="1" dirty="0">
                <a:latin typeface="Arial Black" panose="020B0A04020102020204" pitchFamily="34" charset="0"/>
              </a:rPr>
              <a:t>»</a:t>
            </a:r>
            <a:endParaRPr lang="uk-UA" sz="3200" b="1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96177" y="837398"/>
            <a:ext cx="9656159" cy="5804034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Ця модифікація методу «Мозкового штурму» спрямована на </a:t>
            </a:r>
            <a:r>
              <a:rPr lang="uk-UA" dirty="0" smtClean="0"/>
              <a:t>розширення </a:t>
            </a:r>
            <a:r>
              <a:rPr lang="uk-UA" dirty="0"/>
              <a:t>меж обговорення й активізації творчого мислення. Цей метод </a:t>
            </a:r>
            <a:r>
              <a:rPr lang="uk-UA" dirty="0" smtClean="0"/>
              <a:t>може </a:t>
            </a:r>
            <a:r>
              <a:rPr lang="uk-UA" dirty="0"/>
              <a:t>використовуватися як самостійно, так і для проведення розминки.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Група із 15-20 осіб розбивається на три-чотири підгрупи. Консультант </a:t>
            </a:r>
            <a:r>
              <a:rPr lang="uk-UA" dirty="0" smtClean="0"/>
              <a:t>допомагає </a:t>
            </a:r>
            <a:r>
              <a:rPr lang="uk-UA" dirty="0"/>
              <a:t>визначити проблему, яка всіх цікавить, і пропонує у вільній формі </a:t>
            </a:r>
            <a:r>
              <a:rPr lang="uk-UA" dirty="0" smtClean="0"/>
              <a:t>пофантазувати </a:t>
            </a:r>
            <a:r>
              <a:rPr lang="uk-UA" dirty="0"/>
              <a:t>про те, як її можна вирішити. Кожен експерт у своїй </a:t>
            </a:r>
            <a:r>
              <a:rPr lang="uk-UA" dirty="0" smtClean="0"/>
              <a:t>мікрогрупі </a:t>
            </a:r>
            <a:r>
              <a:rPr lang="uk-UA" dirty="0"/>
              <a:t>спонтанно висловлює будь-які, </a:t>
            </a:r>
            <a:r>
              <a:rPr lang="uk-UA" dirty="0" err="1"/>
              <a:t>найутопічніші</a:t>
            </a:r>
            <a:r>
              <a:rPr lang="uk-UA" dirty="0"/>
              <a:t> ідеї і фантастичні </a:t>
            </a:r>
            <a:r>
              <a:rPr lang="uk-UA" dirty="0" smtClean="0"/>
              <a:t>пропозиції</a:t>
            </a:r>
            <a:r>
              <a:rPr lang="uk-UA" dirty="0"/>
              <a:t>. </a:t>
            </a:r>
            <a:endParaRPr lang="uk-UA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uk-UA" dirty="0" smtClean="0"/>
              <a:t>Чим </a:t>
            </a:r>
            <a:r>
              <a:rPr lang="uk-UA" dirty="0"/>
              <a:t>більш неочікуваною і «божевільною» є ідея, тим краще. Час </a:t>
            </a:r>
            <a:r>
              <a:rPr lang="uk-UA" dirty="0" smtClean="0"/>
              <a:t>подачі </a:t>
            </a:r>
            <a:r>
              <a:rPr lang="uk-UA" dirty="0"/>
              <a:t>ідеї – близько двадцяти хвилин.</a:t>
            </a:r>
          </a:p>
        </p:txBody>
      </p:sp>
    </p:spTree>
    <p:extLst>
      <p:ext uri="{BB962C8B-B14F-4D97-AF65-F5344CB8AC3E}">
        <p14:creationId xmlns:p14="http://schemas.microsoft.com/office/powerpoint/2010/main" val="156986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108284"/>
            <a:ext cx="10133383" cy="729114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Arial Black" panose="020B0A04020102020204" pitchFamily="34" charset="0"/>
              </a:rPr>
              <a:t>Метод «</a:t>
            </a:r>
            <a:r>
              <a:rPr lang="ru-RU" sz="3200" b="1" dirty="0" err="1">
                <a:latin typeface="Arial Black" panose="020B0A04020102020204" pitchFamily="34" charset="0"/>
              </a:rPr>
              <a:t>Утопічних</a:t>
            </a:r>
            <a:r>
              <a:rPr lang="ru-RU" sz="3200" b="1" dirty="0">
                <a:latin typeface="Arial Black" panose="020B0A04020102020204" pitchFamily="34" charset="0"/>
              </a:rPr>
              <a:t> </a:t>
            </a:r>
            <a:r>
              <a:rPr lang="ru-RU" sz="3200" b="1" dirty="0" err="1">
                <a:latin typeface="Arial Black" panose="020B0A04020102020204" pitchFamily="34" charset="0"/>
              </a:rPr>
              <a:t>ігор</a:t>
            </a:r>
            <a:r>
              <a:rPr lang="ru-RU" sz="3200" b="1" dirty="0">
                <a:latin typeface="Arial Black" panose="020B0A04020102020204" pitchFamily="34" charset="0"/>
              </a:rPr>
              <a:t>»</a:t>
            </a:r>
            <a:endParaRPr lang="uk-UA" sz="3200" b="1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96177" y="837398"/>
            <a:ext cx="9656159" cy="5804034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Потім проводиться загальне обговорення отриманих ідей у формі </a:t>
            </a:r>
            <a:r>
              <a:rPr lang="uk-UA" dirty="0" smtClean="0"/>
              <a:t>дискусії </a:t>
            </a:r>
            <a:r>
              <a:rPr lang="uk-UA" dirty="0"/>
              <a:t>між мікрогрупами. Ідеї розбиваються на два класи: «утопії» і </a:t>
            </a:r>
            <a:r>
              <a:rPr lang="uk-UA" dirty="0" smtClean="0"/>
              <a:t>«</a:t>
            </a:r>
            <a:r>
              <a:rPr lang="uk-UA" dirty="0"/>
              <a:t>антиутопії» – тобто образи і бажано бажаного і небажаного майбутнього.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При обговоренні «утопії» розглядаються у відповідності з чинниками, які </a:t>
            </a:r>
            <a:r>
              <a:rPr lang="uk-UA" dirty="0" smtClean="0"/>
              <a:t>заважають </a:t>
            </a:r>
            <a:r>
              <a:rPr lang="uk-UA" dirty="0"/>
              <a:t>здійснитися «бажаному образу»; «антиутопія» розглядається </a:t>
            </a:r>
            <a:r>
              <a:rPr lang="uk-UA" dirty="0" smtClean="0"/>
              <a:t>через </a:t>
            </a:r>
            <a:r>
              <a:rPr lang="uk-UA" dirty="0"/>
              <a:t>детермінацію причин формулювання «небажаного майбутнього».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Причини і чинники «утопії» та «антиутопії» </a:t>
            </a:r>
            <a:r>
              <a:rPr lang="uk-UA" dirty="0" err="1"/>
              <a:t>рангуються</a:t>
            </a:r>
            <a:r>
              <a:rPr lang="uk-UA" dirty="0"/>
              <a:t> в </a:t>
            </a:r>
            <a:r>
              <a:rPr lang="uk-UA" dirty="0" smtClean="0"/>
              <a:t>загальному списку за </a:t>
            </a:r>
            <a:r>
              <a:rPr lang="uk-UA" dirty="0"/>
              <a:t>мірою їх значущості.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При проведенні підсумків дискусії між групами використовуються такі </a:t>
            </a:r>
            <a:r>
              <a:rPr lang="uk-UA" dirty="0" smtClean="0"/>
              <a:t>критерії</a:t>
            </a:r>
            <a:r>
              <a:rPr lang="uk-UA" dirty="0"/>
              <a:t>, як сміливість ідей, їх перспективність і почуття гумору. </a:t>
            </a:r>
          </a:p>
        </p:txBody>
      </p:sp>
    </p:spTree>
    <p:extLst>
      <p:ext uri="{BB962C8B-B14F-4D97-AF65-F5344CB8AC3E}">
        <p14:creationId xmlns:p14="http://schemas.microsoft.com/office/powerpoint/2010/main" val="284316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108284"/>
            <a:ext cx="10018713" cy="690613"/>
          </a:xfrm>
        </p:spPr>
        <p:txBody>
          <a:bodyPr>
            <a:normAutofit fontScale="90000"/>
          </a:bodyPr>
          <a:lstStyle/>
          <a:p>
            <a:r>
              <a:rPr lang="uk-UA" b="1" dirty="0">
                <a:latin typeface="Arial Black" panose="020B0A04020102020204" pitchFamily="34" charset="0"/>
              </a:rPr>
              <a:t>Пряма «Мозкова атака»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798897"/>
            <a:ext cx="10018713" cy="4992303"/>
          </a:xfrm>
        </p:spPr>
        <p:txBody>
          <a:bodyPr/>
          <a:lstStyle/>
          <a:p>
            <a:r>
              <a:rPr lang="uk-UA" dirty="0" smtClean="0"/>
              <a:t>Пряма «Мозкова атака» – форма роботи колективного генерування ідей із вирішення творчого завдання. </a:t>
            </a:r>
          </a:p>
          <a:p>
            <a:r>
              <a:rPr lang="uk-UA" dirty="0" smtClean="0"/>
              <a:t>Її мета – відбір ідей. Відмінність від класичного методу «Мозкового штурму» в прямій «мозковій атаці» полягає в тому, що процес першочергового формулювання проблеми, а також цілей та обмежень, проходить під час реалізації методу тим же складом експертів, а не ставиться адміністраторами до проведення «мозкової атаки».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75424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108284"/>
            <a:ext cx="10018713" cy="690613"/>
          </a:xfrm>
        </p:spPr>
        <p:txBody>
          <a:bodyPr>
            <a:normAutofit fontScale="90000"/>
          </a:bodyPr>
          <a:lstStyle/>
          <a:p>
            <a:r>
              <a:rPr lang="uk-UA" b="1" dirty="0">
                <a:latin typeface="Arial Black" panose="020B0A04020102020204" pitchFamily="34" charset="0"/>
              </a:rPr>
              <a:t>Пряма «Мозкова атака»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798897"/>
            <a:ext cx="10018713" cy="4992303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Методика проведення прямої «мозкової атаки» за В. П. </a:t>
            </a:r>
            <a:r>
              <a:rPr lang="uk-UA" dirty="0" err="1" smtClean="0"/>
              <a:t>Колпаковим</a:t>
            </a:r>
            <a:r>
              <a:rPr lang="uk-UA" dirty="0" smtClean="0"/>
              <a:t>.</a:t>
            </a:r>
          </a:p>
          <a:p>
            <a:r>
              <a:rPr lang="uk-UA" dirty="0" smtClean="0"/>
              <a:t>Правила для учасників:</a:t>
            </a:r>
          </a:p>
          <a:p>
            <a:pPr marL="0" indent="0">
              <a:buNone/>
            </a:pPr>
            <a:r>
              <a:rPr lang="uk-UA" dirty="0" smtClean="0"/>
              <a:t>1) учасники сідають за стіл обличчям один до одного;</a:t>
            </a:r>
          </a:p>
          <a:p>
            <a:pPr marL="0" indent="0">
              <a:buNone/>
            </a:pPr>
            <a:r>
              <a:rPr lang="uk-UA" dirty="0" smtClean="0"/>
              <a:t>2) забороняються суперечки, критика, оцінки того, що говориться;</a:t>
            </a:r>
          </a:p>
          <a:p>
            <a:pPr marL="0" indent="0">
              <a:buNone/>
            </a:pPr>
            <a:r>
              <a:rPr lang="uk-UA" dirty="0" smtClean="0"/>
              <a:t>3) час виступу для учасника – 1-2 хвилини;</a:t>
            </a:r>
          </a:p>
          <a:p>
            <a:pPr marL="0" indent="0">
              <a:buNone/>
            </a:pPr>
            <a:r>
              <a:rPr lang="uk-UA" dirty="0" smtClean="0"/>
              <a:t>4) висловлюються будь-які ідеї, аж до безглуздих;</a:t>
            </a:r>
          </a:p>
          <a:p>
            <a:pPr marL="0" indent="0">
              <a:buNone/>
            </a:pPr>
            <a:r>
              <a:rPr lang="uk-UA" dirty="0" smtClean="0"/>
              <a:t>5) кількість ідей важливіша їх якості.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34465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108284"/>
            <a:ext cx="10018713" cy="690613"/>
          </a:xfrm>
        </p:spPr>
        <p:txBody>
          <a:bodyPr>
            <a:normAutofit fontScale="90000"/>
          </a:bodyPr>
          <a:lstStyle/>
          <a:p>
            <a:r>
              <a:rPr lang="uk-UA" b="1" dirty="0">
                <a:latin typeface="Arial Black" panose="020B0A04020102020204" pitchFamily="34" charset="0"/>
              </a:rPr>
              <a:t>Пряма «Мозкова атака»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049154"/>
            <a:ext cx="10018713" cy="49923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dirty="0"/>
              <a:t>Рекомендації учасникам:</a:t>
            </a:r>
          </a:p>
          <a:p>
            <a:pPr marL="0" indent="0">
              <a:buNone/>
            </a:pPr>
            <a:r>
              <a:rPr lang="uk-UA" dirty="0"/>
              <a:t>1) ідеї варто зустрічати зі схваленням;</a:t>
            </a:r>
          </a:p>
          <a:p>
            <a:pPr marL="0" indent="0">
              <a:buNone/>
            </a:pPr>
            <a:r>
              <a:rPr lang="uk-UA" dirty="0"/>
              <a:t>2) необхідно вірити у вирішення проблеми;</a:t>
            </a:r>
          </a:p>
          <a:p>
            <a:pPr marL="0" indent="0">
              <a:buNone/>
            </a:pPr>
            <a:r>
              <a:rPr lang="uk-UA" dirty="0"/>
              <a:t>3) дозволяється ставити питання, які розвивають ідею;</a:t>
            </a:r>
          </a:p>
          <a:p>
            <a:pPr marL="0" indent="0">
              <a:buNone/>
            </a:pPr>
            <a:r>
              <a:rPr lang="uk-UA" dirty="0"/>
              <a:t>4) </a:t>
            </a:r>
            <a:r>
              <a:rPr lang="uk-UA" dirty="0" smtClean="0"/>
              <a:t>усі </a:t>
            </a:r>
            <a:r>
              <a:rPr lang="uk-UA" dirty="0"/>
              <a:t>учасники рівноправні;</a:t>
            </a:r>
          </a:p>
          <a:p>
            <a:pPr marL="0" indent="0">
              <a:buNone/>
            </a:pPr>
            <a:r>
              <a:rPr lang="uk-UA" dirty="0" smtClean="0"/>
              <a:t>5) </a:t>
            </a:r>
            <a:r>
              <a:rPr lang="uk-UA" dirty="0"/>
              <a:t>не варто думати про наслідки сказаного;</a:t>
            </a:r>
          </a:p>
          <a:p>
            <a:pPr marL="0" indent="0">
              <a:buNone/>
            </a:pPr>
            <a:r>
              <a:rPr lang="uk-UA" dirty="0" smtClean="0"/>
              <a:t>6) </a:t>
            </a:r>
            <a:r>
              <a:rPr lang="uk-UA" dirty="0"/>
              <a:t>групі не ставиться конкретне завдання, а характеризується </a:t>
            </a:r>
          </a:p>
          <a:p>
            <a:pPr marL="0" indent="0">
              <a:buNone/>
            </a:pPr>
            <a:r>
              <a:rPr lang="uk-UA" dirty="0"/>
              <a:t>проблема взагалі;</a:t>
            </a:r>
          </a:p>
          <a:p>
            <a:pPr marL="0" indent="0">
              <a:buNone/>
            </a:pPr>
            <a:r>
              <a:rPr lang="uk-UA" dirty="0" smtClean="0"/>
              <a:t>7) </a:t>
            </a:r>
            <a:r>
              <a:rPr lang="uk-UA" dirty="0"/>
              <a:t>небажані переглядання, перешіптування, жести, які відволікають </a:t>
            </a:r>
          </a:p>
          <a:p>
            <a:pPr marL="0" indent="0">
              <a:buNone/>
            </a:pPr>
            <a:r>
              <a:rPr lang="uk-UA" dirty="0"/>
              <a:t>увагу від вирішення проблеми.</a:t>
            </a:r>
          </a:p>
        </p:txBody>
      </p:sp>
    </p:spTree>
    <p:extLst>
      <p:ext uri="{BB962C8B-B14F-4D97-AF65-F5344CB8AC3E}">
        <p14:creationId xmlns:p14="http://schemas.microsoft.com/office/powerpoint/2010/main" val="731880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108284"/>
            <a:ext cx="10018713" cy="690613"/>
          </a:xfrm>
        </p:spPr>
        <p:txBody>
          <a:bodyPr>
            <a:normAutofit fontScale="90000"/>
          </a:bodyPr>
          <a:lstStyle/>
          <a:p>
            <a:r>
              <a:rPr lang="uk-UA" b="1" dirty="0">
                <a:latin typeface="Arial Black" panose="020B0A04020102020204" pitchFamily="34" charset="0"/>
              </a:rPr>
              <a:t>Пряма «Мозкова атака»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049154"/>
            <a:ext cx="10018713" cy="49923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b="1" dirty="0" smtClean="0"/>
              <a:t>Модератор </a:t>
            </a:r>
            <a:r>
              <a:rPr lang="uk-UA" b="1" dirty="0"/>
              <a:t>повинен:</a:t>
            </a:r>
          </a:p>
          <a:p>
            <a:pPr marL="0" indent="0">
              <a:buNone/>
            </a:pPr>
            <a:r>
              <a:rPr lang="uk-UA" dirty="0"/>
              <a:t>1) спрямовувати хід дискусії, ставити стимулюючі запитання;</a:t>
            </a:r>
          </a:p>
          <a:p>
            <a:pPr marL="0" indent="0">
              <a:buNone/>
            </a:pPr>
            <a:r>
              <a:rPr lang="uk-UA" dirty="0"/>
              <a:t>2) підказувати, використовувати жарти, репліки, які створюють </a:t>
            </a:r>
          </a:p>
          <a:p>
            <a:pPr marL="0" indent="0">
              <a:buNone/>
            </a:pPr>
            <a:r>
              <a:rPr lang="uk-UA" dirty="0"/>
              <a:t>неформальну обстановку. </a:t>
            </a:r>
          </a:p>
          <a:p>
            <a:pPr marL="0" indent="0">
              <a:buNone/>
            </a:pPr>
            <a:r>
              <a:rPr lang="uk-UA" b="1" dirty="0"/>
              <a:t>Обмеження та умови:</a:t>
            </a:r>
          </a:p>
          <a:p>
            <a:pPr marL="0" indent="0">
              <a:buNone/>
            </a:pPr>
            <a:r>
              <a:rPr lang="uk-UA" dirty="0"/>
              <a:t>1) кількість учасників – 4-5;</a:t>
            </a:r>
          </a:p>
          <a:p>
            <a:pPr marL="0" indent="0">
              <a:buNone/>
            </a:pPr>
            <a:r>
              <a:rPr lang="uk-UA" dirty="0"/>
              <a:t>2) бажано різний рівень їх освіти і спеціалізації;</a:t>
            </a:r>
          </a:p>
          <a:p>
            <a:pPr marL="0" indent="0">
              <a:buNone/>
            </a:pPr>
            <a:r>
              <a:rPr lang="uk-UA" dirty="0"/>
              <a:t>3) необхідно дотримуватися балансу в рівні активності, темпераменту;</a:t>
            </a:r>
          </a:p>
          <a:p>
            <a:pPr marL="0" indent="0">
              <a:buNone/>
            </a:pPr>
            <a:r>
              <a:rPr lang="uk-UA" dirty="0"/>
              <a:t>4) час роботи – від 15 хвилин до 1 години.</a:t>
            </a:r>
          </a:p>
          <a:p>
            <a:pPr marL="0" indent="0">
              <a:buNone/>
            </a:pPr>
            <a:r>
              <a:rPr lang="uk-UA" b="1" dirty="0"/>
              <a:t>Ідеї відбирають фахівці – експерти, які здійснюють оцінки у два </a:t>
            </a:r>
          </a:p>
          <a:p>
            <a:pPr marL="0" indent="0">
              <a:buNone/>
            </a:pPr>
            <a:r>
              <a:rPr lang="uk-UA" b="1" dirty="0"/>
              <a:t>етапи: спочатку відбирають найбільш оригінальні і раціональні ідеї, а потім </a:t>
            </a:r>
          </a:p>
          <a:p>
            <a:pPr marL="0" indent="0">
              <a:buNone/>
            </a:pPr>
            <a:r>
              <a:rPr lang="uk-UA" b="1" dirty="0"/>
              <a:t>оптимальні, із врахуванням завдання і </a:t>
            </a:r>
            <a:r>
              <a:rPr lang="uk-UA" b="1" dirty="0" smtClean="0"/>
              <a:t>мети </a:t>
            </a:r>
            <a:r>
              <a:rPr lang="uk-UA" b="1" dirty="0"/>
              <a:t>його вирішення.</a:t>
            </a:r>
          </a:p>
        </p:txBody>
      </p:sp>
    </p:spTree>
    <p:extLst>
      <p:ext uri="{BB962C8B-B14F-4D97-AF65-F5344CB8AC3E}">
        <p14:creationId xmlns:p14="http://schemas.microsoft.com/office/powerpoint/2010/main" val="2821766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108284"/>
            <a:ext cx="10133383" cy="729114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 Black" panose="020B0A04020102020204" pitchFamily="34" charset="0"/>
              </a:rPr>
              <a:t>«Критична </a:t>
            </a:r>
            <a:r>
              <a:rPr lang="ru-RU" b="1" dirty="0">
                <a:latin typeface="Arial Black" panose="020B0A04020102020204" pitchFamily="34" charset="0"/>
              </a:rPr>
              <a:t>атака»</a:t>
            </a:r>
            <a:endParaRPr lang="uk-UA" b="1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049154"/>
            <a:ext cx="10018713" cy="499230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b="1" dirty="0"/>
              <a:t>Цей метод є одним із різновидів методу «Мозкового штурму», </a:t>
            </a:r>
            <a:r>
              <a:rPr lang="uk-UA" b="1" dirty="0" smtClean="0"/>
              <a:t>модифікація </a:t>
            </a:r>
            <a:r>
              <a:rPr lang="uk-UA" b="1" dirty="0"/>
              <a:t>якого визначена критичною спрямованістю обговорення. </a:t>
            </a:r>
          </a:p>
          <a:p>
            <a:pPr marL="0" indent="0" algn="just">
              <a:buNone/>
            </a:pPr>
            <a:r>
              <a:rPr lang="uk-UA" dirty="0"/>
              <a:t>Технологія цієї форми колективної взаємодії передбачає не генерацію нових </a:t>
            </a:r>
            <a:r>
              <a:rPr lang="uk-UA" dirty="0" smtClean="0"/>
              <a:t>ідей</a:t>
            </a:r>
            <a:r>
              <a:rPr lang="uk-UA" dirty="0"/>
              <a:t>, а критику тих, які вже </a:t>
            </a:r>
            <a:r>
              <a:rPr lang="uk-UA" dirty="0" smtClean="0"/>
              <a:t>є, </a:t>
            </a:r>
            <a:r>
              <a:rPr lang="uk-UA" dirty="0"/>
              <a:t>виявлення найбільш </a:t>
            </a:r>
            <a:r>
              <a:rPr lang="uk-UA" dirty="0" smtClean="0"/>
              <a:t>важливих </a:t>
            </a:r>
            <a:r>
              <a:rPr lang="uk-UA" dirty="0"/>
              <a:t>чинників вирішення проблеми і втілення рішення в досліджуваній </a:t>
            </a:r>
            <a:r>
              <a:rPr lang="uk-UA" dirty="0" smtClean="0"/>
              <a:t>ситуації</a:t>
            </a:r>
            <a:r>
              <a:rPr lang="uk-UA" dirty="0"/>
              <a:t>.</a:t>
            </a:r>
          </a:p>
          <a:p>
            <a:pPr marL="0" indent="0" algn="just">
              <a:buNone/>
            </a:pPr>
            <a:r>
              <a:rPr lang="uk-UA" dirty="0"/>
              <a:t>Зворотна «мозкова атака» використовується для верифікації складних </a:t>
            </a:r>
            <a:r>
              <a:rPr lang="uk-UA" dirty="0" smtClean="0"/>
              <a:t>проектів</a:t>
            </a:r>
            <a:r>
              <a:rPr lang="uk-UA" dirty="0"/>
              <a:t>, які складаються із багатьох етапів і складових. Оскільки при </a:t>
            </a:r>
            <a:r>
              <a:rPr lang="uk-UA" dirty="0" smtClean="0"/>
              <a:t>взаємозалежності </a:t>
            </a:r>
            <a:r>
              <a:rPr lang="uk-UA" dirty="0"/>
              <a:t>етапів та елементів локальна неточність може призвести до </a:t>
            </a:r>
            <a:r>
              <a:rPr lang="uk-UA" dirty="0" smtClean="0"/>
              <a:t>системних </a:t>
            </a:r>
            <a:r>
              <a:rPr lang="uk-UA" dirty="0"/>
              <a:t>проблем, тому вимагається перевірка вірності етапів і взаємодії </a:t>
            </a:r>
            <a:r>
              <a:rPr lang="uk-UA" dirty="0" smtClean="0"/>
              <a:t>елементів</a:t>
            </a:r>
            <a:r>
              <a:rPr lang="uk-UA" dirty="0"/>
              <a:t>. </a:t>
            </a:r>
            <a:r>
              <a:rPr lang="uk-UA" b="1" dirty="0"/>
              <a:t>Мета зворотного «мозкового штурму» полягає в максимальному </a:t>
            </a:r>
            <a:r>
              <a:rPr lang="uk-UA" b="1" dirty="0" smtClean="0"/>
              <a:t>виявленні </a:t>
            </a:r>
            <a:r>
              <a:rPr lang="uk-UA" b="1" dirty="0"/>
              <a:t>недоліків і профілактиці несприятливих </a:t>
            </a:r>
            <a:r>
              <a:rPr lang="uk-UA" b="1" dirty="0" smtClean="0"/>
              <a:t>альтернатив для реалізації певної ідеї чи </a:t>
            </a:r>
            <a:r>
              <a:rPr lang="uk-UA" b="1" dirty="0" err="1" smtClean="0"/>
              <a:t>проєкту</a:t>
            </a:r>
            <a:r>
              <a:rPr lang="uk-UA" b="1" dirty="0" smtClean="0"/>
              <a:t>.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748898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108284"/>
            <a:ext cx="10133383" cy="729114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 Black" panose="020B0A04020102020204" pitchFamily="34" charset="0"/>
              </a:rPr>
              <a:t>«Критична </a:t>
            </a:r>
            <a:r>
              <a:rPr lang="ru-RU" b="1" dirty="0">
                <a:latin typeface="Arial Black" panose="020B0A04020102020204" pitchFamily="34" charset="0"/>
              </a:rPr>
              <a:t>атака»</a:t>
            </a:r>
            <a:endParaRPr lang="uk-UA" b="1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741146"/>
            <a:ext cx="10018713" cy="5804034"/>
          </a:xfrm>
        </p:spPr>
        <p:txBody>
          <a:bodyPr>
            <a:normAutofit fontScale="925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b="1" dirty="0"/>
              <a:t>Етапи зворотної «мозкової атаки»: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– перший етап обговорення передбачає </a:t>
            </a:r>
            <a:r>
              <a:rPr lang="uk-UA" b="1" dirty="0"/>
              <a:t>збір усіх можливих варіантів </a:t>
            </a:r>
            <a:r>
              <a:rPr lang="uk-UA" b="1" dirty="0" smtClean="0"/>
              <a:t>рішення</a:t>
            </a:r>
            <a:r>
              <a:rPr lang="uk-UA" b="1" dirty="0"/>
              <a:t>,</a:t>
            </a:r>
            <a:r>
              <a:rPr lang="uk-UA" dirty="0"/>
              <a:t> прогнозів розвитку подій визначеної проблеми, які запропоновані </a:t>
            </a:r>
            <a:r>
              <a:rPr lang="uk-UA" dirty="0" smtClean="0"/>
              <a:t>учасниками </a:t>
            </a:r>
            <a:r>
              <a:rPr lang="uk-UA" dirty="0"/>
              <a:t>експертної команди, їх аналіз і трактування ситуації; кожне </a:t>
            </a:r>
            <a:r>
              <a:rPr lang="uk-UA" dirty="0" smtClean="0"/>
              <a:t>запропоноване </a:t>
            </a:r>
            <a:r>
              <a:rPr lang="uk-UA" dirty="0"/>
              <a:t>рішення повинно бути вагомо обґрунтовано;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– </a:t>
            </a:r>
            <a:r>
              <a:rPr lang="uk-UA" b="1" dirty="0"/>
              <a:t>складання списку існуючих, потенційних і можливих у </a:t>
            </a:r>
            <a:r>
              <a:rPr lang="uk-UA" b="1" dirty="0" smtClean="0"/>
              <a:t>майбутньому </a:t>
            </a:r>
            <a:r>
              <a:rPr lang="uk-UA" b="1" dirty="0"/>
              <a:t>недоліків та загроз </a:t>
            </a:r>
            <a:r>
              <a:rPr lang="uk-UA" dirty="0"/>
              <a:t>за допомогою евристичної </a:t>
            </a:r>
            <a:r>
              <a:rPr lang="uk-UA" dirty="0" smtClean="0"/>
              <a:t>(творчої) перевірки </a:t>
            </a:r>
            <a:r>
              <a:rPr lang="uk-UA" dirty="0"/>
              <a:t>у </a:t>
            </a:r>
            <a:r>
              <a:rPr lang="uk-UA" dirty="0" smtClean="0"/>
              <a:t>«</a:t>
            </a:r>
            <a:r>
              <a:rPr lang="uk-UA" dirty="0"/>
              <a:t>Мозковому штурмі»;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– потім мікрогрупи або окремі експерти висловлюються кожен по </a:t>
            </a:r>
            <a:r>
              <a:rPr lang="uk-UA" dirty="0" smtClean="0"/>
              <a:t>черзі </a:t>
            </a:r>
            <a:r>
              <a:rPr lang="uk-UA" dirty="0"/>
              <a:t>і предметно захищають свою версію, при цьому </a:t>
            </a:r>
            <a:r>
              <a:rPr lang="uk-UA" b="1" dirty="0"/>
              <a:t>мета опонентів </a:t>
            </a:r>
            <a:r>
              <a:rPr lang="uk-UA" b="1" dirty="0" smtClean="0"/>
              <a:t>– зруйнувати схему </a:t>
            </a:r>
            <a:r>
              <a:rPr lang="uk-UA" b="1" dirty="0"/>
              <a:t>доводів виступаючого експерта</a:t>
            </a:r>
            <a:r>
              <a:rPr lang="uk-UA" dirty="0"/>
              <a:t>, їх ранжування </a:t>
            </a:r>
            <a:r>
              <a:rPr lang="uk-UA" dirty="0" smtClean="0"/>
              <a:t>і </a:t>
            </a:r>
            <a:r>
              <a:rPr lang="uk-UA" dirty="0"/>
              <a:t>визначення вірогідності несприятливих альтернатив і заходів із їх </a:t>
            </a:r>
            <a:r>
              <a:rPr lang="uk-UA" dirty="0" smtClean="0"/>
              <a:t>попередження</a:t>
            </a:r>
            <a:r>
              <a:rPr lang="uk-UA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– у підсумку дискусії експерти </a:t>
            </a:r>
            <a:r>
              <a:rPr lang="uk-UA" b="1" dirty="0"/>
              <a:t>зупиняються на тому рішенні, </a:t>
            </a:r>
            <a:r>
              <a:rPr lang="uk-UA" b="1" dirty="0" smtClean="0"/>
              <a:t>яке підлягало </a:t>
            </a:r>
            <a:r>
              <a:rPr lang="uk-UA" b="1" dirty="0"/>
              <a:t>найменшій критиці, </a:t>
            </a:r>
            <a:r>
              <a:rPr lang="uk-UA" dirty="0"/>
              <a:t>і було найбільш аргументованим </a:t>
            </a:r>
            <a:r>
              <a:rPr lang="uk-UA" dirty="0" smtClean="0"/>
              <a:t>та обґрунтованим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1895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108284"/>
            <a:ext cx="10133383" cy="729114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 Black" panose="020B0A04020102020204" pitchFamily="34" charset="0"/>
              </a:rPr>
              <a:t>«Критична </a:t>
            </a:r>
            <a:r>
              <a:rPr lang="ru-RU" b="1" dirty="0">
                <a:latin typeface="Arial Black" panose="020B0A04020102020204" pitchFamily="34" charset="0"/>
              </a:rPr>
              <a:t>атака»</a:t>
            </a:r>
            <a:endParaRPr lang="uk-UA" b="1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741146"/>
            <a:ext cx="10018713" cy="5804034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b="1" dirty="0"/>
              <a:t>Правила для учасників: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– в </a:t>
            </a:r>
            <a:r>
              <a:rPr lang="uk-UA" dirty="0" smtClean="0"/>
              <a:t>методиці </a:t>
            </a:r>
            <a:r>
              <a:rPr lang="uk-UA" dirty="0" err="1" smtClean="0"/>
              <a:t>Колпакова</a:t>
            </a:r>
            <a:r>
              <a:rPr lang="uk-UA" dirty="0" smtClean="0"/>
              <a:t> </a:t>
            </a:r>
            <a:r>
              <a:rPr lang="uk-UA" dirty="0"/>
              <a:t>кількість учасників залишається тією ж, </a:t>
            </a:r>
            <a:r>
              <a:rPr lang="uk-UA" dirty="0" smtClean="0"/>
              <a:t>у </a:t>
            </a:r>
            <a:r>
              <a:rPr lang="uk-UA" dirty="0"/>
              <a:t>методиці Краснова кількість учасників збільшується до 25-30;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– критикується, обговорюється й оцінюється кожна ідея </a:t>
            </a:r>
            <a:r>
              <a:rPr lang="uk-UA" dirty="0" smtClean="0"/>
              <a:t>за критеріями</a:t>
            </a:r>
            <a:r>
              <a:rPr lang="uk-UA" dirty="0"/>
              <a:t>: відповідність початковим вимогам, можливість її реалізації або </a:t>
            </a:r>
            <a:r>
              <a:rPr lang="uk-UA" dirty="0" smtClean="0"/>
              <a:t>відсутності </a:t>
            </a:r>
            <a:r>
              <a:rPr lang="uk-UA" dirty="0"/>
              <a:t>такої, реалізація по затратах, застосовність в іншій сфері;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– критика викладається лаконічно, позитивно. Ідеї, які потребують </a:t>
            </a:r>
            <a:r>
              <a:rPr lang="uk-UA" dirty="0" smtClean="0"/>
              <a:t>тривалого </a:t>
            </a:r>
            <a:r>
              <a:rPr lang="uk-UA" dirty="0"/>
              <a:t>часу для обговорення, розглядаються пізніше;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– виступати кожному можна багато разів, але краще по колу;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– тривалість виступів – 15-20 хвилин;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– бажано проводити заходи в першій половині дня, у спокійній </a:t>
            </a:r>
            <a:r>
              <a:rPr lang="uk-UA" dirty="0" smtClean="0"/>
              <a:t>обстановці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9396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108284"/>
            <a:ext cx="10133383" cy="729114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 Black" panose="020B0A04020102020204" pitchFamily="34" charset="0"/>
              </a:rPr>
              <a:t>«Критична </a:t>
            </a:r>
            <a:r>
              <a:rPr lang="ru-RU" b="1" dirty="0">
                <a:latin typeface="Arial Black" panose="020B0A04020102020204" pitchFamily="34" charset="0"/>
              </a:rPr>
              <a:t>атака»</a:t>
            </a:r>
            <a:endParaRPr lang="uk-UA" b="1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741146"/>
            <a:ext cx="10018713" cy="5804034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Зворотна «мозкова атака» може бути проведена одразу після прямої, </a:t>
            </a:r>
            <a:r>
              <a:rPr lang="uk-UA" dirty="0" smtClean="0"/>
              <a:t> коли </a:t>
            </a:r>
            <a:r>
              <a:rPr lang="uk-UA" dirty="0"/>
              <a:t>після колективного генерування ідей формуються </a:t>
            </a:r>
            <a:r>
              <a:rPr lang="uk-UA" dirty="0" err="1"/>
              <a:t>контрідеї</a:t>
            </a:r>
            <a:r>
              <a:rPr lang="uk-UA" dirty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b="1" dirty="0"/>
              <a:t>При цьому здійснюються процедури: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1) систематизації і класифікації ідей, а також їх групування за </a:t>
            </a:r>
            <a:r>
              <a:rPr lang="uk-UA" dirty="0" smtClean="0"/>
              <a:t>ознаками</a:t>
            </a:r>
            <a:r>
              <a:rPr lang="uk-UA" dirty="0"/>
              <a:t>, які виражають загальні підходи до вирішення проблеми;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2) оцінки ідей на здатність до реалізації і пошук перешкод до цього;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3) оцінки критичних зауважень, відбір ідей і </a:t>
            </a:r>
            <a:r>
              <a:rPr lang="uk-UA" dirty="0" err="1"/>
              <a:t>контрідей</a:t>
            </a:r>
            <a:r>
              <a:rPr lang="uk-UA" dirty="0"/>
              <a:t>, які </a:t>
            </a:r>
            <a:r>
              <a:rPr lang="uk-UA" dirty="0" smtClean="0"/>
              <a:t>витримують </a:t>
            </a:r>
            <a:r>
              <a:rPr lang="uk-UA" dirty="0"/>
              <a:t>критику;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4) визначення несприятливих альтернатив і заходів із їх </a:t>
            </a:r>
            <a:r>
              <a:rPr lang="uk-UA" dirty="0" smtClean="0"/>
              <a:t>попередження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15963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55</TotalTime>
  <Words>1239</Words>
  <Application>Microsoft Office PowerPoint</Application>
  <PresentationFormat>Широкоэкранный</PresentationFormat>
  <Paragraphs>82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Arial Black</vt:lpstr>
      <vt:lpstr>Corbel</vt:lpstr>
      <vt:lpstr>Параллакс</vt:lpstr>
      <vt:lpstr>Колективна генерація ідей: Модифікації</vt:lpstr>
      <vt:lpstr>Пряма «Мозкова атака»</vt:lpstr>
      <vt:lpstr>Пряма «Мозкова атака»</vt:lpstr>
      <vt:lpstr>Пряма «Мозкова атака»</vt:lpstr>
      <vt:lpstr>Пряма «Мозкова атака»</vt:lpstr>
      <vt:lpstr>«Критична атака»</vt:lpstr>
      <vt:lpstr>«Критична атака»</vt:lpstr>
      <vt:lpstr>«Критична атака»</vt:lpstr>
      <vt:lpstr>«Критична атака»</vt:lpstr>
      <vt:lpstr>Письмовий та онлайн «Мозковий штурм»</vt:lpstr>
      <vt:lpstr>Метод «635»</vt:lpstr>
      <vt:lpstr>Метод «635»</vt:lpstr>
      <vt:lpstr>Метод «Утопічних ігор»</vt:lpstr>
      <vt:lpstr>Метод «Утопічних ігор»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Колективна генерація ідей</dc:title>
  <dc:creator>Тая</dc:creator>
  <cp:lastModifiedBy>Тая</cp:lastModifiedBy>
  <cp:revision>7</cp:revision>
  <dcterms:created xsi:type="dcterms:W3CDTF">2021-10-21T09:25:10Z</dcterms:created>
  <dcterms:modified xsi:type="dcterms:W3CDTF">2021-10-28T08:10:30Z</dcterms:modified>
</cp:coreProperties>
</file>