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63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92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4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0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3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2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61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5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7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8170-6650-4796-8635-961E3EED0DE0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A8AA5-0114-4ADA-8299-31A4547A4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489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Лекція</a:t>
            </a:r>
            <a:r>
              <a:rPr lang="ru-RU" dirty="0" smtClean="0"/>
              <a:t> 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/>
              <a:t>2 </a:t>
            </a:r>
            <a:r>
              <a:rPr lang="ru-RU" b="1" dirty="0" err="1"/>
              <a:t>Класифікація</a:t>
            </a:r>
            <a:r>
              <a:rPr lang="ru-RU" b="1" dirty="0"/>
              <a:t> </a:t>
            </a:r>
            <a:r>
              <a:rPr lang="ru-RU" b="1" dirty="0" err="1"/>
              <a:t>спеціальних</a:t>
            </a:r>
            <a:r>
              <a:rPr lang="ru-RU" b="1" dirty="0"/>
              <a:t> сталей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78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4048"/>
            <a:ext cx="11140440" cy="6236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стали </a:t>
            </a:r>
            <a:r>
              <a:rPr lang="ru-RU" dirty="0" err="1"/>
              <a:t>поділяють</a:t>
            </a:r>
            <a:r>
              <a:rPr lang="ru-RU" dirty="0"/>
              <a:t> на </a:t>
            </a:r>
            <a:r>
              <a:rPr lang="ru-RU" dirty="0" err="1"/>
              <a:t>класи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феритний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мартенситний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аустенітний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ферито-мартенситний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аустеніто-мартенситний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аустеніто-феритний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окремий</a:t>
            </a:r>
            <a:r>
              <a:rPr lang="ru-RU" dirty="0"/>
              <a:t> </a:t>
            </a:r>
            <a:r>
              <a:rPr lang="ru-RU" dirty="0" err="1"/>
              <a:t>клас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корозійностійкі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(</a:t>
            </a:r>
            <a:r>
              <a:rPr lang="ru-RU" dirty="0" err="1"/>
              <a:t>нікелю</a:t>
            </a:r>
            <a:r>
              <a:rPr lang="ru-RU" dirty="0"/>
              <a:t> та хрому, </a:t>
            </a:r>
            <a:r>
              <a:rPr lang="ru-RU" dirty="0" err="1"/>
              <a:t>нікелю</a:t>
            </a:r>
            <a:r>
              <a:rPr lang="ru-RU" dirty="0"/>
              <a:t> та </a:t>
            </a:r>
            <a:r>
              <a:rPr lang="ru-RU" dirty="0" err="1"/>
              <a:t>молібдену</a:t>
            </a:r>
            <a:r>
              <a:rPr lang="ru-RU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811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8912"/>
            <a:ext cx="11058144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У свою </a:t>
            </a:r>
            <a:r>
              <a:rPr lang="ru-RU" dirty="0" err="1"/>
              <a:t>чергу</a:t>
            </a:r>
            <a:r>
              <a:rPr lang="ru-RU" dirty="0"/>
              <a:t> </a:t>
            </a:r>
            <a:r>
              <a:rPr lang="ru-RU" dirty="0" err="1"/>
              <a:t>нержавіючі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аустенітного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хромонікелеві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хромомарганцевонікелеві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Хромомарганцеві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співвідношення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та хрому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:</a:t>
            </a:r>
          </a:p>
          <a:p>
            <a:pPr algn="just"/>
            <a:r>
              <a:rPr lang="ru-RU" dirty="0" err="1"/>
              <a:t>феритну</a:t>
            </a:r>
            <a:r>
              <a:rPr lang="ru-RU" dirty="0"/>
              <a:t> (08</a:t>
            </a:r>
            <a:r>
              <a:rPr lang="en-US" dirty="0" err="1"/>
              <a:t>X18</a:t>
            </a:r>
            <a:r>
              <a:rPr lang="ru-RU" dirty="0"/>
              <a:t>Т, 12</a:t>
            </a:r>
            <a:r>
              <a:rPr lang="en-US" dirty="0" err="1"/>
              <a:t>X17</a:t>
            </a:r>
            <a:r>
              <a:rPr lang="en-US" dirty="0"/>
              <a:t>, 15</a:t>
            </a:r>
            <a:r>
              <a:rPr lang="ru-RU" dirty="0" err="1"/>
              <a:t>Х25Т</a:t>
            </a:r>
            <a:r>
              <a:rPr lang="ru-RU" dirty="0"/>
              <a:t>, 15</a:t>
            </a:r>
            <a:r>
              <a:rPr lang="en-US" dirty="0" err="1"/>
              <a:t>X28</a:t>
            </a:r>
            <a:r>
              <a:rPr lang="en-US" dirty="0"/>
              <a:t>),</a:t>
            </a:r>
          </a:p>
          <a:p>
            <a:pPr algn="just"/>
            <a:r>
              <a:rPr lang="ru-RU" dirty="0" err="1"/>
              <a:t>ферито-мартенситну</a:t>
            </a:r>
            <a:r>
              <a:rPr lang="ru-RU" dirty="0"/>
              <a:t> (08</a:t>
            </a:r>
            <a:r>
              <a:rPr lang="en-US" dirty="0" err="1"/>
              <a:t>X13</a:t>
            </a:r>
            <a:r>
              <a:rPr lang="en-US" dirty="0"/>
              <a:t>, </a:t>
            </a:r>
            <a:r>
              <a:rPr lang="en-US" dirty="0" err="1"/>
              <a:t>12X13</a:t>
            </a:r>
            <a:r>
              <a:rPr lang="en-US" dirty="0"/>
              <a:t>),</a:t>
            </a:r>
          </a:p>
          <a:p>
            <a:pPr algn="just"/>
            <a:r>
              <a:rPr lang="ru-RU" dirty="0" err="1"/>
              <a:t>мартенситну</a:t>
            </a:r>
            <a:r>
              <a:rPr lang="ru-RU" dirty="0"/>
              <a:t> (20</a:t>
            </a:r>
            <a:r>
              <a:rPr lang="en-US" dirty="0" err="1"/>
              <a:t>X13</a:t>
            </a:r>
            <a:r>
              <a:rPr lang="en-US" dirty="0"/>
              <a:t>, </a:t>
            </a:r>
            <a:r>
              <a:rPr lang="en-US" dirty="0" err="1"/>
              <a:t>30X13</a:t>
            </a:r>
            <a:r>
              <a:rPr lang="en-US" dirty="0"/>
              <a:t>, </a:t>
            </a:r>
            <a:r>
              <a:rPr lang="en-US" dirty="0" err="1"/>
              <a:t>40X13</a:t>
            </a:r>
            <a:r>
              <a:rPr lang="en-US" dirty="0"/>
              <a:t>) </a:t>
            </a:r>
            <a:r>
              <a:rPr lang="ru-RU" dirty="0"/>
              <a:t>структуру.</a:t>
            </a:r>
          </a:p>
          <a:p>
            <a:pPr marL="0" indent="0" algn="just">
              <a:buNone/>
            </a:pPr>
            <a:r>
              <a:rPr lang="ru-RU" dirty="0" err="1"/>
              <a:t>Сталі</a:t>
            </a:r>
            <a:r>
              <a:rPr lang="ru-RU" dirty="0"/>
              <a:t> з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у </a:t>
            </a:r>
            <a:r>
              <a:rPr lang="ru-RU" dirty="0" err="1"/>
              <a:t>структурі</a:t>
            </a:r>
            <a:r>
              <a:rPr lang="ru-RU" dirty="0"/>
              <a:t> мартенсит та </a:t>
            </a:r>
            <a:r>
              <a:rPr lang="ru-RU" dirty="0" err="1"/>
              <a:t>карбіди</a:t>
            </a:r>
            <a:r>
              <a:rPr lang="ru-RU" dirty="0"/>
              <a:t>, </a:t>
            </a:r>
            <a:r>
              <a:rPr lang="ru-RU" dirty="0" err="1"/>
              <a:t>залишковий</a:t>
            </a:r>
            <a:r>
              <a:rPr lang="ru-RU" dirty="0"/>
              <a:t> </a:t>
            </a:r>
            <a:r>
              <a:rPr lang="ru-RU" dirty="0" err="1"/>
              <a:t>аустеніт</a:t>
            </a:r>
            <a:r>
              <a:rPr lang="ru-RU" dirty="0"/>
              <a:t> та </a:t>
            </a:r>
            <a:r>
              <a:rPr lang="ru-RU" dirty="0" err="1"/>
              <a:t>відносяться</a:t>
            </a:r>
            <a:r>
              <a:rPr lang="ru-RU" dirty="0"/>
              <a:t> до </a:t>
            </a:r>
            <a:r>
              <a:rPr lang="ru-RU" dirty="0" err="1"/>
              <a:t>інструментальних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805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4419" y="225098"/>
            <a:ext cx="11076432" cy="259158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своїм</a:t>
            </a:r>
            <a:r>
              <a:rPr lang="ru-RU" dirty="0"/>
              <a:t> </a:t>
            </a:r>
            <a:r>
              <a:rPr lang="ru-RU" dirty="0" err="1"/>
              <a:t>унікальним</a:t>
            </a:r>
            <a:r>
              <a:rPr lang="ru-RU" dirty="0"/>
              <a:t> </a:t>
            </a:r>
            <a:r>
              <a:rPr lang="ru-RU" dirty="0" err="1"/>
              <a:t>корозійним</a:t>
            </a:r>
            <a:r>
              <a:rPr lang="ru-RU" dirty="0"/>
              <a:t> </a:t>
            </a:r>
            <a:r>
              <a:rPr lang="ru-RU" dirty="0" err="1"/>
              <a:t>властивостям</a:t>
            </a:r>
            <a:r>
              <a:rPr lang="ru-RU" dirty="0"/>
              <a:t> </a:t>
            </a:r>
            <a:r>
              <a:rPr lang="ru-RU" dirty="0" err="1" smtClean="0"/>
              <a:t>нержавіючі</a:t>
            </a:r>
            <a:r>
              <a:rPr lang="ru-RU" dirty="0" smtClean="0"/>
              <a:t> стал</a:t>
            </a:r>
            <a:r>
              <a:rPr lang="uk-UA" dirty="0" smtClean="0"/>
              <a:t>і</a:t>
            </a:r>
            <a:r>
              <a:rPr lang="ru-RU" dirty="0" smtClean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аерокосмічній</a:t>
            </a:r>
            <a:r>
              <a:rPr lang="ru-RU" dirty="0"/>
              <a:t>, </a:t>
            </a:r>
            <a:r>
              <a:rPr lang="ru-RU" dirty="0" err="1"/>
              <a:t>хімічній</a:t>
            </a:r>
            <a:r>
              <a:rPr lang="ru-RU" dirty="0"/>
              <a:t>, </a:t>
            </a:r>
            <a:r>
              <a:rPr lang="ru-RU" dirty="0" err="1"/>
              <a:t>будівельній</a:t>
            </a:r>
            <a:r>
              <a:rPr lang="ru-RU" dirty="0"/>
              <a:t> та </a:t>
            </a:r>
            <a:r>
              <a:rPr lang="ru-RU" dirty="0" err="1"/>
              <a:t>металургійній</a:t>
            </a:r>
            <a:r>
              <a:rPr lang="ru-RU" dirty="0"/>
              <a:t>, </a:t>
            </a:r>
            <a:r>
              <a:rPr lang="ru-RU" dirty="0" err="1"/>
              <a:t>харчовій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(</a:t>
            </a:r>
            <a:r>
              <a:rPr lang="ru-RU" dirty="0" err="1"/>
              <a:t>таблиця</a:t>
            </a:r>
            <a:r>
              <a:rPr lang="ru-RU" dirty="0"/>
              <a:t> 2.2).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Таблиця</a:t>
            </a:r>
            <a:r>
              <a:rPr lang="ru-RU" dirty="0"/>
              <a:t> 2.2 - 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корозійностійких</a:t>
            </a:r>
            <a:r>
              <a:rPr lang="ru-RU" dirty="0"/>
              <a:t>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14" y="2816678"/>
            <a:ext cx="9663519" cy="38767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4500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47472"/>
            <a:ext cx="11103864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Мартенситні</a:t>
            </a:r>
            <a:r>
              <a:rPr lang="ru-RU" dirty="0"/>
              <a:t> та </a:t>
            </a:r>
            <a:r>
              <a:rPr lang="ru-RU" dirty="0" err="1"/>
              <a:t>мартенсито-феритні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гарну</a:t>
            </a:r>
            <a:r>
              <a:rPr lang="ru-RU" dirty="0"/>
              <a:t> </a:t>
            </a:r>
            <a:r>
              <a:rPr lang="ru-RU" dirty="0" err="1"/>
              <a:t>корозійну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в </a:t>
            </a:r>
            <a:r>
              <a:rPr lang="ru-RU" dirty="0" err="1"/>
              <a:t>атмосферних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, у </a:t>
            </a:r>
            <a:r>
              <a:rPr lang="ru-RU" dirty="0" err="1"/>
              <a:t>слабоагресивних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(у </a:t>
            </a:r>
            <a:r>
              <a:rPr lang="ru-RU" dirty="0" err="1"/>
              <a:t>слабких</a:t>
            </a:r>
            <a:r>
              <a:rPr lang="ru-RU" dirty="0"/>
              <a:t> </a:t>
            </a:r>
            <a:r>
              <a:rPr lang="ru-RU" dirty="0" err="1"/>
              <a:t>розчинах</a:t>
            </a:r>
            <a:r>
              <a:rPr lang="ru-RU" dirty="0"/>
              <a:t> солей, кислот)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В основному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на </a:t>
            </a:r>
            <a:r>
              <a:rPr lang="ru-RU" dirty="0" err="1"/>
              <a:t>знос</a:t>
            </a:r>
            <a:r>
              <a:rPr lang="ru-RU" dirty="0"/>
              <a:t>, як </a:t>
            </a:r>
            <a:r>
              <a:rPr lang="ru-RU" dirty="0" err="1"/>
              <a:t>ріжучий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зокрема</a:t>
            </a:r>
            <a:r>
              <a:rPr lang="ru-RU" dirty="0"/>
              <a:t> </a:t>
            </a:r>
            <a:r>
              <a:rPr lang="ru-RU" dirty="0" err="1"/>
              <a:t>ножів</a:t>
            </a:r>
            <a:r>
              <a:rPr lang="ru-RU" dirty="0"/>
              <a:t>, для </a:t>
            </a:r>
            <a:r>
              <a:rPr lang="ru-RU" dirty="0" err="1"/>
              <a:t>пружних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і </a:t>
            </a:r>
            <a:r>
              <a:rPr lang="ru-RU" dirty="0" err="1"/>
              <a:t>конструкцій</a:t>
            </a:r>
            <a:r>
              <a:rPr lang="ru-RU" dirty="0"/>
              <a:t> у </a:t>
            </a:r>
            <a:r>
              <a:rPr lang="ru-RU" dirty="0" err="1"/>
              <a:t>харчовій</a:t>
            </a:r>
            <a:r>
              <a:rPr lang="ru-RU" dirty="0"/>
              <a:t> та </a:t>
            </a:r>
            <a:r>
              <a:rPr lang="ru-RU" dirty="0" err="1"/>
              <a:t>хімічній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контакті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слабоагресивними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4-5% </a:t>
            </a:r>
            <a:r>
              <a:rPr lang="ru-RU" dirty="0" err="1"/>
              <a:t>оцтова</a:t>
            </a:r>
            <a:r>
              <a:rPr lang="ru-RU" dirty="0"/>
              <a:t> кислота, </a:t>
            </a:r>
            <a:r>
              <a:rPr lang="ru-RU" dirty="0" err="1"/>
              <a:t>фруктові</a:t>
            </a:r>
            <a:r>
              <a:rPr lang="ru-RU" dirty="0"/>
              <a:t> соки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та </a:t>
            </a:r>
            <a:r>
              <a:rPr lang="ru-RU" dirty="0" err="1"/>
              <a:t>відпустки</a:t>
            </a:r>
            <a:r>
              <a:rPr lang="ru-RU" dirty="0"/>
              <a:t> на </a:t>
            </a:r>
            <a:r>
              <a:rPr lang="ru-RU" dirty="0" err="1"/>
              <a:t>задану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Феритні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окисних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в </a:t>
            </a:r>
            <a:r>
              <a:rPr lang="ru-RU" dirty="0" err="1"/>
              <a:t>розчинах</a:t>
            </a:r>
            <a:r>
              <a:rPr lang="ru-RU" dirty="0"/>
              <a:t> </a:t>
            </a:r>
            <a:r>
              <a:rPr lang="ru-RU" dirty="0" err="1"/>
              <a:t>азотної</a:t>
            </a:r>
            <a:r>
              <a:rPr lang="ru-RU" dirty="0"/>
              <a:t> </a:t>
            </a:r>
            <a:r>
              <a:rPr lang="ru-RU" dirty="0" err="1"/>
              <a:t>кислоти</a:t>
            </a:r>
            <a:r>
              <a:rPr lang="ru-RU" dirty="0"/>
              <a:t>), для </a:t>
            </a:r>
            <a:r>
              <a:rPr lang="ru-RU" dirty="0" err="1"/>
              <a:t>побутових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, </a:t>
            </a:r>
            <a:r>
              <a:rPr lang="ru-RU" dirty="0" err="1"/>
              <a:t>харчової</a:t>
            </a:r>
            <a:r>
              <a:rPr lang="ru-RU" dirty="0"/>
              <a:t>, </a:t>
            </a:r>
            <a:r>
              <a:rPr lang="ru-RU" dirty="0" err="1"/>
              <a:t>легкої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 та для </a:t>
            </a:r>
            <a:r>
              <a:rPr lang="ru-RU" dirty="0" err="1"/>
              <a:t>теплообмінного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в </a:t>
            </a:r>
            <a:r>
              <a:rPr lang="ru-RU" dirty="0" err="1"/>
              <a:t>енергомашинобудуванні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8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0624"/>
            <a:ext cx="11076432" cy="61996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Феритні</a:t>
            </a:r>
            <a:r>
              <a:rPr lang="ru-RU" dirty="0"/>
              <a:t> </a:t>
            </a:r>
            <a:r>
              <a:rPr lang="ru-RU" dirty="0" err="1"/>
              <a:t>хромисті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корозійну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в </a:t>
            </a:r>
            <a:r>
              <a:rPr lang="ru-RU" dirty="0" err="1"/>
              <a:t>азотній</a:t>
            </a:r>
            <a:r>
              <a:rPr lang="ru-RU" dirty="0"/>
              <a:t> </a:t>
            </a:r>
            <a:r>
              <a:rPr lang="ru-RU" dirty="0" err="1"/>
              <a:t>кислоті</a:t>
            </a:r>
            <a:r>
              <a:rPr lang="ru-RU" dirty="0"/>
              <a:t>, </a:t>
            </a:r>
            <a:r>
              <a:rPr lang="ru-RU" dirty="0" err="1"/>
              <a:t>водних</a:t>
            </a:r>
            <a:r>
              <a:rPr lang="ru-RU" dirty="0"/>
              <a:t> </a:t>
            </a:r>
            <a:r>
              <a:rPr lang="ru-RU" dirty="0" err="1"/>
              <a:t>розчинах</a:t>
            </a:r>
            <a:r>
              <a:rPr lang="ru-RU" dirty="0"/>
              <a:t> </a:t>
            </a:r>
            <a:r>
              <a:rPr lang="ru-RU" dirty="0" err="1"/>
              <a:t>аміаку</a:t>
            </a:r>
            <a:r>
              <a:rPr lang="ru-RU" dirty="0"/>
              <a:t>, в </a:t>
            </a:r>
            <a:r>
              <a:rPr lang="ru-RU" dirty="0" err="1"/>
              <a:t>аміачній</a:t>
            </a:r>
            <a:r>
              <a:rPr lang="ru-RU" dirty="0"/>
              <a:t> </a:t>
            </a:r>
            <a:r>
              <a:rPr lang="ru-RU" dirty="0" err="1"/>
              <a:t>селітрі</a:t>
            </a:r>
            <a:r>
              <a:rPr lang="ru-RU" dirty="0"/>
              <a:t>,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азотної</a:t>
            </a:r>
            <a:r>
              <a:rPr lang="ru-RU" dirty="0"/>
              <a:t>, </a:t>
            </a:r>
            <a:r>
              <a:rPr lang="ru-RU" dirty="0" err="1"/>
              <a:t>фосфорної</a:t>
            </a:r>
            <a:r>
              <a:rPr lang="ru-RU" dirty="0"/>
              <a:t> та </a:t>
            </a:r>
            <a:r>
              <a:rPr lang="ru-RU" dirty="0" err="1"/>
              <a:t>фтористоводневої</a:t>
            </a:r>
            <a:r>
              <a:rPr lang="ru-RU" dirty="0"/>
              <a:t> кислот, а </a:t>
            </a:r>
            <a:r>
              <a:rPr lang="ru-RU" dirty="0" err="1"/>
              <a:t>також</a:t>
            </a:r>
            <a:r>
              <a:rPr lang="ru-RU" dirty="0"/>
              <a:t> в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Корозійна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сталей </a:t>
            </a:r>
            <a:r>
              <a:rPr lang="ru-RU" dirty="0" err="1"/>
              <a:t>феритного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збільшенням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в них хрому, </a:t>
            </a:r>
            <a:r>
              <a:rPr lang="ru-RU" dirty="0" err="1"/>
              <a:t>зменшенням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та азоту. У </a:t>
            </a:r>
            <a:r>
              <a:rPr lang="ru-RU" dirty="0" err="1"/>
              <a:t>зарубіжній</a:t>
            </a:r>
            <a:r>
              <a:rPr lang="ru-RU" dirty="0"/>
              <a:t>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з </a:t>
            </a:r>
            <a:r>
              <a:rPr lang="ru-RU" dirty="0" err="1"/>
              <a:t>низьким</a:t>
            </a:r>
            <a:r>
              <a:rPr lang="ru-RU" dirty="0"/>
              <a:t> </a:t>
            </a:r>
            <a:r>
              <a:rPr lang="ru-RU" dirty="0" err="1"/>
              <a:t>сумарним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та азоту (0,025-0,035%),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18-28% С</a:t>
            </a:r>
            <a:r>
              <a:rPr lang="en-US" dirty="0"/>
              <a:t>r </a:t>
            </a:r>
            <a:r>
              <a:rPr lang="ru-RU" dirty="0"/>
              <a:t>та 2-4% Мо, </a:t>
            </a:r>
            <a:r>
              <a:rPr lang="ru-RU" dirty="0" err="1"/>
              <a:t>стабілізовані</a:t>
            </a:r>
            <a:r>
              <a:rPr lang="ru-RU" dirty="0"/>
              <a:t>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Nb.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суперферит</a:t>
            </a:r>
            <a:r>
              <a:rPr lang="ru-RU" dirty="0"/>
              <a:t>;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, </a:t>
            </a:r>
            <a:r>
              <a:rPr lang="ru-RU" dirty="0" err="1"/>
              <a:t>стійки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корозії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напругою</a:t>
            </a:r>
            <a:r>
              <a:rPr lang="ru-RU" dirty="0"/>
              <a:t>, </a:t>
            </a:r>
            <a:r>
              <a:rPr lang="ru-RU" dirty="0" err="1"/>
              <a:t>піттингової</a:t>
            </a:r>
            <a:r>
              <a:rPr lang="ru-RU" dirty="0"/>
              <a:t> та </a:t>
            </a:r>
            <a:r>
              <a:rPr lang="ru-RU" dirty="0" err="1"/>
              <a:t>щілинної</a:t>
            </a:r>
            <a:r>
              <a:rPr lang="ru-RU" dirty="0"/>
              <a:t> </a:t>
            </a:r>
            <a:r>
              <a:rPr lang="ru-RU" dirty="0" err="1"/>
              <a:t>корозії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66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5631" y="545464"/>
            <a:ext cx="11119539" cy="611659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Основною </a:t>
            </a:r>
            <a:r>
              <a:rPr lang="ru-RU" dirty="0" err="1"/>
              <a:t>перевагою</a:t>
            </a:r>
            <a:r>
              <a:rPr lang="ru-RU" dirty="0"/>
              <a:t> сталей </a:t>
            </a:r>
            <a:r>
              <a:rPr lang="ru-RU" dirty="0" err="1"/>
              <a:t>аустенітного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службові</a:t>
            </a:r>
            <a:r>
              <a:rPr lang="ru-RU" dirty="0"/>
              <a:t> характеристики (</a:t>
            </a:r>
            <a:r>
              <a:rPr lang="ru-RU" dirty="0" err="1"/>
              <a:t>міцність</a:t>
            </a:r>
            <a:r>
              <a:rPr lang="ru-RU" dirty="0"/>
              <a:t>, </a:t>
            </a:r>
            <a:r>
              <a:rPr lang="ru-RU" dirty="0" err="1"/>
              <a:t>пластичність</a:t>
            </a:r>
            <a:r>
              <a:rPr lang="ru-RU" dirty="0"/>
              <a:t>, </a:t>
            </a:r>
            <a:r>
              <a:rPr lang="ru-RU" dirty="0" err="1"/>
              <a:t>корозійна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робочих</a:t>
            </a:r>
            <a:r>
              <a:rPr lang="ru-RU" dirty="0"/>
              <a:t> </a:t>
            </a:r>
            <a:r>
              <a:rPr lang="ru-RU" dirty="0" err="1"/>
              <a:t>середовищ</a:t>
            </a:r>
            <a:r>
              <a:rPr lang="ru-RU" dirty="0"/>
              <a:t>) та хороша </a:t>
            </a:r>
            <a:r>
              <a:rPr lang="ru-RU" dirty="0" err="1"/>
              <a:t>технологічність</a:t>
            </a:r>
            <a:r>
              <a:rPr lang="ru-RU" dirty="0"/>
              <a:t>. Тому </a:t>
            </a:r>
            <a:r>
              <a:rPr lang="ru-RU" dirty="0" err="1"/>
              <a:t>аустенітні</a:t>
            </a:r>
            <a:r>
              <a:rPr lang="ru-RU" dirty="0"/>
              <a:t> </a:t>
            </a:r>
            <a:r>
              <a:rPr lang="ru-RU" dirty="0" err="1"/>
              <a:t>корозійностійкі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знайшли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як </a:t>
            </a:r>
            <a:r>
              <a:rPr lang="ru-RU" dirty="0" err="1"/>
              <a:t>конструкційний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хромонікелевих</a:t>
            </a:r>
            <a:r>
              <a:rPr lang="ru-RU" dirty="0"/>
              <a:t> </a:t>
            </a:r>
            <a:r>
              <a:rPr lang="ru-RU" dirty="0" err="1"/>
              <a:t>аустенітних</a:t>
            </a:r>
            <a:r>
              <a:rPr lang="ru-RU" dirty="0"/>
              <a:t> сталях </a:t>
            </a:r>
            <a:r>
              <a:rPr lang="ru-RU" dirty="0" err="1"/>
              <a:t>промислових</a:t>
            </a:r>
            <a:r>
              <a:rPr lang="ru-RU" dirty="0"/>
              <a:t> плавок </a:t>
            </a:r>
            <a:r>
              <a:rPr lang="ru-RU" dirty="0" err="1"/>
              <a:t>можливі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фазові</a:t>
            </a:r>
            <a:r>
              <a:rPr lang="ru-RU" dirty="0"/>
              <a:t> </a:t>
            </a:r>
            <a:r>
              <a:rPr lang="ru-RU" dirty="0" err="1"/>
              <a:t>перетворення</a:t>
            </a:r>
            <a:r>
              <a:rPr lang="ru-RU" dirty="0"/>
              <a:t>: 1)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карбідних</a:t>
            </a:r>
            <a:r>
              <a:rPr lang="ru-RU" dirty="0"/>
              <a:t>, </a:t>
            </a:r>
            <a:r>
              <a:rPr lang="ru-RU" dirty="0" err="1"/>
              <a:t>карбонітридних</a:t>
            </a:r>
            <a:r>
              <a:rPr lang="ru-RU" dirty="0"/>
              <a:t> фаз при </a:t>
            </a:r>
            <a:r>
              <a:rPr lang="ru-RU" dirty="0" err="1"/>
              <a:t>нагріваннях</a:t>
            </a:r>
            <a:r>
              <a:rPr lang="ru-RU" dirty="0"/>
              <a:t> в </a:t>
            </a:r>
            <a:r>
              <a:rPr lang="ru-RU" dirty="0" err="1"/>
              <a:t>інтервалі</a:t>
            </a:r>
            <a:r>
              <a:rPr lang="ru-RU" dirty="0"/>
              <a:t> 650-850 ° С; 2) </a:t>
            </a:r>
            <a:r>
              <a:rPr lang="ru-RU" dirty="0" err="1"/>
              <a:t>розчинення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фаз при </a:t>
            </a:r>
            <a:r>
              <a:rPr lang="ru-RU" dirty="0" err="1"/>
              <a:t>нагріванні</a:t>
            </a:r>
            <a:r>
              <a:rPr lang="ru-RU" dirty="0"/>
              <a:t> до </a:t>
            </a:r>
            <a:r>
              <a:rPr lang="ru-RU" dirty="0" err="1"/>
              <a:t>вищих</a:t>
            </a:r>
            <a:r>
              <a:rPr lang="ru-RU" dirty="0"/>
              <a:t> температур (1100-1200 ° С); 3)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el-GR" dirty="0"/>
              <a:t>δ-</a:t>
            </a:r>
            <a:r>
              <a:rPr lang="ru-RU" dirty="0" err="1"/>
              <a:t>фериту</a:t>
            </a:r>
            <a:r>
              <a:rPr lang="ru-RU" dirty="0"/>
              <a:t> при </a:t>
            </a:r>
            <a:r>
              <a:rPr lang="ru-RU" dirty="0" err="1"/>
              <a:t>високотемпературних</a:t>
            </a:r>
            <a:r>
              <a:rPr lang="ru-RU" dirty="0"/>
              <a:t> </a:t>
            </a:r>
            <a:r>
              <a:rPr lang="ru-RU" dirty="0" err="1"/>
              <a:t>нагріваннях</a:t>
            </a:r>
            <a:r>
              <a:rPr lang="ru-RU" dirty="0"/>
              <a:t>; 4)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el-GR" dirty="0"/>
              <a:t>α- </a:t>
            </a:r>
            <a:r>
              <a:rPr lang="ru-RU" dirty="0"/>
              <a:t>та </a:t>
            </a:r>
            <a:r>
              <a:rPr lang="el-GR" dirty="0"/>
              <a:t>ε-</a:t>
            </a:r>
            <a:r>
              <a:rPr lang="ru-RU" dirty="0" err="1"/>
              <a:t>мартенситних</a:t>
            </a:r>
            <a:r>
              <a:rPr lang="ru-RU" dirty="0"/>
              <a:t> фаз при </a:t>
            </a:r>
            <a:r>
              <a:rPr lang="ru-RU" dirty="0" err="1"/>
              <a:t>охолодженні</a:t>
            </a:r>
            <a:r>
              <a:rPr lang="ru-RU" dirty="0"/>
              <a:t> та </a:t>
            </a:r>
            <a:r>
              <a:rPr lang="ru-RU" dirty="0" err="1"/>
              <a:t>пластичній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489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9184"/>
            <a:ext cx="11003280" cy="63093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Хромомарганцевонікелеві</a:t>
            </a:r>
            <a:r>
              <a:rPr lang="ru-RU" dirty="0"/>
              <a:t> та </a:t>
            </a:r>
            <a:r>
              <a:rPr lang="ru-RU" dirty="0" err="1"/>
              <a:t>хромомарганцеві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Марганець</a:t>
            </a:r>
            <a:r>
              <a:rPr lang="ru-RU" dirty="0"/>
              <a:t>, як і </a:t>
            </a:r>
            <a:r>
              <a:rPr lang="ru-RU" dirty="0" err="1"/>
              <a:t>нікель</a:t>
            </a:r>
            <a:r>
              <a:rPr lang="ru-RU" dirty="0"/>
              <a:t>, є </a:t>
            </a:r>
            <a:r>
              <a:rPr lang="ru-RU" dirty="0" err="1"/>
              <a:t>аустенітоутворюючим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сильну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на </a:t>
            </a:r>
            <a:r>
              <a:rPr lang="ru-RU" dirty="0" err="1"/>
              <a:t>стабілізацію</a:t>
            </a:r>
            <a:r>
              <a:rPr lang="ru-RU" dirty="0"/>
              <a:t> </a:t>
            </a:r>
            <a:r>
              <a:rPr lang="ru-RU" dirty="0" err="1"/>
              <a:t>аустеніту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Корозійна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</a:t>
            </a:r>
            <a:r>
              <a:rPr lang="ru-RU" dirty="0" err="1"/>
              <a:t>хромомарганцевих</a:t>
            </a:r>
            <a:r>
              <a:rPr lang="ru-RU" dirty="0"/>
              <a:t> і </a:t>
            </a:r>
            <a:r>
              <a:rPr lang="ru-RU" dirty="0" err="1"/>
              <a:t>хромомарганцевонікелевих</a:t>
            </a:r>
            <a:r>
              <a:rPr lang="ru-RU" dirty="0"/>
              <a:t> сталей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агресивних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в </a:t>
            </a:r>
            <a:r>
              <a:rPr lang="ru-RU" dirty="0" err="1"/>
              <a:t>середовищах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агресивності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азотна</a:t>
            </a:r>
            <a:r>
              <a:rPr lang="ru-RU" dirty="0"/>
              <a:t> кислота, </a:t>
            </a:r>
            <a:r>
              <a:rPr lang="ru-RU" dirty="0" err="1"/>
              <a:t>середовища</a:t>
            </a:r>
            <a:r>
              <a:rPr lang="ru-RU" dirty="0"/>
              <a:t> з галогенами, сульфатами, </a:t>
            </a:r>
            <a:r>
              <a:rPr lang="ru-RU" dirty="0" err="1"/>
              <a:t>сульфідами</a:t>
            </a:r>
            <a:r>
              <a:rPr lang="ru-RU" dirty="0"/>
              <a:t>) </a:t>
            </a:r>
            <a:r>
              <a:rPr lang="ru-RU" dirty="0" err="1"/>
              <a:t>марганець</a:t>
            </a:r>
            <a:r>
              <a:rPr lang="ru-RU" dirty="0"/>
              <a:t> негативно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корозії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Тому </a:t>
            </a:r>
            <a:r>
              <a:rPr lang="ru-RU" dirty="0" err="1"/>
              <a:t>корозійностійкі</a:t>
            </a:r>
            <a:r>
              <a:rPr lang="ru-RU" dirty="0"/>
              <a:t> </a:t>
            </a:r>
            <a:r>
              <a:rPr lang="ru-RU" dirty="0" err="1"/>
              <a:t>хромомарганцеві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ретельних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на </a:t>
            </a:r>
            <a:r>
              <a:rPr lang="ru-RU" dirty="0" err="1"/>
              <a:t>корозійну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 у </a:t>
            </a:r>
            <a:r>
              <a:rPr lang="ru-RU" dirty="0" err="1"/>
              <a:t>робочому</a:t>
            </a:r>
            <a:r>
              <a:rPr lang="ru-RU" dirty="0"/>
              <a:t> </a:t>
            </a:r>
            <a:r>
              <a:rPr lang="ru-RU" dirty="0" err="1"/>
              <a:t>середовищі</a:t>
            </a:r>
            <a:r>
              <a:rPr lang="ru-RU" dirty="0"/>
              <a:t>. В </a:t>
            </a:r>
            <a:r>
              <a:rPr lang="ru-RU" dirty="0" err="1"/>
              <a:t>даний</a:t>
            </a:r>
            <a:r>
              <a:rPr lang="ru-RU" dirty="0"/>
              <a:t> час у </a:t>
            </a:r>
            <a:r>
              <a:rPr lang="ru-RU" dirty="0" err="1"/>
              <a:t>техніці</a:t>
            </a:r>
            <a:r>
              <a:rPr lang="ru-RU" dirty="0"/>
              <a:t> </a:t>
            </a:r>
            <a:r>
              <a:rPr lang="ru-RU" dirty="0" err="1"/>
              <a:t>накопичено</a:t>
            </a:r>
            <a:r>
              <a:rPr lang="ru-RU" dirty="0"/>
              <a:t> великий </a:t>
            </a:r>
            <a:r>
              <a:rPr lang="ru-RU" dirty="0" err="1"/>
              <a:t>досвід</a:t>
            </a:r>
            <a:r>
              <a:rPr lang="ru-RU" dirty="0"/>
              <a:t> з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сталей з </a:t>
            </a:r>
            <a:r>
              <a:rPr lang="ru-RU" dirty="0" err="1"/>
              <a:t>частковою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повною</a:t>
            </a:r>
            <a:r>
              <a:rPr lang="ru-RU" dirty="0"/>
              <a:t> </a:t>
            </a:r>
            <a:r>
              <a:rPr lang="ru-RU" dirty="0" err="1"/>
              <a:t>заміною</a:t>
            </a:r>
            <a:r>
              <a:rPr lang="ru-RU" dirty="0"/>
              <a:t> </a:t>
            </a:r>
            <a:r>
              <a:rPr lang="ru-RU" dirty="0" err="1"/>
              <a:t>нікелю</a:t>
            </a:r>
            <a:r>
              <a:rPr lang="ru-RU" dirty="0"/>
              <a:t> марганцем як </a:t>
            </a:r>
            <a:r>
              <a:rPr lang="ru-RU" dirty="0" err="1"/>
              <a:t>корозійно-стійкий</a:t>
            </a:r>
            <a:r>
              <a:rPr lang="ru-RU" dirty="0"/>
              <a:t> </a:t>
            </a:r>
            <a:r>
              <a:rPr lang="ru-RU" dirty="0" err="1"/>
              <a:t>матеріал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4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328"/>
            <a:ext cx="10515600" cy="63550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Аустеніто-феритні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знаходять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особливо у </a:t>
            </a:r>
            <a:r>
              <a:rPr lang="ru-RU" dirty="0" err="1"/>
              <a:t>хімічному</a:t>
            </a:r>
            <a:r>
              <a:rPr lang="ru-RU" dirty="0"/>
              <a:t> </a:t>
            </a:r>
            <a:r>
              <a:rPr lang="ru-RU" dirty="0" err="1"/>
              <a:t>машинобудуванні</a:t>
            </a:r>
            <a:r>
              <a:rPr lang="ru-RU" dirty="0"/>
              <a:t>, </a:t>
            </a:r>
            <a:r>
              <a:rPr lang="ru-RU" dirty="0" err="1"/>
              <a:t>суднобудуванні</a:t>
            </a:r>
            <a:r>
              <a:rPr lang="ru-RU" dirty="0"/>
              <a:t>, </a:t>
            </a:r>
            <a:r>
              <a:rPr lang="ru-RU" dirty="0" err="1"/>
              <a:t>авіації</a:t>
            </a:r>
            <a:r>
              <a:rPr lang="ru-RU" dirty="0"/>
              <a:t>. </a:t>
            </a:r>
            <a:r>
              <a:rPr lang="ru-RU" dirty="0" err="1"/>
              <a:t>Принципова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відмінність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вищому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в них хрому </a:t>
            </a:r>
            <a:r>
              <a:rPr lang="ru-RU" dirty="0" err="1"/>
              <a:t>аустеніт</a:t>
            </a:r>
            <a:r>
              <a:rPr lang="ru-RU" dirty="0"/>
              <a:t> </a:t>
            </a:r>
            <a:r>
              <a:rPr lang="ru-RU" dirty="0" err="1"/>
              <a:t>стає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стійким</a:t>
            </a:r>
            <a:r>
              <a:rPr lang="ru-RU" dirty="0"/>
              <a:t> по </a:t>
            </a:r>
            <a:r>
              <a:rPr lang="ru-RU" dirty="0" err="1"/>
              <a:t>відношенню</a:t>
            </a:r>
            <a:r>
              <a:rPr lang="ru-RU" dirty="0"/>
              <a:t> до мартенситного </a:t>
            </a:r>
            <a:r>
              <a:rPr lang="ru-RU" dirty="0" err="1"/>
              <a:t>перетворення</a:t>
            </a:r>
            <a:r>
              <a:rPr lang="ru-RU" dirty="0"/>
              <a:t>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виключити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мартенситу в </a:t>
            </a:r>
            <a:r>
              <a:rPr lang="ru-RU" dirty="0" err="1"/>
              <a:t>цих</a:t>
            </a:r>
            <a:r>
              <a:rPr lang="ru-RU" dirty="0"/>
              <a:t> сталях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вдається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err="1"/>
              <a:t>Аустеніто-мартенситні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відносять</a:t>
            </a:r>
            <a:r>
              <a:rPr lang="ru-RU" dirty="0"/>
              <a:t> до сталей </a:t>
            </a:r>
            <a:r>
              <a:rPr lang="ru-RU" dirty="0" err="1"/>
              <a:t>перехідного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Структура </a:t>
            </a:r>
            <a:r>
              <a:rPr lang="ru-RU" dirty="0" err="1"/>
              <a:t>цих</a:t>
            </a:r>
            <a:r>
              <a:rPr lang="ru-RU" dirty="0"/>
              <a:t> сталей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є </a:t>
            </a:r>
            <a:r>
              <a:rPr lang="ru-RU" dirty="0" err="1"/>
              <a:t>нестійким</a:t>
            </a:r>
            <a:r>
              <a:rPr lang="ru-RU" dirty="0"/>
              <a:t> (</a:t>
            </a:r>
            <a:r>
              <a:rPr lang="ru-RU" dirty="0" err="1"/>
              <a:t>метастабільний</a:t>
            </a:r>
            <a:r>
              <a:rPr lang="ru-RU" dirty="0"/>
              <a:t>) </a:t>
            </a:r>
            <a:r>
              <a:rPr lang="ru-RU" dirty="0" err="1"/>
              <a:t>аустеніт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зазнавати</a:t>
            </a:r>
            <a:r>
              <a:rPr lang="ru-RU" dirty="0"/>
              <a:t> мартенситного </a:t>
            </a:r>
            <a:r>
              <a:rPr lang="el-GR" dirty="0"/>
              <a:t>γ→α</a:t>
            </a:r>
            <a:r>
              <a:rPr lang="ru-RU" dirty="0"/>
              <a:t>м-</a:t>
            </a:r>
            <a:r>
              <a:rPr lang="ru-RU" dirty="0" err="1"/>
              <a:t>перетворення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холодом.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співвідношенням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аустеніту</a:t>
            </a:r>
            <a:r>
              <a:rPr lang="ru-RU" dirty="0"/>
              <a:t> та мартенситу у </a:t>
            </a:r>
            <a:r>
              <a:rPr lang="ru-RU" dirty="0" err="1"/>
              <a:t>структурі</a:t>
            </a:r>
            <a:r>
              <a:rPr lang="ru-RU" dirty="0"/>
              <a:t>.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до сталей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та </a:t>
            </a:r>
            <a:r>
              <a:rPr lang="ru-RU" dirty="0" err="1"/>
              <a:t>технологічності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6245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2.2 </a:t>
            </a:r>
            <a:r>
              <a:rPr lang="ru-RU" b="1" dirty="0" err="1"/>
              <a:t>Інструментальні</a:t>
            </a:r>
            <a:r>
              <a:rPr lang="ru-RU" b="1" dirty="0"/>
              <a:t> </a:t>
            </a:r>
            <a:r>
              <a:rPr lang="ru-RU" b="1" dirty="0" err="1"/>
              <a:t>швидкорізальні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212" y="1186107"/>
            <a:ext cx="10884408" cy="5404104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продуктивності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швидкорізальними</a:t>
            </a:r>
            <a:r>
              <a:rPr lang="ru-RU" dirty="0"/>
              <a:t>. Основною метою </a:t>
            </a:r>
            <a:r>
              <a:rPr lang="ru-RU" dirty="0" err="1"/>
              <a:t>легування</a:t>
            </a:r>
            <a:r>
              <a:rPr lang="ru-RU" dirty="0"/>
              <a:t> </a:t>
            </a:r>
            <a:r>
              <a:rPr lang="ru-RU" dirty="0" err="1"/>
              <a:t>швидкорізальної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є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червоностійкості</a:t>
            </a:r>
            <a:r>
              <a:rPr lang="ru-RU" dirty="0"/>
              <a:t> та </a:t>
            </a:r>
            <a:r>
              <a:rPr lang="ru-RU" dirty="0" err="1"/>
              <a:t>зносостійкості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</a:t>
            </a:r>
            <a:r>
              <a:rPr lang="ru-RU" dirty="0" err="1"/>
              <a:t>введені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різні</a:t>
            </a:r>
            <a:r>
              <a:rPr lang="ru-RU" dirty="0"/>
              <a:t> і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государства. </a:t>
            </a:r>
            <a:r>
              <a:rPr lang="ru-RU" dirty="0" err="1"/>
              <a:t>Основними</a:t>
            </a:r>
            <a:r>
              <a:rPr lang="ru-RU" dirty="0"/>
              <a:t> </a:t>
            </a:r>
            <a:r>
              <a:rPr lang="ru-RU" dirty="0" err="1"/>
              <a:t>легуючими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, як і </a:t>
            </a:r>
            <a:r>
              <a:rPr lang="ru-RU" dirty="0" err="1"/>
              <a:t>раніше</a:t>
            </a:r>
            <a:r>
              <a:rPr lang="ru-RU" dirty="0"/>
              <a:t>, </a:t>
            </a:r>
            <a:r>
              <a:rPr lang="ru-RU" dirty="0" err="1"/>
              <a:t>залишаються</a:t>
            </a:r>
            <a:r>
              <a:rPr lang="ru-RU" dirty="0"/>
              <a:t> </a:t>
            </a:r>
            <a:r>
              <a:rPr lang="en-US" dirty="0"/>
              <a:t>W, Mo, V, Cr, Co, </a:t>
            </a:r>
            <a:r>
              <a:rPr lang="ru-RU" dirty="0"/>
              <a:t>а </a:t>
            </a:r>
            <a:r>
              <a:rPr lang="ru-RU" dirty="0" err="1"/>
              <a:t>зразком</a:t>
            </a:r>
            <a:r>
              <a:rPr lang="ru-RU" dirty="0"/>
              <a:t> служить сталь </a:t>
            </a:r>
            <a:r>
              <a:rPr lang="ru-RU" dirty="0" err="1"/>
              <a:t>Р18</a:t>
            </a:r>
            <a:r>
              <a:rPr lang="ru-RU" dirty="0"/>
              <a:t>. За структурою </a:t>
            </a:r>
            <a:r>
              <a:rPr lang="ru-RU" dirty="0" err="1"/>
              <a:t>швидкорізальна</a:t>
            </a:r>
            <a:r>
              <a:rPr lang="ru-RU" dirty="0"/>
              <a:t> сталь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льодубуритного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 У </a:t>
            </a:r>
            <a:r>
              <a:rPr lang="ru-RU" dirty="0" err="1"/>
              <a:t>цих</a:t>
            </a:r>
            <a:r>
              <a:rPr lang="ru-RU" dirty="0"/>
              <a:t> сталях є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карбіди</a:t>
            </a:r>
            <a:r>
              <a:rPr lang="ru-RU" dirty="0"/>
              <a:t>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30%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карбіди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формули</a:t>
            </a:r>
            <a:r>
              <a:rPr lang="ru-RU" dirty="0"/>
              <a:t> </a:t>
            </a:r>
            <a:r>
              <a:rPr lang="en-US" dirty="0" err="1"/>
              <a:t>Fe4W2C</a:t>
            </a:r>
            <a:r>
              <a:rPr lang="en-US" dirty="0"/>
              <a:t>, </a:t>
            </a:r>
            <a:r>
              <a:rPr lang="en-US" dirty="0" err="1"/>
              <a:t>Fe3W3C</a:t>
            </a:r>
            <a:r>
              <a:rPr lang="en-US" dirty="0"/>
              <a:t>, (</a:t>
            </a:r>
            <a:r>
              <a:rPr lang="en-US" dirty="0" err="1"/>
              <a:t>Fe,W</a:t>
            </a:r>
            <a:r>
              <a:rPr lang="en-US" dirty="0"/>
              <a:t>)</a:t>
            </a:r>
            <a:r>
              <a:rPr lang="en-US" dirty="0" err="1"/>
              <a:t>6C</a:t>
            </a:r>
            <a:r>
              <a:rPr lang="en-US" dirty="0"/>
              <a:t>, </a:t>
            </a:r>
            <a:r>
              <a:rPr lang="ru-RU" dirty="0" err="1"/>
              <a:t>які</a:t>
            </a:r>
            <a:r>
              <a:rPr lang="ru-RU" dirty="0"/>
              <a:t> у </a:t>
            </a:r>
            <a:r>
              <a:rPr lang="ru-RU" dirty="0" err="1"/>
              <a:t>загальному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записувати</a:t>
            </a:r>
            <a:r>
              <a:rPr lang="ru-RU" dirty="0"/>
              <a:t> (</a:t>
            </a:r>
            <a:r>
              <a:rPr lang="en-US" dirty="0"/>
              <a:t>Fe, W, Cr)3</a:t>
            </a:r>
            <a:r>
              <a:rPr lang="ru-RU" dirty="0"/>
              <a:t>С та </a:t>
            </a:r>
            <a:r>
              <a:rPr lang="en-US" dirty="0" err="1"/>
              <a:t>V2C</a:t>
            </a:r>
            <a:r>
              <a:rPr lang="en-US" dirty="0"/>
              <a:t>. </a:t>
            </a:r>
            <a:r>
              <a:rPr lang="ru-RU" dirty="0"/>
              <a:t>Чим </a:t>
            </a:r>
            <a:r>
              <a:rPr lang="ru-RU" dirty="0" err="1"/>
              <a:t>вище</a:t>
            </a:r>
            <a:r>
              <a:rPr lang="ru-RU" dirty="0"/>
              <a:t> температура,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легують</a:t>
            </a:r>
            <a:r>
              <a:rPr lang="ru-RU" dirty="0"/>
              <a:t>, переходить у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,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менше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міститься</a:t>
            </a:r>
            <a:r>
              <a:rPr lang="ru-RU" dirty="0"/>
              <a:t> в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швидкорізальних</a:t>
            </a:r>
            <a:r>
              <a:rPr lang="ru-RU" dirty="0"/>
              <a:t> сталей наведено у </a:t>
            </a:r>
            <a:r>
              <a:rPr lang="ru-RU" dirty="0" err="1"/>
              <a:t>таблиці</a:t>
            </a:r>
            <a:r>
              <a:rPr lang="ru-RU" dirty="0"/>
              <a:t> 2.3.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57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6487" y="128016"/>
            <a:ext cx="10515600" cy="5738051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Таблиця</a:t>
            </a:r>
            <a:r>
              <a:rPr lang="ru-RU" dirty="0"/>
              <a:t> 2.3 - </a:t>
            </a: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швидкорізальних</a:t>
            </a:r>
            <a:r>
              <a:rPr lang="ru-RU" dirty="0"/>
              <a:t>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01" y="680052"/>
            <a:ext cx="11213571" cy="276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Быстрорежущие стали, инструментальная ст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55" y="3516663"/>
            <a:ext cx="6762750" cy="334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577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432" y="118872"/>
            <a:ext cx="11451336" cy="6629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стали </a:t>
            </a:r>
            <a:r>
              <a:rPr lang="ru-RU" dirty="0" err="1"/>
              <a:t>відносять</a:t>
            </a:r>
            <a:r>
              <a:rPr lang="ru-RU" dirty="0"/>
              <a:t> до </a:t>
            </a:r>
            <a:r>
              <a:rPr lang="ru-RU" dirty="0" err="1"/>
              <a:t>спеціальних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по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зазначених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/>
              <a:t>- за </a:t>
            </a:r>
            <a:r>
              <a:rPr lang="ru-RU" dirty="0" err="1"/>
              <a:t>хімічним</a:t>
            </a:r>
            <a:r>
              <a:rPr lang="ru-RU" dirty="0"/>
              <a:t> складом;</a:t>
            </a:r>
          </a:p>
          <a:p>
            <a:pPr marL="0" indent="0" algn="just">
              <a:buNone/>
            </a:pPr>
            <a:r>
              <a:rPr lang="ru-RU" dirty="0"/>
              <a:t>за способом </a:t>
            </a:r>
            <a:r>
              <a:rPr lang="ru-RU" dirty="0" err="1"/>
              <a:t>виробництва</a:t>
            </a:r>
            <a:r>
              <a:rPr lang="ru-RU" dirty="0"/>
              <a:t>;</a:t>
            </a:r>
          </a:p>
          <a:p>
            <a:pPr marL="0" indent="0" algn="just">
              <a:buNone/>
            </a:pPr>
            <a:r>
              <a:rPr lang="ru-RU" dirty="0"/>
              <a:t>за способом </a:t>
            </a:r>
            <a:r>
              <a:rPr lang="ru-RU" dirty="0" err="1"/>
              <a:t>обробки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хімічним</a:t>
            </a:r>
            <a:r>
              <a:rPr lang="ru-RU" dirty="0"/>
              <a:t> складом до </a:t>
            </a:r>
            <a:r>
              <a:rPr lang="ru-RU" dirty="0" err="1"/>
              <a:t>спеціальних</a:t>
            </a:r>
            <a:r>
              <a:rPr lang="ru-RU" dirty="0"/>
              <a:t> сталей </a:t>
            </a: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, </a:t>
            </a:r>
            <a:r>
              <a:rPr lang="ru-RU" dirty="0" err="1"/>
              <a:t>леговані</a:t>
            </a:r>
            <a:r>
              <a:rPr lang="ru-RU" dirty="0"/>
              <a:t> </a:t>
            </a:r>
            <a:r>
              <a:rPr lang="ru-RU" dirty="0" err="1"/>
              <a:t>нікелем</a:t>
            </a:r>
            <a:r>
              <a:rPr lang="ru-RU" dirty="0"/>
              <a:t>, хромом, вольфрамом, </a:t>
            </a:r>
            <a:r>
              <a:rPr lang="ru-RU" dirty="0" err="1"/>
              <a:t>молібденом</a:t>
            </a:r>
            <a:r>
              <a:rPr lang="ru-RU" dirty="0"/>
              <a:t>, </a:t>
            </a:r>
            <a:r>
              <a:rPr lang="ru-RU" dirty="0" err="1"/>
              <a:t>ванадієм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., </a:t>
            </a:r>
            <a:r>
              <a:rPr lang="ru-RU" dirty="0" err="1"/>
              <a:t>наприклад</a:t>
            </a:r>
            <a:r>
              <a:rPr lang="ru-RU" dirty="0"/>
              <a:t> </a:t>
            </a:r>
            <a:r>
              <a:rPr lang="ru-RU" dirty="0" err="1"/>
              <a:t>нержавіючі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з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13% хрому і добавками </a:t>
            </a:r>
            <a:r>
              <a:rPr lang="ru-RU" dirty="0" err="1"/>
              <a:t>нікелю</a:t>
            </a:r>
            <a:r>
              <a:rPr lang="ru-RU" dirty="0"/>
              <a:t>, </a:t>
            </a:r>
            <a:r>
              <a:rPr lang="ru-RU" dirty="0" err="1"/>
              <a:t>молібдену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. При </a:t>
            </a:r>
            <a:r>
              <a:rPr lang="ru-RU" dirty="0" err="1"/>
              <a:t>виробництві</a:t>
            </a:r>
            <a:r>
              <a:rPr lang="ru-RU" dirty="0"/>
              <a:t> та </a:t>
            </a:r>
            <a:r>
              <a:rPr lang="ru-RU" dirty="0" err="1"/>
              <a:t>термічній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таких сталей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характер </a:t>
            </a:r>
            <a:r>
              <a:rPr lang="ru-RU" dirty="0" err="1"/>
              <a:t>легування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Легированными сталями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сплави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,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додані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легуючих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з </a:t>
            </a:r>
            <a:r>
              <a:rPr lang="ru-RU" dirty="0" err="1"/>
              <a:t>одержання</a:t>
            </a:r>
            <a:r>
              <a:rPr lang="ru-RU" dirty="0"/>
              <a:t> низки </a:t>
            </a:r>
            <a:r>
              <a:rPr lang="ru-RU" dirty="0" err="1"/>
              <a:t>особливих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легуючих</a:t>
            </a:r>
            <a:r>
              <a:rPr lang="ru-RU" dirty="0"/>
              <a:t> добавок стали </a:t>
            </a:r>
            <a:r>
              <a:rPr lang="ru-RU" dirty="0" err="1"/>
              <a:t>поділяють</a:t>
            </a:r>
            <a:r>
              <a:rPr lang="ru-RU" dirty="0"/>
              <a:t> на: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низьколеговані</a:t>
            </a:r>
            <a:r>
              <a:rPr lang="ru-RU" dirty="0"/>
              <a:t> (</a:t>
            </a:r>
            <a:r>
              <a:rPr lang="ru-RU" dirty="0" err="1"/>
              <a:t>кількість</a:t>
            </a:r>
            <a:r>
              <a:rPr lang="ru-RU" dirty="0"/>
              <a:t> добавок не </a:t>
            </a:r>
            <a:r>
              <a:rPr lang="ru-RU" dirty="0" err="1"/>
              <a:t>перевищує</a:t>
            </a:r>
            <a:r>
              <a:rPr lang="ru-RU" dirty="0"/>
              <a:t> 2,5%);</a:t>
            </a:r>
          </a:p>
          <a:p>
            <a:pPr marL="0" indent="0" algn="just">
              <a:buNone/>
            </a:pPr>
            <a:r>
              <a:rPr lang="ru-RU" dirty="0" err="1"/>
              <a:t>середньолеговані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2,5 до 10%);</a:t>
            </a:r>
          </a:p>
          <a:p>
            <a:pPr marL="0" indent="0" algn="just">
              <a:buNone/>
            </a:pPr>
            <a:r>
              <a:rPr lang="ru-RU" dirty="0" err="1"/>
              <a:t>високолеговані</a:t>
            </a:r>
            <a:r>
              <a:rPr lang="ru-RU" dirty="0"/>
              <a:t> (</a:t>
            </a:r>
            <a:r>
              <a:rPr lang="ru-RU" dirty="0" err="1"/>
              <a:t>додаток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10%).</a:t>
            </a:r>
          </a:p>
        </p:txBody>
      </p:sp>
    </p:spTree>
    <p:extLst>
      <p:ext uri="{BB962C8B-B14F-4D97-AF65-F5344CB8AC3E}">
        <p14:creationId xmlns:p14="http://schemas.microsoft.com/office/powerpoint/2010/main" val="241274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411480"/>
            <a:ext cx="10905067" cy="6251787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 err="1"/>
              <a:t>Швидкорізальні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як </a:t>
            </a:r>
            <a:r>
              <a:rPr lang="ru-RU" dirty="0" err="1"/>
              <a:t>класичним</a:t>
            </a:r>
            <a:r>
              <a:rPr lang="ru-RU" dirty="0"/>
              <a:t> способом (</a:t>
            </a:r>
            <a:r>
              <a:rPr lang="ru-RU" dirty="0" err="1"/>
              <a:t>розливання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в </a:t>
            </a:r>
            <a:r>
              <a:rPr lang="ru-RU" dirty="0" err="1"/>
              <a:t>зливки</a:t>
            </a:r>
            <a:r>
              <a:rPr lang="ru-RU" dirty="0"/>
              <a:t>, прокатка та </a:t>
            </a:r>
            <a:r>
              <a:rPr lang="ru-RU" dirty="0" err="1"/>
              <a:t>проковування</a:t>
            </a:r>
            <a:r>
              <a:rPr lang="ru-RU" dirty="0"/>
              <a:t>), так і методами </a:t>
            </a:r>
            <a:r>
              <a:rPr lang="ru-RU" dirty="0" err="1"/>
              <a:t>порошкової</a:t>
            </a:r>
            <a:r>
              <a:rPr lang="ru-RU" dirty="0"/>
              <a:t> </a:t>
            </a:r>
            <a:r>
              <a:rPr lang="ru-RU" dirty="0" err="1"/>
              <a:t>металургії</a:t>
            </a:r>
            <a:r>
              <a:rPr lang="ru-RU" dirty="0"/>
              <a:t> (</a:t>
            </a:r>
            <a:r>
              <a:rPr lang="ru-RU" dirty="0" err="1"/>
              <a:t>розпилення</a:t>
            </a:r>
            <a:r>
              <a:rPr lang="ru-RU" dirty="0"/>
              <a:t> </a:t>
            </a:r>
            <a:r>
              <a:rPr lang="ru-RU" dirty="0" err="1"/>
              <a:t>струменя</a:t>
            </a:r>
            <a:r>
              <a:rPr lang="ru-RU" dirty="0"/>
              <a:t> </a:t>
            </a:r>
            <a:r>
              <a:rPr lang="ru-RU" dirty="0" err="1"/>
              <a:t>рідкої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азотом).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швидкорізальної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мірою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ступенем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прокованості</a:t>
            </a:r>
            <a:r>
              <a:rPr lang="ru-RU" dirty="0"/>
              <a:t>. При </a:t>
            </a:r>
            <a:r>
              <a:rPr lang="ru-RU" dirty="0" err="1"/>
              <a:t>недостатньому</a:t>
            </a:r>
            <a:r>
              <a:rPr lang="ru-RU" dirty="0"/>
              <a:t> </a:t>
            </a:r>
            <a:r>
              <a:rPr lang="ru-RU" dirty="0" err="1"/>
              <a:t>проковуванні</a:t>
            </a:r>
            <a:r>
              <a:rPr lang="ru-RU" dirty="0"/>
              <a:t> </a:t>
            </a:r>
            <a:r>
              <a:rPr lang="ru-RU" dirty="0" err="1"/>
              <a:t>виготовленої</a:t>
            </a:r>
            <a:r>
              <a:rPr lang="ru-RU" dirty="0"/>
              <a:t> </a:t>
            </a:r>
            <a:r>
              <a:rPr lang="ru-RU" dirty="0" err="1"/>
              <a:t>класичним</a:t>
            </a:r>
            <a:r>
              <a:rPr lang="ru-RU" dirty="0"/>
              <a:t> способом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карбідна</a:t>
            </a:r>
            <a:r>
              <a:rPr lang="ru-RU" dirty="0"/>
              <a:t> </a:t>
            </a:r>
            <a:r>
              <a:rPr lang="ru-RU" dirty="0" err="1"/>
              <a:t>ліквація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швидкорізальної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суттєво</a:t>
            </a:r>
            <a:r>
              <a:rPr lang="ru-RU" dirty="0"/>
              <a:t> </a:t>
            </a:r>
            <a:r>
              <a:rPr lang="ru-RU" dirty="0" err="1"/>
              <a:t>скоротилося</a:t>
            </a:r>
            <a:r>
              <a:rPr lang="ru-RU" dirty="0"/>
              <a:t> у </a:t>
            </a:r>
            <a:r>
              <a:rPr lang="ru-RU" dirty="0" err="1"/>
              <a:t>зв'язку</a:t>
            </a:r>
            <a:r>
              <a:rPr lang="ru-RU" dirty="0"/>
              <a:t> з широким </a:t>
            </a:r>
            <a:r>
              <a:rPr lang="ru-RU" dirty="0" err="1"/>
              <a:t>поширенням</a:t>
            </a:r>
            <a:r>
              <a:rPr lang="ru-RU" dirty="0"/>
              <a:t> </a:t>
            </a:r>
            <a:r>
              <a:rPr lang="ru-RU" dirty="0" err="1"/>
              <a:t>твердих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. З </a:t>
            </a:r>
            <a:r>
              <a:rPr lang="ru-RU" dirty="0" err="1"/>
              <a:t>швидкорізальної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кінцевий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 (</a:t>
            </a:r>
            <a:r>
              <a:rPr lang="ru-RU" dirty="0" err="1"/>
              <a:t>мітчики</a:t>
            </a:r>
            <a:r>
              <a:rPr lang="ru-RU" dirty="0"/>
              <a:t>, </a:t>
            </a:r>
            <a:r>
              <a:rPr lang="ru-RU" dirty="0" err="1"/>
              <a:t>свердла</a:t>
            </a:r>
            <a:r>
              <a:rPr lang="ru-RU" dirty="0"/>
              <a:t>, </a:t>
            </a:r>
            <a:r>
              <a:rPr lang="ru-RU" dirty="0" err="1"/>
              <a:t>фрези</a:t>
            </a:r>
            <a:r>
              <a:rPr lang="ru-RU" dirty="0"/>
              <a:t> невеликих </a:t>
            </a:r>
            <a:r>
              <a:rPr lang="ru-RU" dirty="0" err="1"/>
              <a:t>діаметрів</a:t>
            </a:r>
            <a:r>
              <a:rPr lang="ru-RU" dirty="0"/>
              <a:t>). У </a:t>
            </a:r>
            <a:r>
              <a:rPr lang="ru-RU" dirty="0" err="1"/>
              <a:t>токарній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</a:t>
            </a:r>
            <a:r>
              <a:rPr lang="ru-RU" dirty="0" err="1"/>
              <a:t>різці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змінними</a:t>
            </a:r>
            <a:r>
              <a:rPr lang="ru-RU" dirty="0"/>
              <a:t> та </a:t>
            </a:r>
            <a:r>
              <a:rPr lang="ru-RU" dirty="0" err="1"/>
              <a:t>напайними</a:t>
            </a:r>
            <a:r>
              <a:rPr lang="ru-RU" dirty="0"/>
              <a:t> </a:t>
            </a:r>
            <a:r>
              <a:rPr lang="ru-RU" dirty="0" err="1"/>
              <a:t>твердосплавними</a:t>
            </a:r>
            <a:r>
              <a:rPr lang="ru-RU" dirty="0"/>
              <a:t> пластинами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витіснили</a:t>
            </a:r>
            <a:r>
              <a:rPr lang="ru-RU" dirty="0"/>
              <a:t> </a:t>
            </a:r>
            <a:r>
              <a:rPr lang="ru-RU" dirty="0" err="1"/>
              <a:t>різці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швидкорізальної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408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820400" cy="63479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вітчизняних</a:t>
            </a:r>
            <a:r>
              <a:rPr lang="ru-RU" dirty="0"/>
              <a:t> марок </a:t>
            </a:r>
            <a:r>
              <a:rPr lang="ru-RU" dirty="0" err="1"/>
              <a:t>швидкорізальних</a:t>
            </a:r>
            <a:r>
              <a:rPr lang="ru-RU" dirty="0"/>
              <a:t> сталей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Сталь </a:t>
            </a:r>
            <a:r>
              <a:rPr lang="ru-RU" dirty="0" err="1"/>
              <a:t>Р9</a:t>
            </a:r>
            <a:r>
              <a:rPr lang="ru-RU" dirty="0"/>
              <a:t> </a:t>
            </a:r>
            <a:r>
              <a:rPr lang="ru-RU" dirty="0" err="1"/>
              <a:t>рекомендують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простої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потребують</a:t>
            </a:r>
            <a:r>
              <a:rPr lang="ru-RU" dirty="0"/>
              <a:t> великого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шліфування</a:t>
            </a:r>
            <a:r>
              <a:rPr lang="ru-RU" dirty="0"/>
              <a:t>,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звичайних</a:t>
            </a:r>
            <a:r>
              <a:rPr lang="ru-RU" dirty="0"/>
              <a:t> </a:t>
            </a:r>
            <a:r>
              <a:rPr lang="ru-RU" dirty="0" err="1"/>
              <a:t>конструкційних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(</a:t>
            </a:r>
            <a:r>
              <a:rPr lang="ru-RU" dirty="0" err="1"/>
              <a:t>різців</a:t>
            </a:r>
            <a:r>
              <a:rPr lang="ru-RU" dirty="0"/>
              <a:t>, фрез, </a:t>
            </a:r>
            <a:r>
              <a:rPr lang="ru-RU" dirty="0" err="1"/>
              <a:t>зенкерів</a:t>
            </a:r>
            <a:r>
              <a:rPr lang="ru-RU" dirty="0"/>
              <a:t>).</a:t>
            </a:r>
          </a:p>
          <a:p>
            <a:pPr algn="just"/>
            <a:r>
              <a:rPr lang="ru-RU" dirty="0"/>
              <a:t>Для </a:t>
            </a:r>
            <a:r>
              <a:rPr lang="ru-RU" dirty="0" err="1"/>
              <a:t>фасонних</a:t>
            </a:r>
            <a:r>
              <a:rPr lang="ru-RU" dirty="0"/>
              <a:t> та </a:t>
            </a:r>
            <a:r>
              <a:rPr lang="ru-RU" dirty="0" err="1"/>
              <a:t>складних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(для </a:t>
            </a:r>
            <a:r>
              <a:rPr lang="ru-RU" dirty="0" err="1"/>
              <a:t>нарізування</a:t>
            </a:r>
            <a:r>
              <a:rPr lang="ru-RU" dirty="0"/>
              <a:t> </a:t>
            </a:r>
            <a:r>
              <a:rPr lang="ru-RU" dirty="0" err="1"/>
              <a:t>різьблень</a:t>
            </a:r>
            <a:r>
              <a:rPr lang="ru-RU" dirty="0"/>
              <a:t> та </a:t>
            </a:r>
            <a:r>
              <a:rPr lang="ru-RU" dirty="0" err="1"/>
              <a:t>зубів</a:t>
            </a:r>
            <a:r>
              <a:rPr lang="ru-RU" dirty="0"/>
              <a:t>), для </a:t>
            </a:r>
            <a:r>
              <a:rPr lang="ru-RU" dirty="0" err="1"/>
              <a:t>яких</a:t>
            </a:r>
            <a:r>
              <a:rPr lang="ru-RU" dirty="0"/>
              <a:t> основною </a:t>
            </a:r>
            <a:r>
              <a:rPr lang="ru-RU" dirty="0" err="1"/>
              <a:t>вимогою</a:t>
            </a:r>
            <a:r>
              <a:rPr lang="ru-RU" dirty="0"/>
              <a:t> є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зносостійкість</a:t>
            </a:r>
            <a:r>
              <a:rPr lang="ru-RU" dirty="0"/>
              <a:t>,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сталь </a:t>
            </a:r>
            <a:r>
              <a:rPr lang="ru-RU" dirty="0" err="1"/>
              <a:t>Р18</a:t>
            </a:r>
            <a:r>
              <a:rPr lang="ru-RU" dirty="0"/>
              <a:t> (</a:t>
            </a:r>
            <a:r>
              <a:rPr lang="ru-RU" dirty="0" err="1"/>
              <a:t>вольфрамова</a:t>
            </a:r>
            <a:r>
              <a:rPr lang="ru-RU" dirty="0"/>
              <a:t>).</a:t>
            </a:r>
          </a:p>
          <a:p>
            <a:pPr algn="just"/>
            <a:r>
              <a:rPr lang="ru-RU" dirty="0" err="1"/>
              <a:t>Кобальтові</a:t>
            </a:r>
            <a:r>
              <a:rPr lang="ru-RU" dirty="0"/>
              <a:t> </a:t>
            </a:r>
            <a:r>
              <a:rPr lang="ru-RU" dirty="0" err="1"/>
              <a:t>швидкорізальні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Р9К5</a:t>
            </a:r>
            <a:r>
              <a:rPr lang="ru-RU" dirty="0"/>
              <a:t>, </a:t>
            </a:r>
            <a:r>
              <a:rPr lang="ru-RU" dirty="0" err="1"/>
              <a:t>Р9К10</a:t>
            </a:r>
            <a:r>
              <a:rPr lang="ru-RU" dirty="0"/>
              <a:t>) </a:t>
            </a:r>
            <a:r>
              <a:rPr lang="ru-RU" dirty="0" err="1"/>
              <a:t>застосовують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деталей з </a:t>
            </a:r>
            <a:r>
              <a:rPr lang="ru-RU" dirty="0" err="1"/>
              <a:t>важкообробних</a:t>
            </a:r>
            <a:r>
              <a:rPr lang="ru-RU" dirty="0"/>
              <a:t> </a:t>
            </a:r>
            <a:r>
              <a:rPr lang="ru-RU" dirty="0" err="1"/>
              <a:t>корозійно-стійких</a:t>
            </a:r>
            <a:r>
              <a:rPr lang="ru-RU" dirty="0"/>
              <a:t> і </a:t>
            </a:r>
            <a:r>
              <a:rPr lang="ru-RU" dirty="0" err="1"/>
              <a:t>жароміцних</a:t>
            </a:r>
            <a:r>
              <a:rPr lang="ru-RU" dirty="0"/>
              <a:t> сталей і </a:t>
            </a:r>
            <a:r>
              <a:rPr lang="ru-RU" dirty="0" err="1"/>
              <a:t>сплавів</a:t>
            </a:r>
            <a:r>
              <a:rPr lang="ru-RU" dirty="0"/>
              <a:t>,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переривчастого</a:t>
            </a:r>
            <a:r>
              <a:rPr lang="ru-RU" dirty="0"/>
              <a:t> </a:t>
            </a:r>
            <a:r>
              <a:rPr lang="ru-RU" dirty="0" err="1"/>
              <a:t>різання</a:t>
            </a:r>
            <a:r>
              <a:rPr lang="ru-RU" dirty="0"/>
              <a:t>, </a:t>
            </a:r>
            <a:r>
              <a:rPr lang="ru-RU" dirty="0" err="1"/>
              <a:t>вібрацій</a:t>
            </a:r>
            <a:r>
              <a:rPr lang="ru-RU" dirty="0"/>
              <a:t>,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Ванадієві</a:t>
            </a:r>
            <a:r>
              <a:rPr lang="ru-RU" dirty="0"/>
              <a:t> </a:t>
            </a:r>
            <a:r>
              <a:rPr lang="ru-RU" dirty="0" err="1"/>
              <a:t>швидкорізальні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Р9Ф5</a:t>
            </a:r>
            <a:r>
              <a:rPr lang="ru-RU" dirty="0"/>
              <a:t>, </a:t>
            </a:r>
            <a:r>
              <a:rPr lang="ru-RU" dirty="0" err="1"/>
              <a:t>Р14Ф4</a:t>
            </a:r>
            <a:r>
              <a:rPr lang="ru-RU" dirty="0"/>
              <a:t>) </a:t>
            </a:r>
            <a:r>
              <a:rPr lang="ru-RU" dirty="0" err="1"/>
              <a:t>рекомендують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для </a:t>
            </a:r>
            <a:r>
              <a:rPr lang="ru-RU" dirty="0" err="1"/>
              <a:t>чистової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(протяжки, </a:t>
            </a:r>
            <a:r>
              <a:rPr lang="ru-RU" dirty="0" err="1"/>
              <a:t>розгортки</a:t>
            </a:r>
            <a:r>
              <a:rPr lang="ru-RU" dirty="0"/>
              <a:t>, </a:t>
            </a:r>
            <a:r>
              <a:rPr lang="ru-RU" dirty="0" err="1"/>
              <a:t>шевери</a:t>
            </a:r>
            <a:r>
              <a:rPr lang="ru-RU" dirty="0"/>
              <a:t>).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для </a:t>
            </a:r>
            <a:r>
              <a:rPr lang="ru-RU" dirty="0" err="1"/>
              <a:t>обробки</a:t>
            </a:r>
            <a:r>
              <a:rPr lang="ru-RU" dirty="0"/>
              <a:t> </a:t>
            </a:r>
            <a:r>
              <a:rPr lang="ru-RU" dirty="0" err="1"/>
              <a:t>важкообробних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при </a:t>
            </a:r>
            <a:r>
              <a:rPr lang="ru-RU" dirty="0" err="1"/>
              <a:t>зрізанні</a:t>
            </a:r>
            <a:r>
              <a:rPr lang="ru-RU" dirty="0"/>
              <a:t> </a:t>
            </a:r>
            <a:r>
              <a:rPr lang="ru-RU" dirty="0" err="1"/>
              <a:t>стружок</a:t>
            </a:r>
            <a:r>
              <a:rPr lang="ru-RU" dirty="0"/>
              <a:t> невеликого поперечного </a:t>
            </a:r>
            <a:r>
              <a:rPr lang="ru-RU" dirty="0" err="1"/>
              <a:t>перерізу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Вольфрамомолібденові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Р9М4</a:t>
            </a:r>
            <a:r>
              <a:rPr lang="ru-RU" dirty="0"/>
              <a:t>, </a:t>
            </a:r>
            <a:r>
              <a:rPr lang="ru-RU" dirty="0" err="1"/>
              <a:t>Р6М3</a:t>
            </a:r>
            <a:r>
              <a:rPr lang="ru-RU" dirty="0"/>
              <a:t>) </a:t>
            </a:r>
            <a:r>
              <a:rPr lang="ru-RU" dirty="0" err="1"/>
              <a:t>використовують</a:t>
            </a:r>
            <a:r>
              <a:rPr lang="ru-RU" dirty="0"/>
              <a:t> для </a:t>
            </a:r>
            <a:r>
              <a:rPr lang="ru-RU" dirty="0" err="1"/>
              <a:t>інструментів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чорнової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протяжок</a:t>
            </a:r>
            <a:r>
              <a:rPr lang="ru-RU" dirty="0"/>
              <a:t>, </a:t>
            </a:r>
            <a:r>
              <a:rPr lang="ru-RU" dirty="0" err="1"/>
              <a:t>довбаків</a:t>
            </a:r>
            <a:r>
              <a:rPr lang="ru-RU" dirty="0"/>
              <a:t>, </a:t>
            </a:r>
            <a:r>
              <a:rPr lang="ru-RU" dirty="0" err="1"/>
              <a:t>шеверів</a:t>
            </a:r>
            <a:r>
              <a:rPr lang="ru-RU" dirty="0"/>
              <a:t>, фрез.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3098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053" y="154813"/>
            <a:ext cx="10515600" cy="58585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2.3 </a:t>
            </a:r>
            <a:r>
              <a:rPr lang="ru-RU" b="1" dirty="0" err="1"/>
              <a:t>Конструкційні</a:t>
            </a:r>
            <a:r>
              <a:rPr lang="ru-RU" b="1" dirty="0"/>
              <a:t> </a:t>
            </a:r>
            <a:r>
              <a:rPr lang="ru-RU" b="1" dirty="0" err="1"/>
              <a:t>зносостійкі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053" y="759587"/>
            <a:ext cx="11020440" cy="397764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Зносостійкими</a:t>
            </a:r>
            <a:r>
              <a:rPr lang="ru-RU" b="1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характеризуються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опором </a:t>
            </a:r>
            <a:r>
              <a:rPr lang="ru-RU" dirty="0" err="1"/>
              <a:t>зношування</a:t>
            </a:r>
            <a:r>
              <a:rPr lang="ru-RU" dirty="0"/>
              <a:t> (</a:t>
            </a:r>
            <a:r>
              <a:rPr lang="ru-RU" dirty="0" err="1"/>
              <a:t>кулькопідшипникові</a:t>
            </a:r>
            <a:r>
              <a:rPr lang="ru-RU" dirty="0"/>
              <a:t>, </a:t>
            </a:r>
            <a:r>
              <a:rPr lang="ru-RU" dirty="0" err="1"/>
              <a:t>високомарганцеві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.).</a:t>
            </a:r>
          </a:p>
          <a:p>
            <a:pPr marL="0" indent="0" algn="just">
              <a:buNone/>
            </a:pPr>
            <a:r>
              <a:rPr lang="ru-RU" dirty="0" err="1"/>
              <a:t>Шарикопідшипникові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марок </a:t>
            </a:r>
            <a:r>
              <a:rPr lang="ru-RU" dirty="0" err="1"/>
              <a:t>ШХ6</a:t>
            </a:r>
            <a:r>
              <a:rPr lang="ru-RU" dirty="0"/>
              <a:t>, </a:t>
            </a:r>
            <a:r>
              <a:rPr lang="ru-RU" dirty="0" err="1"/>
              <a:t>ШХ9</a:t>
            </a:r>
            <a:r>
              <a:rPr lang="ru-RU" dirty="0"/>
              <a:t>, </a:t>
            </a:r>
            <a:r>
              <a:rPr lang="ru-RU" dirty="0" err="1"/>
              <a:t>ШХ15</a:t>
            </a:r>
            <a:r>
              <a:rPr lang="ru-RU" dirty="0"/>
              <a:t>, </a:t>
            </a:r>
            <a:r>
              <a:rPr lang="ru-RU" dirty="0" err="1"/>
              <a:t>ШХ15СГ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кульок</a:t>
            </a:r>
            <a:r>
              <a:rPr lang="ru-RU" dirty="0"/>
              <a:t> та </a:t>
            </a:r>
            <a:r>
              <a:rPr lang="ru-RU" dirty="0" err="1"/>
              <a:t>роликів</a:t>
            </a:r>
            <a:r>
              <a:rPr lang="ru-RU" dirty="0"/>
              <a:t> </a:t>
            </a:r>
            <a:r>
              <a:rPr lang="ru-RU" dirty="0" err="1"/>
              <a:t>підшипників</a:t>
            </a:r>
            <a:r>
              <a:rPr lang="ru-RU" dirty="0"/>
              <a:t> </a:t>
            </a:r>
            <a:r>
              <a:rPr lang="ru-RU" dirty="0" err="1"/>
              <a:t>кочення</a:t>
            </a:r>
            <a:r>
              <a:rPr lang="ru-RU" dirty="0"/>
              <a:t>.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 (0,95-1,15%) та хром,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зазначено</a:t>
            </a:r>
            <a:r>
              <a:rPr lang="ru-RU" dirty="0"/>
              <a:t> в </a:t>
            </a:r>
            <a:r>
              <a:rPr lang="ru-RU" dirty="0" err="1"/>
              <a:t>марці</a:t>
            </a:r>
            <a:r>
              <a:rPr lang="ru-RU" dirty="0"/>
              <a:t> в </a:t>
            </a:r>
            <a:r>
              <a:rPr lang="ru-RU" dirty="0" err="1"/>
              <a:t>десятих</a:t>
            </a:r>
            <a:r>
              <a:rPr lang="ru-RU" dirty="0"/>
              <a:t> </a:t>
            </a:r>
            <a:r>
              <a:rPr lang="ru-RU" dirty="0" err="1"/>
              <a:t>частках</a:t>
            </a:r>
            <a:r>
              <a:rPr lang="ru-RU" dirty="0"/>
              <a:t> </a:t>
            </a:r>
            <a:r>
              <a:rPr lang="ru-RU" dirty="0" err="1"/>
              <a:t>відсотка</a:t>
            </a:r>
            <a:r>
              <a:rPr lang="ru-RU" dirty="0"/>
              <a:t>,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. </a:t>
            </a:r>
            <a:r>
              <a:rPr lang="ru-RU" dirty="0" err="1"/>
              <a:t>Крім</a:t>
            </a:r>
            <a:r>
              <a:rPr lang="ru-RU" dirty="0"/>
              <a:t> того, хром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прожарювання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Остаточною </a:t>
            </a:r>
            <a:r>
              <a:rPr lang="ru-RU" dirty="0" err="1"/>
              <a:t>термічною</a:t>
            </a:r>
            <a:r>
              <a:rPr lang="ru-RU" dirty="0"/>
              <a:t> </a:t>
            </a:r>
            <a:r>
              <a:rPr lang="ru-RU" dirty="0" err="1"/>
              <a:t>обробкою</a:t>
            </a:r>
            <a:r>
              <a:rPr lang="ru-RU" dirty="0"/>
              <a:t> є </a:t>
            </a:r>
            <a:r>
              <a:rPr lang="ru-RU" dirty="0" err="1"/>
              <a:t>загартування</a:t>
            </a:r>
            <a:r>
              <a:rPr lang="ru-RU" dirty="0"/>
              <a:t> з температур 830-880°</a:t>
            </a:r>
            <a:r>
              <a:rPr lang="en-US" dirty="0"/>
              <a:t>C (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марок </a:t>
            </a:r>
            <a:r>
              <a:rPr lang="ru-RU" dirty="0" err="1"/>
              <a:t>сталі</a:t>
            </a:r>
            <a:r>
              <a:rPr lang="ru-RU" dirty="0"/>
              <a:t>) в </a:t>
            </a:r>
            <a:r>
              <a:rPr lang="ru-RU" dirty="0" err="1"/>
              <a:t>маслі</a:t>
            </a:r>
            <a:r>
              <a:rPr lang="ru-RU" dirty="0"/>
              <a:t> та </a:t>
            </a:r>
            <a:r>
              <a:rPr lang="ru-RU" dirty="0" err="1"/>
              <a:t>низькотемпературну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 при 150-160°</a:t>
            </a:r>
            <a:r>
              <a:rPr lang="en-US" dirty="0"/>
              <a:t>C </a:t>
            </a:r>
            <a:r>
              <a:rPr lang="ru-RU" dirty="0"/>
              <a:t>на </a:t>
            </a:r>
            <a:r>
              <a:rPr lang="ru-RU" dirty="0" err="1"/>
              <a:t>твердість</a:t>
            </a:r>
            <a:r>
              <a:rPr lang="ru-RU" dirty="0"/>
              <a:t> не </a:t>
            </a:r>
            <a:r>
              <a:rPr lang="ru-RU" dirty="0" err="1"/>
              <a:t>нижче</a:t>
            </a:r>
            <a:r>
              <a:rPr lang="ru-RU" dirty="0"/>
              <a:t> 61-65 </a:t>
            </a:r>
            <a:r>
              <a:rPr lang="en-US" dirty="0" err="1"/>
              <a:t>HRC</a:t>
            </a:r>
            <a:r>
              <a:rPr lang="en-US" dirty="0"/>
              <a:t>.</a:t>
            </a:r>
            <a:endParaRPr lang="en-US" dirty="0"/>
          </a:p>
        </p:txBody>
      </p:sp>
      <p:pic>
        <p:nvPicPr>
          <p:cNvPr id="3074" name="Picture 2" descr="Износостойкие стали Raex™. Преимущества использования - Журнал Горная  промышленно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717" y="4819840"/>
            <a:ext cx="2788272" cy="1955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Цементуемые и износостойкие стали | ВИА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904" y="4507992"/>
            <a:ext cx="2563241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онструкционные износостойкие стал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" y="4826763"/>
            <a:ext cx="3545906" cy="1956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913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38328"/>
            <a:ext cx="10802112" cy="6144768"/>
          </a:xfrm>
        </p:spPr>
        <p:txBody>
          <a:bodyPr>
            <a:normAutofit lnSpcReduction="10000"/>
          </a:bodyPr>
          <a:lstStyle/>
          <a:p>
            <a:pPr marL="0" indent="449263" algn="just">
              <a:buNone/>
            </a:pPr>
            <a:r>
              <a:rPr lang="ru-RU" b="1" dirty="0" err="1"/>
              <a:t>Зносостійкі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деталей,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у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тисків</a:t>
            </a:r>
            <a:r>
              <a:rPr lang="ru-RU" dirty="0"/>
              <a:t>, </a:t>
            </a:r>
            <a:r>
              <a:rPr lang="ru-RU" dirty="0" err="1"/>
              <a:t>ударних</a:t>
            </a:r>
            <a:r>
              <a:rPr lang="ru-RU" dirty="0"/>
              <a:t> </a:t>
            </a:r>
            <a:r>
              <a:rPr lang="ru-RU" dirty="0" err="1"/>
              <a:t>навантажень</a:t>
            </a:r>
            <a:r>
              <a:rPr lang="ru-RU" dirty="0"/>
              <a:t> з </a:t>
            </a:r>
            <a:r>
              <a:rPr lang="ru-RU" dirty="0" err="1"/>
              <a:t>одночасним</a:t>
            </a:r>
            <a:r>
              <a:rPr lang="ru-RU" dirty="0"/>
              <a:t> </a:t>
            </a:r>
            <a:r>
              <a:rPr lang="ru-RU" dirty="0" err="1"/>
              <a:t>стиранням</a:t>
            </a:r>
            <a:r>
              <a:rPr lang="ru-RU" dirty="0"/>
              <a:t> (</a:t>
            </a:r>
            <a:r>
              <a:rPr lang="ru-RU" dirty="0" err="1"/>
              <a:t>трамвайні</a:t>
            </a:r>
            <a:r>
              <a:rPr lang="ru-RU" dirty="0"/>
              <a:t> і </a:t>
            </a:r>
            <a:r>
              <a:rPr lang="ru-RU" dirty="0" err="1"/>
              <a:t>залізничні</a:t>
            </a:r>
            <a:r>
              <a:rPr lang="ru-RU" dirty="0"/>
              <a:t> </a:t>
            </a:r>
            <a:r>
              <a:rPr lang="ru-RU" dirty="0" err="1"/>
              <a:t>стрілки</a:t>
            </a:r>
            <a:r>
              <a:rPr lang="ru-RU" dirty="0"/>
              <a:t> і </a:t>
            </a:r>
            <a:r>
              <a:rPr lang="ru-RU" dirty="0" err="1"/>
              <a:t>хрестовини</a:t>
            </a:r>
            <a:r>
              <a:rPr lang="ru-RU" dirty="0"/>
              <a:t>, </a:t>
            </a:r>
            <a:r>
              <a:rPr lang="ru-RU" dirty="0" err="1"/>
              <a:t>гусеничні</a:t>
            </a:r>
            <a:r>
              <a:rPr lang="ru-RU" dirty="0"/>
              <a:t> траки, </a:t>
            </a:r>
            <a:r>
              <a:rPr lang="ru-RU" dirty="0" err="1"/>
              <a:t>зірочки</a:t>
            </a:r>
            <a:r>
              <a:rPr lang="ru-RU" dirty="0"/>
              <a:t>,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дробильних</a:t>
            </a:r>
            <a:r>
              <a:rPr lang="ru-RU" dirty="0"/>
              <a:t> установок та </a:t>
            </a:r>
            <a:r>
              <a:rPr lang="ru-RU" dirty="0" err="1"/>
              <a:t>інших</a:t>
            </a:r>
            <a:r>
              <a:rPr lang="ru-RU" dirty="0"/>
              <a:t>.)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наприклад</a:t>
            </a:r>
            <a:r>
              <a:rPr lang="ru-RU" dirty="0"/>
              <a:t> сталь </a:t>
            </a:r>
            <a:r>
              <a:rPr lang="ru-RU" dirty="0" err="1"/>
              <a:t>110Г13Л</a:t>
            </a:r>
            <a:r>
              <a:rPr lang="ru-RU" dirty="0"/>
              <a:t>. Структура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– </a:t>
            </a:r>
            <a:r>
              <a:rPr lang="ru-RU" dirty="0" err="1"/>
              <a:t>високовуглецевий</a:t>
            </a:r>
            <a:r>
              <a:rPr lang="ru-RU" dirty="0"/>
              <a:t> </a:t>
            </a:r>
            <a:r>
              <a:rPr lang="ru-RU" dirty="0" err="1"/>
              <a:t>аустеніт</a:t>
            </a:r>
            <a:r>
              <a:rPr lang="ru-RU" dirty="0"/>
              <a:t>, </a:t>
            </a:r>
            <a:r>
              <a:rPr lang="ru-RU" dirty="0" err="1"/>
              <a:t>легований</a:t>
            </a:r>
            <a:r>
              <a:rPr lang="ru-RU" dirty="0"/>
              <a:t> марганцем.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аустеніт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тертя</a:t>
            </a:r>
            <a:r>
              <a:rPr lang="ru-RU" dirty="0"/>
              <a:t> </a:t>
            </a:r>
            <a:r>
              <a:rPr lang="ru-RU" dirty="0" err="1"/>
              <a:t>ковзання</a:t>
            </a:r>
            <a:r>
              <a:rPr lang="ru-RU" dirty="0"/>
              <a:t> при великих </a:t>
            </a:r>
            <a:r>
              <a:rPr lang="ru-RU" dirty="0" err="1"/>
              <a:t>питомих</a:t>
            </a:r>
            <a:r>
              <a:rPr lang="ru-RU" dirty="0"/>
              <a:t> </a:t>
            </a:r>
            <a:r>
              <a:rPr lang="ru-RU" dirty="0" err="1"/>
              <a:t>навантаженнях</a:t>
            </a:r>
            <a:r>
              <a:rPr lang="ru-RU" dirty="0"/>
              <a:t> і ударах </a:t>
            </a:r>
            <a:r>
              <a:rPr lang="ru-RU" dirty="0" err="1"/>
              <a:t>наклепується</a:t>
            </a:r>
            <a:r>
              <a:rPr lang="ru-RU" dirty="0"/>
              <a:t> і </a:t>
            </a:r>
            <a:r>
              <a:rPr lang="ru-RU" dirty="0" err="1"/>
              <a:t>твердість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підвищується</a:t>
            </a:r>
            <a:r>
              <a:rPr lang="ru-RU" dirty="0"/>
              <a:t> до 45-48 </a:t>
            </a:r>
            <a:r>
              <a:rPr lang="en-US" dirty="0" err="1"/>
              <a:t>HRC</a:t>
            </a:r>
            <a:r>
              <a:rPr lang="en-US" dirty="0"/>
              <a:t> </a:t>
            </a:r>
            <a:r>
              <a:rPr lang="ru-RU" dirty="0"/>
              <a:t>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Високомарганцевіста</a:t>
            </a:r>
            <a:r>
              <a:rPr lang="ru-RU" dirty="0"/>
              <a:t> сталь </a:t>
            </a:r>
            <a:r>
              <a:rPr lang="ru-RU" dirty="0" err="1"/>
              <a:t>аустенітного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110Г13Л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13% </a:t>
            </a:r>
            <a:r>
              <a:rPr lang="en-US" dirty="0" err="1"/>
              <a:t>Mn</a:t>
            </a:r>
            <a:r>
              <a:rPr lang="en-US" dirty="0"/>
              <a:t> </a:t>
            </a:r>
            <a:r>
              <a:rPr lang="ru-RU" dirty="0"/>
              <a:t>і 1,2% С.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сталь у литому і </a:t>
            </a:r>
            <a:r>
              <a:rPr lang="ru-RU" dirty="0" err="1"/>
              <a:t>рідше</a:t>
            </a:r>
            <a:r>
              <a:rPr lang="ru-RU" dirty="0"/>
              <a:t> в </a:t>
            </a:r>
            <a:r>
              <a:rPr lang="ru-RU" dirty="0" err="1"/>
              <a:t>деформованому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Структура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110Г13Л</a:t>
            </a:r>
            <a:r>
              <a:rPr lang="ru-RU" dirty="0"/>
              <a:t> у литому </a:t>
            </a:r>
            <a:r>
              <a:rPr lang="ru-RU" dirty="0" err="1"/>
              <a:t>стані</a:t>
            </a:r>
            <a:r>
              <a:rPr lang="ru-RU" dirty="0"/>
              <a:t> </a:t>
            </a:r>
            <a:r>
              <a:rPr lang="ru-RU" dirty="0" err="1"/>
              <a:t>складається</a:t>
            </a:r>
            <a:r>
              <a:rPr lang="ru-RU" dirty="0"/>
              <a:t> з </a:t>
            </a:r>
            <a:r>
              <a:rPr lang="ru-RU" dirty="0" err="1"/>
              <a:t>аустеніту</a:t>
            </a:r>
            <a:r>
              <a:rPr lang="ru-RU" dirty="0"/>
              <a:t> та </a:t>
            </a:r>
            <a:r>
              <a:rPr lang="ru-RU" dirty="0" err="1"/>
              <a:t>надлишкових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(</a:t>
            </a:r>
            <a:r>
              <a:rPr lang="en-US" dirty="0" err="1"/>
              <a:t>Fe,Mn</a:t>
            </a:r>
            <a:r>
              <a:rPr lang="en-US" dirty="0"/>
              <a:t>)</a:t>
            </a:r>
            <a:r>
              <a:rPr lang="en-US" dirty="0" err="1"/>
              <a:t>3C</a:t>
            </a:r>
            <a:r>
              <a:rPr lang="en-US" dirty="0"/>
              <a:t>.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по межах зерен </a:t>
            </a:r>
            <a:r>
              <a:rPr lang="ru-RU" dirty="0" err="1"/>
              <a:t>знижує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та </a:t>
            </a:r>
            <a:r>
              <a:rPr lang="ru-RU" dirty="0" err="1"/>
              <a:t>в'язкість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1050-1100 </a:t>
            </a:r>
            <a:r>
              <a:rPr lang="ru-RU" dirty="0" err="1"/>
              <a:t>оС</a:t>
            </a:r>
            <a:r>
              <a:rPr lang="ru-RU" dirty="0"/>
              <a:t> у </a:t>
            </a:r>
            <a:r>
              <a:rPr lang="ru-RU" dirty="0" err="1"/>
              <a:t>воді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структура </a:t>
            </a:r>
            <a:r>
              <a:rPr lang="ru-RU" dirty="0" err="1"/>
              <a:t>стійкого</a:t>
            </a:r>
            <a:r>
              <a:rPr lang="ru-RU" dirty="0"/>
              <a:t> </a:t>
            </a:r>
            <a:r>
              <a:rPr lang="ru-RU" dirty="0" err="1"/>
              <a:t>аустеніту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363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6697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2.4 Мартенситно-</a:t>
            </a:r>
            <a:r>
              <a:rPr lang="ru-RU" b="1" dirty="0" err="1"/>
              <a:t>старіючі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1560"/>
            <a:ext cx="10515600" cy="5125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Мартенситно-</a:t>
            </a:r>
            <a:r>
              <a:rPr lang="ru-RU" b="1" dirty="0" err="1"/>
              <a:t>старіючі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(</a:t>
            </a:r>
            <a:r>
              <a:rPr lang="ru-RU" b="1" dirty="0" err="1"/>
              <a:t>МСС</a:t>
            </a:r>
            <a:r>
              <a:rPr lang="ru-RU" b="1" dirty="0"/>
              <a:t>) </a:t>
            </a:r>
            <a:r>
              <a:rPr lang="ru-RU" dirty="0" err="1"/>
              <a:t>цікавлять</a:t>
            </a:r>
            <a:r>
              <a:rPr lang="ru-RU" dirty="0"/>
              <a:t> </a:t>
            </a:r>
            <a:r>
              <a:rPr lang="ru-RU" dirty="0" err="1"/>
              <a:t>інженерів</a:t>
            </a:r>
            <a:r>
              <a:rPr lang="ru-RU" dirty="0"/>
              <a:t> та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гарному </a:t>
            </a:r>
            <a:r>
              <a:rPr lang="ru-RU" dirty="0" err="1"/>
              <a:t>поєднанню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та </a:t>
            </a:r>
            <a:r>
              <a:rPr lang="ru-RU" dirty="0" err="1"/>
              <a:t>технологічних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  <a:r>
              <a:rPr lang="ru-RU" dirty="0" err="1"/>
              <a:t>Розроблені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та </a:t>
            </a:r>
            <a:r>
              <a:rPr lang="ru-RU" dirty="0" err="1"/>
              <a:t>нікелю</a:t>
            </a:r>
            <a:r>
              <a:rPr lang="ru-RU" dirty="0"/>
              <a:t> </a:t>
            </a:r>
            <a:r>
              <a:rPr lang="en-US" dirty="0"/>
              <a:t>Co, Mo, </a:t>
            </a:r>
            <a:r>
              <a:rPr lang="en-US" dirty="0" err="1"/>
              <a:t>Ti</a:t>
            </a:r>
            <a:r>
              <a:rPr lang="en-US" dirty="0"/>
              <a:t>, Al </a:t>
            </a:r>
            <a:r>
              <a:rPr lang="ru-RU" dirty="0"/>
              <a:t>та </a:t>
            </a:r>
            <a:r>
              <a:rPr lang="en-US" dirty="0" err="1"/>
              <a:t>Nb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en-US" dirty="0"/>
              <a:t>Cr. </a:t>
            </a:r>
            <a:r>
              <a:rPr lang="ru-RU" dirty="0" err="1"/>
              <a:t>Особливістю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сталей є те, </a:t>
            </a:r>
            <a:r>
              <a:rPr lang="ru-RU" dirty="0" err="1"/>
              <a:t>що</a:t>
            </a:r>
            <a:r>
              <a:rPr lang="ru-RU" dirty="0"/>
              <a:t> вони практично не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вуглець</a:t>
            </a:r>
            <a:r>
              <a:rPr lang="ru-RU" dirty="0"/>
              <a:t> (</a:t>
            </a:r>
            <a:r>
              <a:rPr lang="ru-RU" dirty="0" err="1"/>
              <a:t>менше</a:t>
            </a:r>
            <a:r>
              <a:rPr lang="ru-RU" dirty="0"/>
              <a:t> 0,03%),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</a:t>
            </a:r>
            <a:r>
              <a:rPr lang="ru-RU" dirty="0" err="1"/>
              <a:t>утворюється</a:t>
            </a:r>
            <a:r>
              <a:rPr lang="ru-RU" dirty="0"/>
              <a:t> легкий мартенсит.</a:t>
            </a:r>
          </a:p>
          <a:p>
            <a:pPr marL="0" indent="0" algn="just">
              <a:buNone/>
            </a:pPr>
            <a:r>
              <a:rPr lang="ru-RU" dirty="0" err="1"/>
              <a:t>Це</a:t>
            </a:r>
            <a:r>
              <a:rPr lang="ru-RU" dirty="0"/>
              <a:t> стали на </a:t>
            </a:r>
            <a:r>
              <a:rPr lang="en-US" dirty="0"/>
              <a:t>Fe–Ni </a:t>
            </a:r>
            <a:r>
              <a:rPr lang="ru-RU" dirty="0" err="1"/>
              <a:t>основі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7–20% </a:t>
            </a:r>
            <a:r>
              <a:rPr lang="el-GR" dirty="0"/>
              <a:t>Ν</a:t>
            </a:r>
            <a:r>
              <a:rPr lang="en-US" dirty="0" err="1"/>
              <a:t>i</a:t>
            </a:r>
            <a:r>
              <a:rPr lang="en-US" dirty="0"/>
              <a:t>,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леговані</a:t>
            </a:r>
            <a:r>
              <a:rPr lang="ru-RU" dirty="0"/>
              <a:t> </a:t>
            </a:r>
            <a:r>
              <a:rPr lang="en-US" dirty="0"/>
              <a:t>Co, Mo, </a:t>
            </a:r>
            <a:r>
              <a:rPr lang="en-US" dirty="0" err="1"/>
              <a:t>Ti</a:t>
            </a:r>
            <a:r>
              <a:rPr lang="en-US" dirty="0"/>
              <a:t>, Al </a:t>
            </a:r>
            <a:r>
              <a:rPr lang="ru-RU" dirty="0"/>
              <a:t>та </a:t>
            </a:r>
            <a:r>
              <a:rPr lang="en-US" dirty="0" err="1"/>
              <a:t>Nb</a:t>
            </a:r>
            <a:r>
              <a:rPr lang="en-US" dirty="0"/>
              <a:t> (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корозійна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, то </a:t>
            </a:r>
            <a:r>
              <a:rPr lang="ru-RU" dirty="0" err="1"/>
              <a:t>додають</a:t>
            </a:r>
            <a:r>
              <a:rPr lang="ru-RU" dirty="0"/>
              <a:t> і </a:t>
            </a:r>
            <a:r>
              <a:rPr lang="en-US" dirty="0"/>
              <a:t>Cr). </a:t>
            </a:r>
            <a:r>
              <a:rPr lang="ru-RU" dirty="0" err="1"/>
              <a:t>Класичними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18–25% </a:t>
            </a:r>
            <a:r>
              <a:rPr lang="en-US" dirty="0"/>
              <a:t>Ni </a:t>
            </a:r>
            <a:r>
              <a:rPr lang="ru-RU" dirty="0"/>
              <a:t>та з </a:t>
            </a:r>
            <a:r>
              <a:rPr lang="ru-RU" dirty="0" err="1"/>
              <a:t>мінімальним</a:t>
            </a:r>
            <a:r>
              <a:rPr lang="ru-RU" dirty="0"/>
              <a:t> </a:t>
            </a:r>
            <a:r>
              <a:rPr lang="ru-RU" dirty="0" err="1"/>
              <a:t>вмістом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. Марки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використовуваних</a:t>
            </a:r>
            <a:r>
              <a:rPr lang="ru-RU" dirty="0"/>
              <a:t> сталей наведено у </a:t>
            </a:r>
            <a:r>
              <a:rPr lang="ru-RU" dirty="0" err="1"/>
              <a:t>таблиці</a:t>
            </a:r>
            <a:r>
              <a:rPr lang="ru-RU" dirty="0"/>
              <a:t> 2.4, а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МСС</a:t>
            </a:r>
            <a:r>
              <a:rPr lang="ru-RU" dirty="0"/>
              <a:t> – </a:t>
            </a:r>
            <a:r>
              <a:rPr lang="ru-RU" dirty="0" err="1"/>
              <a:t>малюнку</a:t>
            </a:r>
            <a:r>
              <a:rPr lang="ru-RU" dirty="0"/>
              <a:t> 2.1.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207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333" y="438912"/>
            <a:ext cx="11091334" cy="634593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err="1"/>
              <a:t>Таблиця</a:t>
            </a:r>
            <a:r>
              <a:rPr lang="ru-RU" dirty="0"/>
              <a:t> 2.4 – </a:t>
            </a:r>
            <a:r>
              <a:rPr lang="ru-RU" dirty="0" err="1"/>
              <a:t>Механічні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(</a:t>
            </a:r>
            <a:r>
              <a:rPr lang="ru-RU" dirty="0" err="1"/>
              <a:t>середні</a:t>
            </a:r>
            <a:r>
              <a:rPr lang="ru-RU" dirty="0"/>
              <a:t>) мартенситно-</a:t>
            </a:r>
            <a:r>
              <a:rPr lang="ru-RU" dirty="0" err="1"/>
              <a:t>старіючих</a:t>
            </a:r>
            <a:r>
              <a:rPr lang="ru-RU" dirty="0"/>
              <a:t> сталей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зміцнюють</a:t>
            </a:r>
            <a:r>
              <a:rPr lang="ru-RU" dirty="0"/>
              <a:t> стали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легуючі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, як </a:t>
            </a:r>
            <a:r>
              <a:rPr lang="en-US" dirty="0" err="1"/>
              <a:t>Ti</a:t>
            </a:r>
            <a:r>
              <a:rPr lang="en-US" dirty="0"/>
              <a:t> </a:t>
            </a:r>
            <a:r>
              <a:rPr lang="ru-RU" dirty="0"/>
              <a:t>та </a:t>
            </a:r>
            <a:r>
              <a:rPr lang="en-US" dirty="0"/>
              <a:t>Al. </a:t>
            </a: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сумарна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1%.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44" y="1124713"/>
            <a:ext cx="10617256" cy="4087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033547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" y="5989320"/>
            <a:ext cx="10515600" cy="71640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Рисунок </a:t>
            </a:r>
            <a:r>
              <a:rPr lang="ru-RU" dirty="0"/>
              <a:t>2.1 - </a:t>
            </a:r>
            <a:r>
              <a:rPr lang="ru-RU" dirty="0" err="1"/>
              <a:t>Класифікація</a:t>
            </a:r>
            <a:r>
              <a:rPr lang="ru-RU" dirty="0"/>
              <a:t> мартенситно-</a:t>
            </a:r>
            <a:r>
              <a:rPr lang="ru-RU" dirty="0" err="1"/>
              <a:t>старіючих</a:t>
            </a:r>
            <a:r>
              <a:rPr lang="ru-RU" dirty="0"/>
              <a:t>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08" y="275907"/>
            <a:ext cx="10115432" cy="5430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454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160"/>
            <a:ext cx="10948416" cy="6510528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/>
              <a:t>При </a:t>
            </a:r>
            <a:r>
              <a:rPr lang="ru-RU" dirty="0" err="1"/>
              <a:t>старінні</a:t>
            </a:r>
            <a:r>
              <a:rPr lang="ru-RU" dirty="0"/>
              <a:t> мартенсит </a:t>
            </a:r>
            <a:r>
              <a:rPr lang="ru-RU" dirty="0" err="1"/>
              <a:t>збіднюється</a:t>
            </a:r>
            <a:r>
              <a:rPr lang="ru-RU" dirty="0"/>
              <a:t> </a:t>
            </a:r>
            <a:r>
              <a:rPr lang="ru-RU" dirty="0" err="1"/>
              <a:t>легуючими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 через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інтерметалідних</a:t>
            </a:r>
            <a:r>
              <a:rPr lang="ru-RU" dirty="0"/>
              <a:t> фаз типу </a:t>
            </a:r>
            <a:r>
              <a:rPr lang="en-US" dirty="0" err="1"/>
              <a:t>NiTi</a:t>
            </a:r>
            <a:r>
              <a:rPr lang="en-US" dirty="0"/>
              <a:t>, </a:t>
            </a:r>
            <a:r>
              <a:rPr lang="en-US" dirty="0" err="1"/>
              <a:t>NiMo</a:t>
            </a:r>
            <a:r>
              <a:rPr lang="en-US" dirty="0"/>
              <a:t>, </a:t>
            </a:r>
            <a:r>
              <a:rPr lang="en-US" dirty="0" err="1"/>
              <a:t>FeMo</a:t>
            </a:r>
            <a:r>
              <a:rPr lang="en-US" dirty="0"/>
              <a:t>, Ni(</a:t>
            </a:r>
            <a:r>
              <a:rPr lang="en-US" dirty="0" err="1"/>
              <a:t>TiAl</a:t>
            </a:r>
            <a:r>
              <a:rPr lang="en-US" dirty="0"/>
              <a:t>).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 сталь </a:t>
            </a:r>
            <a:r>
              <a:rPr lang="ru-RU" dirty="0" err="1"/>
              <a:t>досягає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передвиділення</a:t>
            </a:r>
            <a:r>
              <a:rPr lang="ru-RU" dirty="0"/>
              <a:t>, коли </a:t>
            </a:r>
            <a:r>
              <a:rPr lang="ru-RU" dirty="0" err="1"/>
              <a:t>інтерметаліди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когерентно </a:t>
            </a:r>
            <a:r>
              <a:rPr lang="ru-RU" dirty="0" err="1"/>
              <a:t>пов'язані</a:t>
            </a:r>
            <a:r>
              <a:rPr lang="ru-RU" dirty="0"/>
              <a:t> з </a:t>
            </a:r>
            <a:r>
              <a:rPr lang="ru-RU" dirty="0" err="1"/>
              <a:t>матричним</a:t>
            </a:r>
            <a:r>
              <a:rPr lang="ru-RU" dirty="0"/>
              <a:t> твердим </a:t>
            </a:r>
            <a:r>
              <a:rPr lang="ru-RU" dirty="0" err="1"/>
              <a:t>розчином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малі</a:t>
            </a:r>
            <a:r>
              <a:rPr lang="ru-RU" dirty="0"/>
              <a:t> </a:t>
            </a:r>
            <a:r>
              <a:rPr lang="ru-RU" dirty="0" err="1"/>
              <a:t>розміри</a:t>
            </a:r>
            <a:r>
              <a:rPr lang="ru-RU" dirty="0"/>
              <a:t>. При </a:t>
            </a:r>
            <a:r>
              <a:rPr lang="el-GR" dirty="0"/>
              <a:t>γ→α - </a:t>
            </a:r>
            <a:r>
              <a:rPr lang="ru-RU" dirty="0" err="1"/>
              <a:t>перетворенні</a:t>
            </a:r>
            <a:r>
              <a:rPr lang="ru-RU" dirty="0"/>
              <a:t> </a:t>
            </a:r>
            <a:r>
              <a:rPr lang="ru-RU" dirty="0" err="1"/>
              <a:t>виходить</a:t>
            </a:r>
            <a:r>
              <a:rPr lang="ru-RU" dirty="0"/>
              <a:t> мартенсит з невеликою </a:t>
            </a:r>
            <a:r>
              <a:rPr lang="ru-RU" dirty="0" err="1"/>
              <a:t>твердістю</a:t>
            </a:r>
            <a:r>
              <a:rPr lang="ru-RU" dirty="0"/>
              <a:t> та </a:t>
            </a:r>
            <a:r>
              <a:rPr lang="ru-RU" dirty="0" err="1"/>
              <a:t>невисокими</a:t>
            </a:r>
            <a:r>
              <a:rPr lang="ru-RU" dirty="0"/>
              <a:t> </a:t>
            </a:r>
            <a:r>
              <a:rPr lang="ru-RU" dirty="0" err="1"/>
              <a:t>властивостями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. При </a:t>
            </a:r>
            <a:r>
              <a:rPr lang="ru-RU" dirty="0" err="1"/>
              <a:t>відпуску</a:t>
            </a:r>
            <a:r>
              <a:rPr lang="ru-RU" dirty="0"/>
              <a:t> </a:t>
            </a:r>
            <a:r>
              <a:rPr lang="ru-RU" dirty="0" err="1"/>
              <a:t>вуглецевих</a:t>
            </a:r>
            <a:r>
              <a:rPr lang="ru-RU" dirty="0"/>
              <a:t> сталей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розпад</a:t>
            </a:r>
            <a:r>
              <a:rPr lang="ru-RU" dirty="0"/>
              <a:t> мартенситу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феритокарбідної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та </a:t>
            </a:r>
            <a:r>
              <a:rPr lang="ru-RU" dirty="0" err="1"/>
              <a:t>твердості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Мартенситно-</a:t>
            </a:r>
            <a:r>
              <a:rPr lang="ru-RU" dirty="0" err="1"/>
              <a:t>старіючі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деталей </a:t>
            </a:r>
            <a:r>
              <a:rPr lang="ru-RU" dirty="0" err="1"/>
              <a:t>відповідального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потрібна</a:t>
            </a:r>
            <a:r>
              <a:rPr lang="ru-RU" dirty="0"/>
              <a:t> </a:t>
            </a: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міцність</a:t>
            </a:r>
            <a:r>
              <a:rPr lang="ru-RU" dirty="0"/>
              <a:t> і хороша </a:t>
            </a:r>
            <a:r>
              <a:rPr lang="ru-RU" dirty="0" err="1"/>
              <a:t>в'язкість</a:t>
            </a:r>
            <a:r>
              <a:rPr lang="ru-RU" dirty="0"/>
              <a:t> при </a:t>
            </a:r>
            <a:r>
              <a:rPr lang="ru-RU" dirty="0" err="1"/>
              <a:t>низьких</a:t>
            </a:r>
            <a:r>
              <a:rPr lang="ru-RU" dirty="0"/>
              <a:t> і </a:t>
            </a:r>
            <a:r>
              <a:rPr lang="ru-RU" dirty="0" err="1"/>
              <a:t>невисоких</a:t>
            </a:r>
            <a:r>
              <a:rPr lang="ru-RU" dirty="0"/>
              <a:t> температурах.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літакобудуванні</a:t>
            </a:r>
            <a:r>
              <a:rPr lang="ru-RU" dirty="0"/>
              <a:t>, </a:t>
            </a:r>
            <a:r>
              <a:rPr lang="ru-RU" dirty="0" err="1"/>
              <a:t>ракетобудуванні</a:t>
            </a:r>
            <a:r>
              <a:rPr lang="ru-RU" dirty="0"/>
              <a:t>, </a:t>
            </a:r>
            <a:r>
              <a:rPr lang="ru-RU" dirty="0" err="1"/>
              <a:t>машинобудуванні</a:t>
            </a:r>
            <a:r>
              <a:rPr lang="ru-RU" dirty="0"/>
              <a:t>, у </a:t>
            </a:r>
            <a:r>
              <a:rPr lang="ru-RU" dirty="0" err="1"/>
              <a:t>кріогенній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пружин та </a:t>
            </a:r>
            <a:r>
              <a:rPr lang="ru-RU" dirty="0" err="1"/>
              <a:t>пружних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</a:t>
            </a:r>
            <a:r>
              <a:rPr lang="ru-RU" dirty="0" err="1"/>
              <a:t>гнучких</a:t>
            </a:r>
            <a:r>
              <a:rPr lang="ru-RU" dirty="0"/>
              <a:t> </a:t>
            </a:r>
            <a:r>
              <a:rPr lang="ru-RU" dirty="0" err="1"/>
              <a:t>гідравлічних</a:t>
            </a:r>
            <a:r>
              <a:rPr lang="ru-RU" dirty="0"/>
              <a:t> </a:t>
            </a:r>
            <a:r>
              <a:rPr lang="ru-RU" dirty="0" err="1"/>
              <a:t>шлангів</a:t>
            </a:r>
            <a:r>
              <a:rPr lang="ru-RU" dirty="0"/>
              <a:t>, </a:t>
            </a:r>
            <a:r>
              <a:rPr lang="ru-RU" dirty="0" err="1"/>
              <a:t>підшипників</a:t>
            </a:r>
            <a:r>
              <a:rPr lang="ru-RU" dirty="0"/>
              <a:t> та </a:t>
            </a:r>
            <a:r>
              <a:rPr lang="ru-RU" dirty="0" err="1"/>
              <a:t>болтів</a:t>
            </a:r>
            <a:r>
              <a:rPr lang="ru-RU" dirty="0"/>
              <a:t>, </a:t>
            </a:r>
            <a:r>
              <a:rPr lang="ru-RU" dirty="0" err="1"/>
              <a:t>судин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</a:t>
            </a:r>
            <a:r>
              <a:rPr lang="ru-RU" dirty="0" err="1"/>
              <a:t>тиску</a:t>
            </a:r>
            <a:r>
              <a:rPr lang="ru-RU" dirty="0"/>
              <a:t> у </a:t>
            </a:r>
            <a:r>
              <a:rPr lang="ru-RU" dirty="0" err="1"/>
              <a:t>годинниковій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. З </a:t>
            </a:r>
            <a:r>
              <a:rPr lang="ru-RU" dirty="0" err="1"/>
              <a:t>цих</a:t>
            </a:r>
            <a:r>
              <a:rPr lang="ru-RU" dirty="0"/>
              <a:t> сталей </a:t>
            </a:r>
            <a:r>
              <a:rPr lang="ru-RU" dirty="0" err="1"/>
              <a:t>виробляють</a:t>
            </a:r>
            <a:r>
              <a:rPr lang="ru-RU" dirty="0"/>
              <a:t> </a:t>
            </a:r>
            <a:r>
              <a:rPr lang="ru-RU" dirty="0" err="1"/>
              <a:t>напівфабрикати</a:t>
            </a:r>
            <a:r>
              <a:rPr lang="ru-RU" dirty="0"/>
              <a:t> як поковок, сортового прокату, </a:t>
            </a:r>
            <a:r>
              <a:rPr lang="ru-RU" dirty="0" err="1"/>
              <a:t>листів</a:t>
            </a:r>
            <a:r>
              <a:rPr lang="ru-RU" dirty="0"/>
              <a:t>, </a:t>
            </a:r>
            <a:r>
              <a:rPr lang="ru-RU" dirty="0" err="1"/>
              <a:t>смуг</a:t>
            </a:r>
            <a:r>
              <a:rPr lang="ru-RU" dirty="0"/>
              <a:t>, </a:t>
            </a:r>
            <a:r>
              <a:rPr lang="ru-RU" dirty="0" err="1"/>
              <a:t>стрічок</a:t>
            </a:r>
            <a:r>
              <a:rPr lang="ru-RU" dirty="0"/>
              <a:t>, труб.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9111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191389"/>
            <a:ext cx="10515600" cy="40297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2.5 </a:t>
            </a:r>
            <a:r>
              <a:rPr lang="ru-RU" b="1" dirty="0" err="1"/>
              <a:t>Підшипникові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594360"/>
            <a:ext cx="10676467" cy="4251960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 err="1"/>
              <a:t>Підшипники</a:t>
            </a:r>
            <a:r>
              <a:rPr lang="ru-RU" dirty="0"/>
              <a:t> є </a:t>
            </a:r>
            <a:r>
              <a:rPr lang="ru-RU" dirty="0" err="1"/>
              <a:t>відповідальними</a:t>
            </a:r>
            <a:r>
              <a:rPr lang="ru-RU" dirty="0"/>
              <a:t> деталями машин та </a:t>
            </a:r>
            <a:r>
              <a:rPr lang="ru-RU" dirty="0" err="1"/>
              <a:t>механізмів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/>
              <a:t>Вони </a:t>
            </a:r>
            <a:r>
              <a:rPr lang="ru-RU" dirty="0" err="1"/>
              <a:t>багато</a:t>
            </a:r>
            <a:r>
              <a:rPr lang="ru-RU" dirty="0"/>
              <a:t> в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точність</a:t>
            </a:r>
            <a:r>
              <a:rPr lang="ru-RU" dirty="0"/>
              <a:t> і </a:t>
            </a:r>
            <a:r>
              <a:rPr lang="ru-RU" dirty="0" err="1"/>
              <a:t>продуктивність</a:t>
            </a:r>
            <a:r>
              <a:rPr lang="ru-RU" dirty="0"/>
              <a:t> </a:t>
            </a:r>
            <a:r>
              <a:rPr lang="ru-RU" dirty="0" err="1"/>
              <a:t>металорізальних</a:t>
            </a:r>
            <a:r>
              <a:rPr lang="ru-RU" dirty="0"/>
              <a:t> </a:t>
            </a:r>
            <a:r>
              <a:rPr lang="ru-RU" dirty="0" err="1"/>
              <a:t>верстатів</a:t>
            </a:r>
            <a:r>
              <a:rPr lang="ru-RU" dirty="0"/>
              <a:t>,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електродвигунів</a:t>
            </a:r>
            <a:r>
              <a:rPr lang="ru-RU" dirty="0"/>
              <a:t>,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автомобілів</a:t>
            </a:r>
            <a:r>
              <a:rPr lang="ru-RU" dirty="0"/>
              <a:t>, </a:t>
            </a:r>
            <a:r>
              <a:rPr lang="ru-RU" dirty="0" err="1"/>
              <a:t>тракторів</a:t>
            </a:r>
            <a:r>
              <a:rPr lang="ru-RU" dirty="0"/>
              <a:t>, </a:t>
            </a:r>
            <a:r>
              <a:rPr lang="ru-RU" dirty="0" err="1"/>
              <a:t>вагонів</a:t>
            </a:r>
            <a:r>
              <a:rPr lang="ru-RU" dirty="0"/>
              <a:t> і т.д.</a:t>
            </a:r>
          </a:p>
          <a:p>
            <a:pPr marL="0" indent="449263" algn="just">
              <a:buNone/>
            </a:pPr>
            <a:r>
              <a:rPr lang="ru-RU" dirty="0" err="1"/>
              <a:t>Сталі</a:t>
            </a:r>
            <a:r>
              <a:rPr lang="ru-RU" dirty="0"/>
              <a:t> для </a:t>
            </a:r>
            <a:r>
              <a:rPr lang="ru-RU" dirty="0" err="1"/>
              <a:t>підшипників</a:t>
            </a:r>
            <a:r>
              <a:rPr lang="ru-RU" dirty="0"/>
              <a:t> 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складають</a:t>
            </a:r>
            <a:r>
              <a:rPr lang="ru-RU" dirty="0"/>
              <a:t>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конструкційних</a:t>
            </a:r>
            <a:r>
              <a:rPr lang="ru-RU" dirty="0"/>
              <a:t> сталей, але за складом та </a:t>
            </a:r>
            <a:r>
              <a:rPr lang="ru-RU" dirty="0" err="1"/>
              <a:t>властивостями</a:t>
            </a:r>
            <a:r>
              <a:rPr lang="ru-RU" dirty="0"/>
              <a:t> вони </a:t>
            </a:r>
            <a:r>
              <a:rPr lang="ru-RU" dirty="0" err="1"/>
              <a:t>близькі</a:t>
            </a:r>
            <a:r>
              <a:rPr lang="ru-RU" dirty="0"/>
              <a:t> до </a:t>
            </a:r>
            <a:r>
              <a:rPr lang="ru-RU" dirty="0" err="1"/>
              <a:t>інструментальних</a:t>
            </a:r>
            <a:r>
              <a:rPr lang="ru-RU" dirty="0"/>
              <a:t> сталей.</a:t>
            </a:r>
          </a:p>
          <a:p>
            <a:pPr marL="0" indent="449263" algn="just">
              <a:buNone/>
            </a:pPr>
            <a:r>
              <a:rPr lang="ru-RU" dirty="0"/>
              <a:t>До </a:t>
            </a:r>
            <a:r>
              <a:rPr lang="ru-RU" dirty="0" err="1"/>
              <a:t>особливостей</a:t>
            </a:r>
            <a:r>
              <a:rPr lang="ru-RU" dirty="0"/>
              <a:t> характеру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підшипникових</a:t>
            </a:r>
            <a:r>
              <a:rPr lang="ru-RU" dirty="0"/>
              <a:t> сталей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локальні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і,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,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чистоти</a:t>
            </a:r>
            <a:r>
              <a:rPr lang="ru-RU" dirty="0"/>
              <a:t> стали по </a:t>
            </a:r>
            <a:r>
              <a:rPr lang="ru-RU" dirty="0" err="1"/>
              <a:t>неметалевих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, </a:t>
            </a:r>
            <a:r>
              <a:rPr lang="ru-RU" dirty="0" err="1"/>
              <a:t>карбідної</a:t>
            </a:r>
            <a:r>
              <a:rPr lang="ru-RU" dirty="0"/>
              <a:t> </a:t>
            </a:r>
            <a:r>
              <a:rPr lang="ru-RU" dirty="0" err="1"/>
              <a:t>неоднорідності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6146" name="Picture 2" descr="Термообработка подшипниковой ста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144" y="4362088"/>
            <a:ext cx="5126736" cy="249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266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20624"/>
            <a:ext cx="10902696" cy="60899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Основні</a:t>
            </a:r>
            <a:r>
              <a:rPr lang="ru-RU" b="1" dirty="0"/>
              <a:t> </a:t>
            </a:r>
            <a:r>
              <a:rPr lang="ru-RU" b="1" dirty="0" err="1"/>
              <a:t>вимоги</a:t>
            </a:r>
            <a:r>
              <a:rPr lang="ru-RU" b="1" dirty="0"/>
              <a:t>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мають</a:t>
            </a:r>
            <a:r>
              <a:rPr lang="ru-RU" b="1" dirty="0"/>
              <a:t> </a:t>
            </a:r>
            <a:r>
              <a:rPr lang="ru-RU" b="1" dirty="0" err="1"/>
              <a:t>забезпечити</a:t>
            </a:r>
            <a:r>
              <a:rPr lang="ru-RU" b="1" dirty="0"/>
              <a:t> </a:t>
            </a:r>
            <a:r>
              <a:rPr lang="ru-RU" b="1" dirty="0" err="1"/>
              <a:t>підшипникові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:</a:t>
            </a:r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dirty="0" err="1"/>
              <a:t>Висока</a:t>
            </a:r>
            <a:r>
              <a:rPr lang="ru-RU" dirty="0"/>
              <a:t> статична </a:t>
            </a:r>
            <a:r>
              <a:rPr lang="ru-RU" dirty="0" err="1"/>
              <a:t>вантажопідйомність</a:t>
            </a:r>
            <a:r>
              <a:rPr lang="ru-RU" dirty="0"/>
              <a:t> - </a:t>
            </a:r>
            <a:r>
              <a:rPr lang="ru-RU" dirty="0" err="1"/>
              <a:t>граничне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при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залишкові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контакту не </a:t>
            </a:r>
            <a:r>
              <a:rPr lang="ru-RU" dirty="0" err="1"/>
              <a:t>перевищують</a:t>
            </a:r>
            <a:r>
              <a:rPr lang="ru-RU" dirty="0"/>
              <a:t> 0,01%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діаметра</a:t>
            </a:r>
            <a:r>
              <a:rPr lang="ru-RU" dirty="0"/>
              <a:t> кульки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заевтектоїдних</a:t>
            </a:r>
            <a:r>
              <a:rPr lang="ru-RU" dirty="0"/>
              <a:t> </a:t>
            </a:r>
            <a:r>
              <a:rPr lang="ru-RU" dirty="0" err="1"/>
              <a:t>легованих</a:t>
            </a:r>
            <a:r>
              <a:rPr lang="ru-RU" dirty="0"/>
              <a:t> хромом сталей, </a:t>
            </a:r>
            <a:r>
              <a:rPr lang="ru-RU" dirty="0" err="1"/>
              <a:t>оброблених</a:t>
            </a:r>
            <a:r>
              <a:rPr lang="ru-RU" dirty="0"/>
              <a:t> на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твердість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2)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характеристика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дефектів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роду, особливо </a:t>
            </a:r>
            <a:r>
              <a:rPr lang="ru-RU" dirty="0" err="1"/>
              <a:t>сульфідних</a:t>
            </a:r>
            <a:r>
              <a:rPr lang="ru-RU" dirty="0"/>
              <a:t> і </a:t>
            </a:r>
            <a:r>
              <a:rPr lang="ru-RU" dirty="0" err="1"/>
              <a:t>оксидних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, і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підшипникові</a:t>
            </a:r>
            <a:r>
              <a:rPr lang="ru-RU" dirty="0"/>
              <a:t> стали </a:t>
            </a:r>
            <a:r>
              <a:rPr lang="ru-RU" dirty="0" err="1"/>
              <a:t>флокеночувствительны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58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74904"/>
            <a:ext cx="10792968" cy="633679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err="1"/>
              <a:t>Спеціальні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за способом </a:t>
            </a:r>
            <a:r>
              <a:rPr lang="ru-RU" b="1" dirty="0" err="1"/>
              <a:t>виробництва</a:t>
            </a:r>
            <a:r>
              <a:rPr lang="ru-RU" b="1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однакового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 складу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виплавлятися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способами,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поділяють</a:t>
            </a:r>
            <a:r>
              <a:rPr lang="ru-RU" dirty="0"/>
              <a:t>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печей,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на:</a:t>
            </a:r>
          </a:p>
          <a:p>
            <a:pPr marL="0" indent="0" algn="just">
              <a:buNone/>
            </a:pPr>
            <a:r>
              <a:rPr lang="ru-RU" dirty="0" err="1"/>
              <a:t>конвертерну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err="1"/>
              <a:t>мартенівську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err="1"/>
              <a:t>тигельну</a:t>
            </a:r>
            <a:r>
              <a:rPr lang="ru-RU" dirty="0"/>
              <a:t>,</a:t>
            </a:r>
          </a:p>
          <a:p>
            <a:pPr marL="0" indent="0" algn="just">
              <a:buNone/>
            </a:pPr>
            <a:r>
              <a:rPr lang="ru-RU" dirty="0" err="1"/>
              <a:t>електросталеплавильну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тієї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способу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сталей (</a:t>
            </a:r>
            <a:r>
              <a:rPr lang="ru-RU" dirty="0" err="1"/>
              <a:t>області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).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сталі</a:t>
            </a:r>
            <a:r>
              <a:rPr lang="ru-RU" dirty="0"/>
              <a:t> з </a:t>
            </a:r>
            <a:r>
              <a:rPr lang="ru-RU" dirty="0" err="1"/>
              <a:t>вмістом</a:t>
            </a:r>
            <a:r>
              <a:rPr lang="ru-RU" dirty="0"/>
              <a:t> 0,6-0,8% С і </a:t>
            </a:r>
            <a:r>
              <a:rPr lang="ru-RU" dirty="0" err="1"/>
              <a:t>близько</a:t>
            </a:r>
            <a:r>
              <a:rPr lang="ru-RU" dirty="0"/>
              <a:t> 0,6-1% М</a:t>
            </a:r>
            <a:r>
              <a:rPr lang="en-US" dirty="0"/>
              <a:t>n </a:t>
            </a:r>
            <a:r>
              <a:rPr lang="ru-RU" dirty="0"/>
              <a:t>для </a:t>
            </a:r>
            <a:r>
              <a:rPr lang="ru-RU" dirty="0" err="1"/>
              <a:t>виробів</a:t>
            </a:r>
            <a:r>
              <a:rPr lang="ru-RU" dirty="0"/>
              <a:t> </a:t>
            </a:r>
            <a:r>
              <a:rPr lang="ru-RU" dirty="0" err="1"/>
              <a:t>масового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для </a:t>
            </a:r>
            <a:r>
              <a:rPr lang="ru-RU" dirty="0" err="1"/>
              <a:t>рейок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гартують</a:t>
            </a:r>
            <a:r>
              <a:rPr lang="ru-RU" dirty="0"/>
              <a:t>, </a:t>
            </a:r>
            <a:r>
              <a:rPr lang="ru-RU" dirty="0" err="1"/>
              <a:t>виплавляють</a:t>
            </a:r>
            <a:r>
              <a:rPr lang="ru-RU" dirty="0"/>
              <a:t> </a:t>
            </a:r>
            <a:r>
              <a:rPr lang="ru-RU" dirty="0" err="1"/>
              <a:t>конвертерним</a:t>
            </a:r>
            <a:r>
              <a:rPr lang="ru-RU" dirty="0"/>
              <a:t> способом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мартенівських</a:t>
            </a:r>
            <a:r>
              <a:rPr lang="ru-RU" dirty="0"/>
              <a:t> печах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. Стали </a:t>
            </a:r>
            <a:r>
              <a:rPr lang="ru-RU" dirty="0" err="1"/>
              <a:t>приблизно</a:t>
            </a:r>
            <a:r>
              <a:rPr lang="ru-RU" dirty="0"/>
              <a:t> такого ж </a:t>
            </a:r>
            <a:r>
              <a:rPr lang="ru-RU" dirty="0" err="1"/>
              <a:t>хімічного</a:t>
            </a:r>
            <a:r>
              <a:rPr lang="ru-RU" dirty="0"/>
              <a:t> складу,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йдуть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штампів</a:t>
            </a:r>
            <a:r>
              <a:rPr lang="ru-RU" dirty="0"/>
              <a:t>, </a:t>
            </a:r>
            <a:r>
              <a:rPr lang="ru-RU" dirty="0" err="1"/>
              <a:t>ріжучих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виплавляти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</a:t>
            </a:r>
            <a:r>
              <a:rPr lang="ru-RU" dirty="0" err="1"/>
              <a:t>мартенівських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електричних</a:t>
            </a:r>
            <a:r>
              <a:rPr lang="ru-RU" dirty="0"/>
              <a:t> печах.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8439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6616"/>
            <a:ext cx="11058144" cy="6300216"/>
          </a:xfrm>
        </p:spPr>
        <p:txBody>
          <a:bodyPr>
            <a:normAutofit/>
          </a:bodyPr>
          <a:lstStyle/>
          <a:p>
            <a:pPr marL="0" indent="449263" algn="just">
              <a:buNone/>
            </a:pPr>
            <a:r>
              <a:rPr lang="ru-RU" dirty="0"/>
              <a:t>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підшипникових</a:t>
            </a:r>
            <a:r>
              <a:rPr lang="ru-RU" dirty="0"/>
              <a:t> сталей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рафінуючих</a:t>
            </a:r>
            <a:r>
              <a:rPr lang="ru-RU" dirty="0"/>
              <a:t> </a:t>
            </a:r>
            <a:r>
              <a:rPr lang="ru-RU" dirty="0" err="1"/>
              <a:t>переплавів</a:t>
            </a:r>
            <a:r>
              <a:rPr lang="ru-RU" dirty="0"/>
              <a:t> </a:t>
            </a:r>
            <a:r>
              <a:rPr lang="ru-RU" dirty="0" err="1"/>
              <a:t>приділяється</a:t>
            </a:r>
            <a:r>
              <a:rPr lang="ru-RU" dirty="0"/>
              <a:t> </a:t>
            </a:r>
            <a:r>
              <a:rPr lang="ru-RU" dirty="0" err="1"/>
              <a:t>особлива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. </a:t>
            </a:r>
            <a:r>
              <a:rPr lang="ru-RU" dirty="0" err="1"/>
              <a:t>Переплави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рафінують</a:t>
            </a:r>
            <a:r>
              <a:rPr lang="ru-RU" dirty="0"/>
              <a:t>,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b="1" dirty="0" err="1"/>
              <a:t>знизити</a:t>
            </a:r>
            <a:r>
              <a:rPr lang="ru-RU" b="1" dirty="0"/>
              <a:t> </a:t>
            </a:r>
            <a:r>
              <a:rPr lang="ru-RU" b="1" dirty="0" err="1"/>
              <a:t>забрудненість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</a:t>
            </a:r>
            <a:r>
              <a:rPr lang="ru-RU" b="1" dirty="0" err="1"/>
              <a:t>неметалевими</a:t>
            </a:r>
            <a:r>
              <a:rPr lang="ru-RU" b="1" dirty="0"/>
              <a:t> </a:t>
            </a:r>
            <a:r>
              <a:rPr lang="ru-RU" b="1" dirty="0" err="1"/>
              <a:t>включеннями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, </a:t>
            </a:r>
            <a:r>
              <a:rPr lang="ru-RU" b="1" dirty="0" err="1"/>
              <a:t>природно</a:t>
            </a:r>
            <a:r>
              <a:rPr lang="ru-RU" b="1" dirty="0"/>
              <a:t>, </a:t>
            </a:r>
            <a:r>
              <a:rPr lang="ru-RU" b="1" dirty="0" err="1"/>
              <a:t>подорожчає</a:t>
            </a:r>
            <a:r>
              <a:rPr lang="ru-RU" b="1" dirty="0"/>
              <a:t> сталь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за 100% </a:t>
            </a:r>
            <a:r>
              <a:rPr lang="ru-RU" dirty="0" err="1"/>
              <a:t>вміст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 у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ШХ15</a:t>
            </a:r>
            <a:r>
              <a:rPr lang="ru-RU" dirty="0"/>
              <a:t> </a:t>
            </a:r>
            <a:r>
              <a:rPr lang="ru-RU" dirty="0" err="1"/>
              <a:t>відкритої</a:t>
            </a:r>
            <a:r>
              <a:rPr lang="ru-RU" dirty="0"/>
              <a:t> </a:t>
            </a:r>
            <a:r>
              <a:rPr lang="ru-RU" dirty="0" err="1"/>
              <a:t>виплавки</a:t>
            </a:r>
            <a:r>
              <a:rPr lang="ru-RU" dirty="0"/>
              <a:t>, то для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обробленої</a:t>
            </a:r>
            <a:r>
              <a:rPr lang="ru-RU" dirty="0"/>
              <a:t> </a:t>
            </a:r>
            <a:r>
              <a:rPr lang="ru-RU" dirty="0" err="1"/>
              <a:t>синтетичним</a:t>
            </a:r>
            <a:r>
              <a:rPr lang="ru-RU" dirty="0"/>
              <a:t> шлаком (</a:t>
            </a:r>
            <a:r>
              <a:rPr lang="ru-RU" dirty="0" err="1"/>
              <a:t>ШХ15Ш</a:t>
            </a:r>
            <a:r>
              <a:rPr lang="ru-RU" dirty="0"/>
              <a:t>), </a:t>
            </a:r>
            <a:r>
              <a:rPr lang="ru-RU" dirty="0" err="1"/>
              <a:t>воно</a:t>
            </a:r>
            <a:r>
              <a:rPr lang="ru-RU" dirty="0"/>
              <a:t> становить 45%, для </a:t>
            </a:r>
            <a:r>
              <a:rPr lang="ru-RU" dirty="0" err="1"/>
              <a:t>тієї</a:t>
            </a:r>
            <a:r>
              <a:rPr lang="ru-RU" dirty="0"/>
              <a:t> ж </a:t>
            </a:r>
            <a:r>
              <a:rPr lang="ru-RU" dirty="0" err="1"/>
              <a:t>сталі</a:t>
            </a:r>
            <a:r>
              <a:rPr lang="ru-RU" dirty="0"/>
              <a:t> вакуумно-</a:t>
            </a:r>
            <a:r>
              <a:rPr lang="ru-RU" dirty="0" err="1"/>
              <a:t>дугової</a:t>
            </a:r>
            <a:r>
              <a:rPr lang="ru-RU" dirty="0"/>
              <a:t> </a:t>
            </a:r>
            <a:r>
              <a:rPr lang="ru-RU" dirty="0" err="1"/>
              <a:t>виплавки</a:t>
            </a:r>
            <a:r>
              <a:rPr lang="ru-RU" dirty="0"/>
              <a:t> (</a:t>
            </a:r>
            <a:r>
              <a:rPr lang="ru-RU" dirty="0" err="1"/>
              <a:t>ШХ15ВД</a:t>
            </a:r>
            <a:r>
              <a:rPr lang="ru-RU" dirty="0"/>
              <a:t>) - 35%, а для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обробленої</a:t>
            </a:r>
            <a:r>
              <a:rPr lang="ru-RU" dirty="0"/>
              <a:t> способом шлаком і </a:t>
            </a:r>
            <a:r>
              <a:rPr lang="ru-RU" dirty="0" err="1"/>
              <a:t>додатково</a:t>
            </a:r>
            <a:r>
              <a:rPr lang="ru-RU" dirty="0"/>
              <a:t> переплав 25%.</a:t>
            </a:r>
          </a:p>
          <a:p>
            <a:pPr marL="0" indent="449263" algn="just">
              <a:buNone/>
            </a:pPr>
            <a:r>
              <a:rPr lang="ru-RU" dirty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,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рівномірно</a:t>
            </a:r>
            <a:r>
              <a:rPr lang="ru-RU" dirty="0"/>
              <a:t> </a:t>
            </a:r>
            <a:r>
              <a:rPr lang="ru-RU" dirty="0" err="1"/>
              <a:t>розподіляються</a:t>
            </a:r>
            <a:r>
              <a:rPr lang="ru-RU" dirty="0"/>
              <a:t> в </a:t>
            </a:r>
            <a:r>
              <a:rPr lang="ru-RU" dirty="0" err="1"/>
              <a:t>об'ємі</a:t>
            </a:r>
            <a:r>
              <a:rPr lang="ru-RU" dirty="0"/>
              <a:t> </a:t>
            </a:r>
            <a:r>
              <a:rPr lang="ru-RU" dirty="0" err="1"/>
              <a:t>зливка</a:t>
            </a:r>
            <a:r>
              <a:rPr lang="ru-RU" dirty="0"/>
              <a:t>, </a:t>
            </a:r>
            <a:r>
              <a:rPr lang="ru-RU" dirty="0" err="1"/>
              <a:t>зменшується</a:t>
            </a:r>
            <a:r>
              <a:rPr lang="ru-RU" dirty="0"/>
              <a:t> і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4573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5176"/>
            <a:ext cx="11067288" cy="6400800"/>
          </a:xfrm>
        </p:spPr>
        <p:txBody>
          <a:bodyPr>
            <a:normAutofit fontScale="92500" lnSpcReduction="10000"/>
          </a:bodyPr>
          <a:lstStyle/>
          <a:p>
            <a:pPr marL="0" indent="449263" algn="just">
              <a:buNone/>
            </a:pPr>
            <a:r>
              <a:rPr lang="ru-RU" dirty="0"/>
              <a:t>Не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шкідливим</a:t>
            </a:r>
            <a:r>
              <a:rPr lang="ru-RU" dirty="0"/>
              <a:t> фактором,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, є </a:t>
            </a:r>
            <a:r>
              <a:rPr lang="ru-RU" dirty="0" err="1"/>
              <a:t>карбідна</a:t>
            </a:r>
            <a:r>
              <a:rPr lang="ru-RU" dirty="0"/>
              <a:t> </a:t>
            </a:r>
            <a:r>
              <a:rPr lang="ru-RU" dirty="0" err="1"/>
              <a:t>неоднорідність</a:t>
            </a:r>
            <a:r>
              <a:rPr lang="ru-RU" dirty="0"/>
              <a:t> (</a:t>
            </a:r>
            <a:r>
              <a:rPr lang="ru-RU" dirty="0" err="1"/>
              <a:t>карбідна</a:t>
            </a:r>
            <a:r>
              <a:rPr lang="ru-RU" dirty="0"/>
              <a:t> </a:t>
            </a:r>
            <a:r>
              <a:rPr lang="ru-RU" dirty="0" err="1"/>
              <a:t>сітка</a:t>
            </a:r>
            <a:r>
              <a:rPr lang="ru-RU" dirty="0"/>
              <a:t>, </a:t>
            </a:r>
            <a:r>
              <a:rPr lang="ru-RU" dirty="0" err="1"/>
              <a:t>рядкові</a:t>
            </a:r>
            <a:r>
              <a:rPr lang="ru-RU" dirty="0"/>
              <a:t>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карбідів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дефекту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оптимальної</a:t>
            </a:r>
            <a:r>
              <a:rPr lang="ru-RU" dirty="0"/>
              <a:t> </a:t>
            </a:r>
            <a:r>
              <a:rPr lang="ru-RU" dirty="0" err="1"/>
              <a:t>пластичної</a:t>
            </a:r>
            <a:r>
              <a:rPr lang="ru-RU" dirty="0"/>
              <a:t> та </a:t>
            </a:r>
            <a:r>
              <a:rPr lang="ru-RU" dirty="0" err="1"/>
              <a:t>термічної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Зносостійкість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абразивна</a:t>
            </a:r>
            <a:r>
              <a:rPr lang="ru-RU" dirty="0"/>
              <a:t>, </a:t>
            </a:r>
            <a:r>
              <a:rPr lang="ru-RU" dirty="0" err="1"/>
              <a:t>досягається</a:t>
            </a:r>
            <a:r>
              <a:rPr lang="ru-RU" dirty="0"/>
              <a:t> </a:t>
            </a:r>
            <a:r>
              <a:rPr lang="ru-RU" dirty="0" err="1"/>
              <a:t>введенням</a:t>
            </a:r>
            <a:r>
              <a:rPr lang="ru-RU" dirty="0"/>
              <a:t> сталь ~1,0% і 1,5% С</a:t>
            </a:r>
            <a:r>
              <a:rPr lang="en-US" dirty="0"/>
              <a:t>r. </a:t>
            </a:r>
            <a:r>
              <a:rPr lang="ru-RU" dirty="0" err="1"/>
              <a:t>Вплив</a:t>
            </a:r>
            <a:r>
              <a:rPr lang="ru-RU" dirty="0"/>
              <a:t> хрому на </a:t>
            </a:r>
            <a:r>
              <a:rPr lang="ru-RU" dirty="0" err="1"/>
              <a:t>зносостійкість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збільшує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карбідної</a:t>
            </a:r>
            <a:r>
              <a:rPr lang="ru-RU" dirty="0"/>
              <a:t> </a:t>
            </a:r>
            <a:r>
              <a:rPr lang="ru-RU" dirty="0" err="1"/>
              <a:t>фази</a:t>
            </a:r>
            <a:r>
              <a:rPr lang="ru-RU" dirty="0"/>
              <a:t> і </a:t>
            </a:r>
            <a:r>
              <a:rPr lang="ru-RU" dirty="0" err="1"/>
              <a:t>якісно</a:t>
            </a:r>
            <a:r>
              <a:rPr lang="ru-RU" dirty="0"/>
              <a:t> </a:t>
            </a:r>
            <a:r>
              <a:rPr lang="ru-RU" dirty="0" err="1"/>
              <a:t>змінює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склад, </a:t>
            </a:r>
            <a:r>
              <a:rPr lang="ru-RU" dirty="0" err="1"/>
              <a:t>дозволяючи</a:t>
            </a:r>
            <a:r>
              <a:rPr lang="ru-RU" dirty="0"/>
              <a:t> </a:t>
            </a:r>
            <a:r>
              <a:rPr lang="ru-RU" dirty="0" err="1"/>
              <a:t>отримувати</a:t>
            </a:r>
            <a:r>
              <a:rPr lang="ru-RU" dirty="0"/>
              <a:t> </a:t>
            </a:r>
            <a:r>
              <a:rPr lang="ru-RU" dirty="0" err="1"/>
              <a:t>тверді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карбіди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пластичним</a:t>
            </a:r>
            <a:r>
              <a:rPr lang="ru-RU" dirty="0"/>
              <a:t> </a:t>
            </a:r>
            <a:r>
              <a:rPr lang="ru-RU" dirty="0" err="1"/>
              <a:t>деформаціям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вимога</a:t>
            </a:r>
            <a:r>
              <a:rPr lang="ru-RU" dirty="0"/>
              <a:t> є </a:t>
            </a:r>
            <a:r>
              <a:rPr lang="ru-RU" dirty="0" err="1"/>
              <a:t>найбільш</a:t>
            </a:r>
            <a:r>
              <a:rPr lang="ru-RU" dirty="0"/>
              <a:t> актуальною для </a:t>
            </a:r>
            <a:r>
              <a:rPr lang="ru-RU" dirty="0" err="1"/>
              <a:t>підшипників</a:t>
            </a:r>
            <a:r>
              <a:rPr lang="ru-RU" dirty="0"/>
              <a:t>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.</a:t>
            </a:r>
          </a:p>
          <a:p>
            <a:pPr marL="0" indent="449263" algn="just">
              <a:buNone/>
            </a:pPr>
            <a:r>
              <a:rPr lang="ru-RU" dirty="0" err="1"/>
              <a:t>Розмірна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. </a:t>
            </a:r>
            <a:r>
              <a:rPr lang="ru-RU" dirty="0" err="1"/>
              <a:t>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та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точності</a:t>
            </a:r>
            <a:r>
              <a:rPr lang="ru-RU" dirty="0"/>
              <a:t> </a:t>
            </a:r>
            <a:r>
              <a:rPr lang="ru-RU" dirty="0" err="1"/>
              <a:t>підшипників</a:t>
            </a:r>
            <a:r>
              <a:rPr lang="ru-RU" dirty="0"/>
              <a:t>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розмірів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експлуатації</a:t>
            </a:r>
            <a:r>
              <a:rPr lang="ru-RU" dirty="0"/>
              <a:t> не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перевищувати</a:t>
            </a:r>
            <a:r>
              <a:rPr lang="ru-RU" dirty="0"/>
              <a:t> 10-4–10-5 мм/мм. </a:t>
            </a:r>
            <a:r>
              <a:rPr lang="ru-RU" dirty="0" err="1"/>
              <a:t>Розмірна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</a:t>
            </a:r>
            <a:r>
              <a:rPr lang="ru-RU" dirty="0" err="1"/>
              <a:t>залишкового</a:t>
            </a:r>
            <a:r>
              <a:rPr lang="ru-RU" dirty="0"/>
              <a:t> </a:t>
            </a:r>
            <a:r>
              <a:rPr lang="ru-RU" dirty="0" err="1"/>
              <a:t>аустеніту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При </a:t>
            </a:r>
            <a:r>
              <a:rPr lang="ru-RU" dirty="0" err="1"/>
              <a:t>збільшенні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залишкового</a:t>
            </a:r>
            <a:r>
              <a:rPr lang="ru-RU" dirty="0"/>
              <a:t> </a:t>
            </a:r>
            <a:r>
              <a:rPr lang="ru-RU" dirty="0" err="1"/>
              <a:t>аустеніту</a:t>
            </a:r>
            <a:r>
              <a:rPr lang="ru-RU" dirty="0"/>
              <a:t> </a:t>
            </a:r>
            <a:r>
              <a:rPr lang="ru-RU" dirty="0" err="1"/>
              <a:t>розмірна</a:t>
            </a:r>
            <a:r>
              <a:rPr lang="ru-RU" dirty="0"/>
              <a:t> </a:t>
            </a:r>
            <a:r>
              <a:rPr lang="ru-RU" dirty="0" err="1"/>
              <a:t>стабільність</a:t>
            </a:r>
            <a:r>
              <a:rPr lang="ru-RU" dirty="0"/>
              <a:t> </a:t>
            </a:r>
            <a:r>
              <a:rPr lang="ru-RU" dirty="0" err="1"/>
              <a:t>погіршується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залишковий</a:t>
            </a:r>
            <a:r>
              <a:rPr lang="ru-RU" dirty="0"/>
              <a:t> </a:t>
            </a:r>
            <a:r>
              <a:rPr lang="ru-RU" dirty="0" err="1"/>
              <a:t>аустеніт</a:t>
            </a:r>
            <a:r>
              <a:rPr lang="ru-RU" dirty="0"/>
              <a:t> є </a:t>
            </a:r>
            <a:r>
              <a:rPr lang="ru-RU" dirty="0" err="1"/>
              <a:t>нестабільною</a:t>
            </a:r>
            <a:r>
              <a:rPr lang="ru-RU" dirty="0"/>
              <a:t> структурною </a:t>
            </a:r>
            <a:r>
              <a:rPr lang="ru-RU" dirty="0" err="1"/>
              <a:t>складовою</a:t>
            </a:r>
            <a:r>
              <a:rPr lang="ru-RU" dirty="0"/>
              <a:t> і при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навантаженнях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перетворюватися</a:t>
            </a:r>
            <a:r>
              <a:rPr lang="ru-RU" dirty="0"/>
              <a:t> на мартенсит,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об'ємними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8589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20040"/>
            <a:ext cx="10515600" cy="5856923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Таблиця</a:t>
            </a:r>
            <a:r>
              <a:rPr lang="ru-RU" dirty="0"/>
              <a:t> 2.5 - Склад та сфера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підшипникових</a:t>
            </a:r>
            <a:r>
              <a:rPr lang="ru-RU" dirty="0"/>
              <a:t>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8" y="1426464"/>
            <a:ext cx="12047824" cy="39959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442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904" y="795528"/>
            <a:ext cx="10911840" cy="6144768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dirty="0" err="1"/>
              <a:t>Підшипникові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класифікуються</a:t>
            </a:r>
            <a:r>
              <a:rPr lang="ru-RU" dirty="0"/>
              <a:t> </a:t>
            </a:r>
            <a:r>
              <a:rPr lang="ru-RU" b="1" dirty="0"/>
              <a:t>за </a:t>
            </a:r>
            <a:r>
              <a:rPr lang="ru-RU" b="1" dirty="0" err="1"/>
              <a:t>умовами</a:t>
            </a:r>
            <a:r>
              <a:rPr lang="ru-RU" b="1" dirty="0"/>
              <a:t> </a:t>
            </a:r>
            <a:r>
              <a:rPr lang="ru-RU" b="1" dirty="0" err="1"/>
              <a:t>роботи</a:t>
            </a:r>
            <a:r>
              <a:rPr lang="ru-RU" dirty="0"/>
              <a:t>:</a:t>
            </a:r>
          </a:p>
          <a:p>
            <a:pPr marL="0" indent="447675" algn="just">
              <a:buNone/>
            </a:pPr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деталей</a:t>
            </a:r>
          </a:p>
          <a:p>
            <a:pPr marL="0" indent="447675" algn="just">
              <a:buNone/>
            </a:pPr>
            <a:r>
              <a:rPr lang="ru-RU" dirty="0" err="1"/>
              <a:t>підшипників</a:t>
            </a:r>
            <a:r>
              <a:rPr lang="ru-RU" dirty="0"/>
              <a:t> (</a:t>
            </a:r>
            <a:r>
              <a:rPr lang="ru-RU" dirty="0" err="1"/>
              <a:t>кілець</a:t>
            </a:r>
            <a:r>
              <a:rPr lang="ru-RU" dirty="0"/>
              <a:t>, </a:t>
            </a:r>
            <a:r>
              <a:rPr lang="ru-RU" dirty="0" err="1"/>
              <a:t>кульок</a:t>
            </a:r>
            <a:r>
              <a:rPr lang="ru-RU" dirty="0"/>
              <a:t>, </a:t>
            </a:r>
            <a:r>
              <a:rPr lang="ru-RU" dirty="0" err="1"/>
              <a:t>роликів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при температурах </a:t>
            </a:r>
            <a:r>
              <a:rPr lang="ru-RU" dirty="0" err="1"/>
              <a:t>від</a:t>
            </a:r>
            <a:r>
              <a:rPr lang="ru-RU" dirty="0"/>
              <a:t> - 60-300 ° С в </a:t>
            </a:r>
            <a:r>
              <a:rPr lang="ru-RU" dirty="0" err="1"/>
              <a:t>неагресивних</a:t>
            </a:r>
            <a:r>
              <a:rPr lang="ru-RU" dirty="0"/>
              <a:t> </a:t>
            </a:r>
            <a:r>
              <a:rPr lang="ru-RU" dirty="0" err="1"/>
              <a:t>середовищах</a:t>
            </a:r>
            <a:r>
              <a:rPr lang="ru-RU" dirty="0"/>
              <a:t>, і стали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теплостійких</a:t>
            </a:r>
            <a:r>
              <a:rPr lang="ru-RU" dirty="0"/>
              <a:t> і </a:t>
            </a:r>
            <a:r>
              <a:rPr lang="ru-RU" dirty="0" err="1"/>
              <a:t>корозійностійких</a:t>
            </a:r>
            <a:r>
              <a:rPr lang="ru-RU" dirty="0"/>
              <a:t> </a:t>
            </a:r>
            <a:r>
              <a:rPr lang="ru-RU" dirty="0" err="1"/>
              <a:t>підшипників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Склади</a:t>
            </a:r>
            <a:r>
              <a:rPr lang="ru-RU" dirty="0"/>
              <a:t> сталей для </a:t>
            </a:r>
            <a:r>
              <a:rPr lang="ru-RU" dirty="0" err="1"/>
              <a:t>підшипників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регламентуються</a:t>
            </a:r>
            <a:r>
              <a:rPr lang="ru-RU" dirty="0"/>
              <a:t> </a:t>
            </a:r>
            <a:r>
              <a:rPr lang="ru-RU" dirty="0" err="1"/>
              <a:t>ГОСТ801</a:t>
            </a:r>
            <a:r>
              <a:rPr lang="ru-RU" dirty="0"/>
              <a:t>-78, а </a:t>
            </a:r>
            <a:r>
              <a:rPr lang="ru-RU" dirty="0" err="1"/>
              <a:t>підшипників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- </a:t>
            </a:r>
            <a:r>
              <a:rPr lang="ru-RU" dirty="0" err="1"/>
              <a:t>відповідними</a:t>
            </a:r>
            <a:r>
              <a:rPr lang="ru-RU" dirty="0"/>
              <a:t> ТУ.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2391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00533"/>
            <a:ext cx="10515600" cy="3206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2.6 </a:t>
            </a:r>
            <a:r>
              <a:rPr lang="ru-RU" b="1" dirty="0" err="1"/>
              <a:t>Пружинні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6636" y="612648"/>
            <a:ext cx="11471148" cy="4206240"/>
          </a:xfrm>
        </p:spPr>
        <p:txBody>
          <a:bodyPr>
            <a:normAutofit fontScale="92500" lnSpcReduction="20000"/>
          </a:bodyPr>
          <a:lstStyle/>
          <a:p>
            <a:pPr marL="0" indent="539750" algn="just">
              <a:buNone/>
            </a:pP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пружин, </a:t>
            </a:r>
            <a:r>
              <a:rPr lang="ru-RU" dirty="0" err="1"/>
              <a:t>пружних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, деталей </a:t>
            </a:r>
            <a:r>
              <a:rPr lang="ru-RU" dirty="0" err="1"/>
              <a:t>пружинних</a:t>
            </a:r>
            <a:r>
              <a:rPr lang="ru-RU" dirty="0"/>
              <a:t> </a:t>
            </a:r>
            <a:r>
              <a:rPr lang="ru-RU" dirty="0" err="1"/>
              <a:t>приладів</a:t>
            </a:r>
            <a:r>
              <a:rPr lang="ru-RU" dirty="0"/>
              <a:t> і </a:t>
            </a:r>
            <a:r>
              <a:rPr lang="ru-RU" dirty="0" err="1"/>
              <a:t>механізмів</a:t>
            </a:r>
            <a:r>
              <a:rPr lang="ru-RU" dirty="0"/>
              <a:t>, а так само </a:t>
            </a:r>
            <a:r>
              <a:rPr lang="ru-RU" dirty="0" err="1"/>
              <a:t>ресор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типу.</a:t>
            </a:r>
          </a:p>
          <a:p>
            <a:pPr marL="0" indent="539750" algn="just">
              <a:buNone/>
            </a:pPr>
            <a:r>
              <a:rPr lang="ru-RU" dirty="0"/>
              <a:t>За способом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ділять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на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зміцнюються</a:t>
            </a:r>
            <a:r>
              <a:rPr lang="ru-RU" dirty="0"/>
              <a:t> шляхом </a:t>
            </a:r>
            <a:r>
              <a:rPr lang="ru-RU" dirty="0" err="1"/>
              <a:t>пластичної</a:t>
            </a:r>
            <a:r>
              <a:rPr lang="ru-RU" dirty="0"/>
              <a:t> </a:t>
            </a:r>
            <a:r>
              <a:rPr lang="ru-RU" dirty="0" err="1"/>
              <a:t>деформації</a:t>
            </a:r>
            <a:r>
              <a:rPr lang="ru-RU" dirty="0"/>
              <a:t> та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стабілізуючої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(</a:t>
            </a:r>
            <a:r>
              <a:rPr lang="ru-RU" dirty="0" err="1"/>
              <a:t>старіння</a:t>
            </a:r>
            <a:r>
              <a:rPr lang="ru-RU" dirty="0"/>
              <a:t>);</a:t>
            </a:r>
          </a:p>
          <a:p>
            <a:pPr algn="just"/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зміцнюються</a:t>
            </a:r>
            <a:r>
              <a:rPr lang="ru-RU" dirty="0"/>
              <a:t> шляхом </a:t>
            </a:r>
            <a:r>
              <a:rPr lang="ru-RU" dirty="0" err="1"/>
              <a:t>загартування</a:t>
            </a:r>
            <a:r>
              <a:rPr lang="ru-RU" dirty="0"/>
              <a:t> на </a:t>
            </a:r>
            <a:r>
              <a:rPr lang="ru-RU" dirty="0" err="1"/>
              <a:t>пересичений</a:t>
            </a:r>
            <a:r>
              <a:rPr lang="ru-RU" dirty="0"/>
              <a:t> </a:t>
            </a:r>
            <a:r>
              <a:rPr lang="ru-RU" dirty="0" err="1"/>
              <a:t>твердий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 та </a:t>
            </a:r>
            <a:r>
              <a:rPr lang="ru-RU" dirty="0" err="1"/>
              <a:t>подальшої</a:t>
            </a:r>
            <a:r>
              <a:rPr lang="ru-RU" dirty="0"/>
              <a:t> </a:t>
            </a:r>
            <a:r>
              <a:rPr lang="ru-RU" dirty="0" err="1"/>
              <a:t>відпустки</a:t>
            </a:r>
            <a:r>
              <a:rPr lang="ru-RU" dirty="0"/>
              <a:t> (</a:t>
            </a:r>
            <a:r>
              <a:rPr lang="ru-RU" dirty="0" err="1"/>
              <a:t>старіння</a:t>
            </a:r>
            <a:r>
              <a:rPr lang="ru-RU" dirty="0"/>
              <a:t>).</a:t>
            </a:r>
          </a:p>
          <a:p>
            <a:pPr marL="0" indent="539750" algn="just">
              <a:buNone/>
            </a:pP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</a:t>
            </a:r>
            <a:r>
              <a:rPr lang="ru-RU" dirty="0" err="1"/>
              <a:t>найбільш</a:t>
            </a:r>
            <a:r>
              <a:rPr lang="ru-RU" dirty="0"/>
              <a:t> часто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дроту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потім</a:t>
            </a:r>
            <a:r>
              <a:rPr lang="ru-RU" dirty="0"/>
              <a:t> шляхом навивки, </a:t>
            </a:r>
            <a:r>
              <a:rPr lang="ru-RU" dirty="0" err="1"/>
              <a:t>різання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вирубки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</a:t>
            </a:r>
            <a:r>
              <a:rPr lang="ru-RU" dirty="0" err="1"/>
              <a:t>пружини</a:t>
            </a:r>
            <a:r>
              <a:rPr lang="ru-RU" dirty="0"/>
              <a:t> та </a:t>
            </a:r>
            <a:r>
              <a:rPr lang="ru-RU" dirty="0" err="1"/>
              <a:t>деталі</a:t>
            </a:r>
            <a:r>
              <a:rPr lang="ru-RU" dirty="0"/>
              <a:t> </a:t>
            </a:r>
            <a:r>
              <a:rPr lang="ru-RU" dirty="0" err="1"/>
              <a:t>пружини</a:t>
            </a:r>
            <a:r>
              <a:rPr lang="ru-RU" dirty="0"/>
              <a:t> </a:t>
            </a:r>
            <a:r>
              <a:rPr lang="ru-RU" dirty="0" err="1"/>
              <a:t>необхідної</a:t>
            </a:r>
            <a:r>
              <a:rPr lang="ru-RU" dirty="0"/>
              <a:t> </a:t>
            </a:r>
            <a:r>
              <a:rPr lang="ru-RU" dirty="0" err="1"/>
              <a:t>конфігурації</a:t>
            </a:r>
            <a:r>
              <a:rPr lang="ru-RU" dirty="0"/>
              <a:t>. При </a:t>
            </a:r>
            <a:r>
              <a:rPr lang="ru-RU" dirty="0" err="1"/>
              <a:t>отриманні</a:t>
            </a:r>
            <a:r>
              <a:rPr lang="ru-RU" dirty="0"/>
              <a:t> пружинного дроту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стрічки</a:t>
            </a:r>
            <a:r>
              <a:rPr lang="ru-RU" dirty="0"/>
              <a:t>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суміщений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зміцнення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</a:t>
            </a:r>
            <a:r>
              <a:rPr lang="ru-RU" dirty="0" err="1"/>
              <a:t>пересичений</a:t>
            </a:r>
            <a:r>
              <a:rPr lang="ru-RU" dirty="0"/>
              <a:t> </a:t>
            </a:r>
            <a:r>
              <a:rPr lang="ru-RU" dirty="0" err="1"/>
              <a:t>розчин</a:t>
            </a:r>
            <a:r>
              <a:rPr lang="ru-RU" dirty="0"/>
              <a:t> і </a:t>
            </a:r>
            <a:r>
              <a:rPr lang="ru-RU" dirty="0" err="1"/>
              <a:t>пластичну</a:t>
            </a:r>
            <a:r>
              <a:rPr lang="ru-RU" dirty="0"/>
              <a:t> </a:t>
            </a:r>
            <a:r>
              <a:rPr lang="ru-RU" dirty="0" err="1"/>
              <a:t>деформацію</a:t>
            </a:r>
            <a:r>
              <a:rPr lang="ru-RU" dirty="0"/>
              <a:t> з </a:t>
            </a:r>
            <a:r>
              <a:rPr lang="ru-RU" dirty="0" err="1"/>
              <a:t>подальшою</a:t>
            </a:r>
            <a:r>
              <a:rPr lang="ru-RU" dirty="0"/>
              <a:t> </a:t>
            </a:r>
            <a:r>
              <a:rPr lang="ru-RU" dirty="0" err="1"/>
              <a:t>відпусткою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7170" name="Picture 2" descr="Рессорно-пружинные стали: конструкционные, легированные, маркировка и  термообработ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590" y="4626864"/>
            <a:ext cx="4176522" cy="208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459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1039856" cy="6208776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dirty="0"/>
              <a:t>За </a:t>
            </a:r>
            <a:r>
              <a:rPr lang="ru-RU" dirty="0" err="1"/>
              <a:t>призначенням</a:t>
            </a:r>
            <a:r>
              <a:rPr lang="ru-RU" dirty="0"/>
              <a:t> </a:t>
            </a: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та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опором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пластичним</a:t>
            </a:r>
            <a:r>
              <a:rPr lang="ru-RU" dirty="0"/>
              <a:t> </a:t>
            </a:r>
            <a:r>
              <a:rPr lang="ru-RU" dirty="0" err="1"/>
              <a:t>деформаціям</a:t>
            </a:r>
            <a:r>
              <a:rPr lang="ru-RU" dirty="0"/>
              <a:t> (межа </a:t>
            </a:r>
            <a:r>
              <a:rPr lang="ru-RU" dirty="0" err="1"/>
              <a:t>пружності</a:t>
            </a:r>
            <a:r>
              <a:rPr lang="ru-RU" dirty="0"/>
              <a:t>) і </a:t>
            </a:r>
            <a:r>
              <a:rPr lang="ru-RU" dirty="0" err="1"/>
              <a:t>релаксаційної</a:t>
            </a:r>
            <a:r>
              <a:rPr lang="ru-RU" dirty="0"/>
              <a:t> </a:t>
            </a:r>
            <a:r>
              <a:rPr lang="ru-RU" dirty="0" err="1"/>
              <a:t>стійкістю</a:t>
            </a:r>
            <a:r>
              <a:rPr lang="ru-RU" dirty="0"/>
              <a:t>, за </a:t>
            </a:r>
            <a:r>
              <a:rPr lang="ru-RU" dirty="0" err="1"/>
              <a:t>достатньої</a:t>
            </a:r>
            <a:r>
              <a:rPr lang="ru-RU" dirty="0"/>
              <a:t> </a:t>
            </a:r>
            <a:r>
              <a:rPr lang="ru-RU" dirty="0" err="1"/>
              <a:t>пластичності</a:t>
            </a:r>
            <a:r>
              <a:rPr lang="ru-RU" dirty="0"/>
              <a:t> і </a:t>
            </a:r>
            <a:r>
              <a:rPr lang="ru-RU" dirty="0" err="1"/>
              <a:t>в'язкості</a:t>
            </a:r>
            <a:r>
              <a:rPr lang="ru-RU" dirty="0"/>
              <a:t>, а пружин,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працюють</a:t>
            </a:r>
            <a:r>
              <a:rPr lang="ru-RU" dirty="0"/>
              <a:t> при </a:t>
            </a:r>
            <a:r>
              <a:rPr lang="ru-RU" dirty="0" err="1"/>
              <a:t>циклічних</a:t>
            </a:r>
            <a:r>
              <a:rPr lang="ru-RU" dirty="0"/>
              <a:t> </a:t>
            </a:r>
            <a:r>
              <a:rPr lang="ru-RU" dirty="0" err="1"/>
              <a:t>навантаженнях</a:t>
            </a:r>
            <a:r>
              <a:rPr lang="ru-RU" dirty="0"/>
              <a:t>, і </a:t>
            </a:r>
            <a:r>
              <a:rPr lang="ru-RU" dirty="0" err="1"/>
              <a:t>високим</a:t>
            </a:r>
            <a:r>
              <a:rPr lang="ru-RU" dirty="0"/>
              <a:t> опором </a:t>
            </a:r>
            <a:r>
              <a:rPr lang="ru-RU" dirty="0" err="1"/>
              <a:t>втоми</a:t>
            </a:r>
            <a:r>
              <a:rPr lang="ru-RU" dirty="0"/>
              <a:t>. </a:t>
            </a:r>
            <a:r>
              <a:rPr lang="ru-RU" dirty="0" err="1"/>
              <a:t>Робоча</a:t>
            </a:r>
            <a:r>
              <a:rPr lang="ru-RU" dirty="0"/>
              <a:t> температура таких пружин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100... 120 °З.</a:t>
            </a:r>
          </a:p>
          <a:p>
            <a:pPr marL="0" indent="447675" algn="just">
              <a:buNone/>
            </a:pP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пружинних</a:t>
            </a:r>
            <a:r>
              <a:rPr lang="ru-RU" dirty="0"/>
              <a:t> сталей </a:t>
            </a:r>
            <a:r>
              <a:rPr lang="ru-RU" dirty="0" err="1"/>
              <a:t>визначаються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пружин та </a:t>
            </a:r>
            <a:r>
              <a:rPr lang="ru-RU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винятково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вимогою</a:t>
            </a:r>
            <a:r>
              <a:rPr lang="ru-RU" dirty="0"/>
              <a:t> до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пружинних</a:t>
            </a:r>
            <a:r>
              <a:rPr lang="ru-RU" dirty="0"/>
              <a:t> сталей є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високого</a:t>
            </a:r>
            <a:r>
              <a:rPr lang="ru-RU" dirty="0"/>
              <a:t> опору </a:t>
            </a:r>
            <a:r>
              <a:rPr lang="ru-RU" dirty="0" err="1"/>
              <a:t>малим</a:t>
            </a:r>
            <a:r>
              <a:rPr lang="ru-RU" dirty="0"/>
              <a:t> </a:t>
            </a:r>
            <a:r>
              <a:rPr lang="ru-RU" dirty="0" err="1"/>
              <a:t>пластичним</a:t>
            </a:r>
            <a:r>
              <a:rPr lang="ru-RU" dirty="0"/>
              <a:t> </a:t>
            </a:r>
            <a:r>
              <a:rPr lang="ru-RU" dirty="0" err="1"/>
              <a:t>деформаціям</a:t>
            </a:r>
            <a:r>
              <a:rPr lang="ru-RU" dirty="0"/>
              <a:t> (межа </a:t>
            </a:r>
            <a:r>
              <a:rPr lang="ru-RU" dirty="0" err="1"/>
              <a:t>пружності</a:t>
            </a:r>
            <a:r>
              <a:rPr lang="ru-RU" dirty="0"/>
              <a:t>) та </a:t>
            </a:r>
            <a:r>
              <a:rPr lang="ru-RU" dirty="0" err="1"/>
              <a:t>релаксаційної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(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релаксації</a:t>
            </a:r>
            <a:r>
              <a:rPr lang="ru-RU" dirty="0"/>
              <a:t> </a:t>
            </a:r>
            <a:r>
              <a:rPr lang="ru-RU" dirty="0" err="1"/>
              <a:t>напруги</a:t>
            </a:r>
            <a:r>
              <a:rPr lang="ru-RU" dirty="0"/>
              <a:t>).</a:t>
            </a:r>
          </a:p>
          <a:p>
            <a:pPr marL="0" indent="447675" algn="just">
              <a:buNone/>
            </a:pPr>
            <a:r>
              <a:rPr lang="ru-RU" dirty="0" err="1"/>
              <a:t>Хімічний</a:t>
            </a:r>
            <a:r>
              <a:rPr lang="ru-RU" dirty="0"/>
              <a:t> склад та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пружинних</a:t>
            </a:r>
            <a:r>
              <a:rPr lang="ru-RU" dirty="0"/>
              <a:t> сталей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регламентуються</a:t>
            </a:r>
            <a:r>
              <a:rPr lang="ru-RU" dirty="0"/>
              <a:t> у ГОСТ 14959-79 (</a:t>
            </a:r>
            <a:r>
              <a:rPr lang="ru-RU" dirty="0" err="1"/>
              <a:t>таблиця</a:t>
            </a:r>
            <a:r>
              <a:rPr lang="ru-RU" dirty="0"/>
              <a:t> 2.6).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997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02336"/>
            <a:ext cx="10515600" cy="5774627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Таблиця</a:t>
            </a:r>
            <a:r>
              <a:rPr lang="ru-RU" dirty="0"/>
              <a:t> 2.6 - </a:t>
            </a:r>
            <a:r>
              <a:rPr lang="ru-RU" dirty="0" err="1"/>
              <a:t>Хімічний</a:t>
            </a:r>
            <a:r>
              <a:rPr lang="ru-RU" dirty="0"/>
              <a:t> склад та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пружинних</a:t>
            </a:r>
            <a:r>
              <a:rPr lang="ru-RU" dirty="0"/>
              <a:t> сталей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5" y="1527048"/>
            <a:ext cx="11805509" cy="437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091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6888"/>
            <a:ext cx="11021568" cy="6510528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значень</a:t>
            </a:r>
            <a:r>
              <a:rPr lang="ru-RU" dirty="0"/>
              <a:t> </a:t>
            </a:r>
            <a:r>
              <a:rPr lang="ru-RU" dirty="0" err="1"/>
              <a:t>межі</a:t>
            </a:r>
            <a:r>
              <a:rPr lang="ru-RU" dirty="0"/>
              <a:t> </a:t>
            </a:r>
            <a:r>
              <a:rPr lang="ru-RU" dirty="0" err="1"/>
              <a:t>пружності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корозійну</a:t>
            </a:r>
            <a:r>
              <a:rPr lang="ru-RU" dirty="0"/>
              <a:t> </a:t>
            </a:r>
            <a:r>
              <a:rPr lang="ru-RU" dirty="0" err="1"/>
              <a:t>стійкість</a:t>
            </a:r>
            <a:r>
              <a:rPr lang="ru-RU" dirty="0"/>
              <a:t>, </a:t>
            </a:r>
            <a:r>
              <a:rPr lang="ru-RU" dirty="0" err="1"/>
              <a:t>теплостійкість</a:t>
            </a:r>
            <a:r>
              <a:rPr lang="ru-RU" dirty="0"/>
              <a:t> (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релаксації</a:t>
            </a:r>
            <a:r>
              <a:rPr lang="ru-RU" dirty="0"/>
              <a:t> при </a:t>
            </a:r>
            <a:r>
              <a:rPr lang="ru-RU" dirty="0" err="1"/>
              <a:t>підвищених</a:t>
            </a:r>
            <a:r>
              <a:rPr lang="ru-RU" dirty="0"/>
              <a:t> температурах), </a:t>
            </a:r>
            <a:r>
              <a:rPr lang="ru-RU" dirty="0" err="1"/>
              <a:t>немагнітність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/>
              <a:t>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корозійної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легують</a:t>
            </a:r>
            <a:r>
              <a:rPr lang="ru-RU" dirty="0"/>
              <a:t> хромом у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12% </a:t>
            </a:r>
            <a:r>
              <a:rPr lang="ru-RU" dirty="0" err="1"/>
              <a:t>сталі</a:t>
            </a:r>
            <a:r>
              <a:rPr lang="ru-RU" dirty="0"/>
              <a:t> типу 30</a:t>
            </a:r>
            <a:r>
              <a:rPr lang="en-US" dirty="0" err="1"/>
              <a:t>X13</a:t>
            </a:r>
            <a:r>
              <a:rPr lang="en-US" dirty="0"/>
              <a:t> </a:t>
            </a:r>
            <a:r>
              <a:rPr lang="ru-RU" dirty="0"/>
              <a:t>та 40</a:t>
            </a:r>
            <a:r>
              <a:rPr lang="en-US" dirty="0" err="1"/>
              <a:t>X13</a:t>
            </a:r>
            <a:r>
              <a:rPr lang="en-US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загартування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температур 1000 - 1050 ° С та </a:t>
            </a:r>
            <a:r>
              <a:rPr lang="ru-RU" dirty="0" err="1"/>
              <a:t>відпустки</a:t>
            </a:r>
            <a:r>
              <a:rPr lang="ru-RU" dirty="0"/>
              <a:t>. Режим </a:t>
            </a:r>
            <a:r>
              <a:rPr lang="ru-RU" dirty="0" err="1"/>
              <a:t>відпустки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пружин. Для </a:t>
            </a:r>
            <a:r>
              <a:rPr lang="ru-RU" dirty="0" err="1"/>
              <a:t>роботи</a:t>
            </a:r>
            <a:r>
              <a:rPr lang="ru-RU" dirty="0"/>
              <a:t> за </a:t>
            </a:r>
            <a:r>
              <a:rPr lang="ru-RU" dirty="0" err="1"/>
              <a:t>кімнатної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відпустку</a:t>
            </a:r>
            <a:r>
              <a:rPr lang="ru-RU" dirty="0"/>
              <a:t> при 300 -350 °С, а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підвищених</a:t>
            </a:r>
            <a:r>
              <a:rPr lang="ru-RU" dirty="0"/>
              <a:t> температур при 500 - 550 °С. </a:t>
            </a:r>
            <a:r>
              <a:rPr lang="ru-RU" dirty="0" err="1"/>
              <a:t>Підвищена</a:t>
            </a:r>
            <a:r>
              <a:rPr lang="ru-RU" dirty="0"/>
              <a:t> </a:t>
            </a:r>
            <a:r>
              <a:rPr lang="ru-RU" dirty="0" err="1"/>
              <a:t>прожарювання</a:t>
            </a:r>
            <a:r>
              <a:rPr lang="ru-RU" dirty="0"/>
              <a:t> таких сталей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для пружин великих </a:t>
            </a:r>
            <a:r>
              <a:rPr lang="ru-RU" dirty="0" err="1"/>
              <a:t>перерізів</a:t>
            </a:r>
            <a:r>
              <a:rPr lang="ru-RU" dirty="0"/>
              <a:t>.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релаксаційної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корозійностійкі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мартенситного </a:t>
            </a:r>
            <a:r>
              <a:rPr lang="ru-RU" dirty="0" err="1"/>
              <a:t>класу</a:t>
            </a:r>
            <a:r>
              <a:rPr lang="ru-RU" dirty="0"/>
              <a:t> </a:t>
            </a:r>
            <a:r>
              <a:rPr lang="ru-RU" dirty="0" err="1"/>
              <a:t>додатково</a:t>
            </a:r>
            <a:r>
              <a:rPr lang="ru-RU" dirty="0"/>
              <a:t> </a:t>
            </a:r>
            <a:r>
              <a:rPr lang="ru-RU" dirty="0" err="1"/>
              <a:t>легують</a:t>
            </a:r>
            <a:r>
              <a:rPr lang="ru-RU" dirty="0"/>
              <a:t> вольфрамом, </a:t>
            </a:r>
            <a:r>
              <a:rPr lang="ru-RU" dirty="0" err="1"/>
              <a:t>молібденом</a:t>
            </a:r>
            <a:r>
              <a:rPr lang="ru-RU" dirty="0"/>
              <a:t>, </a:t>
            </a:r>
            <a:r>
              <a:rPr lang="ru-RU" dirty="0" err="1"/>
              <a:t>ванадієм</a:t>
            </a:r>
            <a:r>
              <a:rPr lang="ru-RU" dirty="0"/>
              <a:t>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елементами</a:t>
            </a:r>
            <a:r>
              <a:rPr lang="ru-RU" dirty="0"/>
              <a:t>. Так, сталь </a:t>
            </a:r>
            <a:r>
              <a:rPr lang="ru-RU" dirty="0" err="1"/>
              <a:t>12Х12Н2ВМФ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робочу</a:t>
            </a:r>
            <a:r>
              <a:rPr lang="ru-RU" dirty="0"/>
              <a:t> температуру 350 °С, </a:t>
            </a:r>
            <a:r>
              <a:rPr lang="ru-RU" dirty="0" err="1"/>
              <a:t>що</a:t>
            </a:r>
            <a:r>
              <a:rPr lang="ru-RU" dirty="0"/>
              <a:t> на 50 °С </a:t>
            </a:r>
            <a:r>
              <a:rPr lang="ru-RU" dirty="0" err="1"/>
              <a:t>вище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сталі</a:t>
            </a:r>
            <a:r>
              <a:rPr lang="ru-RU" dirty="0"/>
              <a:t> 30</a:t>
            </a:r>
            <a:r>
              <a:rPr lang="en-US" dirty="0" err="1"/>
              <a:t>X13</a:t>
            </a:r>
            <a:r>
              <a:rPr lang="en-US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350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4813"/>
            <a:ext cx="10515600" cy="53098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2.7 </a:t>
            </a:r>
            <a:r>
              <a:rPr lang="ru-RU" b="1" dirty="0" err="1"/>
              <a:t>Високоміцні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064" y="685800"/>
            <a:ext cx="11402568" cy="2752344"/>
          </a:xfrm>
        </p:spPr>
        <p:txBody>
          <a:bodyPr>
            <a:normAutofit fontScale="85000" lnSpcReduction="10000"/>
          </a:bodyPr>
          <a:lstStyle/>
          <a:p>
            <a:pPr marL="0" indent="447675" algn="just">
              <a:buNone/>
            </a:pPr>
            <a:r>
              <a:rPr lang="ru-RU" dirty="0"/>
              <a:t>До </a:t>
            </a:r>
            <a:r>
              <a:rPr lang="ru-RU" dirty="0" err="1"/>
              <a:t>високоміцних</a:t>
            </a:r>
            <a:r>
              <a:rPr lang="ru-RU" dirty="0"/>
              <a:t>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тимчасовий</a:t>
            </a:r>
            <a:r>
              <a:rPr lang="ru-RU" dirty="0"/>
              <a:t>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en-US" dirty="0"/>
              <a:t>B &gt;1600 </a:t>
            </a:r>
            <a:r>
              <a:rPr lang="ru-RU" dirty="0"/>
              <a:t>МПа (</a:t>
            </a:r>
            <a:r>
              <a:rPr lang="ru-RU" dirty="0" err="1"/>
              <a:t>таблиця</a:t>
            </a:r>
            <a:r>
              <a:rPr lang="ru-RU" dirty="0"/>
              <a:t> 2.7). Стали з </a:t>
            </a:r>
            <a:r>
              <a:rPr lang="ru-RU" dirty="0" err="1"/>
              <a:t>межею</a:t>
            </a:r>
            <a:r>
              <a:rPr lang="ru-RU" dirty="0"/>
              <a:t> </a:t>
            </a:r>
            <a:r>
              <a:rPr lang="ru-RU" dirty="0" err="1"/>
              <a:t>плинності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2000 МПа </a:t>
            </a:r>
            <a:r>
              <a:rPr lang="ru-RU" dirty="0" err="1"/>
              <a:t>іноду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надвисокорочними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Отримання</a:t>
            </a:r>
            <a:r>
              <a:rPr lang="ru-RU" dirty="0"/>
              <a:t> сталей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 неминуче </a:t>
            </a:r>
            <a:r>
              <a:rPr lang="ru-RU" dirty="0" err="1"/>
              <a:t>веде</a:t>
            </a:r>
            <a:r>
              <a:rPr lang="ru-RU" dirty="0"/>
              <a:t> до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пластичності</a:t>
            </a:r>
            <a:r>
              <a:rPr lang="ru-RU" dirty="0"/>
              <a:t> і </a:t>
            </a:r>
            <a:r>
              <a:rPr lang="ru-RU" dirty="0" err="1"/>
              <a:t>насамперед</a:t>
            </a:r>
            <a:r>
              <a:rPr lang="ru-RU" dirty="0"/>
              <a:t> опору </a:t>
            </a:r>
            <a:r>
              <a:rPr lang="ru-RU" dirty="0" err="1"/>
              <a:t>тендітному</a:t>
            </a:r>
            <a:r>
              <a:rPr lang="ru-RU" dirty="0"/>
              <a:t> </a:t>
            </a:r>
            <a:r>
              <a:rPr lang="ru-RU" dirty="0" err="1"/>
              <a:t>руйнації</a:t>
            </a:r>
            <a:r>
              <a:rPr lang="ru-RU" dirty="0"/>
              <a:t>. Тому </a:t>
            </a:r>
            <a:r>
              <a:rPr lang="ru-RU" dirty="0" err="1"/>
              <a:t>надійність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у </a:t>
            </a:r>
            <a:r>
              <a:rPr lang="ru-RU" dirty="0" err="1"/>
              <a:t>конструкції</a:t>
            </a:r>
            <a:r>
              <a:rPr lang="ru-RU" dirty="0"/>
              <a:t> (</a:t>
            </a:r>
            <a:r>
              <a:rPr lang="ru-RU" dirty="0" err="1"/>
              <a:t>виробі</a:t>
            </a:r>
            <a:r>
              <a:rPr lang="ru-RU" dirty="0"/>
              <a:t>) </a:t>
            </a:r>
            <a:r>
              <a:rPr lang="ru-RU" dirty="0" err="1"/>
              <a:t>може</a:t>
            </a:r>
            <a:r>
              <a:rPr lang="ru-RU" dirty="0"/>
              <a:t> бути охарактеризована конструктивною </a:t>
            </a:r>
            <a:r>
              <a:rPr lang="ru-RU" dirty="0" err="1"/>
              <a:t>міцністю</a:t>
            </a:r>
            <a:r>
              <a:rPr lang="ru-RU" dirty="0"/>
              <a:t> - комплексом </a:t>
            </a:r>
            <a:r>
              <a:rPr lang="ru-RU" dirty="0" err="1"/>
              <a:t>механічних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у </a:t>
            </a:r>
            <a:r>
              <a:rPr lang="ru-RU" dirty="0" err="1"/>
              <a:t>кореляції</a:t>
            </a:r>
            <a:r>
              <a:rPr lang="ru-RU" dirty="0"/>
              <a:t> з </a:t>
            </a:r>
            <a:r>
              <a:rPr lang="ru-RU" dirty="0" err="1"/>
              <a:t>експлуатаційними</a:t>
            </a:r>
            <a:r>
              <a:rPr lang="ru-RU" dirty="0"/>
              <a:t>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виробів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Таблиця</a:t>
            </a:r>
            <a:r>
              <a:rPr lang="ru-RU" dirty="0"/>
              <a:t> 2.7 - </a:t>
            </a:r>
            <a:r>
              <a:rPr lang="ru-RU" dirty="0" err="1"/>
              <a:t>Хімічний</a:t>
            </a:r>
            <a:r>
              <a:rPr lang="ru-RU" dirty="0"/>
              <a:t> склад та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високоміцних</a:t>
            </a:r>
            <a:r>
              <a:rPr lang="ru-RU" dirty="0"/>
              <a:t> сталей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52" y="3609166"/>
            <a:ext cx="8854440" cy="3248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4" name="Picture 2" descr="ЦНИИ &quot;Прометей&quot;: Высокопрочные стали для корпусов кораблей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992" y="3292769"/>
            <a:ext cx="3112008" cy="233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551mm.files.wordpress.com/2018/07/366ba9db-77ea-4849-9789-349b536a708f.jpeg?w=81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9070346" y="5084064"/>
            <a:ext cx="3121654" cy="1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8301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56032"/>
            <a:ext cx="10820400" cy="6227064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dirty="0" err="1"/>
              <a:t>Високоміцні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достатні</a:t>
            </a:r>
            <a:r>
              <a:rPr lang="ru-RU" dirty="0"/>
              <a:t> </a:t>
            </a:r>
            <a:r>
              <a:rPr lang="ru-RU" dirty="0" err="1"/>
              <a:t>пластичність</a:t>
            </a:r>
            <a:r>
              <a:rPr lang="ru-RU" dirty="0"/>
              <a:t>, </a:t>
            </a:r>
            <a:r>
              <a:rPr lang="ru-RU" dirty="0" err="1"/>
              <a:t>опір</a:t>
            </a:r>
            <a:r>
              <a:rPr lang="ru-RU" dirty="0"/>
              <a:t> </a:t>
            </a:r>
            <a:r>
              <a:rPr lang="ru-RU" dirty="0" err="1"/>
              <a:t>динамічним</a:t>
            </a:r>
            <a:r>
              <a:rPr lang="ru-RU" dirty="0"/>
              <a:t> </a:t>
            </a:r>
            <a:r>
              <a:rPr lang="ru-RU" dirty="0" err="1"/>
              <a:t>вантажам</a:t>
            </a:r>
            <a:r>
              <a:rPr lang="ru-RU" dirty="0"/>
              <a:t>, </a:t>
            </a:r>
            <a:r>
              <a:rPr lang="ru-RU" dirty="0" err="1"/>
              <a:t>ударну</a:t>
            </a:r>
            <a:r>
              <a:rPr lang="ru-RU" dirty="0"/>
              <a:t> </a:t>
            </a:r>
            <a:r>
              <a:rPr lang="ru-RU" dirty="0" err="1"/>
              <a:t>в'язкість</a:t>
            </a:r>
            <a:r>
              <a:rPr lang="ru-RU" dirty="0"/>
              <a:t>, </a:t>
            </a:r>
            <a:r>
              <a:rPr lang="ru-RU" dirty="0" err="1"/>
              <a:t>міцність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, а для ряду </a:t>
            </a:r>
            <a:r>
              <a:rPr lang="ru-RU" dirty="0" err="1"/>
              <a:t>виробів</a:t>
            </a:r>
            <a:r>
              <a:rPr lang="ru-RU" dirty="0"/>
              <a:t> і </a:t>
            </a:r>
            <a:r>
              <a:rPr lang="ru-RU" dirty="0" err="1"/>
              <a:t>хорошу</a:t>
            </a:r>
            <a:r>
              <a:rPr lang="ru-RU" dirty="0"/>
              <a:t> </a:t>
            </a:r>
            <a:r>
              <a:rPr lang="ru-RU" dirty="0" err="1"/>
              <a:t>зварюваність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/>
              <a:t>При </a:t>
            </a:r>
            <a:r>
              <a:rPr lang="ru-RU" dirty="0" err="1"/>
              <a:t>виплавці</a:t>
            </a:r>
            <a:r>
              <a:rPr lang="ru-RU" dirty="0"/>
              <a:t> </a:t>
            </a:r>
            <a:r>
              <a:rPr lang="ru-RU" dirty="0" err="1"/>
              <a:t>високоміцних</a:t>
            </a:r>
            <a:r>
              <a:rPr lang="ru-RU" dirty="0"/>
              <a:t> сталей </a:t>
            </a:r>
            <a:r>
              <a:rPr lang="ru-RU" dirty="0" err="1"/>
              <a:t>застосовують</a:t>
            </a:r>
            <a:r>
              <a:rPr lang="ru-RU" dirty="0"/>
              <a:t> </a:t>
            </a:r>
            <a:r>
              <a:rPr lang="ru-RU" dirty="0" err="1"/>
              <a:t>чисті</a:t>
            </a:r>
            <a:r>
              <a:rPr lang="ru-RU" dirty="0"/>
              <a:t> </a:t>
            </a:r>
            <a:r>
              <a:rPr lang="ru-RU" dirty="0" err="1"/>
              <a:t>шихтові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виплавки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r>
              <a:rPr lang="ru-RU" dirty="0"/>
              <a:t> чистоту </a:t>
            </a:r>
            <a:r>
              <a:rPr lang="ru-RU" dirty="0" err="1"/>
              <a:t>сталі</a:t>
            </a:r>
            <a:r>
              <a:rPr lang="ru-RU" dirty="0"/>
              <a:t> по </a:t>
            </a:r>
            <a:r>
              <a:rPr lang="ru-RU" dirty="0" err="1"/>
              <a:t>неметалевих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, </a:t>
            </a:r>
            <a:r>
              <a:rPr lang="ru-RU" dirty="0" err="1"/>
              <a:t>газів</a:t>
            </a:r>
            <a:r>
              <a:rPr lang="ru-RU" dirty="0"/>
              <a:t> і </a:t>
            </a:r>
            <a:r>
              <a:rPr lang="ru-RU" dirty="0" err="1"/>
              <a:t>шкідливих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як </a:t>
            </a:r>
            <a:r>
              <a:rPr lang="ru-RU" dirty="0" err="1"/>
              <a:t>електрошлаковий</a:t>
            </a:r>
            <a:r>
              <a:rPr lang="ru-RU" dirty="0"/>
              <a:t> переплав, </a:t>
            </a:r>
            <a:r>
              <a:rPr lang="ru-RU" dirty="0" err="1"/>
              <a:t>вакуумні</a:t>
            </a:r>
            <a:r>
              <a:rPr lang="ru-RU" dirty="0"/>
              <a:t> </a:t>
            </a:r>
            <a:r>
              <a:rPr lang="ru-RU" dirty="0" err="1"/>
              <a:t>способи</a:t>
            </a:r>
            <a:r>
              <a:rPr lang="ru-RU" dirty="0"/>
              <a:t> плавки та </a:t>
            </a:r>
            <a:r>
              <a:rPr lang="ru-RU" dirty="0" err="1"/>
              <a:t>ін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пластичність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і </a:t>
            </a:r>
            <a:r>
              <a:rPr lang="ru-RU" dirty="0" err="1"/>
              <a:t>здорожчують</a:t>
            </a:r>
            <a:r>
              <a:rPr lang="ru-RU" dirty="0"/>
              <a:t> сталь.</a:t>
            </a:r>
          </a:p>
          <a:p>
            <a:pPr marL="0" indent="447675" algn="just">
              <a:buNone/>
            </a:pPr>
            <a:r>
              <a:rPr lang="ru-RU" dirty="0" err="1"/>
              <a:t>Насамперед</a:t>
            </a:r>
            <a:r>
              <a:rPr lang="ru-RU" dirty="0"/>
              <a:t> </a:t>
            </a:r>
            <a:r>
              <a:rPr lang="ru-RU" dirty="0" err="1"/>
              <a:t>високоміцні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у </a:t>
            </a:r>
            <a:r>
              <a:rPr lang="ru-RU" dirty="0" err="1"/>
              <a:t>виробах</a:t>
            </a:r>
            <a:r>
              <a:rPr lang="ru-RU" dirty="0"/>
              <a:t>, </a:t>
            </a:r>
            <a:r>
              <a:rPr lang="ru-RU" dirty="0" err="1"/>
              <a:t>котрим</a:t>
            </a:r>
            <a:r>
              <a:rPr lang="ru-RU" dirty="0"/>
              <a:t> </a:t>
            </a:r>
            <a:r>
              <a:rPr lang="ru-RU" dirty="0" err="1"/>
              <a:t>важливо</a:t>
            </a:r>
            <a:r>
              <a:rPr lang="ru-RU" dirty="0"/>
              <a:t> </a:t>
            </a:r>
            <a:r>
              <a:rPr lang="ru-RU" dirty="0" err="1"/>
              <a:t>зменшення</a:t>
            </a:r>
            <a:r>
              <a:rPr lang="ru-RU" dirty="0"/>
              <a:t> </a:t>
            </a:r>
            <a:r>
              <a:rPr lang="ru-RU" dirty="0" err="1"/>
              <a:t>маси</a:t>
            </a:r>
            <a:r>
              <a:rPr lang="ru-RU" dirty="0"/>
              <a:t> за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високої</a:t>
            </a:r>
            <a:r>
              <a:rPr lang="ru-RU" dirty="0"/>
              <a:t> </a:t>
            </a:r>
            <a:r>
              <a:rPr lang="ru-RU" dirty="0" err="1"/>
              <a:t>міцності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високоміцні</a:t>
            </a:r>
            <a:r>
              <a:rPr lang="ru-RU" dirty="0"/>
              <a:t> </a:t>
            </a:r>
            <a:r>
              <a:rPr lang="ru-RU" dirty="0" err="1"/>
              <a:t>болти</a:t>
            </a:r>
            <a:r>
              <a:rPr lang="ru-RU" dirty="0"/>
              <a:t> та </a:t>
            </a:r>
            <a:r>
              <a:rPr lang="ru-RU" dirty="0" err="1"/>
              <a:t>кріпильні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,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тросів</a:t>
            </a:r>
            <a:r>
              <a:rPr lang="ru-RU" dirty="0"/>
              <a:t> та пасм, </a:t>
            </a:r>
            <a:r>
              <a:rPr lang="ru-RU" dirty="0" err="1"/>
              <a:t>високошвидкісні</a:t>
            </a:r>
            <a:r>
              <a:rPr lang="ru-RU" dirty="0"/>
              <a:t> </a:t>
            </a:r>
            <a:r>
              <a:rPr lang="ru-RU" dirty="0" err="1"/>
              <a:t>ротори</a:t>
            </a:r>
            <a:r>
              <a:rPr lang="ru-RU" dirty="0"/>
              <a:t>, вали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деталей машин та </a:t>
            </a:r>
            <a:r>
              <a:rPr lang="ru-RU" dirty="0" err="1"/>
              <a:t>механізмів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Високоміцні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у </a:t>
            </a:r>
            <a:r>
              <a:rPr lang="ru-RU" dirty="0" err="1"/>
              <a:t>космічній</a:t>
            </a:r>
            <a:r>
              <a:rPr lang="ru-RU" dirty="0"/>
              <a:t>, </a:t>
            </a:r>
            <a:r>
              <a:rPr lang="ru-RU" dirty="0" err="1"/>
              <a:t>ракетній</a:t>
            </a:r>
            <a:r>
              <a:rPr lang="ru-RU" dirty="0"/>
              <a:t>, </a:t>
            </a:r>
            <a:r>
              <a:rPr lang="ru-RU" dirty="0" err="1"/>
              <a:t>авіаційній</a:t>
            </a:r>
            <a:r>
              <a:rPr lang="ru-RU" dirty="0"/>
              <a:t> </a:t>
            </a:r>
            <a:r>
              <a:rPr lang="ru-RU" dirty="0" err="1"/>
              <a:t>техніці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галузей</a:t>
            </a:r>
            <a:r>
              <a:rPr lang="ru-RU" dirty="0"/>
              <a:t> </a:t>
            </a:r>
            <a:r>
              <a:rPr lang="ru-RU" dirty="0" err="1"/>
              <a:t>приладобудування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718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8056"/>
            <a:ext cx="10829544" cy="62362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мінімальних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 таких </a:t>
            </a:r>
            <a:r>
              <a:rPr lang="ru-RU" dirty="0" err="1"/>
              <a:t>елементів</a:t>
            </a:r>
            <a:r>
              <a:rPr lang="ru-RU" dirty="0"/>
              <a:t>, як азот, </a:t>
            </a:r>
            <a:r>
              <a:rPr lang="ru-RU" dirty="0" err="1"/>
              <a:t>кисень</a:t>
            </a:r>
            <a:r>
              <a:rPr lang="ru-RU" dirty="0"/>
              <a:t>, </a:t>
            </a:r>
            <a:r>
              <a:rPr lang="ru-RU" dirty="0" err="1"/>
              <a:t>сірка</a:t>
            </a:r>
            <a:r>
              <a:rPr lang="ru-RU" dirty="0"/>
              <a:t>, </a:t>
            </a:r>
            <a:r>
              <a:rPr lang="ru-RU" dirty="0" err="1"/>
              <a:t>водень</a:t>
            </a:r>
            <a:r>
              <a:rPr lang="ru-RU" dirty="0"/>
              <a:t> та фосфор на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 </a:t>
            </a:r>
            <a:r>
              <a:rPr lang="ru-RU" dirty="0" err="1"/>
              <a:t>заліза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визначити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процесом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металургійних</a:t>
            </a:r>
            <a:r>
              <a:rPr lang="ru-RU" dirty="0"/>
              <a:t> </a:t>
            </a:r>
            <a:r>
              <a:rPr lang="ru-RU" dirty="0" err="1"/>
              <a:t>закономірностей</a:t>
            </a:r>
            <a:r>
              <a:rPr lang="ru-RU" dirty="0"/>
              <a:t> </a:t>
            </a:r>
            <a:r>
              <a:rPr lang="ru-RU" dirty="0" err="1"/>
              <a:t>показує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характерні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, </a:t>
            </a:r>
            <a:r>
              <a:rPr lang="ru-RU" dirty="0" err="1"/>
              <a:t>зумовлені</a:t>
            </a:r>
            <a:r>
              <a:rPr lang="ru-RU" dirty="0"/>
              <a:t> </a:t>
            </a:r>
            <a:r>
              <a:rPr lang="ru-RU" dirty="0" err="1"/>
              <a:t>хімічним</a:t>
            </a:r>
            <a:r>
              <a:rPr lang="ru-RU" dirty="0"/>
              <a:t> складом і,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малими</a:t>
            </a:r>
            <a:r>
              <a:rPr lang="ru-RU" dirty="0"/>
              <a:t> </a:t>
            </a:r>
            <a:r>
              <a:rPr lang="ru-RU" dirty="0" err="1"/>
              <a:t>кількостями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,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досягнуті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сплавів</a:t>
            </a:r>
            <a:r>
              <a:rPr lang="ru-RU" dirty="0"/>
              <a:t>. Таким чином,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за способом </a:t>
            </a:r>
            <a:r>
              <a:rPr lang="ru-RU" dirty="0" err="1"/>
              <a:t>виробництва</a:t>
            </a:r>
            <a:r>
              <a:rPr lang="ru-RU" dirty="0"/>
              <a:t> (з </a:t>
            </a:r>
            <a:r>
              <a:rPr lang="ru-RU" dirty="0" err="1"/>
              <a:t>урахуванням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)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розглядати</a:t>
            </a:r>
            <a:r>
              <a:rPr lang="ru-RU" dirty="0"/>
              <a:t> </a:t>
            </a:r>
            <a:r>
              <a:rPr lang="ru-RU" dirty="0" err="1"/>
              <a:t>одночасно</a:t>
            </a:r>
            <a:r>
              <a:rPr lang="ru-RU" dirty="0"/>
              <a:t> як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b="1" dirty="0"/>
              <a:t>за </a:t>
            </a:r>
            <a:r>
              <a:rPr lang="ru-RU" b="1" dirty="0" err="1"/>
              <a:t>хімічним</a:t>
            </a:r>
            <a:r>
              <a:rPr lang="ru-RU" b="1" dirty="0"/>
              <a:t> складом.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20940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68" y="134013"/>
            <a:ext cx="10515600" cy="45783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2.8 </a:t>
            </a:r>
            <a:r>
              <a:rPr lang="ru-RU" b="1" dirty="0" err="1"/>
              <a:t>Рейкові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420" y="676054"/>
            <a:ext cx="11924580" cy="3624641"/>
          </a:xfrm>
        </p:spPr>
        <p:txBody>
          <a:bodyPr>
            <a:normAutofit fontScale="62500" lnSpcReduction="20000"/>
          </a:bodyPr>
          <a:lstStyle/>
          <a:p>
            <a:pPr marL="0" indent="447675" algn="just">
              <a:buNone/>
            </a:pPr>
            <a:r>
              <a:rPr lang="ru-RU" dirty="0" err="1"/>
              <a:t>Виробництво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у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 становить </a:t>
            </a:r>
            <a:r>
              <a:rPr lang="ru-RU" dirty="0" err="1"/>
              <a:t>близько</a:t>
            </a:r>
            <a:r>
              <a:rPr lang="ru-RU" dirty="0"/>
              <a:t> 3,5%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готового прокату, а </a:t>
            </a:r>
            <a:r>
              <a:rPr lang="ru-RU" dirty="0" err="1"/>
              <a:t>вантажонапруга</a:t>
            </a:r>
            <a:r>
              <a:rPr lang="ru-RU" dirty="0"/>
              <a:t> </a:t>
            </a:r>
            <a:r>
              <a:rPr lang="ru-RU" dirty="0" err="1"/>
              <a:t>залізниць</a:t>
            </a:r>
            <a:r>
              <a:rPr lang="ru-RU" dirty="0"/>
              <a:t> у 5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США, і в 8 - 12 </a:t>
            </a:r>
            <a:r>
              <a:rPr lang="ru-RU" dirty="0" err="1"/>
              <a:t>разів</a:t>
            </a:r>
            <a:r>
              <a:rPr lang="ru-RU" dirty="0"/>
              <a:t> </a:t>
            </a:r>
            <a:r>
              <a:rPr lang="ru-RU" dirty="0" err="1"/>
              <a:t>вища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дорогах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капіталістичних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накладає</a:t>
            </a:r>
            <a:r>
              <a:rPr lang="ru-RU" dirty="0"/>
              <a:t> особливо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та </a:t>
            </a:r>
            <a:r>
              <a:rPr lang="ru-RU" dirty="0" err="1"/>
              <a:t>сталі</a:t>
            </a:r>
            <a:r>
              <a:rPr lang="ru-RU" dirty="0"/>
              <a:t> для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/>
              <a:t>Рейки </a:t>
            </a:r>
            <a:r>
              <a:rPr lang="ru-RU" dirty="0" err="1"/>
              <a:t>поділяють</a:t>
            </a:r>
            <a:r>
              <a:rPr lang="ru-RU" dirty="0"/>
              <a:t>:</a:t>
            </a:r>
          </a:p>
          <a:p>
            <a:pPr algn="just"/>
            <a:r>
              <a:rPr lang="ru-RU" dirty="0"/>
              <a:t>за типами </a:t>
            </a:r>
            <a:r>
              <a:rPr lang="ru-RU" dirty="0" err="1"/>
              <a:t>Р50</a:t>
            </a:r>
            <a:r>
              <a:rPr lang="ru-RU" dirty="0"/>
              <a:t>, </a:t>
            </a:r>
            <a:r>
              <a:rPr lang="ru-RU" dirty="0" err="1"/>
              <a:t>Р65</a:t>
            </a:r>
            <a:r>
              <a:rPr lang="ru-RU" dirty="0"/>
              <a:t>, </a:t>
            </a:r>
            <a:r>
              <a:rPr lang="ru-RU" dirty="0" err="1"/>
              <a:t>Р65К</a:t>
            </a:r>
            <a:r>
              <a:rPr lang="ru-RU" dirty="0"/>
              <a:t> (для </a:t>
            </a:r>
            <a:r>
              <a:rPr lang="ru-RU" dirty="0" err="1"/>
              <a:t>зовнішніх</a:t>
            </a:r>
            <a:r>
              <a:rPr lang="ru-RU" dirty="0"/>
              <a:t> ниток </a:t>
            </a:r>
            <a:r>
              <a:rPr lang="ru-RU" dirty="0" err="1"/>
              <a:t>кривих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 шляху), </a:t>
            </a:r>
            <a:r>
              <a:rPr lang="ru-RU" dirty="0" err="1"/>
              <a:t>Р75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категоріям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: В – рейки </a:t>
            </a:r>
            <a:r>
              <a:rPr lang="ru-RU" dirty="0" err="1"/>
              <a:t>термозміцнені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, </a:t>
            </a:r>
            <a:r>
              <a:rPr lang="en-US" dirty="0" err="1"/>
              <a:t>T1</a:t>
            </a:r>
            <a:r>
              <a:rPr lang="en-US" dirty="0"/>
              <a:t>, </a:t>
            </a:r>
            <a:r>
              <a:rPr lang="en-US" dirty="0" err="1"/>
              <a:t>T2</a:t>
            </a:r>
            <a:r>
              <a:rPr lang="en-US" dirty="0"/>
              <a:t> – </a:t>
            </a:r>
            <a:r>
              <a:rPr lang="ru-RU" dirty="0"/>
              <a:t>рейки </a:t>
            </a:r>
            <a:r>
              <a:rPr lang="ru-RU" dirty="0" err="1"/>
              <a:t>термозміцнені</a:t>
            </a:r>
            <a:r>
              <a:rPr lang="ru-RU" dirty="0"/>
              <a:t>, Н – рейки </a:t>
            </a:r>
            <a:r>
              <a:rPr lang="ru-RU" dirty="0" err="1"/>
              <a:t>нетермозміцнені</a:t>
            </a:r>
            <a:r>
              <a:rPr lang="ru-RU" dirty="0"/>
              <a:t>;</a:t>
            </a:r>
          </a:p>
          <a:p>
            <a:pPr algn="just"/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отворів</a:t>
            </a:r>
            <a:r>
              <a:rPr lang="ru-RU" dirty="0"/>
              <a:t> </a:t>
            </a:r>
            <a:r>
              <a:rPr lang="ru-RU" dirty="0" err="1"/>
              <a:t>болтових</a:t>
            </a:r>
            <a:r>
              <a:rPr lang="ru-RU" dirty="0"/>
              <a:t>: з </a:t>
            </a:r>
            <a:r>
              <a:rPr lang="ru-RU" dirty="0" err="1"/>
              <a:t>отворами</a:t>
            </a:r>
            <a:r>
              <a:rPr lang="ru-RU" dirty="0"/>
              <a:t> на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кінцях</a:t>
            </a:r>
            <a:r>
              <a:rPr lang="ru-RU" dirty="0"/>
              <a:t>, без </a:t>
            </a:r>
            <a:r>
              <a:rPr lang="ru-RU" dirty="0" err="1"/>
              <a:t>отворів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способу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: М - з </a:t>
            </a:r>
            <a:r>
              <a:rPr lang="ru-RU" dirty="0" err="1"/>
              <a:t>мартенівської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До - з </a:t>
            </a:r>
            <a:r>
              <a:rPr lang="ru-RU" dirty="0" err="1"/>
              <a:t>конвертерної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Е - з </a:t>
            </a:r>
            <a:r>
              <a:rPr lang="ru-RU" dirty="0" err="1"/>
              <a:t>електросталі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виду </a:t>
            </a:r>
            <a:r>
              <a:rPr lang="ru-RU" dirty="0" err="1"/>
              <a:t>вихідних</a:t>
            </a:r>
            <a:r>
              <a:rPr lang="ru-RU" dirty="0"/>
              <a:t> заготовок: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злитків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безперервно-литих</a:t>
            </a:r>
            <a:r>
              <a:rPr lang="ru-RU" dirty="0"/>
              <a:t> заготовок (</a:t>
            </a:r>
            <a:r>
              <a:rPr lang="ru-RU" dirty="0" err="1"/>
              <a:t>НЛЗ</a:t>
            </a:r>
            <a:r>
              <a:rPr lang="ru-RU" dirty="0"/>
              <a:t>);</a:t>
            </a:r>
          </a:p>
          <a:p>
            <a:pPr algn="just"/>
            <a:r>
              <a:rPr lang="ru-RU" dirty="0"/>
              <a:t>способу </a:t>
            </a:r>
            <a:r>
              <a:rPr lang="ru-RU" dirty="0" err="1"/>
              <a:t>противофлокенной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: </a:t>
            </a:r>
            <a:r>
              <a:rPr lang="ru-RU" dirty="0" err="1"/>
              <a:t>вакуумованої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контрольоване</a:t>
            </a:r>
            <a:r>
              <a:rPr lang="ru-RU" dirty="0"/>
              <a:t> </a:t>
            </a:r>
            <a:r>
              <a:rPr lang="ru-RU" dirty="0" err="1"/>
              <a:t>охолодження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пройшли</a:t>
            </a:r>
            <a:r>
              <a:rPr lang="ru-RU" dirty="0"/>
              <a:t> </a:t>
            </a:r>
            <a:r>
              <a:rPr lang="ru-RU" dirty="0" err="1"/>
              <a:t>ізотермічну</a:t>
            </a:r>
            <a:r>
              <a:rPr lang="ru-RU" dirty="0"/>
              <a:t> </a:t>
            </a:r>
            <a:r>
              <a:rPr lang="ru-RU" dirty="0" err="1"/>
              <a:t>витримку</a:t>
            </a:r>
            <a:r>
              <a:rPr lang="ru-RU" dirty="0"/>
              <a:t>.</a:t>
            </a:r>
            <a:endParaRPr lang="en-US" dirty="0"/>
          </a:p>
        </p:txBody>
      </p:sp>
      <p:pic>
        <p:nvPicPr>
          <p:cNvPr id="9218" name="Picture 2" descr="Марки рельсовой стали - из каких делают железнодорожные рельсы,  характеристики материалов для изготовления и маркировк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690" y="4059534"/>
            <a:ext cx="4090327" cy="279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рельсы ста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21" y="4026578"/>
            <a:ext cx="4251383" cy="28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5445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928" y="262001"/>
            <a:ext cx="10933176" cy="2115439"/>
          </a:xfrm>
        </p:spPr>
        <p:txBody>
          <a:bodyPr>
            <a:normAutofit fontScale="92500" lnSpcReduction="20000"/>
          </a:bodyPr>
          <a:lstStyle/>
          <a:p>
            <a:pPr marL="0" indent="447675" algn="just">
              <a:buNone/>
            </a:pP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рейкових</a:t>
            </a:r>
            <a:r>
              <a:rPr lang="ru-RU" dirty="0"/>
              <a:t> сталей представлений у табл. 2.8. у марках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літери</a:t>
            </a:r>
            <a:r>
              <a:rPr lang="ru-RU" dirty="0"/>
              <a:t> М, К та Е </a:t>
            </a:r>
            <a:r>
              <a:rPr lang="ru-RU" dirty="0" err="1"/>
              <a:t>позначають</a:t>
            </a:r>
            <a:r>
              <a:rPr lang="ru-RU" dirty="0"/>
              <a:t>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виплавки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, </a:t>
            </a:r>
            <a:r>
              <a:rPr lang="ru-RU" dirty="0" err="1"/>
              <a:t>цифри</a:t>
            </a:r>
            <a:r>
              <a:rPr lang="ru-RU" dirty="0"/>
              <a:t> – </a:t>
            </a:r>
            <a:r>
              <a:rPr lang="ru-RU" dirty="0" err="1"/>
              <a:t>середню</a:t>
            </a:r>
            <a:r>
              <a:rPr lang="ru-RU" dirty="0"/>
              <a:t> </a:t>
            </a:r>
            <a:r>
              <a:rPr lang="ru-RU" dirty="0" err="1"/>
              <a:t>масову</a:t>
            </a:r>
            <a:r>
              <a:rPr lang="ru-RU" dirty="0"/>
              <a:t> </a:t>
            </a:r>
            <a:r>
              <a:rPr lang="ru-RU" dirty="0" err="1"/>
              <a:t>частку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, </a:t>
            </a:r>
            <a:r>
              <a:rPr lang="ru-RU" dirty="0" err="1"/>
              <a:t>літери</a:t>
            </a:r>
            <a:r>
              <a:rPr lang="ru-RU" dirty="0"/>
              <a:t> Ф, С, </a:t>
            </a:r>
            <a:r>
              <a:rPr lang="en-US" dirty="0"/>
              <a:t>X, </a:t>
            </a:r>
            <a:r>
              <a:rPr lang="ru-RU" dirty="0"/>
              <a:t>Т – </a:t>
            </a:r>
            <a:r>
              <a:rPr lang="ru-RU" dirty="0" err="1"/>
              <a:t>легування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ванадієм</a:t>
            </a:r>
            <a:r>
              <a:rPr lang="ru-RU" dirty="0"/>
              <a:t>, </a:t>
            </a:r>
            <a:r>
              <a:rPr lang="ru-RU" dirty="0" err="1"/>
              <a:t>кремнієм</a:t>
            </a:r>
            <a:r>
              <a:rPr lang="ru-RU" dirty="0"/>
              <a:t>, хромом та титаном </a:t>
            </a:r>
            <a:r>
              <a:rPr lang="ru-RU" dirty="0" err="1"/>
              <a:t>відповідно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endParaRPr lang="ru-RU" dirty="0"/>
          </a:p>
          <a:p>
            <a:pPr marL="0" indent="447675" algn="just">
              <a:buNone/>
            </a:pPr>
            <a:r>
              <a:rPr lang="ru-RU" dirty="0" err="1"/>
              <a:t>Таблиця</a:t>
            </a:r>
            <a:r>
              <a:rPr lang="ru-RU" dirty="0"/>
              <a:t> 2.8 – </a:t>
            </a:r>
            <a:r>
              <a:rPr lang="ru-RU" dirty="0" err="1"/>
              <a:t>Хімічний</a:t>
            </a:r>
            <a:r>
              <a:rPr lang="ru-RU" dirty="0"/>
              <a:t> склад </a:t>
            </a:r>
            <a:r>
              <a:rPr lang="ru-RU" dirty="0" err="1"/>
              <a:t>рейкових</a:t>
            </a:r>
            <a:r>
              <a:rPr lang="ru-RU" dirty="0"/>
              <a:t> сталей (ГОСТ 51685 – 2000)</a:t>
            </a: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647" y="2377440"/>
            <a:ext cx="10593702" cy="41330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09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480" y="399160"/>
            <a:ext cx="10820400" cy="6312535"/>
          </a:xfrm>
        </p:spPr>
        <p:txBody>
          <a:bodyPr>
            <a:normAutofit lnSpcReduction="10000"/>
          </a:bodyPr>
          <a:lstStyle/>
          <a:p>
            <a:pPr marL="0" indent="447675" algn="just">
              <a:buNone/>
            </a:pPr>
            <a:r>
              <a:rPr lang="ru-RU" dirty="0"/>
              <a:t>Рейки </a:t>
            </a:r>
            <a:r>
              <a:rPr lang="ru-RU" dirty="0" err="1"/>
              <a:t>залізничні</a:t>
            </a:r>
            <a:r>
              <a:rPr lang="ru-RU" dirty="0"/>
              <a:t> </a:t>
            </a:r>
            <a:r>
              <a:rPr lang="ru-RU" dirty="0" err="1"/>
              <a:t>широкої</a:t>
            </a:r>
            <a:r>
              <a:rPr lang="ru-RU" dirty="0"/>
              <a:t> </a:t>
            </a:r>
            <a:r>
              <a:rPr lang="ru-RU" dirty="0" err="1"/>
              <a:t>колії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Р75</a:t>
            </a:r>
            <a:r>
              <a:rPr lang="ru-RU" dirty="0"/>
              <a:t> і </a:t>
            </a:r>
            <a:r>
              <a:rPr lang="ru-RU" dirty="0" err="1"/>
              <a:t>Р65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за ГОСТ 24182-80 з </a:t>
            </a:r>
            <a:r>
              <a:rPr lang="ru-RU" dirty="0" err="1"/>
              <a:t>мартенівської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М76</a:t>
            </a:r>
            <a:r>
              <a:rPr lang="ru-RU" dirty="0"/>
              <a:t> (0,71 - 0,82% С; 0,75 - 1,05% </a:t>
            </a:r>
            <a:r>
              <a:rPr lang="en-US" dirty="0" err="1"/>
              <a:t>Mn</a:t>
            </a:r>
            <a:r>
              <a:rPr lang="en-US" dirty="0"/>
              <a:t>; 0,18 - 0,40% Si; &lt; 0,035% </a:t>
            </a:r>
            <a:r>
              <a:rPr lang="ru-RU" dirty="0"/>
              <a:t>Р і 0,43% </a:t>
            </a:r>
            <a:r>
              <a:rPr lang="ru-RU" dirty="0" err="1"/>
              <a:t>Р50</a:t>
            </a:r>
            <a:r>
              <a:rPr lang="ru-RU" dirty="0"/>
              <a:t> –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М74</a:t>
            </a:r>
            <a:r>
              <a:rPr lang="ru-RU" dirty="0"/>
              <a:t> (0,69 – 0,80% С).</a:t>
            </a:r>
          </a:p>
          <a:p>
            <a:pPr marL="0" indent="447675" algn="just">
              <a:buNone/>
            </a:pPr>
            <a:r>
              <a:rPr lang="ru-RU" dirty="0" err="1"/>
              <a:t>Рейкову</a:t>
            </a:r>
            <a:r>
              <a:rPr lang="ru-RU" dirty="0"/>
              <a:t> сталь,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0,60 - 0,80%, і </a:t>
            </a:r>
            <a:r>
              <a:rPr lang="ru-RU" dirty="0" err="1"/>
              <a:t>аналогічну</a:t>
            </a:r>
            <a:r>
              <a:rPr lang="ru-RU" dirty="0"/>
              <a:t> </a:t>
            </a:r>
            <a:r>
              <a:rPr lang="ru-RU" dirty="0" err="1"/>
              <a:t>їй</a:t>
            </a:r>
            <a:r>
              <a:rPr lang="ru-RU" dirty="0"/>
              <a:t> за складом </a:t>
            </a:r>
            <a:r>
              <a:rPr lang="ru-RU" dirty="0" err="1"/>
              <a:t>кордову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</a:t>
            </a:r>
            <a:r>
              <a:rPr lang="ru-RU" dirty="0" err="1"/>
              <a:t>виплавляють</a:t>
            </a:r>
            <a:r>
              <a:rPr lang="ru-RU" dirty="0"/>
              <a:t> в </a:t>
            </a:r>
            <a:r>
              <a:rPr lang="ru-RU" dirty="0" err="1"/>
              <a:t>кисневих</a:t>
            </a:r>
            <a:r>
              <a:rPr lang="ru-RU" dirty="0"/>
              <a:t> конвертерах і </a:t>
            </a:r>
            <a:r>
              <a:rPr lang="ru-RU" dirty="0" err="1"/>
              <a:t>дугових</a:t>
            </a:r>
            <a:r>
              <a:rPr lang="ru-RU" dirty="0"/>
              <a:t> </a:t>
            </a:r>
            <a:r>
              <a:rPr lang="ru-RU" dirty="0" err="1"/>
              <a:t>сталеплавильних</a:t>
            </a:r>
            <a:r>
              <a:rPr lang="ru-RU" dirty="0"/>
              <a:t> печах.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складним</a:t>
            </a:r>
            <a:r>
              <a:rPr lang="ru-RU" dirty="0"/>
              <a:t> </a:t>
            </a:r>
            <a:r>
              <a:rPr lang="ru-RU" dirty="0" err="1"/>
              <a:t>завданням</a:t>
            </a:r>
            <a:r>
              <a:rPr lang="ru-RU" dirty="0"/>
              <a:t> при </a:t>
            </a:r>
            <a:r>
              <a:rPr lang="ru-RU" dirty="0" err="1"/>
              <a:t>виробництві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марок </a:t>
            </a:r>
            <a:r>
              <a:rPr lang="ru-RU" dirty="0" err="1"/>
              <a:t>сталі</a:t>
            </a:r>
            <a:r>
              <a:rPr lang="ru-RU" dirty="0"/>
              <a:t> є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низького</a:t>
            </a:r>
            <a:r>
              <a:rPr lang="ru-RU" dirty="0"/>
              <a:t> </a:t>
            </a:r>
            <a:r>
              <a:rPr lang="ru-RU" dirty="0" err="1"/>
              <a:t>вмісту</a:t>
            </a:r>
            <a:r>
              <a:rPr lang="ru-RU" dirty="0"/>
              <a:t> фосфору в </a:t>
            </a:r>
            <a:r>
              <a:rPr lang="ru-RU" dirty="0" err="1"/>
              <a:t>металі</a:t>
            </a:r>
            <a:r>
              <a:rPr lang="ru-RU" dirty="0"/>
              <a:t> при </a:t>
            </a:r>
            <a:r>
              <a:rPr lang="ru-RU" dirty="0" err="1"/>
              <a:t>припиненні</a:t>
            </a:r>
            <a:r>
              <a:rPr lang="ru-RU" dirty="0"/>
              <a:t> </a:t>
            </a:r>
            <a:r>
              <a:rPr lang="ru-RU" dirty="0" err="1"/>
              <a:t>продування</a:t>
            </a:r>
            <a:r>
              <a:rPr lang="ru-RU" dirty="0"/>
              <a:t> на </a:t>
            </a:r>
            <a:r>
              <a:rPr lang="ru-RU" dirty="0" err="1"/>
              <a:t>марковому</a:t>
            </a:r>
            <a:r>
              <a:rPr lang="ru-RU" dirty="0"/>
              <a:t> </a:t>
            </a:r>
            <a:r>
              <a:rPr lang="ru-RU" dirty="0" err="1"/>
              <a:t>вмісті</a:t>
            </a:r>
            <a:r>
              <a:rPr lang="ru-RU" dirty="0"/>
              <a:t> </a:t>
            </a:r>
            <a:r>
              <a:rPr lang="ru-RU" dirty="0" err="1"/>
              <a:t>вуглецю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гарячої</a:t>
            </a:r>
            <a:r>
              <a:rPr lang="ru-RU" dirty="0"/>
              <a:t> прокатки </a:t>
            </a:r>
            <a:r>
              <a:rPr lang="ru-RU" dirty="0" err="1"/>
              <a:t>всі</a:t>
            </a:r>
            <a:r>
              <a:rPr lang="ru-RU" dirty="0"/>
              <a:t> рейки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ізотермічній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 для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 з метою </a:t>
            </a:r>
            <a:r>
              <a:rPr lang="ru-RU" dirty="0" err="1"/>
              <a:t>усунення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утворення</a:t>
            </a:r>
            <a:r>
              <a:rPr lang="ru-RU" dirty="0"/>
              <a:t> </a:t>
            </a:r>
            <a:r>
              <a:rPr lang="ru-RU" dirty="0" err="1"/>
              <a:t>флокінів</a:t>
            </a:r>
            <a:r>
              <a:rPr lang="ru-RU" dirty="0"/>
              <a:t>. Рейки </a:t>
            </a:r>
            <a:r>
              <a:rPr lang="ru-RU" dirty="0" err="1"/>
              <a:t>постачають</a:t>
            </a:r>
            <a:r>
              <a:rPr lang="ru-RU" dirty="0"/>
              <a:t> для </a:t>
            </a:r>
            <a:r>
              <a:rPr lang="ru-RU" dirty="0" err="1"/>
              <a:t>експлуатації</a:t>
            </a:r>
            <a:r>
              <a:rPr lang="ru-RU" dirty="0"/>
              <a:t> на </a:t>
            </a:r>
            <a:r>
              <a:rPr lang="ru-RU" dirty="0" err="1"/>
              <a:t>залізницях</a:t>
            </a:r>
            <a:r>
              <a:rPr lang="ru-RU" dirty="0"/>
              <a:t> </a:t>
            </a:r>
            <a:r>
              <a:rPr lang="ru-RU" dirty="0" err="1"/>
              <a:t>незагартованими</a:t>
            </a:r>
            <a:r>
              <a:rPr lang="ru-RU" dirty="0"/>
              <a:t> (</a:t>
            </a:r>
            <a:r>
              <a:rPr lang="ru-RU" dirty="0" err="1"/>
              <a:t>сирими</a:t>
            </a:r>
            <a:r>
              <a:rPr lang="ru-RU" dirty="0"/>
              <a:t>)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довжині</a:t>
            </a:r>
            <a:r>
              <a:rPr lang="ru-RU" dirty="0"/>
              <a:t> та </a:t>
            </a:r>
            <a:r>
              <a:rPr lang="ru-RU" dirty="0" err="1"/>
              <a:t>термозміцненими</a:t>
            </a:r>
            <a:r>
              <a:rPr lang="ru-RU" dirty="0"/>
              <a:t> по </a:t>
            </a:r>
            <a:r>
              <a:rPr lang="ru-RU" dirty="0" err="1"/>
              <a:t>всій</a:t>
            </a:r>
            <a:r>
              <a:rPr lang="ru-RU" dirty="0"/>
              <a:t> </a:t>
            </a:r>
            <a:r>
              <a:rPr lang="ru-RU" dirty="0" err="1"/>
              <a:t>довжині</a:t>
            </a:r>
            <a:r>
              <a:rPr lang="ru-RU" dirty="0"/>
              <a:t>.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сирих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поверхневому</a:t>
            </a:r>
            <a:r>
              <a:rPr lang="ru-RU" dirty="0"/>
              <a:t> гарту з прокатного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з </a:t>
            </a:r>
            <a:r>
              <a:rPr lang="ru-RU" dirty="0" err="1"/>
              <a:t>нагріву</a:t>
            </a:r>
            <a:r>
              <a:rPr lang="ru-RU" dirty="0"/>
              <a:t> </a:t>
            </a:r>
            <a:r>
              <a:rPr lang="ru-RU" dirty="0" err="1"/>
              <a:t>ТВЧ</a:t>
            </a:r>
            <a:r>
              <a:rPr lang="ru-RU" dirty="0"/>
              <a:t>. </a:t>
            </a:r>
            <a:r>
              <a:rPr lang="ru-RU" dirty="0" err="1"/>
              <a:t>Довжина</a:t>
            </a:r>
            <a:r>
              <a:rPr lang="ru-RU" dirty="0"/>
              <a:t> </a:t>
            </a:r>
            <a:r>
              <a:rPr lang="ru-RU" dirty="0" err="1"/>
              <a:t>загартованого</a:t>
            </a:r>
            <a:r>
              <a:rPr lang="ru-RU" dirty="0"/>
              <a:t> шару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торця</a:t>
            </a:r>
            <a:r>
              <a:rPr lang="ru-RU" dirty="0"/>
              <a:t> рейки 50 - 80 мм, а </a:t>
            </a:r>
            <a:r>
              <a:rPr lang="ru-RU" dirty="0" err="1"/>
              <a:t>твердість</a:t>
            </a:r>
            <a:r>
              <a:rPr lang="ru-RU" dirty="0"/>
              <a:t> </a:t>
            </a:r>
            <a:r>
              <a:rPr lang="ru-RU" dirty="0" err="1"/>
              <a:t>загартованої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Н</a:t>
            </a:r>
            <a:r>
              <a:rPr lang="en-US" dirty="0"/>
              <a:t>B 311 - 401. </a:t>
            </a:r>
            <a:r>
              <a:rPr lang="ru-RU" dirty="0" err="1"/>
              <a:t>Сирі</a:t>
            </a:r>
            <a:r>
              <a:rPr lang="ru-RU" dirty="0"/>
              <a:t> рейки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М76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el-GR" dirty="0"/>
              <a:t>σ</a:t>
            </a:r>
            <a:r>
              <a:rPr lang="ru-RU" dirty="0"/>
              <a:t>в &gt; 900 МПа і </a:t>
            </a:r>
            <a:r>
              <a:rPr lang="el-GR" dirty="0"/>
              <a:t>δ &gt; 4%.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9430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555224" cy="6300216"/>
          </a:xfrm>
        </p:spPr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dirty="0" err="1"/>
              <a:t>Технологія</a:t>
            </a:r>
            <a:r>
              <a:rPr lang="ru-RU" dirty="0"/>
              <a:t>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повинна </a:t>
            </a:r>
            <a:r>
              <a:rPr lang="ru-RU" dirty="0" err="1"/>
              <a:t>гарантувати</a:t>
            </a:r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у них </a:t>
            </a:r>
            <a:r>
              <a:rPr lang="ru-RU" dirty="0" err="1"/>
              <a:t>витягнутих</a:t>
            </a:r>
            <a:r>
              <a:rPr lang="ru-RU" dirty="0"/>
              <a:t> </a:t>
            </a:r>
            <a:r>
              <a:rPr lang="ru-RU" dirty="0" err="1"/>
              <a:t>вздовж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 прокатки </a:t>
            </a:r>
            <a:r>
              <a:rPr lang="ru-RU" dirty="0" err="1"/>
              <a:t>рядків</a:t>
            </a:r>
            <a:r>
              <a:rPr lang="ru-RU" dirty="0"/>
              <a:t> </a:t>
            </a:r>
            <a:r>
              <a:rPr lang="ru-RU" dirty="0" err="1"/>
              <a:t>неметалевих</a:t>
            </a:r>
            <a:r>
              <a:rPr lang="ru-RU" dirty="0"/>
              <a:t> </a:t>
            </a:r>
            <a:r>
              <a:rPr lang="ru-RU" dirty="0" err="1"/>
              <a:t>включень</a:t>
            </a:r>
            <a:r>
              <a:rPr lang="ru-RU" dirty="0"/>
              <a:t> (глинозему) </a:t>
            </a:r>
            <a:r>
              <a:rPr lang="ru-RU" dirty="0" err="1"/>
              <a:t>довжиною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2 мм (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en-US" dirty="0"/>
              <a:t>I) </a:t>
            </a:r>
            <a:r>
              <a:rPr lang="ru-RU" dirty="0"/>
              <a:t>і </a:t>
            </a:r>
            <a:r>
              <a:rPr lang="ru-RU" dirty="0" err="1"/>
              <a:t>більше</a:t>
            </a:r>
            <a:r>
              <a:rPr lang="ru-RU" dirty="0"/>
              <a:t> 8 мм (</a:t>
            </a:r>
            <a:r>
              <a:rPr lang="ru-RU" dirty="0" err="1"/>
              <a:t>група</a:t>
            </a:r>
            <a:r>
              <a:rPr lang="ru-RU" dirty="0"/>
              <a:t> </a:t>
            </a:r>
            <a:r>
              <a:rPr lang="en-US" dirty="0"/>
              <a:t>II), </a:t>
            </a:r>
            <a:r>
              <a:rPr lang="ru-RU" dirty="0"/>
              <a:t>так як </a:t>
            </a:r>
            <a:r>
              <a:rPr lang="ru-RU" dirty="0" err="1"/>
              <a:t>подібні</a:t>
            </a:r>
            <a:r>
              <a:rPr lang="ru-RU" dirty="0"/>
              <a:t> рядки є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зародження</a:t>
            </a:r>
            <a:r>
              <a:rPr lang="ru-RU" dirty="0"/>
              <a:t> </a:t>
            </a:r>
            <a:r>
              <a:rPr lang="ru-RU" dirty="0" err="1"/>
              <a:t>тріщин</a:t>
            </a:r>
            <a:r>
              <a:rPr lang="ru-RU" dirty="0"/>
              <a:t> </a:t>
            </a:r>
            <a:r>
              <a:rPr lang="ru-RU" dirty="0" err="1"/>
              <a:t>контактної</a:t>
            </a:r>
            <a:r>
              <a:rPr lang="ru-RU" dirty="0"/>
              <a:t> </a:t>
            </a:r>
            <a:r>
              <a:rPr lang="ru-RU" dirty="0" err="1"/>
              <a:t>втоми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вантажонапруга</a:t>
            </a:r>
            <a:r>
              <a:rPr lang="ru-RU" dirty="0"/>
              <a:t> </a:t>
            </a:r>
            <a:r>
              <a:rPr lang="ru-RU" dirty="0" err="1"/>
              <a:t>залізниць</a:t>
            </a:r>
            <a:r>
              <a:rPr lang="ru-RU" dirty="0"/>
              <a:t> </a:t>
            </a:r>
            <a:r>
              <a:rPr lang="ru-RU" dirty="0" err="1"/>
              <a:t>призвела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працездатність</a:t>
            </a:r>
            <a:r>
              <a:rPr lang="ru-RU" dirty="0"/>
              <a:t> </a:t>
            </a:r>
            <a:r>
              <a:rPr lang="ru-RU" dirty="0" err="1"/>
              <a:t>сирих</a:t>
            </a:r>
            <a:r>
              <a:rPr lang="ru-RU" dirty="0"/>
              <a:t> </a:t>
            </a:r>
            <a:r>
              <a:rPr lang="ru-RU" dirty="0" err="1"/>
              <a:t>нетермозміцнених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перестала </a:t>
            </a:r>
            <a:r>
              <a:rPr lang="ru-RU" dirty="0" err="1"/>
              <a:t>задовольняти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залізниць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r>
              <a:rPr lang="ru-RU" dirty="0"/>
              <a:t>Подальше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експлуатаційної</a:t>
            </a:r>
            <a:r>
              <a:rPr lang="ru-RU" dirty="0"/>
              <a:t> </a:t>
            </a:r>
            <a:r>
              <a:rPr lang="ru-RU" dirty="0" err="1"/>
              <a:t>стійкості</a:t>
            </a:r>
            <a:r>
              <a:rPr lang="ru-RU" dirty="0"/>
              <a:t> </a:t>
            </a:r>
            <a:r>
              <a:rPr lang="ru-RU" dirty="0" err="1"/>
              <a:t>термічно</a:t>
            </a:r>
            <a:r>
              <a:rPr lang="ru-RU" dirty="0"/>
              <a:t> </a:t>
            </a:r>
            <a:r>
              <a:rPr lang="ru-RU" dirty="0" err="1"/>
              <a:t>зміцнених</a:t>
            </a:r>
            <a:r>
              <a:rPr lang="ru-RU" dirty="0"/>
              <a:t> </a:t>
            </a:r>
            <a:r>
              <a:rPr lang="ru-RU" dirty="0" err="1"/>
              <a:t>рейок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досягнуто</a:t>
            </a:r>
            <a:r>
              <a:rPr lang="ru-RU" dirty="0"/>
              <a:t> </a:t>
            </a:r>
            <a:r>
              <a:rPr lang="ru-RU" dirty="0" err="1"/>
              <a:t>легуванням</a:t>
            </a:r>
            <a:r>
              <a:rPr lang="ru-RU" dirty="0"/>
              <a:t> </a:t>
            </a:r>
            <a:r>
              <a:rPr lang="ru-RU" dirty="0" err="1"/>
              <a:t>рейкової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 </a:t>
            </a:r>
            <a:r>
              <a:rPr lang="ru-RU" dirty="0" err="1"/>
              <a:t>Перспективним</a:t>
            </a:r>
            <a:r>
              <a:rPr lang="ru-RU" dirty="0"/>
              <a:t> є </a:t>
            </a:r>
            <a:r>
              <a:rPr lang="ru-RU" dirty="0" err="1"/>
              <a:t>легування</a:t>
            </a:r>
            <a:r>
              <a:rPr lang="ru-RU" dirty="0"/>
              <a:t> </a:t>
            </a:r>
            <a:r>
              <a:rPr lang="ru-RU" dirty="0" err="1"/>
              <a:t>вуглецевої</a:t>
            </a:r>
            <a:r>
              <a:rPr lang="ru-RU" dirty="0"/>
              <a:t> </a:t>
            </a:r>
            <a:r>
              <a:rPr lang="ru-RU" dirty="0" err="1"/>
              <a:t>рейкової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невеликими добавками </a:t>
            </a:r>
            <a:r>
              <a:rPr lang="ru-RU" dirty="0" err="1"/>
              <a:t>ванадію</a:t>
            </a:r>
            <a:r>
              <a:rPr lang="ru-RU" dirty="0"/>
              <a:t> (-0,05%),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легованих</a:t>
            </a:r>
            <a:r>
              <a:rPr lang="ru-RU" dirty="0"/>
              <a:t> сталей типу </a:t>
            </a:r>
            <a:r>
              <a:rPr lang="ru-RU" dirty="0" err="1"/>
              <a:t>75ГСТ</a:t>
            </a:r>
            <a:r>
              <a:rPr lang="ru-RU" dirty="0"/>
              <a:t>, </a:t>
            </a:r>
            <a:r>
              <a:rPr lang="ru-RU" dirty="0" err="1"/>
              <a:t>75ХГМФ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термомеханічної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1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8640"/>
            <a:ext cx="11012424" cy="60441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err="1"/>
              <a:t>Окремими</a:t>
            </a:r>
            <a:r>
              <a:rPr lang="ru-RU" dirty="0"/>
              <a:t> способами </a:t>
            </a:r>
            <a:r>
              <a:rPr lang="ru-RU" dirty="0" err="1"/>
              <a:t>виробництва</a:t>
            </a:r>
            <a:r>
              <a:rPr lang="ru-RU" dirty="0"/>
              <a:t> </a:t>
            </a:r>
            <a:r>
              <a:rPr lang="ru-RU" dirty="0" err="1"/>
              <a:t>виділяють</a:t>
            </a:r>
            <a:r>
              <a:rPr lang="ru-RU" dirty="0"/>
              <a:t> </a:t>
            </a:r>
            <a:r>
              <a:rPr lang="ru-RU" dirty="0" err="1"/>
              <a:t>переплавні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, </a:t>
            </a:r>
            <a:r>
              <a:rPr lang="ru-RU" dirty="0" err="1"/>
              <a:t>об'єднані</a:t>
            </a:r>
            <a:r>
              <a:rPr lang="ru-RU" dirty="0"/>
              <a:t> в </a:t>
            </a:r>
            <a:r>
              <a:rPr lang="ru-RU" dirty="0" err="1"/>
              <a:t>особливу</a:t>
            </a:r>
            <a:r>
              <a:rPr lang="ru-RU" dirty="0"/>
              <a:t>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спеціальної</a:t>
            </a:r>
            <a:r>
              <a:rPr lang="ru-RU" dirty="0"/>
              <a:t> </a:t>
            </a:r>
            <a:r>
              <a:rPr lang="ru-RU" dirty="0" err="1"/>
              <a:t>електрометалургії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вторинні</a:t>
            </a:r>
            <a:r>
              <a:rPr lang="ru-RU" dirty="0"/>
              <a:t> </a:t>
            </a:r>
            <a:r>
              <a:rPr lang="ru-RU" dirty="0" err="1"/>
              <a:t>рафінуючі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. До них </a:t>
            </a:r>
            <a:r>
              <a:rPr lang="ru-RU" dirty="0" err="1"/>
              <a:t>відносять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 err="1"/>
              <a:t>вакуумний</a:t>
            </a:r>
            <a:r>
              <a:rPr lang="ru-RU" dirty="0"/>
              <a:t> </a:t>
            </a:r>
            <a:r>
              <a:rPr lang="ru-RU" dirty="0" err="1"/>
              <a:t>індукційний</a:t>
            </a:r>
            <a:r>
              <a:rPr lang="ru-RU" dirty="0"/>
              <a:t> переплав (ВІП),</a:t>
            </a:r>
          </a:p>
          <a:p>
            <a:pPr marL="0" indent="0" algn="just">
              <a:buNone/>
            </a:pPr>
            <a:r>
              <a:rPr lang="ru-RU" dirty="0" err="1"/>
              <a:t>вакуумний</a:t>
            </a:r>
            <a:r>
              <a:rPr lang="ru-RU" dirty="0"/>
              <a:t> </a:t>
            </a:r>
            <a:r>
              <a:rPr lang="ru-RU" dirty="0" err="1"/>
              <a:t>дуговий</a:t>
            </a:r>
            <a:r>
              <a:rPr lang="ru-RU" dirty="0"/>
              <a:t> переплав (ВДП),</a:t>
            </a:r>
          </a:p>
          <a:p>
            <a:pPr marL="0" indent="0" algn="just">
              <a:buNone/>
            </a:pPr>
            <a:r>
              <a:rPr lang="ru-RU" dirty="0" err="1"/>
              <a:t>плазмовий</a:t>
            </a:r>
            <a:r>
              <a:rPr lang="ru-RU" dirty="0"/>
              <a:t> </a:t>
            </a:r>
            <a:r>
              <a:rPr lang="ru-RU" dirty="0" err="1"/>
              <a:t>дуговий</a:t>
            </a:r>
            <a:r>
              <a:rPr lang="ru-RU" dirty="0"/>
              <a:t> переплав (ПДП),</a:t>
            </a:r>
          </a:p>
          <a:p>
            <a:pPr marL="0" indent="0" algn="just">
              <a:buNone/>
            </a:pPr>
            <a:r>
              <a:rPr lang="ru-RU" dirty="0" err="1"/>
              <a:t>електрошлаковий</a:t>
            </a:r>
            <a:r>
              <a:rPr lang="ru-RU" dirty="0"/>
              <a:t> переплав (ЕШП),</a:t>
            </a:r>
          </a:p>
          <a:p>
            <a:pPr marL="0" indent="0" algn="just">
              <a:buNone/>
            </a:pPr>
            <a:r>
              <a:rPr lang="ru-RU" dirty="0" err="1"/>
              <a:t>електронно-променевий</a:t>
            </a:r>
            <a:r>
              <a:rPr lang="ru-RU" dirty="0"/>
              <a:t> переплав (ЕЛП) та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7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65760"/>
            <a:ext cx="10847832" cy="62819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err="1"/>
              <a:t>Спеціальні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r>
              <a:rPr lang="ru-RU" b="1" dirty="0"/>
              <a:t> за способом </a:t>
            </a:r>
            <a:r>
              <a:rPr lang="ru-RU" b="1" dirty="0" err="1"/>
              <a:t>обробки</a:t>
            </a:r>
            <a:endParaRPr lang="ru-RU" b="1" dirty="0"/>
          </a:p>
          <a:p>
            <a:pPr marL="0" indent="0" algn="just">
              <a:buNone/>
            </a:pPr>
            <a:r>
              <a:rPr lang="ru-RU" dirty="0" err="1"/>
              <a:t>Більшість</a:t>
            </a:r>
            <a:r>
              <a:rPr lang="ru-RU" dirty="0"/>
              <a:t> сталей </a:t>
            </a:r>
            <a:r>
              <a:rPr lang="ru-RU" dirty="0" err="1"/>
              <a:t>виплавляють</a:t>
            </a:r>
            <a:r>
              <a:rPr lang="ru-RU" dirty="0"/>
              <a:t> у </a:t>
            </a:r>
            <a:r>
              <a:rPr lang="ru-RU" dirty="0" err="1"/>
              <a:t>мартенівських</a:t>
            </a:r>
            <a:r>
              <a:rPr lang="ru-RU" dirty="0"/>
              <a:t> печах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ємності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кисневих</a:t>
            </a:r>
            <a:r>
              <a:rPr lang="ru-RU" dirty="0"/>
              <a:t> конвертерах. </a:t>
            </a:r>
            <a:r>
              <a:rPr lang="ru-RU" dirty="0" err="1"/>
              <a:t>Після</a:t>
            </a:r>
            <a:r>
              <a:rPr lang="ru-RU" dirty="0"/>
              <a:t> плавки сталь </a:t>
            </a:r>
            <a:r>
              <a:rPr lang="ru-RU" dirty="0" err="1"/>
              <a:t>піддають</a:t>
            </a:r>
            <a:r>
              <a:rPr lang="ru-RU" dirty="0"/>
              <a:t> </a:t>
            </a:r>
            <a:r>
              <a:rPr lang="ru-RU" dirty="0" err="1"/>
              <a:t>гарячій</a:t>
            </a:r>
            <a:r>
              <a:rPr lang="ru-RU" dirty="0"/>
              <a:t> </a:t>
            </a:r>
            <a:r>
              <a:rPr lang="ru-RU" dirty="0" err="1"/>
              <a:t>прокатці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куванню</a:t>
            </a:r>
            <a:r>
              <a:rPr lang="ru-RU" dirty="0"/>
              <a:t>, </a:t>
            </a:r>
            <a:r>
              <a:rPr lang="ru-RU" dirty="0" err="1"/>
              <a:t>термічній</a:t>
            </a:r>
            <a:r>
              <a:rPr lang="ru-RU" dirty="0"/>
              <a:t> </a:t>
            </a:r>
            <a:r>
              <a:rPr lang="ru-RU" dirty="0" err="1"/>
              <a:t>обробці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холодній</a:t>
            </a:r>
            <a:r>
              <a:rPr lang="ru-RU" dirty="0"/>
              <a:t> </a:t>
            </a:r>
            <a:r>
              <a:rPr lang="ru-RU" dirty="0" err="1"/>
              <a:t>прокатці</a:t>
            </a:r>
            <a:r>
              <a:rPr lang="ru-RU" dirty="0"/>
              <a:t>, </a:t>
            </a:r>
            <a:r>
              <a:rPr lang="ru-RU" dirty="0" err="1"/>
              <a:t>протяжці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 </a:t>
            </a:r>
            <a:r>
              <a:rPr lang="ru-RU" dirty="0" err="1"/>
              <a:t>спеціальним</a:t>
            </a:r>
            <a:r>
              <a:rPr lang="ru-RU" dirty="0"/>
              <a:t> способам </a:t>
            </a:r>
            <a:r>
              <a:rPr lang="ru-RU" dirty="0" err="1"/>
              <a:t>обробки</a:t>
            </a:r>
            <a:r>
              <a:rPr lang="ru-RU" dirty="0"/>
              <a:t>,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 </a:t>
            </a:r>
            <a:r>
              <a:rPr lang="ru-RU" dirty="0" err="1"/>
              <a:t>бажані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. Прикладом є </a:t>
            </a:r>
            <a:r>
              <a:rPr lang="ru-RU" dirty="0" err="1"/>
              <a:t>м'які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листової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для </a:t>
            </a:r>
            <a:r>
              <a:rPr lang="ru-RU" dirty="0" err="1"/>
              <a:t>глибокої</a:t>
            </a:r>
            <a:r>
              <a:rPr lang="ru-RU" dirty="0"/>
              <a:t> </a:t>
            </a:r>
            <a:r>
              <a:rPr lang="ru-RU" dirty="0" err="1"/>
              <a:t>витяжки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обробки</a:t>
            </a:r>
            <a:r>
              <a:rPr lang="ru-RU" dirty="0"/>
              <a:t> ряду </a:t>
            </a:r>
            <a:r>
              <a:rPr lang="ru-RU" dirty="0" err="1"/>
              <a:t>звичайних</a:t>
            </a:r>
            <a:r>
              <a:rPr lang="ru-RU" dirty="0"/>
              <a:t> сталей </a:t>
            </a:r>
            <a:r>
              <a:rPr lang="ru-RU" dirty="0" err="1"/>
              <a:t>спеціального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дозволяють</a:t>
            </a:r>
            <a:r>
              <a:rPr lang="ru-RU" dirty="0"/>
              <a:t> </a:t>
            </a:r>
            <a:r>
              <a:rPr lang="ru-RU" dirty="0" err="1"/>
              <a:t>назвати</a:t>
            </a:r>
            <a:r>
              <a:rPr lang="ru-RU" dirty="0"/>
              <a:t> й </a:t>
            </a:r>
            <a:r>
              <a:rPr lang="ru-RU" dirty="0" err="1"/>
              <a:t>ці</a:t>
            </a:r>
            <a:r>
              <a:rPr lang="ru-RU" dirty="0"/>
              <a:t> стали </a:t>
            </a:r>
            <a:r>
              <a:rPr lang="ru-RU" dirty="0" err="1"/>
              <a:t>спеціальними</a:t>
            </a:r>
            <a:r>
              <a:rPr lang="ru-RU" dirty="0"/>
              <a:t>, </a:t>
            </a:r>
            <a:r>
              <a:rPr lang="ru-RU" dirty="0" err="1"/>
              <a:t>причому</a:t>
            </a:r>
            <a:r>
              <a:rPr lang="ru-RU" dirty="0"/>
              <a:t> у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важливого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невеликих </a:t>
            </a:r>
            <a:r>
              <a:rPr lang="ru-RU" dirty="0" err="1"/>
              <a:t>кількостей</a:t>
            </a:r>
            <a:r>
              <a:rPr lang="ru-RU" dirty="0"/>
              <a:t> </a:t>
            </a:r>
            <a:r>
              <a:rPr lang="ru-RU" dirty="0" err="1"/>
              <a:t>домішок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53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880"/>
            <a:ext cx="10866120" cy="64830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до </a:t>
            </a:r>
            <a:r>
              <a:rPr lang="ru-RU" dirty="0" err="1"/>
              <a:t>розгляду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спеціальних</a:t>
            </a:r>
            <a:r>
              <a:rPr lang="ru-RU" dirty="0"/>
              <a:t> сталей, </a:t>
            </a:r>
            <a:r>
              <a:rPr lang="ru-RU" dirty="0" err="1"/>
              <a:t>наведену</a:t>
            </a:r>
            <a:r>
              <a:rPr lang="ru-RU" dirty="0"/>
              <a:t> </a:t>
            </a:r>
            <a:r>
              <a:rPr lang="ru-RU" dirty="0" err="1"/>
              <a:t>М.І</a:t>
            </a:r>
            <a:r>
              <a:rPr lang="ru-RU" dirty="0"/>
              <a:t>. Гольдштейном:</a:t>
            </a:r>
          </a:p>
          <a:p>
            <a:pPr marL="0" indent="0" algn="just">
              <a:buNone/>
            </a:pPr>
            <a:r>
              <a:rPr lang="ru-RU" dirty="0"/>
              <a:t>1) </a:t>
            </a:r>
            <a:r>
              <a:rPr lang="ru-RU" dirty="0" err="1"/>
              <a:t>Корозійностійкі</a:t>
            </a:r>
            <a:r>
              <a:rPr lang="ru-RU" dirty="0"/>
              <a:t> (</a:t>
            </a:r>
            <a:r>
              <a:rPr lang="ru-RU" dirty="0" err="1"/>
              <a:t>нержавіючі</a:t>
            </a:r>
            <a:r>
              <a:rPr lang="ru-RU" dirty="0"/>
              <a:t>)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2) </a:t>
            </a:r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швидкорізальні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3) </a:t>
            </a:r>
            <a:r>
              <a:rPr lang="ru-RU" dirty="0" err="1"/>
              <a:t>Конструкційні</a:t>
            </a:r>
            <a:r>
              <a:rPr lang="ru-RU" dirty="0"/>
              <a:t> </a:t>
            </a:r>
            <a:r>
              <a:rPr lang="ru-RU" dirty="0" err="1"/>
              <a:t>зносостійкі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4) </a:t>
            </a:r>
            <a:r>
              <a:rPr lang="ru-RU" dirty="0" err="1"/>
              <a:t>Машинобудівні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Мартенситно-</a:t>
            </a:r>
            <a:r>
              <a:rPr lang="ru-RU" dirty="0" err="1"/>
              <a:t>старіючі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Підшипникові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Пружинні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Високоміцні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- </a:t>
            </a:r>
            <a:r>
              <a:rPr lang="ru-RU" dirty="0" err="1"/>
              <a:t>Рейкові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окремою</a:t>
            </a:r>
            <a:r>
              <a:rPr lang="ru-RU" dirty="0"/>
              <a:t> </a:t>
            </a:r>
            <a:r>
              <a:rPr lang="ru-RU" dirty="0" err="1"/>
              <a:t>групою</a:t>
            </a:r>
            <a:r>
              <a:rPr lang="ru-RU" dirty="0"/>
              <a:t> стоять </a:t>
            </a:r>
            <a:r>
              <a:rPr lang="ru-RU" dirty="0" err="1"/>
              <a:t>прецизійні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та </a:t>
            </a:r>
            <a:r>
              <a:rPr lang="ru-RU" dirty="0" err="1"/>
              <a:t>сплави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в </a:t>
            </a:r>
            <a:r>
              <a:rPr lang="ru-RU" dirty="0" err="1"/>
              <a:t>даний</a:t>
            </a:r>
            <a:r>
              <a:rPr lang="ru-RU" dirty="0"/>
              <a:t> час </a:t>
            </a:r>
            <a:r>
              <a:rPr lang="ru-RU" dirty="0" err="1"/>
              <a:t>знаходять</a:t>
            </a:r>
            <a:r>
              <a:rPr lang="ru-RU" dirty="0"/>
              <a:t> все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галузях</a:t>
            </a:r>
            <a:r>
              <a:rPr lang="ru-RU" dirty="0"/>
              <a:t> </a:t>
            </a:r>
            <a:r>
              <a:rPr lang="ru-RU" dirty="0" err="1"/>
              <a:t>виробництва</a:t>
            </a:r>
            <a:r>
              <a:rPr lang="ru-RU" dirty="0"/>
              <a:t> та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починаючи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 та </a:t>
            </a:r>
            <a:r>
              <a:rPr lang="ru-RU" dirty="0" err="1"/>
              <a:t>агрегатів</a:t>
            </a:r>
            <a:r>
              <a:rPr lang="ru-RU" dirty="0"/>
              <a:t> </a:t>
            </a:r>
            <a:r>
              <a:rPr lang="ru-RU" dirty="0" err="1"/>
              <a:t>побутової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 (</a:t>
            </a:r>
            <a:r>
              <a:rPr lang="ru-RU" dirty="0" err="1"/>
              <a:t>телефонні</a:t>
            </a:r>
            <a:r>
              <a:rPr lang="ru-RU" dirty="0"/>
              <a:t>,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холодильні</a:t>
            </a:r>
            <a:r>
              <a:rPr lang="ru-RU" dirty="0"/>
              <a:t> </a:t>
            </a:r>
            <a:r>
              <a:rPr lang="ru-RU" dirty="0" err="1"/>
              <a:t>агрегати</a:t>
            </a:r>
            <a:r>
              <a:rPr lang="ru-RU" dirty="0"/>
              <a:t>) і </a:t>
            </a:r>
            <a:r>
              <a:rPr lang="ru-RU" dirty="0" err="1"/>
              <a:t>закінчуючи</a:t>
            </a:r>
            <a:r>
              <a:rPr lang="ru-RU" dirty="0"/>
              <a:t> машинами </a:t>
            </a:r>
            <a:r>
              <a:rPr lang="ru-RU" dirty="0" err="1"/>
              <a:t>прикладної</a:t>
            </a:r>
            <a:r>
              <a:rPr lang="ru-RU" dirty="0"/>
              <a:t> </a:t>
            </a:r>
            <a:r>
              <a:rPr lang="ru-RU" dirty="0" err="1"/>
              <a:t>кібернетики</a:t>
            </a:r>
            <a:r>
              <a:rPr lang="ru-RU" dirty="0"/>
              <a:t>, </a:t>
            </a:r>
            <a:r>
              <a:rPr lang="ru-RU" dirty="0" err="1"/>
              <a:t>космічної</a:t>
            </a:r>
            <a:r>
              <a:rPr lang="ru-RU" dirty="0"/>
              <a:t> </a:t>
            </a:r>
            <a:r>
              <a:rPr lang="ru-RU" dirty="0" err="1"/>
              <a:t>техніки</a:t>
            </a:r>
            <a:r>
              <a:rPr lang="ru-RU" dirty="0"/>
              <a:t>,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43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22376"/>
            <a:ext cx="11067288" cy="5715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легована</a:t>
            </a:r>
            <a:r>
              <a:rPr lang="ru-RU" dirty="0"/>
              <a:t> </a:t>
            </a:r>
            <a:r>
              <a:rPr lang="ru-RU" dirty="0" err="1"/>
              <a:t>нержавіюча</a:t>
            </a:r>
            <a:r>
              <a:rPr lang="ru-RU" dirty="0"/>
              <a:t> сталь» є </a:t>
            </a:r>
            <a:r>
              <a:rPr lang="ru-RU" dirty="0" err="1" smtClean="0"/>
              <a:t>збірним</a:t>
            </a:r>
            <a:r>
              <a:rPr lang="ru-RU" dirty="0" smtClean="0"/>
              <a:t> для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120 </a:t>
            </a:r>
            <a:r>
              <a:rPr lang="ru-RU" dirty="0" err="1"/>
              <a:t>різних</a:t>
            </a:r>
            <a:r>
              <a:rPr lang="ru-RU" dirty="0"/>
              <a:t> марок </a:t>
            </a:r>
            <a:r>
              <a:rPr lang="ru-RU" dirty="0" err="1"/>
              <a:t>нержавіючої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ru-RU" dirty="0"/>
              <a:t>За </a:t>
            </a:r>
            <a:r>
              <a:rPr lang="ru-RU" dirty="0" err="1"/>
              <a:t>хімічним</a:t>
            </a:r>
            <a:r>
              <a:rPr lang="ru-RU" dirty="0"/>
              <a:t> складом </a:t>
            </a:r>
            <a:r>
              <a:rPr lang="ru-RU" dirty="0" err="1"/>
              <a:t>корозійностійкі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</a:t>
            </a:r>
            <a:r>
              <a:rPr lang="ru-RU" dirty="0" err="1"/>
              <a:t>підрозділяють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dirty="0" err="1"/>
              <a:t>хромисті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08Х13</a:t>
            </a:r>
            <a:r>
              <a:rPr lang="ru-RU" dirty="0"/>
              <a:t>, </a:t>
            </a:r>
            <a:r>
              <a:rPr lang="ru-RU" dirty="0" err="1"/>
              <a:t>12Х13</a:t>
            </a:r>
            <a:r>
              <a:rPr lang="ru-RU" dirty="0"/>
              <a:t>, </a:t>
            </a:r>
            <a:r>
              <a:rPr lang="ru-RU" dirty="0" err="1"/>
              <a:t>20Х13</a:t>
            </a:r>
            <a:r>
              <a:rPr lang="ru-RU" dirty="0"/>
              <a:t>, </a:t>
            </a:r>
            <a:r>
              <a:rPr lang="ru-RU" dirty="0" err="1"/>
              <a:t>30Х13</a:t>
            </a:r>
            <a:r>
              <a:rPr lang="ru-RU" dirty="0"/>
              <a:t>, </a:t>
            </a:r>
            <a:r>
              <a:rPr lang="ru-RU" dirty="0" err="1"/>
              <a:t>40Х13</a:t>
            </a:r>
            <a:r>
              <a:rPr lang="ru-RU" dirty="0"/>
              <a:t>, </a:t>
            </a:r>
            <a:r>
              <a:rPr lang="ru-RU" dirty="0" err="1"/>
              <a:t>12Х17</a:t>
            </a:r>
            <a:r>
              <a:rPr lang="ru-RU" dirty="0"/>
              <a:t>, </a:t>
            </a:r>
            <a:r>
              <a:rPr lang="en-US" dirty="0" err="1"/>
              <a:t>AISI</a:t>
            </a:r>
            <a:r>
              <a:rPr lang="en-US" dirty="0"/>
              <a:t> 410,</a:t>
            </a:r>
          </a:p>
          <a:p>
            <a:pPr marL="0" indent="0" algn="just">
              <a:buNone/>
            </a:pPr>
            <a:r>
              <a:rPr lang="en-US" dirty="0" err="1"/>
              <a:t>AISI</a:t>
            </a:r>
            <a:r>
              <a:rPr lang="en-US" dirty="0"/>
              <a:t> 430, </a:t>
            </a:r>
            <a:r>
              <a:rPr lang="en-US" dirty="0" err="1"/>
              <a:t>AISI</a:t>
            </a:r>
            <a:r>
              <a:rPr lang="en-US" dirty="0"/>
              <a:t> 420, 1.4006, 1.4016, 1.4028);</a:t>
            </a:r>
          </a:p>
          <a:p>
            <a:pPr marL="0" indent="0" algn="just">
              <a:buNone/>
            </a:pPr>
            <a:r>
              <a:rPr lang="ru-RU" dirty="0"/>
              <a:t>хромо-</a:t>
            </a:r>
            <a:r>
              <a:rPr lang="ru-RU" dirty="0" err="1"/>
              <a:t>нікелеві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08Х18Н9</a:t>
            </a:r>
            <a:r>
              <a:rPr lang="ru-RU" dirty="0"/>
              <a:t>, </a:t>
            </a:r>
            <a:r>
              <a:rPr lang="en-US" dirty="0" err="1"/>
              <a:t>AISI</a:t>
            </a:r>
            <a:r>
              <a:rPr lang="en-US" dirty="0"/>
              <a:t> 304, 1.4301);</a:t>
            </a:r>
          </a:p>
          <a:p>
            <a:pPr marL="0" indent="0" algn="just">
              <a:buNone/>
            </a:pPr>
            <a:r>
              <a:rPr lang="ru-RU" dirty="0"/>
              <a:t>хромо-</a:t>
            </a:r>
            <a:r>
              <a:rPr lang="ru-RU" dirty="0" err="1"/>
              <a:t>нікель</a:t>
            </a:r>
            <a:r>
              <a:rPr lang="ru-RU" dirty="0"/>
              <a:t>-</a:t>
            </a:r>
            <a:r>
              <a:rPr lang="ru-RU" dirty="0" err="1"/>
              <a:t>молібденові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03Х17Н14М2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хромо-</a:t>
            </a:r>
            <a:r>
              <a:rPr lang="ru-RU" dirty="0" err="1"/>
              <a:t>нікель</a:t>
            </a:r>
            <a:r>
              <a:rPr lang="ru-RU" dirty="0"/>
              <a:t>-</a:t>
            </a:r>
            <a:r>
              <a:rPr lang="ru-RU" dirty="0" err="1"/>
              <a:t>молібдено-медисті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сталі</a:t>
            </a:r>
            <a:r>
              <a:rPr lang="ru-RU" dirty="0"/>
              <a:t> (</a:t>
            </a:r>
            <a:r>
              <a:rPr lang="ru-RU" dirty="0" err="1"/>
              <a:t>Х25Н28М3Д3</a:t>
            </a:r>
            <a:r>
              <a:rPr lang="ru-RU" dirty="0"/>
              <a:t>);</a:t>
            </a:r>
          </a:p>
          <a:p>
            <a:pPr marL="0" indent="0" algn="just">
              <a:buNone/>
            </a:pPr>
            <a:r>
              <a:rPr lang="ru-RU" dirty="0"/>
              <a:t>хром-</a:t>
            </a:r>
            <a:r>
              <a:rPr lang="ru-RU" dirty="0" err="1"/>
              <a:t>нікель</a:t>
            </a:r>
            <a:r>
              <a:rPr lang="ru-RU" dirty="0"/>
              <a:t>-</a:t>
            </a:r>
            <a:r>
              <a:rPr lang="ru-RU" dirty="0" err="1"/>
              <a:t>марганцеві</a:t>
            </a:r>
            <a:r>
              <a:rPr lang="ru-RU" dirty="0"/>
              <a:t> </a:t>
            </a:r>
            <a:r>
              <a:rPr lang="ru-RU" dirty="0" err="1"/>
              <a:t>сталі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(</a:t>
            </a:r>
            <a:r>
              <a:rPr lang="ru-RU" dirty="0" err="1"/>
              <a:t>2Х13Н4Г9</a:t>
            </a:r>
            <a:r>
              <a:rPr lang="ru-RU" dirty="0"/>
              <a:t> (</a:t>
            </a:r>
            <a:r>
              <a:rPr lang="ru-RU" dirty="0" err="1"/>
              <a:t>ЕІ100</a:t>
            </a:r>
            <a:r>
              <a:rPr lang="ru-RU" dirty="0"/>
              <a:t>)).</a:t>
            </a:r>
            <a:endParaRPr lang="en-US" dirty="0"/>
          </a:p>
        </p:txBody>
      </p:sp>
      <p:pic>
        <p:nvPicPr>
          <p:cNvPr id="1026" name="Picture 2" descr="Преимущество нержавеющей стали перед алюминием в строительстве | СТИЛ-СЕРВ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872" y="4288536"/>
            <a:ext cx="5138928" cy="256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7109"/>
            <a:ext cx="10515600" cy="32981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2.1 </a:t>
            </a:r>
            <a:r>
              <a:rPr lang="ru-RU" b="1" dirty="0" err="1"/>
              <a:t>Нержавіючі</a:t>
            </a:r>
            <a:r>
              <a:rPr lang="ru-RU" b="1" dirty="0"/>
              <a:t> </a:t>
            </a:r>
            <a:r>
              <a:rPr lang="ru-RU" b="1" dirty="0" err="1"/>
              <a:t>сталі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3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89857" y="374904"/>
            <a:ext cx="11406487" cy="580205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Широкого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набула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 smtClean="0"/>
              <a:t>корозійно-стійких</a:t>
            </a:r>
            <a:r>
              <a:rPr lang="ru-RU" dirty="0" smtClean="0"/>
              <a:t> </a:t>
            </a:r>
            <a:r>
              <a:rPr lang="ru-RU" dirty="0"/>
              <a:t>сталей за </a:t>
            </a:r>
            <a:r>
              <a:rPr lang="ru-RU" dirty="0" err="1"/>
              <a:t>структурними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 (</a:t>
            </a:r>
            <a:r>
              <a:rPr lang="ru-RU" dirty="0" err="1"/>
              <a:t>таблиця</a:t>
            </a:r>
            <a:r>
              <a:rPr lang="ru-RU" dirty="0"/>
              <a:t> 2.1</a:t>
            </a:r>
            <a:r>
              <a:rPr lang="ru-RU" dirty="0" smtClean="0"/>
              <a:t>).</a:t>
            </a:r>
            <a:endParaRPr lang="ru-RU" dirty="0"/>
          </a:p>
          <a:p>
            <a:pPr marL="0" indent="0" algn="just">
              <a:buNone/>
            </a:pPr>
            <a:r>
              <a:rPr lang="ru-RU" dirty="0" err="1"/>
              <a:t>Таблиця</a:t>
            </a:r>
            <a:r>
              <a:rPr lang="ru-RU" dirty="0"/>
              <a:t> 2.1 -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корозійностійких</a:t>
            </a:r>
            <a:r>
              <a:rPr lang="ru-RU" dirty="0"/>
              <a:t> сталей за </a:t>
            </a:r>
            <a:r>
              <a:rPr lang="ru-RU" dirty="0" err="1"/>
              <a:t>структурними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2395371"/>
            <a:ext cx="9533143" cy="41360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41835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4065</Words>
  <Application>Microsoft Office PowerPoint</Application>
  <PresentationFormat>Широкоэкранный</PresentationFormat>
  <Paragraphs>183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Тема Office</vt:lpstr>
      <vt:lpstr>Лекція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2.1 Нержавіючі сталі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2.2 Інструментальні швидкорізальні сталі</vt:lpstr>
      <vt:lpstr>Презентация PowerPoint</vt:lpstr>
      <vt:lpstr>Презентация PowerPoint</vt:lpstr>
      <vt:lpstr>Презентация PowerPoint</vt:lpstr>
      <vt:lpstr>2.3 Конструкційні зносостійкі сталі</vt:lpstr>
      <vt:lpstr>Презентация PowerPoint</vt:lpstr>
      <vt:lpstr>2.4 Мартенситно-старіючі сталі</vt:lpstr>
      <vt:lpstr>Презентация PowerPoint</vt:lpstr>
      <vt:lpstr>Презентация PowerPoint</vt:lpstr>
      <vt:lpstr>Презентация PowerPoint</vt:lpstr>
      <vt:lpstr>2.5 Підшипникові сталі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2.6 Пружинні сталі</vt:lpstr>
      <vt:lpstr>Презентация PowerPoint</vt:lpstr>
      <vt:lpstr>Презентация PowerPoint</vt:lpstr>
      <vt:lpstr>Презентация PowerPoint</vt:lpstr>
      <vt:lpstr>2.7 Високоміцні сталі</vt:lpstr>
      <vt:lpstr>Презентация PowerPoint</vt:lpstr>
      <vt:lpstr>2.8 Рейкові сталі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2</dc:title>
  <dc:creator>nazarkirichenko08@gmail.com</dc:creator>
  <cp:lastModifiedBy>nazarkirichenko08@gmail.com</cp:lastModifiedBy>
  <cp:revision>23</cp:revision>
  <dcterms:created xsi:type="dcterms:W3CDTF">2020-10-28T20:34:13Z</dcterms:created>
  <dcterms:modified xsi:type="dcterms:W3CDTF">2025-11-04T16:07:04Z</dcterms:modified>
</cp:coreProperties>
</file>