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F2"/>
    <a:srgbClr val="0D9DA1"/>
    <a:srgbClr val="F04B30"/>
    <a:srgbClr val="DA42DE"/>
    <a:srgbClr val="CB5591"/>
    <a:srgbClr val="893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0" d="100"/>
          <a:sy n="50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B6875-1D02-4EAE-9C1C-F2621FC89045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4FF05-4747-40A4-B829-E79DA6B6E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B1DEA3-A8E2-427E-9B23-B0144F20E59F}" type="datetimeFigureOut">
              <a:rPr lang="en-US"/>
              <a:pPr>
                <a:defRPr/>
              </a:pPr>
              <a:t>4/8/2020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2C3B5F-1B41-4F4B-A95A-C973BCD79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ctrTitle"/>
          </p:nvPr>
        </p:nvSpPr>
        <p:spPr>
          <a:xfrm>
            <a:off x="685800" y="536575"/>
            <a:ext cx="7772400" cy="2387600"/>
          </a:xfrm>
        </p:spPr>
        <p:txBody>
          <a:bodyPr/>
          <a:lstStyle/>
          <a:p>
            <a:pPr eaLnBrk="1" hangingPunct="1"/>
            <a:r>
              <a:rPr lang="ru-RU" sz="4400" b="1" i="1" dirty="0" err="1" smtClean="0">
                <a:solidFill>
                  <a:srgbClr val="CB5591"/>
                </a:solidFill>
                <a:latin typeface="Calibri Light"/>
              </a:rPr>
              <a:t>Лекція</a:t>
            </a:r>
            <a:r>
              <a:rPr lang="ru-RU" sz="4400" b="1" i="1" dirty="0" smtClean="0">
                <a:solidFill>
                  <a:srgbClr val="CB5591"/>
                </a:solidFill>
                <a:latin typeface="Calibri Light"/>
              </a:rPr>
              <a:t> 1. </a:t>
            </a:r>
            <a:r>
              <a:rPr lang="ru-RU" sz="4400" b="1" i="1" dirty="0" err="1" smtClean="0">
                <a:solidFill>
                  <a:srgbClr val="CB5591"/>
                </a:solidFill>
                <a:latin typeface="Calibri Light"/>
              </a:rPr>
              <a:t>Передумови</a:t>
            </a:r>
            <a:r>
              <a:rPr lang="ru-RU" sz="4400" b="1" i="1" dirty="0" smtClean="0">
                <a:solidFill>
                  <a:srgbClr val="CB5591"/>
                </a:solidFill>
                <a:latin typeface="Calibri Light"/>
              </a:rPr>
              <a:t> </a:t>
            </a:r>
            <a:r>
              <a:rPr lang="ru-RU" sz="4400" b="1" i="1" dirty="0" err="1" smtClean="0">
                <a:solidFill>
                  <a:srgbClr val="CB5591"/>
                </a:solidFill>
                <a:latin typeface="Calibri Light"/>
              </a:rPr>
              <a:t>виникнення</a:t>
            </a:r>
            <a:r>
              <a:rPr lang="ru-RU" sz="4400" b="1" i="1" dirty="0" smtClean="0">
                <a:solidFill>
                  <a:srgbClr val="CB5591"/>
                </a:solidFill>
                <a:latin typeface="Calibri Light"/>
              </a:rPr>
              <a:t> волонтерства</a:t>
            </a:r>
            <a:r>
              <a:rPr lang="ru-RU" sz="4400" dirty="0" smtClean="0">
                <a:latin typeface="Calibri Light"/>
              </a:rPr>
              <a:t> </a:t>
            </a:r>
            <a:r>
              <a:rPr lang="en-US" sz="4400" dirty="0" smtClean="0">
                <a:latin typeface="Calibri Light"/>
              </a:rPr>
              <a:t/>
            </a:r>
            <a:br>
              <a:rPr lang="en-US" sz="4400" dirty="0" smtClean="0">
                <a:latin typeface="Calibri Light"/>
              </a:rPr>
            </a:br>
            <a:endParaRPr lang="en-US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CB5591"/>
                </a:solidFill>
                <a:latin typeface="Times New Roman" pitchFamily="18" charset="0"/>
              </a:rPr>
              <a:t>Сільска громада</a:t>
            </a:r>
            <a:endParaRPr lang="ru-RU" b="1" smtClean="0">
              <a:solidFill>
                <a:srgbClr val="CB5591"/>
              </a:solidFill>
              <a:latin typeface="Times New Roman" pitchFamily="18" charset="0"/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z="2400" b="1" smtClean="0">
                <a:latin typeface="Times New Roman" pitchFamily="18" charset="0"/>
              </a:rPr>
              <a:t>Сільська громада відігравала роль станової організації селянства, що регулювала усі аспекти її життєдіяльності. Її характерною рисою була взаємодопомога, яка відображена в численних обрядах. Створювалися притулки, сирітські ради, збиралися пожертви, організовувалися для безкоштовної допомоги добровільні групи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sz="3200" b="1" smtClean="0">
                <a:solidFill>
                  <a:srgbClr val="F04B30"/>
                </a:solidFill>
                <a:latin typeface="Times New Roman" pitchFamily="18" charset="0"/>
              </a:rPr>
              <a:t>За часів функціонування СРСР були поширені такі форми шефської роботи, які за змістом нагадували волонтерство</a:t>
            </a:r>
            <a:r>
              <a:rPr lang="ru-RU" sz="4000" smtClean="0">
                <a:latin typeface="Calibri Light"/>
              </a:rPr>
              <a:t> 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4294967295"/>
          </p:nvPr>
        </p:nvSpPr>
        <p:spPr>
          <a:xfrm>
            <a:off x="736600" y="1739900"/>
            <a:ext cx="7886700" cy="43513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шефство старших школярів над молодшими; шефство студентів і робітників над школярами; шефство молоді над «педагогічно занедбаними» дітьми та підлітками; 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 шефство членів професійних спілок над сім’ями «групи ризику»;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  відвідування хворих; 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z="2400" smtClean="0">
                <a:latin typeface="Times New Roman" pitchFamily="18" charset="0"/>
              </a:rPr>
              <a:t> надання допомоги школярам і студентам, які не встигали у навчанні;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> наставництво досвідчених працівників над молодими робітниками; 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sz="2400" smtClean="0">
                <a:latin typeface="Times New Roman" pitchFamily="18" charset="0"/>
              </a:rPr>
              <a:t> участь у роботі оперативних комсомольських загонів, добровільної народної дружини</a:t>
            </a:r>
            <a:r>
              <a:rPr lang="ru-RU" smtClean="0">
                <a:solidFill>
                  <a:srgbClr val="CB5591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13315" name="Picture 5" descr="i20150406181816-x_38e8ff8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7463" y="5678488"/>
            <a:ext cx="122713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sz="3600" b="1" u="sng" smtClean="0">
                <a:solidFill>
                  <a:srgbClr val="DA42DE"/>
                </a:solidFill>
                <a:latin typeface="Times New Roman" pitchFamily="18" charset="0"/>
              </a:rPr>
              <a:t>Функції благодійності</a:t>
            </a: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790575" y="1481138"/>
            <a:ext cx="7886700" cy="4351337"/>
          </a:xfrm>
        </p:spPr>
        <p:txBody>
          <a:bodyPr/>
          <a:lstStyle/>
          <a:p>
            <a:pPr lvl="4" algn="ctr" eaLnBrk="1" hangingPunct="1"/>
            <a:r>
              <a:rPr lang="ru-RU" sz="2400" b="1" u="sng" smtClean="0">
                <a:solidFill>
                  <a:srgbClr val="F04B30"/>
                </a:solidFill>
                <a:latin typeface="Times New Roman" pitchFamily="18" charset="0"/>
              </a:rPr>
              <a:t>економічна</a:t>
            </a:r>
            <a:r>
              <a:rPr lang="ru-RU" sz="2400" b="1" smtClean="0">
                <a:solidFill>
                  <a:srgbClr val="F04B30"/>
                </a:solidFill>
                <a:latin typeface="Times New Roman" pitchFamily="18" charset="0"/>
              </a:rPr>
              <a:t> (забезпечення гідного існування тих громадян, які через об’єктивні особливості та життєві ситуації не здатні самостійно подбати про себе)</a:t>
            </a:r>
          </a:p>
          <a:p>
            <a:pPr lvl="4" algn="ctr" eaLnBrk="1" hangingPunct="1"/>
            <a:r>
              <a:rPr lang="ru-RU" sz="2400" b="1" smtClean="0">
                <a:solidFill>
                  <a:srgbClr val="F04B30"/>
                </a:solidFill>
                <a:latin typeface="Times New Roman" pitchFamily="18" charset="0"/>
              </a:rPr>
              <a:t>  </a:t>
            </a:r>
            <a:r>
              <a:rPr lang="ru-RU" sz="2400" b="1" u="sng" smtClean="0">
                <a:solidFill>
                  <a:srgbClr val="F04B30"/>
                </a:solidFill>
                <a:latin typeface="Times New Roman" pitchFamily="18" charset="0"/>
              </a:rPr>
              <a:t>соціальна </a:t>
            </a:r>
            <a:r>
              <a:rPr lang="ru-RU" sz="2400" b="1" smtClean="0">
                <a:solidFill>
                  <a:srgbClr val="F04B30"/>
                </a:solidFill>
                <a:latin typeface="Times New Roman" pitchFamily="18" charset="0"/>
              </a:rPr>
              <a:t>(зняття соціальної напруги шляхом підтримки бідних верств населення, які з об’єктивних причин не можуть адаптуватися в нових умовах); </a:t>
            </a:r>
          </a:p>
        </p:txBody>
      </p:sp>
      <p:pic>
        <p:nvPicPr>
          <p:cNvPr id="14339" name="Picture 5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3" y="4764088"/>
            <a:ext cx="309086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692150" y="330200"/>
            <a:ext cx="7886700" cy="4351338"/>
          </a:xfrm>
        </p:spPr>
        <p:txBody>
          <a:bodyPr/>
          <a:lstStyle/>
          <a:p>
            <a:pPr algn="ctr" eaLnBrk="1" hangingPunct="1"/>
            <a:r>
              <a:rPr lang="ru-RU" smtClean="0">
                <a:latin typeface="Calibri" pitchFamily="34" charset="0"/>
              </a:rPr>
              <a:t>  </a:t>
            </a:r>
            <a:r>
              <a:rPr lang="uk-UA" sz="2400" b="1" smtClean="0">
                <a:solidFill>
                  <a:srgbClr val="DA42DE"/>
                </a:solidFill>
                <a:latin typeface="Times New Roman" pitchFamily="18" charset="0"/>
              </a:rPr>
              <a:t>політична (реалізація механізмів зворотного зв’язку населення та владних структур, формулювання соціальних пріоритетів від імені тих, хто в соціальному плані через об’єктивні причини не здатний обстоювати власні права) </a:t>
            </a:r>
          </a:p>
          <a:p>
            <a:pPr lvl="1" algn="ctr" eaLnBrk="1" hangingPunct="1"/>
            <a:r>
              <a:rPr lang="uk-UA" b="1" smtClean="0">
                <a:solidFill>
                  <a:srgbClr val="DA42DE"/>
                </a:solidFill>
                <a:latin typeface="Times New Roman" pitchFamily="18" charset="0"/>
              </a:rPr>
              <a:t>громадська (розв’язання проблем у суспільних відносинах, які призводять до дистанціювання проти власної волі окремих категорій населення від визнаних стандартів життєдіяльності, що обмежує їхні можливості споживання суспільних благ і самореалізації; водночас вплив на громадську думку);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b="1" smtClean="0">
                <a:solidFill>
                  <a:srgbClr val="DA42DE"/>
                </a:solidFill>
                <a:latin typeface="Times New Roman" pitchFamily="18" charset="0"/>
              </a:rPr>
              <a:t>Мета благодійності</a:t>
            </a:r>
            <a:r>
              <a:rPr lang="ru-RU" smtClean="0">
                <a:latin typeface="Calibri Light"/>
              </a:rPr>
              <a:t> 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uk-UA" smtClean="0">
                <a:solidFill>
                  <a:srgbClr val="F04B30"/>
                </a:solidFill>
                <a:latin typeface="Times New Roman" pitchFamily="18" charset="0"/>
              </a:rPr>
              <a:t>Полягає в забезпеченні можливості досягнення соціально допустимого рівня життя для тих груп населення, які під впливом різних соціальних ризиків не можуть самостійно реалізувати свої загальновизнані соціальні права. </a:t>
            </a:r>
          </a:p>
        </p:txBody>
      </p:sp>
      <p:pic>
        <p:nvPicPr>
          <p:cNvPr id="16387" name="Picture 5" descr="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0663" y="3727450"/>
            <a:ext cx="32639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4294967295"/>
          </p:nvPr>
        </p:nvSpPr>
        <p:spPr>
          <a:xfrm>
            <a:off x="687388" y="1674813"/>
            <a:ext cx="7886700" cy="435133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b="1" smtClean="0">
                <a:solidFill>
                  <a:srgbClr val="893BCD"/>
                </a:solidFill>
                <a:latin typeface="Times New Roman" pitchFamily="18" charset="0"/>
              </a:rPr>
              <a:t>Волонтер</a:t>
            </a:r>
            <a:r>
              <a:rPr lang="ru-RU" b="1" smtClean="0">
                <a:solidFill>
                  <a:srgbClr val="CB5591"/>
                </a:solidFill>
                <a:latin typeface="Times New Roman" pitchFamily="18" charset="0"/>
              </a:rPr>
              <a:t> — це фізична особа, яка добровільно здійснює благодійну, неприбуткову та вмотивовану діяльність, що має суспільно корисний характер</a:t>
            </a:r>
            <a:r>
              <a:rPr lang="ru-RU" b="1" smtClean="0">
                <a:latin typeface="Times New Roman" pitchFamily="18" charset="0"/>
              </a:rPr>
              <a:t>. </a:t>
            </a:r>
          </a:p>
          <a:p>
            <a:pPr algn="ctr" eaLnBrk="1" hangingPunct="1">
              <a:buFont typeface="Arial" charset="0"/>
              <a:buNone/>
            </a:pPr>
            <a:endParaRPr lang="ru-RU" b="1" smtClean="0">
              <a:latin typeface="Times New Roman" pitchFamily="18" charset="0"/>
            </a:endParaRPr>
          </a:p>
        </p:txBody>
      </p:sp>
      <p:pic>
        <p:nvPicPr>
          <p:cNvPr id="17410" name="Picture 5" descr="19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5538" y="3355975"/>
            <a:ext cx="42672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893BCD"/>
                </a:solidFill>
                <a:latin typeface="Times New Roman" pitchFamily="18" charset="0"/>
              </a:rPr>
              <a:t>ООН виділено найважливіші риси волонтерства:</a:t>
            </a:r>
            <a:r>
              <a:rPr lang="ru-RU" smtClean="0">
                <a:latin typeface="Calibri Light"/>
              </a:rPr>
              <a:t> 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latin typeface="Times New Roman" pitchFamily="18" charset="0"/>
              </a:rPr>
              <a:t>турбота про людей. Адже співчуття, моральна підтримка, допомога, піклування сприяють формуванню важливої для людського суспільства атмосфери взаємопідтримки. </a:t>
            </a:r>
          </a:p>
          <a:p>
            <a:pPr algn="ctr" eaLnBrk="1" hangingPunct="1"/>
            <a:r>
              <a:rPr lang="uk-UA" b="1" smtClean="0">
                <a:latin typeface="Times New Roman" pitchFamily="18" charset="0"/>
              </a:rPr>
              <a:t>Для соціально-педагогічної роботи це важливий ресурс, який допомагає створювати безпечне середовище для існування та розвитку кожного члена суспільства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4294967295"/>
          </p:nvPr>
        </p:nvSpPr>
        <p:spPr>
          <a:xfrm>
            <a:off x="639763" y="641350"/>
            <a:ext cx="7886700" cy="43513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ru-RU" b="1" smtClean="0">
                <a:solidFill>
                  <a:srgbClr val="0D9DA1"/>
                </a:solidFill>
                <a:latin typeface="Times New Roman" pitchFamily="18" charset="0"/>
              </a:rPr>
              <a:t>Адже його значення полягає не лише в тому, що ми робимо через любов та співчуття до інших, а й у тому, як це впливає на людину, яка надає добровільну допомогу, — «ми — те, що ми робимо для інших»;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b="1" smtClean="0">
                <a:solidFill>
                  <a:srgbClr val="0D9DA1"/>
                </a:solidFill>
                <a:latin typeface="Times New Roman" pitchFamily="18" charset="0"/>
              </a:rPr>
              <a:t>солідарність і гуманна корисливість. Люди добровільно жертвують своїм часом заради встановлення взаємодовіри та причетності, що робить їх зацікавленими в благополуччі інших;  духовна якість і громадянська чеснота.</a:t>
            </a:r>
            <a:r>
              <a:rPr lang="ru-RU" b="1" smtClean="0">
                <a:solidFill>
                  <a:srgbClr val="0D9DA1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latin typeface="Calibri" pitchFamily="34" charset="0"/>
              </a:rPr>
              <a:t> </a:t>
            </a:r>
            <a:r>
              <a:rPr lang="ru-RU" sz="2400" b="1" smtClean="0">
                <a:solidFill>
                  <a:srgbClr val="DA42DE"/>
                </a:solidFill>
                <a:latin typeface="Times New Roman" pitchFamily="18" charset="0"/>
              </a:rPr>
              <a:t>багате джерело людського досвіду. Під «людським досвідом» розуміють досвід, який набуває людина в процесі взаємодії з іншими людьми, соціальними групами, державою. </a:t>
            </a:r>
          </a:p>
          <a:p>
            <a:pPr algn="ctr" eaLnBrk="1" hangingPunct="1"/>
            <a:r>
              <a:rPr lang="ru-RU" sz="2400" b="1" smtClean="0">
                <a:solidFill>
                  <a:srgbClr val="DA42DE"/>
                </a:solidFill>
                <a:latin typeface="Times New Roman" pitchFamily="18" charset="0"/>
              </a:rPr>
              <a:t>нові інтелектуальні ресурси. Волонтери — це не лише виконавці програм, але й джерело нових ідей, нового життєвого досвіду;</a:t>
            </a:r>
          </a:p>
          <a:p>
            <a:pPr algn="ctr" eaLnBrk="1" hangingPunct="1"/>
            <a:r>
              <a:rPr lang="ru-RU" sz="2400" b="1" smtClean="0">
                <a:solidFill>
                  <a:srgbClr val="DA42DE"/>
                </a:solidFill>
                <a:latin typeface="Times New Roman" pitchFamily="18" charset="0"/>
              </a:rPr>
              <a:t> участь і відповідальність як суть активної громадянської позиції.</a:t>
            </a:r>
            <a:r>
              <a:rPr lang="ru-RU" smtClean="0">
                <a:latin typeface="Calibri" pitchFamily="34" charset="0"/>
              </a:rPr>
              <a:t> </a:t>
            </a:r>
          </a:p>
          <a:p>
            <a:pPr eaLnBrk="1" hangingPunct="1"/>
            <a:endParaRPr lang="ru-RU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body" idx="4294967295"/>
          </p:nvPr>
        </p:nvSpPr>
        <p:spPr>
          <a:xfrm>
            <a:off x="822325" y="330200"/>
            <a:ext cx="7886700" cy="4351338"/>
          </a:xfrm>
        </p:spPr>
        <p:txBody>
          <a:bodyPr/>
          <a:lstStyle/>
          <a:p>
            <a:pPr algn="r" eaLnBrk="1" hangingPunct="1"/>
            <a:r>
              <a:rPr lang="ru-RU" smtClean="0">
                <a:latin typeface="Calibri" pitchFamily="34" charset="0"/>
              </a:rPr>
              <a:t> </a:t>
            </a:r>
            <a:r>
              <a:rPr lang="uk-UA" smtClean="0">
                <a:latin typeface="Times New Roman" pitchFamily="18" charset="0"/>
              </a:rPr>
              <a:t>етичний стандарт, який зумовлює якість людських взаємостосунків;</a:t>
            </a:r>
          </a:p>
          <a:p>
            <a:pPr algn="r" eaLnBrk="1" hangingPunct="1"/>
            <a:r>
              <a:rPr lang="uk-UA" smtClean="0">
                <a:latin typeface="Times New Roman" pitchFamily="18" charset="0"/>
              </a:rPr>
              <a:t>  забезпечення надійної платформи для відновлення зв’язків між людьми.</a:t>
            </a:r>
          </a:p>
          <a:p>
            <a:pPr algn="r" eaLnBrk="1" hangingPunct="1"/>
            <a:r>
              <a:rPr lang="ru-RU" smtClean="0">
                <a:latin typeface="Times New Roman" pitchFamily="18" charset="0"/>
              </a:rPr>
              <a:t>нове бачення соціальної діяльності. Воно полягає в новому ставленні до зайнятості в галузі соціального захисту.</a:t>
            </a:r>
            <a:r>
              <a:rPr lang="ru-RU" smtClean="0">
                <a:latin typeface="Calibri" pitchFamily="34" charset="0"/>
              </a:rPr>
              <a:t> </a:t>
            </a:r>
            <a:r>
              <a:rPr lang="uk-UA" smtClean="0">
                <a:latin typeface="Times New Roman" pitchFamily="18" charset="0"/>
              </a:rPr>
              <a:t> </a:t>
            </a:r>
          </a:p>
        </p:txBody>
      </p:sp>
      <p:pic>
        <p:nvPicPr>
          <p:cNvPr id="21506" name="Picture 5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050" y="3335338"/>
            <a:ext cx="4930775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i="1" smtClean="0">
                <a:solidFill>
                  <a:schemeClr val="accent1"/>
                </a:solidFill>
                <a:latin typeface="Calibri Light"/>
              </a:rPr>
              <a:t>План</a:t>
            </a:r>
            <a:endParaRPr lang="ru-RU" i="1" smtClean="0">
              <a:solidFill>
                <a:schemeClr val="accent1"/>
              </a:solidFill>
              <a:latin typeface="Calibri Light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body" idx="4294967295"/>
          </p:nvPr>
        </p:nvSpPr>
        <p:spPr>
          <a:xfrm>
            <a:off x="542925" y="1492250"/>
            <a:ext cx="7886700" cy="4351338"/>
          </a:xfrm>
        </p:spPr>
        <p:txBody>
          <a:bodyPr/>
          <a:lstStyle/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1.Меценатство.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 2. Милосердя. 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3. Благодійність.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 4. Філантропія. 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5. Релігія й благодійна діяльність.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 6. Український народ і благодійництво:  В період Київської Русі;  Роль церкви;  Братства; Сільська громада;  Філантропічні товариства; </a:t>
            </a:r>
          </a:p>
          <a:p>
            <a:pPr algn="ctr" eaLnBrk="1" hangingPunct="1">
              <a:lnSpc>
                <a:spcPct val="70000"/>
              </a:lnSpc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Благодійництво в період СРСР; З часів незалежності України. </a:t>
            </a:r>
          </a:p>
          <a:p>
            <a:pPr algn="ctr" eaLnBrk="1" hangingPunct="1">
              <a:lnSpc>
                <a:spcPct val="70000"/>
              </a:lnSpc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7. Функції й мета благодійності. </a:t>
            </a:r>
          </a:p>
          <a:p>
            <a:pPr algn="ctr" eaLnBrk="1" hangingPunct="1">
              <a:lnSpc>
                <a:spcPct val="70000"/>
              </a:lnSpc>
            </a:pPr>
            <a:r>
              <a:rPr lang="uk-UA" sz="1800" b="1" i="1" smtClean="0">
                <a:solidFill>
                  <a:schemeClr val="folHlink"/>
                </a:solidFill>
                <a:latin typeface="Times New Roman" pitchFamily="18" charset="0"/>
              </a:rPr>
              <a:t>8. Волонтерство (його риси, особливості, типи, принципи волонтерської діяльності, Центр волонтеріату, нормативно-правова база).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4000" b="1" smtClean="0">
                <a:solidFill>
                  <a:srgbClr val="CB5591"/>
                </a:solidFill>
                <a:latin typeface="Times New Roman" pitchFamily="18" charset="0"/>
              </a:rPr>
              <a:t>Характерні особливості волонтерської діяльності:</a:t>
            </a:r>
            <a:r>
              <a:rPr lang="ru-RU" smtClean="0">
                <a:latin typeface="Calibri Light"/>
              </a:rPr>
              <a:t> 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latin typeface="Times New Roman" pitchFamily="18" charset="0"/>
              </a:rPr>
              <a:t>1) діяльність має бути неприбутковою; </a:t>
            </a:r>
          </a:p>
          <a:p>
            <a:pPr algn="ctr" eaLnBrk="1" hangingPunct="1"/>
            <a:r>
              <a:rPr lang="uk-UA" b="1" smtClean="0">
                <a:latin typeface="Times New Roman" pitchFamily="18" charset="0"/>
              </a:rPr>
              <a:t>2) діяльність повинна бути добровільною, згідно з особистою волею індивідуума; </a:t>
            </a:r>
          </a:p>
          <a:p>
            <a:pPr algn="ctr" eaLnBrk="1" hangingPunct="1"/>
            <a:r>
              <a:rPr lang="uk-UA" b="1" smtClean="0">
                <a:latin typeface="Times New Roman" pitchFamily="18" charset="0"/>
              </a:rPr>
              <a:t>3) діяльність повинна бути корисною кому-небудь, не тільки волонтеру, або суспільству загалом. </a:t>
            </a:r>
          </a:p>
        </p:txBody>
      </p:sp>
      <p:pic>
        <p:nvPicPr>
          <p:cNvPr id="22531" name="Picture 5" descr="1386243318_ind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425" y="4818063"/>
            <a:ext cx="1522413" cy="128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smtClean="0">
                <a:solidFill>
                  <a:srgbClr val="CB5591"/>
                </a:solidFill>
                <a:latin typeface="Times New Roman" pitchFamily="18" charset="0"/>
              </a:rPr>
              <a:t>Експерти визначили чотири типи волонтерської діяльності:</a:t>
            </a:r>
            <a:r>
              <a:rPr lang="ru-RU" smtClean="0">
                <a:latin typeface="Calibri Light"/>
              </a:rPr>
              <a:t> 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uk-UA" b="1" smtClean="0">
                <a:latin typeface="Times New Roman" pitchFamily="18" charset="0"/>
              </a:rPr>
              <a:t>1) взаємодопомога та самодопомога;</a:t>
            </a:r>
          </a:p>
          <a:p>
            <a:pPr eaLnBrk="1" hangingPunct="1"/>
            <a:r>
              <a:rPr lang="uk-UA" b="1" smtClean="0">
                <a:latin typeface="Times New Roman" pitchFamily="18" charset="0"/>
              </a:rPr>
              <a:t> 2) філантропія та послуги іншим людям; </a:t>
            </a:r>
          </a:p>
          <a:p>
            <a:pPr eaLnBrk="1" hangingPunct="1"/>
            <a:r>
              <a:rPr lang="uk-UA" b="1" smtClean="0">
                <a:latin typeface="Times New Roman" pitchFamily="18" charset="0"/>
              </a:rPr>
              <a:t>3) участь або громадянський обов’язок;</a:t>
            </a:r>
          </a:p>
          <a:p>
            <a:pPr eaLnBrk="1" hangingPunct="1"/>
            <a:r>
              <a:rPr lang="uk-UA" b="1" smtClean="0">
                <a:latin typeface="Times New Roman" pitchFamily="18" charset="0"/>
              </a:rPr>
              <a:t> 4) рекламно-пропагандистська діяльність або проведення кампаній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uk-UA" sz="2400" b="1" u="sng" smtClean="0">
                <a:solidFill>
                  <a:srgbClr val="CB5591"/>
                </a:solidFill>
                <a:latin typeface="Times New Roman" pitchFamily="18" charset="0"/>
              </a:rPr>
              <a:t>Волонтерська діяльність</a:t>
            </a:r>
            <a:r>
              <a:rPr lang="uk-UA" sz="2400" b="1" smtClean="0">
                <a:solidFill>
                  <a:srgbClr val="0D9DA1"/>
                </a:solidFill>
                <a:latin typeface="Times New Roman" pitchFamily="18" charset="0"/>
              </a:rPr>
              <a:t> — індивідуальна чи колективна — це спосіб підтримки, піклування, надання допомоги членам громади; взаємодії між людьми для спільного вироблення нових шляхів вирішення проблем, які виникають. Це створює можливості для навчання та розвитку впродовж життя кожної людини. </a:t>
            </a:r>
          </a:p>
          <a:p>
            <a:pPr algn="ctr" eaLnBrk="1" hangingPunct="1"/>
            <a:endParaRPr lang="uk-UA" sz="2400" b="1" smtClean="0">
              <a:solidFill>
                <a:srgbClr val="0D9DA1"/>
              </a:solidFill>
              <a:latin typeface="Times New Roman" pitchFamily="18" charset="0"/>
            </a:endParaRPr>
          </a:p>
        </p:txBody>
      </p:sp>
      <p:pic>
        <p:nvPicPr>
          <p:cNvPr id="24578" name="Picture 5" descr="Volonty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4152900"/>
            <a:ext cx="3627437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sz="2800" smtClean="0">
                <a:solidFill>
                  <a:srgbClr val="0D9DA1"/>
                </a:solidFill>
                <a:latin typeface="Times New Roman" pitchFamily="18" charset="0"/>
              </a:rPr>
              <a:t>XVI Всесвітній конференції волонтерів у 2001 р. в Амстердамі (Нідерланди), визначено такі принципи діяльності волонтерів:</a:t>
            </a:r>
            <a:r>
              <a:rPr lang="ru-RU" sz="4000" smtClean="0">
                <a:latin typeface="Calibri Light"/>
              </a:rPr>
              <a:t>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ru-RU" sz="2400" smtClean="0">
                <a:latin typeface="Calibri" pitchFamily="34" charset="0"/>
              </a:rPr>
              <a:t> </a:t>
            </a:r>
            <a:r>
              <a:rPr lang="uk-UA" sz="2400" smtClean="0">
                <a:latin typeface="Calibri" pitchFamily="34" charset="0"/>
              </a:rPr>
              <a:t>визнання права на закріплення за всіма чоловіками, жінками та дітьми, незалежно від їхньої раси, віросповідання, фізичних особливостей, відповідного соціального та матеріального становища;</a:t>
            </a:r>
          </a:p>
          <a:p>
            <a:pPr algn="ctr" eaLnBrk="1" hangingPunct="1"/>
            <a:r>
              <a:rPr lang="uk-UA" sz="2400" smtClean="0">
                <a:latin typeface="Calibri" pitchFamily="34" charset="0"/>
              </a:rPr>
              <a:t>  поважання гідності й культури усіх людей;</a:t>
            </a:r>
          </a:p>
          <a:p>
            <a:pPr algn="ctr" eaLnBrk="1" hangingPunct="1"/>
            <a:r>
              <a:rPr lang="uk-UA" sz="2400" smtClean="0">
                <a:latin typeface="Calibri" pitchFamily="34" charset="0"/>
              </a:rPr>
              <a:t>  надання допомоги, безкоштовних послуг особисто чи організовано у дусі партнерства та братерства;</a:t>
            </a:r>
          </a:p>
          <a:p>
            <a:pPr algn="ctr" eaLnBrk="1" hangingPunct="1"/>
            <a:r>
              <a:rPr lang="uk-UA" sz="2400" smtClean="0">
                <a:latin typeface="Calibri" pitchFamily="34" charset="0"/>
              </a:rPr>
              <a:t>  визнання рівної важливості особистих і колективних потреб, сприяння їх забезпеченню;</a:t>
            </a:r>
          </a:p>
          <a:p>
            <a:pPr algn="ctr" eaLnBrk="1" hangingPunct="1"/>
            <a:r>
              <a:rPr lang="uk-UA" sz="2400" smtClean="0">
                <a:latin typeface="Calibri" pitchFamily="34" charset="0"/>
              </a:rPr>
              <a:t>  перетворення волонтерів на елемент набуття нових знань і навичок, удосконалення здібностей.</a:t>
            </a:r>
            <a:r>
              <a:rPr lang="ru-RU" sz="2400" smtClean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3"/>
          <p:cNvSpPr>
            <a:spLocks noGrp="1"/>
          </p:cNvSpPr>
          <p:nvPr>
            <p:ph type="body" idx="4294967295"/>
          </p:nvPr>
        </p:nvSpPr>
        <p:spPr>
          <a:xfrm>
            <a:off x="682625" y="276225"/>
            <a:ext cx="7886700" cy="435133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uk-UA" b="1" u="sng" smtClean="0">
                <a:solidFill>
                  <a:srgbClr val="893BCD"/>
                </a:solidFill>
                <a:latin typeface="Times New Roman" pitchFamily="18" charset="0"/>
              </a:rPr>
              <a:t>Благодійний фонд «Центр волонтерiату «Добра воля» заснований у 1998 р. і є недержавною неприбутковою організацією</a:t>
            </a:r>
            <a:r>
              <a:rPr lang="uk-UA" smtClean="0">
                <a:solidFill>
                  <a:srgbClr val="893BCD"/>
                </a:solidFill>
                <a:latin typeface="Times New Roman" pitchFamily="18" charset="0"/>
              </a:rPr>
              <a:t>. 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smtClean="0">
                <a:solidFill>
                  <a:srgbClr val="893BCD"/>
                </a:solidFill>
                <a:latin typeface="Times New Roman" pitchFamily="18" charset="0"/>
              </a:rPr>
              <a:t>Його місія — сприяти активізації громадської діяльності шляхом розвитку волонтерського руху, спрямованого на якнайширше залучення населення до суспільно корисної роботи на добровільних засадах у благодійних, громадських, державних та бізнесових організаціях, для допомоги у розв`язанні проблем суспільства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latin typeface="Calibri Light"/>
              </a:rPr>
              <a:t>Головні завдання Центру волонтеріату:</a:t>
            </a:r>
            <a:r>
              <a:rPr lang="ru-RU" smtClean="0">
                <a:latin typeface="Calibri Light"/>
              </a:rPr>
              <a:t>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latin typeface="Times New Roman" pitchFamily="18" charset="0"/>
              </a:rPr>
              <a:t>популяризація волонтерського руху в Україні; </a:t>
            </a:r>
          </a:p>
          <a:p>
            <a:pPr algn="ctr" eaLnBrk="1" hangingPunct="1"/>
            <a:r>
              <a:rPr lang="uk-UA" b="1" smtClean="0">
                <a:latin typeface="Times New Roman" pitchFamily="18" charset="0"/>
              </a:rPr>
              <a:t>розвиток корпоративного волонтерства; </a:t>
            </a:r>
          </a:p>
          <a:p>
            <a:pPr algn="ctr" eaLnBrk="1" hangingPunct="1"/>
            <a:r>
              <a:rPr lang="uk-UA" b="1" smtClean="0">
                <a:latin typeface="Times New Roman" pitchFamily="18" charset="0"/>
              </a:rPr>
              <a:t>підготовка якомога більшої кількості організацій, які навчаться залучати та утримувати волонтерів; </a:t>
            </a:r>
          </a:p>
          <a:p>
            <a:pPr algn="ctr" eaLnBrk="1" hangingPunct="1"/>
            <a:r>
              <a:rPr lang="uk-UA" b="1" smtClean="0">
                <a:latin typeface="Times New Roman" pitchFamily="18" charset="0"/>
              </a:rPr>
              <a:t>поєднання волонтерів, які хочуть віддавати частину свого часу на користь суспільству, та організацій, які шукають волонтерів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893BCD"/>
                </a:solidFill>
                <a:latin typeface="Times New Roman" pitchFamily="18" charset="0"/>
              </a:rPr>
              <a:t>Нормативна-правова база</a:t>
            </a:r>
            <a:endParaRPr lang="ru-RU" b="1" smtClean="0">
              <a:solidFill>
                <a:srgbClr val="893BCD"/>
              </a:solidFill>
              <a:latin typeface="Times New Roman" pitchFamily="18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Calibri" pitchFamily="34" charset="0"/>
              </a:rPr>
              <a:t>Про соціальну роботу з дітьми та молоддю» (2001), 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«Про соціальні послуги» (2003) добровільна праця волонтерів визнається необхідною та суспільно корисною. 23 квітня 2003 року Кабінетом Міністрів України було видано розпорядження </a:t>
            </a:r>
          </a:p>
          <a:p>
            <a:pPr eaLnBrk="1" hangingPunct="1"/>
            <a:r>
              <a:rPr lang="ru-RU" smtClean="0">
                <a:latin typeface="Calibri" pitchFamily="34" charset="0"/>
              </a:rPr>
              <a:t>«Про утворення Координаційної ради з питань розвитку та підтримки волонтерського руху» (2003)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b="1" i="1" smtClean="0">
                <a:latin typeface="Calibri Light"/>
              </a:rPr>
              <a:t>Поняття</a:t>
            </a:r>
            <a:endParaRPr lang="ru-RU" b="1" i="1" smtClean="0">
              <a:latin typeface="Calibri Light"/>
            </a:endParaRPr>
          </a:p>
        </p:txBody>
      </p:sp>
      <p:sp>
        <p:nvSpPr>
          <p:cNvPr id="5122" name="Rectangle 3"/>
          <p:cNvSpPr>
            <a:spLocks noGrp="1"/>
          </p:cNvSpPr>
          <p:nvPr>
            <p:ph type="body" idx="4294967295"/>
          </p:nvPr>
        </p:nvSpPr>
        <p:spPr>
          <a:xfrm>
            <a:off x="919163" y="1460500"/>
            <a:ext cx="7886700" cy="43513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i="1" smtClean="0">
                <a:solidFill>
                  <a:schemeClr val="tx2"/>
                </a:solidFill>
                <a:latin typeface="Calibri" pitchFamily="34" charset="0"/>
              </a:rPr>
              <a:t>Меценатство</a:t>
            </a:r>
            <a:r>
              <a:rPr lang="ru-RU" b="1" i="1" smtClean="0">
                <a:latin typeface="Calibri" pitchFamily="34" charset="0"/>
              </a:rPr>
              <a:t> – </a:t>
            </a:r>
            <a:r>
              <a:rPr lang="ru-RU" b="1" i="1" smtClean="0">
                <a:solidFill>
                  <a:srgbClr val="CB5591"/>
                </a:solidFill>
                <a:latin typeface="Calibri" pitchFamily="34" charset="0"/>
              </a:rPr>
              <a:t>добродійна допомога в галузі культури, мистецтва, науки. Maesenas – ім`я соратника та радника римського імператора Августа Мецената Гая Цильніса, який прославився підтримкою людей мистецтва </a:t>
            </a:r>
          </a:p>
        </p:txBody>
      </p:sp>
      <p:pic>
        <p:nvPicPr>
          <p:cNvPr id="5123" name="Picture 5" descr="197030_html_m79b11b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0800" y="3306763"/>
            <a:ext cx="3584575" cy="35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939800" y="706438"/>
            <a:ext cx="7886700" cy="4351337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uk-UA" sz="2400" b="1" i="1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Милосердя </a:t>
            </a:r>
            <a:r>
              <a:rPr lang="uk-UA" sz="2400" b="1" i="1" smtClean="0">
                <a:solidFill>
                  <a:srgbClr val="DA42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(щиросердність, співчуття) – це співчутлива і діяльна любов, яка виявляється в готовності допомогти тим, хто потрапив у біду. В понятті «милосердя» поєднано духовно-емоційний (переживання чужої біди як своєї) та конкретно-практичний (прагнення до реальної допомоги) аспекти. </a:t>
            </a:r>
          </a:p>
        </p:txBody>
      </p:sp>
      <p:pic>
        <p:nvPicPr>
          <p:cNvPr id="6146" name="Picture 5" descr="imgpreview?key=535ee71f1e527844&amp;mb=imgdb_preview_3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8525" y="3516313"/>
            <a:ext cx="50673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uk-UA" sz="3200" b="1" i="1" smtClean="0">
                <a:solidFill>
                  <a:schemeClr val="folHlink"/>
                </a:solidFill>
                <a:latin typeface="Times New Roman" pitchFamily="18" charset="0"/>
              </a:rPr>
              <a:t>Термін «благодійність» з`явився у світовій культурі у 18 столітті.</a:t>
            </a:r>
            <a:r>
              <a:rPr lang="ru-RU" smtClean="0">
                <a:latin typeface="Calibri Light"/>
              </a:rPr>
              <a:t> </a:t>
            </a:r>
          </a:p>
        </p:txBody>
      </p:sp>
      <p:sp>
        <p:nvSpPr>
          <p:cNvPr id="717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uk-UA" sz="2400" b="1" i="1" u="sng" smtClean="0">
                <a:solidFill>
                  <a:srgbClr val="DA42DE"/>
                </a:solidFill>
                <a:latin typeface="Times New Roman" pitchFamily="18" charset="0"/>
              </a:rPr>
              <a:t>Благодійність </a:t>
            </a:r>
            <a:r>
              <a:rPr lang="uk-UA" sz="2400" b="1" i="1" smtClean="0">
                <a:latin typeface="Times New Roman" pitchFamily="18" charset="0"/>
              </a:rPr>
              <a:t>– багатоаспектна людська діяльність з метою надання певної допомоги окремій особі чи соціальній групі, комплексний (соціальний, психологічний та економічний) феномен. </a:t>
            </a:r>
          </a:p>
        </p:txBody>
      </p:sp>
      <p:pic>
        <p:nvPicPr>
          <p:cNvPr id="7171" name="Picture 5" descr="bla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48288" y="4443413"/>
            <a:ext cx="223837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uk-UA" b="1" i="1" smtClean="0">
                <a:solidFill>
                  <a:srgbClr val="F04B30"/>
                </a:solidFill>
                <a:latin typeface="Times New Roman" pitchFamily="18" charset="0"/>
              </a:rPr>
              <a:t>Філантропію розглядають як синонім благодійності. Її головна особливість – громадянська спрямованість. Найбільшого поширення філантропічна діяльність набула у другій половині 19 ст., особливо в Англії, Франції та Німеччині, де вона спиралася на значну підтримку державної влади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779463" y="279400"/>
            <a:ext cx="7886700" cy="1325563"/>
          </a:xfrm>
        </p:spPr>
        <p:txBody>
          <a:bodyPr/>
          <a:lstStyle/>
          <a:p>
            <a:pPr algn="ctr" eaLnBrk="1" hangingPunct="1"/>
            <a:r>
              <a:rPr lang="uk-UA" b="1" smtClean="0">
                <a:solidFill>
                  <a:srgbClr val="DA42DE"/>
                </a:solidFill>
                <a:latin typeface="Calibri Light"/>
              </a:rPr>
              <a:t>Релігія</a:t>
            </a:r>
            <a:endParaRPr lang="ru-RU" b="1" smtClean="0">
              <a:solidFill>
                <a:srgbClr val="DA42DE"/>
              </a:solidFill>
              <a:latin typeface="Calibri Light"/>
            </a:endParaRP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541338" y="1633538"/>
            <a:ext cx="7886700" cy="435133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uk-UA" b="1" i="1" smtClean="0">
                <a:solidFill>
                  <a:srgbClr val="F04B30"/>
                </a:solidFill>
                <a:latin typeface="Times New Roman" pitchFamily="18" charset="0"/>
              </a:rPr>
              <a:t>Християнство, мусульманство, іудаїзм сприяли зародженню й активному розвитку благодійної діяльності. </a:t>
            </a:r>
          </a:p>
          <a:p>
            <a:pPr algn="ctr" eaLnBrk="1" hangingPunct="1">
              <a:lnSpc>
                <a:spcPct val="80000"/>
              </a:lnSpc>
            </a:pPr>
            <a:r>
              <a:rPr lang="uk-UA" b="1" i="1" smtClean="0">
                <a:solidFill>
                  <a:srgbClr val="F04B30"/>
                </a:solidFill>
                <a:latin typeface="Times New Roman" pitchFamily="18" charset="0"/>
              </a:rPr>
              <a:t>Ідеї милосердя увійшли до віровчення ісламу</a:t>
            </a:r>
            <a:r>
              <a:rPr lang="uk-UA" b="1" i="1" smtClean="0">
                <a:solidFill>
                  <a:schemeClr val="folHlink"/>
                </a:solidFill>
                <a:latin typeface="Times New Roman" pitchFamily="18" charset="0"/>
              </a:rPr>
              <a:t>. Тут милість і милосердя розглядаються як найважливіші якості-атрибути самого Бога. </a:t>
            </a:r>
            <a:r>
              <a:rPr lang="uk-UA" b="1" i="1" smtClean="0">
                <a:solidFill>
                  <a:srgbClr val="F04B30"/>
                </a:solidFill>
                <a:latin typeface="Times New Roman" pitchFamily="18" charset="0"/>
              </a:rPr>
              <a:t>На початку ІІ тис. до н.е. євреї вже мали</a:t>
            </a:r>
            <a:r>
              <a:rPr lang="uk-UA" b="1" i="1" smtClean="0">
                <a:solidFill>
                  <a:schemeClr val="folHlink"/>
                </a:solidFill>
                <a:latin typeface="Times New Roman" pitchFamily="18" charset="0"/>
              </a:rPr>
              <a:t> уявлення про благодійність. У них існували моральні норми про необхідність співчуття ближньому, надання йому моральної та матеріальної підтримки.</a:t>
            </a:r>
            <a:r>
              <a:rPr lang="uk-UA" b="1" i="1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F04B30"/>
                </a:solidFill>
                <a:latin typeface="Times New Roman" pitchFamily="18" charset="0"/>
              </a:rPr>
              <a:t>Український народ і благодійництво:  В період Київської Русі</a:t>
            </a:r>
            <a:endParaRPr lang="ru-RU" sz="4000" smtClean="0">
              <a:solidFill>
                <a:srgbClr val="F04B30"/>
              </a:solidFill>
              <a:latin typeface="Calibri Light"/>
            </a:endParaRP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/>
            <a:r>
              <a:rPr lang="uk-UA" sz="2400" b="1" i="1" smtClean="0">
                <a:latin typeface="Times New Roman" pitchFamily="18" charset="0"/>
              </a:rPr>
              <a:t>Милосердя, співчуття, благодійність властиві й українському народу. З найдавніших часів благодійністю займалися князі ще задовго до прийняття русичами християнства, про що свідчать численні факти, зафіксовані в історичних пам’ятках. З прийняттям християнства у Київській Русі (988 р.) поширилося цілеспрямоване опікування знедолених та немічних</a:t>
            </a:r>
            <a:r>
              <a:rPr lang="uk-UA" sz="2400" b="1" smtClean="0">
                <a:latin typeface="Times New Roman" pitchFamily="18" charset="0"/>
              </a:rPr>
              <a:t>, і з боку церкви зокрема. </a:t>
            </a:r>
          </a:p>
        </p:txBody>
      </p:sp>
      <p:pic>
        <p:nvPicPr>
          <p:cNvPr id="10243" name="Picture 5" descr="209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9575" y="4627563"/>
            <a:ext cx="35020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ctr" eaLnBrk="1" hangingPunct="1"/>
            <a:r>
              <a:rPr lang="uk-UA" b="1" i="1" smtClean="0">
                <a:solidFill>
                  <a:srgbClr val="DA42DE"/>
                </a:solidFill>
                <a:latin typeface="Calibri Light"/>
              </a:rPr>
              <a:t>Братства</a:t>
            </a:r>
            <a:endParaRPr lang="ru-RU" b="1" i="1" smtClean="0">
              <a:solidFill>
                <a:srgbClr val="DA42DE"/>
              </a:solidFill>
              <a:latin typeface="Calibri Light"/>
            </a:endParaRPr>
          </a:p>
        </p:txBody>
      </p:sp>
      <p:sp>
        <p:nvSpPr>
          <p:cNvPr id="1126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>
                <a:latin typeface="Calibri" pitchFamily="34" charset="0"/>
              </a:rPr>
              <a:t> </a:t>
            </a:r>
            <a:r>
              <a:rPr lang="uk-UA" smtClean="0">
                <a:solidFill>
                  <a:srgbClr val="CB5591"/>
                </a:solidFill>
                <a:latin typeface="Times New Roman" pitchFamily="18" charset="0"/>
              </a:rPr>
              <a:t>Активну участь у влаштуванні шпиталів і лікарень брали братства, до складу яких входили переважно представники українського міщанства. У XVI—XVIІ ст. братства відігравали велику роль у житті народу. Благодійність була одним із головних завдань їхньої діяльності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1334</Words>
  <Application>Microsoft Office PowerPoint</Application>
  <PresentationFormat>Экран (4:3)</PresentationFormat>
  <Paragraphs>79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Лекція 1. Передумови виникнення волонтерства  </vt:lpstr>
      <vt:lpstr>План</vt:lpstr>
      <vt:lpstr>Поняття</vt:lpstr>
      <vt:lpstr>Презентация PowerPoint</vt:lpstr>
      <vt:lpstr>Термін «благодійність» з`явився у світовій культурі у 18 столітті. </vt:lpstr>
      <vt:lpstr>Презентация PowerPoint</vt:lpstr>
      <vt:lpstr>Релігія</vt:lpstr>
      <vt:lpstr>Український народ і благодійництво:  В період Київської Русі</vt:lpstr>
      <vt:lpstr>Братства</vt:lpstr>
      <vt:lpstr>Сільска громада</vt:lpstr>
      <vt:lpstr>За часів функціонування СРСР були поширені такі форми шефської роботи, які за змістом нагадували волонтерство </vt:lpstr>
      <vt:lpstr>Функції благодійності</vt:lpstr>
      <vt:lpstr>Презентация PowerPoint</vt:lpstr>
      <vt:lpstr>Мета благодійності </vt:lpstr>
      <vt:lpstr>Презентация PowerPoint</vt:lpstr>
      <vt:lpstr>ООН виділено найважливіші риси волонтерства: </vt:lpstr>
      <vt:lpstr>Презентация PowerPoint</vt:lpstr>
      <vt:lpstr>Презентация PowerPoint</vt:lpstr>
      <vt:lpstr>Презентация PowerPoint</vt:lpstr>
      <vt:lpstr>Характерні особливості волонтерської діяльності: </vt:lpstr>
      <vt:lpstr>Експерти визначили чотири типи волонтерської діяльності: </vt:lpstr>
      <vt:lpstr>Презентация PowerPoint</vt:lpstr>
      <vt:lpstr>XVI Всесвітній конференції волонтерів у 2001 р. в Амстердамі (Нідерланди), визначено такі принципи діяльності волонтерів: </vt:lpstr>
      <vt:lpstr>Презентация PowerPoint</vt:lpstr>
      <vt:lpstr>Головні завдання Центру волонтеріату: </vt:lpstr>
      <vt:lpstr>Нормативна-правова база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User</cp:lastModifiedBy>
  <cp:revision>5</cp:revision>
  <dcterms:created xsi:type="dcterms:W3CDTF">2020-01-15T13:48:13Z</dcterms:created>
  <dcterms:modified xsi:type="dcterms:W3CDTF">2020-04-08T10:06:22Z</dcterms:modified>
</cp:coreProperties>
</file>