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FE8025-A8AE-4FF1-9BA9-73A2A5CD28E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64575E-62F5-471D-9DCB-9B1003F5D297}">
      <dgm:prSet phldrT="[Текст]"/>
      <dgm:spPr/>
      <dgm:t>
        <a:bodyPr/>
        <a:lstStyle/>
        <a:p>
          <a:r>
            <a:rPr lang="uk-UA" b="1" i="0" dirty="0"/>
            <a:t>Змістовий модуль 1. Загальна характеристика адміністративних процедур</a:t>
          </a:r>
          <a:endParaRPr lang="ru-RU" dirty="0"/>
        </a:p>
      </dgm:t>
    </dgm:pt>
    <dgm:pt modelId="{EDE72824-7C67-4D35-B9E4-AB6FFFF2E0BD}" type="parTrans" cxnId="{20DE4218-5653-412E-813E-D4AB6C94B3BD}">
      <dgm:prSet/>
      <dgm:spPr/>
      <dgm:t>
        <a:bodyPr/>
        <a:lstStyle/>
        <a:p>
          <a:endParaRPr lang="ru-RU"/>
        </a:p>
      </dgm:t>
    </dgm:pt>
    <dgm:pt modelId="{A8B327B9-12C9-407A-A9B5-E62AA9F21ED1}" type="sibTrans" cxnId="{20DE4218-5653-412E-813E-D4AB6C94B3BD}">
      <dgm:prSet/>
      <dgm:spPr/>
      <dgm:t>
        <a:bodyPr/>
        <a:lstStyle/>
        <a:p>
          <a:endParaRPr lang="ru-RU"/>
        </a:p>
      </dgm:t>
    </dgm:pt>
    <dgm:pt modelId="{8640E470-2D22-4047-8BF8-6FD149288CC4}">
      <dgm:prSet phldrT="[Текст]"/>
      <dgm:spPr/>
      <dgm:t>
        <a:bodyPr/>
        <a:lstStyle/>
        <a:p>
          <a:r>
            <a:rPr lang="uk-UA" b="1" i="0" dirty="0"/>
            <a:t>Змістовий модуль 4. Специфіка окремих видів адміністративних процедур</a:t>
          </a:r>
          <a:endParaRPr lang="ru-RU" dirty="0"/>
        </a:p>
      </dgm:t>
    </dgm:pt>
    <dgm:pt modelId="{A60DD137-5619-4AA2-8B8A-EF86B4A5B815}" type="parTrans" cxnId="{AA7978F5-BB7F-474B-ABDB-66614193043B}">
      <dgm:prSet/>
      <dgm:spPr/>
      <dgm:t>
        <a:bodyPr/>
        <a:lstStyle/>
        <a:p>
          <a:endParaRPr lang="ru-RU"/>
        </a:p>
      </dgm:t>
    </dgm:pt>
    <dgm:pt modelId="{7D9B17F4-92F7-4971-8049-35FB9D19261C}" type="sibTrans" cxnId="{AA7978F5-BB7F-474B-ABDB-66614193043B}">
      <dgm:prSet/>
      <dgm:spPr/>
      <dgm:t>
        <a:bodyPr/>
        <a:lstStyle/>
        <a:p>
          <a:endParaRPr lang="ru-RU"/>
        </a:p>
      </dgm:t>
    </dgm:pt>
    <dgm:pt modelId="{F1D89030-E22B-4CE0-98F5-7D7DFEC4BDB1}">
      <dgm:prSet/>
      <dgm:spPr/>
      <dgm:t>
        <a:bodyPr/>
        <a:lstStyle/>
        <a:p>
          <a:pPr>
            <a:buFont typeface="Arial" panose="020B0604020202020204" pitchFamily="34" charset="0"/>
            <a:buChar char=""/>
          </a:pPr>
          <a:r>
            <a:rPr lang="uk-UA" b="1" i="0" dirty="0"/>
            <a:t>Змістовий модуль 2. Учасники і стадії адміністративної процедури</a:t>
          </a:r>
          <a:endParaRPr lang="uk-UA" b="1" i="1" dirty="0"/>
        </a:p>
      </dgm:t>
    </dgm:pt>
    <dgm:pt modelId="{8C59AA9A-FC2C-467A-8A5E-AE7F5EB879FA}" type="parTrans" cxnId="{7668ABB7-0678-432E-B5B4-535A861BEE70}">
      <dgm:prSet/>
      <dgm:spPr/>
      <dgm:t>
        <a:bodyPr/>
        <a:lstStyle/>
        <a:p>
          <a:endParaRPr lang="uk-UA"/>
        </a:p>
      </dgm:t>
    </dgm:pt>
    <dgm:pt modelId="{A96C562E-8483-4C58-9AF9-C28ED83A788C}" type="sibTrans" cxnId="{7668ABB7-0678-432E-B5B4-535A861BEE70}">
      <dgm:prSet/>
      <dgm:spPr/>
      <dgm:t>
        <a:bodyPr/>
        <a:lstStyle/>
        <a:p>
          <a:endParaRPr lang="uk-UA"/>
        </a:p>
      </dgm:t>
    </dgm:pt>
    <dgm:pt modelId="{8A7907B5-3C8E-4841-9A97-1C5C58AF3C59}">
      <dgm:prSet/>
      <dgm:spPr/>
      <dgm:t>
        <a:bodyPr/>
        <a:lstStyle/>
        <a:p>
          <a:pPr>
            <a:buFont typeface="Arial" panose="020B0604020202020204" pitchFamily="34" charset="0"/>
            <a:buChar char=""/>
          </a:pPr>
          <a:r>
            <a:rPr lang="uk-UA" b="1" i="0"/>
            <a:t>Змістовий модуль 3. Адміністративне оскарження і адміністративний акт</a:t>
          </a:r>
          <a:endParaRPr lang="uk-UA" b="1" i="1"/>
        </a:p>
      </dgm:t>
    </dgm:pt>
    <dgm:pt modelId="{DC3AEAB3-F702-4794-8B84-1A63A3110308}" type="parTrans" cxnId="{5A87A007-A22D-414B-893C-33900F5B60EC}">
      <dgm:prSet/>
      <dgm:spPr/>
      <dgm:t>
        <a:bodyPr/>
        <a:lstStyle/>
        <a:p>
          <a:endParaRPr lang="uk-UA"/>
        </a:p>
      </dgm:t>
    </dgm:pt>
    <dgm:pt modelId="{2A24A785-6FDE-47DE-8C14-36765FA50E31}" type="sibTrans" cxnId="{5A87A007-A22D-414B-893C-33900F5B60EC}">
      <dgm:prSet/>
      <dgm:spPr/>
      <dgm:t>
        <a:bodyPr/>
        <a:lstStyle/>
        <a:p>
          <a:endParaRPr lang="uk-UA"/>
        </a:p>
      </dgm:t>
    </dgm:pt>
    <dgm:pt modelId="{A0B01D9F-207B-4B77-B68C-C30BD1AD9F44}" type="pres">
      <dgm:prSet presAssocID="{A7FE8025-A8AE-4FF1-9BA9-73A2A5CD28E3}" presName="linear" presStyleCnt="0">
        <dgm:presLayoutVars>
          <dgm:animLvl val="lvl"/>
          <dgm:resizeHandles val="exact"/>
        </dgm:presLayoutVars>
      </dgm:prSet>
      <dgm:spPr/>
    </dgm:pt>
    <dgm:pt modelId="{3A90D3F0-4BCD-423D-9CA8-8916FE9D889C}" type="pres">
      <dgm:prSet presAssocID="{7064575E-62F5-471D-9DCB-9B1003F5D29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FAAD8EA-C748-4C74-810B-28FC6E079186}" type="pres">
      <dgm:prSet presAssocID="{A8B327B9-12C9-407A-A9B5-E62AA9F21ED1}" presName="spacer" presStyleCnt="0"/>
      <dgm:spPr/>
    </dgm:pt>
    <dgm:pt modelId="{9D2B6D4C-E591-4C7A-AF55-89B7CB3A8F13}" type="pres">
      <dgm:prSet presAssocID="{F1D89030-E22B-4CE0-98F5-7D7DFEC4BDB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C4137A6-972A-4F61-B5E3-51F1F635FEA6}" type="pres">
      <dgm:prSet presAssocID="{A96C562E-8483-4C58-9AF9-C28ED83A788C}" presName="spacer" presStyleCnt="0"/>
      <dgm:spPr/>
    </dgm:pt>
    <dgm:pt modelId="{4A3972AF-DC9B-448B-A1F1-B2DF4AA27E2A}" type="pres">
      <dgm:prSet presAssocID="{8A7907B5-3C8E-4841-9A97-1C5C58AF3C5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4170734-70D7-4BFA-B6A1-FD8E060E1B73}" type="pres">
      <dgm:prSet presAssocID="{2A24A785-6FDE-47DE-8C14-36765FA50E31}" presName="spacer" presStyleCnt="0"/>
      <dgm:spPr/>
    </dgm:pt>
    <dgm:pt modelId="{73AF2AA2-5EE7-49ED-B6BC-277B4982681E}" type="pres">
      <dgm:prSet presAssocID="{8640E470-2D22-4047-8BF8-6FD149288CC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A87A007-A22D-414B-893C-33900F5B60EC}" srcId="{A7FE8025-A8AE-4FF1-9BA9-73A2A5CD28E3}" destId="{8A7907B5-3C8E-4841-9A97-1C5C58AF3C59}" srcOrd="2" destOrd="0" parTransId="{DC3AEAB3-F702-4794-8B84-1A63A3110308}" sibTransId="{2A24A785-6FDE-47DE-8C14-36765FA50E31}"/>
    <dgm:cxn modelId="{20DE4218-5653-412E-813E-D4AB6C94B3BD}" srcId="{A7FE8025-A8AE-4FF1-9BA9-73A2A5CD28E3}" destId="{7064575E-62F5-471D-9DCB-9B1003F5D297}" srcOrd="0" destOrd="0" parTransId="{EDE72824-7C67-4D35-B9E4-AB6FFFF2E0BD}" sibTransId="{A8B327B9-12C9-407A-A9B5-E62AA9F21ED1}"/>
    <dgm:cxn modelId="{26578629-2A6A-4E10-9EE6-760225C4231C}" type="presOf" srcId="{A7FE8025-A8AE-4FF1-9BA9-73A2A5CD28E3}" destId="{A0B01D9F-207B-4B77-B68C-C30BD1AD9F44}" srcOrd="0" destOrd="0" presId="urn:microsoft.com/office/officeart/2005/8/layout/vList2"/>
    <dgm:cxn modelId="{FF42082B-7858-4045-9509-2BEE599182CE}" type="presOf" srcId="{F1D89030-E22B-4CE0-98F5-7D7DFEC4BDB1}" destId="{9D2B6D4C-E591-4C7A-AF55-89B7CB3A8F13}" srcOrd="0" destOrd="0" presId="urn:microsoft.com/office/officeart/2005/8/layout/vList2"/>
    <dgm:cxn modelId="{0A34A94B-D018-4F17-B2EB-E35CBE9151C0}" type="presOf" srcId="{8A7907B5-3C8E-4841-9A97-1C5C58AF3C59}" destId="{4A3972AF-DC9B-448B-A1F1-B2DF4AA27E2A}" srcOrd="0" destOrd="0" presId="urn:microsoft.com/office/officeart/2005/8/layout/vList2"/>
    <dgm:cxn modelId="{7668ABB7-0678-432E-B5B4-535A861BEE70}" srcId="{A7FE8025-A8AE-4FF1-9BA9-73A2A5CD28E3}" destId="{F1D89030-E22B-4CE0-98F5-7D7DFEC4BDB1}" srcOrd="1" destOrd="0" parTransId="{8C59AA9A-FC2C-467A-8A5E-AE7F5EB879FA}" sibTransId="{A96C562E-8483-4C58-9AF9-C28ED83A788C}"/>
    <dgm:cxn modelId="{23BB21D9-2181-4955-9888-4838C1B48257}" type="presOf" srcId="{7064575E-62F5-471D-9DCB-9B1003F5D297}" destId="{3A90D3F0-4BCD-423D-9CA8-8916FE9D889C}" srcOrd="0" destOrd="0" presId="urn:microsoft.com/office/officeart/2005/8/layout/vList2"/>
    <dgm:cxn modelId="{AA7978F5-BB7F-474B-ABDB-66614193043B}" srcId="{A7FE8025-A8AE-4FF1-9BA9-73A2A5CD28E3}" destId="{8640E470-2D22-4047-8BF8-6FD149288CC4}" srcOrd="3" destOrd="0" parTransId="{A60DD137-5619-4AA2-8B8A-EF86B4A5B815}" sibTransId="{7D9B17F4-92F7-4971-8049-35FB9D19261C}"/>
    <dgm:cxn modelId="{6E262DFD-F5FD-48CF-9B0F-3CD8AB5A643F}" type="presOf" srcId="{8640E470-2D22-4047-8BF8-6FD149288CC4}" destId="{73AF2AA2-5EE7-49ED-B6BC-277B4982681E}" srcOrd="0" destOrd="0" presId="urn:microsoft.com/office/officeart/2005/8/layout/vList2"/>
    <dgm:cxn modelId="{32F89E7E-0EA5-45D5-80AF-6100702059C5}" type="presParOf" srcId="{A0B01D9F-207B-4B77-B68C-C30BD1AD9F44}" destId="{3A90D3F0-4BCD-423D-9CA8-8916FE9D889C}" srcOrd="0" destOrd="0" presId="urn:microsoft.com/office/officeart/2005/8/layout/vList2"/>
    <dgm:cxn modelId="{FEE0EF95-16A0-42A9-B3A6-C375C7B9916F}" type="presParOf" srcId="{A0B01D9F-207B-4B77-B68C-C30BD1AD9F44}" destId="{BFAAD8EA-C748-4C74-810B-28FC6E079186}" srcOrd="1" destOrd="0" presId="urn:microsoft.com/office/officeart/2005/8/layout/vList2"/>
    <dgm:cxn modelId="{F36DE960-6EE4-459E-8094-0291A59F6EF2}" type="presParOf" srcId="{A0B01D9F-207B-4B77-B68C-C30BD1AD9F44}" destId="{9D2B6D4C-E591-4C7A-AF55-89B7CB3A8F13}" srcOrd="2" destOrd="0" presId="urn:microsoft.com/office/officeart/2005/8/layout/vList2"/>
    <dgm:cxn modelId="{45DB2894-2F37-4B6F-8933-EE65641DF4EC}" type="presParOf" srcId="{A0B01D9F-207B-4B77-B68C-C30BD1AD9F44}" destId="{1C4137A6-972A-4F61-B5E3-51F1F635FEA6}" srcOrd="3" destOrd="0" presId="urn:microsoft.com/office/officeart/2005/8/layout/vList2"/>
    <dgm:cxn modelId="{E8B4377C-42AE-49B7-AED7-9EB628C99D79}" type="presParOf" srcId="{A0B01D9F-207B-4B77-B68C-C30BD1AD9F44}" destId="{4A3972AF-DC9B-448B-A1F1-B2DF4AA27E2A}" srcOrd="4" destOrd="0" presId="urn:microsoft.com/office/officeart/2005/8/layout/vList2"/>
    <dgm:cxn modelId="{086A33F5-886B-40A7-B60E-53F0FBD3F0D0}" type="presParOf" srcId="{A0B01D9F-207B-4B77-B68C-C30BD1AD9F44}" destId="{54170734-70D7-4BFA-B6A1-FD8E060E1B73}" srcOrd="5" destOrd="0" presId="urn:microsoft.com/office/officeart/2005/8/layout/vList2"/>
    <dgm:cxn modelId="{3A1012EE-3C82-4AAC-B858-399EDE71BCCA}" type="presParOf" srcId="{A0B01D9F-207B-4B77-B68C-C30BD1AD9F44}" destId="{73AF2AA2-5EE7-49ED-B6BC-277B4982681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90D3F0-4BCD-423D-9CA8-8916FE9D889C}">
      <dsp:nvSpPr>
        <dsp:cNvPr id="0" name=""/>
        <dsp:cNvSpPr/>
      </dsp:nvSpPr>
      <dsp:spPr>
        <a:xfrm>
          <a:off x="0" y="881"/>
          <a:ext cx="8947150" cy="994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b="1" i="0" kern="1200" dirty="0"/>
            <a:t>Змістовий модуль 1. Загальна характеристика адміністративних процедур</a:t>
          </a:r>
          <a:endParaRPr lang="ru-RU" sz="2500" kern="1200" dirty="0"/>
        </a:p>
      </dsp:txBody>
      <dsp:txXfrm>
        <a:off x="48547" y="49428"/>
        <a:ext cx="8850056" cy="897406"/>
      </dsp:txXfrm>
    </dsp:sp>
    <dsp:sp modelId="{9D2B6D4C-E591-4C7A-AF55-89B7CB3A8F13}">
      <dsp:nvSpPr>
        <dsp:cNvPr id="0" name=""/>
        <dsp:cNvSpPr/>
      </dsp:nvSpPr>
      <dsp:spPr>
        <a:xfrm>
          <a:off x="0" y="1067381"/>
          <a:ext cx="8947150" cy="994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uk-UA" sz="2500" b="1" i="0" kern="1200" dirty="0"/>
            <a:t>Змістовий модуль 2. Учасники і стадії адміністративної процедури</a:t>
          </a:r>
          <a:endParaRPr lang="uk-UA" sz="2500" b="1" i="1" kern="1200" dirty="0"/>
        </a:p>
      </dsp:txBody>
      <dsp:txXfrm>
        <a:off x="48547" y="1115928"/>
        <a:ext cx="8850056" cy="897406"/>
      </dsp:txXfrm>
    </dsp:sp>
    <dsp:sp modelId="{4A3972AF-DC9B-448B-A1F1-B2DF4AA27E2A}">
      <dsp:nvSpPr>
        <dsp:cNvPr id="0" name=""/>
        <dsp:cNvSpPr/>
      </dsp:nvSpPr>
      <dsp:spPr>
        <a:xfrm>
          <a:off x="0" y="2133881"/>
          <a:ext cx="8947150" cy="994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uk-UA" sz="2500" b="1" i="0" kern="1200"/>
            <a:t>Змістовий модуль 3. Адміністративне оскарження і адміністративний акт</a:t>
          </a:r>
          <a:endParaRPr lang="uk-UA" sz="2500" b="1" i="1" kern="1200"/>
        </a:p>
      </dsp:txBody>
      <dsp:txXfrm>
        <a:off x="48547" y="2182428"/>
        <a:ext cx="8850056" cy="897406"/>
      </dsp:txXfrm>
    </dsp:sp>
    <dsp:sp modelId="{73AF2AA2-5EE7-49ED-B6BC-277B4982681E}">
      <dsp:nvSpPr>
        <dsp:cNvPr id="0" name=""/>
        <dsp:cNvSpPr/>
      </dsp:nvSpPr>
      <dsp:spPr>
        <a:xfrm>
          <a:off x="0" y="3200380"/>
          <a:ext cx="8947150" cy="994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b="1" i="0" kern="1200" dirty="0"/>
            <a:t>Змістовий модуль 4. Специфіка окремих видів адміністративних процедур</a:t>
          </a:r>
          <a:endParaRPr lang="ru-RU" sz="2500" kern="1200" dirty="0"/>
        </a:p>
      </dsp:txBody>
      <dsp:txXfrm>
        <a:off x="48547" y="3248927"/>
        <a:ext cx="8850056" cy="897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89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61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215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7876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248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620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185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716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628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738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252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03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829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03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94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224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662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095CF04-7CEF-4390-BB3E-6179132026C0}" type="datetimeFigureOut">
              <a:rPr lang="ru-RU" smtClean="0"/>
              <a:t>02.03.2023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0068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view.php?id=11295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2875A5-5739-4322-A1B6-A525F7F10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5977" y="1447799"/>
            <a:ext cx="9604780" cy="3329581"/>
          </a:xfrm>
        </p:spPr>
        <p:txBody>
          <a:bodyPr/>
          <a:lstStyle/>
          <a:p>
            <a:r>
              <a:rPr lang="ru-RU" b="1" u="sng" dirty="0">
                <a:hlinkClick r:id="rId2" tooltip="Правове регулювання адміністративних процедур"/>
              </a:rPr>
              <a:t>ПРАВОВЕ РЕГУЛЮВАННЯ АДМІНІСТРАТИВНИХ ПРОЦЕДУР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EC6DEC-B836-445F-AB06-EAD0F2FB27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Презентація </a:t>
            </a:r>
            <a:r>
              <a:rPr lang="uk-UA"/>
              <a:t>навчальної дисципліни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632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9B5E2C-03A4-486C-824B-C62D724DF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Інформація про викладача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402CDA-0D85-4D15-AA2A-522A4D23B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600" b="1" dirty="0"/>
              <a:t>Викладач: </a:t>
            </a:r>
            <a:r>
              <a:rPr lang="uk-UA" sz="3600" dirty="0"/>
              <a:t>доктор юридичних наук, доцент Шарая Анна Анатоліївна</a:t>
            </a:r>
          </a:p>
          <a:p>
            <a:endParaRPr lang="uk-UA" sz="2800" dirty="0"/>
          </a:p>
          <a:p>
            <a:r>
              <a:rPr lang="uk-UA" sz="3600" b="1" dirty="0"/>
              <a:t>Кафедра: </a:t>
            </a:r>
            <a:r>
              <a:rPr lang="uk-UA" sz="3600" dirty="0"/>
              <a:t>конституційного та адміністративного права, V навчальний корпус, аудиторія 110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34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8EF3C6-3121-4822-B135-B1475BA4F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мета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C2354B-A1E6-417A-ACB9-D5F3259B0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3600" b="1" i="1" dirty="0"/>
              <a:t>сформувати у здобувачів цілісне уявлення про адміністративні процедури та здобути наукові знання щодо сутності, завдань та особливостей адміністративних процедур як одного із напрямів державно-владної діяльності. 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284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02AC3A-2F46-42AB-973F-55009B24A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У разі успішного завершення курсу здобувач </a:t>
            </a:r>
            <a:r>
              <a:rPr lang="uk-UA" b="1" u="sng" dirty="0"/>
              <a:t>зможе</a:t>
            </a:r>
            <a:r>
              <a:rPr lang="uk-UA" b="1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AF9B0A-6779-40FD-AE1C-B4A8C6DC9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984898" cy="4418903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uk-UA" b="1" i="1" dirty="0"/>
              <a:t>аргументувати положення і висновки, до яких здобувач дійшов в процесі дослідження, з використанням широкого арсеналу моделей, правил і прийомів юридичного аргументування;</a:t>
            </a:r>
            <a:endParaRPr lang="ru-RU" b="1" dirty="0"/>
          </a:p>
          <a:p>
            <a:pPr lvl="0" algn="just"/>
            <a:r>
              <a:rPr lang="uk-UA" b="1" i="1" dirty="0"/>
              <a:t>збирати, аналізувати, систематизувати законодавство, що складає нормативну базу наукового дослідження, виявляти прогалини, суперечності та інші його недоліки, формулювати власні пропозиції, спрямовані на їх подолання. </a:t>
            </a:r>
            <a:endParaRPr lang="ru-RU" b="1" dirty="0"/>
          </a:p>
          <a:p>
            <a:pPr lvl="0" algn="just"/>
            <a:r>
              <a:rPr lang="uk-UA" b="1" i="1" dirty="0"/>
              <a:t>набути навички здійснення </a:t>
            </a:r>
            <a:r>
              <a:rPr lang="uk-UA" b="1" i="1" dirty="0" err="1"/>
              <a:t>нормопроектної</a:t>
            </a:r>
            <a:r>
              <a:rPr lang="uk-UA" b="1" i="1" dirty="0"/>
              <a:t> діяльності та користування юридичною технікою розробки проектів нормативно-правових актів;</a:t>
            </a:r>
            <a:endParaRPr lang="ru-RU" b="1" dirty="0"/>
          </a:p>
          <a:p>
            <a:pPr lvl="0" algn="just"/>
            <a:r>
              <a:rPr lang="uk-UA" b="1" i="1" dirty="0"/>
              <a:t>спілкуватися в діалоговому режимі з широкою науковою спільнотою та громадськістю в галузі наукової та професійної діяльності, в тому числі і на міжнародному рівні, демонструючи системний науковий світогляд та культурний кругозір;</a:t>
            </a:r>
            <a:endParaRPr lang="ru-RU" b="1" dirty="0"/>
          </a:p>
          <a:p>
            <a:pPr lvl="0" algn="just"/>
            <a:r>
              <a:rPr lang="uk-UA" b="1" i="1" dirty="0"/>
              <a:t>самостійно ініціювати, організовувати та проводити комплексні правові дослідження в галузі науково-дослідницької та інноваційної діяльності, які приводять до отримання нових знань.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3634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CAFE1B-BB45-426B-A4BD-5E9239703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Змістовні модулі у структурі</a:t>
            </a:r>
            <a:endParaRPr lang="ru-RU" b="1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AA35BE1-3E45-41F2-9F0E-227EEA3805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001577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4183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3F99A4-20E0-4BCE-B953-1CD40881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uk-UA" dirty="0"/>
              <a:t>Теми </a:t>
            </a:r>
            <a:r>
              <a:rPr lang="uk-UA" b="1" dirty="0"/>
              <a:t>лекцій</a:t>
            </a: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BA47728-A302-4522-B754-E79DF885B7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018672"/>
              </p:ext>
            </p:extLst>
          </p:nvPr>
        </p:nvGraphicFramePr>
        <p:xfrm>
          <a:off x="646111" y="1853249"/>
          <a:ext cx="10756458" cy="45520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79206">
                  <a:extLst>
                    <a:ext uri="{9D8B030D-6E8A-4147-A177-3AD203B41FA5}">
                      <a16:colId xmlns:a16="http://schemas.microsoft.com/office/drawing/2014/main" val="3741576012"/>
                    </a:ext>
                  </a:extLst>
                </a:gridCol>
                <a:gridCol w="7586248">
                  <a:extLst>
                    <a:ext uri="{9D8B030D-6E8A-4147-A177-3AD203B41FA5}">
                      <a16:colId xmlns:a16="http://schemas.microsoft.com/office/drawing/2014/main" val="1114223570"/>
                    </a:ext>
                  </a:extLst>
                </a:gridCol>
                <a:gridCol w="945502">
                  <a:extLst>
                    <a:ext uri="{9D8B030D-6E8A-4147-A177-3AD203B41FA5}">
                      <a16:colId xmlns:a16="http://schemas.microsoft.com/office/drawing/2014/main" val="3900837118"/>
                    </a:ext>
                  </a:extLst>
                </a:gridCol>
                <a:gridCol w="945502">
                  <a:extLst>
                    <a:ext uri="{9D8B030D-6E8A-4147-A177-3AD203B41FA5}">
                      <a16:colId xmlns:a16="http://schemas.microsoft.com/office/drawing/2014/main" val="1366263124"/>
                    </a:ext>
                  </a:extLst>
                </a:gridCol>
              </a:tblGrid>
              <a:tr h="29059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 змістового </a:t>
                      </a:r>
                      <a:endParaRPr lang="uk-UA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модуля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Назва теми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Кількість</a:t>
                      </a:r>
                      <a:endParaRPr lang="uk-UA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годин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677452"/>
                  </a:ext>
                </a:extLst>
              </a:tr>
              <a:tr h="29766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о/д</a:t>
                      </a:r>
                      <a:endParaRPr lang="uk-UA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ф.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з/дист</a:t>
                      </a:r>
                      <a:endParaRPr lang="uk-UA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ф.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extLst>
                  <a:ext uri="{0D108BD9-81ED-4DB2-BD59-A6C34878D82A}">
                    <a16:rowId xmlns:a16="http://schemas.microsoft.com/office/drawing/2014/main" val="1786026319"/>
                  </a:ext>
                </a:extLst>
              </a:tr>
              <a:tr h="217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effectLst/>
                        </a:rPr>
                        <a:t>1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effectLst/>
                        </a:rPr>
                        <a:t>2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effectLst/>
                        </a:rPr>
                        <a:t>3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effectLst/>
                        </a:rPr>
                        <a:t>4</a:t>
                      </a:r>
                      <a:endParaRPr lang="uk-UA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extLst>
                  <a:ext uri="{0D108BD9-81ED-4DB2-BD59-A6C34878D82A}">
                    <a16:rowId xmlns:a16="http://schemas.microsoft.com/office/drawing/2014/main" val="1317593463"/>
                  </a:ext>
                </a:extLst>
              </a:tr>
              <a:tr h="363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indent="101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Лекція 1. Поняття, зміст та ознаки адміністративної процедури. 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extLst>
                  <a:ext uri="{0D108BD9-81ED-4DB2-BD59-A6C34878D82A}">
                    <a16:rowId xmlns:a16="http://schemas.microsoft.com/office/drawing/2014/main" val="3353604417"/>
                  </a:ext>
                </a:extLst>
              </a:tr>
              <a:tr h="363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indent="101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Лекція 2. Нормативно-правові акти, що регулюють відносини щодо  адміністративних процедур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extLst>
                  <a:ext uri="{0D108BD9-81ED-4DB2-BD59-A6C34878D82A}">
                    <a16:rowId xmlns:a16="http://schemas.microsoft.com/office/drawing/2014/main" val="932683865"/>
                  </a:ext>
                </a:extLst>
              </a:tr>
              <a:tr h="174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indent="101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Лекція 3. Принципи адміністративної процедури 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extLst>
                  <a:ext uri="{0D108BD9-81ED-4DB2-BD59-A6C34878D82A}">
                    <a16:rowId xmlns:a16="http://schemas.microsoft.com/office/drawing/2014/main" val="3141612411"/>
                  </a:ext>
                </a:extLst>
              </a:tr>
              <a:tr h="174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indent="101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Лекція 4. Учасники адміністративної процедури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extLst>
                  <a:ext uri="{0D108BD9-81ED-4DB2-BD59-A6C34878D82A}">
                    <a16:rowId xmlns:a16="http://schemas.microsoft.com/office/drawing/2014/main" val="3748723625"/>
                  </a:ext>
                </a:extLst>
              </a:tr>
              <a:tr h="174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indent="101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Лекція 5. Стадії адміністративної процедури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extLst>
                  <a:ext uri="{0D108BD9-81ED-4DB2-BD59-A6C34878D82A}">
                    <a16:rowId xmlns:a16="http://schemas.microsoft.com/office/drawing/2014/main" val="2974001882"/>
                  </a:ext>
                </a:extLst>
              </a:tr>
              <a:tr h="363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indent="101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7635" algn="l"/>
                        </a:tabLst>
                      </a:pPr>
                      <a:r>
                        <a:rPr lang="uk-UA" sz="1000">
                          <a:effectLst/>
                        </a:rPr>
                        <a:t>Лекція 6. Право на звернення до адміністративного органу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extLst>
                  <a:ext uri="{0D108BD9-81ED-4DB2-BD59-A6C34878D82A}">
                    <a16:rowId xmlns:a16="http://schemas.microsoft.com/office/drawing/2014/main" val="3078719250"/>
                  </a:ext>
                </a:extLst>
              </a:tr>
              <a:tr h="174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indent="101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Лекція 7. Право на адміністративне оскарження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extLst>
                  <a:ext uri="{0D108BD9-81ED-4DB2-BD59-A6C34878D82A}">
                    <a16:rowId xmlns:a16="http://schemas.microsoft.com/office/drawing/2014/main" val="3840637737"/>
                  </a:ext>
                </a:extLst>
              </a:tr>
              <a:tr h="174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indent="101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7635" algn="l"/>
                        </a:tabLst>
                      </a:pPr>
                      <a:r>
                        <a:rPr lang="uk-UA" sz="1000">
                          <a:effectLst/>
                        </a:rPr>
                        <a:t>Лекція 8. Адміністративний акт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extLst>
                  <a:ext uri="{0D108BD9-81ED-4DB2-BD59-A6C34878D82A}">
                    <a16:rowId xmlns:a16="http://schemas.microsoft.com/office/drawing/2014/main" val="3215220937"/>
                  </a:ext>
                </a:extLst>
              </a:tr>
              <a:tr h="363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indent="101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Лекція 9. Адміністративна процедура надання</a:t>
                      </a:r>
                      <a:br>
                        <a:rPr lang="uk-UA" sz="1000">
                          <a:effectLst/>
                        </a:rPr>
                      </a:br>
                      <a:r>
                        <a:rPr lang="uk-UA" sz="1000">
                          <a:effectLst/>
                        </a:rPr>
                        <a:t>адміністративних послуг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extLst>
                  <a:ext uri="{0D108BD9-81ED-4DB2-BD59-A6C34878D82A}">
                    <a16:rowId xmlns:a16="http://schemas.microsoft.com/office/drawing/2014/main" val="1812810669"/>
                  </a:ext>
                </a:extLst>
              </a:tr>
              <a:tr h="363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indent="101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Лекція 10. Тема 12. Адміністративна процедура державного контролю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extLst>
                  <a:ext uri="{0D108BD9-81ED-4DB2-BD59-A6C34878D82A}">
                    <a16:rowId xmlns:a16="http://schemas.microsoft.com/office/drawing/2014/main" val="4247317381"/>
                  </a:ext>
                </a:extLst>
              </a:tr>
              <a:tr h="363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indent="101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7635" algn="l"/>
                        </a:tabLst>
                      </a:pPr>
                      <a:r>
                        <a:rPr lang="uk-UA" sz="1000">
                          <a:effectLst/>
                        </a:rPr>
                        <a:t>Лекція 11. Теоретико-правові засади адміністративних процедур у сфері державної реєстрації 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extLst>
                  <a:ext uri="{0D108BD9-81ED-4DB2-BD59-A6C34878D82A}">
                    <a16:rowId xmlns:a16="http://schemas.microsoft.com/office/drawing/2014/main" val="2846310291"/>
                  </a:ext>
                </a:extLst>
              </a:tr>
              <a:tr h="553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indent="101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Лекція 12. Адміністративні процедури у сфері доступу до публічної інформації: нормативно-правові особливості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extLst>
                  <a:ext uri="{0D108BD9-81ED-4DB2-BD59-A6C34878D82A}">
                    <a16:rowId xmlns:a16="http://schemas.microsoft.com/office/drawing/2014/main" val="1101805080"/>
                  </a:ext>
                </a:extLst>
              </a:tr>
              <a:tr h="13905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Разом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24</a:t>
                      </a:r>
                      <a:endParaRPr lang="uk-UA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4</a:t>
                      </a:r>
                      <a:endParaRPr lang="uk-UA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86" marR="48986" marT="0" marB="0"/>
                </a:tc>
                <a:extLst>
                  <a:ext uri="{0D108BD9-81ED-4DB2-BD59-A6C34878D82A}">
                    <a16:rowId xmlns:a16="http://schemas.microsoft.com/office/drawing/2014/main" val="1937264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817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0A259D-BAFF-4D21-9E03-9898072E2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Теми </a:t>
            </a:r>
            <a:r>
              <a:rPr lang="uk-UA" b="1" dirty="0"/>
              <a:t>практичних занять</a:t>
            </a: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BA78B709-836E-421E-8F04-D9AA966F0E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552402"/>
              </p:ext>
            </p:extLst>
          </p:nvPr>
        </p:nvGraphicFramePr>
        <p:xfrm>
          <a:off x="646110" y="1853248"/>
          <a:ext cx="10500424" cy="45520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75906">
                  <a:extLst>
                    <a:ext uri="{9D8B030D-6E8A-4147-A177-3AD203B41FA5}">
                      <a16:colId xmlns:a16="http://schemas.microsoft.com/office/drawing/2014/main" val="3064485012"/>
                    </a:ext>
                  </a:extLst>
                </a:gridCol>
                <a:gridCol w="7378530">
                  <a:extLst>
                    <a:ext uri="{9D8B030D-6E8A-4147-A177-3AD203B41FA5}">
                      <a16:colId xmlns:a16="http://schemas.microsoft.com/office/drawing/2014/main" val="1171270300"/>
                    </a:ext>
                  </a:extLst>
                </a:gridCol>
                <a:gridCol w="922994">
                  <a:extLst>
                    <a:ext uri="{9D8B030D-6E8A-4147-A177-3AD203B41FA5}">
                      <a16:colId xmlns:a16="http://schemas.microsoft.com/office/drawing/2014/main" val="2790993563"/>
                    </a:ext>
                  </a:extLst>
                </a:gridCol>
                <a:gridCol w="922994">
                  <a:extLst>
                    <a:ext uri="{9D8B030D-6E8A-4147-A177-3AD203B41FA5}">
                      <a16:colId xmlns:a16="http://schemas.microsoft.com/office/drawing/2014/main" val="4224776337"/>
                    </a:ext>
                  </a:extLst>
                </a:gridCol>
              </a:tblGrid>
              <a:tr h="26859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№ змістового </a:t>
                      </a:r>
                      <a:endParaRPr lang="uk-UA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модуля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Назва теми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Кількість</a:t>
                      </a:r>
                      <a:endParaRPr lang="uk-UA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годин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017927"/>
                  </a:ext>
                </a:extLst>
              </a:tr>
              <a:tr h="27979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о/д</a:t>
                      </a:r>
                      <a:endParaRPr lang="uk-UA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ф.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з/дист</a:t>
                      </a:r>
                      <a:endParaRPr lang="uk-UA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ф.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extLst>
                  <a:ext uri="{0D108BD9-81ED-4DB2-BD59-A6C34878D82A}">
                    <a16:rowId xmlns:a16="http://schemas.microsoft.com/office/drawing/2014/main" val="4101099892"/>
                  </a:ext>
                </a:extLst>
              </a:tr>
              <a:tr h="93587">
                <a:tc>
                  <a:txBody>
                    <a:bodyPr/>
                    <a:lstStyle/>
                    <a:p>
                      <a:pPr marL="90170" indent="-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>
                          <a:effectLst/>
                        </a:rPr>
                        <a:t>1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>
                          <a:effectLst/>
                        </a:rPr>
                        <a:t>2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>
                          <a:effectLst/>
                        </a:rPr>
                        <a:t>3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>
                          <a:effectLst/>
                        </a:rPr>
                        <a:t>4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extLst>
                  <a:ext uri="{0D108BD9-81ED-4DB2-BD59-A6C34878D82A}">
                    <a16:rowId xmlns:a16="http://schemas.microsoft.com/office/drawing/2014/main" val="2881925455"/>
                  </a:ext>
                </a:extLst>
              </a:tr>
              <a:tr h="341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indent="101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Практичне 1. Поняття, зміст та ознаки адміністративної процедури. 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extLst>
                  <a:ext uri="{0D108BD9-81ED-4DB2-BD59-A6C34878D82A}">
                    <a16:rowId xmlns:a16="http://schemas.microsoft.com/office/drawing/2014/main" val="2833349461"/>
                  </a:ext>
                </a:extLst>
              </a:tr>
              <a:tr h="519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1</a:t>
                      </a:r>
                      <a:endParaRPr lang="uk-UA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indent="101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Практичне 2. Нормативно-правові акти, що регулюють відносини щодо  адміністративних процедур</a:t>
                      </a:r>
                      <a:endParaRPr lang="uk-UA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2</a:t>
                      </a:r>
                      <a:endParaRPr lang="uk-UA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extLst>
                  <a:ext uri="{0D108BD9-81ED-4DB2-BD59-A6C34878D82A}">
                    <a16:rowId xmlns:a16="http://schemas.microsoft.com/office/drawing/2014/main" val="3303909615"/>
                  </a:ext>
                </a:extLst>
              </a:tr>
              <a:tr h="1638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indent="101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Практичне 3. Принципи адміністративної процедури 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extLst>
                  <a:ext uri="{0D108BD9-81ED-4DB2-BD59-A6C34878D82A}">
                    <a16:rowId xmlns:a16="http://schemas.microsoft.com/office/drawing/2014/main" val="3069291575"/>
                  </a:ext>
                </a:extLst>
              </a:tr>
              <a:tr h="1638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indent="101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Практичне 4. Учасники адміністративної процедури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extLst>
                  <a:ext uri="{0D108BD9-81ED-4DB2-BD59-A6C34878D82A}">
                    <a16:rowId xmlns:a16="http://schemas.microsoft.com/office/drawing/2014/main" val="3389876198"/>
                  </a:ext>
                </a:extLst>
              </a:tr>
              <a:tr h="1638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indent="101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Практичне 5. Стадії адміністративної процедури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extLst>
                  <a:ext uri="{0D108BD9-81ED-4DB2-BD59-A6C34878D82A}">
                    <a16:rowId xmlns:a16="http://schemas.microsoft.com/office/drawing/2014/main" val="2592609592"/>
                  </a:ext>
                </a:extLst>
              </a:tr>
              <a:tr h="341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indent="101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7635" algn="l"/>
                        </a:tabLst>
                      </a:pPr>
                      <a:r>
                        <a:rPr lang="uk-UA" sz="900">
                          <a:effectLst/>
                        </a:rPr>
                        <a:t>Практичне 6. Право на звернення до адміністративного органу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extLst>
                  <a:ext uri="{0D108BD9-81ED-4DB2-BD59-A6C34878D82A}">
                    <a16:rowId xmlns:a16="http://schemas.microsoft.com/office/drawing/2014/main" val="2530322484"/>
                  </a:ext>
                </a:extLst>
              </a:tr>
              <a:tr h="1638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3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indent="101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Практичне 7. Право на адміністративне оскарження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extLst>
                  <a:ext uri="{0D108BD9-81ED-4DB2-BD59-A6C34878D82A}">
                    <a16:rowId xmlns:a16="http://schemas.microsoft.com/office/drawing/2014/main" val="981415797"/>
                  </a:ext>
                </a:extLst>
              </a:tr>
              <a:tr h="1638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3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indent="101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7635" algn="l"/>
                        </a:tabLst>
                      </a:pPr>
                      <a:r>
                        <a:rPr lang="uk-UA" sz="900">
                          <a:effectLst/>
                        </a:rPr>
                        <a:t>Практичне 8. Адміністративний акт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extLst>
                  <a:ext uri="{0D108BD9-81ED-4DB2-BD59-A6C34878D82A}">
                    <a16:rowId xmlns:a16="http://schemas.microsoft.com/office/drawing/2014/main" val="2438416075"/>
                  </a:ext>
                </a:extLst>
              </a:tr>
              <a:tr h="341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4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indent="101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Практичне 9. Адміністративна процедура надання</a:t>
                      </a:r>
                      <a:br>
                        <a:rPr lang="uk-UA" sz="900">
                          <a:effectLst/>
                        </a:rPr>
                      </a:br>
                      <a:r>
                        <a:rPr lang="uk-UA" sz="900">
                          <a:effectLst/>
                        </a:rPr>
                        <a:t>адміністративних послуг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extLst>
                  <a:ext uri="{0D108BD9-81ED-4DB2-BD59-A6C34878D82A}">
                    <a16:rowId xmlns:a16="http://schemas.microsoft.com/office/drawing/2014/main" val="4135833488"/>
                  </a:ext>
                </a:extLst>
              </a:tr>
              <a:tr h="341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4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indent="101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Практичне 10. Адміністративна процедура державного контролю</a:t>
                      </a:r>
                      <a:endParaRPr lang="uk-UA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extLst>
                  <a:ext uri="{0D108BD9-81ED-4DB2-BD59-A6C34878D82A}">
                    <a16:rowId xmlns:a16="http://schemas.microsoft.com/office/drawing/2014/main" val="3786654946"/>
                  </a:ext>
                </a:extLst>
              </a:tr>
              <a:tr h="519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4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indent="101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7635" algn="l"/>
                        </a:tabLst>
                      </a:pPr>
                      <a:r>
                        <a:rPr lang="uk-UA" sz="900">
                          <a:effectLst/>
                        </a:rPr>
                        <a:t>Практичне 11. Теоретико-правові засади адміністративних процедур у сфері державної реєстрації 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extLst>
                  <a:ext uri="{0D108BD9-81ED-4DB2-BD59-A6C34878D82A}">
                    <a16:rowId xmlns:a16="http://schemas.microsoft.com/office/drawing/2014/main" val="3754483509"/>
                  </a:ext>
                </a:extLst>
              </a:tr>
              <a:tr h="519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4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indent="101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Практичне 12. Адміністративні процедури у сфері доступу до публічної інформації: нормативно-правові особливості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extLst>
                  <a:ext uri="{0D108BD9-81ED-4DB2-BD59-A6C34878D82A}">
                    <a16:rowId xmlns:a16="http://schemas.microsoft.com/office/drawing/2014/main" val="2427689689"/>
                  </a:ext>
                </a:extLst>
              </a:tr>
              <a:tr h="16381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Разом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24</a:t>
                      </a:r>
                      <a:endParaRPr lang="uk-UA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4</a:t>
                      </a:r>
                      <a:endParaRPr lang="uk-UA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71" marR="45871" marT="0" marB="0"/>
                </a:tc>
                <a:extLst>
                  <a:ext uri="{0D108BD9-81ED-4DB2-BD59-A6C34878D82A}">
                    <a16:rowId xmlns:a16="http://schemas.microsoft.com/office/drawing/2014/main" val="641928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171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89ACCA-50D6-4CA0-8B69-65BE4FC58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Основні джерела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63642B-3E5A-4B38-A33B-982C46A82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uk-UA" dirty="0"/>
              <a:t>Адміністративна процедура : </a:t>
            </a:r>
            <a:r>
              <a:rPr lang="uk-UA" dirty="0" err="1"/>
              <a:t>навч</a:t>
            </a:r>
            <a:r>
              <a:rPr lang="uk-UA" dirty="0"/>
              <a:t>. </a:t>
            </a:r>
            <a:r>
              <a:rPr lang="uk-UA" dirty="0" err="1"/>
              <a:t>посіб</a:t>
            </a:r>
            <a:r>
              <a:rPr lang="uk-UA" dirty="0"/>
              <a:t>. / І.В. Бойко, О.Т. Зима, О.М. Соловйова, А.М. Школик; за </a:t>
            </a:r>
            <a:r>
              <a:rPr lang="uk-UA" dirty="0" err="1"/>
              <a:t>заг</a:t>
            </a:r>
            <a:r>
              <a:rPr lang="uk-UA" dirty="0"/>
              <a:t>. ред. І.В. Бойко. Харків : Право, 2019. 204 с. </a:t>
            </a:r>
          </a:p>
          <a:p>
            <a:pPr lvl="0"/>
            <a:r>
              <a:rPr lang="uk-UA" dirty="0"/>
              <a:t>Адміністративні процедури в питаннях та відповідях : </a:t>
            </a:r>
            <a:r>
              <a:rPr lang="uk-UA" dirty="0" err="1"/>
              <a:t>навч</a:t>
            </a:r>
            <a:r>
              <a:rPr lang="uk-UA" dirty="0"/>
              <a:t>. </a:t>
            </a:r>
            <a:r>
              <a:rPr lang="uk-UA" dirty="0" err="1"/>
              <a:t>посіб</a:t>
            </a:r>
            <a:r>
              <a:rPr lang="uk-UA" dirty="0"/>
              <a:t>. / Є. Герасименко, В. </a:t>
            </a:r>
            <a:r>
              <a:rPr lang="uk-UA" dirty="0" err="1"/>
              <a:t>Клинчук</a:t>
            </a:r>
            <a:r>
              <a:rPr lang="uk-UA" dirty="0"/>
              <a:t>, О. </a:t>
            </a:r>
            <a:r>
              <a:rPr lang="uk-UA" dirty="0" err="1"/>
              <a:t>Рафальська</a:t>
            </a:r>
            <a:r>
              <a:rPr lang="uk-UA" dirty="0"/>
              <a:t> та ін.; за ред. Є.С. Герасименка, Н.Ю. Задираки; Київ. </a:t>
            </a:r>
            <a:r>
              <a:rPr lang="uk-UA" dirty="0" err="1"/>
              <a:t>нац</a:t>
            </a:r>
            <a:r>
              <a:rPr lang="uk-UA" dirty="0"/>
              <a:t>. ун-т ім. Т. Шевченка. Київ : ВД "</a:t>
            </a:r>
            <a:r>
              <a:rPr lang="uk-UA" dirty="0" err="1"/>
              <a:t>Дакор</a:t>
            </a:r>
            <a:r>
              <a:rPr lang="uk-UA" dirty="0"/>
              <a:t>", 2020. 155 с.</a:t>
            </a:r>
          </a:p>
          <a:p>
            <a:pPr lvl="0"/>
            <a:r>
              <a:rPr lang="uk-UA" dirty="0"/>
              <a:t>Бойко, І.В. Адміністративна процедура : конспект лекцій / І.В. Бойко, О.Т. Зима, О.М. Соловйова; за </a:t>
            </a:r>
            <a:r>
              <a:rPr lang="uk-UA" dirty="0" err="1"/>
              <a:t>заг</a:t>
            </a:r>
            <a:r>
              <a:rPr lang="uk-UA" dirty="0"/>
              <a:t>. ред. І.В. Бойко. Харків : Право, 2018. 130 с.</a:t>
            </a:r>
          </a:p>
          <a:p>
            <a:pPr lvl="0"/>
            <a:r>
              <a:rPr lang="uk-UA" dirty="0"/>
              <a:t>Науково-практичний коментар до проекту Закону України</a:t>
            </a:r>
            <a:br>
              <a:rPr lang="uk-UA" dirty="0"/>
            </a:br>
            <a:r>
              <a:rPr lang="uk-UA" dirty="0"/>
              <a:t>«Про адміністративну процедуру» / </a:t>
            </a:r>
            <a:r>
              <a:rPr lang="uk-UA" dirty="0" err="1"/>
              <a:t>авт</a:t>
            </a:r>
            <a:r>
              <a:rPr lang="uk-UA" dirty="0"/>
              <a:t>. колектив (Андрійко О. Ф., Бевзенко В. М. та ін.), за </a:t>
            </a:r>
            <a:r>
              <a:rPr lang="uk-UA" dirty="0" err="1"/>
              <a:t>заг</a:t>
            </a:r>
            <a:r>
              <a:rPr lang="uk-UA" dirty="0"/>
              <a:t>. ред. Тимощука В. П. Київ: ФОП </a:t>
            </a:r>
            <a:r>
              <a:rPr lang="uk-UA" dirty="0" err="1"/>
              <a:t>Мишалов</a:t>
            </a:r>
            <a:r>
              <a:rPr lang="uk-UA" dirty="0"/>
              <a:t> Д. В., 2019. 460 </a:t>
            </a:r>
            <a:r>
              <a:rPr lang="uk-UA"/>
              <a:t>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6940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</TotalTime>
  <Words>530</Words>
  <Application>Microsoft Office PowerPoint</Application>
  <PresentationFormat>Широкоэкранный</PresentationFormat>
  <Paragraphs>155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Ион</vt:lpstr>
      <vt:lpstr>ПРАВОВЕ РЕГУЛЮВАННЯ АДМІНІСТРАТИВНИХ ПРОЦЕДУР</vt:lpstr>
      <vt:lpstr>Інформація про викладача</vt:lpstr>
      <vt:lpstr>мета</vt:lpstr>
      <vt:lpstr>У разі успішного завершення курсу здобувач зможе: </vt:lpstr>
      <vt:lpstr>Змістовні модулі у структурі</vt:lpstr>
      <vt:lpstr>Теми лекцій</vt:lpstr>
      <vt:lpstr>Теми практичних занять</vt:lpstr>
      <vt:lpstr>Основні джерела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ПРАВОВЕ РЕГУЛЮВАННЯ АДМІНІСТРАТИВНИХ ПРОЦЕДУР</dc:title>
  <dc:creator>Lenovo</dc:creator>
  <cp:lastModifiedBy>Lenovo</cp:lastModifiedBy>
  <cp:revision>5</cp:revision>
  <dcterms:created xsi:type="dcterms:W3CDTF">2020-11-20T07:52:51Z</dcterms:created>
  <dcterms:modified xsi:type="dcterms:W3CDTF">2023-03-02T13:56:22Z</dcterms:modified>
</cp:coreProperties>
</file>