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0" r:id="rId9"/>
    <p:sldId id="265" r:id="rId10"/>
    <p:sldId id="262" r:id="rId11"/>
    <p:sldId id="267" r:id="rId12"/>
    <p:sldId id="263" r:id="rId13"/>
    <p:sldId id="281" r:id="rId14"/>
    <p:sldId id="264" r:id="rId15"/>
    <p:sldId id="282" r:id="rId16"/>
    <p:sldId id="28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29BD-4313-45D2-AFA2-FA4C188E5A9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D97A-B6E7-40C4-A7C8-D64B98C3B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866-15" TargetMode="External"/><Relationship Id="rId2" Type="http://schemas.openxmlformats.org/officeDocument/2006/relationships/hyperlink" Target="https://zakon.rada.gov.ua/laws/show/2229-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6190456" cy="1971651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А</a:t>
            </a:r>
            <a:r>
              <a:rPr lang="uk-UA" sz="6000" b="1" i="1" dirty="0" err="1" smtClean="0">
                <a:solidFill>
                  <a:srgbClr val="FF0000"/>
                </a:solidFill>
              </a:rPr>
              <a:t>дміністративні</a:t>
            </a:r>
            <a:r>
              <a:rPr lang="uk-UA" sz="6000" b="1" i="1" dirty="0" smtClean="0">
                <a:solidFill>
                  <a:srgbClr val="FF0000"/>
                </a:solidFill>
              </a:rPr>
              <a:t> стягнення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owerpoint.su/_ld/1/347141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43447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3896"/>
            <a:ext cx="5220072" cy="55446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u="sng" dirty="0" smtClean="0"/>
              <a:t>арешт з утриманням на </a:t>
            </a:r>
            <a:r>
              <a:rPr lang="uk-UA" b="1" i="1" u="sng" dirty="0" err="1" smtClean="0"/>
              <a:t>гаупвахті</a:t>
            </a:r>
            <a:r>
              <a:rPr lang="uk-UA" b="1" i="1" u="sng" dirty="0" smtClean="0"/>
              <a:t>     </a:t>
            </a:r>
            <a:r>
              <a:rPr lang="uk-UA" dirty="0" smtClean="0"/>
              <a:t>(призначається </a:t>
            </a:r>
            <a:r>
              <a:rPr lang="uk-UA" b="1" dirty="0" smtClean="0">
                <a:solidFill>
                  <a:srgbClr val="FF0000"/>
                </a:solidFill>
              </a:rPr>
              <a:t>судом</a:t>
            </a:r>
            <a:r>
              <a:rPr lang="uk-UA" dirty="0" smtClean="0"/>
              <a:t> у </a:t>
            </a:r>
            <a:r>
              <a:rPr lang="uk-UA" b="1" dirty="0" smtClean="0">
                <a:solidFill>
                  <a:srgbClr val="FF0000"/>
                </a:solidFill>
              </a:rPr>
              <a:t>виняткових </a:t>
            </a:r>
            <a:r>
              <a:rPr lang="uk-UA" dirty="0" smtClean="0"/>
              <a:t>випадках за окремі види військових адміністративних правопорушень </a:t>
            </a:r>
            <a:r>
              <a:rPr lang="uk-UA" b="1" dirty="0" smtClean="0">
                <a:solidFill>
                  <a:srgbClr val="FF0000"/>
                </a:solidFill>
              </a:rPr>
              <a:t>на строк до 10 діб</a:t>
            </a:r>
            <a:r>
              <a:rPr lang="uk-UA" dirty="0" smtClean="0"/>
              <a:t>)</a:t>
            </a:r>
          </a:p>
          <a:p>
            <a:pPr algn="just">
              <a:buNone/>
            </a:pPr>
            <a:r>
              <a:rPr lang="uk-UA" b="1" i="1" dirty="0"/>
              <a:t>Н</a:t>
            </a:r>
            <a:r>
              <a:rPr lang="uk-UA" b="1" i="1" dirty="0" smtClean="0"/>
              <a:t>е застосовується </a:t>
            </a:r>
            <a:r>
              <a:rPr lang="uk-UA" dirty="0" smtClean="0"/>
              <a:t>до військовослужбовців-жінок. </a:t>
            </a:r>
          </a:p>
          <a:p>
            <a:pPr algn="just"/>
            <a:r>
              <a:rPr lang="uk-UA" b="1" i="1" u="sng" dirty="0" smtClean="0"/>
              <a:t>адміністративне видворення </a:t>
            </a:r>
            <a:r>
              <a:rPr lang="uk-UA" dirty="0" smtClean="0"/>
              <a:t>(до іноземних громадян та осіб без громадянства, які </a:t>
            </a:r>
            <a:r>
              <a:rPr lang="uk-UA" b="1" dirty="0" smtClean="0">
                <a:solidFill>
                  <a:srgbClr val="FF0000"/>
                </a:solidFill>
              </a:rPr>
              <a:t>грубо</a:t>
            </a:r>
            <a:r>
              <a:rPr lang="uk-UA" dirty="0" smtClean="0"/>
              <a:t> порушують правопорядок)</a:t>
            </a:r>
            <a:endParaRPr lang="ru-RU" dirty="0"/>
          </a:p>
        </p:txBody>
      </p:sp>
      <p:pic>
        <p:nvPicPr>
          <p:cNvPr id="9218" name="Picture 2" descr="Полицейская собака картинки, стоковые фото Полицейская собака | 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897015" cy="29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5194920" cy="5505475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ru-RU" b="1" i="1" u="sng" dirty="0" err="1" smtClean="0"/>
              <a:t>Оплатне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вилучення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конфіскація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предметів</a:t>
            </a:r>
            <a:r>
              <a:rPr lang="ru-RU" b="1" i="1" u="sng" dirty="0" smtClean="0"/>
              <a:t> та </a:t>
            </a:r>
            <a:r>
              <a:rPr lang="ru-RU" b="1" i="1" u="sng" dirty="0" err="1" smtClean="0"/>
              <a:t>позбавлення</a:t>
            </a:r>
            <a:r>
              <a:rPr lang="ru-RU" b="1" i="1" u="sng" dirty="0" smtClean="0"/>
              <a:t> права </a:t>
            </a:r>
            <a:r>
              <a:rPr lang="ru-RU" b="1" i="1" u="sng" dirty="0" err="1" smtClean="0"/>
              <a:t>керування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транспортними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засобами</a:t>
            </a:r>
            <a:r>
              <a:rPr lang="ru-RU" b="1" i="1" u="sng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як </a:t>
            </a:r>
            <a:r>
              <a:rPr lang="ru-RU" b="1" i="1" u="sng" dirty="0" err="1" smtClean="0">
                <a:solidFill>
                  <a:srgbClr val="FF0000"/>
                </a:solidFill>
              </a:rPr>
              <a:t>основні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стягнення</a:t>
            </a:r>
            <a:r>
              <a:rPr lang="ru-RU" dirty="0" smtClean="0"/>
              <a:t>; </a:t>
            </a:r>
          </a:p>
          <a:p>
            <a:pPr algn="just">
              <a:buFontTx/>
              <a:buChar char="-"/>
            </a:pPr>
            <a:r>
              <a:rPr lang="ru-RU" b="1" i="1" u="sng" dirty="0" err="1" smtClean="0"/>
              <a:t>Позбавлення</a:t>
            </a:r>
            <a:r>
              <a:rPr lang="ru-RU" b="1" i="1" u="sng" dirty="0" smtClean="0"/>
              <a:t> права </a:t>
            </a:r>
            <a:r>
              <a:rPr lang="ru-RU" b="1" i="1" u="sng" dirty="0" err="1" smtClean="0"/>
              <a:t>обіймати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певні</a:t>
            </a:r>
            <a:r>
              <a:rPr lang="ru-RU" b="1" i="1" u="sng" dirty="0" smtClean="0"/>
              <a:t> посади </a:t>
            </a:r>
            <a:r>
              <a:rPr lang="ru-RU" b="1" i="1" u="sng" dirty="0" err="1" smtClean="0"/>
              <a:t>або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займатися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певною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діяльністю</a:t>
            </a:r>
            <a:r>
              <a:rPr lang="ru-RU" b="1" i="1" u="sng" dirty="0" smtClean="0"/>
              <a:t> </a:t>
            </a:r>
            <a:r>
              <a:rPr lang="ru-RU" dirty="0" smtClean="0"/>
              <a:t>- </a:t>
            </a:r>
            <a:r>
              <a:rPr lang="ru-RU" b="1" i="1" u="sng" dirty="0" err="1" smtClean="0">
                <a:solidFill>
                  <a:srgbClr val="FF0000"/>
                </a:solidFill>
              </a:rPr>
              <a:t>тільки</a:t>
            </a:r>
            <a:r>
              <a:rPr lang="ru-RU" b="1" i="1" u="sng" dirty="0" smtClean="0">
                <a:solidFill>
                  <a:srgbClr val="FF0000"/>
                </a:solidFill>
              </a:rPr>
              <a:t> як </a:t>
            </a:r>
            <a:r>
              <a:rPr lang="ru-RU" b="1" i="1" u="sng" dirty="0" err="1" smtClean="0">
                <a:solidFill>
                  <a:srgbClr val="FF0000"/>
                </a:solidFill>
              </a:rPr>
              <a:t>додаткове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b="1" i="1" u="sng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стягнення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тільки</a:t>
            </a:r>
            <a:r>
              <a:rPr lang="ru-RU" b="1" i="1" u="sng" dirty="0" smtClean="0">
                <a:solidFill>
                  <a:srgbClr val="FF0000"/>
                </a:solidFill>
              </a:rPr>
              <a:t> як </a:t>
            </a:r>
            <a:r>
              <a:rPr lang="ru-RU" b="1" i="1" u="sng" dirty="0" err="1" smtClean="0">
                <a:solidFill>
                  <a:srgbClr val="FF0000"/>
                </a:solidFill>
              </a:rPr>
              <a:t>основні</a:t>
            </a:r>
            <a:r>
              <a:rPr lang="ru-RU" b="1" i="1" u="sng" dirty="0" smtClean="0">
                <a:solidFill>
                  <a:srgbClr val="FF0000"/>
                </a:solidFill>
              </a:rPr>
              <a:t>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 descr="3d полицейский с нарушением - стоковое фото | Crush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9169"/>
            <a:ext cx="34225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Правила накладання адміністративних стягнень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чітко визначених законодавством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межах,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урахуванням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правопорушення,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п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орушника, ступеня його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 стану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обставин що обтяжують чи пом’якшують відповідальність,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ВИПАДКІВ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автоматичному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автомобільному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 і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кінозйомки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відеозапису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автоматичному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стоянки,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паркування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фотозйомки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відеозапису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УЧАСТІ ОСОБИ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притягається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автоматичному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стоянки,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фотозйомки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стандартами. </a:t>
            </a:r>
            <a:endParaRPr lang="uk-UA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5472608" cy="612067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За одне правопорушення – основне або основне і додаткове стягнення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При вчиненні </a:t>
            </a:r>
            <a:r>
              <a:rPr lang="uk-UA" b="1" i="1" u="sng" dirty="0" smtClean="0"/>
              <a:t>однією</a:t>
            </a:r>
            <a:r>
              <a:rPr lang="uk-UA" b="1" i="1" dirty="0" smtClean="0"/>
              <a:t> особою </a:t>
            </a:r>
            <a:r>
              <a:rPr lang="uk-UA" b="1" i="1" u="sng" dirty="0" smtClean="0">
                <a:solidFill>
                  <a:srgbClr val="FF0000"/>
                </a:solidFill>
              </a:rPr>
              <a:t>двох або більше </a:t>
            </a:r>
            <a:r>
              <a:rPr lang="uk-UA" b="1" i="1" dirty="0" smtClean="0"/>
              <a:t>правопорушень </a:t>
            </a:r>
            <a:r>
              <a:rPr lang="uk-UA" dirty="0" smtClean="0"/>
              <a:t>-  стягнення за </a:t>
            </a:r>
            <a:r>
              <a:rPr lang="uk-UA" b="1" i="1" u="sng" dirty="0" smtClean="0"/>
              <a:t>кожне правопорушення окремо</a:t>
            </a:r>
            <a:r>
              <a:rPr lang="uk-UA" dirty="0" smtClean="0"/>
              <a:t>. Якщо правопорушення, </a:t>
            </a:r>
            <a:r>
              <a:rPr lang="uk-UA" b="1" i="1" u="sng" dirty="0" smtClean="0">
                <a:solidFill>
                  <a:srgbClr val="FF0000"/>
                </a:solidFill>
              </a:rPr>
              <a:t>розглядається одним органом</a:t>
            </a:r>
            <a:r>
              <a:rPr lang="uk-UA" dirty="0" smtClean="0"/>
              <a:t>, стягнення накладається  </a:t>
            </a:r>
            <a:r>
              <a:rPr lang="uk-UA" b="1" i="1" u="sng" dirty="0" smtClean="0">
                <a:solidFill>
                  <a:srgbClr val="FF0000"/>
                </a:solidFill>
              </a:rPr>
              <a:t>(</a:t>
            </a:r>
            <a:r>
              <a:rPr lang="uk-UA" b="1" i="1" u="sng" dirty="0" err="1" smtClean="0">
                <a:solidFill>
                  <a:srgbClr val="FF0000"/>
                </a:solidFill>
              </a:rPr>
              <a:t>“за</a:t>
            </a:r>
            <a:r>
              <a:rPr lang="uk-UA" b="1" i="1" u="sng" dirty="0" smtClean="0">
                <a:solidFill>
                  <a:srgbClr val="FF0000"/>
                </a:solidFill>
              </a:rPr>
              <a:t> </a:t>
            </a:r>
            <a:r>
              <a:rPr lang="uk-UA" b="1" i="1" u="sng" dirty="0" err="1" smtClean="0">
                <a:solidFill>
                  <a:srgbClr val="FF0000"/>
                </a:solidFill>
              </a:rPr>
              <a:t>сукупністю”</a:t>
            </a:r>
            <a:r>
              <a:rPr lang="uk-UA" b="1" i="1" u="sng" dirty="0" smtClean="0">
                <a:solidFill>
                  <a:srgbClr val="FF0000"/>
                </a:solidFill>
              </a:rPr>
              <a:t>) </a:t>
            </a:r>
            <a:r>
              <a:rPr lang="uk-UA" dirty="0" smtClean="0"/>
              <a:t>в межах санкції, встановленої за більш серйозне правопорушення з числа вчинених.</a:t>
            </a:r>
          </a:p>
          <a:p>
            <a:pPr algn="just">
              <a:buNone/>
            </a:pPr>
            <a:r>
              <a:rPr lang="uk-UA" dirty="0" smtClean="0"/>
              <a:t>До </a:t>
            </a:r>
            <a:r>
              <a:rPr lang="uk-UA" b="1" i="1" dirty="0" smtClean="0"/>
              <a:t>основного може бути приєднано </a:t>
            </a:r>
            <a:r>
              <a:rPr lang="uk-UA" b="1" i="1" dirty="0" smtClean="0">
                <a:solidFill>
                  <a:srgbClr val="FF0000"/>
                </a:solidFill>
              </a:rPr>
              <a:t>одне з додаткових стягнень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uk-UA" b="1" i="1" dirty="0" smtClean="0"/>
              <a:t>Одночасне накладання двох основних або двох додаткових стягнень </a:t>
            </a:r>
            <a:r>
              <a:rPr lang="uk-UA" sz="4000" b="1" i="1" dirty="0" smtClean="0">
                <a:solidFill>
                  <a:srgbClr val="FF0000"/>
                </a:solidFill>
              </a:rPr>
              <a:t>неприпустиме</a:t>
            </a:r>
            <a:r>
              <a:rPr lang="uk-UA" sz="40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HD wallpaper: males, 3d model, isolated, 3d, model, full body, white, 3d  man | Wallpaper F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2910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Строки накладання адміністративних стягнень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як через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місяці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проступку, а при триваючому - з дня його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справи підвідомчі суду (судді), - не пізніше як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місяці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вчинення, а при триваючому-з дня його виявлення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правопорушення, 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корупцією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місяців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виявлення, але не пізніше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років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вчинення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правопорушення, 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порушенням </a:t>
            </a:r>
            <a:r>
              <a:rPr lang="uk-UA" sz="1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законодавствоа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закупівлі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місяців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виявлення, але не пізніше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років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вчинення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правопорушення, 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порушенням правил перетинання кордону, </a:t>
            </a:r>
            <a:r>
              <a:rPr lang="uk-UA" sz="1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вїзду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тимчасово окуповану територію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місяців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виявлення, але не пізніше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року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вчинення (з особливостями щодо іноземців)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правопорушення, 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керуванням </a:t>
            </a:r>
            <a:r>
              <a:rPr lang="uk-UA" sz="1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транпсортними</a:t>
            </a:r>
            <a:r>
              <a:rPr lang="uk-UA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засобами у стані сп'яніння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року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вчинення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закриття кримінального провадження, але за наявності в діях порушника ознак адміністративного правопорушення - не пізніше як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місяць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прийняття рішення про закриття кримінального провадження</a:t>
            </a:r>
          </a:p>
          <a:p>
            <a:pPr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особа, піддана адміністративному стягненню, протягом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року з дня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 виконання стягнення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вчинила нового адміністративного правопорушення, вона вважається такою, що не була піддана адміністративному стягненню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Направлення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проходження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програми</a:t>
            </a:r>
            <a:r>
              <a:rPr lang="ru-RU" sz="3600" b="1" dirty="0" smtClean="0">
                <a:solidFill>
                  <a:srgbClr val="FF0000"/>
                </a:solidFill>
              </a:rPr>
              <a:t> для особи, яка вчинила </a:t>
            </a:r>
            <a:r>
              <a:rPr lang="ru-RU" sz="3600" b="1" dirty="0" err="1" smtClean="0">
                <a:solidFill>
                  <a:srgbClr val="FF0000"/>
                </a:solidFill>
              </a:rPr>
              <a:t>домашнє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насильство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чи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насильство</a:t>
            </a:r>
            <a:r>
              <a:rPr lang="ru-RU" sz="3600" b="1" dirty="0" smtClean="0">
                <a:solidFill>
                  <a:srgbClr val="FF0000"/>
                </a:solidFill>
              </a:rPr>
              <a:t> за </a:t>
            </a:r>
            <a:r>
              <a:rPr lang="ru-RU" sz="3600" b="1" dirty="0" err="1" smtClean="0">
                <a:solidFill>
                  <a:srgbClr val="FF0000"/>
                </a:solidFill>
              </a:rPr>
              <a:t>ознакою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статі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just"/>
            <a:r>
              <a:rPr lang="ru-RU" sz="3100" dirty="0" smtClean="0"/>
              <a:t>У </a:t>
            </a:r>
            <a:r>
              <a:rPr lang="ru-RU" sz="3100" dirty="0" err="1" smtClean="0"/>
              <a:t>разі</a:t>
            </a:r>
            <a:r>
              <a:rPr lang="ru-RU" sz="3100" dirty="0" smtClean="0"/>
              <a:t> </a:t>
            </a:r>
            <a:r>
              <a:rPr lang="ru-RU" sz="3100" dirty="0" err="1" smtClean="0"/>
              <a:t>вчинення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домашнього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насильства</a:t>
            </a:r>
            <a:r>
              <a:rPr lang="ru-RU" sz="3100" dirty="0" smtClean="0"/>
              <a:t> </a:t>
            </a:r>
            <a:r>
              <a:rPr lang="ru-RU" sz="3100" dirty="0" err="1" smtClean="0"/>
              <a:t>чи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насильства</a:t>
            </a:r>
            <a:r>
              <a:rPr lang="ru-RU" sz="3100" dirty="0" smtClean="0"/>
              <a:t> за </a:t>
            </a:r>
            <a:r>
              <a:rPr lang="ru-RU" sz="3100" dirty="0" err="1" smtClean="0"/>
              <a:t>ознакою</a:t>
            </a:r>
            <a:r>
              <a:rPr lang="ru-RU" sz="3100" dirty="0" smtClean="0"/>
              <a:t> </a:t>
            </a:r>
            <a:r>
              <a:rPr lang="ru-RU" sz="3100" dirty="0" err="1" smtClean="0"/>
              <a:t>статі</a:t>
            </a:r>
            <a:r>
              <a:rPr lang="ru-RU" sz="3100" dirty="0" smtClean="0"/>
              <a:t> суд </a:t>
            </a:r>
            <a:r>
              <a:rPr lang="ru-RU" sz="3100" dirty="0" err="1" smtClean="0"/>
              <a:t>під</a:t>
            </a:r>
            <a:r>
              <a:rPr lang="ru-RU" sz="3100" dirty="0" smtClean="0"/>
              <a:t> час </a:t>
            </a:r>
            <a:r>
              <a:rPr lang="ru-RU" sz="3100" dirty="0" err="1" smtClean="0"/>
              <a:t>вирішення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питання</a:t>
            </a:r>
            <a:r>
              <a:rPr lang="ru-RU" sz="3100" dirty="0" smtClean="0"/>
              <a:t> про </a:t>
            </a:r>
            <a:r>
              <a:rPr lang="ru-RU" sz="3100" dirty="0" err="1" smtClean="0"/>
              <a:t>накладення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стягнення</a:t>
            </a:r>
            <a:r>
              <a:rPr lang="ru-RU" sz="3100" dirty="0" smtClean="0"/>
              <a:t> за </a:t>
            </a:r>
            <a:r>
              <a:rPr lang="ru-RU" sz="3100" dirty="0" err="1" smtClean="0"/>
              <a:t>адміністративне</a:t>
            </a:r>
            <a:r>
              <a:rPr lang="ru-RU" sz="3100" dirty="0" smtClean="0"/>
              <a:t> </a:t>
            </a:r>
            <a:r>
              <a:rPr lang="ru-RU" sz="3100" dirty="0" err="1" smtClean="0"/>
              <a:t>правопорушення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має</a:t>
            </a:r>
            <a:r>
              <a:rPr lang="ru-RU" sz="3100" dirty="0" smtClean="0"/>
              <a:t> право </a:t>
            </a:r>
            <a:r>
              <a:rPr lang="ru-RU" sz="3100" b="1" dirty="0" err="1" smtClean="0">
                <a:solidFill>
                  <a:srgbClr val="FF0000"/>
                </a:solidFill>
              </a:rPr>
              <a:t>одночасно</a:t>
            </a:r>
            <a:r>
              <a:rPr lang="ru-RU" sz="3100" dirty="0" smtClean="0"/>
              <a:t> </a:t>
            </a:r>
            <a:r>
              <a:rPr lang="ru-RU" sz="3100" dirty="0" err="1" smtClean="0"/>
              <a:t>вирішити</a:t>
            </a:r>
            <a:r>
              <a:rPr lang="ru-RU" sz="3100" dirty="0" smtClean="0"/>
              <a:t> </a:t>
            </a:r>
            <a:r>
              <a:rPr lang="ru-RU" sz="3100" dirty="0" err="1" smtClean="0"/>
              <a:t>питання</a:t>
            </a:r>
            <a:r>
              <a:rPr lang="ru-RU" sz="3100" dirty="0" smtClean="0"/>
              <a:t> про </a:t>
            </a:r>
            <a:r>
              <a:rPr lang="ru-RU" sz="3100" dirty="0" err="1" smtClean="0"/>
              <a:t>направлення</a:t>
            </a:r>
            <a:r>
              <a:rPr lang="ru-RU" sz="3100" dirty="0" smtClean="0"/>
              <a:t> особи, яка вчинила </a:t>
            </a:r>
            <a:r>
              <a:rPr lang="ru-RU" sz="3100" dirty="0" err="1" smtClean="0"/>
              <a:t>домашнє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насильство</a:t>
            </a:r>
            <a:r>
              <a:rPr lang="ru-RU" sz="3100" dirty="0" smtClean="0"/>
              <a:t> </a:t>
            </a:r>
            <a:r>
              <a:rPr lang="ru-RU" sz="3100" dirty="0" err="1" smtClean="0"/>
              <a:t>чи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насильство</a:t>
            </a:r>
            <a:r>
              <a:rPr lang="ru-RU" sz="3100" dirty="0" smtClean="0"/>
              <a:t> за </a:t>
            </a:r>
            <a:r>
              <a:rPr lang="ru-RU" sz="3100" dirty="0" err="1" smtClean="0"/>
              <a:t>ознакою</a:t>
            </a:r>
            <a:r>
              <a:rPr lang="ru-RU" sz="3100" dirty="0" smtClean="0"/>
              <a:t> </a:t>
            </a:r>
            <a:r>
              <a:rPr lang="ru-RU" sz="3100" dirty="0" err="1" smtClean="0"/>
              <a:t>статі</a:t>
            </a:r>
            <a:r>
              <a:rPr lang="ru-RU" sz="3100" dirty="0" smtClean="0"/>
              <a:t>, на </a:t>
            </a:r>
            <a:r>
              <a:rPr lang="ru-RU" sz="3100" dirty="0" err="1" smtClean="0"/>
              <a:t>проходження</a:t>
            </a:r>
            <a:r>
              <a:rPr lang="ru-RU" sz="3100" dirty="0" smtClean="0"/>
              <a:t> </a:t>
            </a:r>
            <a:r>
              <a:rPr lang="ru-RU" sz="3100" b="1" dirty="0" err="1" smtClean="0">
                <a:solidFill>
                  <a:srgbClr val="FF0000"/>
                </a:solidFill>
              </a:rPr>
              <a:t>програми</a:t>
            </a:r>
            <a:r>
              <a:rPr lang="ru-RU" sz="3100" dirty="0" smtClean="0"/>
              <a:t> для таких </a:t>
            </a:r>
            <a:r>
              <a:rPr lang="ru-RU" sz="3100" dirty="0" err="1" smtClean="0"/>
              <a:t>осіб</a:t>
            </a:r>
            <a:r>
              <a:rPr lang="ru-RU" sz="3100" dirty="0" smtClean="0"/>
              <a:t>, </a:t>
            </a:r>
            <a:r>
              <a:rPr lang="ru-RU" sz="3100" dirty="0" err="1" smtClean="0"/>
              <a:t>передбаченої</a:t>
            </a:r>
            <a:r>
              <a:rPr lang="ru-RU" sz="3100" dirty="0" smtClean="0"/>
              <a:t> </a:t>
            </a:r>
            <a:r>
              <a:rPr lang="ru-RU" sz="3100" u="sng" dirty="0" smtClean="0">
                <a:hlinkClick r:id="rId2"/>
              </a:rPr>
              <a:t>Законом </a:t>
            </a:r>
            <a:r>
              <a:rPr lang="ru-RU" sz="3100" u="sng" dirty="0" err="1" smtClean="0">
                <a:hlinkClick r:id="rId2"/>
              </a:rPr>
              <a:t>України</a:t>
            </a:r>
            <a:r>
              <a:rPr lang="ru-RU" sz="3100" dirty="0" smtClean="0"/>
              <a:t> "Про </a:t>
            </a:r>
            <a:r>
              <a:rPr lang="ru-RU" sz="3100" dirty="0" err="1" smtClean="0"/>
              <a:t>запобігання</a:t>
            </a:r>
            <a:r>
              <a:rPr lang="ru-RU" sz="3100" dirty="0" smtClean="0"/>
              <a:t> та </a:t>
            </a:r>
            <a:r>
              <a:rPr lang="ru-RU" sz="3100" dirty="0" err="1" smtClean="0"/>
              <a:t>протидію</a:t>
            </a:r>
            <a:r>
              <a:rPr lang="ru-RU" sz="3100" dirty="0" smtClean="0"/>
              <a:t> </a:t>
            </a:r>
            <a:r>
              <a:rPr lang="ru-RU" sz="3100" dirty="0" err="1" smtClean="0"/>
              <a:t>домашньому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насильству</a:t>
            </a:r>
            <a:r>
              <a:rPr lang="ru-RU" sz="3100" dirty="0" smtClean="0"/>
              <a:t>" </a:t>
            </a:r>
            <a:r>
              <a:rPr lang="ru-RU" sz="3100" dirty="0" err="1" smtClean="0"/>
              <a:t>чи</a:t>
            </a:r>
            <a:r>
              <a:rPr lang="ru-RU" sz="3100" dirty="0" smtClean="0"/>
              <a:t> </a:t>
            </a:r>
            <a:r>
              <a:rPr lang="ru-RU" sz="3100" u="sng" dirty="0" smtClean="0">
                <a:hlinkClick r:id="rId3"/>
              </a:rPr>
              <a:t>Законом </a:t>
            </a:r>
            <a:r>
              <a:rPr lang="ru-RU" sz="3100" u="sng" dirty="0" err="1" smtClean="0">
                <a:hlinkClick r:id="rId3"/>
              </a:rPr>
              <a:t>України</a:t>
            </a:r>
            <a:r>
              <a:rPr lang="ru-RU" sz="3100" dirty="0" smtClean="0"/>
              <a:t> "Про </a:t>
            </a:r>
            <a:r>
              <a:rPr lang="ru-RU" sz="3100" dirty="0" err="1" smtClean="0"/>
              <a:t>забезпечення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рівних</a:t>
            </a:r>
            <a:r>
              <a:rPr lang="ru-RU" sz="3100" dirty="0" smtClean="0"/>
              <a:t> прав та </a:t>
            </a:r>
            <a:r>
              <a:rPr lang="ru-RU" sz="3100" dirty="0" err="1" smtClean="0"/>
              <a:t>можливостей</a:t>
            </a:r>
            <a:r>
              <a:rPr lang="ru-RU" sz="3100" dirty="0" smtClean="0"/>
              <a:t> </a:t>
            </a:r>
            <a:r>
              <a:rPr lang="ru-RU" sz="3100" dirty="0" err="1" smtClean="0"/>
              <a:t>жінок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чоловіків</a:t>
            </a:r>
            <a:r>
              <a:rPr lang="ru-RU" sz="3100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410944" cy="6309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Можливість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звільнення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від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адміністративної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відповідальності</a:t>
            </a:r>
            <a:r>
              <a:rPr lang="ru-RU" b="1" i="1" dirty="0" smtClean="0">
                <a:solidFill>
                  <a:srgbClr val="FF0000"/>
                </a:solidFill>
              </a:rPr>
              <a:t> при </a:t>
            </a:r>
            <a:r>
              <a:rPr lang="ru-RU" b="1" i="1" dirty="0" err="1" smtClean="0">
                <a:solidFill>
                  <a:srgbClr val="FF0000"/>
                </a:solidFill>
              </a:rPr>
              <a:t>малозначності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правопорушення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При </a:t>
            </a:r>
            <a:r>
              <a:rPr lang="ru-RU" dirty="0" err="1" smtClean="0"/>
              <a:t>малозначності</a:t>
            </a:r>
            <a:r>
              <a:rPr lang="ru-RU" dirty="0" smtClean="0"/>
              <a:t> </a:t>
            </a:r>
            <a:r>
              <a:rPr lang="ru-RU" dirty="0" err="1" smtClean="0"/>
              <a:t>вчиненого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 орган (</a:t>
            </a:r>
            <a:r>
              <a:rPr lang="ru-RU" dirty="0" err="1" smtClean="0"/>
              <a:t>посадова</a:t>
            </a:r>
            <a:r>
              <a:rPr lang="ru-RU" dirty="0" smtClean="0"/>
              <a:t> особа), </a:t>
            </a:r>
            <a:r>
              <a:rPr lang="ru-RU" dirty="0" err="1" smtClean="0"/>
              <a:t>уповноважений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справу,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звільнити</a:t>
            </a:r>
            <a:r>
              <a:rPr lang="ru-RU" dirty="0" smtClean="0"/>
              <a:t> </a:t>
            </a:r>
            <a:r>
              <a:rPr lang="ru-RU" dirty="0" err="1" smtClean="0"/>
              <a:t>порушника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обмежитись</a:t>
            </a:r>
            <a:r>
              <a:rPr lang="ru-RU" dirty="0" smtClean="0"/>
              <a:t> </a:t>
            </a:r>
            <a:r>
              <a:rPr lang="ru-RU" dirty="0" err="1" smtClean="0"/>
              <a:t>усним</a:t>
            </a:r>
            <a:r>
              <a:rPr lang="ru-RU" dirty="0" smtClean="0"/>
              <a:t> </a:t>
            </a:r>
            <a:r>
              <a:rPr lang="ru-RU" dirty="0" err="1" smtClean="0"/>
              <a:t>зауваженням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не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до </a:t>
            </a:r>
            <a:r>
              <a:rPr lang="ru-RU" dirty="0" err="1" smtClean="0"/>
              <a:t>правопорушень</a:t>
            </a:r>
            <a:r>
              <a:rPr lang="ru-RU" dirty="0" smtClean="0"/>
              <a:t>, </a:t>
            </a:r>
            <a:r>
              <a:rPr lang="ru-RU" dirty="0" err="1" smtClean="0"/>
              <a:t>передбачених</a:t>
            </a:r>
            <a:r>
              <a:rPr lang="ru-RU" dirty="0" smtClean="0"/>
              <a:t> ч. 4  </a:t>
            </a:r>
            <a:r>
              <a:rPr lang="ru-RU" dirty="0" err="1" smtClean="0"/>
              <a:t>статті</a:t>
            </a:r>
            <a:r>
              <a:rPr lang="ru-RU" dirty="0" smtClean="0"/>
              <a:t> 121, ч. 5  </a:t>
            </a:r>
            <a:r>
              <a:rPr lang="ru-RU" dirty="0" err="1" smtClean="0"/>
              <a:t>статті</a:t>
            </a:r>
            <a:r>
              <a:rPr lang="ru-RU" dirty="0" smtClean="0"/>
              <a:t> 122, ст. 122-2- 122-4, ч. 3 </a:t>
            </a:r>
            <a:r>
              <a:rPr lang="ru-RU" dirty="0" err="1" smtClean="0"/>
              <a:t>статті</a:t>
            </a:r>
            <a:r>
              <a:rPr lang="ru-RU" dirty="0" smtClean="0"/>
              <a:t> 123, ч. 2-4  </a:t>
            </a:r>
            <a:r>
              <a:rPr lang="ru-RU" dirty="0" err="1" smtClean="0"/>
              <a:t>статті</a:t>
            </a:r>
            <a:r>
              <a:rPr lang="ru-RU" dirty="0" smtClean="0"/>
              <a:t> 126 та ст. 130    </a:t>
            </a:r>
            <a:r>
              <a:rPr lang="ru-RU" dirty="0" err="1" smtClean="0"/>
              <a:t>КпАП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 descr="3d People Stock Photo - Download Image Now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06" y="1556792"/>
            <a:ext cx="3020182" cy="402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Заходи впливу, що застосовуються до неповнолітніх осіб </a:t>
            </a:r>
            <a:b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(у віці від 16 до 18 років)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28800"/>
            <a:ext cx="5770984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 попросити вибачення у потерпілого;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попередження у  публічний або в інший спосіб;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догана або сувора догана;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неповнолітнього під нагляд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 або особам, які їх замінюють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 під нагляд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педагогічному чи трудовому колективу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їх згодою, а також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 громадянам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їх прохання (ст. 24-1 КпАП України)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29830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 неповнолітніх (у віці від 16 до 18 років)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застосовуються заходи впливу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(ст.24 -1 КпАП України)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 разі вчинення ними адміністративних правопорушень,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 ст. 44, 51, 89, 121-127, ст. 130, ст. 139, ч. 3 ст. 154, ч.2 ст. 156, ст. 173, 173-4, 174, 183-1, 185, 190-195 КпАП України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відповідальність на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 урахуванням характеру правопорушення та особи, що вчинила правопорушення, передбачене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185 КпАП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(злісна непокора законному розпорядженню або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вимозі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поліції, військової служби, члена громадського формування з охорони громадського порядку і державного кордону), можуть бути до неї застосовані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впливу для неповнолітніх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24-1 КпАП України)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пересилання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мети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невеликих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розмірах</a:t>
            </a:r>
            <a:endParaRPr lang="ru-RU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чужого майна шляхом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привласнення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розтрат</a:t>
            </a: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водієм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ременями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мотошоломами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заборонний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переїзди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переїздів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майна;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пред'явила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пішоходами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велосипедистами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особами,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гужовим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транспортом, і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погоничами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суднами особами,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алкогольного,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наркотичного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сп'яніння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Адміністративне стягнення </a:t>
            </a:r>
            <a:r>
              <a:rPr lang="uk-UA" b="1" i="1" dirty="0" smtClean="0"/>
              <a:t>- це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algn="just"/>
            <a:r>
              <a:rPr lang="uk-UA" b="1" dirty="0" smtClean="0"/>
              <a:t>міра </a:t>
            </a:r>
            <a:r>
              <a:rPr lang="uk-UA" b="1" i="1" dirty="0" smtClean="0">
                <a:solidFill>
                  <a:srgbClr val="FF0000"/>
                </a:solidFill>
              </a:rPr>
              <a:t>відповідальності</a:t>
            </a:r>
            <a:r>
              <a:rPr lang="uk-UA" b="1" dirty="0" smtClean="0"/>
              <a:t>, захід правового примусу, що застосовується уповноваженим органом (посадовою особою) до особи, винної у вчиненні </a:t>
            </a:r>
            <a:r>
              <a:rPr lang="uk-UA" b="1" i="1" dirty="0" smtClean="0">
                <a:solidFill>
                  <a:srgbClr val="FF0000"/>
                </a:solidFill>
              </a:rPr>
              <a:t>адміністративного правопорушення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lementor #714 | Early Phonic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3799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752528" cy="669674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невжиття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пивом,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напоями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Є)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Жорстке поводження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тваринами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хуліганство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К)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Л)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Стрільба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відстрілу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споряджених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гумовими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снарядами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несмертельної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і в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Как делать интересные и нестандартные слайд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03" y="260648"/>
            <a:ext cx="3810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м)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Несплата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аліментів</a:t>
            </a:r>
            <a:endParaRPr lang="ru-RU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н)</a:t>
            </a:r>
            <a:r>
              <a:rPr lang="uk-UA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Злісна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непокора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законному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розпорядженню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вимозі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і державного кордону,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військовослужбовця</a:t>
            </a: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о) </a:t>
            </a:r>
            <a:r>
              <a:rPr lang="uk-UA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правил утримання собак і котів;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п)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припасів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перереєстрації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припасів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торговельних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порядку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припасів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припасів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 посадових осіб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33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адміністративні правопорушення, пов’язані з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недодержанням установлених правил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сфері охорони управління, державного і публічного порядку, природи, здоров’я населення та інших правил,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виконання яких входить до їх службових обов’язків.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3d человечки для презентаций powerpoint: 3d человечки для презентаций  powerpoint картинки - Э.Х.О. | ЗД-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34" y="3323530"/>
            <a:ext cx="4991670" cy="32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 військовослужбовців та інших осіб, на яких поширюється дія дисциплінарних статутів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5400" dirty="0" smtClean="0">
                <a:solidFill>
                  <a:srgbClr val="FF0000"/>
                </a:solidFill>
              </a:rPr>
              <a:t>Хто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рядового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кримінально-виконавчої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Державного бюро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адміністративні правопорушення несуть адміністративну відповідальність за дисциплінарними статутами.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загальних підставах за: 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норм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рибальства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корупцією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неповідомлення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майна,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негласного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невжиття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прокурора,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застосовується до 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громадські роботи, виправні роботи, адміністративний арешт.</a:t>
            </a: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притягнення</a:t>
            </a:r>
            <a:r>
              <a:rPr lang="ru-RU" b="1" dirty="0" smtClean="0"/>
              <a:t> таких </a:t>
            </a:r>
            <a:r>
              <a:rPr lang="ru-RU" b="1" dirty="0" err="1" smtClean="0"/>
              <a:t>осіб</a:t>
            </a:r>
            <a:r>
              <a:rPr lang="ru-RU" b="1" dirty="0" smtClean="0"/>
              <a:t> до </a:t>
            </a:r>
            <a:r>
              <a:rPr lang="ru-RU" b="1" dirty="0" err="1" smtClean="0"/>
              <a:t>відповідальності</a:t>
            </a:r>
            <a:r>
              <a:rPr lang="ru-RU" b="1" dirty="0" smtClean="0"/>
              <a:t> за </a:t>
            </a:r>
            <a:r>
              <a:rPr lang="ru-RU" b="1" dirty="0" err="1" smtClean="0"/>
              <a:t>вчинення</a:t>
            </a:r>
            <a:r>
              <a:rPr lang="ru-RU" b="1" dirty="0" smtClean="0"/>
              <a:t> </a:t>
            </a:r>
            <a:r>
              <a:rPr lang="ru-RU" b="1" dirty="0" err="1" smtClean="0"/>
              <a:t>домашнього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,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 </a:t>
            </a:r>
            <a:r>
              <a:rPr lang="ru-RU" b="1" dirty="0" err="1" smtClean="0"/>
              <a:t>за</a:t>
            </a:r>
            <a:r>
              <a:rPr lang="ru-RU" b="1" dirty="0" smtClean="0"/>
              <a:t> </a:t>
            </a:r>
            <a:r>
              <a:rPr lang="ru-RU" b="1" dirty="0" err="1" smtClean="0"/>
              <a:t>ознакою</a:t>
            </a:r>
            <a:r>
              <a:rPr lang="ru-RU" b="1" dirty="0" smtClean="0"/>
              <a:t> </a:t>
            </a:r>
            <a:r>
              <a:rPr lang="ru-RU" b="1" dirty="0" err="1" smtClean="0"/>
              <a:t>статі</a:t>
            </a:r>
            <a:r>
              <a:rPr lang="ru-RU" b="1" dirty="0" smtClean="0"/>
              <a:t> </a:t>
            </a:r>
            <a:r>
              <a:rPr lang="ru-RU" b="1" dirty="0" err="1" smtClean="0"/>
              <a:t>направлення</a:t>
            </a:r>
            <a:r>
              <a:rPr lang="ru-RU" b="1" dirty="0" smtClean="0"/>
              <a:t> особи, яка вчинила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насильство</a:t>
            </a:r>
            <a:r>
              <a:rPr lang="ru-RU" b="1" dirty="0" smtClean="0"/>
              <a:t>, на </a:t>
            </a:r>
            <a:r>
              <a:rPr lang="ru-RU" b="1" dirty="0" err="1" smtClean="0"/>
              <a:t>проходження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для </a:t>
            </a:r>
            <a:r>
              <a:rPr lang="ru-RU" b="1" dirty="0" err="1" smtClean="0"/>
              <a:t>осіб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вчинили </a:t>
            </a:r>
            <a:r>
              <a:rPr lang="ru-RU" b="1" dirty="0" err="1" smtClean="0"/>
              <a:t>домашнє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насильство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насильство</a:t>
            </a:r>
            <a:r>
              <a:rPr lang="ru-RU" b="1" dirty="0" smtClean="0"/>
              <a:t> за </a:t>
            </a:r>
            <a:r>
              <a:rPr lang="ru-RU" b="1" dirty="0" err="1" smtClean="0"/>
              <a:t>ознакою</a:t>
            </a:r>
            <a:r>
              <a:rPr lang="ru-RU" b="1" dirty="0" smtClean="0"/>
              <a:t> </a:t>
            </a:r>
            <a:r>
              <a:rPr lang="ru-RU" b="1" dirty="0" err="1" smtClean="0"/>
              <a:t>статі</a:t>
            </a:r>
            <a:r>
              <a:rPr lang="ru-RU" b="1" dirty="0" smtClean="0"/>
              <a:t>,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загальних</a:t>
            </a:r>
            <a:r>
              <a:rPr lang="ru-RU" b="1" dirty="0" smtClean="0"/>
              <a:t> </a:t>
            </a:r>
            <a:r>
              <a:rPr lang="ru-RU" b="1" dirty="0" err="1" smtClean="0"/>
              <a:t>підстава</a:t>
            </a:r>
            <a:r>
              <a:rPr lang="ru-RU" dirty="0" err="1" smtClean="0"/>
              <a:t>х</a:t>
            </a:r>
            <a:r>
              <a:rPr lang="ru-RU" dirty="0" smtClean="0"/>
              <a:t>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Інші особи (окрім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вищевизначених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несуть відповідальність за </a:t>
            </a: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дисциплінарними статутами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водії транспортних засобів ЗСУ, інших військових формувань, Державної спеціальної служби транспорту, військовослужбовці строкової служби</a:t>
            </a:r>
          </a:p>
          <a:p>
            <a:pPr algn="just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що -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ПДР, вчинення військових адміністративних правопорушень (глава 13-Б КпАП України)</a:t>
            </a:r>
          </a:p>
          <a:p>
            <a:pPr algn="just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-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несуть відповідальність за дисциплінарними статутами.</a:t>
            </a:r>
          </a:p>
          <a:p>
            <a:pPr algn="just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адміністративний штраф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 іноземців та осіб без громадянства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адміністративні правопорушення на території України несуть адміністративну відповідальність на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імунітету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про їх відповідальність вирішується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дипломатичним шляхом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лицейская собака картинки, стоковые фото Полицейская собака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3" y="653555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Види адміністративних стягнень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31883" y="4509120"/>
            <a:ext cx="4040188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змістом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13339" y="5162448"/>
            <a:ext cx="4040188" cy="3951288"/>
          </a:xfrm>
        </p:spPr>
        <p:txBody>
          <a:bodyPr/>
          <a:lstStyle/>
          <a:p>
            <a:pPr algn="ctr"/>
            <a:r>
              <a:rPr lang="uk-UA" b="1" dirty="0" smtClean="0"/>
              <a:t>Особисті </a:t>
            </a:r>
          </a:p>
          <a:p>
            <a:pPr algn="ctr"/>
            <a:r>
              <a:rPr lang="uk-UA" b="1" dirty="0" smtClean="0"/>
              <a:t>Майнові</a:t>
            </a:r>
          </a:p>
          <a:p>
            <a:pPr algn="ctr"/>
            <a:r>
              <a:rPr lang="uk-UA" b="1" dirty="0" smtClean="0"/>
              <a:t>Змішані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суб’єктом,щодо якого застосовується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b="1" dirty="0" smtClean="0"/>
              <a:t>ті , що застосовуються </a:t>
            </a:r>
            <a:r>
              <a:rPr lang="uk-UA" b="1" u="sng" dirty="0" smtClean="0">
                <a:solidFill>
                  <a:srgbClr val="FF0000"/>
                </a:solidFill>
              </a:rPr>
              <a:t>виключно</a:t>
            </a:r>
            <a:r>
              <a:rPr lang="uk-UA" b="1" dirty="0" smtClean="0"/>
              <a:t> до фізичних осіб</a:t>
            </a:r>
          </a:p>
          <a:p>
            <a:pPr algn="just"/>
            <a:r>
              <a:rPr lang="uk-UA" b="1" dirty="0" smtClean="0"/>
              <a:t>ті, що застосовуються </a:t>
            </a:r>
            <a:r>
              <a:rPr lang="uk-UA" b="1" u="sng" dirty="0" smtClean="0">
                <a:solidFill>
                  <a:srgbClr val="FF0000"/>
                </a:solidFill>
              </a:rPr>
              <a:t>як </a:t>
            </a:r>
            <a:r>
              <a:rPr lang="uk-UA" b="1" dirty="0" smtClean="0"/>
              <a:t>щодо фізичних осіб, </a:t>
            </a:r>
            <a:r>
              <a:rPr lang="uk-UA" b="1" u="sng" dirty="0" smtClean="0">
                <a:solidFill>
                  <a:srgbClr val="FF0000"/>
                </a:solidFill>
              </a:rPr>
              <a:t>так і</a:t>
            </a:r>
            <a:r>
              <a:rPr lang="uk-UA" b="1" dirty="0" smtClean="0"/>
              <a:t> юридичних осіб</a:t>
            </a:r>
            <a:endParaRPr lang="ru-RU" b="1" dirty="0"/>
          </a:p>
        </p:txBody>
      </p:sp>
      <p:pic>
        <p:nvPicPr>
          <p:cNvPr id="3074" name="Picture 2" descr="Busines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2" y="1546620"/>
            <a:ext cx="4420198" cy="44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73418" y="486429"/>
            <a:ext cx="4040188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терміном дії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612576" y="1156593"/>
            <a:ext cx="4040188" cy="1512168"/>
          </a:xfrm>
        </p:spPr>
        <p:txBody>
          <a:bodyPr/>
          <a:lstStyle/>
          <a:p>
            <a:pPr algn="ctr"/>
            <a:r>
              <a:rPr lang="uk-UA" b="1" dirty="0" smtClean="0"/>
              <a:t>Разової дії</a:t>
            </a:r>
          </a:p>
          <a:p>
            <a:pPr algn="ctr"/>
            <a:r>
              <a:rPr lang="uk-UA" b="1" dirty="0" smtClean="0"/>
              <a:t>Тривалої дії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51720" y="490642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характером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51719" y="1142042"/>
            <a:ext cx="4041775" cy="1656184"/>
          </a:xfrm>
        </p:spPr>
        <p:txBody>
          <a:bodyPr/>
          <a:lstStyle/>
          <a:p>
            <a:pPr algn="ctr"/>
            <a:r>
              <a:rPr lang="uk-UA" b="1" dirty="0" smtClean="0"/>
              <a:t>Основні</a:t>
            </a:r>
          </a:p>
          <a:p>
            <a:pPr algn="ctr"/>
            <a:r>
              <a:rPr lang="uk-UA" b="1" dirty="0" smtClean="0"/>
              <a:t>Додаткові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94" y="2668761"/>
            <a:ext cx="504056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FF0000"/>
                </a:solidFill>
              </a:rPr>
              <a:t>За процедурою застосування (суб’єктом застосування)</a:t>
            </a:r>
          </a:p>
          <a:p>
            <a:pPr algn="ctr"/>
            <a:endParaRPr lang="uk-UA" sz="2000" b="1" dirty="0">
              <a:solidFill>
                <a:schemeClr val="tx1"/>
              </a:solidFill>
            </a:endParaRPr>
          </a:p>
          <a:p>
            <a:pPr lvl="6" algn="ctr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ті, що застосовуються у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судовому </a:t>
            </a:r>
            <a:r>
              <a:rPr lang="uk-UA" sz="2400" b="1" dirty="0" smtClean="0">
                <a:solidFill>
                  <a:schemeClr val="tx1"/>
                </a:solidFill>
              </a:rPr>
              <a:t>порядку</a:t>
            </a:r>
          </a:p>
          <a:p>
            <a:pPr algn="ctr">
              <a:buFont typeface="Arial" pitchFamily="34" charset="0"/>
              <a:buChar char="•"/>
            </a:pPr>
            <a:endParaRPr lang="uk-UA" sz="24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ті, що застосовуються як у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судовому</a:t>
            </a:r>
            <a:r>
              <a:rPr lang="uk-UA" sz="2400" b="1" u="sng" dirty="0" smtClean="0">
                <a:solidFill>
                  <a:srgbClr val="FF0000"/>
                </a:solidFill>
              </a:rPr>
              <a:t>, так і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позасудовому </a:t>
            </a:r>
            <a:r>
              <a:rPr lang="uk-UA" sz="2400" b="1" dirty="0" smtClean="0">
                <a:solidFill>
                  <a:schemeClr val="tx1"/>
                </a:solidFill>
              </a:rPr>
              <a:t>порядку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Анимированные человечки 3D. Ч.6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5" y="489552"/>
            <a:ext cx="2952328" cy="64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Види адміністративних стягнень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b="1" i="1" u="sng" dirty="0" smtClean="0"/>
              <a:t>Попередження</a:t>
            </a:r>
            <a:r>
              <a:rPr lang="uk-UA" dirty="0" smtClean="0"/>
              <a:t> (письмова або ж інша встановлена форма)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b="1" i="1" u="sng" dirty="0" smtClean="0"/>
              <a:t>Штраф</a:t>
            </a:r>
          </a:p>
          <a:p>
            <a:pPr algn="just">
              <a:buNone/>
            </a:pPr>
            <a:endParaRPr lang="uk-UA" b="1" i="1" u="sng" dirty="0" smtClean="0"/>
          </a:p>
          <a:p>
            <a:pPr algn="just"/>
            <a:r>
              <a:rPr lang="uk-UA" b="1" i="1" u="sng" dirty="0" smtClean="0"/>
              <a:t>Оплатне вилучення предмету</a:t>
            </a:r>
            <a:r>
              <a:rPr lang="uk-UA" dirty="0" smtClean="0"/>
              <a:t>, який став знаряддям вчинення або безпосереднім об’єктом адміністративного проступку (</a:t>
            </a:r>
            <a:r>
              <a:rPr lang="uk-UA" b="1" i="1" u="sng" dirty="0" smtClean="0">
                <a:solidFill>
                  <a:srgbClr val="FF0000"/>
                </a:solidFill>
              </a:rPr>
              <a:t>примусове вилучення , реалізація із відрахуванням витрат з реалізації)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b="1" i="1" u="sng" dirty="0" smtClean="0"/>
              <a:t>Конфіскація предмета</a:t>
            </a:r>
            <a:r>
              <a:rPr lang="uk-UA" dirty="0" smtClean="0"/>
              <a:t>, який став знаряддям вчинення або безпосереднім об’єктом адміністративного правопорушення (</a:t>
            </a:r>
            <a:r>
              <a:rPr lang="uk-UA" b="1" i="1" u="sng" dirty="0" smtClean="0">
                <a:solidFill>
                  <a:srgbClr val="FF0000"/>
                </a:solidFill>
              </a:rPr>
              <a:t>безоплатне вилучення</a:t>
            </a:r>
            <a:r>
              <a:rPr lang="uk-UA" dirty="0" smtClean="0"/>
              <a:t>)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i="1" u="sng" dirty="0" smtClean="0"/>
              <a:t>Позбавлення спеціального права</a:t>
            </a:r>
            <a:r>
              <a:rPr lang="uk-UA" dirty="0" smtClean="0"/>
              <a:t>, наданого особі:</a:t>
            </a:r>
          </a:p>
          <a:p>
            <a:pPr algn="just">
              <a:buNone/>
            </a:pPr>
            <a:r>
              <a:rPr lang="uk-UA" dirty="0" smtClean="0"/>
              <a:t>А) </a:t>
            </a:r>
            <a:r>
              <a:rPr lang="uk-UA" i="1" dirty="0" smtClean="0"/>
              <a:t>права </a:t>
            </a:r>
            <a:r>
              <a:rPr lang="uk-UA" b="1" i="1" u="sng" dirty="0" smtClean="0"/>
              <a:t>полювання</a:t>
            </a:r>
            <a:r>
              <a:rPr lang="uk-UA" i="1" u="sng" dirty="0" smtClean="0"/>
              <a:t> </a:t>
            </a:r>
            <a:r>
              <a:rPr lang="uk-UA" u="sng" dirty="0" smtClean="0"/>
              <a:t>- </a:t>
            </a:r>
            <a:r>
              <a:rPr lang="uk-UA" dirty="0" smtClean="0"/>
              <a:t>на строк </a:t>
            </a:r>
            <a:r>
              <a:rPr lang="uk-UA" b="1" i="1" u="sng" dirty="0" smtClean="0">
                <a:solidFill>
                  <a:srgbClr val="FF0000"/>
                </a:solidFill>
              </a:rPr>
              <a:t>до 3-х років </a:t>
            </a:r>
            <a:r>
              <a:rPr lang="uk-UA" dirty="0" smtClean="0"/>
              <a:t>за </a:t>
            </a:r>
            <a:r>
              <a:rPr lang="uk-UA" b="1" i="1" dirty="0" smtClean="0"/>
              <a:t>грубе або систематичне </a:t>
            </a:r>
            <a:r>
              <a:rPr lang="uk-UA" dirty="0" smtClean="0"/>
              <a:t>порушення порядку користування цим правом; </a:t>
            </a:r>
            <a:r>
              <a:rPr lang="uk-UA" b="1" i="1" dirty="0" smtClean="0"/>
              <a:t>не може </a:t>
            </a:r>
            <a:r>
              <a:rPr lang="uk-UA" dirty="0" smtClean="0"/>
              <a:t>застосовуватися до осіб, для яких полювання є основним джерелом існування</a:t>
            </a:r>
          </a:p>
          <a:p>
            <a:pPr algn="just">
              <a:buNone/>
            </a:pPr>
            <a:r>
              <a:rPr lang="uk-UA" dirty="0" smtClean="0"/>
              <a:t>Б) </a:t>
            </a:r>
            <a:r>
              <a:rPr lang="uk-UA" i="1" dirty="0" smtClean="0"/>
              <a:t>права </a:t>
            </a:r>
            <a:r>
              <a:rPr lang="uk-UA" b="1" i="1" u="sng" dirty="0" smtClean="0"/>
              <a:t>керування транспортним засобом </a:t>
            </a:r>
            <a:r>
              <a:rPr lang="uk-UA" dirty="0" smtClean="0"/>
              <a:t>– за </a:t>
            </a:r>
            <a:r>
              <a:rPr lang="uk-UA" b="1" i="1" u="sng" dirty="0" smtClean="0"/>
              <a:t>грубе або повторне </a:t>
            </a:r>
            <a:r>
              <a:rPr lang="uk-UA" dirty="0" smtClean="0"/>
              <a:t>порушення порядку користування цим правом на строк </a:t>
            </a:r>
            <a:r>
              <a:rPr lang="uk-UA" b="1" i="1" u="sng" dirty="0" smtClean="0">
                <a:solidFill>
                  <a:srgbClr val="FF0000"/>
                </a:solidFill>
              </a:rPr>
              <a:t>до 3-х років</a:t>
            </a:r>
            <a:r>
              <a:rPr lang="uk-UA" dirty="0" smtClean="0"/>
              <a:t>, а за </a:t>
            </a:r>
            <a:r>
              <a:rPr lang="uk-UA" b="1" i="1" u="sng" dirty="0" smtClean="0"/>
              <a:t>систематичне </a:t>
            </a:r>
            <a:r>
              <a:rPr lang="uk-UA" dirty="0" smtClean="0"/>
              <a:t>– </a:t>
            </a:r>
            <a:r>
              <a:rPr lang="uk-UA" b="1" i="1" u="sng" dirty="0" smtClean="0">
                <a:solidFill>
                  <a:srgbClr val="FF0000"/>
                </a:solidFill>
              </a:rPr>
              <a:t>до 10 років</a:t>
            </a:r>
            <a:r>
              <a:rPr lang="uk-UA" dirty="0" smtClean="0"/>
              <a:t>; не може застосовуватися до осіб, які користуються цими засобами у зв’язку із інвалідністю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13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особою,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позбавленою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транспортним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вчинено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адміністративне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 яке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застосовано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транспортним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приєднується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невідбута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строк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транспортним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гранично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допустимий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законодавством.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3d человечек полицейский картинки, стоковые фото 3d человечек полицейский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933490" cy="39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3d человечек полицейский картинки, стоковые фото 3d человечек полицейский | 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8808"/>
            <a:ext cx="3977921" cy="27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96043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uk-UA" sz="8000" b="1" i="1" u="sng" dirty="0" smtClean="0"/>
          </a:p>
          <a:p>
            <a:pPr algn="just">
              <a:buNone/>
            </a:pPr>
            <a:r>
              <a:rPr lang="uk-UA" sz="8000" b="1" i="1" u="sng" dirty="0" smtClean="0"/>
              <a:t>В)права обіймати певні посади або займатися певною діяльністю </a:t>
            </a:r>
            <a:r>
              <a:rPr lang="uk-UA" sz="8000" dirty="0" smtClean="0"/>
              <a:t>– на строк від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6 міс до 1 року, </a:t>
            </a:r>
            <a:r>
              <a:rPr lang="uk-UA" sz="8000" dirty="0" smtClean="0">
                <a:solidFill>
                  <a:srgbClr val="FF0000"/>
                </a:solidFill>
              </a:rPr>
              <a:t>або </a:t>
            </a:r>
            <a:r>
              <a:rPr lang="uk-UA" sz="8000" dirty="0" smtClean="0"/>
              <a:t>ж строком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на 1 рік</a:t>
            </a:r>
            <a:r>
              <a:rPr lang="uk-UA" sz="8000" b="1" u="sng" dirty="0" smtClean="0"/>
              <a:t>, </a:t>
            </a:r>
            <a:r>
              <a:rPr lang="uk-UA" sz="8000" dirty="0" smtClean="0"/>
              <a:t>коли його спеціально передбачено у законодавстві. </a:t>
            </a:r>
          </a:p>
          <a:p>
            <a:pPr algn="just">
              <a:buNone/>
            </a:pPr>
            <a:endParaRPr lang="uk-UA" sz="8000" dirty="0" smtClean="0"/>
          </a:p>
          <a:p>
            <a:pPr algn="just"/>
            <a:r>
              <a:rPr lang="uk-UA" sz="8000" b="1" i="1" u="sng" dirty="0" smtClean="0"/>
              <a:t>Громадські роботи </a:t>
            </a:r>
            <a:r>
              <a:rPr lang="uk-UA" sz="8000" dirty="0" smtClean="0"/>
              <a:t>(призначаються </a:t>
            </a:r>
            <a:r>
              <a:rPr lang="uk-UA" sz="8000" b="1" i="1" u="sng" dirty="0" smtClean="0"/>
              <a:t>судом</a:t>
            </a:r>
            <a:r>
              <a:rPr lang="uk-UA" sz="8000" dirty="0" smtClean="0"/>
              <a:t> на строк від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20 до 60 годин </a:t>
            </a:r>
            <a:r>
              <a:rPr lang="uk-UA" sz="8000" dirty="0" smtClean="0"/>
              <a:t>відбуваються не більше ніж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4 години на день </a:t>
            </a:r>
            <a:r>
              <a:rPr lang="uk-UA" sz="8000" dirty="0" smtClean="0"/>
              <a:t>(виконуються особою у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вільний</a:t>
            </a:r>
            <a:r>
              <a:rPr lang="uk-UA" sz="8000" dirty="0" smtClean="0"/>
              <a:t> від роботи (навчання) час </a:t>
            </a:r>
            <a:r>
              <a:rPr lang="uk-UA" sz="8000" b="1" i="1" u="sng" dirty="0" smtClean="0">
                <a:solidFill>
                  <a:srgbClr val="FF0000"/>
                </a:solidFill>
              </a:rPr>
              <a:t>безоплатних</a:t>
            </a:r>
            <a:r>
              <a:rPr lang="uk-UA" sz="8000" dirty="0" smtClean="0">
                <a:solidFill>
                  <a:srgbClr val="FF0000"/>
                </a:solidFill>
              </a:rPr>
              <a:t> </a:t>
            </a:r>
            <a:r>
              <a:rPr lang="uk-UA" sz="8000" dirty="0" smtClean="0"/>
              <a:t>суспільно корисних робіт, вид яких визначають органи місцевого самоврядування)</a:t>
            </a:r>
          </a:p>
          <a:p>
            <a:pPr algn="just">
              <a:buNone/>
            </a:pPr>
            <a:r>
              <a:rPr lang="uk-UA" sz="8000" b="1" i="1" dirty="0" smtClean="0"/>
              <a:t>Не призначаються</a:t>
            </a:r>
            <a:r>
              <a:rPr lang="uk-UA" sz="8000" i="1" dirty="0" smtClean="0"/>
              <a:t>: </a:t>
            </a:r>
            <a:r>
              <a:rPr lang="uk-UA" sz="8000" dirty="0" smtClean="0"/>
              <a:t>особам з інвалідністю </a:t>
            </a:r>
            <a:r>
              <a:rPr lang="en-US" sz="8000" dirty="0" smtClean="0"/>
              <a:t>I</a:t>
            </a:r>
            <a:r>
              <a:rPr lang="uk-UA" sz="8000" dirty="0" smtClean="0"/>
              <a:t>, </a:t>
            </a:r>
            <a:r>
              <a:rPr lang="en-US" sz="8000" dirty="0" smtClean="0"/>
              <a:t>II</a:t>
            </a:r>
            <a:r>
              <a:rPr lang="uk-UA" sz="8000" dirty="0" smtClean="0"/>
              <a:t> групи, вагітним жінкам, </a:t>
            </a:r>
            <a:r>
              <a:rPr lang="uk-UA" sz="8000" dirty="0" err="1" smtClean="0"/>
              <a:t>жінкам</a:t>
            </a:r>
            <a:r>
              <a:rPr lang="uk-UA" sz="8000" dirty="0" smtClean="0"/>
              <a:t> старше 55 років та чоловікам старше 60 років.</a:t>
            </a:r>
          </a:p>
          <a:p>
            <a:pPr algn="just">
              <a:buNone/>
            </a:pPr>
            <a:endParaRPr lang="uk-UA" sz="80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pPr algn="just"/>
            <a:endParaRPr lang="uk-UA" sz="4200" dirty="0" smtClean="0"/>
          </a:p>
          <a:p>
            <a:endParaRPr lang="ru-RU" dirty="0"/>
          </a:p>
        </p:txBody>
      </p:sp>
      <p:pic>
        <p:nvPicPr>
          <p:cNvPr id="6150" name="Picture 6" descr="Региональные учебно-методические объеди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98" y="3645024"/>
            <a:ext cx="4769010" cy="32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algn="just"/>
            <a:r>
              <a:rPr lang="uk-UA" sz="2400" b="1" i="1" u="sng" dirty="0" smtClean="0"/>
              <a:t>Виправні роботи </a:t>
            </a:r>
            <a:r>
              <a:rPr lang="uk-UA" sz="2400" dirty="0" smtClean="0"/>
              <a:t>(призначаються в судовому порядку строком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до 2-х місяців </a:t>
            </a:r>
            <a:r>
              <a:rPr lang="uk-UA" sz="2400" dirty="0" smtClean="0"/>
              <a:t>із відбуванням їх за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місцем постійної роботи </a:t>
            </a:r>
            <a:r>
              <a:rPr lang="uk-UA" sz="2400" dirty="0" smtClean="0"/>
              <a:t>особи, яка вчинила правопорушення, й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із відрахуванням до 20 % </a:t>
            </a:r>
            <a:r>
              <a:rPr lang="uk-UA" sz="2400" dirty="0" smtClean="0"/>
              <a:t>від</a:t>
            </a:r>
            <a:r>
              <a:rPr lang="uk-UA" sz="2400" b="1" i="1" dirty="0" smtClean="0"/>
              <a:t> </a:t>
            </a:r>
            <a:r>
              <a:rPr lang="uk-UA" sz="2400" dirty="0" smtClean="0"/>
              <a:t>заробітку в дохід держави)</a:t>
            </a:r>
          </a:p>
          <a:p>
            <a:pPr algn="just"/>
            <a:endParaRPr lang="ru-RU" dirty="0"/>
          </a:p>
        </p:txBody>
      </p:sp>
      <p:sp>
        <p:nvSpPr>
          <p:cNvPr id="8" name="AutoShape 8" descr="https://static7.depositphotos.com/1007989/747/i/600/depositphotos_7476771-stock-photo-judge.jpg"/>
          <p:cNvSpPr>
            <a:spLocks noChangeAspect="1" noChangeArrowheads="1"/>
          </p:cNvSpPr>
          <p:nvPr/>
        </p:nvSpPr>
        <p:spPr bwMode="auto">
          <a:xfrm>
            <a:off x="155574" y="-144463"/>
            <a:ext cx="1917273" cy="19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3d человечки суд картинки, стоковые фото 3d человечки суд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65" y="2204864"/>
            <a:ext cx="4134507" cy="46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i="1" u="sng" dirty="0" smtClean="0"/>
              <a:t>Суспільно корисні роботи (</a:t>
            </a:r>
            <a:r>
              <a:rPr lang="ru-RU" dirty="0" err="1" smtClean="0"/>
              <a:t>полягають</a:t>
            </a:r>
            <a:r>
              <a:rPr lang="ru-RU" dirty="0" smtClean="0"/>
              <a:t> у </a:t>
            </a:r>
            <a:r>
              <a:rPr lang="ru-RU" dirty="0" err="1" smtClean="0"/>
              <a:t>виконанні</a:t>
            </a:r>
            <a:r>
              <a:rPr lang="ru-RU" dirty="0" smtClean="0"/>
              <a:t> особою, яка вчинила </a:t>
            </a:r>
            <a:r>
              <a:rPr lang="ru-RU" dirty="0" err="1" smtClean="0"/>
              <a:t>адміністративне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, </a:t>
            </a:r>
            <a:r>
              <a:rPr lang="ru-RU" b="1" i="1" u="sng" dirty="0" err="1" smtClean="0">
                <a:solidFill>
                  <a:srgbClr val="FF0000"/>
                </a:solidFill>
              </a:rPr>
              <a:t>оплачуваних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вид </a:t>
            </a:r>
            <a:r>
              <a:rPr lang="ru-RU" dirty="0" err="1" smtClean="0"/>
              <a:t>яких</a:t>
            </a:r>
            <a:r>
              <a:rPr lang="ru-RU" dirty="0" smtClean="0"/>
              <a:t> та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порушники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b="1" i="1" u="sng" dirty="0" err="1" smtClean="0"/>
              <a:t>визначає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відповідний</a:t>
            </a:r>
            <a:r>
              <a:rPr lang="ru-RU" b="1" i="1" u="sng" dirty="0" smtClean="0"/>
              <a:t> орган </a:t>
            </a:r>
            <a:r>
              <a:rPr lang="ru-RU" b="1" i="1" u="sng" dirty="0" err="1" smtClean="0"/>
              <a:t>місцевого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самоврядування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суспільно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призначаються</a:t>
            </a:r>
            <a:r>
              <a:rPr lang="ru-RU" dirty="0" smtClean="0"/>
              <a:t> </a:t>
            </a:r>
            <a:r>
              <a:rPr lang="ru-RU" dirty="0" err="1" smtClean="0"/>
              <a:t>районним</a:t>
            </a:r>
            <a:r>
              <a:rPr lang="ru-RU" dirty="0" smtClean="0"/>
              <a:t>, </a:t>
            </a:r>
            <a:r>
              <a:rPr lang="ru-RU" dirty="0" err="1" smtClean="0"/>
              <a:t>районним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, </a:t>
            </a:r>
            <a:r>
              <a:rPr lang="ru-RU" dirty="0" err="1" smtClean="0"/>
              <a:t>міським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міськрайонним</a:t>
            </a:r>
            <a:r>
              <a:rPr lang="ru-RU" dirty="0" smtClean="0"/>
              <a:t> </a:t>
            </a:r>
            <a:r>
              <a:rPr lang="ru-RU" b="1" i="1" u="sng" dirty="0" smtClean="0"/>
              <a:t>судом (</a:t>
            </a:r>
            <a:r>
              <a:rPr lang="ru-RU" b="1" i="1" u="sng" dirty="0" err="1" smtClean="0"/>
              <a:t>суддею</a:t>
            </a:r>
            <a:r>
              <a:rPr lang="ru-RU" dirty="0" smtClean="0"/>
              <a:t>) на строк </a:t>
            </a:r>
            <a:r>
              <a:rPr lang="ru-RU" b="1" i="1" u="sng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120 до 360 годин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восьми годин</a:t>
            </a:r>
            <a:r>
              <a:rPr lang="ru-RU" dirty="0" smtClean="0"/>
              <a:t>, а </a:t>
            </a:r>
            <a:r>
              <a:rPr lang="ru-RU" dirty="0" err="1" smtClean="0"/>
              <a:t>неповнолітніми</a:t>
            </a:r>
            <a:r>
              <a:rPr lang="ru-RU" dirty="0" smtClean="0"/>
              <a:t> - </a:t>
            </a:r>
            <a:r>
              <a:rPr lang="ru-RU" b="1" i="1" u="sng" dirty="0" smtClean="0">
                <a:solidFill>
                  <a:srgbClr val="FF0000"/>
                </a:solidFill>
              </a:rPr>
              <a:t>не </a:t>
            </a:r>
            <a:r>
              <a:rPr lang="ru-RU" b="1" i="1" u="sng" dirty="0" err="1" smtClean="0">
                <a:solidFill>
                  <a:srgbClr val="FF0000"/>
                </a:solidFill>
              </a:rPr>
              <a:t>більше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двох</a:t>
            </a:r>
            <a:r>
              <a:rPr lang="ru-RU" b="1" i="1" u="sng" dirty="0" smtClean="0">
                <a:solidFill>
                  <a:srgbClr val="FF0000"/>
                </a:solidFill>
              </a:rPr>
              <a:t> годин на день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b="1" i="1" u="sng" dirty="0" smtClean="0"/>
              <a:t>Не </a:t>
            </a:r>
            <a:r>
              <a:rPr lang="ru-RU" b="1" i="1" u="sng" dirty="0" err="1" smtClean="0"/>
              <a:t>призначаються</a:t>
            </a:r>
            <a:r>
              <a:rPr lang="ru-RU" b="1" i="1" u="sng" dirty="0" smtClean="0"/>
              <a:t> </a:t>
            </a:r>
            <a:r>
              <a:rPr lang="ru-RU" dirty="0" smtClean="0"/>
              <a:t>особам, </a:t>
            </a:r>
            <a:r>
              <a:rPr lang="ru-RU" dirty="0" err="1" smtClean="0"/>
              <a:t>визнаним</a:t>
            </a:r>
            <a:r>
              <a:rPr lang="ru-RU" dirty="0" smtClean="0"/>
              <a:t> </a:t>
            </a:r>
            <a:r>
              <a:rPr lang="ru-RU" dirty="0" err="1" smtClean="0"/>
              <a:t>інвалідами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вагітним</a:t>
            </a:r>
            <a:r>
              <a:rPr lang="ru-RU" dirty="0" smtClean="0"/>
              <a:t> </a:t>
            </a:r>
            <a:r>
              <a:rPr lang="ru-RU" dirty="0" err="1" smtClean="0"/>
              <a:t>жінкам</a:t>
            </a:r>
            <a:r>
              <a:rPr lang="ru-RU" dirty="0" smtClean="0"/>
              <a:t>, </a:t>
            </a:r>
            <a:r>
              <a:rPr lang="ru-RU" dirty="0" err="1" smtClean="0"/>
              <a:t>жінкам</a:t>
            </a:r>
            <a:r>
              <a:rPr lang="ru-RU" dirty="0" smtClean="0"/>
              <a:t>, старше 55 </a:t>
            </a:r>
            <a:r>
              <a:rPr lang="ru-RU" dirty="0" err="1" smtClean="0"/>
              <a:t>років</a:t>
            </a:r>
            <a:r>
              <a:rPr lang="ru-RU" dirty="0" smtClean="0"/>
              <a:t> та </a:t>
            </a:r>
            <a:r>
              <a:rPr lang="ru-RU" dirty="0" err="1" smtClean="0"/>
              <a:t>чоловікам</a:t>
            </a:r>
            <a:r>
              <a:rPr lang="ru-RU" dirty="0" smtClean="0"/>
              <a:t>, старше 60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algn="just"/>
            <a:endParaRPr lang="uk-UA" b="1" i="1" u="sng" dirty="0" smtClean="0"/>
          </a:p>
          <a:p>
            <a:pPr algn="just"/>
            <a:r>
              <a:rPr lang="uk-UA" b="1" i="1" dirty="0" smtClean="0"/>
              <a:t>Адміністративний арешт </a:t>
            </a:r>
            <a:r>
              <a:rPr lang="uk-UA" dirty="0" smtClean="0"/>
              <a:t>(встановлюється </a:t>
            </a:r>
            <a:r>
              <a:rPr lang="uk-UA" b="1" i="1" u="sng" dirty="0" smtClean="0"/>
              <a:t>виключно в судовому порядку </a:t>
            </a:r>
            <a:r>
              <a:rPr lang="uk-UA" dirty="0" smtClean="0"/>
              <a:t>у встановлених випадках, за окремі види правопорушень на строк </a:t>
            </a:r>
            <a:r>
              <a:rPr lang="uk-UA" b="1" i="1" u="sng" dirty="0" smtClean="0">
                <a:solidFill>
                  <a:srgbClr val="FF0000"/>
                </a:solidFill>
              </a:rPr>
              <a:t>до 15 діб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</a:p>
          <a:p>
            <a:pPr algn="just">
              <a:buNone/>
            </a:pPr>
            <a:r>
              <a:rPr lang="uk-UA" b="1" i="1" dirty="0" smtClean="0"/>
              <a:t>Не застосовується </a:t>
            </a:r>
            <a:r>
              <a:rPr lang="uk-UA" i="1" dirty="0" smtClean="0"/>
              <a:t>: </a:t>
            </a:r>
            <a:r>
              <a:rPr lang="uk-UA" dirty="0" smtClean="0"/>
              <a:t>до вагітних жінок, </a:t>
            </a:r>
            <a:r>
              <a:rPr lang="uk-UA" dirty="0" err="1" smtClean="0"/>
              <a:t>жінок</a:t>
            </a:r>
            <a:r>
              <a:rPr lang="uk-UA" dirty="0" smtClean="0"/>
              <a:t> що мають дітей віком до 12 років, до осіб які не досягли 18 років, до людей з інвалідністю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uk-UA" dirty="0" smtClean="0"/>
              <a:t>, військовослужбовців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2197</Words>
  <Application>Microsoft Office PowerPoint</Application>
  <PresentationFormat>Экран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Yu Gothic UI Semibold</vt:lpstr>
      <vt:lpstr>Arial</vt:lpstr>
      <vt:lpstr>Calibri</vt:lpstr>
      <vt:lpstr>Times New Roman</vt:lpstr>
      <vt:lpstr>Тема Office</vt:lpstr>
      <vt:lpstr>Адміністративні стягнення</vt:lpstr>
      <vt:lpstr>Адміністративне стягнення - це</vt:lpstr>
      <vt:lpstr>Види адміністративних стягнень</vt:lpstr>
      <vt:lpstr>Презентация PowerPoint</vt:lpstr>
      <vt:lpstr>Види адміністративних стягнень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накладання адміністративних стягнень:</vt:lpstr>
      <vt:lpstr>Презентация PowerPoint</vt:lpstr>
      <vt:lpstr>Строки накладання адміністративних стягнень</vt:lpstr>
      <vt:lpstr>Презентация PowerPoint</vt:lpstr>
      <vt:lpstr>Презентация PowerPoint</vt:lpstr>
      <vt:lpstr>Заходи впливу, що застосовуються до неповнолітніх осіб  (у віці від 16 до 18 років)</vt:lpstr>
      <vt:lpstr>Адміністративна відповідальність неповнолітніх (у віці від 16 до 18 років)</vt:lpstr>
      <vt:lpstr>Презентация PowerPoint</vt:lpstr>
      <vt:lpstr>Презентация PowerPoint</vt:lpstr>
      <vt:lpstr>Презентация PowerPoint</vt:lpstr>
      <vt:lpstr>Адміністративна відповідальність посадових осіб</vt:lpstr>
      <vt:lpstr>Адміністративна відповідальність військовослужбовців та інших осіб, на яких поширюється дія дисциплінарних статутів</vt:lpstr>
      <vt:lpstr>Презентация PowerPoint</vt:lpstr>
      <vt:lpstr>Презентация PowerPoint</vt:lpstr>
      <vt:lpstr>Презентация PowerPoint</vt:lpstr>
      <vt:lpstr>Адміністративна відповідальність іноземців та осіб без громадянства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Адміністративні стягнення</dc:title>
  <dc:creator>user</dc:creator>
  <cp:lastModifiedBy>RePack by Diakov</cp:lastModifiedBy>
  <cp:revision>154</cp:revision>
  <dcterms:created xsi:type="dcterms:W3CDTF">2018-11-12T08:20:24Z</dcterms:created>
  <dcterms:modified xsi:type="dcterms:W3CDTF">2021-11-24T10:31:12Z</dcterms:modified>
</cp:coreProperties>
</file>