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45"/>
  </p:notesMasterIdLst>
  <p:sldIdLst>
    <p:sldId id="256" r:id="rId2"/>
    <p:sldId id="317" r:id="rId3"/>
    <p:sldId id="301" r:id="rId4"/>
    <p:sldId id="335" r:id="rId5"/>
    <p:sldId id="337" r:id="rId6"/>
    <p:sldId id="338" r:id="rId7"/>
    <p:sldId id="339" r:id="rId8"/>
    <p:sldId id="340" r:id="rId9"/>
    <p:sldId id="336" r:id="rId10"/>
    <p:sldId id="325" r:id="rId11"/>
    <p:sldId id="326" r:id="rId12"/>
    <p:sldId id="327" r:id="rId13"/>
    <p:sldId id="328" r:id="rId14"/>
    <p:sldId id="329" r:id="rId15"/>
    <p:sldId id="330" r:id="rId16"/>
    <p:sldId id="332" r:id="rId17"/>
    <p:sldId id="333" r:id="rId18"/>
    <p:sldId id="334" r:id="rId19"/>
    <p:sldId id="289" r:id="rId20"/>
    <p:sldId id="320" r:id="rId21"/>
    <p:sldId id="318" r:id="rId22"/>
    <p:sldId id="319" r:id="rId23"/>
    <p:sldId id="257" r:id="rId24"/>
    <p:sldId id="321" r:id="rId25"/>
    <p:sldId id="322" r:id="rId26"/>
    <p:sldId id="324" r:id="rId27"/>
    <p:sldId id="258" r:id="rId28"/>
    <p:sldId id="323" r:id="rId29"/>
    <p:sldId id="259" r:id="rId30"/>
    <p:sldId id="288" r:id="rId31"/>
    <p:sldId id="270" r:id="rId32"/>
    <p:sldId id="287" r:id="rId33"/>
    <p:sldId id="297" r:id="rId34"/>
    <p:sldId id="298" r:id="rId35"/>
    <p:sldId id="300" r:id="rId36"/>
    <p:sldId id="294" r:id="rId37"/>
    <p:sldId id="295" r:id="rId38"/>
    <p:sldId id="299" r:id="rId39"/>
    <p:sldId id="302" r:id="rId40"/>
    <p:sldId id="306" r:id="rId41"/>
    <p:sldId id="307" r:id="rId42"/>
    <p:sldId id="308" r:id="rId43"/>
    <p:sldId id="309" r:id="rId4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EC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62" autoAdjust="0"/>
    <p:restoredTop sz="98594" autoAdjust="0"/>
  </p:normalViewPr>
  <p:slideViewPr>
    <p:cSldViewPr snapToGrid="0">
      <p:cViewPr>
        <p:scale>
          <a:sx n="78" d="100"/>
          <a:sy n="78" d="100"/>
        </p:scale>
        <p:origin x="-7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38460-8068-438E-8B0C-C6159CAA2243}" type="datetimeFigureOut">
              <a:rPr lang="uk-UA" smtClean="0"/>
              <a:t>05.09.2024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0C9D5-040E-4B90-8471-0C1B83D3B26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401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907D-2B7E-462D-AC91-D9FD229AEF35}" type="datetimeFigureOut">
              <a:rPr lang="uk-UA" smtClean="0"/>
              <a:t>05.09.2024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5529CA0-135F-4F60-B2B6-2A7E9853DC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0343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907D-2B7E-462D-AC91-D9FD229AEF35}" type="datetimeFigureOut">
              <a:rPr lang="uk-UA" smtClean="0"/>
              <a:t>05.09.2024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5529CA0-135F-4F60-B2B6-2A7E9853DC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1427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907D-2B7E-462D-AC91-D9FD229AEF35}" type="datetimeFigureOut">
              <a:rPr lang="uk-UA" smtClean="0"/>
              <a:t>05.09.2024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5529CA0-135F-4F60-B2B6-2A7E9853DCB6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2972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907D-2B7E-462D-AC91-D9FD229AEF35}" type="datetimeFigureOut">
              <a:rPr lang="uk-UA" smtClean="0"/>
              <a:t>05.09.2024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5529CA0-135F-4F60-B2B6-2A7E9853DC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6399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907D-2B7E-462D-AC91-D9FD229AEF35}" type="datetimeFigureOut">
              <a:rPr lang="uk-UA" smtClean="0"/>
              <a:t>05.09.2024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5529CA0-135F-4F60-B2B6-2A7E9853DCB6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8696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907D-2B7E-462D-AC91-D9FD229AEF35}" type="datetimeFigureOut">
              <a:rPr lang="uk-UA" smtClean="0"/>
              <a:t>05.09.2024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5529CA0-135F-4F60-B2B6-2A7E9853DC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2268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907D-2B7E-462D-AC91-D9FD229AEF35}" type="datetimeFigureOut">
              <a:rPr lang="uk-UA" smtClean="0"/>
              <a:t>05.09.2024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9CA0-135F-4F60-B2B6-2A7E9853DC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881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907D-2B7E-462D-AC91-D9FD229AEF35}" type="datetimeFigureOut">
              <a:rPr lang="uk-UA" smtClean="0"/>
              <a:t>05.09.2024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9CA0-135F-4F60-B2B6-2A7E9853DC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113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907D-2B7E-462D-AC91-D9FD229AEF35}" type="datetimeFigureOut">
              <a:rPr lang="uk-UA" smtClean="0"/>
              <a:t>05.09.2024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9CA0-135F-4F60-B2B6-2A7E9853DC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6674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907D-2B7E-462D-AC91-D9FD229AEF35}" type="datetimeFigureOut">
              <a:rPr lang="uk-UA" smtClean="0"/>
              <a:t>05.09.2024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5529CA0-135F-4F60-B2B6-2A7E9853DC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6240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907D-2B7E-462D-AC91-D9FD229AEF35}" type="datetimeFigureOut">
              <a:rPr lang="uk-UA" smtClean="0"/>
              <a:t>05.09.2024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5529CA0-135F-4F60-B2B6-2A7E9853DC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2991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907D-2B7E-462D-AC91-D9FD229AEF35}" type="datetimeFigureOut">
              <a:rPr lang="uk-UA" smtClean="0"/>
              <a:t>05.09.2024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5529CA0-135F-4F60-B2B6-2A7E9853DC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1792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907D-2B7E-462D-AC91-D9FD229AEF35}" type="datetimeFigureOut">
              <a:rPr lang="uk-UA" smtClean="0"/>
              <a:t>05.09.2024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9CA0-135F-4F60-B2B6-2A7E9853DC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663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907D-2B7E-462D-AC91-D9FD229AEF35}" type="datetimeFigureOut">
              <a:rPr lang="uk-UA" smtClean="0"/>
              <a:t>05.09.2024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9CA0-135F-4F60-B2B6-2A7E9853DC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1336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907D-2B7E-462D-AC91-D9FD229AEF35}" type="datetimeFigureOut">
              <a:rPr lang="uk-UA" smtClean="0"/>
              <a:t>05.09.2024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9CA0-135F-4F60-B2B6-2A7E9853DC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9976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907D-2B7E-462D-AC91-D9FD229AEF35}" type="datetimeFigureOut">
              <a:rPr lang="uk-UA" smtClean="0"/>
              <a:t>05.09.2024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5529CA0-135F-4F60-B2B6-2A7E9853DC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1608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4907D-2B7E-462D-AC91-D9FD229AEF35}" type="datetimeFigureOut">
              <a:rPr lang="uk-UA" smtClean="0"/>
              <a:t>05.09.2024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5529CA0-135F-4F60-B2B6-2A7E9853DC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7752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razumkov.org.ua/avtor/tsentr-razumkova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azumkov.org.ua/napriamky/sotsiologichni-doslidzhennia/identychnist-gromadian-ukrainy-tendentsii-zmin-traven-2023r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tm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25291" y="412436"/>
            <a:ext cx="6490653" cy="18158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</p:spPr>
        <p:txBody>
          <a:bodyPr wrap="square" anchor="ctr">
            <a:spAutoFit/>
          </a:bodyPr>
          <a:lstStyle/>
          <a:p>
            <a:pPr algn="ctr"/>
            <a:r>
              <a:rPr lang="ru-RU" sz="2800" dirty="0" smtClean="0"/>
              <a:t>Тема 1. </a:t>
            </a:r>
            <a:r>
              <a:rPr lang="ru-RU" sz="2800" dirty="0" err="1" smtClean="0"/>
              <a:t>Поняття</a:t>
            </a:r>
            <a:r>
              <a:rPr lang="ru-RU" sz="2800" dirty="0" smtClean="0"/>
              <a:t>, </a:t>
            </a:r>
            <a:r>
              <a:rPr lang="ru-RU" sz="2800" dirty="0" err="1" smtClean="0"/>
              <a:t>зміст</a:t>
            </a:r>
            <a:r>
              <a:rPr lang="ru-RU" sz="2800" dirty="0" smtClean="0"/>
              <a:t> і</a:t>
            </a:r>
          </a:p>
          <a:p>
            <a:pPr algn="ctr"/>
            <a:r>
              <a:rPr lang="ru-RU" sz="2800" dirty="0" err="1" smtClean="0"/>
              <a:t>особливості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етнонаціональної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політики</a:t>
            </a:r>
            <a:r>
              <a:rPr lang="ru-RU" sz="2800" dirty="0" smtClean="0"/>
              <a:t>.</a:t>
            </a:r>
          </a:p>
          <a:p>
            <a:pPr algn="ctr"/>
            <a:r>
              <a:rPr lang="ru-RU" sz="2800" dirty="0" smtClean="0"/>
              <a:t> </a:t>
            </a:r>
            <a:endParaRPr lang="uk-UA" sz="28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25290" y="2450005"/>
            <a:ext cx="6490653" cy="42381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План</a:t>
            </a:r>
          </a:p>
          <a:p>
            <a:pPr marL="342900" indent="-342900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Поняття етнонаціональна політика. Типи </a:t>
            </a:r>
            <a:r>
              <a:rPr lang="uk-UA" dirty="0">
                <a:solidFill>
                  <a:schemeClr val="tx1"/>
                </a:solidFill>
              </a:rPr>
              <a:t>етнонаціональної політики.</a:t>
            </a:r>
          </a:p>
          <a:p>
            <a:pPr marL="342900" indent="-342900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Формування етнонаціональної політики України</a:t>
            </a:r>
          </a:p>
        </p:txBody>
      </p:sp>
    </p:spTree>
    <p:extLst>
      <p:ext uri="{BB962C8B-B14F-4D97-AF65-F5344CB8AC3E}">
        <p14:creationId xmlns:p14="http://schemas.microsoft.com/office/powerpoint/2010/main" val="244060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3296" y="335846"/>
            <a:ext cx="11277600" cy="5078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державою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поліетнічним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полікультурним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простором,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слабнуть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міцніють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конкурують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етнічні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ідентичності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місцевостях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домінують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етнокультурні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етнодемографічні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накладаються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диспропорції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зайнятості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оплати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активного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правлячого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соціально-електоральної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ресурсу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здобуття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центральному,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способами, у тому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провокуванням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напруженості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соціально-економічними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етнокультурні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релігійні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чинною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сусідні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етнічні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діаспори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намагаються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утвердити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світоглядні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діаспор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суперечать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загальноукраїнським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заохочують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переїзд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насамперед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працездатного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етнічно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пішла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вчинила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агресію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прикриваючись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фальшивими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гаслами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“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співвітчизників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54312" y="5565299"/>
            <a:ext cx="89865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Котигоренко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В.О.,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Панчук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М.І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термінології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lvl="0" algn="just"/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Український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соціум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2020, № 1 (72)</a:t>
            </a:r>
          </a:p>
        </p:txBody>
      </p:sp>
    </p:spTree>
    <p:extLst>
      <p:ext uri="{BB962C8B-B14F-4D97-AF65-F5344CB8AC3E}">
        <p14:creationId xmlns:p14="http://schemas.microsoft.com/office/powerpoint/2010/main" val="3676238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11424" y="689878"/>
            <a:ext cx="6096000" cy="25339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err="1">
                <a:latin typeface="Cambria" panose="02040503050406030204" pitchFamily="18" charset="0"/>
              </a:rPr>
              <a:t>Подолання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негативних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явищ</a:t>
            </a:r>
            <a:r>
              <a:rPr lang="ru-RU" dirty="0">
                <a:latin typeface="Cambria" panose="02040503050406030204" pitchFamily="18" charset="0"/>
              </a:rPr>
              <a:t> у </a:t>
            </a:r>
            <a:r>
              <a:rPr lang="ru-RU" dirty="0" err="1">
                <a:latin typeface="Cambria" panose="02040503050406030204" pitchFamily="18" charset="0"/>
              </a:rPr>
              <a:t>сфері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етнонаціональних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відносин</a:t>
            </a:r>
            <a:r>
              <a:rPr lang="ru-RU" dirty="0">
                <a:latin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</a:rPr>
              <a:t>громадянська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інтеграція</a:t>
            </a:r>
            <a:r>
              <a:rPr lang="ru-RU" dirty="0">
                <a:latin typeface="Cambria" panose="02040503050406030204" pitchFamily="18" charset="0"/>
              </a:rPr>
              <a:t> та </a:t>
            </a:r>
            <a:r>
              <a:rPr lang="ru-RU" dirty="0" err="1">
                <a:latin typeface="Cambria" panose="02040503050406030204" pitchFamily="18" charset="0"/>
              </a:rPr>
              <a:t>консолідація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усіх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складових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українського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поліетнічного</a:t>
            </a:r>
            <a:r>
              <a:rPr lang="ru-RU" dirty="0">
                <a:latin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</a:rPr>
              <a:t>полікультурного</a:t>
            </a:r>
            <a:r>
              <a:rPr lang="ru-RU" dirty="0">
                <a:latin typeface="Cambria" panose="0204050305040603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ru-RU" dirty="0" err="1">
                <a:latin typeface="Cambria" panose="02040503050406030204" pitchFamily="18" charset="0"/>
              </a:rPr>
              <a:t>поліконфесійного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соціуму</a:t>
            </a:r>
            <a:r>
              <a:rPr lang="ru-RU" dirty="0">
                <a:latin typeface="Cambria" panose="02040503050406030204" pitchFamily="18" charset="0"/>
              </a:rPr>
              <a:t> на </a:t>
            </a:r>
            <a:r>
              <a:rPr lang="ru-RU" dirty="0" err="1">
                <a:latin typeface="Cambria" panose="02040503050406030204" pitchFamily="18" charset="0"/>
              </a:rPr>
              <a:t>ґрунті</a:t>
            </a:r>
            <a:r>
              <a:rPr lang="ru-RU" dirty="0">
                <a:latin typeface="Cambria" panose="02040503050406030204" pitchFamily="18" charset="0"/>
              </a:rPr>
              <a:t> та </a:t>
            </a:r>
            <a:r>
              <a:rPr lang="ru-RU" dirty="0" err="1">
                <a:latin typeface="Cambria" panose="02040503050406030204" pitchFamily="18" charset="0"/>
              </a:rPr>
              <a:t>довкола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спільних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інтересів</a:t>
            </a:r>
            <a:r>
              <a:rPr lang="ru-RU" dirty="0">
                <a:latin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</a:rPr>
              <a:t>цілей</a:t>
            </a:r>
            <a:r>
              <a:rPr lang="ru-RU" dirty="0">
                <a:latin typeface="Cambria" panose="02040503050406030204" pitchFamily="18" charset="0"/>
              </a:rPr>
              <a:t> і </a:t>
            </a:r>
            <a:r>
              <a:rPr lang="ru-RU" dirty="0" err="1" smtClean="0">
                <a:latin typeface="Cambria" panose="02040503050406030204" pitchFamily="18" charset="0"/>
              </a:rPr>
              <a:t>цінностей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 smtClean="0">
                <a:latin typeface="Cambria" panose="02040503050406030204" pitchFamily="18" charset="0"/>
              </a:rPr>
              <a:t>вимагають</a:t>
            </a:r>
            <a:r>
              <a:rPr lang="ru-RU" dirty="0" smtClean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від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Української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держави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дієвої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етнонаціональної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 smtClean="0">
                <a:latin typeface="Cambria" panose="02040503050406030204" pitchFamily="18" charset="0"/>
              </a:rPr>
              <a:t>політики</a:t>
            </a:r>
            <a:r>
              <a:rPr lang="ru-RU" dirty="0" smtClean="0">
                <a:latin typeface="Cambria" panose="02040503050406030204" pitchFamily="18" charset="0"/>
              </a:rPr>
              <a:t>.</a:t>
            </a:r>
            <a:endParaRPr lang="ru-R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631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7680" y="222701"/>
            <a:ext cx="11155680" cy="65556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думку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дослідників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етнонаціональну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бажано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етноспільноти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стосунках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титульною (державною)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нацією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собою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Етноси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піднятися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перетворюються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маніпуляцій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засіб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суб’єктів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колоніальні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залежні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народи). </a:t>
            </a: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етносів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усвідомили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інтереси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 в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самовизначенні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інститути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національну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державу,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різновиди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автономії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національні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рухи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партії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Політизовані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етноси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двигуном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рушійною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поліетнічного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учасні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етноси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політизовані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піднялися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усвідомлення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самих себе як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етноспільноти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потребують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специфіки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155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8672" y="1139547"/>
            <a:ext cx="7351776" cy="5016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Зіткнення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етнонаціональної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концентрується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indent="-285750" algn="just">
              <a:buFontTx/>
              <a:buChar char="-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благ,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адоволення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етноспільнот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Tx/>
              <a:buChar char="-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ідентичності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держава як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ланка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етнонаціональної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мету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якнайточніше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виразити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етнонаціональні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виявляючи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узгоджуючи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етноспільнотами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загальнодержавних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етнонаціональна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вважає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Трощинський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комплекс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поглядів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закономірностей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етноспільнот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загальнонаціональних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етнонаціональних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поліетнічного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5279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35808" y="1030790"/>
            <a:ext cx="6473952" cy="40934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мешкають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етносів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ставить перед органами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науковцями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низку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етнополітики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політико-правових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залежать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гармонізація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міжетнічних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вектор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етнонаціонального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цілісності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Особливо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відчувається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російсько-української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Тому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вітчизняні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приділяють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етнонаціонального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чинників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етнополітики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пропонують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методологічні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33179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1952" y="433382"/>
            <a:ext cx="9375648" cy="55399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Cambria" panose="02040503050406030204" pitchFamily="18" charset="0"/>
              </a:rPr>
              <a:t>Розгляд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 smtClean="0">
                <a:latin typeface="Cambria" panose="02040503050406030204" pitchFamily="18" charset="0"/>
              </a:rPr>
              <a:t>доробку</a:t>
            </a:r>
            <a:r>
              <a:rPr lang="ru-RU" dirty="0" smtClean="0">
                <a:latin typeface="Cambria" panose="02040503050406030204" pitchFamily="18" charset="0"/>
              </a:rPr>
              <a:t> </a:t>
            </a:r>
            <a:r>
              <a:rPr lang="ru-RU" dirty="0" err="1" smtClean="0">
                <a:latin typeface="Cambria" panose="02040503050406030204" pitchFamily="18" charset="0"/>
              </a:rPr>
              <a:t>українських</a:t>
            </a:r>
            <a:r>
              <a:rPr lang="ru-RU" dirty="0" smtClean="0">
                <a:latin typeface="Cambria" panose="02040503050406030204" pitchFamily="18" charset="0"/>
              </a:rPr>
              <a:t> </a:t>
            </a:r>
            <a:r>
              <a:rPr lang="ru-RU" dirty="0" err="1" smtClean="0">
                <a:latin typeface="Cambria" panose="02040503050406030204" pitchFamily="18" charset="0"/>
              </a:rPr>
              <a:t>вчених</a:t>
            </a:r>
            <a:r>
              <a:rPr lang="ru-RU" dirty="0" smtClean="0">
                <a:latin typeface="Cambria" panose="02040503050406030204" pitchFamily="18" charset="0"/>
              </a:rPr>
              <a:t> </a:t>
            </a:r>
            <a:r>
              <a:rPr lang="ru-RU" dirty="0" err="1" smtClean="0">
                <a:latin typeface="Cambria" panose="02040503050406030204" pitchFamily="18" charset="0"/>
              </a:rPr>
              <a:t>розпочнемо</a:t>
            </a:r>
            <a:r>
              <a:rPr lang="ru-RU" dirty="0" smtClean="0">
                <a:latin typeface="Cambria" panose="020405030504060302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</a:rPr>
              <a:t>з </a:t>
            </a:r>
            <a:r>
              <a:rPr lang="ru-RU" dirty="0" err="1">
                <a:latin typeface="Cambria" panose="02040503050406030204" pitchFamily="18" charset="0"/>
              </a:rPr>
              <a:t>аналізу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праць</a:t>
            </a:r>
            <a:r>
              <a:rPr lang="ru-RU" dirty="0">
                <a:latin typeface="Cambria" panose="02040503050406030204" pitchFamily="18" charset="0"/>
              </a:rPr>
              <a:t>, у </a:t>
            </a:r>
            <a:r>
              <a:rPr lang="ru-RU" dirty="0" err="1">
                <a:latin typeface="Cambria" panose="02040503050406030204" pitchFamily="18" charset="0"/>
              </a:rPr>
              <a:t>яких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досліджувалися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загальні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проблеми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української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етнополітики</a:t>
            </a:r>
            <a:r>
              <a:rPr lang="ru-RU" dirty="0" smtClean="0">
                <a:latin typeface="Cambria" panose="02040503050406030204" pitchFamily="18" charset="0"/>
              </a:rPr>
              <a:t>.</a:t>
            </a:r>
          </a:p>
          <a:p>
            <a:pPr algn="just"/>
            <a:endParaRPr lang="ru-RU" dirty="0">
              <a:latin typeface="Cambria" panose="02040503050406030204" pitchFamily="18" charset="0"/>
            </a:endParaRPr>
          </a:p>
          <a:p>
            <a:pPr algn="just"/>
            <a:r>
              <a:rPr lang="ru-RU" sz="2000" dirty="0" err="1" smtClean="0">
                <a:latin typeface="Cambria" panose="02040503050406030204" pitchFamily="18" charset="0"/>
              </a:rPr>
              <a:t>Після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Революції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Гідності</a:t>
            </a:r>
            <a:r>
              <a:rPr lang="ru-RU" sz="2000" dirty="0">
                <a:latin typeface="Cambria" panose="02040503050406030204" pitchFamily="18" charset="0"/>
              </a:rPr>
              <a:t>, </a:t>
            </a:r>
            <a:r>
              <a:rPr lang="ru-RU" sz="2000" dirty="0" smtClean="0">
                <a:latin typeface="Cambria" panose="02040503050406030204" pitchFamily="18" charset="0"/>
              </a:rPr>
              <a:t>у </a:t>
            </a:r>
            <a:r>
              <a:rPr lang="ru-RU" sz="2000" dirty="0" err="1">
                <a:latin typeface="Cambria" panose="02040503050406030204" pitchFamily="18" charset="0"/>
              </a:rPr>
              <a:t>вітчизняному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науковому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середовищі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починають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домінувати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критичні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підходи</a:t>
            </a:r>
            <a:r>
              <a:rPr lang="ru-RU" sz="2000" dirty="0">
                <a:latin typeface="Cambria" panose="02040503050406030204" pitchFamily="18" charset="0"/>
              </a:rPr>
              <a:t> до </a:t>
            </a:r>
            <a:r>
              <a:rPr lang="ru-RU" sz="2000" dirty="0" err="1">
                <a:latin typeface="Cambria" panose="02040503050406030204" pitchFamily="18" charset="0"/>
              </a:rPr>
              <a:t>оцінки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етнополітики</a:t>
            </a:r>
            <a:r>
              <a:rPr lang="ru-RU" sz="2000" dirty="0">
                <a:latin typeface="Cambria" panose="02040503050406030204" pitchFamily="18" charset="0"/>
              </a:rPr>
              <a:t> в </a:t>
            </a:r>
            <a:r>
              <a:rPr lang="ru-RU" sz="2000" dirty="0" err="1">
                <a:latin typeface="Cambria" panose="02040503050406030204" pitchFamily="18" charset="0"/>
              </a:rPr>
              <a:t>Україні</a:t>
            </a:r>
            <a:r>
              <a:rPr lang="ru-RU" sz="2000" dirty="0">
                <a:latin typeface="Cambria" panose="02040503050406030204" pitchFamily="18" charset="0"/>
              </a:rPr>
              <a:t>, </a:t>
            </a:r>
            <a:r>
              <a:rPr lang="ru-RU" sz="2000" dirty="0" err="1">
                <a:latin typeface="Cambria" panose="02040503050406030204" pitchFamily="18" charset="0"/>
              </a:rPr>
              <a:t>більше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уваги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приділяється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аналізу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загроз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етнополітичній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стабільності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держави</a:t>
            </a:r>
            <a:r>
              <a:rPr lang="ru-RU" sz="2000" dirty="0">
                <a:latin typeface="Cambria" panose="02040503050406030204" pitchFamily="18" charset="0"/>
              </a:rPr>
              <a:t>. </a:t>
            </a:r>
            <a:endParaRPr lang="ru-RU" sz="2000" dirty="0" smtClean="0">
              <a:latin typeface="Cambria" panose="02040503050406030204" pitchFamily="18" charset="0"/>
            </a:endParaRPr>
          </a:p>
          <a:p>
            <a:pPr algn="just"/>
            <a:r>
              <a:rPr lang="ru-RU" sz="2000" dirty="0" smtClean="0">
                <a:latin typeface="Cambria" panose="02040503050406030204" pitchFamily="18" charset="0"/>
              </a:rPr>
              <a:t>Так</a:t>
            </a:r>
            <a:r>
              <a:rPr lang="ru-RU" sz="2000" dirty="0">
                <a:latin typeface="Cambria" panose="02040503050406030204" pitchFamily="18" charset="0"/>
              </a:rPr>
              <a:t>, К. </a:t>
            </a:r>
            <a:r>
              <a:rPr lang="ru-RU" sz="2000" dirty="0" err="1">
                <a:latin typeface="Cambria" panose="02040503050406030204" pitchFamily="18" charset="0"/>
              </a:rPr>
              <a:t>Червеняк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аналізувала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конструктивний</a:t>
            </a:r>
            <a:r>
              <a:rPr lang="ru-RU" sz="2000" dirty="0">
                <a:latin typeface="Cambria" panose="02040503050406030204" pitchFamily="18" charset="0"/>
              </a:rPr>
              <a:t> і </a:t>
            </a:r>
            <a:r>
              <a:rPr lang="ru-RU" sz="2000" dirty="0" err="1">
                <a:latin typeface="Cambria" panose="02040503050406030204" pitchFamily="18" charset="0"/>
              </a:rPr>
              <a:t>деструктивний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вплив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етнонаціонального</a:t>
            </a:r>
            <a:r>
              <a:rPr lang="ru-RU" sz="2000" dirty="0">
                <a:latin typeface="Cambria" panose="02040503050406030204" pitchFamily="18" charset="0"/>
              </a:rPr>
              <a:t> фактору на </a:t>
            </a:r>
            <a:r>
              <a:rPr lang="ru-RU" sz="2000" dirty="0" err="1">
                <a:latin typeface="Cambria" panose="02040503050406030204" pitchFamily="18" charset="0"/>
              </a:rPr>
              <a:t>суспільно-політичні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процеси</a:t>
            </a:r>
            <a:r>
              <a:rPr lang="ru-RU" sz="2000" dirty="0">
                <a:latin typeface="Cambria" panose="02040503050406030204" pitchFamily="18" charset="0"/>
              </a:rPr>
              <a:t> в </a:t>
            </a:r>
            <a:r>
              <a:rPr lang="ru-RU" sz="2000" dirty="0" err="1">
                <a:latin typeface="Cambria" panose="02040503050406030204" pitchFamily="18" charset="0"/>
              </a:rPr>
              <a:t>Україні</a:t>
            </a:r>
            <a:r>
              <a:rPr lang="ru-RU" sz="2000" dirty="0">
                <a:latin typeface="Cambria" panose="02040503050406030204" pitchFamily="18" charset="0"/>
              </a:rPr>
              <a:t>, </a:t>
            </a:r>
            <a:r>
              <a:rPr lang="ru-RU" sz="2000" dirty="0" err="1">
                <a:latin typeface="Cambria" panose="02040503050406030204" pitchFamily="18" charset="0"/>
              </a:rPr>
              <a:t>головні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загрози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етнополітичній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стабільності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держави</a:t>
            </a:r>
            <a:r>
              <a:rPr lang="ru-RU" sz="2000" dirty="0">
                <a:latin typeface="Cambria" panose="02040503050406030204" pitchFamily="18" charset="0"/>
              </a:rPr>
              <a:t>, причини </a:t>
            </a:r>
            <a:r>
              <a:rPr lang="ru-RU" sz="2000" dirty="0" err="1">
                <a:latin typeface="Cambria" panose="02040503050406030204" pitchFamily="18" charset="0"/>
              </a:rPr>
              <a:t>їхньої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появи</a:t>
            </a:r>
            <a:r>
              <a:rPr lang="ru-RU" sz="2000" dirty="0">
                <a:latin typeface="Cambria" panose="02040503050406030204" pitchFamily="18" charset="0"/>
              </a:rPr>
              <a:t>. </a:t>
            </a:r>
            <a:endParaRPr lang="ru-RU" sz="2000" dirty="0" smtClean="0">
              <a:latin typeface="Cambria" panose="02040503050406030204" pitchFamily="18" charset="0"/>
            </a:endParaRPr>
          </a:p>
          <a:p>
            <a:pPr algn="just"/>
            <a:r>
              <a:rPr lang="ru-RU" sz="2000" dirty="0" smtClean="0">
                <a:latin typeface="Cambria" panose="02040503050406030204" pitchFamily="18" charset="0"/>
              </a:rPr>
              <a:t>На </a:t>
            </a:r>
            <a:r>
              <a:rPr lang="ru-RU" sz="2000" dirty="0">
                <a:latin typeface="Cambria" panose="02040503050406030204" pitchFamily="18" charset="0"/>
              </a:rPr>
              <a:t>думку </a:t>
            </a:r>
            <a:r>
              <a:rPr lang="ru-RU" sz="2000" dirty="0" err="1">
                <a:latin typeface="Cambria" panose="02040503050406030204" pitchFamily="18" charset="0"/>
              </a:rPr>
              <a:t>авторки</a:t>
            </a:r>
            <a:r>
              <a:rPr lang="ru-RU" sz="2000" dirty="0">
                <a:latin typeface="Cambria" panose="02040503050406030204" pitchFamily="18" charset="0"/>
              </a:rPr>
              <a:t>, такими </a:t>
            </a:r>
            <a:r>
              <a:rPr lang="ru-RU" sz="2000" dirty="0" err="1">
                <a:latin typeface="Cambria" panose="02040503050406030204" pitchFamily="18" charset="0"/>
              </a:rPr>
              <a:t>загрозами</a:t>
            </a:r>
            <a:r>
              <a:rPr lang="ru-RU" sz="2000" dirty="0">
                <a:latin typeface="Cambria" panose="02040503050406030204" pitchFamily="18" charset="0"/>
              </a:rPr>
              <a:t> для </a:t>
            </a:r>
            <a:r>
              <a:rPr lang="ru-RU" sz="2000" dirty="0" err="1">
                <a:latin typeface="Cambria" panose="02040503050406030204" pitchFamily="18" charset="0"/>
              </a:rPr>
              <a:t>України</a:t>
            </a:r>
            <a:r>
              <a:rPr lang="ru-RU" sz="2000" dirty="0">
                <a:latin typeface="Cambria" panose="02040503050406030204" pitchFamily="18" charset="0"/>
              </a:rPr>
              <a:t> є </a:t>
            </a:r>
            <a:r>
              <a:rPr lang="ru-RU" sz="2000" i="1" dirty="0" err="1">
                <a:latin typeface="Cambria" panose="02040503050406030204" pitchFamily="18" charset="0"/>
              </a:rPr>
              <a:t>політизація</a:t>
            </a:r>
            <a:r>
              <a:rPr lang="ru-RU" sz="2000" i="1" dirty="0">
                <a:latin typeface="Cambria" panose="02040503050406030204" pitchFamily="18" charset="0"/>
              </a:rPr>
              <a:t> </a:t>
            </a:r>
            <a:r>
              <a:rPr lang="ru-RU" sz="2000" i="1" dirty="0" err="1">
                <a:latin typeface="Cambria" panose="02040503050406030204" pitchFamily="18" charset="0"/>
              </a:rPr>
              <a:t>етнічності</a:t>
            </a:r>
            <a:r>
              <a:rPr lang="ru-RU" sz="2000" i="1" dirty="0">
                <a:latin typeface="Cambria" panose="02040503050406030204" pitchFamily="18" charset="0"/>
              </a:rPr>
              <a:t>, </a:t>
            </a:r>
            <a:r>
              <a:rPr lang="ru-RU" sz="2000" i="1" dirty="0" err="1">
                <a:latin typeface="Cambria" panose="02040503050406030204" pitchFamily="18" charset="0"/>
              </a:rPr>
              <a:t>міжетнічні</a:t>
            </a:r>
            <a:r>
              <a:rPr lang="ru-RU" sz="2000" i="1" dirty="0">
                <a:latin typeface="Cambria" panose="02040503050406030204" pitchFamily="18" charset="0"/>
              </a:rPr>
              <a:t> </a:t>
            </a:r>
            <a:r>
              <a:rPr lang="ru-RU" sz="2000" i="1" dirty="0" err="1">
                <a:latin typeface="Cambria" panose="02040503050406030204" pitchFamily="18" charset="0"/>
              </a:rPr>
              <a:t>чи</a:t>
            </a:r>
            <a:r>
              <a:rPr lang="ru-RU" sz="2000" i="1" dirty="0">
                <a:latin typeface="Cambria" panose="02040503050406030204" pitchFamily="18" charset="0"/>
              </a:rPr>
              <a:t> </a:t>
            </a:r>
            <a:r>
              <a:rPr lang="ru-RU" sz="2000" i="1" dirty="0" err="1">
                <a:latin typeface="Cambria" panose="02040503050406030204" pitchFamily="18" charset="0"/>
              </a:rPr>
              <a:t>етнополітичні</a:t>
            </a:r>
            <a:r>
              <a:rPr lang="ru-RU" sz="2000" i="1" dirty="0">
                <a:latin typeface="Cambria" panose="02040503050406030204" pitchFamily="18" charset="0"/>
              </a:rPr>
              <a:t> </a:t>
            </a:r>
            <a:r>
              <a:rPr lang="ru-RU" sz="2000" i="1" dirty="0" err="1">
                <a:latin typeface="Cambria" panose="02040503050406030204" pitchFamily="18" charset="0"/>
              </a:rPr>
              <a:t>конфлікти</a:t>
            </a:r>
            <a:r>
              <a:rPr lang="ru-RU" sz="2000" i="1" dirty="0">
                <a:latin typeface="Cambria" panose="02040503050406030204" pitchFamily="18" charset="0"/>
              </a:rPr>
              <a:t>, </a:t>
            </a:r>
            <a:r>
              <a:rPr lang="ru-RU" sz="2000" i="1" dirty="0" err="1">
                <a:latin typeface="Cambria" panose="02040503050406030204" pitchFamily="18" charset="0"/>
              </a:rPr>
              <a:t>етнічний</a:t>
            </a:r>
            <a:r>
              <a:rPr lang="ru-RU" sz="2000" i="1" dirty="0">
                <a:latin typeface="Cambria" panose="02040503050406030204" pitchFamily="18" charset="0"/>
              </a:rPr>
              <a:t> сепаратизм </a:t>
            </a:r>
            <a:r>
              <a:rPr lang="ru-RU" sz="2000" i="1" dirty="0" err="1">
                <a:latin typeface="Cambria" panose="02040503050406030204" pitchFamily="18" charset="0"/>
              </a:rPr>
              <a:t>чи</a:t>
            </a:r>
            <a:r>
              <a:rPr lang="ru-RU" sz="2000" i="1" dirty="0">
                <a:latin typeface="Cambria" panose="02040503050406030204" pitchFamily="18" charset="0"/>
              </a:rPr>
              <a:t> </a:t>
            </a:r>
            <a:r>
              <a:rPr lang="ru-RU" sz="2000" i="1" dirty="0" err="1">
                <a:latin typeface="Cambria" panose="02040503050406030204" pitchFamily="18" charset="0"/>
              </a:rPr>
              <a:t>іредентизм</a:t>
            </a:r>
            <a:r>
              <a:rPr lang="ru-RU" sz="2000" i="1" dirty="0">
                <a:latin typeface="Cambria" panose="02040503050406030204" pitchFamily="18" charset="0"/>
              </a:rPr>
              <a:t>. </a:t>
            </a:r>
            <a:endParaRPr lang="ru-RU" sz="2000" i="1" dirty="0" smtClean="0">
              <a:latin typeface="Cambria" panose="02040503050406030204" pitchFamily="18" charset="0"/>
            </a:endParaRPr>
          </a:p>
          <a:p>
            <a:pPr algn="just"/>
            <a:endParaRPr lang="ru-RU" sz="2000" i="1" dirty="0" smtClean="0">
              <a:latin typeface="Cambria" panose="02040503050406030204" pitchFamily="18" charset="0"/>
            </a:endParaRPr>
          </a:p>
          <a:p>
            <a:pPr algn="just"/>
            <a:r>
              <a:rPr lang="ru-RU" sz="2000" dirty="0" smtClean="0">
                <a:latin typeface="Cambria" panose="02040503050406030204" pitchFamily="18" charset="0"/>
              </a:rPr>
              <a:t>К</a:t>
            </a:r>
            <a:r>
              <a:rPr lang="ru-RU" sz="2000" dirty="0">
                <a:latin typeface="Cambria" panose="02040503050406030204" pitchFamily="18" charset="0"/>
              </a:rPr>
              <a:t>. </a:t>
            </a:r>
            <a:r>
              <a:rPr lang="ru-RU" sz="2000" dirty="0" err="1">
                <a:latin typeface="Cambria" panose="02040503050406030204" pitchFamily="18" charset="0"/>
              </a:rPr>
              <a:t>Червеняк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вважає</a:t>
            </a:r>
            <a:r>
              <a:rPr lang="ru-RU" sz="2000" dirty="0">
                <a:latin typeface="Cambria" panose="02040503050406030204" pitchFamily="18" charset="0"/>
              </a:rPr>
              <a:t>, </a:t>
            </a:r>
            <a:r>
              <a:rPr lang="ru-RU" sz="2000" dirty="0" err="1">
                <a:latin typeface="Cambria" panose="02040503050406030204" pitchFamily="18" charset="0"/>
              </a:rPr>
              <a:t>що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головними</a:t>
            </a:r>
            <a:r>
              <a:rPr lang="ru-RU" sz="2000" dirty="0">
                <a:latin typeface="Cambria" panose="02040503050406030204" pitchFamily="18" charset="0"/>
              </a:rPr>
              <a:t> причинами </a:t>
            </a:r>
            <a:r>
              <a:rPr lang="ru-RU" sz="2000" dirty="0" err="1">
                <a:latin typeface="Cambria" panose="02040503050406030204" pitchFamily="18" charset="0"/>
              </a:rPr>
              <a:t>їхнього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виникнення</a:t>
            </a:r>
            <a:r>
              <a:rPr lang="ru-RU" sz="2000" dirty="0">
                <a:latin typeface="Cambria" panose="02040503050406030204" pitchFamily="18" charset="0"/>
              </a:rPr>
              <a:t> є </a:t>
            </a:r>
            <a:r>
              <a:rPr lang="ru-RU" sz="2000" dirty="0" err="1">
                <a:latin typeface="Cambria" panose="02040503050406030204" pitchFamily="18" charset="0"/>
              </a:rPr>
              <a:t>розбіжності</a:t>
            </a:r>
            <a:r>
              <a:rPr lang="ru-RU" sz="2000" dirty="0">
                <a:latin typeface="Cambria" panose="02040503050406030204" pitchFamily="18" charset="0"/>
              </a:rPr>
              <a:t> у </a:t>
            </a:r>
            <a:r>
              <a:rPr lang="ru-RU" sz="2000" dirty="0" err="1">
                <a:latin typeface="Cambria" panose="02040503050406030204" pitchFamily="18" charset="0"/>
              </a:rPr>
              <a:t>баченні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свого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подальшого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розвитку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між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етнонаціональною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спільнотою</a:t>
            </a:r>
            <a:r>
              <a:rPr lang="ru-RU" sz="2000" dirty="0">
                <a:latin typeface="Cambria" panose="02040503050406030204" pitchFamily="18" charset="0"/>
              </a:rPr>
              <a:t> та </a:t>
            </a:r>
            <a:r>
              <a:rPr lang="ru-RU" sz="2000" dirty="0" err="1">
                <a:latin typeface="Cambria" panose="02040503050406030204" pitchFamily="18" charset="0"/>
              </a:rPr>
              <a:t>владою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країни</a:t>
            </a:r>
            <a:r>
              <a:rPr lang="ru-RU" sz="2000" dirty="0">
                <a:latin typeface="Cambria" panose="02040503050406030204" pitchFamily="18" charset="0"/>
              </a:rPr>
              <a:t>, </a:t>
            </a:r>
            <a:r>
              <a:rPr lang="ru-RU" sz="2000" dirty="0" err="1">
                <a:latin typeface="Cambria" panose="02040503050406030204" pitchFamily="18" charset="0"/>
              </a:rPr>
              <a:t>використання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етнонаціонального</a:t>
            </a:r>
            <a:r>
              <a:rPr lang="ru-RU" sz="2000" dirty="0">
                <a:latin typeface="Cambria" panose="02040503050406030204" pitchFamily="18" charset="0"/>
              </a:rPr>
              <a:t> фактору у </a:t>
            </a:r>
            <a:r>
              <a:rPr lang="ru-RU" sz="2000" dirty="0" err="1">
                <a:latin typeface="Cambria" panose="02040503050406030204" pitchFamily="18" charset="0"/>
              </a:rPr>
              <a:t>політичних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іграх</a:t>
            </a:r>
            <a:r>
              <a:rPr lang="ru-RU" sz="2000" dirty="0">
                <a:latin typeface="Cambria" panose="02040503050406030204" pitchFamily="18" charset="0"/>
              </a:rPr>
              <a:t>, а </a:t>
            </a:r>
            <a:r>
              <a:rPr lang="ru-RU" sz="2000" dirty="0" err="1">
                <a:latin typeface="Cambria" panose="02040503050406030204" pitchFamily="18" charset="0"/>
              </a:rPr>
              <a:t>також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впливи</a:t>
            </a:r>
            <a:r>
              <a:rPr lang="ru-RU" sz="2000" dirty="0">
                <a:latin typeface="Cambria" panose="02040503050406030204" pitchFamily="18" charset="0"/>
              </a:rPr>
              <a:t> та </a:t>
            </a:r>
            <a:r>
              <a:rPr lang="ru-RU" sz="2000" dirty="0" err="1">
                <a:latin typeface="Cambria" panose="02040503050406030204" pitchFamily="18" charset="0"/>
              </a:rPr>
              <a:t>підбурювання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ззовні</a:t>
            </a:r>
            <a:r>
              <a:rPr lang="ru-RU" sz="2000" dirty="0">
                <a:latin typeface="Cambria" panose="02040503050406030204" pitchFamily="18" charset="0"/>
              </a:rPr>
              <a:t>, </a:t>
            </a:r>
            <a:r>
              <a:rPr lang="ru-RU" sz="2000" dirty="0" err="1">
                <a:latin typeface="Cambria" panose="02040503050406030204" pitchFamily="18" charset="0"/>
              </a:rPr>
              <a:t>що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здійснюють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інші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держави</a:t>
            </a:r>
            <a:r>
              <a:rPr lang="ru-RU" sz="2000" dirty="0">
                <a:latin typeface="Cambria" panose="02040503050406030204" pitchFamily="18" charset="0"/>
              </a:rPr>
              <a:t> з метою </a:t>
            </a:r>
            <a:r>
              <a:rPr lang="ru-RU" sz="2000" dirty="0" err="1">
                <a:latin typeface="Cambria" panose="02040503050406030204" pitchFamily="18" charset="0"/>
              </a:rPr>
              <a:t>досягнення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власних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інтересів</a:t>
            </a:r>
            <a:r>
              <a:rPr lang="ru-RU" sz="2000" dirty="0">
                <a:latin typeface="Cambria" panose="02040503050406030204" pitchFamily="18" charset="0"/>
              </a:rPr>
              <a:t>. </a:t>
            </a:r>
            <a:r>
              <a:rPr lang="ru-RU" sz="2000" dirty="0" err="1">
                <a:latin typeface="Cambria" panose="02040503050406030204" pitchFamily="18" charset="0"/>
              </a:rPr>
              <a:t>Авторка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також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характеризує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головні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наслідки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реалізації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цих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етнополітичних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загроз</a:t>
            </a:r>
            <a:r>
              <a:rPr lang="ru-RU" sz="2000" dirty="0">
                <a:latin typeface="Cambria" panose="02040503050406030204" pitchFamily="18" charset="0"/>
              </a:rPr>
              <a:t> в </a:t>
            </a:r>
            <a:r>
              <a:rPr lang="ru-RU" sz="2000" dirty="0" err="1" smtClean="0">
                <a:latin typeface="Cambria" panose="02040503050406030204" pitchFamily="18" charset="0"/>
              </a:rPr>
              <a:t>Україні</a:t>
            </a:r>
            <a:r>
              <a:rPr lang="ru-RU" sz="2000" dirty="0" smtClean="0">
                <a:latin typeface="Cambria" panose="02040503050406030204" pitchFamily="18" charset="0"/>
              </a:rPr>
              <a:t>.</a:t>
            </a:r>
            <a:endParaRPr lang="ru-RU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352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8912" y="117693"/>
            <a:ext cx="11594592" cy="67403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Загальновідомо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відмінностями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Вітчизняні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враховували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прагнули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Одними з перших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звернули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етнонаціональних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початку 2000-х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ініціативи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Панчука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започатковано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проблем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етнополітичного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Перша з них,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опублікована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2005 року,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стосувалася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найпроблемнішого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тогочасної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Авторський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приділив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етнополітичної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півострові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роки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спростував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фейки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хрущовського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подарунку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півострова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УРСР».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Цікавим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етнополітичний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Наголошено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кримськотатарський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проросійський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турецький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Тісно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монографії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націлювали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міжетнічної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гармонії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етнокультурної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рівноваги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півострові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реального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етносу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рідною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кримському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соціумі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Вони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усе мало б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ідеології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мультикультуралізму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залишилася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етноконфесійна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Проаналізувавши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доходять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стійких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конфліктогенеруючих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взаєминах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конфесійних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…,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зумовлюються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невирішеністю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низки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соціально-економічних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підігріваються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провокуються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зовні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підтвердили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відіграли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вагому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окупації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2014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36948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0016" y="751344"/>
            <a:ext cx="10533888" cy="44012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2008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науковців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Панчука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опублікувала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чергову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монографію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присвячену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етнополітичного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складного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регіону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Закарпаттю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нашого курсу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викликає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Закарпаття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роки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цілком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виправдано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розпочинають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етнонаціонального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виміру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демографічної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дозволило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підґрунтя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всебічного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етнополітичної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Досліджуючи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етнонаціональний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контекст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регіоні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автори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звернули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залежність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електоральної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мешканців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Закарпаття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їхньої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етнічної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належності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Особливо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проявилося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виборах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місцевих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 (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депутатів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обласної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районних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міських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відповідав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національному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складу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регіональних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утворень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39029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0704" y="863055"/>
            <a:ext cx="10119360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Напередодні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агресії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науковці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досліджували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етнополітичні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одному проблемному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Донбасі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Результатом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монографія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Донбас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етнополітичному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вимірі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опублікована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2014 року.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Розпочавши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етнополітичної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Донбасу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приділили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етнополітичному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монографій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етнополітичних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 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сферах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релігії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дослідили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етнонаціональні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орієнтацій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Донбасу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етнополітичний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мас-медійного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дискурсу.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виділити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донбаської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ідентичності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Надзвичайно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висвітлення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гарячу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точку»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хазяями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Донбасу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протесту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надуманих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винуватців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ворогів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поза межами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Києва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проукраїнських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областей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“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Донбас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присутність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ЗМІ;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підривна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спецслужб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)»</a:t>
            </a:r>
          </a:p>
        </p:txBody>
      </p:sp>
    </p:spTree>
    <p:extLst>
      <p:ext uri="{BB962C8B-B14F-4D97-AF65-F5344CB8AC3E}">
        <p14:creationId xmlns:p14="http://schemas.microsoft.com/office/powerpoint/2010/main" val="141665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65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29" y="505261"/>
            <a:ext cx="11656562" cy="9510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4" name="Прямоугольник 3"/>
          <p:cNvSpPr/>
          <p:nvPr/>
        </p:nvSpPr>
        <p:spPr>
          <a:xfrm>
            <a:off x="1476103" y="4704696"/>
            <a:ext cx="9222378" cy="6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/>
              <a:t>Поняття</a:t>
            </a:r>
            <a:r>
              <a:rPr lang="ru-RU" dirty="0"/>
              <a:t> «</a:t>
            </a:r>
            <a:r>
              <a:rPr lang="ru-RU" dirty="0" err="1"/>
              <a:t>етнонаціональна</a:t>
            </a:r>
            <a:r>
              <a:rPr lang="ru-RU" dirty="0"/>
              <a:t> </a:t>
            </a:r>
            <a:r>
              <a:rPr lang="ru-RU" dirty="0" err="1"/>
              <a:t>політика</a:t>
            </a:r>
            <a:r>
              <a:rPr lang="ru-RU" dirty="0"/>
              <a:t>» </a:t>
            </a:r>
            <a:r>
              <a:rPr lang="ru-RU" dirty="0" err="1"/>
              <a:t>введене</a:t>
            </a:r>
            <a:r>
              <a:rPr lang="ru-RU" dirty="0"/>
              <a:t> в </a:t>
            </a:r>
            <a:r>
              <a:rPr lang="ru-RU" dirty="0" err="1"/>
              <a:t>науковий</a:t>
            </a:r>
            <a:r>
              <a:rPr lang="ru-RU" dirty="0"/>
              <a:t> </a:t>
            </a:r>
            <a:r>
              <a:rPr lang="ru-RU" dirty="0" err="1"/>
              <a:t>обіг</a:t>
            </a:r>
            <a:r>
              <a:rPr lang="ru-RU" dirty="0"/>
              <a:t> в </a:t>
            </a:r>
            <a:r>
              <a:rPr lang="ru-RU" dirty="0" err="1"/>
              <a:t>українському</a:t>
            </a:r>
            <a:r>
              <a:rPr lang="ru-RU" dirty="0"/>
              <a:t> </a:t>
            </a:r>
            <a:r>
              <a:rPr lang="ru-RU" dirty="0" err="1"/>
              <a:t>суспільствознавстві</a:t>
            </a:r>
            <a:r>
              <a:rPr lang="ru-RU" dirty="0"/>
              <a:t> </a:t>
            </a:r>
            <a:r>
              <a:rPr lang="ru-RU" dirty="0" err="1"/>
              <a:t>порівняно</a:t>
            </a:r>
            <a:r>
              <a:rPr lang="ru-RU" dirty="0"/>
              <a:t> </a:t>
            </a:r>
            <a:r>
              <a:rPr lang="ru-RU" sz="2000" dirty="0"/>
              <a:t>недавно</a:t>
            </a:r>
            <a:r>
              <a:rPr lang="ru-RU" dirty="0"/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76103" y="2192916"/>
            <a:ext cx="9222378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2000" dirty="0"/>
              <a:t>Нині в країнах Заходу політику, що регулює </a:t>
            </a:r>
            <a:r>
              <a:rPr lang="uk-UA" sz="2000" dirty="0" err="1"/>
              <a:t>етнополітичні</a:t>
            </a:r>
            <a:r>
              <a:rPr lang="uk-UA" sz="2000" dirty="0"/>
              <a:t> відносини, називають або національною (</a:t>
            </a:r>
            <a:r>
              <a:rPr lang="en-US" sz="2000" dirty="0"/>
              <a:t>National Policy), </a:t>
            </a:r>
            <a:r>
              <a:rPr lang="uk-UA" sz="2000" dirty="0"/>
              <a:t>або етнічною (</a:t>
            </a:r>
            <a:r>
              <a:rPr lang="en-US" sz="2000" dirty="0" err="1"/>
              <a:t>Ethnopolitics</a:t>
            </a:r>
            <a:r>
              <a:rPr lang="en-US" sz="2000" dirty="0"/>
              <a:t>). </a:t>
            </a:r>
            <a:r>
              <a:rPr lang="uk-UA" sz="2000" dirty="0"/>
              <a:t>В Україні в науковій літературі вживаються як близькі за змістом три поняття: «національна політика», «етнічна політика» і «етнонаціональна політика». </a:t>
            </a:r>
          </a:p>
        </p:txBody>
      </p:sp>
    </p:spTree>
    <p:extLst>
      <p:ext uri="{BB962C8B-B14F-4D97-AF65-F5344CB8AC3E}">
        <p14:creationId xmlns:p14="http://schemas.microsoft.com/office/powerpoint/2010/main" val="2800226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1167349"/>
            <a:ext cx="9241536" cy="46166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/>
              <a:t>Нація</a:t>
            </a:r>
            <a:r>
              <a:rPr lang="ru-RU" dirty="0"/>
              <a:t> </a:t>
            </a:r>
            <a:r>
              <a:rPr lang="ru-RU" dirty="0" smtClean="0"/>
              <a:t>– </a:t>
            </a:r>
            <a:r>
              <a:rPr lang="ru-RU" dirty="0" err="1" smtClean="0"/>
              <a:t>спільнота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виникає</a:t>
            </a:r>
            <a:r>
              <a:rPr lang="ru-RU" dirty="0" smtClean="0"/>
              <a:t> на </a:t>
            </a:r>
            <a:r>
              <a:rPr lang="ru-RU" dirty="0" err="1" smtClean="0"/>
              <a:t>певній</a:t>
            </a:r>
            <a:r>
              <a:rPr lang="ru-RU" dirty="0" smtClean="0"/>
              <a:t> </a:t>
            </a:r>
            <a:r>
              <a:rPr lang="ru-RU" dirty="0" err="1" smtClean="0"/>
              <a:t>стадії</a:t>
            </a:r>
            <a:r>
              <a:rPr lang="ru-RU" dirty="0" smtClean="0"/>
              <a:t> </a:t>
            </a:r>
            <a:r>
              <a:rPr lang="ru-RU" dirty="0" err="1"/>
              <a:t>соціоцивілізаційної</a:t>
            </a:r>
            <a:r>
              <a:rPr lang="ru-RU" dirty="0"/>
              <a:t> </a:t>
            </a:r>
            <a:r>
              <a:rPr lang="ru-RU" dirty="0" err="1"/>
              <a:t>зрілості</a:t>
            </a:r>
            <a:r>
              <a:rPr lang="ru-RU" dirty="0"/>
              <a:t> </a:t>
            </a:r>
            <a:r>
              <a:rPr lang="ru-RU" dirty="0" err="1"/>
              <a:t>етносу</a:t>
            </a:r>
            <a:r>
              <a:rPr lang="ru-RU" dirty="0"/>
              <a:t>, на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виступає</a:t>
            </a:r>
            <a:r>
              <a:rPr lang="ru-RU" dirty="0" smtClean="0"/>
              <a:t> </a:t>
            </a:r>
            <a:r>
              <a:rPr lang="ru-RU" dirty="0"/>
              <a:t>на арену </a:t>
            </a:r>
            <a:r>
              <a:rPr lang="ru-RU" dirty="0" err="1"/>
              <a:t>політичного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з </a:t>
            </a:r>
            <a:r>
              <a:rPr lang="ru-RU" dirty="0" err="1"/>
              <a:t>чітко</a:t>
            </a:r>
            <a:r>
              <a:rPr lang="ru-RU" dirty="0"/>
              <a:t> </a:t>
            </a:r>
            <a:r>
              <a:rPr lang="ru-RU" dirty="0" err="1"/>
              <a:t>визначеними</a:t>
            </a:r>
            <a:r>
              <a:rPr lang="ru-RU" dirty="0"/>
              <a:t> </a:t>
            </a:r>
            <a:r>
              <a:rPr lang="ru-RU" dirty="0" err="1"/>
              <a:t>власними</a:t>
            </a:r>
            <a:r>
              <a:rPr lang="ru-RU" dirty="0"/>
              <a:t> </a:t>
            </a:r>
            <a:r>
              <a:rPr lang="ru-RU" dirty="0" err="1"/>
              <a:t>цілями</a:t>
            </a:r>
            <a:r>
              <a:rPr lang="ru-RU" dirty="0"/>
              <a:t> </a:t>
            </a:r>
            <a:r>
              <a:rPr lang="ru-RU" dirty="0" smtClean="0"/>
              <a:t>й </a:t>
            </a:r>
            <a:r>
              <a:rPr lang="ru-RU" dirty="0" err="1" smtClean="0"/>
              <a:t>намірами</a:t>
            </a:r>
            <a:r>
              <a:rPr lang="ru-RU" dirty="0" smtClean="0"/>
              <a:t> </a:t>
            </a:r>
            <a:r>
              <a:rPr lang="ru-RU" dirty="0"/>
              <a:t>з метою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у </a:t>
            </a:r>
            <a:r>
              <a:rPr lang="ru-RU" dirty="0" err="1"/>
              <a:t>політичній</a:t>
            </a:r>
            <a:r>
              <a:rPr lang="ru-RU" dirty="0"/>
              <a:t> </a:t>
            </a:r>
            <a:r>
              <a:rPr lang="ru-RU" dirty="0" err="1"/>
              <a:t>практиці</a:t>
            </a:r>
            <a:r>
              <a:rPr lang="ru-RU" dirty="0"/>
              <a:t>. 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r>
              <a:rPr lang="ru-RU" dirty="0" smtClean="0"/>
              <a:t>У </a:t>
            </a:r>
            <a:r>
              <a:rPr lang="ru-RU" dirty="0" err="1"/>
              <a:t>вітчизняній</a:t>
            </a:r>
            <a:r>
              <a:rPr lang="ru-RU" dirty="0"/>
              <a:t>, як </a:t>
            </a:r>
            <a:r>
              <a:rPr lang="ru-RU" dirty="0" smtClean="0"/>
              <a:t>і</a:t>
            </a:r>
            <a:r>
              <a:rPr lang="en-US" dirty="0" smtClean="0"/>
              <a:t> </a:t>
            </a:r>
            <a:r>
              <a:rPr lang="ru-RU" dirty="0" err="1" smtClean="0"/>
              <a:t>зарубіжній</a:t>
            </a:r>
            <a:r>
              <a:rPr lang="ru-RU" dirty="0" smtClean="0"/>
              <a:t> </a:t>
            </a:r>
            <a:r>
              <a:rPr lang="ru-RU" dirty="0" err="1"/>
              <a:t>політології</a:t>
            </a:r>
            <a:r>
              <a:rPr lang="ru-RU" dirty="0"/>
              <a:t>, </a:t>
            </a:r>
            <a:r>
              <a:rPr lang="ru-RU" dirty="0" err="1"/>
              <a:t>дефініція</a:t>
            </a:r>
            <a:r>
              <a:rPr lang="ru-RU" dirty="0"/>
              <a:t> «</a:t>
            </a:r>
            <a:r>
              <a:rPr lang="ru-RU" dirty="0" err="1"/>
              <a:t>нація</a:t>
            </a:r>
            <a:r>
              <a:rPr lang="ru-RU" dirty="0"/>
              <a:t>» </a:t>
            </a:r>
            <a:r>
              <a:rPr lang="ru-RU" dirty="0" err="1"/>
              <a:t>вживається</a:t>
            </a:r>
            <a:r>
              <a:rPr lang="ru-RU" dirty="0"/>
              <a:t> в основному у </a:t>
            </a:r>
            <a:r>
              <a:rPr lang="ru-RU" dirty="0" err="1" smtClean="0"/>
              <a:t>двох</a:t>
            </a:r>
            <a:r>
              <a:rPr lang="en-US" dirty="0" smtClean="0"/>
              <a:t> </a:t>
            </a:r>
            <a:r>
              <a:rPr lang="ru-RU" dirty="0" err="1" smtClean="0"/>
              <a:t>значеннях</a:t>
            </a:r>
            <a:r>
              <a:rPr lang="ru-RU" dirty="0"/>
              <a:t>: як </a:t>
            </a:r>
            <a:r>
              <a:rPr lang="ru-RU" b="1" i="1" dirty="0"/>
              <a:t>«</a:t>
            </a:r>
            <a:r>
              <a:rPr lang="ru-RU" b="1" i="1" dirty="0" err="1"/>
              <a:t>етнонація</a:t>
            </a:r>
            <a:r>
              <a:rPr lang="ru-RU" b="1" i="1" dirty="0"/>
              <a:t>» і як «</a:t>
            </a:r>
            <a:r>
              <a:rPr lang="ru-RU" b="1" i="1" dirty="0" err="1"/>
              <a:t>політична</a:t>
            </a:r>
            <a:r>
              <a:rPr lang="ru-RU" b="1" i="1" dirty="0"/>
              <a:t> </a:t>
            </a:r>
            <a:r>
              <a:rPr lang="ru-RU" b="1" i="1" dirty="0" err="1"/>
              <a:t>нація</a:t>
            </a:r>
            <a:r>
              <a:rPr lang="ru-RU" b="1" i="1" dirty="0"/>
              <a:t>» – </a:t>
            </a:r>
            <a:r>
              <a:rPr lang="ru-RU" b="1" i="1" dirty="0" err="1"/>
              <a:t>співгромадянство</a:t>
            </a:r>
            <a:r>
              <a:rPr lang="ru-RU" b="1" i="1" dirty="0"/>
              <a:t>. </a:t>
            </a:r>
            <a:endParaRPr lang="en-US" b="1" i="1" dirty="0" smtClean="0"/>
          </a:p>
          <a:p>
            <a:pPr algn="just"/>
            <a:r>
              <a:rPr lang="ru-RU" dirty="0" smtClean="0"/>
              <a:t>У </a:t>
            </a:r>
            <a:r>
              <a:rPr lang="ru-RU" dirty="0" err="1" smtClean="0"/>
              <a:t>першому</a:t>
            </a:r>
            <a:r>
              <a:rPr lang="en-US" dirty="0" smtClean="0"/>
              <a:t> </a:t>
            </a:r>
            <a:r>
              <a:rPr lang="ru-RU" dirty="0" err="1" smtClean="0"/>
              <a:t>значенні</a:t>
            </a:r>
            <a:r>
              <a:rPr lang="ru-RU" dirty="0" smtClean="0"/>
              <a:t> </a:t>
            </a:r>
            <a:r>
              <a:rPr lang="ru-RU" dirty="0"/>
              <a:t> </a:t>
            </a:r>
            <a:r>
              <a:rPr lang="ru-RU" dirty="0" err="1"/>
              <a:t>націю</a:t>
            </a:r>
            <a:r>
              <a:rPr lang="ru-RU" dirty="0"/>
              <a:t> </a:t>
            </a:r>
            <a:r>
              <a:rPr lang="ru-RU" dirty="0" err="1" smtClean="0"/>
              <a:t>трактують</a:t>
            </a:r>
            <a:r>
              <a:rPr lang="ru-RU" dirty="0" smtClean="0"/>
              <a:t> як </a:t>
            </a:r>
            <a:r>
              <a:rPr lang="ru-RU" dirty="0" err="1"/>
              <a:t>суто</a:t>
            </a:r>
            <a:r>
              <a:rPr lang="ru-RU" dirty="0"/>
              <a:t> </a:t>
            </a:r>
            <a:r>
              <a:rPr lang="ru-RU" dirty="0" err="1"/>
              <a:t>етнічне</a:t>
            </a:r>
            <a:r>
              <a:rPr lang="ru-RU" dirty="0"/>
              <a:t> </a:t>
            </a:r>
            <a:r>
              <a:rPr lang="ru-RU" dirty="0" err="1"/>
              <a:t>утворення</a:t>
            </a:r>
            <a:r>
              <a:rPr lang="ru-RU" dirty="0"/>
              <a:t>, </a:t>
            </a:r>
            <a:r>
              <a:rPr lang="ru-RU" dirty="0" smtClean="0"/>
              <a:t>другому – як </a:t>
            </a:r>
            <a:r>
              <a:rPr lang="ru-RU" dirty="0" err="1"/>
              <a:t>політичне</a:t>
            </a:r>
            <a:r>
              <a:rPr lang="ru-RU" dirty="0"/>
              <a:t> </a:t>
            </a:r>
            <a:r>
              <a:rPr lang="ru-RU" dirty="0" err="1"/>
              <a:t>явище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одні</a:t>
            </a:r>
            <a:r>
              <a:rPr lang="ru-RU" dirty="0"/>
              <a:t> </a:t>
            </a:r>
            <a:r>
              <a:rPr lang="ru-RU" dirty="0" err="1"/>
              <a:t>вважають</a:t>
            </a:r>
            <a:r>
              <a:rPr lang="ru-RU" dirty="0"/>
              <a:t> </a:t>
            </a:r>
            <a:r>
              <a:rPr lang="ru-RU" dirty="0" err="1"/>
              <a:t>націю</a:t>
            </a:r>
            <a:r>
              <a:rPr lang="ru-RU" dirty="0"/>
              <a:t>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незалежною</a:t>
            </a:r>
            <a:r>
              <a:rPr lang="ru-RU" dirty="0"/>
              <a:t> й </a:t>
            </a:r>
            <a:r>
              <a:rPr lang="ru-RU" dirty="0" err="1"/>
              <a:t>динамічною</a:t>
            </a:r>
            <a:r>
              <a:rPr lang="ru-RU" dirty="0"/>
              <a:t>-культурною</a:t>
            </a:r>
          </a:p>
          <a:p>
            <a:pPr algn="just"/>
            <a:r>
              <a:rPr lang="ru-RU" dirty="0"/>
              <a:t>системою, живим </a:t>
            </a:r>
            <a:r>
              <a:rPr lang="ru-RU" dirty="0" err="1"/>
              <a:t>соціальним</a:t>
            </a:r>
            <a:r>
              <a:rPr lang="ru-RU" dirty="0"/>
              <a:t> </a:t>
            </a:r>
            <a:r>
              <a:rPr lang="ru-RU" dirty="0" err="1"/>
              <a:t>організмом</a:t>
            </a:r>
            <a:r>
              <a:rPr lang="ru-RU" dirty="0"/>
              <a:t>,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ототожнюючи</a:t>
            </a:r>
            <a:r>
              <a:rPr lang="ru-RU" dirty="0" smtClean="0"/>
              <a:t> </a:t>
            </a:r>
            <a:r>
              <a:rPr lang="ru-RU" dirty="0" err="1"/>
              <a:t>націю</a:t>
            </a:r>
            <a:r>
              <a:rPr lang="ru-RU" dirty="0"/>
              <a:t> з державою, а </a:t>
            </a:r>
            <a:r>
              <a:rPr lang="ru-RU" dirty="0" err="1" smtClean="0"/>
              <a:t>національну</a:t>
            </a:r>
            <a:r>
              <a:rPr lang="ru-RU" dirty="0" smtClean="0"/>
              <a:t> </a:t>
            </a:r>
            <a:r>
              <a:rPr lang="ru-RU" dirty="0" err="1" smtClean="0"/>
              <a:t>приналежність</a:t>
            </a:r>
            <a:r>
              <a:rPr lang="ru-RU" dirty="0" smtClean="0"/>
              <a:t> </a:t>
            </a:r>
            <a:r>
              <a:rPr lang="ru-RU" dirty="0" err="1"/>
              <a:t>людини</a:t>
            </a:r>
            <a:r>
              <a:rPr lang="ru-RU" dirty="0"/>
              <a:t> – з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громадянством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Є </a:t>
            </a:r>
            <a:r>
              <a:rPr lang="ru-RU" dirty="0" err="1" smtClean="0"/>
              <a:t>підстави</a:t>
            </a:r>
            <a:r>
              <a:rPr lang="ru-RU" dirty="0" smtClean="0"/>
              <a:t> </a:t>
            </a:r>
            <a:r>
              <a:rPr lang="ru-RU" dirty="0" err="1" smtClean="0"/>
              <a:t>виокремити</a:t>
            </a:r>
            <a:r>
              <a:rPr lang="ru-RU" dirty="0" smtClean="0"/>
              <a:t> </a:t>
            </a:r>
            <a:r>
              <a:rPr lang="ru-RU" dirty="0" err="1"/>
              <a:t>спільні</a:t>
            </a:r>
            <a:r>
              <a:rPr lang="ru-RU" dirty="0"/>
              <a:t> </a:t>
            </a:r>
            <a:r>
              <a:rPr lang="ru-RU" dirty="0" err="1"/>
              <a:t>характерні</a:t>
            </a:r>
            <a:r>
              <a:rPr lang="ru-RU" dirty="0"/>
              <a:t> </a:t>
            </a:r>
            <a:r>
              <a:rPr lang="ru-RU" dirty="0" err="1"/>
              <a:t>ознаки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у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 smtClean="0"/>
              <a:t>трактуваннях</a:t>
            </a:r>
            <a:r>
              <a:rPr lang="ru-RU" dirty="0" smtClean="0"/>
              <a:t> </a:t>
            </a:r>
            <a:r>
              <a:rPr lang="ru-RU" dirty="0" err="1" smtClean="0"/>
              <a:t>змісту</a:t>
            </a:r>
            <a:r>
              <a:rPr lang="ru-RU" dirty="0" smtClean="0"/>
              <a:t> </a:t>
            </a:r>
            <a:r>
              <a:rPr lang="ru-RU" dirty="0" err="1"/>
              <a:t>категорії</a:t>
            </a:r>
            <a:r>
              <a:rPr lang="ru-RU" dirty="0"/>
              <a:t> «</a:t>
            </a:r>
            <a:r>
              <a:rPr lang="ru-RU" dirty="0" err="1"/>
              <a:t>нація</a:t>
            </a:r>
            <a:r>
              <a:rPr lang="ru-RU" dirty="0"/>
              <a:t>»: </a:t>
            </a:r>
            <a:r>
              <a:rPr lang="ru-RU" dirty="0" err="1"/>
              <a:t>державотворча</a:t>
            </a:r>
            <a:r>
              <a:rPr lang="ru-RU" dirty="0"/>
              <a:t> </a:t>
            </a:r>
            <a:r>
              <a:rPr lang="ru-RU" dirty="0" err="1"/>
              <a:t>спільнота</a:t>
            </a:r>
            <a:r>
              <a:rPr lang="ru-RU" dirty="0"/>
              <a:t>, </a:t>
            </a:r>
            <a:r>
              <a:rPr lang="ru-RU" dirty="0" err="1"/>
              <a:t>територія</a:t>
            </a:r>
            <a:r>
              <a:rPr lang="ru-RU" dirty="0"/>
              <a:t>, </a:t>
            </a:r>
            <a:r>
              <a:rPr lang="ru-RU" dirty="0" err="1"/>
              <a:t>економіка</a:t>
            </a:r>
            <a:r>
              <a:rPr lang="ru-RU" dirty="0"/>
              <a:t>, </a:t>
            </a:r>
            <a:r>
              <a:rPr lang="ru-RU" dirty="0" err="1" smtClean="0"/>
              <a:t>єдині</a:t>
            </a:r>
            <a:r>
              <a:rPr lang="ru-RU" dirty="0" smtClean="0"/>
              <a:t> </a:t>
            </a:r>
            <a:r>
              <a:rPr lang="ru-RU" dirty="0" err="1" smtClean="0"/>
              <a:t>юридичні</a:t>
            </a:r>
            <a:r>
              <a:rPr lang="ru-RU" dirty="0" smtClean="0"/>
              <a:t> </a:t>
            </a:r>
            <a:r>
              <a:rPr lang="ru-RU" dirty="0"/>
              <a:t>права та </a:t>
            </a:r>
            <a:r>
              <a:rPr lang="ru-RU" dirty="0" err="1"/>
              <a:t>обов’язки</a:t>
            </a:r>
            <a:r>
              <a:rPr lang="ru-RU" dirty="0"/>
              <a:t> для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членів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6270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2208" y="86916"/>
            <a:ext cx="10460736" cy="692497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До </a:t>
            </a:r>
            <a:r>
              <a:rPr lang="ru-RU" sz="1600" b="1" dirty="0" err="1"/>
              <a:t>якої</a:t>
            </a:r>
            <a:r>
              <a:rPr lang="ru-RU" sz="1600" b="1" dirty="0"/>
              <a:t> </a:t>
            </a:r>
            <a:r>
              <a:rPr lang="ru-RU" sz="1600" b="1" dirty="0" err="1"/>
              <a:t>культурної</a:t>
            </a:r>
            <a:r>
              <a:rPr lang="ru-RU" sz="1600" b="1" dirty="0"/>
              <a:t> </a:t>
            </a:r>
            <a:r>
              <a:rPr lang="ru-RU" sz="1600" b="1" dirty="0" err="1"/>
              <a:t>традиції</a:t>
            </a:r>
            <a:r>
              <a:rPr lang="ru-RU" sz="1600" b="1" dirty="0"/>
              <a:t> </a:t>
            </a:r>
            <a:r>
              <a:rPr lang="ru-RU" sz="1600" b="1" dirty="0" err="1"/>
              <a:t>відносять</a:t>
            </a:r>
            <a:r>
              <a:rPr lang="ru-RU" sz="1600" b="1" dirty="0"/>
              <a:t> себе </a:t>
            </a:r>
            <a:r>
              <a:rPr lang="ru-RU" sz="1600" b="1" dirty="0" err="1"/>
              <a:t>громадяни</a:t>
            </a:r>
            <a:r>
              <a:rPr lang="ru-RU" sz="1600" b="1" dirty="0"/>
              <a:t> </a:t>
            </a:r>
            <a:r>
              <a:rPr lang="ru-RU" sz="1600" b="1" dirty="0" err="1" smtClean="0"/>
              <a:t>України</a:t>
            </a:r>
            <a:endParaRPr lang="ru-RU" sz="1600" b="1" dirty="0" smtClean="0"/>
          </a:p>
          <a:p>
            <a:pPr algn="ctr"/>
            <a:endParaRPr lang="uk-UA" sz="1600" b="1" dirty="0"/>
          </a:p>
          <a:p>
            <a:r>
              <a:rPr lang="ru-RU" sz="1600" dirty="0" err="1">
                <a:solidFill>
                  <a:srgbClr val="333333"/>
                </a:solidFill>
                <a:latin typeface="Roboto"/>
              </a:rPr>
              <a:t>Ідентичність</a:t>
            </a:r>
            <a:r>
              <a:rPr lang="ru-RU" sz="1600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Roboto"/>
              </a:rPr>
              <a:t>громадян</a:t>
            </a:r>
            <a:r>
              <a:rPr lang="ru-RU" sz="1600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Roboto"/>
              </a:rPr>
              <a:t>України</a:t>
            </a:r>
            <a:r>
              <a:rPr lang="ru-RU" sz="1600" dirty="0">
                <a:solidFill>
                  <a:srgbClr val="333333"/>
                </a:solidFill>
                <a:latin typeface="Roboto"/>
              </a:rPr>
              <a:t>: </a:t>
            </a:r>
            <a:r>
              <a:rPr lang="ru-RU" sz="1600" dirty="0" err="1">
                <a:solidFill>
                  <a:srgbClr val="333333"/>
                </a:solidFill>
                <a:latin typeface="Roboto"/>
              </a:rPr>
              <a:t>тенденції</a:t>
            </a:r>
            <a:r>
              <a:rPr lang="ru-RU" sz="1600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Roboto"/>
              </a:rPr>
              <a:t>змін</a:t>
            </a:r>
            <a:r>
              <a:rPr lang="ru-RU" sz="1600" dirty="0">
                <a:solidFill>
                  <a:srgbClr val="333333"/>
                </a:solidFill>
                <a:latin typeface="Roboto"/>
              </a:rPr>
              <a:t> (</a:t>
            </a:r>
            <a:r>
              <a:rPr lang="ru-RU" sz="1600" dirty="0" err="1">
                <a:solidFill>
                  <a:srgbClr val="333333"/>
                </a:solidFill>
                <a:latin typeface="Roboto"/>
              </a:rPr>
              <a:t>травень</a:t>
            </a:r>
            <a:r>
              <a:rPr lang="ru-RU" sz="1600" dirty="0">
                <a:solidFill>
                  <a:srgbClr val="333333"/>
                </a:solidFill>
                <a:latin typeface="Roboto"/>
              </a:rPr>
              <a:t> 2023р.)</a:t>
            </a:r>
          </a:p>
          <a:p>
            <a:r>
              <a:rPr lang="ru-RU" sz="1600" dirty="0">
                <a:solidFill>
                  <a:srgbClr val="A0A0A0"/>
                </a:solidFill>
                <a:latin typeface="Raleway"/>
              </a:rPr>
              <a:t> </a:t>
            </a:r>
            <a:r>
              <a:rPr lang="ru-RU" sz="1600" dirty="0" err="1">
                <a:solidFill>
                  <a:srgbClr val="A0A0A0"/>
                </a:solidFill>
                <a:latin typeface="Raleway"/>
                <a:hlinkClick r:id="rId3"/>
              </a:rPr>
              <a:t>Разумков</a:t>
            </a:r>
            <a:r>
              <a:rPr lang="ru-RU" sz="1600" dirty="0">
                <a:solidFill>
                  <a:srgbClr val="A0A0A0"/>
                </a:solidFill>
                <a:latin typeface="Raleway"/>
                <a:hlinkClick r:id="rId3"/>
              </a:rPr>
              <a:t> Центр</a:t>
            </a:r>
            <a:r>
              <a:rPr lang="ru-RU" sz="1600" dirty="0">
                <a:solidFill>
                  <a:srgbClr val="999999"/>
                </a:solidFill>
                <a:latin typeface="Raleway"/>
              </a:rPr>
              <a:t> 21 </a:t>
            </a:r>
            <a:r>
              <a:rPr lang="ru-RU" sz="1600" dirty="0" err="1">
                <a:solidFill>
                  <a:srgbClr val="999999"/>
                </a:solidFill>
                <a:latin typeface="Raleway"/>
              </a:rPr>
              <a:t>серпня</a:t>
            </a:r>
            <a:r>
              <a:rPr lang="ru-RU" sz="1600" dirty="0">
                <a:solidFill>
                  <a:srgbClr val="999999"/>
                </a:solidFill>
                <a:latin typeface="Raleway"/>
              </a:rPr>
              <a:t> 2023</a:t>
            </a:r>
            <a:endParaRPr lang="ru-RU" sz="1600" dirty="0">
              <a:solidFill>
                <a:srgbClr val="A0A0A0"/>
              </a:solidFill>
              <a:latin typeface="Raleway"/>
            </a:endParaRPr>
          </a:p>
          <a:p>
            <a:pPr algn="ctr"/>
            <a:endParaRPr lang="ru-RU" sz="1600" b="1" dirty="0"/>
          </a:p>
          <a:p>
            <a:endParaRPr lang="ru-RU" sz="1600" dirty="0"/>
          </a:p>
          <a:p>
            <a:r>
              <a:rPr lang="ru-RU" sz="1600" dirty="0" err="1"/>
              <a:t>Даючи</a:t>
            </a:r>
            <a:r>
              <a:rPr lang="ru-RU" sz="1600" dirty="0"/>
              <a:t> </a:t>
            </a:r>
            <a:r>
              <a:rPr lang="ru-RU" sz="1600" dirty="0" err="1"/>
              <a:t>відповідь</a:t>
            </a:r>
            <a:r>
              <a:rPr lang="ru-RU" sz="1600" dirty="0"/>
              <a:t> на </a:t>
            </a:r>
            <a:r>
              <a:rPr lang="ru-RU" sz="1600" dirty="0" err="1"/>
              <a:t>питання</a:t>
            </a:r>
            <a:r>
              <a:rPr lang="ru-RU" sz="1600" dirty="0"/>
              <a:t>, до </a:t>
            </a:r>
            <a:r>
              <a:rPr lang="ru-RU" sz="1600" dirty="0" err="1"/>
              <a:t>якої</a:t>
            </a:r>
            <a:r>
              <a:rPr lang="ru-RU" sz="1600" dirty="0"/>
              <a:t> </a:t>
            </a:r>
            <a:r>
              <a:rPr lang="ru-RU" sz="1600" dirty="0" err="1"/>
              <a:t>культурної</a:t>
            </a:r>
            <a:r>
              <a:rPr lang="ru-RU" sz="1600" dirty="0"/>
              <a:t> </a:t>
            </a:r>
            <a:r>
              <a:rPr lang="ru-RU" sz="1600" dirty="0" err="1"/>
              <a:t>традиції</a:t>
            </a:r>
            <a:r>
              <a:rPr lang="ru-RU" sz="1600" dirty="0"/>
              <a:t> вони себе </a:t>
            </a:r>
            <a:r>
              <a:rPr lang="ru-RU" sz="1600" dirty="0" err="1"/>
              <a:t>відносять</a:t>
            </a:r>
            <a:r>
              <a:rPr lang="ru-RU" sz="1600" dirty="0"/>
              <a:t>, </a:t>
            </a:r>
            <a:r>
              <a:rPr lang="ru-RU" sz="1600" b="1" dirty="0"/>
              <a:t>у </a:t>
            </a:r>
            <a:r>
              <a:rPr lang="ru-RU" sz="1600" b="1" dirty="0" err="1"/>
              <a:t>травні</a:t>
            </a:r>
            <a:r>
              <a:rPr lang="ru-RU" sz="1600" b="1" dirty="0"/>
              <a:t> 2023р. </a:t>
            </a:r>
            <a:r>
              <a:rPr lang="ru-RU" sz="1600" dirty="0" err="1"/>
              <a:t>респонденти</a:t>
            </a:r>
            <a:r>
              <a:rPr lang="ru-RU" sz="1600" dirty="0"/>
              <a:t> </a:t>
            </a:r>
            <a:r>
              <a:rPr lang="ru-RU" sz="1600" dirty="0" err="1"/>
              <a:t>найчастіше</a:t>
            </a:r>
            <a:r>
              <a:rPr lang="ru-RU" sz="1600" dirty="0"/>
              <a:t> </a:t>
            </a:r>
            <a:r>
              <a:rPr lang="ru-RU" sz="1600" dirty="0" err="1"/>
              <a:t>відповідали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b="1" i="1" dirty="0" err="1"/>
              <a:t>відносять</a:t>
            </a:r>
            <a:r>
              <a:rPr lang="ru-RU" sz="1600" b="1" i="1" dirty="0"/>
              <a:t> себе до </a:t>
            </a:r>
            <a:r>
              <a:rPr lang="ru-RU" sz="1600" b="1" i="1" dirty="0" err="1"/>
              <a:t>української</a:t>
            </a:r>
            <a:r>
              <a:rPr lang="ru-RU" sz="1600" b="1" i="1" dirty="0"/>
              <a:t> </a:t>
            </a:r>
            <a:r>
              <a:rPr lang="ru-RU" sz="1600" b="1" i="1" dirty="0" err="1"/>
              <a:t>культурної</a:t>
            </a:r>
            <a:r>
              <a:rPr lang="ru-RU" sz="1600" b="1" i="1" dirty="0"/>
              <a:t> </a:t>
            </a:r>
            <a:r>
              <a:rPr lang="ru-RU" sz="1600" b="1" i="1" dirty="0" err="1"/>
              <a:t>традиції</a:t>
            </a:r>
            <a:r>
              <a:rPr lang="ru-RU" sz="1600" b="1" i="1" dirty="0"/>
              <a:t> (81%). </a:t>
            </a:r>
            <a:r>
              <a:rPr lang="ru-RU" sz="1600" dirty="0" err="1"/>
              <a:t>Частка</a:t>
            </a:r>
            <a:r>
              <a:rPr lang="ru-RU" sz="1600" dirty="0"/>
              <a:t> таких </a:t>
            </a:r>
            <a:r>
              <a:rPr lang="ru-RU" sz="1600" dirty="0" err="1"/>
              <a:t>порівняно</a:t>
            </a:r>
            <a:r>
              <a:rPr lang="ru-RU" sz="1600" dirty="0"/>
              <a:t> </a:t>
            </a:r>
            <a:r>
              <a:rPr lang="ru-RU" sz="1600" b="1" i="1" dirty="0"/>
              <a:t>з </a:t>
            </a:r>
            <a:r>
              <a:rPr lang="ru-RU" sz="1600" b="1" i="1" dirty="0" smtClean="0"/>
              <a:t>2006 р</a:t>
            </a:r>
            <a:r>
              <a:rPr lang="ru-RU" sz="1600" b="1" i="1" dirty="0"/>
              <a:t>. </a:t>
            </a:r>
            <a:r>
              <a:rPr lang="ru-RU" sz="1600" b="1" i="1" dirty="0" err="1"/>
              <a:t>істотно</a:t>
            </a:r>
            <a:r>
              <a:rPr lang="ru-RU" sz="1600" b="1" i="1" dirty="0"/>
              <a:t> </a:t>
            </a:r>
            <a:r>
              <a:rPr lang="ru-RU" sz="1600" b="1" i="1" dirty="0" err="1"/>
              <a:t>зросла</a:t>
            </a:r>
            <a:r>
              <a:rPr lang="ru-RU" sz="1600" b="1" i="1" dirty="0"/>
              <a:t> (</a:t>
            </a:r>
            <a:r>
              <a:rPr lang="ru-RU" sz="1600" b="1" i="1" dirty="0" err="1"/>
              <a:t>тоді</a:t>
            </a:r>
            <a:r>
              <a:rPr lang="ru-RU" sz="1600" b="1" i="1" dirty="0"/>
              <a:t> вона становила 56%</a:t>
            </a:r>
            <a:r>
              <a:rPr lang="ru-RU" sz="1600" dirty="0"/>
              <a:t>). З 7% до 10% </a:t>
            </a:r>
            <a:r>
              <a:rPr lang="ru-RU" sz="1600" dirty="0" err="1"/>
              <a:t>зросла</a:t>
            </a:r>
            <a:r>
              <a:rPr lang="ru-RU" sz="1600" dirty="0"/>
              <a:t> </a:t>
            </a:r>
            <a:r>
              <a:rPr lang="ru-RU" sz="1600" dirty="0" err="1"/>
              <a:t>також</a:t>
            </a:r>
            <a:r>
              <a:rPr lang="ru-RU" sz="1600" dirty="0"/>
              <a:t> </a:t>
            </a:r>
            <a:r>
              <a:rPr lang="ru-RU" sz="1600" dirty="0" err="1"/>
              <a:t>частка</a:t>
            </a:r>
            <a:r>
              <a:rPr lang="ru-RU" sz="1600" dirty="0"/>
              <a:t> тих, </a:t>
            </a:r>
            <a:r>
              <a:rPr lang="ru-RU" sz="1600" dirty="0" err="1"/>
              <a:t>хто</a:t>
            </a:r>
            <a:r>
              <a:rPr lang="ru-RU" sz="1600" dirty="0"/>
              <a:t> </a:t>
            </a:r>
            <a:r>
              <a:rPr lang="ru-RU" sz="1600" dirty="0" err="1"/>
              <a:t>відносить</a:t>
            </a:r>
            <a:r>
              <a:rPr lang="ru-RU" sz="1600" dirty="0"/>
              <a:t> себе до </a:t>
            </a:r>
            <a:r>
              <a:rPr lang="ru-RU" sz="1600" dirty="0" err="1"/>
              <a:t>загальноєвропейської</a:t>
            </a:r>
            <a:r>
              <a:rPr lang="ru-RU" sz="1600" dirty="0"/>
              <a:t> </a:t>
            </a:r>
            <a:r>
              <a:rPr lang="ru-RU" sz="1600" dirty="0" err="1"/>
              <a:t>культурної</a:t>
            </a:r>
            <a:r>
              <a:rPr lang="ru-RU" sz="1600" dirty="0"/>
              <a:t> </a:t>
            </a:r>
            <a:r>
              <a:rPr lang="ru-RU" sz="1600" dirty="0" err="1"/>
              <a:t>традиції</a:t>
            </a:r>
            <a:r>
              <a:rPr lang="ru-RU" sz="1600" dirty="0"/>
              <a:t>, і </a:t>
            </a:r>
            <a:r>
              <a:rPr lang="ru-RU" sz="1600" b="1" i="1" dirty="0" err="1"/>
              <a:t>знизилася</a:t>
            </a:r>
            <a:r>
              <a:rPr lang="ru-RU" sz="1600" b="1" i="1" dirty="0"/>
              <a:t> — тих, </a:t>
            </a:r>
            <a:r>
              <a:rPr lang="ru-RU" sz="1600" b="1" i="1" dirty="0" err="1"/>
              <a:t>хто</a:t>
            </a:r>
            <a:r>
              <a:rPr lang="ru-RU" sz="1600" b="1" i="1" dirty="0"/>
              <a:t> </a:t>
            </a:r>
            <a:r>
              <a:rPr lang="ru-RU" sz="1600" b="1" i="1" dirty="0" err="1"/>
              <a:t>відносить</a:t>
            </a:r>
            <a:r>
              <a:rPr lang="ru-RU" sz="1600" b="1" i="1" dirty="0"/>
              <a:t> себе до </a:t>
            </a:r>
            <a:r>
              <a:rPr lang="ru-RU" sz="1600" b="1" i="1" dirty="0" err="1"/>
              <a:t>російської</a:t>
            </a:r>
            <a:r>
              <a:rPr lang="ru-RU" sz="1600" b="1" i="1" dirty="0"/>
              <a:t> (з 11% до 0,5%) та </a:t>
            </a:r>
            <a:r>
              <a:rPr lang="ru-RU" sz="1600" b="1" i="1" dirty="0" err="1"/>
              <a:t>радянської</a:t>
            </a:r>
            <a:r>
              <a:rPr lang="ru-RU" sz="1600" b="1" i="1" dirty="0"/>
              <a:t> (з 16% до 4%) </a:t>
            </a:r>
            <a:r>
              <a:rPr lang="ru-RU" sz="1600" b="1" i="1" dirty="0" err="1"/>
              <a:t>культурних</a:t>
            </a:r>
            <a:r>
              <a:rPr lang="ru-RU" sz="1600" b="1" i="1" dirty="0"/>
              <a:t> </a:t>
            </a:r>
            <a:r>
              <a:rPr lang="ru-RU" sz="1600" b="1" i="1" dirty="0" err="1"/>
              <a:t>традицій</a:t>
            </a:r>
            <a:r>
              <a:rPr lang="ru-RU" sz="1600" dirty="0"/>
              <a:t>.</a:t>
            </a:r>
          </a:p>
          <a:p>
            <a:endParaRPr lang="ru-RU" sz="1600" dirty="0"/>
          </a:p>
          <a:p>
            <a:r>
              <a:rPr lang="ru-RU" sz="1600" b="1" i="1" dirty="0" err="1"/>
              <a:t>Зростання</a:t>
            </a:r>
            <a:r>
              <a:rPr lang="ru-RU" sz="1600" b="1" i="1" dirty="0"/>
              <a:t> числа тих, </a:t>
            </a:r>
            <a:r>
              <a:rPr lang="ru-RU" sz="1600" b="1" i="1" dirty="0" err="1"/>
              <a:t>хто</a:t>
            </a:r>
            <a:r>
              <a:rPr lang="ru-RU" sz="1600" b="1" i="1" dirty="0"/>
              <a:t> </a:t>
            </a:r>
            <a:r>
              <a:rPr lang="ru-RU" sz="1600" b="1" i="1" dirty="0" err="1"/>
              <a:t>відносить</a:t>
            </a:r>
            <a:r>
              <a:rPr lang="ru-RU" sz="1600" b="1" i="1" dirty="0"/>
              <a:t> себе до </a:t>
            </a:r>
            <a:r>
              <a:rPr lang="ru-RU" sz="1600" b="1" i="1" dirty="0" err="1"/>
              <a:t>української</a:t>
            </a:r>
            <a:r>
              <a:rPr lang="ru-RU" sz="1600" b="1" i="1" dirty="0"/>
              <a:t> </a:t>
            </a:r>
            <a:r>
              <a:rPr lang="ru-RU" sz="1600" b="1" i="1" dirty="0" err="1"/>
              <a:t>культурної</a:t>
            </a:r>
            <a:r>
              <a:rPr lang="ru-RU" sz="1600" b="1" i="1" dirty="0"/>
              <a:t> </a:t>
            </a:r>
            <a:r>
              <a:rPr lang="ru-RU" sz="1600" b="1" i="1" dirty="0" err="1"/>
              <a:t>традиції</a:t>
            </a:r>
            <a:r>
              <a:rPr lang="ru-RU" sz="1600" b="1" i="1" dirty="0"/>
              <a:t>, </a:t>
            </a:r>
            <a:r>
              <a:rPr lang="ru-RU" sz="1600" b="1" i="1" dirty="0" err="1"/>
              <a:t>відбулося</a:t>
            </a:r>
            <a:r>
              <a:rPr lang="ru-RU" sz="1600" b="1" i="1" dirty="0"/>
              <a:t> у </a:t>
            </a:r>
            <a:r>
              <a:rPr lang="ru-RU" sz="1600" b="1" i="1" dirty="0" err="1"/>
              <a:t>всіх</a:t>
            </a:r>
            <a:r>
              <a:rPr lang="ru-RU" sz="1600" b="1" i="1" dirty="0"/>
              <a:t> </a:t>
            </a:r>
            <a:r>
              <a:rPr lang="ru-RU" sz="1600" b="1" i="1" dirty="0" err="1"/>
              <a:t>регіонах</a:t>
            </a:r>
            <a:r>
              <a:rPr lang="ru-RU" sz="1600" dirty="0"/>
              <a:t>, </a:t>
            </a:r>
            <a:r>
              <a:rPr lang="ru-RU" sz="1600" b="1" i="1" dirty="0"/>
              <a:t>але </a:t>
            </a:r>
            <a:r>
              <a:rPr lang="ru-RU" sz="1600" b="1" i="1" dirty="0" err="1"/>
              <a:t>найбільшою</a:t>
            </a:r>
            <a:r>
              <a:rPr lang="ru-RU" sz="1600" b="1" i="1" dirty="0"/>
              <a:t> </a:t>
            </a:r>
            <a:r>
              <a:rPr lang="ru-RU" sz="1600" b="1" i="1" dirty="0" err="1"/>
              <a:t>мірою</a:t>
            </a:r>
            <a:r>
              <a:rPr lang="ru-RU" sz="1600" b="1" i="1" dirty="0"/>
              <a:t> — у </a:t>
            </a:r>
            <a:r>
              <a:rPr lang="ru-RU" sz="1600" b="1" i="1" dirty="0" err="1"/>
              <a:t>Південному</a:t>
            </a:r>
            <a:r>
              <a:rPr lang="ru-RU" sz="1600" b="1" i="1" dirty="0"/>
              <a:t> і </a:t>
            </a:r>
            <a:r>
              <a:rPr lang="ru-RU" sz="1600" b="1" i="1" dirty="0" err="1"/>
              <a:t>Східному</a:t>
            </a:r>
            <a:r>
              <a:rPr lang="ru-RU" sz="1600" b="1" i="1" dirty="0"/>
              <a:t>. У </a:t>
            </a:r>
            <a:r>
              <a:rPr lang="ru-RU" sz="1600" b="1" i="1" dirty="0" err="1"/>
              <a:t>Південному</a:t>
            </a:r>
            <a:r>
              <a:rPr lang="ru-RU" sz="1600" b="1" i="1" dirty="0"/>
              <a:t> </a:t>
            </a:r>
            <a:r>
              <a:rPr lang="ru-RU" sz="1600" b="1" i="1" dirty="0" err="1"/>
              <a:t>регіоні</a:t>
            </a:r>
            <a:r>
              <a:rPr lang="ru-RU" sz="1600" b="1" i="1" dirty="0"/>
              <a:t> </a:t>
            </a:r>
            <a:r>
              <a:rPr lang="ru-RU" sz="1600" b="1" i="1" dirty="0" err="1"/>
              <a:t>їх</a:t>
            </a:r>
            <a:r>
              <a:rPr lang="ru-RU" sz="1600" b="1" i="1" dirty="0"/>
              <a:t> </a:t>
            </a:r>
            <a:r>
              <a:rPr lang="ru-RU" sz="1600" b="1" i="1" dirty="0" err="1"/>
              <a:t>частка</a:t>
            </a:r>
            <a:r>
              <a:rPr lang="ru-RU" sz="1600" b="1" i="1" dirty="0"/>
              <a:t> </a:t>
            </a:r>
            <a:r>
              <a:rPr lang="ru-RU" sz="1600" b="1" i="1" dirty="0" err="1"/>
              <a:t>зросла</a:t>
            </a:r>
            <a:r>
              <a:rPr lang="ru-RU" sz="1600" b="1" i="1" dirty="0"/>
              <a:t> з 50% до 80%, а у </a:t>
            </a:r>
            <a:r>
              <a:rPr lang="ru-RU" sz="1600" b="1" i="1" dirty="0" err="1"/>
              <a:t>Східному</a:t>
            </a:r>
            <a:r>
              <a:rPr lang="ru-RU" sz="1600" b="1" i="1" dirty="0"/>
              <a:t> — з 46% до 76%.</a:t>
            </a:r>
          </a:p>
          <a:p>
            <a:endParaRPr lang="ru-RU" sz="1600" dirty="0"/>
          </a:p>
          <a:p>
            <a:endParaRPr lang="ru-RU" sz="1600" dirty="0"/>
          </a:p>
          <a:p>
            <a:r>
              <a:rPr lang="ru-RU" sz="1600" b="1" i="1" dirty="0" err="1"/>
              <a:t>Зростання</a:t>
            </a:r>
            <a:r>
              <a:rPr lang="ru-RU" sz="1600" b="1" i="1" dirty="0"/>
              <a:t> </a:t>
            </a:r>
            <a:r>
              <a:rPr lang="ru-RU" sz="1600" b="1" i="1" dirty="0" err="1"/>
              <a:t>віднесення</a:t>
            </a:r>
            <a:r>
              <a:rPr lang="ru-RU" sz="1600" b="1" i="1" dirty="0"/>
              <a:t> себе до </a:t>
            </a:r>
            <a:r>
              <a:rPr lang="ru-RU" sz="1600" b="1" i="1" dirty="0" err="1"/>
              <a:t>української</a:t>
            </a:r>
            <a:r>
              <a:rPr lang="ru-RU" sz="1600" b="1" i="1" dirty="0"/>
              <a:t> </a:t>
            </a:r>
            <a:r>
              <a:rPr lang="ru-RU" sz="1600" b="1" i="1" dirty="0" err="1"/>
              <a:t>культурної</a:t>
            </a:r>
            <a:r>
              <a:rPr lang="ru-RU" sz="1600" b="1" i="1" dirty="0"/>
              <a:t> </a:t>
            </a:r>
            <a:r>
              <a:rPr lang="ru-RU" sz="1600" b="1" i="1" dirty="0" err="1"/>
              <a:t>традиції</a:t>
            </a:r>
            <a:r>
              <a:rPr lang="ru-RU" sz="1600" b="1" i="1" dirty="0"/>
              <a:t> </a:t>
            </a:r>
            <a:r>
              <a:rPr lang="ru-RU" sz="1600" b="1" i="1" dirty="0" err="1"/>
              <a:t>відбулося</a:t>
            </a:r>
            <a:r>
              <a:rPr lang="ru-RU" sz="1600" b="1" i="1" dirty="0"/>
              <a:t> </a:t>
            </a:r>
            <a:r>
              <a:rPr lang="ru-RU" sz="1600" b="1" i="1" dirty="0" err="1"/>
              <a:t>майже</a:t>
            </a:r>
            <a:r>
              <a:rPr lang="ru-RU" sz="1600" b="1" i="1" dirty="0"/>
              <a:t> </a:t>
            </a:r>
            <a:r>
              <a:rPr lang="ru-RU" sz="1600" b="1" i="1" dirty="0" err="1"/>
              <a:t>переважно</a:t>
            </a:r>
            <a:r>
              <a:rPr lang="ru-RU" sz="1600" b="1" i="1" dirty="0"/>
              <a:t> за </a:t>
            </a:r>
            <a:r>
              <a:rPr lang="ru-RU" sz="1600" b="1" i="1" dirty="0" err="1"/>
              <a:t>рахунок</a:t>
            </a:r>
            <a:r>
              <a:rPr lang="ru-RU" sz="1600" b="1" i="1" dirty="0"/>
              <a:t> </a:t>
            </a:r>
            <a:r>
              <a:rPr lang="ru-RU" sz="1600" b="1" i="1" dirty="0" err="1"/>
              <a:t>російськомовного</a:t>
            </a:r>
            <a:r>
              <a:rPr lang="ru-RU" sz="1600" b="1" i="1" dirty="0"/>
              <a:t> </a:t>
            </a:r>
            <a:r>
              <a:rPr lang="ru-RU" sz="1600" b="1" i="1" dirty="0" err="1"/>
              <a:t>населення</a:t>
            </a:r>
            <a:r>
              <a:rPr lang="ru-RU" sz="1600" b="1" i="1" dirty="0"/>
              <a:t> (тих, </a:t>
            </a:r>
            <a:r>
              <a:rPr lang="ru-RU" sz="1600" b="1" i="1" dirty="0" err="1"/>
              <a:t>хто</a:t>
            </a:r>
            <a:r>
              <a:rPr lang="ru-RU" sz="1600" b="1" i="1" dirty="0"/>
              <a:t> </a:t>
            </a:r>
            <a:r>
              <a:rPr lang="ru-RU" sz="1600" b="1" i="1" dirty="0" err="1"/>
              <a:t>вдома</a:t>
            </a:r>
            <a:r>
              <a:rPr lang="ru-RU" sz="1600" b="1" i="1" dirty="0"/>
              <a:t> </a:t>
            </a:r>
            <a:r>
              <a:rPr lang="ru-RU" sz="1600" b="1" i="1" dirty="0" err="1"/>
              <a:t>переважно</a:t>
            </a:r>
            <a:r>
              <a:rPr lang="ru-RU" sz="1600" b="1" i="1" dirty="0"/>
              <a:t> говорить </a:t>
            </a:r>
            <a:r>
              <a:rPr lang="ru-RU" sz="1600" b="1" i="1" dirty="0" err="1"/>
              <a:t>російською</a:t>
            </a:r>
            <a:r>
              <a:rPr lang="ru-RU" sz="1600" b="1" i="1" dirty="0"/>
              <a:t> </a:t>
            </a:r>
            <a:r>
              <a:rPr lang="ru-RU" sz="1600" b="1" i="1" dirty="0" err="1"/>
              <a:t>мовою</a:t>
            </a:r>
            <a:r>
              <a:rPr lang="ru-RU" sz="1600" b="1" i="1" dirty="0"/>
              <a:t>) — </a:t>
            </a:r>
            <a:r>
              <a:rPr lang="ru-RU" sz="1600" b="1" i="1" dirty="0" err="1"/>
              <a:t>серед</a:t>
            </a:r>
            <a:r>
              <a:rPr lang="ru-RU" sz="1600" b="1" i="1" dirty="0"/>
              <a:t> них </a:t>
            </a:r>
            <a:r>
              <a:rPr lang="ru-RU" sz="1600" b="1" i="1" dirty="0" err="1"/>
              <a:t>частка</a:t>
            </a:r>
            <a:r>
              <a:rPr lang="ru-RU" sz="1600" b="1" i="1" dirty="0"/>
              <a:t> таких </a:t>
            </a:r>
            <a:r>
              <a:rPr lang="ru-RU" sz="1600" b="1" i="1" dirty="0" err="1"/>
              <a:t>зросла</a:t>
            </a:r>
            <a:r>
              <a:rPr lang="ru-RU" sz="1600" b="1" i="1" dirty="0"/>
              <a:t> </a:t>
            </a:r>
            <a:r>
              <a:rPr lang="ru-RU" sz="1600" b="1" i="1" dirty="0" err="1"/>
              <a:t>більш</a:t>
            </a:r>
            <a:r>
              <a:rPr lang="ru-RU" sz="1600" b="1" i="1" dirty="0"/>
              <a:t> </a:t>
            </a:r>
            <a:r>
              <a:rPr lang="ru-RU" sz="1600" b="1" i="1" dirty="0" err="1"/>
              <a:t>ніж</a:t>
            </a:r>
            <a:r>
              <a:rPr lang="ru-RU" sz="1600" b="1" i="1" dirty="0"/>
              <a:t> </a:t>
            </a:r>
            <a:r>
              <a:rPr lang="ru-RU" sz="1600" b="1" i="1" dirty="0" err="1"/>
              <a:t>удвічі</a:t>
            </a:r>
            <a:r>
              <a:rPr lang="ru-RU" sz="1600" b="1" i="1" dirty="0"/>
              <a:t> (з 29% до 64%), </a:t>
            </a:r>
            <a:r>
              <a:rPr lang="ru-RU" sz="1600" b="1" i="1" dirty="0" err="1"/>
              <a:t>тоді</a:t>
            </a:r>
            <a:r>
              <a:rPr lang="ru-RU" sz="1600" b="1" i="1" dirty="0"/>
              <a:t> як </a:t>
            </a:r>
            <a:r>
              <a:rPr lang="ru-RU" sz="1600" b="1" i="1" dirty="0" err="1"/>
              <a:t>серед</a:t>
            </a:r>
            <a:r>
              <a:rPr lang="ru-RU" sz="1600" b="1" i="1" dirty="0"/>
              <a:t> </a:t>
            </a:r>
            <a:r>
              <a:rPr lang="ru-RU" sz="1600" b="1" i="1" dirty="0" err="1"/>
              <a:t>україномовних</a:t>
            </a:r>
            <a:r>
              <a:rPr lang="ru-RU" sz="1600" b="1" i="1" dirty="0"/>
              <a:t> </a:t>
            </a:r>
            <a:r>
              <a:rPr lang="ru-RU" sz="1600" b="1" i="1" dirty="0" err="1"/>
              <a:t>це</a:t>
            </a:r>
            <a:r>
              <a:rPr lang="ru-RU" sz="1600" b="1" i="1" dirty="0"/>
              <a:t> </a:t>
            </a:r>
            <a:r>
              <a:rPr lang="ru-RU" sz="1600" b="1" i="1" dirty="0" err="1"/>
              <a:t>зростання</a:t>
            </a:r>
            <a:r>
              <a:rPr lang="ru-RU" sz="1600" b="1" i="1" dirty="0"/>
              <a:t> </a:t>
            </a:r>
            <a:r>
              <a:rPr lang="ru-RU" sz="1600" b="1" i="1" dirty="0" err="1"/>
              <a:t>значно</a:t>
            </a:r>
            <a:r>
              <a:rPr lang="ru-RU" sz="1600" b="1" i="1" dirty="0"/>
              <a:t> </a:t>
            </a:r>
            <a:r>
              <a:rPr lang="ru-RU" sz="1600" b="1" i="1" dirty="0" err="1"/>
              <a:t>менш</a:t>
            </a:r>
            <a:r>
              <a:rPr lang="ru-RU" sz="1600" b="1" i="1" dirty="0"/>
              <a:t> </a:t>
            </a:r>
            <a:r>
              <a:rPr lang="ru-RU" sz="1600" b="1" i="1" dirty="0" err="1"/>
              <a:t>виражене</a:t>
            </a:r>
            <a:r>
              <a:rPr lang="ru-RU" sz="1600" b="1" i="1" dirty="0"/>
              <a:t> (з 80% до 85,5%).</a:t>
            </a:r>
          </a:p>
          <a:p>
            <a:endParaRPr lang="ru-RU" sz="1600" dirty="0"/>
          </a:p>
          <a:p>
            <a:r>
              <a:rPr lang="ru-RU" sz="1600" b="1" i="1" dirty="0"/>
              <a:t>Як </a:t>
            </a:r>
            <a:r>
              <a:rPr lang="ru-RU" sz="1600" b="1" i="1" dirty="0" err="1"/>
              <a:t>серед</a:t>
            </a:r>
            <a:r>
              <a:rPr lang="ru-RU" sz="1600" b="1" i="1" dirty="0"/>
              <a:t> </a:t>
            </a:r>
            <a:r>
              <a:rPr lang="ru-RU" sz="1600" b="1" i="1" dirty="0" err="1"/>
              <a:t>україномовних</a:t>
            </a:r>
            <a:r>
              <a:rPr lang="ru-RU" sz="1600" b="1" i="1" dirty="0"/>
              <a:t>, так і </a:t>
            </a:r>
            <a:r>
              <a:rPr lang="ru-RU" sz="1600" b="1" i="1" dirty="0" err="1"/>
              <a:t>серед</a:t>
            </a:r>
            <a:r>
              <a:rPr lang="ru-RU" sz="1600" b="1" i="1" dirty="0"/>
              <a:t> </a:t>
            </a:r>
            <a:r>
              <a:rPr lang="ru-RU" sz="1600" b="1" i="1" dirty="0" err="1"/>
              <a:t>російськомовних</a:t>
            </a:r>
            <a:r>
              <a:rPr lang="ru-RU" sz="1600" b="1" i="1" dirty="0"/>
              <a:t> </a:t>
            </a:r>
            <a:r>
              <a:rPr lang="ru-RU" sz="1600" b="1" i="1" dirty="0" err="1"/>
              <a:t>респондентів</a:t>
            </a:r>
            <a:r>
              <a:rPr lang="ru-RU" sz="1600" b="1" i="1" dirty="0"/>
              <a:t> </a:t>
            </a:r>
            <a:r>
              <a:rPr lang="ru-RU" sz="1600" b="1" i="1" dirty="0" err="1"/>
              <a:t>знизилося</a:t>
            </a:r>
            <a:r>
              <a:rPr lang="ru-RU" sz="1600" b="1" i="1" dirty="0"/>
              <a:t> </a:t>
            </a:r>
            <a:r>
              <a:rPr lang="ru-RU" sz="1600" b="1" i="1" dirty="0" err="1"/>
              <a:t>віднесення</a:t>
            </a:r>
            <a:r>
              <a:rPr lang="ru-RU" sz="1600" b="1" i="1" dirty="0"/>
              <a:t> себе до </a:t>
            </a:r>
            <a:r>
              <a:rPr lang="ru-RU" sz="1600" b="1" i="1" dirty="0" err="1"/>
              <a:t>радянської</a:t>
            </a:r>
            <a:r>
              <a:rPr lang="ru-RU" sz="1600" b="1" i="1" dirty="0"/>
              <a:t> </a:t>
            </a:r>
            <a:r>
              <a:rPr lang="ru-RU" sz="1600" b="1" i="1" dirty="0" err="1"/>
              <a:t>культурної</a:t>
            </a:r>
            <a:r>
              <a:rPr lang="ru-RU" sz="1600" b="1" i="1" dirty="0"/>
              <a:t> </a:t>
            </a:r>
            <a:r>
              <a:rPr lang="ru-RU" sz="1600" b="1" i="1" dirty="0" err="1"/>
              <a:t>традиції</a:t>
            </a:r>
            <a:r>
              <a:rPr lang="ru-RU" sz="1600" b="1" i="1" dirty="0"/>
              <a:t>, а </a:t>
            </a:r>
            <a:r>
              <a:rPr lang="ru-RU" sz="1600" b="1" i="1" dirty="0" err="1"/>
              <a:t>серед</a:t>
            </a:r>
            <a:r>
              <a:rPr lang="ru-RU" sz="1600" b="1" i="1" dirty="0"/>
              <a:t> </a:t>
            </a:r>
            <a:r>
              <a:rPr lang="ru-RU" sz="1600" b="1" i="1" dirty="0" err="1"/>
              <a:t>російськомовних</a:t>
            </a:r>
            <a:r>
              <a:rPr lang="ru-RU" sz="1600" b="1" i="1" dirty="0"/>
              <a:t> </a:t>
            </a:r>
            <a:r>
              <a:rPr lang="ru-RU" sz="1600" b="1" i="1" dirty="0" err="1"/>
              <a:t>респондентів</a:t>
            </a:r>
            <a:r>
              <a:rPr lang="ru-RU" sz="1600" b="1" i="1" dirty="0"/>
              <a:t> — </a:t>
            </a:r>
            <a:r>
              <a:rPr lang="ru-RU" sz="1600" b="1" i="1" dirty="0" err="1"/>
              <a:t>також</a:t>
            </a:r>
            <a:r>
              <a:rPr lang="ru-RU" sz="1600" b="1" i="1" dirty="0"/>
              <a:t> до </a:t>
            </a:r>
            <a:r>
              <a:rPr lang="ru-RU" sz="1600" b="1" i="1" dirty="0" err="1"/>
              <a:t>російської</a:t>
            </a:r>
            <a:r>
              <a:rPr lang="ru-RU" sz="1600" b="1" i="1" dirty="0"/>
              <a:t> </a:t>
            </a:r>
            <a:r>
              <a:rPr lang="ru-RU" sz="1600" b="1" i="1" dirty="0" err="1"/>
              <a:t>культурної</a:t>
            </a:r>
            <a:r>
              <a:rPr lang="ru-RU" sz="1600" b="1" i="1" dirty="0"/>
              <a:t> </a:t>
            </a:r>
            <a:r>
              <a:rPr lang="ru-RU" sz="1600" b="1" i="1" dirty="0" err="1"/>
              <a:t>традиції</a:t>
            </a:r>
            <a:r>
              <a:rPr lang="ru-RU" sz="1600" b="1" i="1" dirty="0"/>
              <a:t> (з 26% до 2%) </a:t>
            </a:r>
            <a:r>
              <a:rPr lang="ru-RU" sz="1400" dirty="0" smtClean="0"/>
              <a:t>. </a:t>
            </a:r>
            <a:r>
              <a:rPr lang="en-GB" sz="1400" dirty="0">
                <a:hlinkClick r:id="rId4"/>
              </a:rPr>
              <a:t>https://</a:t>
            </a:r>
            <a:r>
              <a:rPr lang="en-GB" sz="1400" dirty="0" smtClean="0">
                <a:hlinkClick r:id="rId4"/>
              </a:rPr>
              <a:t>razumkov.org.ua/napriamky/sotsiologichni-doslidzhennia/identychnist-gromadian-ukrainy-tendentsii-zmin-traven-2023r</a:t>
            </a:r>
            <a:endParaRPr lang="uk-UA" sz="1400" dirty="0" smtClean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067952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515879"/>
              </p:ext>
            </p:extLst>
          </p:nvPr>
        </p:nvGraphicFramePr>
        <p:xfrm>
          <a:off x="658368" y="841772"/>
          <a:ext cx="11167872" cy="6188204"/>
        </p:xfrm>
        <a:graphic>
          <a:graphicData uri="http://schemas.openxmlformats.org/drawingml/2006/table">
            <a:tbl>
              <a:tblPr/>
              <a:tblGrid>
                <a:gridCol w="3722624"/>
                <a:gridCol w="3722624"/>
                <a:gridCol w="3722624"/>
              </a:tblGrid>
              <a:tr h="209172">
                <a:tc>
                  <a:txBody>
                    <a:bodyPr/>
                    <a:lstStyle/>
                    <a:p>
                      <a:pPr fontAlgn="t"/>
                      <a:endParaRPr lang="ru-RU" sz="1200" dirty="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Березень 2017р.</a:t>
                      </a: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6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dirty="0" err="1">
                          <a:effectLst/>
                        </a:rPr>
                        <a:t>Травень</a:t>
                      </a:r>
                      <a:r>
                        <a:rPr lang="ru-RU" sz="1200" dirty="0">
                          <a:effectLst/>
                        </a:rPr>
                        <a:t> 2023р.</a:t>
                      </a: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6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9172"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Волелюбність</a:t>
                      </a: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7,7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8,9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9172"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Працьовитість</a:t>
                      </a: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7,9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8,8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9172"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Патріотизм</a:t>
                      </a: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7,4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8,7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9172"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Гостинність</a:t>
                      </a: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8,0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8,6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9172"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Національна гордість</a:t>
                      </a: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7,2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8,6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9172"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Миролюбність</a:t>
                      </a: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7,8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8,5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9172"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Доброта</a:t>
                      </a: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7,5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8,3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9172"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Життєрадісність</a:t>
                      </a: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7,2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8,2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9172"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Щирість</a:t>
                      </a: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6,8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8,0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9172"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Релігійність</a:t>
                      </a: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6,5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7,5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43640"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 err="1">
                          <a:effectLst/>
                        </a:rPr>
                        <a:t>Незалежність</a:t>
                      </a:r>
                      <a:r>
                        <a:rPr lang="ru-RU" sz="1200" dirty="0">
                          <a:effectLst/>
                        </a:rPr>
                        <a:t> в думках і </a:t>
                      </a:r>
                      <a:r>
                        <a:rPr lang="ru-RU" sz="1200" dirty="0" err="1">
                          <a:effectLst/>
                        </a:rPr>
                        <a:t>поглядах</a:t>
                      </a:r>
                      <a:endParaRPr lang="ru-RU" sz="1200" dirty="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6,5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7,4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9172"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 err="1">
                          <a:effectLst/>
                        </a:rPr>
                        <a:t>Чесність</a:t>
                      </a:r>
                      <a:endParaRPr lang="ru-RU" sz="1200" dirty="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6,5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7,2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9172"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Громадська активність</a:t>
                      </a: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6,1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7,2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9172"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Індивідуалізм</a:t>
                      </a: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6,3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7,1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9172"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Колективізм</a:t>
                      </a: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5,8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6,6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9172">
                <a:tc>
                  <a:txBody>
                    <a:bodyPr/>
                    <a:lstStyle/>
                    <a:p>
                      <a:pPr fontAlgn="t"/>
                      <a:r>
                        <a:rPr lang="ru-RU" sz="1200" b="0" dirty="0" err="1">
                          <a:effectLst/>
                        </a:rPr>
                        <a:t>Войовничість</a:t>
                      </a:r>
                      <a:endParaRPr lang="ru-RU" sz="1200" b="0" dirty="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5,1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6,0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9172">
                <a:tc>
                  <a:txBody>
                    <a:bodyPr/>
                    <a:lstStyle/>
                    <a:p>
                      <a:pPr fontAlgn="t"/>
                      <a:r>
                        <a:rPr lang="ru-RU" sz="1200" b="1" i="1" dirty="0" err="1">
                          <a:effectLst/>
                        </a:rPr>
                        <a:t>Заздрісність</a:t>
                      </a:r>
                      <a:endParaRPr lang="ru-RU" sz="1200" b="1" i="1" dirty="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5,5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5,2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43640"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Байдужість до суспільних проблем</a:t>
                      </a: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5,2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4,7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9172"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Жадібність</a:t>
                      </a: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5,1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4,6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9172"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Злопам'ятність</a:t>
                      </a: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4,7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4,4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9172"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Замкненість</a:t>
                      </a: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4,4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4,0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9172"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Підступність</a:t>
                      </a: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4,3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3,5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9172"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Жорстокість</a:t>
                      </a: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4,1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3,4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43640"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Ворожість до людей іншої національності</a:t>
                      </a: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 dirty="0">
                          <a:effectLst/>
                        </a:rPr>
                        <a:t>3,6</a:t>
                      </a:r>
                      <a:endParaRPr lang="ru-RU" sz="1200" dirty="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 dirty="0">
                          <a:effectLst/>
                        </a:rPr>
                        <a:t>3,2</a:t>
                      </a:r>
                      <a:endParaRPr lang="ru-RU" sz="1200" dirty="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58368" y="103108"/>
            <a:ext cx="11167872" cy="73866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cs typeface="Arial" pitchFamily="34" charset="0"/>
              </a:rPr>
              <a:t>Як Ви </a:t>
            </a:r>
            <a:r>
              <a:rPr kumimoji="0" lang="ru-RU" altLang="ru-RU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cs typeface="Arial" pitchFamily="34" charset="0"/>
              </a:rPr>
              <a:t>вважаєте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cs typeface="Arial" pitchFamily="34" charset="0"/>
              </a:rPr>
              <a:t>, </a:t>
            </a:r>
            <a:r>
              <a:rPr kumimoji="0" lang="ru-RU" altLang="ru-RU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cs typeface="Arial" pitchFamily="34" charset="0"/>
              </a:rPr>
              <a:t>якою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cs typeface="Arial" pitchFamily="34" charset="0"/>
              </a:rPr>
              <a:t> </a:t>
            </a:r>
            <a:r>
              <a:rPr kumimoji="0" lang="ru-RU" altLang="ru-RU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cs typeface="Arial" pitchFamily="34" charset="0"/>
              </a:rPr>
              <a:t>мірою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cs typeface="Arial" pitchFamily="34" charset="0"/>
              </a:rPr>
              <a:t> </a:t>
            </a:r>
            <a:r>
              <a:rPr kumimoji="0" lang="ru-RU" altLang="ru-RU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cs typeface="Arial" pitchFamily="34" charset="0"/>
              </a:rPr>
              <a:t>українцям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cs typeface="Arial" pitchFamily="34" charset="0"/>
              </a:rPr>
              <a:t> </a:t>
            </a:r>
            <a:r>
              <a:rPr kumimoji="0" lang="ru-RU" altLang="ru-RU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cs typeface="Arial" pitchFamily="34" charset="0"/>
              </a:rPr>
              <a:t>притаманна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cs typeface="Arial" pitchFamily="34" charset="0"/>
              </a:rPr>
              <a:t> </a:t>
            </a:r>
            <a:r>
              <a:rPr kumimoji="0" lang="ru-RU" altLang="ru-RU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cs typeface="Arial" pitchFamily="34" charset="0"/>
              </a:rPr>
              <a:t>кожна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cs typeface="Arial" pitchFamily="34" charset="0"/>
              </a:rPr>
              <a:t> з таких </a:t>
            </a:r>
            <a:r>
              <a:rPr kumimoji="0" lang="ru-RU" altLang="ru-RU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cs typeface="Arial" pitchFamily="34" charset="0"/>
              </a:rPr>
              <a:t>якостей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cs typeface="Arial" pitchFamily="34" charset="0"/>
              </a:rPr>
              <a:t>? </a:t>
            </a:r>
            <a:r>
              <a:rPr kumimoji="0" lang="ru-RU" altLang="ru-RU" sz="1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cs typeface="Arial" pitchFamily="34" charset="0"/>
              </a:rPr>
              <a:t>(</a:t>
            </a:r>
            <a:r>
              <a:rPr kumimoji="0" lang="ru-RU" altLang="ru-RU" sz="12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cs typeface="Arial" pitchFamily="34" charset="0"/>
              </a:rPr>
              <a:t>оцініть</a:t>
            </a:r>
            <a:r>
              <a:rPr kumimoji="0" lang="ru-RU" altLang="ru-RU" sz="1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cs typeface="Arial" pitchFamily="34" charset="0"/>
              </a:rPr>
              <a:t> за шкалою </a:t>
            </a:r>
            <a:r>
              <a:rPr kumimoji="0" lang="ru-RU" altLang="ru-RU" sz="12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cs typeface="Arial" pitchFamily="34" charset="0"/>
              </a:rPr>
              <a:t>від</a:t>
            </a:r>
            <a:r>
              <a:rPr kumimoji="0" lang="ru-RU" altLang="ru-RU" sz="1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cs typeface="Arial" pitchFamily="34" charset="0"/>
              </a:rPr>
              <a:t> 0 до 10, де «0» </a:t>
            </a:r>
            <a:r>
              <a:rPr kumimoji="0" lang="ru-RU" altLang="ru-RU" sz="12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cs typeface="Arial" pitchFamily="34" charset="0"/>
              </a:rPr>
              <a:t>означає</a:t>
            </a:r>
            <a:r>
              <a:rPr kumimoji="0" lang="ru-RU" altLang="ru-RU" sz="1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cs typeface="Arial" pitchFamily="34" charset="0"/>
              </a:rPr>
              <a:t> — «</a:t>
            </a:r>
            <a:r>
              <a:rPr kumimoji="0" lang="ru-RU" altLang="ru-RU" sz="12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cs typeface="Arial" pitchFamily="34" charset="0"/>
              </a:rPr>
              <a:t>якість</a:t>
            </a:r>
            <a:r>
              <a:rPr kumimoji="0" lang="ru-RU" altLang="ru-RU" sz="1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cs typeface="Arial" pitchFamily="34" charset="0"/>
              </a:rPr>
              <a:t> не </a:t>
            </a:r>
            <a:r>
              <a:rPr kumimoji="0" lang="ru-RU" altLang="ru-RU" sz="12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cs typeface="Arial" pitchFamily="34" charset="0"/>
              </a:rPr>
              <a:t>притаманна</a:t>
            </a:r>
            <a:r>
              <a:rPr kumimoji="0" lang="ru-RU" altLang="ru-RU" sz="1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cs typeface="Arial" pitchFamily="34" charset="0"/>
              </a:rPr>
              <a:t> </a:t>
            </a:r>
            <a:r>
              <a:rPr kumimoji="0" lang="ru-RU" altLang="ru-RU" sz="12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cs typeface="Arial" pitchFamily="34" charset="0"/>
              </a:rPr>
              <a:t>нікому</a:t>
            </a:r>
            <a:r>
              <a:rPr kumimoji="0" lang="ru-RU" altLang="ru-RU" sz="1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cs typeface="Arial" pitchFamily="34" charset="0"/>
              </a:rPr>
              <a:t> з </a:t>
            </a:r>
            <a:r>
              <a:rPr kumimoji="0" lang="ru-RU" altLang="ru-RU" sz="12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cs typeface="Arial" pitchFamily="34" charset="0"/>
              </a:rPr>
              <a:t>українців</a:t>
            </a:r>
            <a:r>
              <a:rPr kumimoji="0" lang="ru-RU" altLang="ru-RU" sz="1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cs typeface="Arial" pitchFamily="34" charset="0"/>
              </a:rPr>
              <a:t>», а «10» — «</a:t>
            </a:r>
            <a:r>
              <a:rPr kumimoji="0" lang="ru-RU" altLang="ru-RU" sz="12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cs typeface="Arial" pitchFamily="34" charset="0"/>
              </a:rPr>
              <a:t>якість</a:t>
            </a:r>
            <a:r>
              <a:rPr kumimoji="0" lang="ru-RU" altLang="ru-RU" sz="1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cs typeface="Arial" pitchFamily="34" charset="0"/>
              </a:rPr>
              <a:t> </a:t>
            </a:r>
            <a:r>
              <a:rPr kumimoji="0" lang="ru-RU" altLang="ru-RU" sz="12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cs typeface="Arial" pitchFamily="34" charset="0"/>
              </a:rPr>
              <a:t>притаманна</a:t>
            </a:r>
            <a:r>
              <a:rPr kumimoji="0" lang="ru-RU" altLang="ru-RU" sz="1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cs typeface="Arial" pitchFamily="34" charset="0"/>
              </a:rPr>
              <a:t> </a:t>
            </a:r>
            <a:r>
              <a:rPr kumimoji="0" lang="ru-RU" altLang="ru-RU" sz="12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cs typeface="Arial" pitchFamily="34" charset="0"/>
              </a:rPr>
              <a:t>всім</a:t>
            </a:r>
            <a:r>
              <a:rPr kumimoji="0" lang="ru-RU" altLang="ru-RU" sz="1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cs typeface="Arial" pitchFamily="34" charset="0"/>
              </a:rPr>
              <a:t> </a:t>
            </a:r>
            <a:r>
              <a:rPr kumimoji="0" lang="ru-RU" altLang="ru-RU" sz="12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cs typeface="Arial" pitchFamily="34" charset="0"/>
              </a:rPr>
              <a:t>українцям</a:t>
            </a:r>
            <a:r>
              <a:rPr kumimoji="0" lang="ru-RU" altLang="ru-RU" sz="1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cs typeface="Arial" pitchFamily="34" charset="0"/>
              </a:rPr>
              <a:t>»), </a:t>
            </a:r>
            <a:r>
              <a:rPr kumimoji="0" lang="ru-RU" altLang="ru-RU" sz="12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cs typeface="Arial" pitchFamily="34" charset="0"/>
              </a:rPr>
              <a:t>середні</a:t>
            </a:r>
            <a:r>
              <a:rPr kumimoji="0" lang="ru-RU" altLang="ru-RU" sz="1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cs typeface="Arial" pitchFamily="34" charset="0"/>
              </a:rPr>
              <a:t> </a:t>
            </a:r>
            <a:r>
              <a:rPr kumimoji="0" lang="ru-RU" altLang="ru-RU" sz="12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cs typeface="Arial" pitchFamily="34" charset="0"/>
              </a:rPr>
              <a:t>бали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16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" y="751314"/>
            <a:ext cx="11580422" cy="53245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uk-UA" sz="2800" dirty="0" smtClean="0">
                <a:latin typeface="+mj-lt"/>
              </a:rPr>
              <a:t>2. Типи етнонаціональної політики : 1)антидемократична (тоталітарна, авторитарна); 2)демократична; 3) ліберальна; </a:t>
            </a:r>
          </a:p>
          <a:p>
            <a:pPr algn="just"/>
            <a:r>
              <a:rPr lang="uk-UA" sz="2400" b="1" i="1" dirty="0" smtClean="0">
                <a:latin typeface="+mj-lt"/>
              </a:rPr>
              <a:t>1) Антидемократична етнонаціональна політика </a:t>
            </a:r>
            <a:r>
              <a:rPr lang="uk-UA" dirty="0" smtClean="0">
                <a:latin typeface="+mj-lt"/>
              </a:rPr>
              <a:t>– </a:t>
            </a:r>
            <a:r>
              <a:rPr lang="uk-UA" sz="2000" dirty="0" smtClean="0">
                <a:latin typeface="+mj-lt"/>
              </a:rPr>
              <a:t>це сукупність дій, заходів і методів правлячих кіл пануючої </a:t>
            </a:r>
            <a:r>
              <a:rPr lang="uk-UA" sz="2000" dirty="0" err="1" smtClean="0">
                <a:latin typeface="+mj-lt"/>
              </a:rPr>
              <a:t>етнонації</a:t>
            </a:r>
            <a:r>
              <a:rPr lang="uk-UA" sz="2000" dirty="0" smtClean="0">
                <a:latin typeface="+mj-lt"/>
              </a:rPr>
              <a:t> та підпорядкованої їм влади, спрямованих на збереження свого статусу, своїх власних потреб та інтересів, формування єдиної нації, придушення </a:t>
            </a:r>
            <a:r>
              <a:rPr lang="uk-UA" sz="2000" dirty="0" err="1" smtClean="0">
                <a:latin typeface="+mj-lt"/>
              </a:rPr>
              <a:t>етнополітичних</a:t>
            </a:r>
            <a:r>
              <a:rPr lang="uk-UA" sz="2000" dirty="0" smtClean="0">
                <a:latin typeface="+mj-lt"/>
              </a:rPr>
              <a:t> конфліктів і дезінтеграційних тенденцій. </a:t>
            </a:r>
          </a:p>
          <a:p>
            <a:pPr algn="just"/>
            <a:r>
              <a:rPr lang="uk-UA" sz="2000" dirty="0" smtClean="0">
                <a:latin typeface="+mj-lt"/>
              </a:rPr>
              <a:t>Існує </a:t>
            </a:r>
            <a:r>
              <a:rPr lang="uk-UA" sz="2000" b="1" i="1" dirty="0" smtClean="0">
                <a:latin typeface="+mj-lt"/>
              </a:rPr>
              <a:t>два різновиди антидемократичної етнонаціональної політики</a:t>
            </a:r>
            <a:r>
              <a:rPr lang="uk-UA" sz="2000" dirty="0" smtClean="0">
                <a:latin typeface="+mj-lt"/>
              </a:rPr>
              <a:t>: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sz="2000" b="1" i="1" dirty="0" smtClean="0">
                <a:latin typeface="+mj-lt"/>
              </a:rPr>
              <a:t>тоталітарна етнонаціональна політика</a:t>
            </a:r>
            <a:r>
              <a:rPr lang="uk-UA" sz="2000" i="1" dirty="0" smtClean="0">
                <a:latin typeface="+mj-lt"/>
              </a:rPr>
              <a:t>. </a:t>
            </a:r>
            <a:r>
              <a:rPr lang="uk-UA" sz="2000" dirty="0" smtClean="0">
                <a:latin typeface="+mj-lt"/>
              </a:rPr>
              <a:t>Її мета – забезпечення потреб та інтересів пануючої </a:t>
            </a:r>
            <a:r>
              <a:rPr lang="uk-UA" sz="2000" dirty="0" err="1" smtClean="0">
                <a:latin typeface="+mj-lt"/>
              </a:rPr>
              <a:t>етнонації</a:t>
            </a:r>
            <a:r>
              <a:rPr lang="uk-UA" sz="2000" dirty="0" smtClean="0">
                <a:latin typeface="+mj-lt"/>
              </a:rPr>
              <a:t> за рахунок і на шкоду іншим підлеглим спільнотам та для запобігання національно-визвольним революціям;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sz="2000" b="1" i="1" dirty="0" smtClean="0">
                <a:latin typeface="+mj-lt"/>
              </a:rPr>
              <a:t>авторитарна етнонаціональна політика </a:t>
            </a:r>
            <a:r>
              <a:rPr lang="uk-UA" sz="2000" dirty="0" smtClean="0">
                <a:latin typeface="+mj-lt"/>
              </a:rPr>
              <a:t>проводиться в державах з авторитарними режимами. Її мета – забезпечення потреб та інтересів пануючої </a:t>
            </a:r>
            <a:r>
              <a:rPr lang="uk-UA" sz="2000" dirty="0" err="1" smtClean="0">
                <a:latin typeface="+mj-lt"/>
              </a:rPr>
              <a:t>етнонації</a:t>
            </a:r>
            <a:r>
              <a:rPr lang="uk-UA" sz="2000" dirty="0" smtClean="0">
                <a:latin typeface="+mj-lt"/>
              </a:rPr>
              <a:t>, запобігання посиленню дезінтеграційних процесів, </a:t>
            </a:r>
            <a:r>
              <a:rPr lang="uk-UA" sz="2000" b="1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сприяння злиттю етнонаціональних спільнот у «єдиний народ» (наприклад, радянський народ).</a:t>
            </a:r>
            <a:r>
              <a:rPr lang="uk-UA" sz="2000" dirty="0" smtClean="0">
                <a:latin typeface="+mj-lt"/>
              </a:rPr>
              <a:t> Методи цієї політики дещо м’якші. Ставка робиться на примусову асиміляцію підлеглих спільнот і пропаганду концепцій «дружби народів» та ін. </a:t>
            </a:r>
          </a:p>
        </p:txBody>
      </p:sp>
    </p:spTree>
    <p:extLst>
      <p:ext uri="{BB962C8B-B14F-4D97-AF65-F5344CB8AC3E}">
        <p14:creationId xmlns:p14="http://schemas.microsoft.com/office/powerpoint/2010/main" val="43551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4256" y="328547"/>
            <a:ext cx="11192256" cy="59093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uk-UA" b="1" i="1" dirty="0" smtClean="0"/>
          </a:p>
          <a:p>
            <a:pPr algn="ctr"/>
            <a:r>
              <a:rPr lang="uk-UA" b="1" i="1" dirty="0" smtClean="0"/>
              <a:t>ДЕПОРТАЦІЯ , ГОЛОДОМОР, ГОЛОКОСТ</a:t>
            </a:r>
            <a:endParaRPr lang="uk-UA" b="1" i="1" dirty="0"/>
          </a:p>
          <a:p>
            <a:endParaRPr lang="uk-UA" b="1" i="1" dirty="0" smtClean="0"/>
          </a:p>
          <a:p>
            <a:endParaRPr lang="uk-UA" b="1" i="1" dirty="0"/>
          </a:p>
          <a:p>
            <a:r>
              <a:rPr lang="en-US" b="1" i="1" dirty="0" smtClean="0"/>
              <a:t>14 </a:t>
            </a:r>
            <a:r>
              <a:rPr lang="uk-UA" b="1" i="1" dirty="0" smtClean="0"/>
              <a:t>червня 2016 р. міністрами </a:t>
            </a:r>
            <a:r>
              <a:rPr lang="ru-RU" b="1" i="1" dirty="0" err="1" smtClean="0"/>
              <a:t>юстиції</a:t>
            </a:r>
            <a:r>
              <a:rPr lang="ru-RU" b="1" i="1" dirty="0" smtClean="0"/>
              <a:t> </a:t>
            </a:r>
            <a:r>
              <a:rPr lang="ru-RU" b="1" i="1" dirty="0" err="1" smtClean="0"/>
              <a:t>України</a:t>
            </a:r>
            <a:r>
              <a:rPr lang="ru-RU" b="1" i="1" dirty="0" smtClean="0"/>
              <a:t>,  </a:t>
            </a:r>
            <a:r>
              <a:rPr lang="ru-RU" b="1" i="1" dirty="0" err="1" smtClean="0"/>
              <a:t>Естонії</a:t>
            </a:r>
            <a:r>
              <a:rPr lang="ru-RU" b="1" i="1" dirty="0"/>
              <a:t>, </a:t>
            </a:r>
            <a:r>
              <a:rPr lang="ru-RU" b="1" i="1" dirty="0" err="1"/>
              <a:t>Латвії</a:t>
            </a:r>
            <a:r>
              <a:rPr lang="ru-RU" b="1" i="1" dirty="0"/>
              <a:t>, </a:t>
            </a:r>
            <a:r>
              <a:rPr lang="ru-RU" b="1" i="1" dirty="0" err="1"/>
              <a:t>Литви</a:t>
            </a:r>
            <a:r>
              <a:rPr lang="ru-RU" b="1" i="1" dirty="0"/>
              <a:t> та </a:t>
            </a:r>
            <a:r>
              <a:rPr lang="ru-RU" b="1" i="1" dirty="0" err="1"/>
              <a:t>Польщі</a:t>
            </a:r>
            <a:r>
              <a:rPr lang="ru-RU" b="1" i="1" dirty="0"/>
              <a:t> </a:t>
            </a:r>
            <a:r>
              <a:rPr lang="ru-RU" b="1" i="1" dirty="0" err="1" smtClean="0"/>
              <a:t>підписана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була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Декларація</a:t>
            </a:r>
            <a:r>
              <a:rPr lang="ru-RU" b="1" i="1" dirty="0" smtClean="0"/>
              <a:t> </a:t>
            </a:r>
            <a:r>
              <a:rPr lang="ru-RU" b="1" i="1" dirty="0" err="1" smtClean="0"/>
              <a:t>щодо</a:t>
            </a:r>
            <a:r>
              <a:rPr lang="ru-RU" b="1" i="1" dirty="0" smtClean="0"/>
              <a:t> </a:t>
            </a:r>
            <a:r>
              <a:rPr lang="ru-RU" b="1" i="1" dirty="0"/>
              <a:t>75-річчя </a:t>
            </a:r>
            <a:r>
              <a:rPr lang="ru-RU" b="1" i="1" dirty="0" err="1"/>
              <a:t>масових</a:t>
            </a:r>
            <a:r>
              <a:rPr lang="ru-RU" b="1" i="1" dirty="0"/>
              <a:t> </a:t>
            </a:r>
            <a:r>
              <a:rPr lang="ru-RU" b="1" i="1" dirty="0" err="1"/>
              <a:t>депортацій</a:t>
            </a:r>
            <a:r>
              <a:rPr lang="ru-RU" b="1" i="1" dirty="0"/>
              <a:t> у </a:t>
            </a:r>
            <a:r>
              <a:rPr lang="ru-RU" b="1" i="1" dirty="0" err="1"/>
              <a:t>червні</a:t>
            </a:r>
            <a:r>
              <a:rPr lang="ru-RU" b="1" i="1" dirty="0"/>
              <a:t> 1941.</a:t>
            </a:r>
          </a:p>
          <a:p>
            <a:endParaRPr lang="ru-RU" dirty="0"/>
          </a:p>
          <a:p>
            <a:r>
              <a:rPr lang="ru-RU" dirty="0" err="1" smtClean="0"/>
              <a:t>Ці</a:t>
            </a:r>
            <a:r>
              <a:rPr lang="ru-RU" dirty="0" smtClean="0"/>
              <a:t> народи </a:t>
            </a:r>
            <a:r>
              <a:rPr lang="ru-RU" dirty="0" err="1"/>
              <a:t>найбільше</a:t>
            </a:r>
            <a:r>
              <a:rPr lang="ru-RU" dirty="0"/>
              <a:t> </a:t>
            </a:r>
            <a:r>
              <a:rPr lang="ru-RU" dirty="0" err="1"/>
              <a:t>постраждали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розподілу</a:t>
            </a:r>
            <a:r>
              <a:rPr lang="ru-RU" dirty="0"/>
              <a:t> </a:t>
            </a:r>
            <a:r>
              <a:rPr lang="ru-RU" dirty="0" err="1"/>
              <a:t>територій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початку 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. </a:t>
            </a:r>
            <a:r>
              <a:rPr lang="ru-RU" dirty="0" err="1"/>
              <a:t>Відомий</a:t>
            </a:r>
            <a:r>
              <a:rPr lang="ru-RU" dirty="0"/>
              <a:t> </a:t>
            </a:r>
            <a:r>
              <a:rPr lang="ru-RU" dirty="0" err="1"/>
              <a:t>американський</a:t>
            </a:r>
            <a:r>
              <a:rPr lang="ru-RU" dirty="0"/>
              <a:t> </a:t>
            </a:r>
            <a:r>
              <a:rPr lang="ru-RU" dirty="0" err="1"/>
              <a:t>історик</a:t>
            </a:r>
            <a:r>
              <a:rPr lang="ru-RU" dirty="0"/>
              <a:t> </a:t>
            </a:r>
            <a:r>
              <a:rPr lang="ru-RU" dirty="0" err="1"/>
              <a:t>Тімоті</a:t>
            </a:r>
            <a:r>
              <a:rPr lang="ru-RU" dirty="0"/>
              <a:t> </a:t>
            </a:r>
            <a:r>
              <a:rPr lang="ru-RU" dirty="0" err="1"/>
              <a:t>Снайдер</a:t>
            </a:r>
            <a:r>
              <a:rPr lang="ru-RU" dirty="0"/>
              <a:t> назвав </a:t>
            </a:r>
            <a:r>
              <a:rPr lang="ru-RU" dirty="0" err="1"/>
              <a:t>їх</a:t>
            </a:r>
            <a:r>
              <a:rPr lang="ru-RU" dirty="0"/>
              <a:t> "</a:t>
            </a:r>
            <a:r>
              <a:rPr lang="ru-RU" dirty="0" err="1"/>
              <a:t>криваві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", </a:t>
            </a:r>
            <a:r>
              <a:rPr lang="ru-RU" dirty="0" err="1"/>
              <a:t>адже</a:t>
            </a:r>
            <a:r>
              <a:rPr lang="ru-RU" dirty="0"/>
              <a:t> в 30-40-х роках </a:t>
            </a:r>
            <a:r>
              <a:rPr lang="en-GB" dirty="0"/>
              <a:t>XX </a:t>
            </a:r>
            <a:r>
              <a:rPr lang="ru-RU" dirty="0" err="1"/>
              <a:t>століття</a:t>
            </a:r>
            <a:r>
              <a:rPr lang="ru-RU" dirty="0"/>
              <a:t> на </a:t>
            </a:r>
            <a:r>
              <a:rPr lang="ru-RU" dirty="0" err="1"/>
              <a:t>цих</a:t>
            </a:r>
            <a:r>
              <a:rPr lang="ru-RU" dirty="0"/>
              <a:t> землях </a:t>
            </a:r>
            <a:r>
              <a:rPr lang="ru-RU" dirty="0" err="1"/>
              <a:t>Радянським</a:t>
            </a:r>
            <a:r>
              <a:rPr lang="ru-RU" dirty="0"/>
              <a:t> Союзом та </a:t>
            </a:r>
            <a:r>
              <a:rPr lang="ru-RU" dirty="0" err="1"/>
              <a:t>нацистською</a:t>
            </a:r>
            <a:r>
              <a:rPr lang="ru-RU" dirty="0"/>
              <a:t> </a:t>
            </a:r>
            <a:r>
              <a:rPr lang="ru-RU" dirty="0" err="1"/>
              <a:t>Німеччиною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замордовано </a:t>
            </a:r>
            <a:r>
              <a:rPr lang="ru-RU" b="1" i="1" dirty="0" err="1"/>
              <a:t>біля</a:t>
            </a:r>
            <a:r>
              <a:rPr lang="ru-RU" b="1" i="1" dirty="0"/>
              <a:t> 14 </a:t>
            </a:r>
            <a:r>
              <a:rPr lang="ru-RU" b="1" i="1" dirty="0" err="1"/>
              <a:t>мільйонів</a:t>
            </a:r>
            <a:r>
              <a:rPr lang="ru-RU" b="1" i="1" dirty="0"/>
              <a:t> людей</a:t>
            </a:r>
            <a:r>
              <a:rPr lang="ru-RU" dirty="0"/>
              <a:t>. </a:t>
            </a:r>
            <a:r>
              <a:rPr lang="ru-RU" dirty="0" err="1"/>
              <a:t>Жоден</a:t>
            </a:r>
            <a:r>
              <a:rPr lang="ru-RU" dirty="0"/>
              <a:t> з них не </a:t>
            </a:r>
            <a:r>
              <a:rPr lang="ru-RU" dirty="0" err="1"/>
              <a:t>був</a:t>
            </a:r>
            <a:r>
              <a:rPr lang="ru-RU" dirty="0"/>
              <a:t> солдатом. </a:t>
            </a:r>
            <a:r>
              <a:rPr lang="ru-RU" dirty="0" err="1"/>
              <a:t>Більшість</a:t>
            </a:r>
            <a:r>
              <a:rPr lang="ru-RU" dirty="0"/>
              <a:t> з них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літніми</a:t>
            </a:r>
            <a:r>
              <a:rPr lang="ru-RU" dirty="0"/>
              <a:t> людьми, </a:t>
            </a:r>
            <a:r>
              <a:rPr lang="ru-RU" dirty="0" err="1"/>
              <a:t>жінками</a:t>
            </a:r>
            <a:r>
              <a:rPr lang="ru-RU" dirty="0"/>
              <a:t> та </a:t>
            </a:r>
            <a:r>
              <a:rPr lang="ru-RU" dirty="0" err="1"/>
              <a:t>дітьми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не </a:t>
            </a:r>
            <a:r>
              <a:rPr lang="ru-RU" dirty="0" err="1"/>
              <a:t>мали</a:t>
            </a:r>
            <a:r>
              <a:rPr lang="ru-RU" dirty="0"/>
              <a:t> </a:t>
            </a:r>
            <a:r>
              <a:rPr lang="ru-RU" dirty="0" err="1"/>
              <a:t>зброї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  <a:p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/>
              <a:t>страшна цифра </a:t>
            </a:r>
            <a:r>
              <a:rPr lang="ru-RU" dirty="0" err="1"/>
              <a:t>складається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жертв Голодомору в </a:t>
            </a:r>
            <a:r>
              <a:rPr lang="ru-RU" dirty="0" err="1"/>
              <a:t>Україні</a:t>
            </a:r>
            <a:r>
              <a:rPr lang="ru-RU" dirty="0"/>
              <a:t>, </a:t>
            </a:r>
            <a:r>
              <a:rPr lang="ru-RU" dirty="0" err="1"/>
              <a:t>Голокосту</a:t>
            </a:r>
            <a:r>
              <a:rPr lang="ru-RU" dirty="0"/>
              <a:t> </a:t>
            </a:r>
            <a:r>
              <a:rPr lang="ru-RU" dirty="0" err="1"/>
              <a:t>євреїв</a:t>
            </a:r>
            <a:r>
              <a:rPr lang="ru-RU" dirty="0"/>
              <a:t>, </a:t>
            </a:r>
            <a:r>
              <a:rPr lang="ru-RU" dirty="0" err="1"/>
              <a:t>масових</a:t>
            </a:r>
            <a:r>
              <a:rPr lang="ru-RU" dirty="0"/>
              <a:t> </a:t>
            </a:r>
            <a:r>
              <a:rPr lang="ru-RU" dirty="0" err="1"/>
              <a:t>розстрілів</a:t>
            </a:r>
            <a:r>
              <a:rPr lang="ru-RU" dirty="0"/>
              <a:t> </a:t>
            </a:r>
            <a:r>
              <a:rPr lang="ru-RU" dirty="0" err="1"/>
              <a:t>противників</a:t>
            </a:r>
            <a:r>
              <a:rPr lang="ru-RU" dirty="0"/>
              <a:t> </a:t>
            </a:r>
            <a:r>
              <a:rPr lang="ru-RU" dirty="0" err="1"/>
              <a:t>комунізації</a:t>
            </a:r>
            <a:r>
              <a:rPr lang="ru-RU" dirty="0"/>
              <a:t> та </a:t>
            </a:r>
            <a:r>
              <a:rPr lang="ru-RU" dirty="0" err="1"/>
              <a:t>колективізації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постраждалих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масових</a:t>
            </a:r>
            <a:r>
              <a:rPr lang="ru-RU" dirty="0"/>
              <a:t> </a:t>
            </a:r>
            <a:r>
              <a:rPr lang="ru-RU" dirty="0" err="1"/>
              <a:t>депортацій</a:t>
            </a:r>
            <a:r>
              <a:rPr lang="ru-RU" dirty="0"/>
              <a:t> в </a:t>
            </a:r>
            <a:r>
              <a:rPr lang="ru-RU" dirty="0" err="1"/>
              <a:t>Сибір</a:t>
            </a:r>
            <a:r>
              <a:rPr lang="ru-RU" dirty="0"/>
              <a:t> та </a:t>
            </a:r>
            <a:r>
              <a:rPr lang="ru-RU" dirty="0" err="1"/>
              <a:t>Середню</a:t>
            </a:r>
            <a:r>
              <a:rPr lang="ru-RU" dirty="0"/>
              <a:t> </a:t>
            </a:r>
            <a:r>
              <a:rPr lang="ru-RU" dirty="0" err="1"/>
              <a:t>Азію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Депортації</a:t>
            </a:r>
            <a:r>
              <a:rPr lang="ru-RU" dirty="0"/>
              <a:t> 1939-1941 на </a:t>
            </a:r>
            <a:r>
              <a:rPr lang="ru-RU" dirty="0" err="1"/>
              <a:t>новоотриманих</a:t>
            </a:r>
            <a:r>
              <a:rPr lang="ru-RU" dirty="0"/>
              <a:t> землях </a:t>
            </a:r>
            <a:r>
              <a:rPr lang="ru-RU" dirty="0" err="1"/>
              <a:t>здійснювали</a:t>
            </a:r>
            <a:r>
              <a:rPr lang="ru-RU" dirty="0"/>
              <a:t> разом </a:t>
            </a:r>
            <a:r>
              <a:rPr lang="ru-RU" dirty="0" err="1"/>
              <a:t>Радянський</a:t>
            </a:r>
            <a:r>
              <a:rPr lang="ru-RU" dirty="0"/>
              <a:t> Союз та </a:t>
            </a:r>
            <a:r>
              <a:rPr lang="ru-RU" dirty="0" err="1"/>
              <a:t>Німеччина</a:t>
            </a:r>
            <a:r>
              <a:rPr lang="ru-RU" dirty="0"/>
              <a:t>, коли вони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союзниками.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b="1" i="1" dirty="0">
                <a:latin typeface="Cambria" panose="02040503050406030204" pitchFamily="18" charset="0"/>
              </a:rPr>
              <a:t>у 1939-1941 роках на </a:t>
            </a:r>
            <a:r>
              <a:rPr lang="ru-RU" b="1" i="1" dirty="0" err="1">
                <a:latin typeface="Cambria" panose="02040503050406030204" pitchFamily="18" charset="0"/>
              </a:rPr>
              <a:t>західних</a:t>
            </a:r>
            <a:r>
              <a:rPr lang="ru-RU" b="1" i="1" dirty="0">
                <a:latin typeface="Cambria" panose="02040503050406030204" pitchFamily="18" charset="0"/>
              </a:rPr>
              <a:t> землях </a:t>
            </a:r>
            <a:r>
              <a:rPr lang="ru-RU" b="1" i="1" dirty="0" err="1">
                <a:latin typeface="Cambria" panose="02040503050406030204" pitchFamily="18" charset="0"/>
              </a:rPr>
              <a:t>України</a:t>
            </a:r>
            <a:r>
              <a:rPr lang="ru-RU" b="1" i="1" dirty="0">
                <a:latin typeface="Cambria" panose="02040503050406030204" pitchFamily="18" charset="0"/>
              </a:rPr>
              <a:t> </a:t>
            </a:r>
            <a:r>
              <a:rPr lang="ru-RU" b="1" i="1" dirty="0" err="1">
                <a:latin typeface="Cambria" panose="02040503050406030204" pitchFamily="18" charset="0"/>
              </a:rPr>
              <a:t>було</a:t>
            </a:r>
            <a:r>
              <a:rPr lang="ru-RU" b="1" i="1" dirty="0">
                <a:latin typeface="Cambria" panose="02040503050406030204" pitchFamily="18" charset="0"/>
              </a:rPr>
              <a:t> проведено </a:t>
            </a:r>
            <a:r>
              <a:rPr lang="ru-RU" b="1" i="1" dirty="0" err="1">
                <a:latin typeface="Cambria" panose="02040503050406030204" pitchFamily="18" charset="0"/>
              </a:rPr>
              <a:t>чотири</a:t>
            </a:r>
            <a:r>
              <a:rPr lang="ru-RU" b="1" i="1" dirty="0">
                <a:latin typeface="Cambria" panose="02040503050406030204" pitchFamily="18" charset="0"/>
              </a:rPr>
              <a:t> </a:t>
            </a:r>
            <a:r>
              <a:rPr lang="ru-RU" b="1" i="1" dirty="0" err="1">
                <a:latin typeface="Cambria" panose="02040503050406030204" pitchFamily="18" charset="0"/>
              </a:rPr>
              <a:t>масові</a:t>
            </a:r>
            <a:r>
              <a:rPr lang="ru-RU" b="1" i="1" dirty="0">
                <a:latin typeface="Cambria" panose="02040503050406030204" pitchFamily="18" charset="0"/>
              </a:rPr>
              <a:t> </a:t>
            </a:r>
            <a:r>
              <a:rPr lang="ru-RU" b="1" i="1" dirty="0" err="1">
                <a:latin typeface="Cambria" panose="02040503050406030204" pitchFamily="18" charset="0"/>
              </a:rPr>
              <a:t>депортації</a:t>
            </a:r>
            <a:r>
              <a:rPr lang="ru-RU" b="1" i="1" dirty="0">
                <a:latin typeface="Cambria" panose="02040503050406030204" pitchFamily="18" charset="0"/>
              </a:rPr>
              <a:t> (у лютому, </a:t>
            </a:r>
            <a:r>
              <a:rPr lang="ru-RU" b="1" i="1" dirty="0" err="1">
                <a:latin typeface="Cambria" panose="02040503050406030204" pitchFamily="18" charset="0"/>
              </a:rPr>
              <a:t>квітні-травні</a:t>
            </a:r>
            <a:r>
              <a:rPr lang="ru-RU" b="1" i="1" dirty="0">
                <a:latin typeface="Cambria" panose="02040503050406030204" pitchFamily="18" charset="0"/>
              </a:rPr>
              <a:t>, </a:t>
            </a:r>
            <a:r>
              <a:rPr lang="ru-RU" b="1" i="1" dirty="0" err="1">
                <a:latin typeface="Cambria" panose="02040503050406030204" pitchFamily="18" charset="0"/>
              </a:rPr>
              <a:t>червні-липні</a:t>
            </a:r>
            <a:r>
              <a:rPr lang="ru-RU" b="1" i="1" dirty="0">
                <a:latin typeface="Cambria" panose="02040503050406030204" pitchFamily="18" charset="0"/>
              </a:rPr>
              <a:t> 1940 і </a:t>
            </a:r>
            <a:r>
              <a:rPr lang="ru-RU" b="1" i="1" dirty="0" err="1">
                <a:latin typeface="Cambria" panose="02040503050406030204" pitchFamily="18" charset="0"/>
              </a:rPr>
              <a:t>травні-червні</a:t>
            </a:r>
            <a:r>
              <a:rPr lang="ru-RU" b="1" i="1" dirty="0">
                <a:latin typeface="Cambria" panose="02040503050406030204" pitchFamily="18" charset="0"/>
              </a:rPr>
              <a:t> 1941), жертвами </a:t>
            </a:r>
            <a:r>
              <a:rPr lang="ru-RU" b="1" i="1" dirty="0" err="1">
                <a:latin typeface="Cambria" panose="02040503050406030204" pitchFamily="18" charset="0"/>
              </a:rPr>
              <a:t>яких</a:t>
            </a:r>
            <a:r>
              <a:rPr lang="ru-RU" b="1" i="1" dirty="0">
                <a:latin typeface="Cambria" panose="02040503050406030204" pitchFamily="18" charset="0"/>
              </a:rPr>
              <a:t> стали </a:t>
            </a:r>
            <a:r>
              <a:rPr lang="ru-RU" b="1" i="1" dirty="0" err="1">
                <a:latin typeface="Cambria" panose="02040503050406030204" pitchFamily="18" charset="0"/>
              </a:rPr>
              <a:t>понад</a:t>
            </a:r>
            <a:r>
              <a:rPr lang="ru-RU" b="1" i="1" dirty="0">
                <a:latin typeface="Cambria" panose="02040503050406030204" pitchFamily="18" charset="0"/>
              </a:rPr>
              <a:t> 200 </a:t>
            </a:r>
            <a:r>
              <a:rPr lang="ru-RU" b="1" i="1" dirty="0" err="1">
                <a:latin typeface="Cambria" panose="02040503050406030204" pitchFamily="18" charset="0"/>
              </a:rPr>
              <a:t>тисяч</a:t>
            </a:r>
            <a:r>
              <a:rPr lang="ru-RU" b="1" i="1" dirty="0">
                <a:latin typeface="Cambria" panose="02040503050406030204" pitchFamily="18" charset="0"/>
              </a:rPr>
              <a:t> </a:t>
            </a:r>
            <a:r>
              <a:rPr lang="ru-RU" b="1" i="1" dirty="0" err="1">
                <a:latin typeface="Cambria" panose="02040503050406030204" pitchFamily="18" charset="0"/>
              </a:rPr>
              <a:t>осіб</a:t>
            </a:r>
            <a:r>
              <a:rPr lang="ru-RU" b="1" i="1" dirty="0">
                <a:latin typeface="Cambria" panose="02040503050406030204" pitchFamily="18" charset="0"/>
              </a:rPr>
              <a:t> (</a:t>
            </a:r>
            <a:r>
              <a:rPr lang="ru-RU" b="1" i="1" dirty="0" err="1">
                <a:latin typeface="Cambria" panose="02040503050406030204" pitchFamily="18" charset="0"/>
              </a:rPr>
              <a:t>українців</a:t>
            </a:r>
            <a:r>
              <a:rPr lang="ru-RU" b="1" i="1" dirty="0">
                <a:latin typeface="Cambria" panose="02040503050406030204" pitchFamily="18" charset="0"/>
              </a:rPr>
              <a:t>, </a:t>
            </a:r>
            <a:r>
              <a:rPr lang="ru-RU" b="1" i="1" dirty="0" err="1">
                <a:latin typeface="Cambria" panose="02040503050406030204" pitchFamily="18" charset="0"/>
              </a:rPr>
              <a:t>поляків</a:t>
            </a:r>
            <a:r>
              <a:rPr lang="ru-RU" b="1" i="1" dirty="0">
                <a:latin typeface="Cambria" panose="02040503050406030204" pitchFamily="18" charset="0"/>
              </a:rPr>
              <a:t>, </a:t>
            </a:r>
            <a:r>
              <a:rPr lang="ru-RU" b="1" i="1" dirty="0" err="1">
                <a:latin typeface="Cambria" panose="02040503050406030204" pitchFamily="18" charset="0"/>
              </a:rPr>
              <a:t>євреїв</a:t>
            </a:r>
            <a:r>
              <a:rPr lang="ru-RU" b="1" i="1" dirty="0">
                <a:latin typeface="Cambria" panose="020405030504060302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7780671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8912" y="4826675"/>
            <a:ext cx="11545824" cy="20313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 err="1">
                <a:solidFill>
                  <a:srgbClr val="000000"/>
                </a:solidFill>
                <a:latin typeface="Fira Sans"/>
              </a:rPr>
              <a:t>Виселення</a:t>
            </a:r>
            <a:r>
              <a:rPr lang="ru-RU" sz="1400" dirty="0">
                <a:solidFill>
                  <a:srgbClr val="000000"/>
                </a:solidFill>
                <a:latin typeface="Fira Sans"/>
              </a:rPr>
              <a:t> з </a:t>
            </a:r>
            <a:r>
              <a:rPr lang="ru-RU" sz="1400" dirty="0" err="1">
                <a:solidFill>
                  <a:srgbClr val="000000"/>
                </a:solidFill>
                <a:latin typeface="Fira Sans"/>
              </a:rPr>
              <a:t>новоприєднаної</a:t>
            </a:r>
            <a:r>
              <a:rPr lang="ru-RU" sz="1400" dirty="0">
                <a:solidFill>
                  <a:srgbClr val="000000"/>
                </a:solidFill>
                <a:latin typeface="Fira Sans"/>
              </a:rPr>
              <a:t> до СРСР </a:t>
            </a:r>
            <a:r>
              <a:rPr lang="ru-RU" sz="1400" dirty="0" err="1">
                <a:solidFill>
                  <a:srgbClr val="000000"/>
                </a:solidFill>
                <a:latin typeface="Fira Sans"/>
              </a:rPr>
              <a:t>території</a:t>
            </a:r>
            <a:r>
              <a:rPr lang="ru-RU" sz="1400" dirty="0">
                <a:solidFill>
                  <a:srgbClr val="000000"/>
                </a:solidFill>
                <a:latin typeface="Fira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Fira Sans"/>
              </a:rPr>
              <a:t>Західної</a:t>
            </a:r>
            <a:r>
              <a:rPr lang="ru-RU" sz="1400" dirty="0">
                <a:solidFill>
                  <a:srgbClr val="000000"/>
                </a:solidFill>
                <a:latin typeface="Fira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Fira Sans"/>
              </a:rPr>
              <a:t>України</a:t>
            </a:r>
            <a:r>
              <a:rPr lang="ru-RU" sz="1400" dirty="0">
                <a:solidFill>
                  <a:srgbClr val="000000"/>
                </a:solidFill>
                <a:latin typeface="Fira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Fira Sans"/>
              </a:rPr>
              <a:t>відбувалися</a:t>
            </a:r>
            <a:r>
              <a:rPr lang="ru-RU" sz="1400" dirty="0">
                <a:solidFill>
                  <a:srgbClr val="000000"/>
                </a:solidFill>
                <a:latin typeface="Fira Sans"/>
              </a:rPr>
              <a:t> в рамках </a:t>
            </a:r>
            <a:r>
              <a:rPr lang="ru-RU" sz="1400" dirty="0" err="1">
                <a:solidFill>
                  <a:srgbClr val="000000"/>
                </a:solidFill>
                <a:latin typeface="Fira Sans"/>
              </a:rPr>
              <a:t>кампанії</a:t>
            </a:r>
            <a:r>
              <a:rPr lang="ru-RU" sz="1400" dirty="0">
                <a:solidFill>
                  <a:srgbClr val="000000"/>
                </a:solidFill>
                <a:latin typeface="Fira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Fira Sans"/>
              </a:rPr>
              <a:t>радянської</a:t>
            </a:r>
            <a:r>
              <a:rPr lang="ru-RU" sz="1400" dirty="0">
                <a:solidFill>
                  <a:srgbClr val="000000"/>
                </a:solidFill>
                <a:latin typeface="Fira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Fira Sans"/>
              </a:rPr>
              <a:t>влади</a:t>
            </a:r>
            <a:r>
              <a:rPr lang="ru-RU" sz="1400" dirty="0">
                <a:solidFill>
                  <a:srgbClr val="000000"/>
                </a:solidFill>
                <a:latin typeface="Fira Sans"/>
              </a:rPr>
              <a:t>, </a:t>
            </a:r>
            <a:r>
              <a:rPr lang="ru-RU" sz="1400" dirty="0" err="1">
                <a:solidFill>
                  <a:srgbClr val="000000"/>
                </a:solidFill>
                <a:latin typeface="Fira Sans"/>
              </a:rPr>
              <a:t>що</a:t>
            </a:r>
            <a:r>
              <a:rPr lang="ru-RU" sz="1400" dirty="0">
                <a:solidFill>
                  <a:srgbClr val="000000"/>
                </a:solidFill>
                <a:latin typeface="Fira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Fira Sans"/>
              </a:rPr>
              <a:t>офіційно</a:t>
            </a:r>
            <a:r>
              <a:rPr lang="ru-RU" sz="1400" dirty="0">
                <a:solidFill>
                  <a:srgbClr val="000000"/>
                </a:solidFill>
                <a:latin typeface="Fira Sans"/>
              </a:rPr>
              <a:t> </a:t>
            </a:r>
            <a:r>
              <a:rPr lang="ru-RU" sz="1400" i="1" dirty="0" err="1">
                <a:solidFill>
                  <a:srgbClr val="000000"/>
                </a:solidFill>
                <a:latin typeface="Fira Sans"/>
              </a:rPr>
              <a:t>називалася</a:t>
            </a:r>
            <a:r>
              <a:rPr lang="ru-RU" sz="1400" i="1" dirty="0">
                <a:solidFill>
                  <a:srgbClr val="000000"/>
                </a:solidFill>
                <a:latin typeface="Fira Sans"/>
              </a:rPr>
              <a:t> </a:t>
            </a:r>
            <a:r>
              <a:rPr lang="ru-RU" sz="1400" i="1" dirty="0" smtClean="0">
                <a:solidFill>
                  <a:srgbClr val="000000"/>
                </a:solidFill>
                <a:latin typeface="Fira Sans"/>
              </a:rPr>
              <a:t> - "</a:t>
            </a:r>
            <a:r>
              <a:rPr lang="ru-RU" sz="1400" i="1" dirty="0" err="1">
                <a:solidFill>
                  <a:srgbClr val="000000"/>
                </a:solidFill>
                <a:latin typeface="Fira Sans"/>
              </a:rPr>
              <a:t>очищенням</a:t>
            </a:r>
            <a:r>
              <a:rPr lang="ru-RU" sz="1400" i="1" dirty="0">
                <a:solidFill>
                  <a:srgbClr val="000000"/>
                </a:solidFill>
                <a:latin typeface="Fira Sans"/>
              </a:rPr>
              <a:t>" </a:t>
            </a:r>
            <a:r>
              <a:rPr lang="ru-RU" sz="1400" i="1" dirty="0" err="1">
                <a:solidFill>
                  <a:srgbClr val="000000"/>
                </a:solidFill>
                <a:latin typeface="Fira Sans"/>
              </a:rPr>
              <a:t>території</a:t>
            </a:r>
            <a:r>
              <a:rPr lang="ru-RU" sz="1400" i="1" dirty="0">
                <a:solidFill>
                  <a:srgbClr val="000000"/>
                </a:solidFill>
                <a:latin typeface="Fira Sans"/>
              </a:rPr>
              <a:t> </a:t>
            </a:r>
            <a:r>
              <a:rPr lang="ru-RU" sz="1400" i="1" dirty="0" err="1">
                <a:solidFill>
                  <a:srgbClr val="000000"/>
                </a:solidFill>
                <a:latin typeface="Fira Sans"/>
              </a:rPr>
              <a:t>від</a:t>
            </a:r>
            <a:r>
              <a:rPr lang="ru-RU" sz="1400" i="1" dirty="0">
                <a:solidFill>
                  <a:srgbClr val="000000"/>
                </a:solidFill>
                <a:latin typeface="Fira Sans"/>
              </a:rPr>
              <a:t> "</a:t>
            </a:r>
            <a:r>
              <a:rPr lang="ru-RU" sz="1400" i="1" dirty="0" err="1">
                <a:solidFill>
                  <a:srgbClr val="000000"/>
                </a:solidFill>
                <a:latin typeface="Fira Sans"/>
              </a:rPr>
              <a:t>антирадянських</a:t>
            </a:r>
            <a:r>
              <a:rPr lang="ru-RU" sz="1400" i="1" dirty="0">
                <a:solidFill>
                  <a:srgbClr val="000000"/>
                </a:solidFill>
                <a:latin typeface="Fira Sans"/>
              </a:rPr>
              <a:t>, </a:t>
            </a:r>
            <a:r>
              <a:rPr lang="ru-RU" sz="1400" i="1" dirty="0" err="1">
                <a:solidFill>
                  <a:srgbClr val="000000"/>
                </a:solidFill>
                <a:latin typeface="Fira Sans"/>
              </a:rPr>
              <a:t>кримінальних</a:t>
            </a:r>
            <a:r>
              <a:rPr lang="ru-RU" sz="1400" i="1" dirty="0">
                <a:solidFill>
                  <a:srgbClr val="000000"/>
                </a:solidFill>
                <a:latin typeface="Fira Sans"/>
              </a:rPr>
              <a:t> і </a:t>
            </a:r>
            <a:r>
              <a:rPr lang="ru-RU" sz="1400" i="1" dirty="0" err="1">
                <a:solidFill>
                  <a:srgbClr val="000000"/>
                </a:solidFill>
                <a:latin typeface="Fira Sans"/>
              </a:rPr>
              <a:t>соціально</a:t>
            </a:r>
            <a:r>
              <a:rPr lang="ru-RU" sz="1400" i="1" dirty="0">
                <a:solidFill>
                  <a:srgbClr val="000000"/>
                </a:solidFill>
                <a:latin typeface="Fira Sans"/>
              </a:rPr>
              <a:t> </a:t>
            </a:r>
            <a:r>
              <a:rPr lang="ru-RU" sz="1400" i="1" dirty="0" err="1">
                <a:solidFill>
                  <a:srgbClr val="000000"/>
                </a:solidFill>
                <a:latin typeface="Fira Sans"/>
              </a:rPr>
              <a:t>небезпечних</a:t>
            </a:r>
            <a:r>
              <a:rPr lang="ru-RU" sz="1400" i="1" dirty="0">
                <a:solidFill>
                  <a:srgbClr val="000000"/>
                </a:solidFill>
                <a:latin typeface="Fira Sans"/>
              </a:rPr>
              <a:t> </a:t>
            </a:r>
            <a:r>
              <a:rPr lang="ru-RU" sz="1400" i="1" dirty="0" err="1">
                <a:solidFill>
                  <a:srgbClr val="000000"/>
                </a:solidFill>
                <a:latin typeface="Fira Sans"/>
              </a:rPr>
              <a:t>елементів</a:t>
            </a:r>
            <a:r>
              <a:rPr lang="ru-RU" sz="1400" i="1" dirty="0">
                <a:solidFill>
                  <a:srgbClr val="000000"/>
                </a:solidFill>
                <a:latin typeface="Fira Sans"/>
              </a:rPr>
              <a:t>" і </a:t>
            </a:r>
            <a:r>
              <a:rPr lang="ru-RU" sz="1400" i="1" dirty="0" err="1">
                <a:solidFill>
                  <a:srgbClr val="000000"/>
                </a:solidFill>
                <a:latin typeface="Fira Sans"/>
              </a:rPr>
              <a:t>членів</a:t>
            </a:r>
            <a:r>
              <a:rPr lang="ru-RU" sz="1400" i="1" dirty="0">
                <a:solidFill>
                  <a:srgbClr val="000000"/>
                </a:solidFill>
                <a:latin typeface="Fira Sans"/>
              </a:rPr>
              <a:t> </a:t>
            </a:r>
            <a:r>
              <a:rPr lang="ru-RU" sz="1400" i="1" dirty="0" err="1">
                <a:solidFill>
                  <a:srgbClr val="000000"/>
                </a:solidFill>
                <a:latin typeface="Fira Sans"/>
              </a:rPr>
              <a:t>їх</a:t>
            </a:r>
            <a:r>
              <a:rPr lang="ru-RU" sz="1400" i="1" dirty="0">
                <a:solidFill>
                  <a:srgbClr val="000000"/>
                </a:solidFill>
                <a:latin typeface="Fira Sans"/>
              </a:rPr>
              <a:t> родин.</a:t>
            </a:r>
            <a:r>
              <a:rPr lang="ru-RU" sz="1400" i="1" dirty="0"/>
              <a:t/>
            </a:r>
            <a:br>
              <a:rPr lang="ru-RU" sz="1400" i="1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i="1" dirty="0" err="1">
                <a:solidFill>
                  <a:srgbClr val="000000"/>
                </a:solidFill>
                <a:latin typeface="Fira Sans"/>
              </a:rPr>
              <a:t>Перші</a:t>
            </a:r>
            <a:r>
              <a:rPr lang="ru-RU" sz="1400" i="1" dirty="0">
                <a:solidFill>
                  <a:srgbClr val="000000"/>
                </a:solidFill>
                <a:latin typeface="Fira Sans"/>
              </a:rPr>
              <a:t> </a:t>
            </a:r>
            <a:r>
              <a:rPr lang="ru-RU" sz="1400" i="1" dirty="0" err="1">
                <a:solidFill>
                  <a:srgbClr val="000000"/>
                </a:solidFill>
                <a:latin typeface="Fira Sans"/>
              </a:rPr>
              <a:t>депортації</a:t>
            </a:r>
            <a:r>
              <a:rPr lang="ru-RU" sz="1400" i="1" dirty="0">
                <a:solidFill>
                  <a:srgbClr val="000000"/>
                </a:solidFill>
                <a:latin typeface="Fira Sans"/>
              </a:rPr>
              <a:t> </a:t>
            </a:r>
            <a:r>
              <a:rPr lang="ru-RU" sz="1400" i="1" dirty="0" err="1">
                <a:solidFill>
                  <a:srgbClr val="000000"/>
                </a:solidFill>
                <a:latin typeface="Fira Sans"/>
              </a:rPr>
              <a:t>українців</a:t>
            </a:r>
            <a:r>
              <a:rPr lang="ru-RU" sz="1400" i="1" dirty="0">
                <a:solidFill>
                  <a:srgbClr val="000000"/>
                </a:solidFill>
                <a:latin typeface="Fira Sans"/>
              </a:rPr>
              <a:t> </a:t>
            </a:r>
            <a:r>
              <a:rPr lang="ru-RU" sz="1400" i="1" dirty="0" err="1">
                <a:solidFill>
                  <a:srgbClr val="000000"/>
                </a:solidFill>
                <a:latin typeface="Fira Sans"/>
              </a:rPr>
              <a:t>розпочалися</a:t>
            </a:r>
            <a:r>
              <a:rPr lang="ru-RU" sz="1400" i="1" dirty="0">
                <a:solidFill>
                  <a:srgbClr val="000000"/>
                </a:solidFill>
                <a:latin typeface="Fira Sans"/>
              </a:rPr>
              <a:t> в 1939 </a:t>
            </a:r>
            <a:r>
              <a:rPr lang="ru-RU" sz="1400" i="1" dirty="0" err="1">
                <a:solidFill>
                  <a:srgbClr val="000000"/>
                </a:solidFill>
                <a:latin typeface="Fira Sans"/>
              </a:rPr>
              <a:t>році</a:t>
            </a:r>
            <a:r>
              <a:rPr lang="ru-RU" sz="1400" i="1" dirty="0">
                <a:solidFill>
                  <a:srgbClr val="000000"/>
                </a:solidFill>
                <a:latin typeface="Fira Sans"/>
              </a:rPr>
              <a:t> </a:t>
            </a:r>
            <a:r>
              <a:rPr lang="ru-RU" sz="1400" i="1" dirty="0" err="1">
                <a:solidFill>
                  <a:srgbClr val="000000"/>
                </a:solidFill>
                <a:latin typeface="Fira Sans"/>
              </a:rPr>
              <a:t>невдовзі</a:t>
            </a:r>
            <a:r>
              <a:rPr lang="ru-RU" sz="1400" i="1" dirty="0">
                <a:solidFill>
                  <a:srgbClr val="000000"/>
                </a:solidFill>
                <a:latin typeface="Fira Sans"/>
              </a:rPr>
              <a:t> </a:t>
            </a:r>
            <a:r>
              <a:rPr lang="ru-RU" sz="1400" i="1" dirty="0" err="1">
                <a:solidFill>
                  <a:srgbClr val="000000"/>
                </a:solidFill>
                <a:latin typeface="Fira Sans"/>
              </a:rPr>
              <a:t>після</a:t>
            </a:r>
            <a:r>
              <a:rPr lang="ru-RU" sz="1400" i="1" dirty="0">
                <a:solidFill>
                  <a:srgbClr val="000000"/>
                </a:solidFill>
                <a:latin typeface="Fira Sans"/>
              </a:rPr>
              <a:t> </a:t>
            </a:r>
            <a:r>
              <a:rPr lang="ru-RU" sz="1400" i="1" dirty="0" err="1">
                <a:solidFill>
                  <a:srgbClr val="000000"/>
                </a:solidFill>
                <a:latin typeface="Fira Sans"/>
              </a:rPr>
              <a:t>поділу</a:t>
            </a:r>
            <a:r>
              <a:rPr lang="ru-RU" sz="1400" i="1" dirty="0">
                <a:solidFill>
                  <a:srgbClr val="000000"/>
                </a:solidFill>
                <a:latin typeface="Fira Sans"/>
              </a:rPr>
              <a:t> </a:t>
            </a:r>
            <a:r>
              <a:rPr lang="ru-RU" sz="1400" i="1" dirty="0" err="1">
                <a:solidFill>
                  <a:srgbClr val="000000"/>
                </a:solidFill>
                <a:latin typeface="Fira Sans"/>
              </a:rPr>
              <a:t>Польщі</a:t>
            </a:r>
            <a:r>
              <a:rPr lang="ru-RU" sz="1400" i="1" dirty="0">
                <a:solidFill>
                  <a:srgbClr val="000000"/>
                </a:solidFill>
                <a:latin typeface="Fira Sans"/>
              </a:rPr>
              <a:t> </a:t>
            </a:r>
            <a:r>
              <a:rPr lang="ru-RU" sz="1400" i="1" dirty="0" err="1">
                <a:solidFill>
                  <a:srgbClr val="000000"/>
                </a:solidFill>
                <a:latin typeface="Fira Sans"/>
              </a:rPr>
              <a:t>нацистською</a:t>
            </a:r>
            <a:r>
              <a:rPr lang="ru-RU" sz="1400" i="1" dirty="0">
                <a:solidFill>
                  <a:srgbClr val="000000"/>
                </a:solidFill>
                <a:latin typeface="Fira Sans"/>
              </a:rPr>
              <a:t> </a:t>
            </a:r>
            <a:r>
              <a:rPr lang="ru-RU" sz="1400" i="1" dirty="0" err="1">
                <a:solidFill>
                  <a:srgbClr val="000000"/>
                </a:solidFill>
                <a:latin typeface="Fira Sans"/>
              </a:rPr>
              <a:t>Німеччиною</a:t>
            </a:r>
            <a:r>
              <a:rPr lang="ru-RU" sz="1400" i="1" dirty="0">
                <a:solidFill>
                  <a:srgbClr val="000000"/>
                </a:solidFill>
                <a:latin typeface="Fira Sans"/>
              </a:rPr>
              <a:t> і </a:t>
            </a:r>
            <a:r>
              <a:rPr lang="ru-RU" sz="1400" i="1" dirty="0" err="1">
                <a:solidFill>
                  <a:srgbClr val="000000"/>
                </a:solidFill>
                <a:latin typeface="Fira Sans"/>
              </a:rPr>
              <a:t>комуністичним</a:t>
            </a:r>
            <a:r>
              <a:rPr lang="ru-RU" sz="1400" i="1" dirty="0">
                <a:solidFill>
                  <a:srgbClr val="000000"/>
                </a:solidFill>
                <a:latin typeface="Fira Sans"/>
              </a:rPr>
              <a:t> СРСР в </a:t>
            </a:r>
            <a:r>
              <a:rPr lang="ru-RU" sz="1400" i="1" dirty="0" err="1">
                <a:solidFill>
                  <a:srgbClr val="000000"/>
                </a:solidFill>
                <a:latin typeface="Fira Sans"/>
              </a:rPr>
              <a:t>ході</a:t>
            </a:r>
            <a:r>
              <a:rPr lang="ru-RU" sz="1400" i="1" dirty="0">
                <a:solidFill>
                  <a:srgbClr val="000000"/>
                </a:solidFill>
                <a:latin typeface="Fira Sans"/>
              </a:rPr>
              <a:t> "</a:t>
            </a:r>
            <a:r>
              <a:rPr lang="ru-RU" sz="1400" i="1" dirty="0" err="1">
                <a:solidFill>
                  <a:srgbClr val="000000"/>
                </a:solidFill>
                <a:latin typeface="Fira Sans"/>
              </a:rPr>
              <a:t>облаштування</a:t>
            </a:r>
            <a:r>
              <a:rPr lang="ru-RU" sz="1400" i="1" dirty="0">
                <a:solidFill>
                  <a:srgbClr val="000000"/>
                </a:solidFill>
                <a:latin typeface="Fira Sans"/>
              </a:rPr>
              <a:t> нового </a:t>
            </a:r>
            <a:r>
              <a:rPr lang="ru-RU" sz="1400" i="1" dirty="0" err="1">
                <a:solidFill>
                  <a:srgbClr val="000000"/>
                </a:solidFill>
                <a:latin typeface="Fira Sans"/>
              </a:rPr>
              <a:t>західного</a:t>
            </a:r>
            <a:r>
              <a:rPr lang="ru-RU" sz="1400" i="1" dirty="0">
                <a:solidFill>
                  <a:srgbClr val="000000"/>
                </a:solidFill>
                <a:latin typeface="Fira Sans"/>
              </a:rPr>
              <a:t> кордону" СРСР. </a:t>
            </a:r>
            <a:r>
              <a:rPr lang="ru-RU" sz="1400" dirty="0">
                <a:solidFill>
                  <a:srgbClr val="000000"/>
                </a:solidFill>
                <a:latin typeface="Fira Sans"/>
              </a:rPr>
              <a:t>Як </a:t>
            </a:r>
            <a:r>
              <a:rPr lang="ru-RU" sz="1400" dirty="0" err="1">
                <a:solidFill>
                  <a:srgbClr val="000000"/>
                </a:solidFill>
                <a:latin typeface="Fira Sans"/>
              </a:rPr>
              <a:t>стверджують</a:t>
            </a:r>
            <a:r>
              <a:rPr lang="ru-RU" sz="1400" dirty="0">
                <a:solidFill>
                  <a:srgbClr val="000000"/>
                </a:solidFill>
                <a:latin typeface="Fira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Fira Sans"/>
              </a:rPr>
              <a:t>історики</a:t>
            </a:r>
            <a:r>
              <a:rPr lang="ru-RU" sz="1400" dirty="0">
                <a:solidFill>
                  <a:srgbClr val="000000"/>
                </a:solidFill>
                <a:latin typeface="Fira Sans"/>
              </a:rPr>
              <a:t>, </a:t>
            </a:r>
            <a:r>
              <a:rPr lang="ru-RU" sz="1400" dirty="0" err="1">
                <a:solidFill>
                  <a:srgbClr val="000000"/>
                </a:solidFill>
                <a:latin typeface="Fira Sans"/>
              </a:rPr>
              <a:t>виселення</a:t>
            </a:r>
            <a:r>
              <a:rPr lang="ru-RU" sz="1400" dirty="0">
                <a:solidFill>
                  <a:srgbClr val="000000"/>
                </a:solidFill>
                <a:latin typeface="Fira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Fira Sans"/>
              </a:rPr>
              <a:t>нагадувало</a:t>
            </a:r>
            <a:r>
              <a:rPr lang="ru-RU" sz="1400" dirty="0">
                <a:solidFill>
                  <a:srgbClr val="000000"/>
                </a:solidFill>
                <a:latin typeface="Fira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Fira Sans"/>
              </a:rPr>
              <a:t>бойову</a:t>
            </a:r>
            <a:r>
              <a:rPr lang="ru-RU" sz="1400" dirty="0">
                <a:solidFill>
                  <a:srgbClr val="000000"/>
                </a:solidFill>
                <a:latin typeface="Fira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Fira Sans"/>
              </a:rPr>
              <a:t>операцію</a:t>
            </a:r>
            <a:r>
              <a:rPr lang="ru-RU" sz="1400" dirty="0">
                <a:solidFill>
                  <a:srgbClr val="000000"/>
                </a:solidFill>
                <a:latin typeface="Fira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Fira Sans"/>
              </a:rPr>
              <a:t>прикордонних</a:t>
            </a:r>
            <a:r>
              <a:rPr lang="ru-RU" sz="1400" dirty="0">
                <a:solidFill>
                  <a:srgbClr val="000000"/>
                </a:solidFill>
                <a:latin typeface="Fira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Fira Sans"/>
              </a:rPr>
              <a:t>військ</a:t>
            </a:r>
            <a:r>
              <a:rPr lang="ru-RU" sz="1400" dirty="0">
                <a:solidFill>
                  <a:srgbClr val="000000"/>
                </a:solidFill>
                <a:latin typeface="Fira Sans"/>
              </a:rPr>
              <a:t>, </a:t>
            </a:r>
            <a:r>
              <a:rPr lang="ru-RU" sz="1400" dirty="0" err="1">
                <a:solidFill>
                  <a:srgbClr val="000000"/>
                </a:solidFill>
                <a:latin typeface="Fira Sans"/>
              </a:rPr>
              <a:t>що</a:t>
            </a:r>
            <a:r>
              <a:rPr lang="ru-RU" sz="1400" dirty="0">
                <a:solidFill>
                  <a:srgbClr val="000000"/>
                </a:solidFill>
                <a:latin typeface="Fira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Fira Sans"/>
              </a:rPr>
              <a:t>здійснювалася</a:t>
            </a:r>
            <a:r>
              <a:rPr lang="ru-RU" sz="1400" dirty="0">
                <a:solidFill>
                  <a:srgbClr val="000000"/>
                </a:solidFill>
                <a:latin typeface="Fira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Fira Sans"/>
              </a:rPr>
              <a:t>під</a:t>
            </a:r>
            <a:r>
              <a:rPr lang="ru-RU" sz="1400" dirty="0">
                <a:solidFill>
                  <a:srgbClr val="000000"/>
                </a:solidFill>
                <a:latin typeface="Fira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Fira Sans"/>
              </a:rPr>
              <a:t>керівництвом</a:t>
            </a:r>
            <a:r>
              <a:rPr lang="ru-RU" sz="1400" dirty="0">
                <a:solidFill>
                  <a:srgbClr val="000000"/>
                </a:solidFill>
                <a:latin typeface="Fira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Fira Sans"/>
              </a:rPr>
              <a:t>партійних</a:t>
            </a:r>
            <a:r>
              <a:rPr lang="ru-RU" sz="1400" dirty="0">
                <a:solidFill>
                  <a:srgbClr val="000000"/>
                </a:solidFill>
                <a:latin typeface="Fira Sans"/>
              </a:rPr>
              <a:t> і </a:t>
            </a:r>
            <a:r>
              <a:rPr lang="ru-RU" sz="1400" dirty="0" err="1">
                <a:solidFill>
                  <a:srgbClr val="000000"/>
                </a:solidFill>
                <a:latin typeface="Fira Sans"/>
              </a:rPr>
              <a:t>радянських</a:t>
            </a:r>
            <a:r>
              <a:rPr lang="ru-RU" sz="1400" dirty="0">
                <a:solidFill>
                  <a:srgbClr val="000000"/>
                </a:solidFill>
                <a:latin typeface="Fira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Fira Sans"/>
              </a:rPr>
              <a:t>органів</a:t>
            </a:r>
            <a:r>
              <a:rPr lang="ru-RU" sz="1400" dirty="0">
                <a:solidFill>
                  <a:srgbClr val="000000"/>
                </a:solidFill>
                <a:latin typeface="Fira Sans"/>
              </a:rPr>
              <a:t>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i="1" dirty="0" err="1">
                <a:solidFill>
                  <a:srgbClr val="000000"/>
                </a:solidFill>
                <a:latin typeface="Fira Sans"/>
              </a:rPr>
              <a:t>Найбільш</a:t>
            </a:r>
            <a:r>
              <a:rPr lang="ru-RU" sz="1400" i="1" dirty="0">
                <a:solidFill>
                  <a:srgbClr val="000000"/>
                </a:solidFill>
                <a:latin typeface="Fira Sans"/>
              </a:rPr>
              <a:t> </a:t>
            </a:r>
            <a:r>
              <a:rPr lang="ru-RU" sz="1400" i="1" dirty="0" err="1">
                <a:solidFill>
                  <a:srgbClr val="000000"/>
                </a:solidFill>
                <a:latin typeface="Fira Sans"/>
              </a:rPr>
              <a:t>жорстокою</a:t>
            </a:r>
            <a:r>
              <a:rPr lang="ru-RU" sz="1400" i="1" dirty="0">
                <a:solidFill>
                  <a:srgbClr val="000000"/>
                </a:solidFill>
                <a:latin typeface="Fira Sans"/>
              </a:rPr>
              <a:t> </a:t>
            </a:r>
            <a:r>
              <a:rPr lang="ru-RU" sz="1400" i="1" dirty="0" err="1">
                <a:solidFill>
                  <a:srgbClr val="000000"/>
                </a:solidFill>
                <a:latin typeface="Fira Sans"/>
              </a:rPr>
              <a:t>була</a:t>
            </a:r>
            <a:r>
              <a:rPr lang="ru-RU" sz="1400" i="1" dirty="0">
                <a:solidFill>
                  <a:srgbClr val="000000"/>
                </a:solidFill>
                <a:latin typeface="Fira Sans"/>
              </a:rPr>
              <a:t> </a:t>
            </a:r>
            <a:r>
              <a:rPr lang="ru-RU" sz="1400" i="1" dirty="0" err="1">
                <a:solidFill>
                  <a:srgbClr val="000000"/>
                </a:solidFill>
                <a:latin typeface="Fira Sans"/>
              </a:rPr>
              <a:t>депортація</a:t>
            </a:r>
            <a:r>
              <a:rPr lang="ru-RU" sz="1400" i="1" dirty="0">
                <a:solidFill>
                  <a:srgbClr val="000000"/>
                </a:solidFill>
                <a:latin typeface="Fira Sans"/>
              </a:rPr>
              <a:t> </a:t>
            </a:r>
            <a:r>
              <a:rPr lang="ru-RU" sz="1400" i="1" dirty="0" err="1">
                <a:solidFill>
                  <a:srgbClr val="000000"/>
                </a:solidFill>
                <a:latin typeface="Fira Sans"/>
              </a:rPr>
              <a:t>кримськотатарського</a:t>
            </a:r>
            <a:r>
              <a:rPr lang="ru-RU" sz="1400" i="1" dirty="0">
                <a:solidFill>
                  <a:srgbClr val="000000"/>
                </a:solidFill>
                <a:latin typeface="Fira Sans"/>
              </a:rPr>
              <a:t> народу 1944, яка </a:t>
            </a:r>
            <a:r>
              <a:rPr lang="ru-RU" sz="1400" i="1" dirty="0" err="1">
                <a:solidFill>
                  <a:srgbClr val="000000"/>
                </a:solidFill>
                <a:latin typeface="Fira Sans"/>
              </a:rPr>
              <a:t>призвела</a:t>
            </a:r>
            <a:r>
              <a:rPr lang="ru-RU" sz="1400" i="1" dirty="0">
                <a:solidFill>
                  <a:srgbClr val="000000"/>
                </a:solidFill>
                <a:latin typeface="Fira Sans"/>
              </a:rPr>
              <a:t> до </a:t>
            </a:r>
            <a:r>
              <a:rPr lang="ru-RU" sz="1400" i="1" dirty="0" err="1">
                <a:solidFill>
                  <a:srgbClr val="000000"/>
                </a:solidFill>
                <a:latin typeface="Fira Sans"/>
              </a:rPr>
              <a:t>загибелі</a:t>
            </a:r>
            <a:r>
              <a:rPr lang="ru-RU" sz="1400" i="1" dirty="0">
                <a:solidFill>
                  <a:srgbClr val="000000"/>
                </a:solidFill>
                <a:latin typeface="Fira Sans"/>
              </a:rPr>
              <a:t> </a:t>
            </a:r>
            <a:r>
              <a:rPr lang="ru-RU" sz="1400" i="1" dirty="0" err="1">
                <a:solidFill>
                  <a:srgbClr val="000000"/>
                </a:solidFill>
                <a:latin typeface="Fira Sans"/>
              </a:rPr>
              <a:t>ледь</a:t>
            </a:r>
            <a:r>
              <a:rPr lang="ru-RU" sz="1400" i="1" dirty="0">
                <a:solidFill>
                  <a:srgbClr val="000000"/>
                </a:solidFill>
                <a:latin typeface="Fira Sans"/>
              </a:rPr>
              <a:t> не </a:t>
            </a:r>
            <a:r>
              <a:rPr lang="ru-RU" sz="1400" i="1" dirty="0" err="1">
                <a:solidFill>
                  <a:srgbClr val="000000"/>
                </a:solidFill>
                <a:latin typeface="Fira Sans"/>
              </a:rPr>
              <a:t>чверті</a:t>
            </a:r>
            <a:r>
              <a:rPr lang="ru-RU" sz="1400" i="1" dirty="0">
                <a:solidFill>
                  <a:srgbClr val="000000"/>
                </a:solidFill>
                <a:latin typeface="Fira Sans"/>
              </a:rPr>
              <a:t> </a:t>
            </a:r>
            <a:r>
              <a:rPr lang="ru-RU" sz="1400" i="1" dirty="0" err="1">
                <a:solidFill>
                  <a:srgbClr val="000000"/>
                </a:solidFill>
                <a:latin typeface="Fira Sans"/>
              </a:rPr>
              <a:t>всього</a:t>
            </a:r>
            <a:r>
              <a:rPr lang="ru-RU" sz="1400" i="1" dirty="0">
                <a:solidFill>
                  <a:srgbClr val="000000"/>
                </a:solidFill>
                <a:latin typeface="Fira Sans"/>
              </a:rPr>
              <a:t> народу і мала </a:t>
            </a:r>
            <a:r>
              <a:rPr lang="ru-RU" sz="1400" i="1" dirty="0" err="1">
                <a:solidFill>
                  <a:srgbClr val="000000"/>
                </a:solidFill>
                <a:latin typeface="Fira Sans"/>
              </a:rPr>
              <a:t>ознаки</a:t>
            </a:r>
            <a:r>
              <a:rPr lang="ru-RU" sz="1400" i="1" dirty="0">
                <a:solidFill>
                  <a:srgbClr val="000000"/>
                </a:solidFill>
                <a:latin typeface="Fira Sans"/>
              </a:rPr>
              <a:t> геноциду.</a:t>
            </a:r>
            <a:endParaRPr lang="ru-RU" sz="14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2336" y="164067"/>
            <a:ext cx="11545824" cy="44012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1400" b="1" i="1" dirty="0"/>
              <a:t>Депорта́ція украї́нців </a:t>
            </a:r>
            <a:r>
              <a:rPr lang="vi-VN" sz="1400" dirty="0"/>
              <a:t>у Радя́нському Сою́зі — інструмент радянської національної політики сталінських часів. Депортація українців являла собою насильницьке переселення останніх у віддалені місцевості СРСР, де вони розміщалися у спецпоселеннях.</a:t>
            </a:r>
          </a:p>
          <a:p>
            <a:endParaRPr lang="vi-VN" sz="1400" dirty="0"/>
          </a:p>
          <a:p>
            <a:pPr algn="ctr"/>
            <a:r>
              <a:rPr lang="vi-VN" sz="1400" b="1" dirty="0"/>
              <a:t>Хронологія</a:t>
            </a:r>
          </a:p>
          <a:p>
            <a:r>
              <a:rPr lang="vi-VN" sz="1400" b="1" i="1" dirty="0"/>
              <a:t>У 1925—1928 </a:t>
            </a:r>
            <a:r>
              <a:rPr lang="vi-VN" sz="1400" dirty="0"/>
              <a:t>роках провадила роботу так звана тристороння комісія УРСР, БРСР та РРФСР щодо перерозподілу кордонів, і як наслідок роботи тієї комісії та розподілу кордонів з українських земель Стародубщині, Білгородщини, Орловщини, Дону були депортовані на Зелений, Малиновий та Сірий Клин сотні тисяч українців</a:t>
            </a:r>
            <a:r>
              <a:rPr lang="vi-VN" sz="1400" dirty="0" smtClean="0"/>
              <a:t>.</a:t>
            </a:r>
            <a:endParaRPr lang="vi-VN" sz="1400" dirty="0"/>
          </a:p>
          <a:p>
            <a:r>
              <a:rPr lang="vi-VN" sz="1400" b="1" i="1" dirty="0"/>
              <a:t>1930 року </a:t>
            </a:r>
            <a:r>
              <a:rPr lang="vi-VN" sz="1400" dirty="0"/>
              <a:t>СРСР розпочав зачистку західних кордонів — і знову депортації українців.</a:t>
            </a:r>
          </a:p>
          <a:p>
            <a:r>
              <a:rPr lang="vi-VN" sz="1400" dirty="0"/>
              <a:t>Так звана «куркульська» висилка </a:t>
            </a:r>
            <a:r>
              <a:rPr lang="vi-VN" sz="1400" b="1" i="1" dirty="0"/>
              <a:t>1930—36 років </a:t>
            </a:r>
            <a:r>
              <a:rPr lang="vi-VN" sz="1400" dirty="0"/>
              <a:t>забрала знову десятки тисяч українців</a:t>
            </a:r>
            <a:r>
              <a:rPr lang="vi-VN" sz="1400" dirty="0" smtClean="0"/>
              <a:t>.</a:t>
            </a:r>
            <a:endParaRPr lang="vi-VN" sz="1400" dirty="0"/>
          </a:p>
          <a:p>
            <a:r>
              <a:rPr lang="vi-VN" sz="1400" b="1" i="1" dirty="0"/>
              <a:t>Із захопленням Радянським Союзом Західної України, Західної Білорусі та країн Балтії у 1939—1940 роках, </a:t>
            </a:r>
            <a:r>
              <a:rPr lang="vi-VN" sz="1400" i="1" dirty="0"/>
              <a:t>депортації торкнулись і народів, що мешкали на цих землях.</a:t>
            </a:r>
          </a:p>
          <a:p>
            <a:r>
              <a:rPr lang="vi-VN" sz="1400" dirty="0" smtClean="0"/>
              <a:t>Уже </a:t>
            </a:r>
            <a:r>
              <a:rPr lang="vi-VN" sz="1400" dirty="0"/>
              <a:t>восени 1939 року перша хвиля депортації охопила </a:t>
            </a:r>
            <a:r>
              <a:rPr lang="uk-UA" sz="1400" dirty="0" smtClean="0"/>
              <a:t>тих, хто жив у Польщі</a:t>
            </a:r>
            <a:r>
              <a:rPr lang="vi-VN" sz="1400" dirty="0" smtClean="0"/>
              <a:t>. </a:t>
            </a:r>
            <a:r>
              <a:rPr lang="vi-VN" sz="1400" dirty="0"/>
              <a:t>Протягом грудня 1939 — березня 1940 роках із Західної України та Західної Білорусі було депортовано понад 137 тисяч осіб. Їх виселяли в північно-східні області РРФСР, Комі АРСР і Казахстану</a:t>
            </a:r>
            <a:r>
              <a:rPr lang="vi-VN" sz="1400" dirty="0" smtClean="0"/>
              <a:t>.</a:t>
            </a:r>
            <a:endParaRPr lang="vi-VN" sz="1400" dirty="0"/>
          </a:p>
          <a:p>
            <a:r>
              <a:rPr lang="vi-VN" sz="1400" dirty="0"/>
              <a:t>Друга хвиля депортації прокотилась у квітні 1940 року, коли було вивезено заможних селян — «куркулів» (до 6 тисяч сімей із Західної України та Західної Білорусі). Всього із Західної України в 1939—1940 роках було вислано до Сибіру, Поволжя, Казахстану та на Північ, за різними підрахунками, від 10 до 20 % населення. Чимало невинних людей, яких німецько-радянська війна застала в місцевих тюрмах, було знищено</a:t>
            </a:r>
            <a:r>
              <a:rPr lang="vi-VN" sz="1400" dirty="0" smtClean="0"/>
              <a:t>.</a:t>
            </a:r>
            <a:endParaRPr lang="vi-VN" sz="1400" dirty="0"/>
          </a:p>
          <a:p>
            <a:r>
              <a:rPr lang="vi-VN" sz="1400" dirty="0"/>
              <a:t>28 листопада 1947 міністр внутрішніх справ СРСР С.Круглов направив заступнику голови Ради міністрів СРСР Л. Берії повідомлення про переселення з західних областей України 26460 сімей (76268 осіб) «активних націоналістів і бандитів». 21197 сімей (61066 осіб) на роботу у вугільній промисловості східних районів СРСР, інші 5264 сім'ї (15202 особи) в Омську область</a:t>
            </a:r>
            <a:r>
              <a:rPr lang="vi-VN" sz="1400" dirty="0" smtClean="0"/>
              <a:t>.</a:t>
            </a:r>
            <a:endParaRPr lang="uk-UA" sz="1400" dirty="0" smtClean="0"/>
          </a:p>
        </p:txBody>
      </p:sp>
    </p:spTree>
    <p:extLst>
      <p:ext uri="{BB962C8B-B14F-4D97-AF65-F5344CB8AC3E}">
        <p14:creationId xmlns:p14="http://schemas.microsoft.com/office/powerpoint/2010/main" val="21260395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865632"/>
            <a:ext cx="10887456" cy="430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91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9634" y="731520"/>
            <a:ext cx="11635839" cy="60016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2400" b="1" i="1" dirty="0" smtClean="0">
                <a:latin typeface="+mj-lt"/>
              </a:rPr>
              <a:t>2) Демократична етнонаціональна політика </a:t>
            </a:r>
            <a:r>
              <a:rPr lang="uk-UA" sz="2400" dirty="0" smtClean="0">
                <a:latin typeface="+mj-lt"/>
              </a:rPr>
              <a:t>– це діяльність системи суспільних, державних та етнонаціональних інститутів і механізмів, спрямована на врегулювання відносин між етнонаціональними спільнотами і між ними та державою, забезпечення їхніх прав та інтересів, запобігання ескалації </a:t>
            </a:r>
            <a:r>
              <a:rPr lang="uk-UA" sz="2400" dirty="0" err="1" smtClean="0">
                <a:latin typeface="+mj-lt"/>
              </a:rPr>
              <a:t>етнополітичних</a:t>
            </a:r>
            <a:r>
              <a:rPr lang="uk-UA" sz="2400" dirty="0" smtClean="0">
                <a:latin typeface="+mj-lt"/>
              </a:rPr>
              <a:t> конфліктів і зміцнення національної (громадянської) єдності. </a:t>
            </a:r>
          </a:p>
          <a:p>
            <a:pPr algn="just"/>
            <a:endParaRPr lang="uk-UA" sz="2400" dirty="0">
              <a:latin typeface="+mj-lt"/>
            </a:endParaRPr>
          </a:p>
          <a:p>
            <a:pPr algn="just"/>
            <a:r>
              <a:rPr lang="uk-UA" sz="2400" dirty="0" smtClean="0">
                <a:latin typeface="+mj-lt"/>
              </a:rPr>
              <a:t>Така політика притаманна країнам з демократичним устроєм. </a:t>
            </a:r>
            <a:endParaRPr lang="uk-UA" sz="2400" dirty="0">
              <a:latin typeface="+mj-lt"/>
            </a:endParaRPr>
          </a:p>
          <a:p>
            <a:pPr algn="just"/>
            <a:r>
              <a:rPr lang="uk-UA" sz="2400" dirty="0" smtClean="0">
                <a:latin typeface="+mj-lt"/>
              </a:rPr>
              <a:t>Її </a:t>
            </a:r>
            <a:r>
              <a:rPr lang="uk-UA" sz="2400" b="1" i="1" dirty="0" smtClean="0">
                <a:latin typeface="+mj-lt"/>
              </a:rPr>
              <a:t>мета </a:t>
            </a:r>
            <a:r>
              <a:rPr lang="uk-UA" sz="2400" dirty="0" smtClean="0">
                <a:latin typeface="+mj-lt"/>
              </a:rPr>
              <a:t>полягає в забезпеченні прав та інтересів етнонаціональних спільнот та в збереженні </a:t>
            </a:r>
            <a:r>
              <a:rPr lang="uk-UA" sz="2400" dirty="0" err="1" smtClean="0">
                <a:latin typeface="+mj-lt"/>
              </a:rPr>
              <a:t>етнополітичної</a:t>
            </a:r>
            <a:r>
              <a:rPr lang="uk-UA" sz="2400" dirty="0" smtClean="0">
                <a:latin typeface="+mj-lt"/>
              </a:rPr>
              <a:t> стабільності. </a:t>
            </a:r>
            <a:endParaRPr lang="uk-UA" sz="2400" dirty="0">
              <a:latin typeface="+mj-lt"/>
            </a:endParaRPr>
          </a:p>
          <a:p>
            <a:pPr algn="just"/>
            <a:r>
              <a:rPr lang="uk-UA" sz="2400" b="1" i="1" dirty="0" smtClean="0">
                <a:latin typeface="+mj-lt"/>
              </a:rPr>
              <a:t>Методи</a:t>
            </a:r>
            <a:r>
              <a:rPr lang="uk-UA" sz="2400" dirty="0" smtClean="0">
                <a:latin typeface="+mj-lt"/>
              </a:rPr>
              <a:t> такої політики загалом демократичні, найбільш поширеним серед них є </a:t>
            </a:r>
            <a:r>
              <a:rPr lang="uk-UA" sz="2400" dirty="0" err="1" smtClean="0">
                <a:latin typeface="+mj-lt"/>
              </a:rPr>
              <a:t>напівдобровільна</a:t>
            </a:r>
            <a:r>
              <a:rPr lang="uk-UA" sz="2400" dirty="0" smtClean="0">
                <a:latin typeface="+mj-lt"/>
              </a:rPr>
              <a:t>, </a:t>
            </a:r>
            <a:r>
              <a:rPr lang="uk-UA" sz="2400" dirty="0" err="1" smtClean="0">
                <a:latin typeface="+mj-lt"/>
              </a:rPr>
              <a:t>напівпримусова</a:t>
            </a:r>
            <a:r>
              <a:rPr lang="uk-UA" sz="2400" dirty="0" smtClean="0">
                <a:latin typeface="+mj-lt"/>
              </a:rPr>
              <a:t> асиміляція. </a:t>
            </a:r>
            <a:r>
              <a:rPr lang="ru-RU" sz="2400" dirty="0" err="1">
                <a:latin typeface="+mj-lt"/>
              </a:rPr>
              <a:t>Культу́рна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err="1">
                <a:latin typeface="+mj-lt"/>
              </a:rPr>
              <a:t>асиміля́ція</a:t>
            </a:r>
            <a:r>
              <a:rPr lang="ru-RU" sz="2400" dirty="0">
                <a:latin typeface="+mj-lt"/>
              </a:rPr>
              <a:t> — </a:t>
            </a:r>
            <a:r>
              <a:rPr lang="ru-RU" sz="2400" dirty="0" err="1">
                <a:latin typeface="+mj-lt"/>
              </a:rPr>
              <a:t>процес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err="1">
                <a:latin typeface="+mj-lt"/>
              </a:rPr>
              <a:t>прийняття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err="1">
                <a:latin typeface="+mj-lt"/>
              </a:rPr>
              <a:t>певним</a:t>
            </a:r>
            <a:r>
              <a:rPr lang="ru-RU" sz="2400" dirty="0">
                <a:latin typeface="+mj-lt"/>
              </a:rPr>
              <a:t> народом </a:t>
            </a:r>
            <a:r>
              <a:rPr lang="ru-RU" sz="2400" dirty="0" err="1">
                <a:latin typeface="+mj-lt"/>
              </a:rPr>
              <a:t>або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err="1">
                <a:latin typeface="+mj-lt"/>
              </a:rPr>
              <a:t>спільнотою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err="1">
                <a:latin typeface="+mj-lt"/>
              </a:rPr>
              <a:t>культури</a:t>
            </a:r>
            <a:r>
              <a:rPr lang="ru-RU" sz="2400" dirty="0">
                <a:latin typeface="+mj-lt"/>
              </a:rPr>
              <a:t> та </a:t>
            </a:r>
            <a:r>
              <a:rPr lang="ru-RU" sz="2400" dirty="0" err="1">
                <a:latin typeface="+mj-lt"/>
              </a:rPr>
              <a:t>самосвідомості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err="1">
                <a:latin typeface="+mj-lt"/>
              </a:rPr>
              <a:t>іншого</a:t>
            </a:r>
            <a:r>
              <a:rPr lang="ru-RU" sz="2400" dirty="0">
                <a:latin typeface="+mj-lt"/>
              </a:rPr>
              <a:t> народу </a:t>
            </a:r>
            <a:r>
              <a:rPr lang="ru-RU" sz="2400" dirty="0" err="1">
                <a:latin typeface="+mj-lt"/>
              </a:rPr>
              <a:t>або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err="1">
                <a:latin typeface="+mj-lt"/>
              </a:rPr>
              <a:t>спільноти</a:t>
            </a:r>
            <a:r>
              <a:rPr lang="ru-RU" sz="2400" dirty="0">
                <a:latin typeface="+mj-lt"/>
              </a:rPr>
              <a:t>.</a:t>
            </a:r>
            <a:endParaRPr lang="uk-UA" sz="2400" dirty="0">
              <a:latin typeface="+mj-lt"/>
            </a:endParaRPr>
          </a:p>
          <a:p>
            <a:pPr algn="just"/>
            <a:r>
              <a:rPr lang="uk-UA" sz="2400" b="1" i="1" dirty="0" smtClean="0">
                <a:latin typeface="+mj-lt"/>
              </a:rPr>
              <a:t>Прикладом</a:t>
            </a:r>
            <a:r>
              <a:rPr lang="uk-UA" sz="2400" dirty="0" smtClean="0">
                <a:latin typeface="+mj-lt"/>
              </a:rPr>
              <a:t> тут може бути більшість західних демократичних країн, зокрема сучасні Італія, Німеччина, Франція та ін.</a:t>
            </a:r>
            <a:endParaRPr lang="uk-UA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8256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11424" y="337280"/>
            <a:ext cx="6096000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r>
              <a:rPr lang="ru-RU" dirty="0" err="1"/>
              <a:t>Етнічна</a:t>
            </a:r>
            <a:r>
              <a:rPr lang="ru-RU" dirty="0"/>
              <a:t> </a:t>
            </a:r>
            <a:r>
              <a:rPr lang="ru-RU" dirty="0" err="1"/>
              <a:t>асиміляція</a:t>
            </a:r>
            <a:r>
              <a:rPr lang="ru-RU" dirty="0"/>
              <a:t> ―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засвоєння</a:t>
            </a:r>
            <a:r>
              <a:rPr lang="ru-RU" dirty="0"/>
              <a:t> </a:t>
            </a:r>
            <a:r>
              <a:rPr lang="ru-RU" dirty="0" err="1"/>
              <a:t>представниками</a:t>
            </a:r>
            <a:r>
              <a:rPr lang="ru-RU" dirty="0"/>
              <a:t> </a:t>
            </a:r>
            <a:r>
              <a:rPr lang="ru-RU" dirty="0" err="1"/>
              <a:t>певного</a:t>
            </a:r>
            <a:r>
              <a:rPr lang="ru-RU" dirty="0"/>
              <a:t> </a:t>
            </a:r>
            <a:r>
              <a:rPr lang="ru-RU" dirty="0" err="1"/>
              <a:t>етносу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, </a:t>
            </a:r>
            <a:r>
              <a:rPr lang="ru-RU" dirty="0" err="1"/>
              <a:t>культури</a:t>
            </a:r>
            <a:r>
              <a:rPr lang="ru-RU" dirty="0"/>
              <a:t>, </a:t>
            </a:r>
            <a:r>
              <a:rPr lang="ru-RU" dirty="0" err="1"/>
              <a:t>звичаїв</a:t>
            </a:r>
            <a:r>
              <a:rPr lang="ru-RU" dirty="0"/>
              <a:t>, </a:t>
            </a:r>
            <a:r>
              <a:rPr lang="ru-RU" dirty="0" err="1"/>
              <a:t>традицій</a:t>
            </a:r>
            <a:r>
              <a:rPr lang="ru-RU" dirty="0"/>
              <a:t>, норм і </a:t>
            </a:r>
            <a:r>
              <a:rPr lang="ru-RU" dirty="0" err="1"/>
              <a:t>цінностей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 </a:t>
            </a:r>
            <a:r>
              <a:rPr lang="ru-RU" dirty="0" err="1"/>
              <a:t>етносу</a:t>
            </a:r>
            <a:r>
              <a:rPr lang="ru-RU" dirty="0"/>
              <a:t>,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поступова</a:t>
            </a:r>
            <a:r>
              <a:rPr lang="ru-RU" dirty="0"/>
              <a:t> </a:t>
            </a:r>
            <a:r>
              <a:rPr lang="ru-RU" dirty="0" err="1"/>
              <a:t>зміна</a:t>
            </a:r>
            <a:r>
              <a:rPr lang="ru-RU" dirty="0"/>
              <a:t> </a:t>
            </a:r>
            <a:r>
              <a:rPr lang="ru-RU" dirty="0" err="1"/>
              <a:t>етнічної</a:t>
            </a:r>
            <a:r>
              <a:rPr lang="ru-RU" dirty="0"/>
              <a:t> </a:t>
            </a:r>
            <a:r>
              <a:rPr lang="ru-RU" dirty="0" err="1"/>
              <a:t>самосвідомості</a:t>
            </a:r>
            <a:r>
              <a:rPr lang="ru-RU" dirty="0"/>
              <a:t>.</a:t>
            </a: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425" y="1975104"/>
            <a:ext cx="6095999" cy="4425696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10216896" y="3499104"/>
            <a:ext cx="1975104" cy="12313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 smtClean="0">
                <a:solidFill>
                  <a:schemeClr val="tx1"/>
                </a:solidFill>
              </a:rPr>
              <a:t>Чи згодні ви з цим твердженням?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9104376" y="3945636"/>
            <a:ext cx="111252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3265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197346"/>
            <a:ext cx="11166764" cy="52937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uk-UA" sz="2000" dirty="0" smtClean="0">
              <a:latin typeface="+mj-lt"/>
            </a:endParaRPr>
          </a:p>
          <a:p>
            <a:endParaRPr lang="uk-UA" sz="2000" dirty="0">
              <a:latin typeface="+mj-lt"/>
            </a:endParaRPr>
          </a:p>
          <a:p>
            <a:r>
              <a:rPr lang="uk-UA" sz="2000" dirty="0" smtClean="0">
                <a:latin typeface="+mj-lt"/>
              </a:rPr>
              <a:t>3) </a:t>
            </a:r>
            <a:r>
              <a:rPr lang="uk-UA" sz="2000" b="1" i="1" dirty="0" smtClean="0">
                <a:latin typeface="+mj-lt"/>
              </a:rPr>
              <a:t>Ліберальну </a:t>
            </a:r>
            <a:r>
              <a:rPr lang="uk-UA" sz="2000" b="1" i="1" dirty="0">
                <a:latin typeface="+mj-lt"/>
              </a:rPr>
              <a:t>етнонаціональну політику </a:t>
            </a:r>
            <a:r>
              <a:rPr lang="uk-UA" sz="2000" dirty="0">
                <a:latin typeface="+mj-lt"/>
              </a:rPr>
              <a:t>проводять лише кілька </a:t>
            </a:r>
            <a:r>
              <a:rPr lang="uk-UA" sz="2000" dirty="0" smtClean="0">
                <a:latin typeface="+mj-lt"/>
              </a:rPr>
              <a:t>демократичних</a:t>
            </a:r>
            <a:r>
              <a:rPr lang="uk-UA" sz="2000" dirty="0">
                <a:latin typeface="+mj-lt"/>
              </a:rPr>
              <a:t>, правових держав. </a:t>
            </a:r>
            <a:endParaRPr lang="uk-UA" sz="2000" dirty="0" smtClean="0">
              <a:latin typeface="+mj-lt"/>
            </a:endParaRPr>
          </a:p>
          <a:p>
            <a:endParaRPr lang="uk-UA" sz="2000" dirty="0">
              <a:latin typeface="+mj-lt"/>
            </a:endParaRPr>
          </a:p>
          <a:p>
            <a:r>
              <a:rPr lang="uk-UA" sz="2000" i="1" dirty="0" smtClean="0">
                <a:latin typeface="+mj-lt"/>
              </a:rPr>
              <a:t>Мета </a:t>
            </a:r>
            <a:r>
              <a:rPr lang="uk-UA" sz="2000" i="1" dirty="0">
                <a:latin typeface="+mj-lt"/>
              </a:rPr>
              <a:t>цієї політики </a:t>
            </a:r>
            <a:r>
              <a:rPr lang="uk-UA" sz="2000" dirty="0">
                <a:latin typeface="+mj-lt"/>
              </a:rPr>
              <a:t>– забезпечення прав і свобод кожної людини, всіх </a:t>
            </a:r>
            <a:r>
              <a:rPr lang="uk-UA" sz="2000" dirty="0" smtClean="0">
                <a:latin typeface="+mj-lt"/>
              </a:rPr>
              <a:t>етнонаціональних </a:t>
            </a:r>
            <a:r>
              <a:rPr lang="uk-UA" sz="2000" dirty="0">
                <a:latin typeface="+mj-lt"/>
              </a:rPr>
              <a:t>спільнот, досягнення та збереження гармонійних </a:t>
            </a:r>
            <a:r>
              <a:rPr lang="uk-UA" sz="2000" dirty="0" err="1">
                <a:latin typeface="+mj-lt"/>
              </a:rPr>
              <a:t>етнополітичних</a:t>
            </a:r>
            <a:r>
              <a:rPr lang="uk-UA" sz="2000" dirty="0">
                <a:latin typeface="+mj-lt"/>
              </a:rPr>
              <a:t> відносин, інтеграція суспільства. </a:t>
            </a:r>
            <a:r>
              <a:rPr lang="uk-UA" sz="2000" b="1" i="1" dirty="0">
                <a:latin typeface="+mj-lt"/>
              </a:rPr>
              <a:t>Така політика користується виключно правовими, гуманістичними методами. </a:t>
            </a:r>
            <a:r>
              <a:rPr lang="uk-UA" sz="2000" dirty="0">
                <a:latin typeface="+mj-lt"/>
              </a:rPr>
              <a:t>Зразковими прикладами тут вважаються </a:t>
            </a:r>
            <a:r>
              <a:rPr lang="uk-UA" sz="2000" dirty="0" err="1" smtClean="0">
                <a:latin typeface="+mj-lt"/>
              </a:rPr>
              <a:t>Швейцарія,Нідерланди</a:t>
            </a:r>
            <a:r>
              <a:rPr lang="uk-UA" sz="2000" dirty="0" smtClean="0">
                <a:latin typeface="+mj-lt"/>
              </a:rPr>
              <a:t>, </a:t>
            </a:r>
            <a:r>
              <a:rPr lang="uk-UA" sz="2000" dirty="0">
                <a:latin typeface="+mj-lt"/>
              </a:rPr>
              <a:t>Канада та Скандинавські країни. Часто така політика називається також політикою або «етнічного плюралізму», або «</a:t>
            </a:r>
            <a:r>
              <a:rPr lang="uk-UA" sz="2000" dirty="0" err="1" smtClean="0">
                <a:latin typeface="+mj-lt"/>
              </a:rPr>
              <a:t>багатокультурності</a:t>
            </a:r>
            <a:r>
              <a:rPr lang="uk-UA" sz="2000" dirty="0">
                <a:latin typeface="+mj-lt"/>
              </a:rPr>
              <a:t>», або </a:t>
            </a:r>
            <a:r>
              <a:rPr lang="uk-UA" sz="2000" dirty="0" err="1">
                <a:latin typeface="+mj-lt"/>
              </a:rPr>
              <a:t>етномультикультуралізму</a:t>
            </a:r>
            <a:r>
              <a:rPr lang="uk-UA" sz="2000" dirty="0" smtClean="0">
                <a:latin typeface="+mj-lt"/>
              </a:rPr>
              <a:t>.</a:t>
            </a:r>
          </a:p>
          <a:p>
            <a:endParaRPr lang="uk-UA" sz="2000" dirty="0">
              <a:latin typeface="+mj-lt"/>
            </a:endParaRPr>
          </a:p>
          <a:p>
            <a:endParaRPr lang="uk-UA" sz="2000" dirty="0">
              <a:latin typeface="+mj-lt"/>
            </a:endParaRPr>
          </a:p>
          <a:p>
            <a:r>
              <a:rPr lang="uk-UA" sz="2000" dirty="0" smtClean="0">
                <a:latin typeface="+mj-lt"/>
              </a:rPr>
              <a:t>4) </a:t>
            </a:r>
            <a:r>
              <a:rPr lang="uk-UA" sz="2000" b="1" i="1" dirty="0" smtClean="0">
                <a:latin typeface="+mj-lt"/>
              </a:rPr>
              <a:t>Етнонаціональна </a:t>
            </a:r>
            <a:r>
              <a:rPr lang="uk-UA" sz="2000" b="1" i="1" dirty="0">
                <a:latin typeface="+mj-lt"/>
              </a:rPr>
              <a:t>політика може бути змішаного типу</a:t>
            </a:r>
            <a:r>
              <a:rPr lang="uk-UA" sz="2000" dirty="0">
                <a:latin typeface="+mj-lt"/>
              </a:rPr>
              <a:t>, тобто мати ознаки кількох підтипів. </a:t>
            </a:r>
            <a:endParaRPr lang="uk-UA" dirty="0"/>
          </a:p>
          <a:p>
            <a:r>
              <a:rPr lang="uk-U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454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6918" y="232382"/>
            <a:ext cx="10778837" cy="41549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endParaRPr lang="uk-UA" sz="2400" dirty="0"/>
          </a:p>
          <a:p>
            <a:pPr algn="just"/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Етнонаціональну політику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 як </a:t>
            </a:r>
            <a:r>
              <a:rPr lang="uk-UA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 суб’єктів (держави і </a:t>
            </a:r>
            <a:r>
              <a:rPr lang="uk-UA" sz="20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етноспільнот</a:t>
            </a:r>
            <a:r>
              <a:rPr lang="uk-UA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спрямовану на досягнення стабільності </a:t>
            </a:r>
            <a:r>
              <a:rPr lang="uk-UA" sz="20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поліетнічного</a:t>
            </a:r>
            <a:r>
              <a:rPr lang="uk-UA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суспільства через урахування, узгодження й </a:t>
            </a:r>
            <a:r>
              <a:rPr lang="uk-UA" sz="20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 їх </a:t>
            </a:r>
            <a:r>
              <a:rPr lang="uk-UA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 і вимог.</a:t>
            </a:r>
          </a:p>
          <a:p>
            <a:pPr algn="just"/>
            <a:endParaRPr lang="uk-UA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Державна етнонаціональна політика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аїни (державна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етнополітика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України) </a:t>
            </a: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органічна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складова внутрішньої і зовнішньої політики </a:t>
            </a: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держави, сукупність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теоретичних підходів, принципів, механізмів, послідовних рішень і дій органів державної влади і органів </a:t>
            </a: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 самоврядування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спрямованих на задоволення потреб усіх 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етнічних спільнот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окремих громадян України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пов’язаних зі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специфікою їхнього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етнокультурного розвитку, та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прямована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утвердження у </a:t>
            </a: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суспільстві атмосфери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міжетнічної толерантності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 зміцнення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загальнонаціональної єдності.</a:t>
            </a:r>
          </a:p>
        </p:txBody>
      </p:sp>
    </p:spTree>
    <p:extLst>
      <p:ext uri="{BB962C8B-B14F-4D97-AF65-F5344CB8AC3E}">
        <p14:creationId xmlns:p14="http://schemas.microsoft.com/office/powerpoint/2010/main" val="372558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673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uk-UA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uk-UA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Закладаючи </a:t>
            </a:r>
            <a:r>
              <a:rPr lang="uk-UA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основу правової бази етнонаціональної політики</a:t>
            </a:r>
            <a:r>
              <a:rPr lang="uk-UA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українські законодавці виходили з принципів, що містяться в міжнародних документах, які стосуються, повністю чи частково, захисту прав націй і національних меншин, зокрема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uk-UA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9728" y="667362"/>
            <a:ext cx="11558016" cy="5615156"/>
          </a:xfrm>
          <a:prstGeom prst="rect">
            <a:avLst/>
          </a:prstGeom>
          <a:solidFill>
            <a:srgbClr val="D2EC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uk-UA" sz="1600" dirty="0">
                <a:solidFill>
                  <a:schemeClr val="tx1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uk-UA" sz="16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Загальній Декларації прав людини, ухваленій Генеральною Асамблеєю ООН у 1948 p.;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uk-UA" sz="1600" i="1" dirty="0">
                <a:solidFill>
                  <a:schemeClr val="tx1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- </a:t>
            </a:r>
            <a:r>
              <a:rPr lang="uk-UA" sz="16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Міжнародному пакті про економічні, соціальні і культурні права, ухваленому Генеральною асамблеєю ООН 16 грудня 1966 p.;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uk-UA" sz="16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- Конвенції ООН про заборону всіх форм расової дискримінації, ухваленій у 1965 p.;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uk-UA" sz="16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- Конвенції про дискримінацію в галузі найму і зайнятості, ухваленій Міжнародною організацією праці (МОП) у 1958 p.;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uk-UA" sz="16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- Заключному акті Наради з питань безпеки і співробітництва в Європі "Про правові засади та основні механізми етнонаціональної політики", підписаному в Гельсінкі в 1975 p.;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uk-UA" sz="16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- Паризькій хартії для нової Європи, прийнятій державами — учасниками НБСЄ 21 листопада 1990 p.;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uk-UA" sz="16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- Резолюції Московської наради країн — учасниць НБСЄ з людського виміру (1991 p.);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uk-UA" sz="16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- Європейській хартії регіональних мов або мов меншин, ухваленій Радою Європи в 1992 p.;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uk-UA" sz="16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- Віденській декларації і додатках до неї: "Національні меншини" та "Декларація і план дій проти расизму, ксенофобії, антисемітизму та нетерпимості" (1993 p.);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uk-UA" sz="16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- Рамковій </a:t>
            </a:r>
            <a:r>
              <a:rPr lang="uk-UA" sz="16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узгоді</a:t>
            </a:r>
            <a:r>
              <a:rPr lang="uk-UA" sz="16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із захисту національних меншин, ухваленій Радою Європи у 1994 p.;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uk-UA" sz="16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- Конвенції про забезпечення прав осіб, які належать до національних меншин, підписаній країнами — членами СНД у 1994 р. Цю конвенцію Україна підписала із застереженням: "З урахуванням законодавства України</a:t>
            </a:r>
            <a:r>
              <a:rPr lang="uk-UA" sz="16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".</a:t>
            </a:r>
            <a:r>
              <a:rPr lang="uk-UA" sz="16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sz="1600" i="1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uk-UA" sz="1600" b="1" dirty="0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Названі </a:t>
            </a:r>
            <a:r>
              <a:rPr lang="uk-UA" sz="16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міжнародні угоди вимагають від країн, які приєдналися до них, усунення і недопущення будь-яких форм дискримінації особи за національною, </a:t>
            </a:r>
            <a:r>
              <a:rPr lang="uk-UA" sz="1600" b="1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мовною</a:t>
            </a:r>
            <a:r>
              <a:rPr lang="uk-UA" sz="16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релігійною чи расовою ознакою. </a:t>
            </a:r>
            <a:endParaRPr lang="uk-UA" sz="1600" b="1" dirty="0">
              <a:solidFill>
                <a:srgbClr val="00B050"/>
              </a:solidFill>
              <a:latin typeface="Century Schoolbook" panose="020406040505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08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3440" y="280416"/>
            <a:ext cx="10546080" cy="62478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uk-UA" sz="2000" dirty="0" smtClean="0">
              <a:latin typeface="+mj-lt"/>
            </a:endParaRPr>
          </a:p>
          <a:p>
            <a:endParaRPr lang="uk-UA" sz="2000" dirty="0">
              <a:latin typeface="+mj-lt"/>
            </a:endParaRPr>
          </a:p>
          <a:p>
            <a:r>
              <a:rPr lang="uk-UA" sz="2000" b="1" i="1" dirty="0" smtClean="0">
                <a:latin typeface="+mj-lt"/>
              </a:rPr>
              <a:t>Нація-держава</a:t>
            </a:r>
            <a:r>
              <a:rPr lang="uk-UA" sz="2000" b="1" i="1" dirty="0">
                <a:latin typeface="+mj-lt"/>
              </a:rPr>
              <a:t>, яка домінує, може через підконтрольні їй органи управління демонструвати такі форми </a:t>
            </a:r>
            <a:r>
              <a:rPr lang="uk-UA" sz="2000" b="1" i="1" dirty="0" smtClean="0">
                <a:latin typeface="+mj-lt"/>
              </a:rPr>
              <a:t>дискримінаційної </a:t>
            </a:r>
            <a:r>
              <a:rPr lang="uk-UA" sz="2000" b="1" i="1" dirty="0" err="1" smtClean="0">
                <a:latin typeface="+mj-lt"/>
              </a:rPr>
              <a:t>етнополітичної</a:t>
            </a:r>
            <a:r>
              <a:rPr lang="uk-UA" sz="2000" b="1" i="1" dirty="0" smtClean="0">
                <a:latin typeface="+mj-lt"/>
              </a:rPr>
              <a:t> </a:t>
            </a:r>
            <a:r>
              <a:rPr lang="uk-UA" sz="2000" b="1" i="1" dirty="0">
                <a:latin typeface="+mj-lt"/>
              </a:rPr>
              <a:t>діяльності</a:t>
            </a:r>
            <a:r>
              <a:rPr lang="uk-UA" sz="2000" b="1" i="1" dirty="0" smtClean="0">
                <a:latin typeface="+mj-lt"/>
              </a:rPr>
              <a:t>:</a:t>
            </a:r>
          </a:p>
          <a:p>
            <a:endParaRPr lang="uk-UA" sz="2000" dirty="0">
              <a:latin typeface="+mj-lt"/>
            </a:endParaRPr>
          </a:p>
          <a:p>
            <a:r>
              <a:rPr lang="uk-UA" sz="2000" dirty="0" smtClean="0">
                <a:latin typeface="+mj-lt"/>
              </a:rPr>
              <a:t>–здійснення геноциду, </a:t>
            </a:r>
            <a:r>
              <a:rPr lang="uk-UA" sz="2000" dirty="0" err="1" smtClean="0">
                <a:latin typeface="+mj-lt"/>
              </a:rPr>
              <a:t>етноциду</a:t>
            </a:r>
            <a:r>
              <a:rPr lang="uk-UA" sz="2000" dirty="0" smtClean="0">
                <a:latin typeface="+mj-lt"/>
              </a:rPr>
              <a:t>, примусової асиміляції;</a:t>
            </a:r>
            <a:endParaRPr lang="uk-UA" sz="2000" dirty="0">
              <a:latin typeface="+mj-lt"/>
            </a:endParaRPr>
          </a:p>
          <a:p>
            <a:r>
              <a:rPr lang="uk-UA" sz="2000" dirty="0">
                <a:latin typeface="+mj-lt"/>
              </a:rPr>
              <a:t>– депортація етнічних груп у межах держави з метою ліквідації компактності їх проживання та подальшого </a:t>
            </a:r>
            <a:r>
              <a:rPr lang="uk-UA" sz="2000" dirty="0" smtClean="0">
                <a:latin typeface="+mj-lt"/>
              </a:rPr>
              <a:t>розселення, </a:t>
            </a:r>
            <a:r>
              <a:rPr lang="uk-UA" sz="2000" dirty="0">
                <a:latin typeface="+mj-lt"/>
              </a:rPr>
              <a:t>щоб позбавити їх можливості політичної </a:t>
            </a:r>
            <a:r>
              <a:rPr lang="uk-UA" sz="2000" dirty="0" smtClean="0">
                <a:latin typeface="+mj-lt"/>
              </a:rPr>
              <a:t>консолідації;</a:t>
            </a:r>
          </a:p>
          <a:p>
            <a:r>
              <a:rPr lang="uk-UA" sz="2000" dirty="0" smtClean="0">
                <a:latin typeface="+mj-lt"/>
              </a:rPr>
              <a:t>– </a:t>
            </a:r>
            <a:r>
              <a:rPr lang="uk-UA" sz="2000" dirty="0">
                <a:latin typeface="+mj-lt"/>
              </a:rPr>
              <a:t>колонізація території етнічної групи представниками панівної нації з метою зміни ситуації на власну користь (зокрема, заселення в колишньому Радянському Союзі етнічних територій вищеназваних депортованих народів);</a:t>
            </a:r>
          </a:p>
          <a:p>
            <a:r>
              <a:rPr lang="uk-UA" sz="2000" dirty="0">
                <a:latin typeface="+mj-lt"/>
              </a:rPr>
              <a:t>– відверте нехтування державою вимог етнічної групи з метою збереження статус-кво, який задовольняє титульний </a:t>
            </a:r>
            <a:r>
              <a:rPr lang="uk-UA" sz="2000" dirty="0" smtClean="0">
                <a:latin typeface="+mj-lt"/>
              </a:rPr>
              <a:t>етнос.</a:t>
            </a:r>
          </a:p>
          <a:p>
            <a:r>
              <a:rPr lang="uk-UA" sz="2000" b="1" dirty="0" smtClean="0">
                <a:latin typeface="+mj-lt"/>
              </a:rPr>
              <a:t>Або ж:</a:t>
            </a:r>
            <a:endParaRPr lang="uk-UA" sz="2000" b="1" dirty="0">
              <a:latin typeface="+mj-lt"/>
            </a:endParaRPr>
          </a:p>
          <a:p>
            <a:r>
              <a:rPr lang="uk-UA" sz="2000" dirty="0" smtClean="0">
                <a:latin typeface="+mj-lt"/>
              </a:rPr>
              <a:t>– узгодження </a:t>
            </a:r>
            <a:r>
              <a:rPr lang="uk-UA" sz="2000" dirty="0" err="1">
                <a:latin typeface="+mj-lt"/>
              </a:rPr>
              <a:t>етнополітичних</a:t>
            </a:r>
            <a:r>
              <a:rPr lang="uk-UA" sz="2000" dirty="0">
                <a:latin typeface="+mj-lt"/>
              </a:rPr>
              <a:t> проблем суб’єктами етнонаціональної політики. В окремих випадках кожен із них одержує право вето, використовуючи його проти можливого тиску з боку титульного або іншого етносу;</a:t>
            </a:r>
          </a:p>
          <a:p>
            <a:r>
              <a:rPr lang="uk-UA" sz="2000" dirty="0">
                <a:latin typeface="+mj-lt"/>
              </a:rPr>
              <a:t>– надання </a:t>
            </a:r>
            <a:r>
              <a:rPr lang="uk-UA" sz="2000" dirty="0" err="1">
                <a:latin typeface="+mj-lt"/>
              </a:rPr>
              <a:t>етногрупі</a:t>
            </a:r>
            <a:r>
              <a:rPr lang="uk-UA" sz="2000" dirty="0">
                <a:latin typeface="+mj-lt"/>
              </a:rPr>
              <a:t> певної автономії на її етнічній території;</a:t>
            </a:r>
          </a:p>
          <a:p>
            <a:r>
              <a:rPr lang="uk-UA" sz="2000" dirty="0">
                <a:latin typeface="+mj-lt"/>
              </a:rPr>
              <a:t>– федералізація країни з метою задоволення етнонаціональних проблем тощо.</a:t>
            </a:r>
          </a:p>
        </p:txBody>
      </p:sp>
    </p:spTree>
    <p:extLst>
      <p:ext uri="{BB962C8B-B14F-4D97-AF65-F5344CB8AC3E}">
        <p14:creationId xmlns:p14="http://schemas.microsoft.com/office/powerpoint/2010/main" val="300308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0170" y="1164725"/>
            <a:ext cx="9518073" cy="415498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uk-UA" sz="2400" dirty="0" smtClean="0"/>
              <a:t>В перші роки незалежності України було прийнято ряд законів, нормативних актів,  що забезпечували регулювання  етнонаціональних питань:</a:t>
            </a:r>
          </a:p>
          <a:p>
            <a:endParaRPr lang="uk-UA" sz="2400" dirty="0" smtClean="0"/>
          </a:p>
          <a:p>
            <a:r>
              <a:rPr lang="uk-UA" sz="2400" dirty="0" smtClean="0"/>
              <a:t>1) </a:t>
            </a:r>
            <a:r>
              <a:rPr lang="uk-UA" sz="2400" dirty="0"/>
              <a:t>Закон України «Про громадянство України» (1991);</a:t>
            </a:r>
          </a:p>
          <a:p>
            <a:r>
              <a:rPr lang="uk-UA" sz="2400" dirty="0" smtClean="0"/>
              <a:t>2) </a:t>
            </a:r>
            <a:r>
              <a:rPr lang="uk-UA" sz="2400" dirty="0"/>
              <a:t>Закон України «Про освіту» (1991</a:t>
            </a:r>
            <a:r>
              <a:rPr lang="uk-UA" sz="2400" dirty="0" smtClean="0"/>
              <a:t>);</a:t>
            </a:r>
          </a:p>
          <a:p>
            <a:r>
              <a:rPr lang="ru-RU" sz="2400" dirty="0" smtClean="0"/>
              <a:t>3) </a:t>
            </a:r>
            <a:r>
              <a:rPr lang="ru-RU" sz="2400" dirty="0" err="1" smtClean="0"/>
              <a:t>Декларація</a:t>
            </a:r>
            <a:r>
              <a:rPr lang="ru-RU" sz="2400" dirty="0" smtClean="0"/>
              <a:t> </a:t>
            </a:r>
            <a:r>
              <a:rPr lang="ru-RU" sz="2400" dirty="0"/>
              <a:t>прав </a:t>
            </a:r>
            <a:r>
              <a:rPr lang="ru-RU" sz="2400" dirty="0" err="1"/>
              <a:t>національностей</a:t>
            </a:r>
            <a:r>
              <a:rPr lang="ru-RU" sz="2400" dirty="0"/>
              <a:t> </a:t>
            </a:r>
            <a:r>
              <a:rPr lang="ru-RU" sz="2400" dirty="0" err="1"/>
              <a:t>України</a:t>
            </a:r>
            <a:r>
              <a:rPr lang="ru-RU" sz="2400" dirty="0"/>
              <a:t> </a:t>
            </a:r>
            <a:r>
              <a:rPr lang="ru-RU" sz="2400" dirty="0" smtClean="0"/>
              <a:t>- </a:t>
            </a:r>
            <a:r>
              <a:rPr lang="ru-RU" sz="2400" dirty="0" err="1" smtClean="0"/>
              <a:t>прийнята</a:t>
            </a:r>
            <a:r>
              <a:rPr lang="ru-RU" sz="2400" dirty="0" smtClean="0"/>
              <a:t> </a:t>
            </a:r>
            <a:r>
              <a:rPr lang="ru-RU" sz="2400" dirty="0"/>
              <a:t>1 листопада 1991 року. </a:t>
            </a:r>
            <a:endParaRPr lang="uk-UA" sz="2400" dirty="0" smtClean="0"/>
          </a:p>
          <a:p>
            <a:r>
              <a:rPr lang="uk-UA" sz="2400" dirty="0" smtClean="0"/>
              <a:t>4) </a:t>
            </a:r>
            <a:r>
              <a:rPr lang="uk-UA" sz="2400" dirty="0"/>
              <a:t>Закон України «Про національні меншини в Україні» (1992</a:t>
            </a:r>
            <a:r>
              <a:rPr lang="uk-UA" sz="2400" dirty="0" smtClean="0"/>
              <a:t>).</a:t>
            </a:r>
          </a:p>
          <a:p>
            <a:r>
              <a:rPr lang="uk-UA" sz="2400" dirty="0" smtClean="0"/>
              <a:t>5) Конституція України (1996 р.)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23302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5564" y="986826"/>
            <a:ext cx="9143999" cy="40318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/>
              <a:t>Декларації</a:t>
            </a:r>
            <a:r>
              <a:rPr lang="ru-RU" sz="2000" b="1" dirty="0"/>
              <a:t> прав </a:t>
            </a:r>
            <a:r>
              <a:rPr lang="ru-RU" sz="2000" b="1" dirty="0" err="1"/>
              <a:t>національностей</a:t>
            </a:r>
            <a:r>
              <a:rPr lang="ru-RU" sz="2000" b="1" dirty="0"/>
              <a:t> </a:t>
            </a:r>
            <a:r>
              <a:rPr lang="ru-RU" sz="2000" b="1" dirty="0" err="1" smtClean="0"/>
              <a:t>України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прийнята</a:t>
            </a:r>
            <a:r>
              <a:rPr lang="ru-RU" sz="2000" b="1" dirty="0" smtClean="0"/>
              <a:t> </a:t>
            </a:r>
            <a:r>
              <a:rPr lang="ru-RU" sz="2000" b="1" dirty="0"/>
              <a:t>1 </a:t>
            </a:r>
            <a:r>
              <a:rPr lang="ru-RU" sz="2000" b="1" dirty="0" smtClean="0"/>
              <a:t>листопада 1991 </a:t>
            </a:r>
            <a:r>
              <a:rPr lang="ru-RU" sz="2000" b="1" dirty="0"/>
              <a:t>року. </a:t>
            </a:r>
            <a:endParaRPr lang="ru-RU" sz="2000" b="1" dirty="0" smtClean="0"/>
          </a:p>
          <a:p>
            <a:endParaRPr lang="ru-RU" dirty="0"/>
          </a:p>
          <a:p>
            <a:endParaRPr lang="ru-RU" dirty="0" smtClean="0"/>
          </a:p>
          <a:p>
            <a:pPr algn="just"/>
            <a:r>
              <a:rPr lang="ru-RU" dirty="0" smtClean="0"/>
              <a:t>Вона </a:t>
            </a:r>
            <a:r>
              <a:rPr lang="ru-RU" dirty="0"/>
              <a:t>проголосила </a:t>
            </a:r>
            <a:r>
              <a:rPr lang="ru-RU" b="1" i="1" dirty="0" err="1"/>
              <a:t>рівноправність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народів</a:t>
            </a:r>
            <a:r>
              <a:rPr lang="ru-RU" dirty="0"/>
              <a:t>, </a:t>
            </a:r>
            <a:r>
              <a:rPr lang="ru-RU" dirty="0" err="1"/>
              <a:t>національних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, </a:t>
            </a:r>
            <a:r>
              <a:rPr lang="ru-RU" dirty="0" err="1"/>
              <a:t>громадян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проживають</a:t>
            </a:r>
            <a:r>
              <a:rPr lang="ru-RU" dirty="0"/>
              <a:t> на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. </a:t>
            </a:r>
            <a:r>
              <a:rPr lang="ru-RU" dirty="0" err="1" smtClean="0"/>
              <a:t>Закріплено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/>
              <a:t>представники</a:t>
            </a:r>
            <a:r>
              <a:rPr lang="ru-RU" dirty="0"/>
              <a:t> </a:t>
            </a:r>
            <a:r>
              <a:rPr lang="ru-RU" dirty="0" err="1"/>
              <a:t>народів</a:t>
            </a:r>
            <a:r>
              <a:rPr lang="ru-RU" dirty="0"/>
              <a:t> та </a:t>
            </a:r>
            <a:r>
              <a:rPr lang="ru-RU" dirty="0" err="1"/>
              <a:t>національних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 </a:t>
            </a:r>
            <a:r>
              <a:rPr lang="ru-RU" dirty="0" err="1"/>
              <a:t>обираються</a:t>
            </a:r>
            <a:r>
              <a:rPr lang="ru-RU" dirty="0"/>
              <a:t> </a:t>
            </a:r>
            <a:r>
              <a:rPr lang="ru-RU" dirty="0" smtClean="0"/>
              <a:t>на </a:t>
            </a:r>
            <a:r>
              <a:rPr lang="ru-RU" dirty="0" err="1" smtClean="0"/>
              <a:t>рівних</a:t>
            </a:r>
            <a:r>
              <a:rPr lang="ru-RU" dirty="0" smtClean="0"/>
              <a:t> </a:t>
            </a:r>
            <a:r>
              <a:rPr lang="ru-RU" dirty="0"/>
              <a:t>правах до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рівнів</a:t>
            </a:r>
            <a:r>
              <a:rPr lang="ru-RU" dirty="0"/>
              <a:t>, </a:t>
            </a:r>
            <a:r>
              <a:rPr lang="ru-RU" dirty="0" err="1" smtClean="0"/>
              <a:t>займають</a:t>
            </a:r>
            <a:r>
              <a:rPr lang="ru-RU" dirty="0" smtClean="0"/>
              <a:t> будь-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/>
              <a:t>посади в органах </a:t>
            </a:r>
            <a:r>
              <a:rPr lang="ru-RU" dirty="0" err="1"/>
              <a:t>управління</a:t>
            </a:r>
            <a:r>
              <a:rPr lang="ru-RU" dirty="0"/>
              <a:t>, на </a:t>
            </a:r>
            <a:r>
              <a:rPr lang="ru-RU" dirty="0" err="1"/>
              <a:t>підприємствах</a:t>
            </a:r>
            <a:r>
              <a:rPr lang="ru-RU" dirty="0"/>
              <a:t>, в </a:t>
            </a:r>
            <a:r>
              <a:rPr lang="ru-RU" dirty="0" err="1"/>
              <a:t>установах</a:t>
            </a:r>
            <a:r>
              <a:rPr lang="ru-RU" dirty="0"/>
              <a:t> </a:t>
            </a:r>
            <a:r>
              <a:rPr lang="ru-RU" dirty="0" smtClean="0"/>
              <a:t>та </a:t>
            </a:r>
            <a:r>
              <a:rPr lang="ru-RU" dirty="0" err="1" smtClean="0"/>
              <a:t>організаціях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endParaRPr lang="ru-RU" i="1" dirty="0"/>
          </a:p>
          <a:p>
            <a:pPr algn="just"/>
            <a:r>
              <a:rPr lang="ru-RU" b="1" i="1" dirty="0" err="1" smtClean="0"/>
              <a:t>Дискримінація</a:t>
            </a:r>
            <a:r>
              <a:rPr lang="ru-RU" b="1" i="1" dirty="0" smtClean="0"/>
              <a:t> </a:t>
            </a:r>
            <a:r>
              <a:rPr lang="ru-RU" b="1" i="1" dirty="0"/>
              <a:t>за </a:t>
            </a:r>
            <a:r>
              <a:rPr lang="ru-RU" b="1" i="1" dirty="0" err="1"/>
              <a:t>національною</a:t>
            </a:r>
            <a:r>
              <a:rPr lang="ru-RU" b="1" i="1" dirty="0"/>
              <a:t> </a:t>
            </a:r>
            <a:r>
              <a:rPr lang="ru-RU" b="1" i="1" dirty="0" err="1"/>
              <a:t>ознакою</a:t>
            </a:r>
            <a:r>
              <a:rPr lang="ru-RU" b="1" i="1" dirty="0"/>
              <a:t> </a:t>
            </a:r>
            <a:r>
              <a:rPr lang="ru-RU" b="1" i="1" dirty="0" err="1"/>
              <a:t>забороняється</a:t>
            </a:r>
            <a:r>
              <a:rPr lang="ru-RU" b="1" i="1" dirty="0"/>
              <a:t> та </a:t>
            </a:r>
            <a:r>
              <a:rPr lang="ru-RU" b="1" i="1" dirty="0" err="1"/>
              <a:t>карається</a:t>
            </a:r>
            <a:r>
              <a:rPr lang="ru-RU" b="1" i="1" dirty="0"/>
              <a:t> за законом</a:t>
            </a:r>
            <a:r>
              <a:rPr lang="ru-RU" i="1" dirty="0"/>
              <a:t>.</a:t>
            </a:r>
            <a:r>
              <a:rPr lang="ru-RU" dirty="0"/>
              <a:t> </a:t>
            </a:r>
            <a:r>
              <a:rPr lang="ru-RU" dirty="0" err="1"/>
              <a:t>Встановлюється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 межах </a:t>
            </a:r>
            <a:r>
              <a:rPr lang="ru-RU" dirty="0" err="1"/>
              <a:t>адміністративно-територіальної</a:t>
            </a:r>
            <a:r>
              <a:rPr lang="ru-RU" dirty="0"/>
              <a:t> </a:t>
            </a:r>
            <a:r>
              <a:rPr lang="ru-RU" dirty="0" err="1"/>
              <a:t>одиниці</a:t>
            </a:r>
            <a:r>
              <a:rPr lang="ru-RU" dirty="0"/>
              <a:t>, де компактно </a:t>
            </a:r>
            <a:r>
              <a:rPr lang="ru-RU" dirty="0" err="1"/>
              <a:t>проживає</a:t>
            </a:r>
            <a:r>
              <a:rPr lang="ru-RU" dirty="0"/>
              <a:t> </a:t>
            </a:r>
            <a:r>
              <a:rPr lang="ru-RU" dirty="0" err="1" smtClean="0"/>
              <a:t>певна</a:t>
            </a:r>
            <a:r>
              <a:rPr lang="ru-RU" dirty="0" smtClean="0"/>
              <a:t> </a:t>
            </a:r>
            <a:r>
              <a:rPr lang="ru-RU" dirty="0" err="1" smtClean="0"/>
              <a:t>національність</a:t>
            </a:r>
            <a:r>
              <a:rPr lang="ru-RU" dirty="0"/>
              <a:t>,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функціонувати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мова</a:t>
            </a:r>
            <a:r>
              <a:rPr lang="ru-RU" dirty="0"/>
              <a:t> </a:t>
            </a:r>
            <a:r>
              <a:rPr lang="ru-RU" dirty="0" err="1"/>
              <a:t>поряд</a:t>
            </a:r>
            <a:r>
              <a:rPr lang="ru-RU" dirty="0"/>
              <a:t> з </a:t>
            </a:r>
            <a:r>
              <a:rPr lang="ru-RU" dirty="0" smtClean="0"/>
              <a:t>державною </a:t>
            </a:r>
            <a:r>
              <a:rPr lang="ru-RU" dirty="0" err="1" smtClean="0"/>
              <a:t>мовою</a:t>
            </a:r>
            <a:r>
              <a:rPr lang="ru-RU" dirty="0"/>
              <a:t>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6382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536" y="225331"/>
            <a:ext cx="11720391" cy="68018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000" b="1" dirty="0"/>
              <a:t>Закон України «Про національні меншини в Україні» від 25 червня 1992 р</a:t>
            </a:r>
            <a:r>
              <a:rPr lang="uk-UA" sz="2000" dirty="0"/>
              <a:t>. </a:t>
            </a:r>
            <a:r>
              <a:rPr lang="uk-UA" sz="2000" dirty="0" smtClean="0"/>
              <a:t>(нині дія цього закону призупинена, оскільки прийнятий новий закон)</a:t>
            </a:r>
          </a:p>
          <a:p>
            <a:endParaRPr lang="uk-UA" dirty="0"/>
          </a:p>
          <a:p>
            <a:endParaRPr lang="uk-UA" dirty="0" smtClean="0"/>
          </a:p>
          <a:p>
            <a:pPr algn="just"/>
            <a:r>
              <a:rPr lang="uk-UA" dirty="0" smtClean="0"/>
              <a:t>Як </a:t>
            </a:r>
            <a:r>
              <a:rPr lang="uk-UA" dirty="0"/>
              <a:t>визначено Законом, </a:t>
            </a:r>
            <a:r>
              <a:rPr lang="uk-UA" i="1" dirty="0"/>
              <a:t>до </a:t>
            </a:r>
            <a:r>
              <a:rPr lang="uk-UA" b="1" i="1" dirty="0"/>
              <a:t>національних меншин належать групи громадян України, які не є українцями за національністю</a:t>
            </a:r>
            <a:r>
              <a:rPr lang="uk-UA" i="1" dirty="0"/>
              <a:t>, виявляють почуття національного самоусвідомлення та спільності між собою. </a:t>
            </a:r>
            <a:endParaRPr lang="uk-UA" i="1" dirty="0" smtClean="0"/>
          </a:p>
          <a:p>
            <a:pPr algn="just"/>
            <a:endParaRPr lang="uk-UA" i="1" dirty="0"/>
          </a:p>
          <a:p>
            <a:pPr algn="just"/>
            <a:r>
              <a:rPr lang="uk-UA" dirty="0" smtClean="0"/>
              <a:t>Громадяни </a:t>
            </a:r>
            <a:r>
              <a:rPr lang="uk-UA" dirty="0"/>
              <a:t>України, що належать до </a:t>
            </a:r>
            <a:r>
              <a:rPr lang="uk-UA" b="1" i="1" dirty="0"/>
              <a:t>національних меншин, мають право обиратися або призначатися до органів державної влади на рівних засадах на будь-які посади</a:t>
            </a:r>
            <a:r>
              <a:rPr lang="uk-UA" dirty="0"/>
              <a:t>. Відповідно до закону у Верховній Раді, </a:t>
            </a:r>
            <a:r>
              <a:rPr lang="uk-UA" dirty="0" smtClean="0"/>
              <a:t>в </a:t>
            </a:r>
            <a:r>
              <a:rPr lang="uk-UA" dirty="0"/>
              <a:t>разі необхідності – в місцевих радах діють комісії з питань міжнаціональних відносин. </a:t>
            </a:r>
            <a:endParaRPr lang="uk-UA" dirty="0" smtClean="0"/>
          </a:p>
          <a:p>
            <a:pPr algn="just"/>
            <a:endParaRPr lang="uk-UA" dirty="0" smtClean="0"/>
          </a:p>
          <a:p>
            <a:pPr algn="just"/>
            <a:r>
              <a:rPr lang="uk-UA" dirty="0" smtClean="0"/>
              <a:t>Законом </a:t>
            </a:r>
            <a:r>
              <a:rPr lang="uk-UA" dirty="0"/>
              <a:t>також </a:t>
            </a:r>
            <a:r>
              <a:rPr lang="uk-UA" i="1" dirty="0"/>
              <a:t>гарантується </a:t>
            </a:r>
            <a:r>
              <a:rPr lang="uk-UA" b="1" dirty="0"/>
              <a:t>можливість використання мов національних меншин </a:t>
            </a:r>
            <a:r>
              <a:rPr lang="uk-UA" i="1" dirty="0"/>
              <a:t>поряд з державною мовою в офіційні сфері в місцях, де більшість населення становить певна національна меншина. </a:t>
            </a:r>
            <a:endParaRPr lang="uk-UA" i="1" dirty="0" smtClean="0"/>
          </a:p>
          <a:p>
            <a:pPr algn="just"/>
            <a:endParaRPr lang="uk-UA" i="1" dirty="0" smtClean="0"/>
          </a:p>
          <a:p>
            <a:pPr algn="just"/>
            <a:r>
              <a:rPr lang="uk-UA" dirty="0" smtClean="0"/>
              <a:t>Держава </a:t>
            </a:r>
            <a:r>
              <a:rPr lang="uk-UA" dirty="0"/>
              <a:t>гарантує всім національним меншинам </a:t>
            </a:r>
            <a:r>
              <a:rPr lang="uk-UA" b="1" i="1" dirty="0"/>
              <a:t>права на національно-культурну автономію</a:t>
            </a:r>
            <a:r>
              <a:rPr lang="uk-UA" dirty="0"/>
              <a:t>: </a:t>
            </a:r>
            <a:r>
              <a:rPr lang="uk-UA" i="1" dirty="0"/>
              <a:t>користування і навчання рідною мовою чи вивчення рідної мови в державних навчальних закладах або через національні культурні товариства, розвиток національних культурних традицій, використання національної символіки, відзначення національних свят, сповідування своєї релігії, задоволення потреб у літературі, мистецтві, засобах масової інформації, створення національних культурних і навчальних закладів та будь-яку іншу діяльність, що не суперечить чинному законодавству.</a:t>
            </a:r>
          </a:p>
        </p:txBody>
      </p:sp>
    </p:spTree>
    <p:extLst>
      <p:ext uri="{BB962C8B-B14F-4D97-AF65-F5344CB8AC3E}">
        <p14:creationId xmlns:p14="http://schemas.microsoft.com/office/powerpoint/2010/main" val="27580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0663" y="1220402"/>
            <a:ext cx="11374582" cy="42473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/>
              <a:t>Однією </a:t>
            </a:r>
            <a:r>
              <a:rPr lang="uk-UA" b="1" i="1" dirty="0"/>
              <a:t>з проблем правового регулювання статусу національних меншин в Україні є визначення правового режиму мов </a:t>
            </a:r>
            <a:r>
              <a:rPr lang="uk-UA" dirty="0" smtClean="0"/>
              <a:t>даного суб’єкту </a:t>
            </a:r>
            <a:r>
              <a:rPr lang="uk-UA" dirty="0"/>
              <a:t>конституційно-правових відносин. </a:t>
            </a:r>
            <a:endParaRPr lang="uk-UA" dirty="0" smtClean="0"/>
          </a:p>
          <a:p>
            <a:endParaRPr lang="uk-UA" dirty="0"/>
          </a:p>
          <a:p>
            <a:r>
              <a:rPr lang="uk-UA" dirty="0"/>
              <a:t>15 травня 2003 р. Верховна Рада України </a:t>
            </a:r>
            <a:r>
              <a:rPr lang="uk-UA" dirty="0" smtClean="0"/>
              <a:t>ухвалила </a:t>
            </a:r>
            <a:r>
              <a:rPr lang="uk-UA" b="1" dirty="0" smtClean="0"/>
              <a:t>Закон </a:t>
            </a:r>
            <a:r>
              <a:rPr lang="uk-UA" b="1" dirty="0"/>
              <a:t>України «Про ратифікацію Європейської хартії </a:t>
            </a:r>
            <a:r>
              <a:rPr lang="uk-UA" b="1" dirty="0" smtClean="0"/>
              <a:t>регіональних мов </a:t>
            </a:r>
            <a:r>
              <a:rPr lang="uk-UA" b="1" dirty="0"/>
              <a:t>або мов меншин», </a:t>
            </a:r>
            <a:r>
              <a:rPr lang="uk-UA" dirty="0"/>
              <a:t>відповідно до якого положення </a:t>
            </a:r>
            <a:r>
              <a:rPr lang="uk-UA" dirty="0" smtClean="0"/>
              <a:t>зазначеної Хартії </a:t>
            </a:r>
            <a:r>
              <a:rPr lang="uk-UA" dirty="0"/>
              <a:t>застосовуються до мов таких національних меншин </a:t>
            </a:r>
            <a:r>
              <a:rPr lang="uk-UA" dirty="0" smtClean="0"/>
              <a:t>України, як </a:t>
            </a:r>
            <a:r>
              <a:rPr lang="uk-UA" b="1" i="1" dirty="0"/>
              <a:t>білоруська, болгарська, гагаузька, грецька, єврейська, кримськотатарська, молдавська, </a:t>
            </a:r>
            <a:r>
              <a:rPr lang="uk-UA" b="1" i="1" dirty="0" smtClean="0"/>
              <a:t>німецька, польська</a:t>
            </a:r>
            <a:r>
              <a:rPr lang="uk-UA" b="1" i="1" dirty="0"/>
              <a:t>, російська, </a:t>
            </a:r>
            <a:r>
              <a:rPr lang="uk-UA" b="1" i="1" dirty="0" smtClean="0"/>
              <a:t>румунська, словацька </a:t>
            </a:r>
            <a:r>
              <a:rPr lang="uk-UA" b="1" i="1" dirty="0"/>
              <a:t>та угорська. </a:t>
            </a:r>
            <a:endParaRPr lang="uk-UA" b="1" i="1" dirty="0" smtClean="0"/>
          </a:p>
          <a:p>
            <a:endParaRPr lang="uk-UA" dirty="0"/>
          </a:p>
          <a:p>
            <a:r>
              <a:rPr lang="uk-UA" dirty="0" smtClean="0"/>
              <a:t>Але </a:t>
            </a:r>
            <a:r>
              <a:rPr lang="uk-UA" dirty="0"/>
              <a:t>цей перелік має </a:t>
            </a:r>
            <a:r>
              <a:rPr lang="uk-UA" b="1" dirty="0"/>
              <a:t>деякі недоліки</a:t>
            </a:r>
            <a:r>
              <a:rPr lang="uk-UA" dirty="0"/>
              <a:t>, </a:t>
            </a:r>
            <a:r>
              <a:rPr lang="uk-UA" dirty="0" smtClean="0"/>
              <a:t>зокрема, можна </a:t>
            </a:r>
            <a:r>
              <a:rPr lang="uk-UA" dirty="0"/>
              <a:t>говорити про захист не грецької, а новогрецької мови, </a:t>
            </a:r>
            <a:r>
              <a:rPr lang="uk-UA" dirty="0" smtClean="0"/>
              <a:t>не єврейської</a:t>
            </a:r>
            <a:r>
              <a:rPr lang="uk-UA" dirty="0"/>
              <a:t>, а івриту та (або) </a:t>
            </a:r>
            <a:r>
              <a:rPr lang="uk-UA" dirty="0" err="1"/>
              <a:t>ідішу</a:t>
            </a:r>
            <a:r>
              <a:rPr lang="uk-UA" dirty="0"/>
              <a:t>; крім того, до цього переліку не</a:t>
            </a:r>
          </a:p>
          <a:p>
            <a:r>
              <a:rPr lang="uk-UA" dirty="0"/>
              <a:t>включені такі мови, як караїмська, </a:t>
            </a:r>
            <a:r>
              <a:rPr lang="uk-UA" dirty="0" err="1"/>
              <a:t>кримчацька</a:t>
            </a:r>
            <a:r>
              <a:rPr lang="uk-UA" dirty="0"/>
              <a:t> та ромська, </a:t>
            </a:r>
            <a:r>
              <a:rPr lang="uk-UA" dirty="0" smtClean="0"/>
              <a:t>носії яких </a:t>
            </a:r>
            <a:r>
              <a:rPr lang="uk-UA" dirty="0"/>
              <a:t>традиційно проживають у певних місцевостях нашої країни. </a:t>
            </a:r>
            <a:endParaRPr lang="uk-UA" dirty="0" smtClean="0"/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0772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0037" y="169086"/>
            <a:ext cx="9864436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 smtClean="0"/>
              <a:t>28 вересня 2017 року вступив в силу новий Закон України «Про освіту». Окрім створення нормативно-правової бази для масштабної шкільної реформи, закон також регулює питання мови навчання в країні. 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9382" y="1191054"/>
            <a:ext cx="7107382" cy="48013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Що ж закон каже про мови?</a:t>
            </a:r>
          </a:p>
          <a:p>
            <a:pPr algn="just"/>
            <a:endParaRPr lang="uk-UA" dirty="0" smtClean="0"/>
          </a:p>
          <a:p>
            <a:pPr algn="just"/>
            <a:r>
              <a:rPr lang="uk-UA" dirty="0" smtClean="0"/>
              <a:t>Суперечність була викликана статтею 7 закону, згідно з якою навчання в загальноосвітніх школах по всій Україні повинно проводиться виключно українською мовою. Дане положення змінює поточну ситуацію, що регулюється Законом України «Про засади державної </a:t>
            </a:r>
            <a:r>
              <a:rPr lang="uk-UA" dirty="0" err="1" smtClean="0"/>
              <a:t>мовної</a:t>
            </a:r>
            <a:r>
              <a:rPr lang="uk-UA" dirty="0" smtClean="0"/>
              <a:t> політики» від 2012 року, який дозволяє здійснювати навчання на мовах національних меншин у школах у регіонах, де такі меншини становлять понад десять відсотків населення за умови, що вивчення української мови забезпечується в обсязі, необхідному для соціалізації учнів-представників таких меншин.</a:t>
            </a:r>
          </a:p>
          <a:p>
            <a:endParaRPr lang="uk-UA" dirty="0" smtClean="0"/>
          </a:p>
          <a:p>
            <a:r>
              <a:rPr lang="uk-UA" dirty="0" smtClean="0"/>
              <a:t>Для імплементації нового закону передбачений трирічний перехідний період з поступовим збільшенням предметів для меншин, які вкладатимуться українською мовою.</a:t>
            </a:r>
            <a:endParaRPr lang="uk-UA" dirty="0"/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764" y="1191054"/>
            <a:ext cx="4815146" cy="480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05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525" y="0"/>
            <a:ext cx="11790219" cy="64633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/>
              <a:t>Намагаючись покращити знання та підвищити присутність української мови в суспільстві, закон викликав хвилю бурхливої критики з боку сусідніх країн, національні меншини яких проживають в Україні, а саме: Болгарії, Греції, </a:t>
            </a:r>
            <a:r>
              <a:rPr lang="uk-UA" dirty="0" smtClean="0"/>
              <a:t>Молдови</a:t>
            </a:r>
            <a:r>
              <a:rPr lang="uk-UA" dirty="0"/>
              <a:t>, </a:t>
            </a:r>
            <a:r>
              <a:rPr lang="uk-UA" dirty="0" smtClean="0"/>
              <a:t>Румунії, Угорщини</a:t>
            </a:r>
            <a:r>
              <a:rPr lang="uk-UA" dirty="0"/>
              <a:t>, та Росії</a:t>
            </a:r>
            <a:r>
              <a:rPr lang="uk-UA" dirty="0" smtClean="0"/>
              <a:t>.</a:t>
            </a:r>
          </a:p>
          <a:p>
            <a:endParaRPr lang="uk-UA" dirty="0"/>
          </a:p>
          <a:p>
            <a:r>
              <a:rPr lang="uk-UA" i="1" dirty="0" smtClean="0"/>
              <a:t>Міжнародна </a:t>
            </a:r>
            <a:r>
              <a:rPr lang="uk-UA" i="1" dirty="0"/>
              <a:t>реакція</a:t>
            </a:r>
            <a:r>
              <a:rPr lang="uk-UA" i="1" dirty="0" smtClean="0"/>
              <a:t>: </a:t>
            </a:r>
          </a:p>
          <a:p>
            <a:endParaRPr lang="uk-UA" dirty="0"/>
          </a:p>
          <a:p>
            <a:r>
              <a:rPr lang="uk-UA" dirty="0" smtClean="0"/>
              <a:t>Парламент </a:t>
            </a:r>
            <a:r>
              <a:rPr lang="uk-UA" b="1" dirty="0"/>
              <a:t>Румунії</a:t>
            </a:r>
            <a:r>
              <a:rPr lang="uk-UA" dirty="0"/>
              <a:t> прийняв резолюцію, яка критикує цей закон, та попереджає, що він перешкодить інтеграції України до ЄС. </a:t>
            </a:r>
            <a:endParaRPr lang="uk-UA" dirty="0" smtClean="0"/>
          </a:p>
          <a:p>
            <a:endParaRPr lang="uk-UA" dirty="0"/>
          </a:p>
          <a:p>
            <a:r>
              <a:rPr lang="uk-UA" dirty="0" smtClean="0"/>
              <a:t>Найбільша критика </a:t>
            </a:r>
            <a:r>
              <a:rPr lang="uk-UA" dirty="0"/>
              <a:t>надійшла від Уряду </a:t>
            </a:r>
            <a:r>
              <a:rPr lang="uk-UA" b="1" dirty="0"/>
              <a:t>Угорщини</a:t>
            </a:r>
            <a:r>
              <a:rPr lang="uk-UA" dirty="0"/>
              <a:t>, який звинуватив Україну у порушенні своїх зобов'язань згідно з Угодою про асоціацію між Україною та ЄС (що вступила в повну силу з вересня 2017 р.) поважати демократичні принципи та основні свободи, включаючи права національних </a:t>
            </a:r>
            <a:r>
              <a:rPr lang="uk-UA" dirty="0" smtClean="0"/>
              <a:t>меншин. Також </a:t>
            </a:r>
            <a:r>
              <a:rPr lang="uk-UA" dirty="0"/>
              <a:t>Угорщина звинуватила Україну у невиконанні Резолюції Парламентської Асамблеї Ради Європи (ПАРЕ) 2145 (2017) «Функціонування демократичних інститутів в Україні», яка закликає органи влади «зберегти існуючі права щодо використання мов меншин</a:t>
            </a:r>
            <a:r>
              <a:rPr lang="uk-UA" dirty="0" smtClean="0"/>
              <a:t>». </a:t>
            </a:r>
            <a:r>
              <a:rPr lang="uk-UA" dirty="0"/>
              <a:t>Крім того, угорський Уряд заявив, що нове законодавство не відповідає Європейській конвенції з прав людини (ЄКПЛ), Рамковій конвенції про захист національних меншин («Рамкова конвенція») або Європейської хартії регіональних мов або мов меншин («Європейська хартія</a:t>
            </a:r>
            <a:r>
              <a:rPr lang="uk-UA" dirty="0" smtClean="0"/>
              <a:t>»).</a:t>
            </a:r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8954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9709" y="696431"/>
            <a:ext cx="11069781" cy="59708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2000" b="1" dirty="0"/>
              <a:t>Питанню правового регулювання національно-етнічних відносин присвячені статті 10, 11, 12, 53 </a:t>
            </a:r>
            <a:r>
              <a:rPr lang="uk-UA" sz="2000" b="1" dirty="0" smtClean="0"/>
              <a:t> Конституції </a:t>
            </a:r>
            <a:r>
              <a:rPr lang="uk-UA" sz="2000" b="1" dirty="0"/>
              <a:t>України 1996 року.</a:t>
            </a:r>
          </a:p>
          <a:p>
            <a:pPr algn="just"/>
            <a:endParaRPr lang="uk-UA" dirty="0" smtClean="0"/>
          </a:p>
          <a:p>
            <a:pPr algn="just"/>
            <a:r>
              <a:rPr lang="uk-UA" dirty="0" smtClean="0"/>
              <a:t>Згідно </a:t>
            </a:r>
            <a:r>
              <a:rPr lang="uk-UA" dirty="0"/>
              <a:t>зі ст. 10 Конституції України </a:t>
            </a:r>
            <a:r>
              <a:rPr lang="uk-UA" b="1" i="1" dirty="0"/>
              <a:t>державною мовою </a:t>
            </a:r>
            <a:r>
              <a:rPr lang="uk-UA" b="1" i="1" dirty="0" smtClean="0"/>
              <a:t>в Україні </a:t>
            </a:r>
            <a:r>
              <a:rPr lang="uk-UA" b="1" i="1" dirty="0"/>
              <a:t>є українська мова</a:t>
            </a:r>
            <a:r>
              <a:rPr lang="uk-UA" dirty="0" smtClean="0"/>
              <a:t>, </a:t>
            </a:r>
            <a:r>
              <a:rPr lang="uk-UA" dirty="0"/>
              <a:t>держава забезпечує </a:t>
            </a:r>
            <a:r>
              <a:rPr lang="uk-UA" dirty="0" smtClean="0"/>
              <a:t>всебічний розвиток </a:t>
            </a:r>
            <a:r>
              <a:rPr lang="uk-UA" dirty="0"/>
              <a:t>і функціонування української мови в усіх сферах суспільного життя на всій території України; крім того, </a:t>
            </a:r>
            <a:r>
              <a:rPr lang="uk-UA" dirty="0" smtClean="0"/>
              <a:t>Конституцією </a:t>
            </a:r>
            <a:r>
              <a:rPr lang="uk-UA" b="1" i="1" dirty="0" smtClean="0"/>
              <a:t>гарантується </a:t>
            </a:r>
            <a:r>
              <a:rPr lang="uk-UA" b="1" i="1" dirty="0"/>
              <a:t>вільний розвиток, використання і захист </a:t>
            </a:r>
            <a:r>
              <a:rPr lang="uk-UA" b="1" i="1" dirty="0" smtClean="0"/>
              <a:t>російської, інших </a:t>
            </a:r>
            <a:r>
              <a:rPr lang="uk-UA" b="1" i="1" dirty="0"/>
              <a:t>мов національних меншин України; держава також </a:t>
            </a:r>
            <a:r>
              <a:rPr lang="uk-UA" b="1" i="1" dirty="0" smtClean="0"/>
              <a:t>сприяє вивченню </a:t>
            </a:r>
            <a:r>
              <a:rPr lang="uk-UA" b="1" i="1" dirty="0"/>
              <a:t>мов міжнародного спілкування</a:t>
            </a:r>
            <a:r>
              <a:rPr lang="uk-UA" b="1" i="1" dirty="0" smtClean="0"/>
              <a:t>.</a:t>
            </a:r>
            <a:endParaRPr lang="uk-UA" b="1" i="1" dirty="0"/>
          </a:p>
          <a:p>
            <a:pPr algn="just"/>
            <a:endParaRPr lang="uk-UA" dirty="0" smtClean="0"/>
          </a:p>
          <a:p>
            <a:pPr algn="just"/>
            <a:r>
              <a:rPr lang="uk-UA" dirty="0" smtClean="0"/>
              <a:t>Ст</a:t>
            </a:r>
            <a:r>
              <a:rPr lang="uk-UA" dirty="0"/>
              <a:t>. 11 Основного Закону встановлює, що держава </a:t>
            </a:r>
            <a:r>
              <a:rPr lang="uk-UA" dirty="0" smtClean="0"/>
              <a:t>сприяє </a:t>
            </a:r>
            <a:r>
              <a:rPr lang="uk-UA" b="1" i="1" dirty="0" smtClean="0"/>
              <a:t>консолідації </a:t>
            </a:r>
            <a:r>
              <a:rPr lang="uk-UA" b="1" i="1" dirty="0"/>
              <a:t>та розвиткові української нації,</a:t>
            </a:r>
            <a:r>
              <a:rPr lang="uk-UA" dirty="0"/>
              <a:t> її історичної </a:t>
            </a:r>
            <a:r>
              <a:rPr lang="uk-UA" dirty="0" smtClean="0"/>
              <a:t>свідомості, традицій </a:t>
            </a:r>
            <a:r>
              <a:rPr lang="uk-UA" dirty="0"/>
              <a:t>і культури, а також розвиткові етнічної, культурної, </a:t>
            </a:r>
            <a:r>
              <a:rPr lang="uk-UA" dirty="0" err="1" smtClean="0"/>
              <a:t>мовної</a:t>
            </a:r>
            <a:r>
              <a:rPr lang="uk-UA" dirty="0" smtClean="0"/>
              <a:t> та </a:t>
            </a:r>
            <a:r>
              <a:rPr lang="uk-UA" dirty="0"/>
              <a:t>релігійної самобутності всіх корінних народів і </a:t>
            </a:r>
            <a:r>
              <a:rPr lang="uk-UA" dirty="0" smtClean="0"/>
              <a:t>національних меншин </a:t>
            </a:r>
            <a:r>
              <a:rPr lang="uk-UA" dirty="0"/>
              <a:t>України. </a:t>
            </a:r>
            <a:endParaRPr lang="uk-UA" dirty="0" smtClean="0"/>
          </a:p>
          <a:p>
            <a:pPr algn="just"/>
            <a:endParaRPr lang="uk-UA" dirty="0"/>
          </a:p>
          <a:p>
            <a:pPr algn="just"/>
            <a:r>
              <a:rPr lang="uk-UA" dirty="0" smtClean="0"/>
              <a:t>У </a:t>
            </a:r>
            <a:r>
              <a:rPr lang="uk-UA" dirty="0"/>
              <a:t>ст. 12 зазначається, що Україна дбає про задоволення національно-культурних і </a:t>
            </a:r>
            <a:r>
              <a:rPr lang="uk-UA" dirty="0" err="1"/>
              <a:t>мовних</a:t>
            </a:r>
            <a:r>
              <a:rPr lang="uk-UA" dirty="0"/>
              <a:t> </a:t>
            </a:r>
            <a:r>
              <a:rPr lang="uk-UA" b="1" i="1" dirty="0"/>
              <a:t>потреб українців, які проживають за межами держ</a:t>
            </a:r>
            <a:r>
              <a:rPr lang="uk-UA" dirty="0"/>
              <a:t>ави</a:t>
            </a:r>
            <a:r>
              <a:rPr lang="uk-UA" dirty="0" smtClean="0"/>
              <a:t>.</a:t>
            </a:r>
          </a:p>
          <a:p>
            <a:pPr algn="just"/>
            <a:endParaRPr lang="uk-UA" dirty="0"/>
          </a:p>
          <a:p>
            <a:pPr algn="just"/>
            <a:r>
              <a:rPr lang="uk-UA" dirty="0" smtClean="0"/>
              <a:t>У ст. 53 зазначається, що г</a:t>
            </a:r>
            <a:r>
              <a:rPr lang="ru-RU" dirty="0" err="1" smtClean="0"/>
              <a:t>ромадянам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належать до </a:t>
            </a:r>
            <a:r>
              <a:rPr lang="ru-RU" dirty="0" err="1"/>
              <a:t>національних</a:t>
            </a:r>
            <a:r>
              <a:rPr lang="ru-RU" dirty="0"/>
              <a:t> </a:t>
            </a:r>
            <a:r>
              <a:rPr lang="ru-RU" dirty="0" err="1"/>
              <a:t>меншин</a:t>
            </a:r>
            <a:r>
              <a:rPr lang="ru-RU" dirty="0"/>
              <a:t>, </a:t>
            </a:r>
            <a:r>
              <a:rPr lang="ru-RU" dirty="0" err="1"/>
              <a:t>відповідно</a:t>
            </a:r>
            <a:r>
              <a:rPr lang="ru-RU" dirty="0"/>
              <a:t> до закону </a:t>
            </a:r>
            <a:r>
              <a:rPr lang="ru-RU" b="1" dirty="0" err="1"/>
              <a:t>гарантується</a:t>
            </a:r>
            <a:r>
              <a:rPr lang="ru-RU" b="1" dirty="0"/>
              <a:t> право на </a:t>
            </a:r>
            <a:r>
              <a:rPr lang="ru-RU" b="1" dirty="0" err="1"/>
              <a:t>навчання</a:t>
            </a:r>
            <a:r>
              <a:rPr lang="ru-RU" b="1" dirty="0"/>
              <a:t> </a:t>
            </a:r>
            <a:r>
              <a:rPr lang="ru-RU" b="1" dirty="0" err="1"/>
              <a:t>рідною</a:t>
            </a:r>
            <a:r>
              <a:rPr lang="ru-RU" b="1" dirty="0"/>
              <a:t> </a:t>
            </a:r>
            <a:r>
              <a:rPr lang="ru-RU" b="1" dirty="0" err="1"/>
              <a:t>мовою</a:t>
            </a:r>
            <a:r>
              <a:rPr lang="ru-RU" b="1" dirty="0"/>
              <a:t> </a:t>
            </a:r>
            <a:r>
              <a:rPr lang="ru-RU" b="1" dirty="0" err="1"/>
              <a:t>чи</a:t>
            </a:r>
            <a:r>
              <a:rPr lang="ru-RU" b="1" dirty="0"/>
              <a:t> на </a:t>
            </a:r>
            <a:r>
              <a:rPr lang="ru-RU" b="1" dirty="0" err="1"/>
              <a:t>вивчення</a:t>
            </a:r>
            <a:r>
              <a:rPr lang="ru-RU" b="1" dirty="0"/>
              <a:t> </a:t>
            </a:r>
            <a:r>
              <a:rPr lang="ru-RU" b="1" dirty="0" err="1"/>
              <a:t>рідної</a:t>
            </a:r>
            <a:r>
              <a:rPr lang="ru-RU" b="1" dirty="0"/>
              <a:t> </a:t>
            </a:r>
            <a:r>
              <a:rPr lang="ru-RU" b="1" dirty="0" err="1"/>
              <a:t>мови</a:t>
            </a:r>
            <a:r>
              <a:rPr lang="ru-RU" b="1" dirty="0"/>
              <a:t> у </a:t>
            </a:r>
            <a:r>
              <a:rPr lang="ru-RU" b="1" dirty="0" err="1"/>
              <a:t>державних</a:t>
            </a:r>
            <a:r>
              <a:rPr lang="ru-RU" b="1" dirty="0"/>
              <a:t> і </a:t>
            </a:r>
            <a:r>
              <a:rPr lang="ru-RU" b="1" dirty="0" err="1"/>
              <a:t>комунальних</a:t>
            </a:r>
            <a:r>
              <a:rPr lang="ru-RU" b="1" dirty="0"/>
              <a:t> </a:t>
            </a:r>
            <a:r>
              <a:rPr lang="ru-RU" b="1" dirty="0" err="1"/>
              <a:t>навчальних</a:t>
            </a:r>
            <a:r>
              <a:rPr lang="ru-RU" b="1" dirty="0"/>
              <a:t> закладах </a:t>
            </a:r>
            <a:r>
              <a:rPr lang="ru-RU" b="1" dirty="0" err="1"/>
              <a:t>або</a:t>
            </a:r>
            <a:r>
              <a:rPr lang="ru-RU" b="1" dirty="0"/>
              <a:t> через </a:t>
            </a:r>
            <a:r>
              <a:rPr lang="ru-RU" b="1" dirty="0" err="1"/>
              <a:t>національні</a:t>
            </a:r>
            <a:r>
              <a:rPr lang="ru-RU" b="1" dirty="0"/>
              <a:t> </a:t>
            </a:r>
            <a:r>
              <a:rPr lang="ru-RU" b="1" dirty="0" err="1"/>
              <a:t>культурні</a:t>
            </a:r>
            <a:r>
              <a:rPr lang="ru-RU" b="1" dirty="0"/>
              <a:t> </a:t>
            </a:r>
            <a:r>
              <a:rPr lang="ru-RU" b="1" dirty="0" err="1"/>
              <a:t>товариства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559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3" y="134112"/>
            <a:ext cx="9457508" cy="3474720"/>
          </a:xfrm>
          <a:prstGeom prst="rect">
            <a:avLst/>
          </a:prstGeom>
        </p:spPr>
      </p:pic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983" y="3474720"/>
            <a:ext cx="9366068" cy="338328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0" y="1619793"/>
            <a:ext cx="2024743" cy="35922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?</a:t>
            </a:r>
            <a:r>
              <a:rPr lang="uk-UA" sz="1200" dirty="0" smtClean="0">
                <a:solidFill>
                  <a:schemeClr val="tx1"/>
                </a:solidFill>
              </a:rPr>
              <a:t> Як Ви думаєте, чи можна судити про сформованість політичної нації по тому, скільки жителів України вважає себе  в першу чергу  громадянами України?</a:t>
            </a:r>
          </a:p>
          <a:p>
            <a:pPr algn="ctr"/>
            <a:r>
              <a:rPr lang="uk-UA" sz="1200" dirty="0" smtClean="0">
                <a:solidFill>
                  <a:schemeClr val="tx1"/>
                </a:solidFill>
              </a:rPr>
              <a:t>Чим обумовлена зміна ідентичності? </a:t>
            </a:r>
            <a:endParaRPr lang="uk-UA" sz="1200" dirty="0">
              <a:solidFill>
                <a:schemeClr val="tx1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770055" y="6479176"/>
            <a:ext cx="484632" cy="3526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750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0832" y="485061"/>
            <a:ext cx="6096000" cy="3416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Cambria" panose="02040503050406030204" pitchFamily="18" charset="0"/>
              </a:rPr>
              <a:t>За </a:t>
            </a:r>
            <a:r>
              <a:rPr lang="ru-RU" dirty="0" err="1">
                <a:latin typeface="Cambria" panose="02040503050406030204" pitchFamily="18" charset="0"/>
              </a:rPr>
              <a:t>даними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Всеукраїнського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перепису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населення</a:t>
            </a:r>
            <a:r>
              <a:rPr lang="ru-RU" dirty="0">
                <a:latin typeface="Cambria" panose="02040503050406030204" pitchFamily="18" charset="0"/>
              </a:rPr>
              <a:t> 2001 року, на </a:t>
            </a:r>
            <a:r>
              <a:rPr lang="ru-RU" dirty="0" err="1">
                <a:latin typeface="Cambria" panose="02040503050406030204" pitchFamily="18" charset="0"/>
              </a:rPr>
              <a:t>території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України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проживають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представники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понад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smtClean="0">
                <a:latin typeface="Cambria" panose="02040503050406030204" pitchFamily="18" charset="0"/>
              </a:rPr>
              <a:t>130 </a:t>
            </a:r>
            <a:r>
              <a:rPr lang="ru-RU" dirty="0" err="1" smtClean="0">
                <a:latin typeface="Cambria" panose="02040503050406030204" pitchFamily="18" charset="0"/>
              </a:rPr>
              <a:t>етносів</a:t>
            </a:r>
            <a:r>
              <a:rPr lang="ru-RU" dirty="0" smtClean="0">
                <a:latin typeface="Cambria" panose="02040503050406030204" pitchFamily="18" charset="0"/>
              </a:rPr>
              <a:t>. </a:t>
            </a:r>
            <a:r>
              <a:rPr lang="ru-RU" dirty="0">
                <a:latin typeface="Cambria" panose="02040503050406030204" pitchFamily="18" charset="0"/>
              </a:rPr>
              <a:t>У </a:t>
            </a:r>
            <a:r>
              <a:rPr lang="ru-RU" dirty="0" err="1" smtClean="0">
                <a:latin typeface="Cambria" panose="02040503050406030204" pitchFamily="18" charset="0"/>
              </a:rPr>
              <a:t>етнонаціональному</a:t>
            </a:r>
            <a:r>
              <a:rPr lang="ru-RU" dirty="0" smtClean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складі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населення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i="1" dirty="0" err="1">
                <a:latin typeface="Cambria" panose="02040503050406030204" pitchFamily="18" charset="0"/>
              </a:rPr>
              <a:t>переважна</a:t>
            </a:r>
            <a:r>
              <a:rPr lang="ru-RU" i="1" dirty="0">
                <a:latin typeface="Cambria" panose="02040503050406030204" pitchFamily="18" charset="0"/>
              </a:rPr>
              <a:t> </a:t>
            </a:r>
            <a:r>
              <a:rPr lang="ru-RU" i="1" dirty="0" err="1">
                <a:latin typeface="Cambria" panose="02040503050406030204" pitchFamily="18" charset="0"/>
              </a:rPr>
              <a:t>більшість</a:t>
            </a:r>
            <a:r>
              <a:rPr lang="ru-RU" i="1" dirty="0">
                <a:latin typeface="Cambria" panose="02040503050406030204" pitchFamily="18" charset="0"/>
              </a:rPr>
              <a:t> – </a:t>
            </a:r>
            <a:r>
              <a:rPr lang="ru-RU" i="1" dirty="0" err="1">
                <a:latin typeface="Cambria" panose="02040503050406030204" pitchFamily="18" charset="0"/>
              </a:rPr>
              <a:t>українці</a:t>
            </a:r>
            <a:r>
              <a:rPr lang="ru-RU" i="1" dirty="0">
                <a:latin typeface="Cambria" panose="02040503050406030204" pitchFamily="18" charset="0"/>
              </a:rPr>
              <a:t>, </a:t>
            </a:r>
            <a:r>
              <a:rPr lang="ru-RU" i="1" dirty="0" err="1">
                <a:latin typeface="Cambria" panose="02040503050406030204" pitchFamily="18" charset="0"/>
              </a:rPr>
              <a:t>чисельність</a:t>
            </a:r>
            <a:r>
              <a:rPr lang="ru-RU" i="1" dirty="0">
                <a:latin typeface="Cambria" panose="02040503050406030204" pitchFamily="18" charset="0"/>
              </a:rPr>
              <a:t> </a:t>
            </a:r>
            <a:r>
              <a:rPr lang="ru-RU" i="1" dirty="0" err="1">
                <a:latin typeface="Cambria" panose="02040503050406030204" pitchFamily="18" charset="0"/>
              </a:rPr>
              <a:t>яких</a:t>
            </a:r>
            <a:r>
              <a:rPr lang="ru-RU" i="1" dirty="0">
                <a:latin typeface="Cambria" panose="02040503050406030204" pitchFamily="18" charset="0"/>
              </a:rPr>
              <a:t> становила на 2001 </a:t>
            </a:r>
            <a:r>
              <a:rPr lang="ru-RU" i="1" dirty="0" err="1">
                <a:latin typeface="Cambria" panose="02040503050406030204" pitchFamily="18" charset="0"/>
              </a:rPr>
              <a:t>рік</a:t>
            </a:r>
            <a:r>
              <a:rPr lang="ru-RU" i="1" dirty="0">
                <a:latin typeface="Cambria" panose="02040503050406030204" pitchFamily="18" charset="0"/>
              </a:rPr>
              <a:t> 37541,7 тис. </a:t>
            </a:r>
            <a:r>
              <a:rPr lang="ru-RU" i="1" dirty="0" err="1">
                <a:latin typeface="Cambria" panose="02040503050406030204" pitchFamily="18" charset="0"/>
              </a:rPr>
              <a:t>осіб</a:t>
            </a:r>
            <a:r>
              <a:rPr lang="ru-RU" i="1" dirty="0">
                <a:latin typeface="Cambria" panose="02040503050406030204" pitchFamily="18" charset="0"/>
              </a:rPr>
              <a:t>, </a:t>
            </a:r>
            <a:r>
              <a:rPr lang="ru-RU" i="1" dirty="0" err="1">
                <a:latin typeface="Cambria" panose="02040503050406030204" pitchFamily="18" charset="0"/>
              </a:rPr>
              <a:t>або</a:t>
            </a:r>
            <a:r>
              <a:rPr lang="ru-RU" i="1" dirty="0">
                <a:latin typeface="Cambria" panose="02040503050406030204" pitchFamily="18" charset="0"/>
              </a:rPr>
              <a:t> 77,8% </a:t>
            </a:r>
            <a:r>
              <a:rPr lang="ru-RU" i="1" dirty="0" err="1">
                <a:latin typeface="Cambria" panose="02040503050406030204" pitchFamily="18" charset="0"/>
              </a:rPr>
              <a:t>від</a:t>
            </a:r>
            <a:r>
              <a:rPr lang="ru-RU" i="1" dirty="0">
                <a:latin typeface="Cambria" panose="02040503050406030204" pitchFamily="18" charset="0"/>
              </a:rPr>
              <a:t> </a:t>
            </a:r>
            <a:r>
              <a:rPr lang="ru-RU" i="1" dirty="0" err="1">
                <a:latin typeface="Cambria" panose="02040503050406030204" pitchFamily="18" charset="0"/>
              </a:rPr>
              <a:t>загальної</a:t>
            </a:r>
            <a:r>
              <a:rPr lang="ru-RU" i="1" dirty="0">
                <a:latin typeface="Cambria" panose="02040503050406030204" pitchFamily="18" charset="0"/>
              </a:rPr>
              <a:t> </a:t>
            </a:r>
            <a:r>
              <a:rPr lang="ru-RU" i="1" dirty="0" err="1">
                <a:latin typeface="Cambria" panose="02040503050406030204" pitchFamily="18" charset="0"/>
              </a:rPr>
              <a:t>кількості</a:t>
            </a:r>
            <a:r>
              <a:rPr lang="ru-RU" i="1" dirty="0">
                <a:latin typeface="Cambria" panose="02040503050406030204" pitchFamily="18" charset="0"/>
              </a:rPr>
              <a:t> </a:t>
            </a:r>
            <a:r>
              <a:rPr lang="ru-RU" i="1" dirty="0" err="1">
                <a:latin typeface="Cambria" panose="02040503050406030204" pitchFamily="18" charset="0"/>
              </a:rPr>
              <a:t>населення</a:t>
            </a:r>
            <a:r>
              <a:rPr lang="ru-RU" dirty="0">
                <a:latin typeface="Cambria" panose="02040503050406030204" pitchFamily="18" charset="0"/>
              </a:rPr>
              <a:t>. Друге </a:t>
            </a:r>
            <a:r>
              <a:rPr lang="ru-RU" dirty="0" err="1">
                <a:latin typeface="Cambria" panose="02040503050406030204" pitchFamily="18" charset="0"/>
              </a:rPr>
              <a:t>місце</a:t>
            </a:r>
            <a:r>
              <a:rPr lang="ru-RU" dirty="0">
                <a:latin typeface="Cambria" panose="02040503050406030204" pitchFamily="18" charset="0"/>
              </a:rPr>
              <a:t> за </a:t>
            </a:r>
            <a:r>
              <a:rPr lang="ru-RU" dirty="0" err="1">
                <a:latin typeface="Cambria" panose="02040503050406030204" pitchFamily="18" charset="0"/>
              </a:rPr>
              <a:t>чисельністю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посідали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росіяни</a:t>
            </a:r>
            <a:r>
              <a:rPr lang="ru-RU" dirty="0">
                <a:latin typeface="Cambria" panose="02040503050406030204" pitchFamily="18" charset="0"/>
              </a:rPr>
              <a:t>. </a:t>
            </a:r>
            <a:r>
              <a:rPr lang="ru-RU" dirty="0" err="1">
                <a:latin typeface="Cambria" panose="02040503050406030204" pitchFamily="18" charset="0"/>
              </a:rPr>
              <a:t>Їхня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кількість</a:t>
            </a:r>
            <a:r>
              <a:rPr lang="ru-RU" dirty="0">
                <a:latin typeface="Cambria" panose="02040503050406030204" pitchFamily="18" charset="0"/>
              </a:rPr>
              <a:t> – 8334,1 тис. </a:t>
            </a:r>
            <a:r>
              <a:rPr lang="ru-RU" dirty="0" err="1">
                <a:latin typeface="Cambria" panose="02040503050406030204" pitchFamily="18" charset="0"/>
              </a:rPr>
              <a:t>осіб</a:t>
            </a:r>
            <a:r>
              <a:rPr lang="ru-RU" dirty="0">
                <a:latin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</a:rPr>
              <a:t>або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i="1" dirty="0">
                <a:latin typeface="Cambria" panose="02040503050406030204" pitchFamily="18" charset="0"/>
              </a:rPr>
              <a:t>17,3%. </a:t>
            </a:r>
            <a:r>
              <a:rPr lang="ru-RU" dirty="0">
                <a:latin typeface="Cambria" panose="02040503050406030204" pitchFamily="18" charset="0"/>
              </a:rPr>
              <a:t>У </a:t>
            </a:r>
            <a:r>
              <a:rPr lang="ru-RU" i="1" dirty="0" err="1">
                <a:latin typeface="Cambria" panose="02040503050406030204" pitchFamily="18" charset="0"/>
              </a:rPr>
              <a:t>п’ятірку</a:t>
            </a:r>
            <a:r>
              <a:rPr lang="ru-RU" i="1" dirty="0">
                <a:latin typeface="Cambria" panose="02040503050406030204" pitchFamily="18" charset="0"/>
              </a:rPr>
              <a:t> </a:t>
            </a:r>
            <a:r>
              <a:rPr lang="ru-RU" i="1" dirty="0" err="1">
                <a:latin typeface="Cambria" panose="02040503050406030204" pitchFamily="18" charset="0"/>
              </a:rPr>
              <a:t>найбільших</a:t>
            </a:r>
            <a:r>
              <a:rPr lang="ru-RU" i="1" dirty="0">
                <a:latin typeface="Cambria" panose="02040503050406030204" pitchFamily="18" charset="0"/>
              </a:rPr>
              <a:t> </a:t>
            </a:r>
            <a:r>
              <a:rPr lang="ru-RU" i="1" dirty="0" err="1">
                <a:latin typeface="Cambria" panose="02040503050406030204" pitchFamily="18" charset="0"/>
              </a:rPr>
              <a:t>національних</a:t>
            </a:r>
            <a:r>
              <a:rPr lang="ru-RU" i="1" dirty="0">
                <a:latin typeface="Cambria" panose="02040503050406030204" pitchFamily="18" charset="0"/>
              </a:rPr>
              <a:t> </a:t>
            </a:r>
            <a:r>
              <a:rPr lang="ru-RU" i="1" dirty="0" err="1">
                <a:latin typeface="Cambria" panose="02040503050406030204" pitchFamily="18" charset="0"/>
              </a:rPr>
              <a:t>спільнот</a:t>
            </a:r>
            <a:r>
              <a:rPr lang="ru-RU" i="1" dirty="0">
                <a:latin typeface="Cambria" panose="02040503050406030204" pitchFamily="18" charset="0"/>
              </a:rPr>
              <a:t>, </a:t>
            </a:r>
            <a:r>
              <a:rPr lang="ru-RU" i="1" dirty="0" err="1">
                <a:latin typeface="Cambria" panose="02040503050406030204" pitchFamily="18" charset="0"/>
              </a:rPr>
              <a:t>які</a:t>
            </a:r>
            <a:r>
              <a:rPr lang="ru-RU" i="1" dirty="0">
                <a:latin typeface="Cambria" panose="02040503050406030204" pitchFamily="18" charset="0"/>
              </a:rPr>
              <a:t> </a:t>
            </a:r>
            <a:r>
              <a:rPr lang="ru-RU" i="1" dirty="0" err="1">
                <a:latin typeface="Cambria" panose="02040503050406030204" pitchFamily="18" charset="0"/>
              </a:rPr>
              <a:t>проживають</a:t>
            </a:r>
            <a:r>
              <a:rPr lang="ru-RU" i="1" dirty="0">
                <a:latin typeface="Cambria" panose="02040503050406030204" pitchFamily="18" charset="0"/>
              </a:rPr>
              <a:t> на </a:t>
            </a:r>
            <a:r>
              <a:rPr lang="ru-RU" i="1" dirty="0" err="1">
                <a:latin typeface="Cambria" panose="02040503050406030204" pitchFamily="18" charset="0"/>
              </a:rPr>
              <a:t>території</a:t>
            </a:r>
            <a:r>
              <a:rPr lang="ru-RU" i="1" dirty="0">
                <a:latin typeface="Cambria" panose="02040503050406030204" pitchFamily="18" charset="0"/>
              </a:rPr>
              <a:t> </a:t>
            </a:r>
            <a:r>
              <a:rPr lang="ru-RU" i="1" dirty="0" err="1">
                <a:latin typeface="Cambria" panose="02040503050406030204" pitchFamily="18" charset="0"/>
              </a:rPr>
              <a:t>України</a:t>
            </a:r>
            <a:r>
              <a:rPr lang="ru-RU" i="1" dirty="0">
                <a:latin typeface="Cambria" panose="02040503050406030204" pitchFamily="18" charset="0"/>
              </a:rPr>
              <a:t>, разом </a:t>
            </a:r>
            <a:r>
              <a:rPr lang="ru-RU" i="1" dirty="0" err="1">
                <a:latin typeface="Cambria" panose="02040503050406030204" pitchFamily="18" charset="0"/>
              </a:rPr>
              <a:t>із</a:t>
            </a:r>
            <a:r>
              <a:rPr lang="ru-RU" i="1" dirty="0">
                <a:latin typeface="Cambria" panose="02040503050406030204" pitchFamily="18" charset="0"/>
              </a:rPr>
              <a:t> </a:t>
            </a:r>
            <a:r>
              <a:rPr lang="ru-RU" i="1" dirty="0" err="1">
                <a:latin typeface="Cambria" panose="02040503050406030204" pitchFamily="18" charset="0"/>
              </a:rPr>
              <a:t>росіянами</a:t>
            </a:r>
            <a:r>
              <a:rPr lang="ru-RU" i="1" dirty="0">
                <a:latin typeface="Cambria" panose="02040503050406030204" pitchFamily="18" charset="0"/>
              </a:rPr>
              <a:t>, </a:t>
            </a:r>
            <a:r>
              <a:rPr lang="ru-RU" i="1" dirty="0" err="1">
                <a:latin typeface="Cambria" panose="02040503050406030204" pitchFamily="18" charset="0"/>
              </a:rPr>
              <a:t>входять</a:t>
            </a:r>
            <a:r>
              <a:rPr lang="ru-RU" i="1" dirty="0">
                <a:latin typeface="Cambria" panose="02040503050406030204" pitchFamily="18" charset="0"/>
              </a:rPr>
              <a:t> </a:t>
            </a:r>
            <a:r>
              <a:rPr lang="ru-RU" i="1" dirty="0" err="1">
                <a:latin typeface="Cambria" panose="02040503050406030204" pitchFamily="18" charset="0"/>
              </a:rPr>
              <a:t>білоруси</a:t>
            </a:r>
            <a:r>
              <a:rPr lang="ru-RU" i="1" dirty="0">
                <a:latin typeface="Cambria" panose="02040503050406030204" pitchFamily="18" charset="0"/>
              </a:rPr>
              <a:t>, </a:t>
            </a:r>
            <a:r>
              <a:rPr lang="ru-RU" i="1" dirty="0" err="1">
                <a:latin typeface="Cambria" panose="02040503050406030204" pitchFamily="18" charset="0"/>
              </a:rPr>
              <a:t>молдавани</a:t>
            </a:r>
            <a:r>
              <a:rPr lang="ru-RU" i="1" dirty="0">
                <a:latin typeface="Cambria" panose="02040503050406030204" pitchFamily="18" charset="0"/>
              </a:rPr>
              <a:t>, </a:t>
            </a:r>
            <a:r>
              <a:rPr lang="ru-RU" i="1" dirty="0" err="1">
                <a:latin typeface="Cambria" panose="02040503050406030204" pitchFamily="18" charset="0"/>
              </a:rPr>
              <a:t>кримські</a:t>
            </a:r>
            <a:r>
              <a:rPr lang="ru-RU" i="1" dirty="0">
                <a:latin typeface="Cambria" panose="02040503050406030204" pitchFamily="18" charset="0"/>
              </a:rPr>
              <a:t> </a:t>
            </a:r>
            <a:r>
              <a:rPr lang="ru-RU" i="1" dirty="0" err="1">
                <a:latin typeface="Cambria" panose="02040503050406030204" pitchFamily="18" charset="0"/>
              </a:rPr>
              <a:t>татари</a:t>
            </a:r>
            <a:r>
              <a:rPr lang="ru-RU" i="1" dirty="0">
                <a:latin typeface="Cambria" panose="02040503050406030204" pitchFamily="18" charset="0"/>
              </a:rPr>
              <a:t> та </a:t>
            </a:r>
            <a:r>
              <a:rPr lang="ru-RU" i="1" dirty="0" err="1">
                <a:latin typeface="Cambria" panose="02040503050406030204" pitchFamily="18" charset="0"/>
              </a:rPr>
              <a:t>болгари</a:t>
            </a:r>
            <a:r>
              <a:rPr lang="ru-RU" dirty="0">
                <a:latin typeface="Cambria" panose="02040503050406030204" pitchFamily="18" charset="0"/>
              </a:rPr>
              <a:t>. У другу </a:t>
            </a:r>
            <a:r>
              <a:rPr lang="ru-RU" dirty="0" err="1">
                <a:latin typeface="Cambria" panose="02040503050406030204" pitchFamily="18" charset="0"/>
              </a:rPr>
              <a:t>п’ятірку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i="1" dirty="0">
                <a:latin typeface="Cambria" panose="02040503050406030204" pitchFamily="18" charset="0"/>
              </a:rPr>
              <a:t>– </a:t>
            </a:r>
            <a:r>
              <a:rPr lang="ru-RU" i="1" dirty="0" err="1">
                <a:latin typeface="Cambria" panose="02040503050406030204" pitchFamily="18" charset="0"/>
              </a:rPr>
              <a:t>угорці</a:t>
            </a:r>
            <a:r>
              <a:rPr lang="ru-RU" i="1" dirty="0">
                <a:latin typeface="Cambria" panose="02040503050406030204" pitchFamily="18" charset="0"/>
              </a:rPr>
              <a:t>, </a:t>
            </a:r>
            <a:r>
              <a:rPr lang="ru-RU" i="1" dirty="0" err="1">
                <a:latin typeface="Cambria" panose="02040503050406030204" pitchFamily="18" charset="0"/>
              </a:rPr>
              <a:t>румуни</a:t>
            </a:r>
            <a:r>
              <a:rPr lang="ru-RU" i="1" dirty="0">
                <a:latin typeface="Cambria" panose="02040503050406030204" pitchFamily="18" charset="0"/>
              </a:rPr>
              <a:t>, поляки, </a:t>
            </a:r>
            <a:r>
              <a:rPr lang="ru-RU" i="1" dirty="0" err="1">
                <a:latin typeface="Cambria" panose="02040503050406030204" pitchFamily="18" charset="0"/>
              </a:rPr>
              <a:t>євреї</a:t>
            </a:r>
            <a:r>
              <a:rPr lang="ru-RU" i="1" dirty="0">
                <a:latin typeface="Cambria" panose="02040503050406030204" pitchFamily="18" charset="0"/>
              </a:rPr>
              <a:t>, </a:t>
            </a:r>
            <a:r>
              <a:rPr lang="ru-RU" i="1" dirty="0" err="1">
                <a:latin typeface="Cambria" panose="02040503050406030204" pitchFamily="18" charset="0"/>
              </a:rPr>
              <a:t>вірмени</a:t>
            </a:r>
            <a:r>
              <a:rPr lang="ru-RU" i="1" dirty="0">
                <a:latin typeface="Cambria" panose="02040503050406030204" pitchFamily="18" charset="0"/>
              </a:rPr>
              <a:t>.</a:t>
            </a: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832" y="2193221"/>
            <a:ext cx="5535168" cy="466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4205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3404" y="823909"/>
            <a:ext cx="10332721" cy="39703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За </a:t>
            </a:r>
            <a:r>
              <a:rPr lang="uk-UA" dirty="0"/>
              <a:t>даними соціологічних опитувань, </a:t>
            </a:r>
            <a:r>
              <a:rPr lang="uk-UA" dirty="0" smtClean="0"/>
              <a:t>проведених </a:t>
            </a:r>
            <a:r>
              <a:rPr lang="uk-UA" dirty="0"/>
              <a:t>у березні </a:t>
            </a:r>
            <a:r>
              <a:rPr lang="uk-UA" b="1" dirty="0"/>
              <a:t>2017 р. </a:t>
            </a:r>
            <a:r>
              <a:rPr lang="uk-UA" dirty="0"/>
              <a:t>провідними </a:t>
            </a:r>
            <a:r>
              <a:rPr lang="uk-UA" dirty="0" smtClean="0"/>
              <a:t>українськими соціологічними </a:t>
            </a:r>
            <a:r>
              <a:rPr lang="uk-UA" dirty="0"/>
              <a:t>центрами (зокрема такими </a:t>
            </a:r>
            <a:r>
              <a:rPr lang="uk-UA" dirty="0" smtClean="0"/>
              <a:t>як КМІС</a:t>
            </a:r>
            <a:r>
              <a:rPr lang="uk-UA" dirty="0"/>
              <a:t>, Рейтинг, СОЦІС, Центр імені Разумкова</a:t>
            </a:r>
            <a:r>
              <a:rPr lang="uk-UA" dirty="0" smtClean="0"/>
              <a:t>), на </a:t>
            </a:r>
            <a:r>
              <a:rPr lang="uk-UA" dirty="0"/>
              <a:t>сьогодні </a:t>
            </a:r>
            <a:r>
              <a:rPr lang="uk-UA" b="1" i="1" dirty="0"/>
              <a:t>українцями за національністю </a:t>
            </a:r>
            <a:r>
              <a:rPr lang="uk-UA" b="1" i="1" dirty="0" smtClean="0"/>
              <a:t>вважають </a:t>
            </a:r>
            <a:r>
              <a:rPr lang="uk-UA" b="1" i="1" dirty="0"/>
              <a:t>себе 90,6% населення, росіянами − 6,3</a:t>
            </a:r>
            <a:r>
              <a:rPr lang="uk-UA" b="1" i="1" dirty="0" smtClean="0"/>
              <a:t>%, представниками </a:t>
            </a:r>
            <a:r>
              <a:rPr lang="uk-UA" b="1" i="1" dirty="0"/>
              <a:t>інших нацменшин − 2,7% </a:t>
            </a:r>
            <a:r>
              <a:rPr lang="uk-UA" b="1" i="1" dirty="0" smtClean="0"/>
              <a:t>громадян</a:t>
            </a:r>
            <a:r>
              <a:rPr lang="uk-UA" dirty="0" smtClean="0"/>
              <a:t> (</a:t>
            </a:r>
            <a:r>
              <a:rPr lang="en-US" dirty="0" smtClean="0">
                <a:solidFill>
                  <a:srgbClr val="7030A0"/>
                </a:solidFill>
              </a:rPr>
              <a:t>URL</a:t>
            </a:r>
            <a:r>
              <a:rPr lang="uk-UA" dirty="0" smtClean="0">
                <a:solidFill>
                  <a:srgbClr val="7030A0"/>
                </a:solidFill>
              </a:rPr>
              <a:t>: </a:t>
            </a:r>
            <a:r>
              <a:rPr lang="en-US" dirty="0">
                <a:solidFill>
                  <a:srgbClr val="7030A0"/>
                </a:solidFill>
              </a:rPr>
              <a:t>http://www.</a:t>
            </a:r>
          </a:p>
          <a:p>
            <a:pPr algn="just"/>
            <a:r>
              <a:rPr lang="en-US" dirty="0">
                <a:solidFill>
                  <a:srgbClr val="7030A0"/>
                </a:solidFill>
              </a:rPr>
              <a:t>pravda.com.ua/news/2017/06/17/7147226</a:t>
            </a:r>
            <a:r>
              <a:rPr lang="en-US" dirty="0" smtClean="0">
                <a:solidFill>
                  <a:srgbClr val="7030A0"/>
                </a:solidFill>
              </a:rPr>
              <a:t>/</a:t>
            </a:r>
            <a:r>
              <a:rPr lang="uk-UA" dirty="0" smtClean="0">
                <a:solidFill>
                  <a:srgbClr val="7030A0"/>
                </a:solidFill>
              </a:rPr>
              <a:t>). </a:t>
            </a:r>
          </a:p>
          <a:p>
            <a:pPr algn="just"/>
            <a:endParaRPr lang="uk-UA" dirty="0">
              <a:solidFill>
                <a:srgbClr val="7030A0"/>
              </a:solidFill>
            </a:endParaRPr>
          </a:p>
          <a:p>
            <a:pPr algn="just"/>
            <a:r>
              <a:rPr lang="uk-UA" dirty="0" smtClean="0"/>
              <a:t>Порівняно </a:t>
            </a:r>
            <a:r>
              <a:rPr lang="uk-UA" dirty="0"/>
              <a:t>з даними Всеукраїнського </a:t>
            </a:r>
            <a:r>
              <a:rPr lang="uk-UA" dirty="0" smtClean="0"/>
              <a:t>перепису </a:t>
            </a:r>
            <a:r>
              <a:rPr lang="uk-UA" dirty="0"/>
              <a:t>населення </a:t>
            </a:r>
            <a:r>
              <a:rPr lang="uk-UA" b="1" i="1" dirty="0"/>
              <a:t>2001 р</a:t>
            </a:r>
            <a:r>
              <a:rPr lang="uk-UA" dirty="0"/>
              <a:t>., коли в цілому по </a:t>
            </a:r>
            <a:r>
              <a:rPr lang="uk-UA" dirty="0" smtClean="0"/>
              <a:t>Україні </a:t>
            </a:r>
            <a:r>
              <a:rPr lang="uk-UA" b="1" i="1" dirty="0" smtClean="0"/>
              <a:t>українцями </a:t>
            </a:r>
            <a:r>
              <a:rPr lang="uk-UA" b="1" i="1" dirty="0"/>
              <a:t>себе ідентифікували 77,8%, </a:t>
            </a:r>
            <a:r>
              <a:rPr lang="uk-UA" b="1" i="1" dirty="0" smtClean="0"/>
              <a:t>росіянами </a:t>
            </a:r>
            <a:r>
              <a:rPr lang="uk-UA" b="1" i="1" dirty="0"/>
              <a:t>– 17,3%, представниками інших нацменшин </a:t>
            </a:r>
            <a:r>
              <a:rPr lang="uk-UA" b="1" i="1" dirty="0" smtClean="0"/>
              <a:t>– 4,9</a:t>
            </a:r>
            <a:r>
              <a:rPr lang="uk-UA" dirty="0"/>
              <a:t>%, бачимо, що суспільно-політична </a:t>
            </a:r>
            <a:r>
              <a:rPr lang="uk-UA" dirty="0" smtClean="0"/>
              <a:t>ситуація протягом цих16 </a:t>
            </a:r>
            <a:r>
              <a:rPr lang="uk-UA" dirty="0"/>
              <a:t>років в Українській </a:t>
            </a:r>
            <a:r>
              <a:rPr lang="uk-UA" dirty="0" smtClean="0"/>
              <a:t>державі </a:t>
            </a:r>
            <a:r>
              <a:rPr lang="uk-UA" dirty="0"/>
              <a:t>(Помаранчева революція, Революція </a:t>
            </a:r>
            <a:r>
              <a:rPr lang="uk-UA" dirty="0" smtClean="0"/>
              <a:t>Гідності, окупація </a:t>
            </a:r>
            <a:r>
              <a:rPr lang="uk-UA" dirty="0"/>
              <a:t>Криму, війна на Сході України) </a:t>
            </a:r>
            <a:r>
              <a:rPr lang="uk-UA" dirty="0" smtClean="0"/>
              <a:t>призвела до </a:t>
            </a:r>
            <a:r>
              <a:rPr lang="uk-UA" dirty="0"/>
              <a:t>збільшення рівня національної свідомості </a:t>
            </a:r>
            <a:r>
              <a:rPr lang="uk-UA" dirty="0" smtClean="0"/>
              <a:t>серед </a:t>
            </a:r>
            <a:r>
              <a:rPr lang="uk-UA" dirty="0"/>
              <a:t>українського населення та зростання </a:t>
            </a:r>
            <a:r>
              <a:rPr lang="uk-UA" dirty="0" smtClean="0"/>
              <a:t>відсотка </a:t>
            </a:r>
            <a:r>
              <a:rPr lang="uk-UA" dirty="0"/>
              <a:t>осіб, які ідентифікують себе як </a:t>
            </a:r>
            <a:r>
              <a:rPr lang="uk-UA" dirty="0" smtClean="0"/>
              <a:t>представники української </a:t>
            </a:r>
            <a:r>
              <a:rPr lang="uk-UA" dirty="0"/>
              <a:t>титульної нації. </a:t>
            </a:r>
          </a:p>
        </p:txBody>
      </p:sp>
    </p:spTree>
    <p:extLst>
      <p:ext uri="{BB962C8B-B14F-4D97-AF65-F5344CB8AC3E}">
        <p14:creationId xmlns:p14="http://schemas.microsoft.com/office/powerpoint/2010/main" val="392453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7537268" cy="65248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1600" dirty="0"/>
              <a:t>Мешканці підконтрольної українському уряду частини Донбасу у порівнянні з 2016 роком втричі частіше стали ідентифікувати себе як етнічні українці.</a:t>
            </a:r>
          </a:p>
          <a:p>
            <a:pPr algn="just"/>
            <a:r>
              <a:rPr lang="uk-UA" sz="1600" b="1" i="1" dirty="0"/>
              <a:t>Такі дані отримали</a:t>
            </a:r>
            <a:r>
              <a:rPr lang="uk-UA" sz="1600" dirty="0"/>
              <a:t> </a:t>
            </a:r>
            <a:r>
              <a:rPr lang="uk-UA" sz="1600" b="1" i="1" dirty="0"/>
              <a:t>соціологи берлінського Центру східноєвропейських та міжнародних досліджень за підсумками дослідження «Настрої та ідентичності Донбасу по обидва боки фронту».</a:t>
            </a:r>
          </a:p>
          <a:p>
            <a:pPr algn="just"/>
            <a:r>
              <a:rPr lang="uk-UA" sz="1600" dirty="0" smtClean="0"/>
              <a:t>У </a:t>
            </a:r>
            <a:r>
              <a:rPr lang="uk-UA" sz="1600" dirty="0"/>
              <a:t>2019 році варіант «етнічний українець» для самоідентифікації обрало найбільше респондентів ― 29%. у 2016-му таких було 11,4% Водночас, з означенням «громадянин України» погодилися 26% опитаних. Під час дослідження 2016 року «громадянами України» себе вважала більшість респондентів – 53%.</a:t>
            </a:r>
          </a:p>
          <a:p>
            <a:pPr algn="just"/>
            <a:r>
              <a:rPr lang="uk-UA" sz="1600" dirty="0" smtClean="0"/>
              <a:t>На </a:t>
            </a:r>
            <a:r>
              <a:rPr lang="uk-UA" sz="1600" dirty="0"/>
              <a:t>думку авторів звіту, це пов’язано з розчаруванням населення прифронтових теренів Донеччини й Луганщини в підтримці з боку центральної влади</a:t>
            </a:r>
            <a:r>
              <a:rPr lang="uk-UA" sz="1600" dirty="0" smtClean="0"/>
              <a:t>.</a:t>
            </a:r>
            <a:endParaRPr lang="uk-UA" sz="1600" dirty="0"/>
          </a:p>
          <a:p>
            <a:pPr algn="just"/>
            <a:r>
              <a:rPr lang="uk-UA" sz="1600" dirty="0"/>
              <a:t>Дослідження також показало, що мешканці так званих «ДНР» та «ЛНР» мають значно більш неоднорідну ідентичність. 21% респондентів ідентифікували себе одночасно і росіянами, і українцями. На другому місці — регіональна самоідентифікація: біля 18% вважають себе передусім жителями Донбасу. Громадянами України ідентифікують себе майже 13% мешканців непідконтрольних територій, а громадянами самопроголошених республік — 12</a:t>
            </a:r>
            <a:r>
              <a:rPr lang="uk-UA" sz="1600" dirty="0" smtClean="0"/>
              <a:t>%. </a:t>
            </a:r>
            <a:r>
              <a:rPr lang="en-US" sz="1600" dirty="0" smtClean="0">
                <a:solidFill>
                  <a:srgbClr val="7030A0"/>
                </a:solidFill>
              </a:rPr>
              <a:t>URL</a:t>
            </a:r>
            <a:r>
              <a:rPr lang="uk-UA" sz="1600" dirty="0" smtClean="0">
                <a:solidFill>
                  <a:srgbClr val="7030A0"/>
                </a:solidFill>
              </a:rPr>
              <a:t>:</a:t>
            </a:r>
            <a:r>
              <a:rPr lang="en-US" sz="1600" dirty="0" smtClean="0">
                <a:solidFill>
                  <a:srgbClr val="7030A0"/>
                </a:solidFill>
              </a:rPr>
              <a:t>https</a:t>
            </a:r>
            <a:r>
              <a:rPr lang="en-US" sz="1600" dirty="0">
                <a:solidFill>
                  <a:srgbClr val="7030A0"/>
                </a:solidFill>
              </a:rPr>
              <a:t>://hromadske.ua/posts/meshkanci-pidkontrolnogo-donbasi-stali-vtrichi-chastishe-identifikuvati-sebe-yak-etnichni-ukrayinci-socopituvannya</a:t>
            </a:r>
            <a:endParaRPr lang="uk-UA" sz="1600" dirty="0" smtClean="0">
              <a:solidFill>
                <a:srgbClr val="7030A0"/>
              </a:solidFill>
            </a:endParaRPr>
          </a:p>
          <a:p>
            <a:pPr algn="just"/>
            <a:endParaRPr lang="uk-UA" sz="1600" dirty="0" smtClean="0"/>
          </a:p>
          <a:p>
            <a:pPr algn="just"/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269" y="391887"/>
            <a:ext cx="4519748" cy="437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8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6012872" cy="39703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dirty="0"/>
              <a:t>Війна істотно змінила ставлення багатьох громадян до мови, </a:t>
            </a:r>
            <a:r>
              <a:rPr lang="uk-UA" dirty="0" smtClean="0"/>
              <a:t>а почасти </a:t>
            </a:r>
            <a:r>
              <a:rPr lang="uk-UA" dirty="0"/>
              <a:t>вплинула і на їхні власні </a:t>
            </a:r>
            <a:r>
              <a:rPr lang="uk-UA" dirty="0" err="1"/>
              <a:t>мовні</a:t>
            </a:r>
            <a:r>
              <a:rPr lang="uk-UA" dirty="0"/>
              <a:t> практики. Так, за </a:t>
            </a:r>
            <a:r>
              <a:rPr lang="uk-UA" dirty="0" smtClean="0"/>
              <a:t>даними Центру </a:t>
            </a:r>
            <a:r>
              <a:rPr lang="uk-UA" dirty="0"/>
              <a:t>ім. О. Разумкова, в листопаді 2016 року 69% </a:t>
            </a:r>
            <a:r>
              <a:rPr lang="uk-UA" dirty="0" smtClean="0"/>
              <a:t>опитаних назвали </a:t>
            </a:r>
            <a:r>
              <a:rPr lang="uk-UA" dirty="0"/>
              <a:t>своєю рідною мовою українську, 27% – російську. </a:t>
            </a:r>
            <a:endParaRPr lang="uk-UA" dirty="0" smtClean="0"/>
          </a:p>
          <a:p>
            <a:pPr algn="just"/>
            <a:r>
              <a:rPr lang="uk-UA" dirty="0" smtClean="0"/>
              <a:t>У передвоєнному </a:t>
            </a:r>
            <a:r>
              <a:rPr lang="uk-UA" dirty="0"/>
              <a:t>2011 році українську мову вважали рідною 61</a:t>
            </a:r>
            <a:r>
              <a:rPr lang="uk-UA" dirty="0" smtClean="0"/>
              <a:t>%, російську </a:t>
            </a:r>
            <a:r>
              <a:rPr lang="uk-UA" dirty="0"/>
              <a:t>– 36%. Дещо змінився, хоч і не так відчутно, </a:t>
            </a:r>
            <a:r>
              <a:rPr lang="uk-UA" dirty="0" err="1"/>
              <a:t>мововжиток</a:t>
            </a:r>
            <a:r>
              <a:rPr lang="uk-UA" dirty="0"/>
              <a:t> респондентів, тобто не лише символічне </a:t>
            </a:r>
            <a:r>
              <a:rPr lang="uk-UA" dirty="0" smtClean="0"/>
              <a:t>поцінування української </a:t>
            </a:r>
            <a:r>
              <a:rPr lang="uk-UA" dirty="0"/>
              <a:t>як «рідної», а й її практичне використання </a:t>
            </a:r>
            <a:r>
              <a:rPr lang="uk-UA" dirty="0" smtClean="0"/>
              <a:t>у повсякденному </a:t>
            </a:r>
            <a:r>
              <a:rPr lang="uk-UA" dirty="0"/>
              <a:t>побуті – від 52% у 2001 році до 54% у 2016 (</a:t>
            </a:r>
            <a:r>
              <a:rPr lang="uk-UA" dirty="0" smtClean="0"/>
              <a:t>і, відповідно</a:t>
            </a:r>
            <a:r>
              <a:rPr lang="uk-UA" dirty="0"/>
              <a:t>, дещо зменшилося за цей самий час </a:t>
            </a:r>
            <a:r>
              <a:rPr lang="uk-UA" dirty="0" smtClean="0"/>
              <a:t>використання російської </a:t>
            </a:r>
            <a:r>
              <a:rPr lang="uk-UA" dirty="0"/>
              <a:t>– з 45% до 41%) [Українською мовою 2016</a:t>
            </a:r>
            <a:r>
              <a:rPr lang="uk-UA" dirty="0" smtClean="0"/>
              <a:t>] </a:t>
            </a:r>
          </a:p>
          <a:p>
            <a:r>
              <a:rPr lang="uk-UA" dirty="0" smtClean="0"/>
              <a:t>С.153.</a:t>
            </a:r>
            <a:endParaRPr lang="uk-UA" dirty="0"/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872" y="24030"/>
            <a:ext cx="3477491" cy="3946288"/>
          </a:xfrm>
          <a:prstGeom prst="rect">
            <a:avLst/>
          </a:prstGeom>
        </p:spPr>
      </p:pic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97" y="3918428"/>
            <a:ext cx="4260275" cy="2887682"/>
          </a:xfrm>
          <a:prstGeom prst="rect">
            <a:avLst/>
          </a:prstGeom>
        </p:spPr>
      </p:pic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245" y="4015410"/>
            <a:ext cx="5482827" cy="2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47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1" y="1959791"/>
            <a:ext cx="6192981" cy="4496427"/>
          </a:xfrm>
          <a:prstGeom prst="rect">
            <a:avLst/>
          </a:prstGeom>
        </p:spPr>
      </p:pic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981" y="1959790"/>
            <a:ext cx="5846618" cy="449642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6981" y="0"/>
            <a:ext cx="11942618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/>
              <a:t>Загальнонаціональне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проведено Фондом «</a:t>
            </a:r>
            <a:r>
              <a:rPr lang="ru-RU" dirty="0" err="1"/>
              <a:t>Демократичні</a:t>
            </a:r>
            <a:r>
              <a:rPr lang="ru-RU" dirty="0"/>
              <a:t> </a:t>
            </a:r>
            <a:r>
              <a:rPr lang="ru-RU" dirty="0" err="1"/>
              <a:t>ініціативи</a:t>
            </a:r>
            <a:r>
              <a:rPr lang="ru-RU" dirty="0"/>
              <a:t>» </a:t>
            </a:r>
            <a:r>
              <a:rPr lang="ru-RU" dirty="0" err="1"/>
              <a:t>спільно</a:t>
            </a:r>
            <a:r>
              <a:rPr lang="ru-RU" dirty="0"/>
              <a:t> з </a:t>
            </a:r>
            <a:r>
              <a:rPr lang="ru-RU" dirty="0" err="1"/>
              <a:t>соціологічною</a:t>
            </a:r>
            <a:r>
              <a:rPr lang="ru-RU" dirty="0"/>
              <a:t> службою Центру </a:t>
            </a:r>
            <a:r>
              <a:rPr lang="ru-RU" dirty="0" err="1"/>
              <a:t>Разумкова</a:t>
            </a:r>
            <a:r>
              <a:rPr lang="ru-RU" dirty="0"/>
              <a:t> з 14 по 19 </a:t>
            </a:r>
            <a:r>
              <a:rPr lang="ru-RU" dirty="0" err="1"/>
              <a:t>серпня</a:t>
            </a:r>
            <a:r>
              <a:rPr lang="ru-RU" dirty="0"/>
              <a:t> 2020 року в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регіонах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за </a:t>
            </a:r>
            <a:r>
              <a:rPr lang="ru-RU" dirty="0" err="1"/>
              <a:t>винятком</a:t>
            </a:r>
            <a:r>
              <a:rPr lang="ru-RU" dirty="0"/>
              <a:t> </a:t>
            </a:r>
            <a:r>
              <a:rPr lang="ru-RU" dirty="0" err="1"/>
              <a:t>Криму</a:t>
            </a:r>
            <a:r>
              <a:rPr lang="ru-RU" dirty="0"/>
              <a:t> та </a:t>
            </a:r>
            <a:r>
              <a:rPr lang="ru-RU" dirty="0" err="1"/>
              <a:t>окупованих</a:t>
            </a:r>
            <a:r>
              <a:rPr lang="ru-RU" dirty="0"/>
              <a:t> </a:t>
            </a:r>
            <a:r>
              <a:rPr lang="ru-RU" dirty="0" err="1"/>
              <a:t>територій</a:t>
            </a:r>
            <a:r>
              <a:rPr lang="ru-RU" dirty="0"/>
              <a:t> </a:t>
            </a:r>
            <a:r>
              <a:rPr lang="ru-RU" dirty="0" err="1"/>
              <a:t>Донецької</a:t>
            </a:r>
            <a:r>
              <a:rPr lang="ru-RU" dirty="0"/>
              <a:t> та </a:t>
            </a:r>
            <a:r>
              <a:rPr lang="ru-RU" dirty="0" err="1"/>
              <a:t>Луганської</a:t>
            </a:r>
            <a:r>
              <a:rPr lang="ru-RU" dirty="0"/>
              <a:t> областей. </a:t>
            </a:r>
            <a:r>
              <a:rPr lang="ru-RU" dirty="0" err="1"/>
              <a:t>Опитано</a:t>
            </a:r>
            <a:r>
              <a:rPr lang="ru-RU" dirty="0"/>
              <a:t> 2018  </a:t>
            </a:r>
            <a:r>
              <a:rPr lang="ru-RU" dirty="0" err="1"/>
              <a:t>респондентів</a:t>
            </a:r>
            <a:r>
              <a:rPr lang="ru-RU" dirty="0"/>
              <a:t> </a:t>
            </a:r>
            <a:r>
              <a:rPr lang="ru-RU" dirty="0" err="1"/>
              <a:t>віком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18 </a:t>
            </a:r>
            <a:r>
              <a:rPr lang="ru-RU" dirty="0" err="1"/>
              <a:t>років</a:t>
            </a:r>
            <a:r>
              <a:rPr lang="ru-RU" dirty="0"/>
              <a:t> методом </a:t>
            </a:r>
            <a:r>
              <a:rPr lang="ru-RU" dirty="0" err="1"/>
              <a:t>інтерв’ю</a:t>
            </a:r>
            <a:r>
              <a:rPr lang="ru-RU" dirty="0"/>
              <a:t> «</a:t>
            </a:r>
            <a:r>
              <a:rPr lang="ru-RU" dirty="0" err="1"/>
              <a:t>обличчям</a:t>
            </a:r>
            <a:r>
              <a:rPr lang="ru-RU" dirty="0"/>
              <a:t> до </a:t>
            </a:r>
            <a:r>
              <a:rPr lang="ru-RU" dirty="0" err="1"/>
              <a:t>обличчя</a:t>
            </a:r>
            <a:r>
              <a:rPr lang="ru-RU" dirty="0"/>
              <a:t>» за </a:t>
            </a:r>
            <a:r>
              <a:rPr lang="ru-RU" dirty="0" err="1"/>
              <a:t>місцем</a:t>
            </a:r>
            <a:r>
              <a:rPr lang="ru-RU" dirty="0"/>
              <a:t> </a:t>
            </a:r>
            <a:r>
              <a:rPr lang="ru-RU" dirty="0" err="1"/>
              <a:t>проживання</a:t>
            </a:r>
            <a:r>
              <a:rPr lang="ru-RU" dirty="0"/>
              <a:t> </a:t>
            </a:r>
            <a:r>
              <a:rPr lang="ru-RU" dirty="0" err="1"/>
              <a:t>респондентів</a:t>
            </a:r>
            <a:r>
              <a:rPr lang="ru-RU" dirty="0"/>
              <a:t> за </a:t>
            </a:r>
            <a:r>
              <a:rPr lang="ru-RU" dirty="0" err="1"/>
              <a:t>вибіркою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репрезентує</a:t>
            </a:r>
            <a:r>
              <a:rPr lang="ru-RU" dirty="0"/>
              <a:t> </a:t>
            </a:r>
            <a:r>
              <a:rPr lang="ru-RU" dirty="0" err="1"/>
              <a:t>доросле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. Теоретична </a:t>
            </a:r>
            <a:r>
              <a:rPr lang="ru-RU" dirty="0" err="1"/>
              <a:t>похибка</a:t>
            </a:r>
            <a:r>
              <a:rPr lang="ru-RU" dirty="0"/>
              <a:t> </a:t>
            </a:r>
            <a:r>
              <a:rPr lang="ru-RU" dirty="0" err="1"/>
              <a:t>вибірки</a:t>
            </a:r>
            <a:r>
              <a:rPr lang="ru-RU" dirty="0"/>
              <a:t> не </a:t>
            </a:r>
            <a:r>
              <a:rPr lang="ru-RU" dirty="0" err="1"/>
              <a:t>перевищує</a:t>
            </a:r>
            <a:r>
              <a:rPr lang="ru-RU" dirty="0"/>
              <a:t> 2,3%. </a:t>
            </a:r>
            <a:r>
              <a:rPr lang="ru-RU" dirty="0" err="1"/>
              <a:t>Фінансування</a:t>
            </a:r>
            <a:r>
              <a:rPr lang="ru-RU" dirty="0"/>
              <a:t> </a:t>
            </a:r>
            <a:r>
              <a:rPr lang="ru-RU" dirty="0" err="1"/>
              <a:t>опитування</a:t>
            </a:r>
            <a:r>
              <a:rPr lang="ru-RU" dirty="0"/>
              <a:t> </a:t>
            </a:r>
            <a:r>
              <a:rPr lang="ru-RU" dirty="0" err="1"/>
              <a:t>здійснене</a:t>
            </a:r>
            <a:r>
              <a:rPr lang="ru-RU" dirty="0"/>
              <a:t> в рамках проекту МАТРА Посольства </a:t>
            </a:r>
            <a:r>
              <a:rPr lang="ru-RU" dirty="0" err="1"/>
              <a:t>Королівства</a:t>
            </a:r>
            <a:r>
              <a:rPr lang="ru-RU" dirty="0"/>
              <a:t> </a:t>
            </a:r>
            <a:r>
              <a:rPr lang="ru-RU" dirty="0" err="1"/>
              <a:t>Нідерландів</a:t>
            </a:r>
            <a:r>
              <a:rPr lang="ru-RU" dirty="0" smtClean="0"/>
              <a:t>. </a:t>
            </a:r>
            <a:r>
              <a:rPr lang="en-US" dirty="0">
                <a:solidFill>
                  <a:srgbClr val="7030A0"/>
                </a:solidFill>
              </a:rPr>
              <a:t>https://dif.org.ua/article/ukrainska-mova-shlyakh-u-nezalezhniy-ukraini</a:t>
            </a:r>
            <a:endParaRPr lang="uk-UA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59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441" y="1376413"/>
            <a:ext cx="4771243" cy="376618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Українська держава, враховуючи багатий етнонаціональний склад українського суспільства, базуючись на ідеї органічної єдності прав особи і прав національностей, гарантує всім громадянам України незалежно від їхнього етнічного походження рівні політичні, економічні, соціальні і культурні права, підтримку національної самосвідомості і самовизначення у формах, які не створюють загрози територіальній цілісності України.</a:t>
            </a:r>
            <a:endParaRPr lang="en-US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684" y="616017"/>
            <a:ext cx="7323333" cy="561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12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-23813"/>
            <a:ext cx="8280400" cy="684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62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-38100"/>
            <a:ext cx="8450262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69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874871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96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838809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1399</TotalTime>
  <Words>4868</Words>
  <Application>Microsoft Office PowerPoint</Application>
  <PresentationFormat>Произвольный</PresentationFormat>
  <Paragraphs>300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Nina</cp:lastModifiedBy>
  <cp:revision>93</cp:revision>
  <dcterms:created xsi:type="dcterms:W3CDTF">2020-08-30T07:58:18Z</dcterms:created>
  <dcterms:modified xsi:type="dcterms:W3CDTF">2024-09-05T12:39:40Z</dcterms:modified>
</cp:coreProperties>
</file>