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1" r:id="rId21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3717925"/>
            <a:ext cx="10943167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4940300"/>
            <a:ext cx="10949517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5" y="3575050"/>
            <a:ext cx="10942955" cy="1464945"/>
          </a:xfrm>
        </p:spPr>
        <p:txBody>
          <a:bodyPr/>
          <a:lstStyle/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ТЕМА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1.  </a:t>
            </a:r>
            <a:br>
              <a:rPr lang="en-US" altLang="ru-RU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Поняття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організаційні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засади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це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сукупність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правових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норм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інститутів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об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єднаних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єдиним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предметом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методом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принципами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цілями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характеризуються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певною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єдністю</a:t>
            </a:r>
            <a:endParaRPr lang="en-US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Систему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складають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регламентують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складається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загальної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особливої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частин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загальної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частини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охоплюють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відправні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загальні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положення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дія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яких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поширюються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всі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більшість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врегулюваних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господарським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відносин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становить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загальну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частину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цього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Ці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розкривають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загальні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засади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становлення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міжнародні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стандарти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сфері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закріплюють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предмет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метод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систему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джерела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Вони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закріплюють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систему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Особливу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частину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складають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безпосередньо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встановлюють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здійснення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призначені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регулювання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відносин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виникають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разі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порушених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оспорюваних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охоронюваних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інтересів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також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вжиття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передбачених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заходів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спрямованих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запобігання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правопорушенням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Приписи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загальної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особливої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частин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взаємозалежні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й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представляють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єдине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ціле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систему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endParaRPr lang="en-US" altLang="en-US"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4.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Джерела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Слід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звернути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увагу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джерело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давньоримському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позначалися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терміном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non scripta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неписані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закони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).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зазначається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пункті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3.2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роз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яснення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Президії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Вищого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деякі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питання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практики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справ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участю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іноземних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підприємств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організацій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400">
                <a:latin typeface="Times New Roman" panose="02020603050405020304" charset="0"/>
                <a:cs typeface="Times New Roman" panose="02020603050405020304" charset="0"/>
              </a:rPr>
              <a:t>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04-5/608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від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31.05. 2002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разі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відсутності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законодавства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регулює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спірні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відносини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участю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іноземного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суб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єкта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підприємницької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може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застосовувати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міжнародні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торгові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Замещающее содержимое 3" descr="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616950" y="1891665"/>
            <a:ext cx="2856865" cy="3249295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0" y="851535"/>
            <a:ext cx="406400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Залежно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характеру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звичаю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розрізняють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кілька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його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видів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ділового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обороту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міжнародні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внутрішньодержавні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засновані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звичаєвому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Слід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виділити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такі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характерні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риси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звичаю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джерела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3882390" y="3581400"/>
            <a:ext cx="406400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/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загальним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правилом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поведінки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склалося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внаслідок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неодноразового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тривалого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однакового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застосування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язковою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фіксація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звичаю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якихось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документах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прямо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випливає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змісту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окремих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статей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цивільного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кодексів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Принципи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endParaRPr lang="en-US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Замещающее содержимое 3" descr="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377430" y="1851025"/>
            <a:ext cx="4584065" cy="401955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609600" y="1089660"/>
            <a:ext cx="6061710" cy="5259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1)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верховенство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2)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рівність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усіх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учасників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перед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3)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гласність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відкритість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його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повне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фіксування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технічними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засобами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4)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змагальність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сторін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5)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диспозитивність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6)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пропорційність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7)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язковість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8)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забезпечення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апеляційний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перегляд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9)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забезпечення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касаційне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оскарження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визначених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випадках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10)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розумність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строків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11)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неприпустимість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зловживання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12)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відшкодування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витрат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сторони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користь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якої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ухвалене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верховенство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Вказаний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одним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фундаментальних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принципів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судів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Цей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закріплений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8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Конституції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.11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Вказаний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зобов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язує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здійснювати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правосуддя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справедливо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неупереджено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ефективно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щодо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будь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якої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особи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якої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порушено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(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інтереси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фізичних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юридичних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осіб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держави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). </a:t>
            </a:r>
            <a:endParaRPr lang="en-US" altLang="ru-RU" sz="1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Рівність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усіх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учасників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перед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129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Конституції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9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16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судоустрій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статус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суддів</a:t>
            </a:r>
            <a:r>
              <a:rPr lang="" altLang="en-US" sz="16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гласність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відкритість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його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повне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фіксування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технічними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засобами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Цей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знайшов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своє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відображення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8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9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також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11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16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судоустрій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статус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суддів</a:t>
            </a:r>
            <a:r>
              <a:rPr lang="" altLang="en-US" sz="16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якому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міститься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вказівка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судові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судові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засідання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інформація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щодо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справ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розглядаються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відкритими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крім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випадків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установлених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Ніхто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може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бути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обмежений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отримання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усної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письмової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інформації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результати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його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судової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Будь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особа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вільний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доступ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порядку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встановленому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змагальності</a:t>
            </a:r>
            <a:r>
              <a:rPr lang="en-US" altLang="ru-RU" sz="1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 b="1">
                <a:latin typeface="Times New Roman" panose="02020603050405020304" charset="0"/>
                <a:cs typeface="Times New Roman" panose="02020603050405020304" charset="0"/>
              </a:rPr>
              <a:t>сторін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Цей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закріплено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пункті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4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частині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третій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129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Конституції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13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Відповідно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цього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принципу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учасникам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забезпечуються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широкі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можливості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захисті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своїх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інтересів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створює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сторонам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іншим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особам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беруть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участь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справі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необхідні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умови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встановлення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фактичних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обставин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правильного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застосування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latin typeface="Times New Roman" panose="02020603050405020304" charset="0"/>
                <a:cs typeface="Times New Roman" panose="02020603050405020304" charset="0"/>
              </a:rPr>
              <a:t>законодавства</a:t>
            </a:r>
            <a:r>
              <a:rPr lang="en-US" altLang="ru-RU" sz="16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диспозитивності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Згідно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цим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розглядає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інакше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зверненням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поданим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межах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заявлених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нею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вимог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підставі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доказів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поданих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учасниками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витребуваних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передбачених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випадках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Збирання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доказів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язком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крім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випадків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диспозитивності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 –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передбачена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нормами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можливість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розпоряджатися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своїми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матеріальними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тільки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межах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 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пропорційності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Згідно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15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визначає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межах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здійснення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провадження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пропорційності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враховуючи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завдання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забезпечення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розумного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балансу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між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приватними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публічними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інтересами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особливості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предмета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спору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ціну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позову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складність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значення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сторін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час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необхідний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вчинення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чи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інших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розмір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витрат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язаних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діями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тощо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загальному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вигляді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пропорційності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господарському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судочинстві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універсальний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характер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коли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вимагається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співрозмірний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розумний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баланс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між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приватними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публічними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інтересами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65430" y="774065"/>
            <a:ext cx="11316970" cy="5870575"/>
          </a:xfrm>
        </p:spPr>
        <p:txBody>
          <a:bodyPr/>
          <a:p>
            <a:pPr marL="0" indent="0">
              <a:buNone/>
            </a:pP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язковості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закріплений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18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набрали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законної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сили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язковими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виконання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всіма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органами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державної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влади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органами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місцевого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самоврядування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їх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посадовими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службовими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фізичними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юридичними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їх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об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єднаннями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території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Невиконання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підставою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відповідальності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Вимогу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щодо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язковості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закріплено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також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9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частини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першої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129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Конституції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також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13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18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судоустрій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статус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суддів</a:t>
            </a:r>
            <a:r>
              <a:rPr lang="" altLang="en-US" sz="1800">
                <a:latin typeface="Times New Roman" panose="02020603050405020304" charset="0"/>
                <a:cs typeface="Times New Roman" panose="02020603050405020304" charset="0"/>
              </a:rPr>
              <a:t>»</a:t>
            </a:r>
            <a:endParaRPr lang="" altLang="en-US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забезпечення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апеляційний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перегляд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Процесуальний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надає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учасникам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предметом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іншим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особам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перегляд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апеляційному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порядку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місцевого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знаходиться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межах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відповідного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апеляційного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округу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Статтею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17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учасники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також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брали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участі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якщо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вирішив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питання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їхні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інтереси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)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обов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язки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мають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апеляційний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перегляд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визначених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випадках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касаційне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оскарження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uk-UA" altLang="en-US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uk-UA" altLang="en-US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забезпечення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касаційне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оскарження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визначених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випадках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Цей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надає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можливість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особі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реалізувати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своє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перегляд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касаційному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порядку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ухваленого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першої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апеляційної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інстанцій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Вказаний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знайшов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своє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відображення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Главі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другій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18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Касаційне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провадження</a:t>
            </a:r>
            <a:r>
              <a:rPr lang="" altLang="en-US" sz="18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287–319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).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розумності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строків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Статтею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144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встановлено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встановлювати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достатній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строк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вчинення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процесуальних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дій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Запровадження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поняття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розумних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строків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справ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зумовлює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необхідність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ясування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суті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цього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принципу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його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тлумачення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Європейським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Судом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прав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людини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неприпустимості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зловживання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Згідно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цим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учасники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зобов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язані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дотримуватися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встановлених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разі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їх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зловживання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застосувати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такої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особи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правові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заходи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впливу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Частиною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дугою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43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визначено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підстави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зловживання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Виходячи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норм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вказаної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статті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конкретної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зобов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язаний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вживати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заходів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запобігання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зловживанню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випадку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зловживання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учасником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застосовує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нього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заходи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визначені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відшкодування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судових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витрат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сторони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користь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якої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ухвалене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судове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випадку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задоволення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позову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ухвалює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рішення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повернення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внесеної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суми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позивачу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випадку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відмови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позові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закриття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провадження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залишення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позову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без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відшкодування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її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рахунок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витрат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відповідача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повністю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частково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порядку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передбаченому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ГПК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US" altLang="ru-RU"/>
          </a:p>
          <a:p>
            <a:pPr marL="0" indent="0">
              <a:buNone/>
            </a:pP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Контрольні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запитання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завдання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 b="1">
                <a:latin typeface="Times New Roman" panose="02020603050405020304" charset="0"/>
                <a:cs typeface="Times New Roman" panose="02020603050405020304" charset="0"/>
              </a:rPr>
              <a:t>самоперевірки</a:t>
            </a:r>
            <a:r>
              <a:rPr lang="en-US" altLang="ru-RU" sz="20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Розкрийте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зміст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поняття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0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" altLang="en-US" sz="20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2.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Розкрийте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розумієте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під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предметом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методом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?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яких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елементів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складається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4. 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Виділіть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характерні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риси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звичаю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джерела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розумієте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під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аналогією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закону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аналогією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?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6.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Назвіть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основні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судів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?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7.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Розкрийте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верховенство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.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8.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ви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розумієте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принцип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розумності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строків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atin typeface="Times New Roman" panose="02020603050405020304" charset="0"/>
                <a:cs typeface="Times New Roman" panose="02020603050405020304" charset="0"/>
              </a:rPr>
              <a:t>справ</a:t>
            </a:r>
            <a:r>
              <a:rPr lang="en-US" altLang="ru-RU" sz="2000">
                <a:latin typeface="Times New Roman" panose="02020603050405020304" charset="0"/>
                <a:cs typeface="Times New Roman" panose="02020603050405020304" charset="0"/>
              </a:rPr>
              <a:t> ?</a:t>
            </a:r>
            <a:endParaRPr lang="en-US" altLang="ru-RU" sz="20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>
                <a:latin typeface="Times New Roman" panose="02020603050405020304" charset="0"/>
                <a:cs typeface="Times New Roman" panose="02020603050405020304" charset="0"/>
              </a:rPr>
              <a:t>План</a:t>
            </a:r>
            <a:endParaRPr lang="uk-UA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Поняття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Предмет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метод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Джерела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Принципи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/>
              <a:t>1.</a:t>
            </a:r>
            <a:r>
              <a:rPr lang="en-US" altLang="en-US"/>
              <a:t>Поняття</a:t>
            </a:r>
            <a:r>
              <a:rPr lang="en-US" altLang="ru-RU"/>
              <a:t> </a:t>
            </a:r>
            <a:r>
              <a:rPr lang="en-US" altLang="en-US"/>
              <a:t>господарського</a:t>
            </a:r>
            <a:r>
              <a:rPr lang="en-US" altLang="ru-RU"/>
              <a:t> </a:t>
            </a:r>
            <a:r>
              <a:rPr lang="en-US" altLang="en-US"/>
              <a:t>процесуального</a:t>
            </a:r>
            <a:r>
              <a:rPr lang="en-US" altLang="ru-RU"/>
              <a:t> </a:t>
            </a:r>
            <a:r>
              <a:rPr lang="en-US" altLang="en-US"/>
              <a:t>права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Сучасні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дослідники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визначають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опосередковує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захист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майнових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законних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інтересів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суб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єктів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господарювання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допомогою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реалізуються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матеріального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)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послідовно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здійснюваних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дій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здійснюють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суд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інші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учасники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язку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підготовкою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розгляду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розглядом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вирішенням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конкретної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справи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кінцевою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метою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відновлення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порушеного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суб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єкта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господарювання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або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учасника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відносин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являє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собою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послідовний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поступовий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рух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який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складається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стадій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uk-UA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ru-RU"/>
              <a:t> </a:t>
            </a:r>
            <a:r>
              <a:rPr lang="en-US" altLang="en-US"/>
              <a:t>Стадія</a:t>
            </a:r>
            <a:r>
              <a:rPr lang="en-US" altLang="ru-RU"/>
              <a:t> </a:t>
            </a:r>
            <a:r>
              <a:rPr lang="en-US" altLang="en-US"/>
              <a:t>господарського</a:t>
            </a:r>
            <a:r>
              <a:rPr lang="en-US" altLang="ru-RU"/>
              <a:t> </a:t>
            </a:r>
            <a:r>
              <a:rPr lang="en-US" altLang="en-US"/>
              <a:t>процесу</a:t>
            </a:r>
            <a:r>
              <a:rPr lang="en-US" altLang="ru-RU"/>
              <a:t> – </a:t>
            </a:r>
            <a:r>
              <a:rPr lang="en-US" altLang="en-US"/>
              <a:t>це</a:t>
            </a:r>
            <a:r>
              <a:rPr lang="en-US" altLang="ru-RU"/>
              <a:t> </a:t>
            </a:r>
            <a:r>
              <a:rPr lang="en-US" altLang="en-US"/>
              <a:t>сукупність</a:t>
            </a:r>
            <a:r>
              <a:rPr lang="en-US" altLang="ru-RU"/>
              <a:t> </a:t>
            </a:r>
            <a:r>
              <a:rPr lang="en-US" altLang="en-US"/>
              <a:t>процесуальних</a:t>
            </a:r>
            <a:r>
              <a:rPr lang="en-US" altLang="ru-RU"/>
              <a:t> </a:t>
            </a:r>
            <a:r>
              <a:rPr lang="en-US" altLang="en-US"/>
              <a:t>дій</a:t>
            </a:r>
            <a:r>
              <a:rPr lang="en-US" altLang="ru-RU"/>
              <a:t> </a:t>
            </a:r>
            <a:r>
              <a:rPr lang="en-US" altLang="en-US"/>
              <a:t>щодо</a:t>
            </a:r>
            <a:r>
              <a:rPr lang="en-US" altLang="ru-RU"/>
              <a:t> </a:t>
            </a:r>
            <a:r>
              <a:rPr lang="en-US" altLang="en-US"/>
              <a:t>конкретної</a:t>
            </a:r>
            <a:r>
              <a:rPr lang="en-US" altLang="ru-RU"/>
              <a:t> </a:t>
            </a:r>
            <a:r>
              <a:rPr lang="en-US" altLang="en-US"/>
              <a:t>справи</a:t>
            </a:r>
            <a:r>
              <a:rPr lang="en-US" altLang="ru-RU"/>
              <a:t>, </a:t>
            </a:r>
            <a:r>
              <a:rPr lang="en-US" altLang="en-US"/>
              <a:t>об</a:t>
            </a:r>
            <a:r>
              <a:rPr lang="en-US" altLang="ru-RU"/>
              <a:t>’</a:t>
            </a:r>
            <a:r>
              <a:rPr lang="en-US" altLang="en-US"/>
              <a:t>єднаних</a:t>
            </a:r>
            <a:r>
              <a:rPr lang="en-US" altLang="ru-RU"/>
              <a:t> </a:t>
            </a:r>
            <a:r>
              <a:rPr lang="en-US" altLang="en-US"/>
              <a:t>однією</a:t>
            </a:r>
            <a:r>
              <a:rPr lang="en-US" altLang="ru-RU"/>
              <a:t> </a:t>
            </a:r>
            <a:r>
              <a:rPr lang="en-US" altLang="en-US"/>
              <a:t>спільною</a:t>
            </a:r>
            <a:r>
              <a:rPr lang="en-US" altLang="ru-RU"/>
              <a:t> </a:t>
            </a:r>
            <a:r>
              <a:rPr lang="en-US" altLang="en-US"/>
              <a:t>метою</a:t>
            </a:r>
            <a:r>
              <a:rPr lang="en-US" altLang="ru-RU"/>
              <a:t> </a:t>
            </a:r>
            <a:r>
              <a:rPr lang="en-US" altLang="en-US"/>
              <a:t>або</a:t>
            </a:r>
            <a:r>
              <a:rPr lang="en-US" altLang="ru-RU"/>
              <a:t> </a:t>
            </a:r>
            <a:r>
              <a:rPr lang="en-US" altLang="en-US"/>
              <a:t>спрямованих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однієї</a:t>
            </a:r>
            <a:r>
              <a:rPr lang="en-US" altLang="ru-RU"/>
              <a:t> </a:t>
            </a:r>
            <a:r>
              <a:rPr lang="en-US" altLang="en-US"/>
              <a:t>певної</a:t>
            </a:r>
            <a:r>
              <a:rPr lang="en-US" altLang="ru-RU"/>
              <a:t> </a:t>
            </a:r>
            <a:r>
              <a:rPr lang="en-US" altLang="en-US"/>
              <a:t>мети</a:t>
            </a:r>
            <a:r>
              <a:rPr lang="en-US" altLang="ru-RU"/>
              <a:t>.</a:t>
            </a:r>
            <a:endParaRPr lang="en-US" altLang="ru-RU"/>
          </a:p>
          <a:p>
            <a:pPr marL="0" indent="0">
              <a:buNone/>
            </a:pPr>
            <a:r>
              <a:rPr lang="en-US" altLang="ru-RU"/>
              <a:t> </a:t>
            </a:r>
            <a:r>
              <a:rPr lang="en-US" altLang="en-US"/>
              <a:t>Кожна</a:t>
            </a:r>
            <a:r>
              <a:rPr lang="en-US" altLang="ru-RU"/>
              <a:t> </a:t>
            </a:r>
            <a:r>
              <a:rPr lang="en-US" altLang="en-US"/>
              <a:t>стадія</a:t>
            </a:r>
            <a:r>
              <a:rPr lang="en-US" altLang="ru-RU"/>
              <a:t> </a:t>
            </a:r>
            <a:r>
              <a:rPr lang="en-US" altLang="en-US"/>
              <a:t>має</a:t>
            </a:r>
            <a:r>
              <a:rPr lang="en-US" altLang="ru-RU"/>
              <a:t> </a:t>
            </a:r>
            <a:r>
              <a:rPr lang="en-US" altLang="en-US"/>
              <a:t>свій</a:t>
            </a:r>
            <a:r>
              <a:rPr lang="en-US" altLang="ru-RU"/>
              <a:t> </a:t>
            </a:r>
            <a:r>
              <a:rPr lang="en-US" altLang="en-US"/>
              <a:t>зміст</a:t>
            </a:r>
            <a:r>
              <a:rPr lang="en-US" altLang="ru-RU"/>
              <a:t> </a:t>
            </a:r>
            <a:r>
              <a:rPr lang="en-US" altLang="en-US"/>
              <a:t>і</a:t>
            </a:r>
            <a:r>
              <a:rPr lang="en-US" altLang="ru-RU"/>
              <a:t> </a:t>
            </a:r>
            <a:r>
              <a:rPr lang="en-US" altLang="en-US"/>
              <a:t>мету</a:t>
            </a:r>
            <a:r>
              <a:rPr lang="en-US" altLang="ru-RU"/>
              <a:t>: </a:t>
            </a:r>
            <a:r>
              <a:rPr lang="en-US" altLang="en-US"/>
              <a:t>вирішення</a:t>
            </a:r>
            <a:r>
              <a:rPr lang="en-US" altLang="ru-RU"/>
              <a:t> </a:t>
            </a:r>
            <a:r>
              <a:rPr lang="en-US" altLang="en-US"/>
              <a:t>спору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суті</a:t>
            </a:r>
            <a:r>
              <a:rPr lang="en-US" altLang="ru-RU"/>
              <a:t>, </a:t>
            </a:r>
            <a:r>
              <a:rPr lang="en-US" altLang="en-US"/>
              <a:t>перевірка</a:t>
            </a:r>
            <a:r>
              <a:rPr lang="en-US" altLang="ru-RU"/>
              <a:t> </a:t>
            </a:r>
            <a:r>
              <a:rPr lang="en-US" altLang="en-US"/>
              <a:t>правильності</a:t>
            </a:r>
            <a:r>
              <a:rPr lang="en-US" altLang="ru-RU"/>
              <a:t> </a:t>
            </a:r>
            <a:r>
              <a:rPr lang="en-US" altLang="en-US"/>
              <a:t>прийнятого</a:t>
            </a:r>
            <a:r>
              <a:rPr lang="en-US" altLang="ru-RU"/>
              <a:t> </a:t>
            </a:r>
            <a:r>
              <a:rPr lang="en-US" altLang="en-US"/>
              <a:t>рішення</a:t>
            </a:r>
            <a:r>
              <a:rPr lang="en-US" altLang="ru-RU"/>
              <a:t>, </a:t>
            </a:r>
            <a:r>
              <a:rPr lang="en-US" altLang="en-US"/>
              <a:t>приведення</a:t>
            </a:r>
            <a:r>
              <a:rPr lang="en-US" altLang="ru-RU"/>
              <a:t> </a:t>
            </a:r>
            <a:r>
              <a:rPr lang="en-US" altLang="en-US"/>
              <a:t>його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виконання</a:t>
            </a:r>
            <a:r>
              <a:rPr lang="en-US" altLang="ru-RU"/>
              <a:t> </a:t>
            </a:r>
            <a:r>
              <a:rPr lang="en-US" altLang="en-US"/>
              <a:t>тощо</a:t>
            </a:r>
            <a:r>
              <a:rPr lang="en-US" altLang="ru-RU"/>
              <a:t>.  </a:t>
            </a:r>
            <a:endParaRPr lang="en-US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Господарське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процесуальне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самостійною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галуззю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оскільки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визначає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порядок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організації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здійснення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язаної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захистом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охоронюваних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законом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учасників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процесуальних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правовідносин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свій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предметом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метод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регулювання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характеризується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своїми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принципами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регулює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процесуальні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правовідносини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горизонталі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по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вертикалі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; 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♦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має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значення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як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галузь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галузь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законодавства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наукова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навчальна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</a:rPr>
              <a:t>дисципліна</a:t>
            </a:r>
            <a:r>
              <a:rPr lang="en-US" altLang="ru-RU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-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сукупність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санкціонованих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державою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правових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норм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регулюють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діяльність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інших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учасників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язану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здійсненням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правосуддя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справах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віднесених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відання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судів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 sz="2800">
                <a:latin typeface="Times New Roman" panose="02020603050405020304" charset="0"/>
                <a:cs typeface="Times New Roman" panose="02020603050405020304" charset="0"/>
              </a:rPr>
              <a:t>2.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Предмет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метод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Замещающее содержимое 3" descr="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694930" y="773430"/>
            <a:ext cx="4141470" cy="4105275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319405" y="659765"/>
            <a:ext cx="4341495" cy="39795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поряд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іншими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процесуальними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галузями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належить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системи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галузей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своїм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змістовими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характеристиками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відноситься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галузей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публічноправового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характеру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предмета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належать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суспільні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відносини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виникають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сфері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вирішенні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спору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1871345" y="3867150"/>
            <a:ext cx="7185660" cy="33159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Безпосередній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вплив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мають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конституційного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цивільного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адміністративного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інших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галузей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Так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кодекс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регулює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відносини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виникають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організації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здійснення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господарської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тобто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кодексу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мають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безпосередній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вплив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господарський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оскільки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матеріально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правову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основу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здійснення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судочинства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становить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законодавство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яке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частково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кодифіковане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Господарському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кодексі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України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Метод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endParaRPr lang="en-US" alt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ru-RU" altLang="en-US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3173730" y="1174750"/>
            <a:ext cx="1015365" cy="144843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5" name="Прямая со стрелкой 4"/>
          <p:cNvCxnSpPr/>
          <p:nvPr/>
        </p:nvCxnSpPr>
        <p:spPr>
          <a:xfrm>
            <a:off x="7218045" y="1174750"/>
            <a:ext cx="1127760" cy="1381760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6" name="Овал 5"/>
          <p:cNvSpPr/>
          <p:nvPr/>
        </p:nvSpPr>
        <p:spPr>
          <a:xfrm>
            <a:off x="951865" y="3208020"/>
            <a:ext cx="3811905" cy="823595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імперативний</a:t>
            </a:r>
            <a:endParaRPr kumimoji="0" lang="uk-UA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218045" y="3208020"/>
            <a:ext cx="3811905" cy="823595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zh-C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диспозитивний</a:t>
            </a:r>
            <a:endParaRPr kumimoji="0" lang="uk-UA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Імперативні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засади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методу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проявляються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тому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норми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відіграють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первинну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роль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діяльності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основними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юридичними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фактами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є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владні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дії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суду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ru-RU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Диспозитивні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засади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методу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полягають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тому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що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учасники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власний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розсуд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користуються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наданими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їм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рівними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які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законодавець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забезпечив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через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наявність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системи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гарантій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суб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’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єктів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господарського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процесуального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800">
                <a:latin typeface="Times New Roman" panose="02020603050405020304" charset="0"/>
                <a:cs typeface="Times New Roman" panose="02020603050405020304" charset="0"/>
              </a:rPr>
              <a:t>права</a:t>
            </a:r>
            <a:r>
              <a:rPr lang="en-US" altLang="ru-RU" sz="2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ru-RU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13231</Words>
  <Application>WPS Presentation</Application>
  <PresentationFormat>宽屏</PresentationFormat>
  <Paragraphs>111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Times New Roman</vt:lpstr>
      <vt:lpstr>Green Color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Ольга Соловйова</cp:lastModifiedBy>
  <cp:revision>2</cp:revision>
  <dcterms:created xsi:type="dcterms:W3CDTF">2025-04-24T07:51:44Z</dcterms:created>
  <dcterms:modified xsi:type="dcterms:W3CDTF">2025-04-24T11:06:56Z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1049-12.2.0.20795</vt:lpwstr>
  </property>
  <property fmtid="{D5CDD505-2E9C-101B-9397-08002B2CF9AE}" pid="3" name="ICV">
    <vt:lpwstr>E0B053837168438F814D29E2C8E2E718_11</vt:lpwstr>
  </property>
</Properties>
</file>