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3" r:id="rId3"/>
    <p:sldId id="292" r:id="rId4"/>
    <p:sldId id="291" r:id="rId5"/>
    <p:sldId id="296" r:id="rId6"/>
    <p:sldId id="294" r:id="rId7"/>
    <p:sldId id="298" r:id="rId8"/>
    <p:sldId id="295" r:id="rId9"/>
    <p:sldId id="297" r:id="rId10"/>
    <p:sldId id="299" r:id="rId11"/>
    <p:sldId id="300" r:id="rId12"/>
    <p:sldId id="301" r:id="rId13"/>
    <p:sldId id="303" r:id="rId14"/>
    <p:sldId id="304" r:id="rId15"/>
    <p:sldId id="305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091C6-C9D3-46D9-B59B-BD77ECF0FA3F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3FE-3715-4194-A19C-B5D5AF1F9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BAFCE6F-3252-4EC3-862F-CC7778D3EC93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6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00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9354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96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9159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10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881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4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41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639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93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489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54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6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14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02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5079-48E7-415D-AA0F-15FCCC0E9004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3EB2C9-FD8D-4A4C-80C5-8B281D112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32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vidverto.i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box.prozorro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60608" y="849702"/>
            <a:ext cx="8915400" cy="226218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Лобіювання</a:t>
            </a:r>
            <a:r>
              <a:rPr lang="ru-RU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інтересів</a:t>
            </a:r>
            <a:r>
              <a:rPr lang="ru-RU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і</a:t>
            </a:r>
            <a:r>
              <a:rPr lang="ru-RU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uk-UA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корупція</a:t>
            </a:r>
            <a:endParaRPr lang="ru-RU" sz="54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" name="Рисунок 2" descr="0300om2q-880d-650x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6830" y="2985315"/>
            <a:ext cx="6556075" cy="3389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296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48254" y="155275"/>
            <a:ext cx="9334565" cy="857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Лобіювання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85336" y="1310109"/>
            <a:ext cx="105069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Слово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лобі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» походить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від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англійського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lobby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кулуари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Лобіювання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—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це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неофіційний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вплив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законодавців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, 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лобісти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— люди,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які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здійснюють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такий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вплив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Сьогодні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слово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лобі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використовують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більш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широкому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розумінні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, як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широкі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неформальні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групи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захищають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законодавчому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органі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інтереси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певних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галузей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або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регіонів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Century Gothic" pitchFamily="34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27" name="AutoShape 3" descr="data:image/svg+xml,%3Csvg%20xmlns%3D%22http%3A%2F%2Fwww.w3.org%2F2000%2Fsvg%22%20width%3D%22720%22%20height%3D%22405%22%3E%3C%2Fsvg%3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79631" y="2726918"/>
            <a:ext cx="882482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Лобісти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мають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достатньо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широкий спектр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методів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здійснення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впливу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Це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переконування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надання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рекомендацій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інформування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навіть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безпосередня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участь у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розробці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законопроектів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Інколи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лобісти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вдаються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до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підкупу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впливових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осіб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тоді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лобіювання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перетворюється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корупцію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Залежно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від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 того, на кого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саме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спрямовані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зусилля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лобістів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розрізняють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парламентський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президентський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 та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урядовий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лобізм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.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Якщо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тиск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на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органи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влади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здійснюється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зі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сторони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такий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лобізм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називають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зовнішнім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.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Якщо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ж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лобіювання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здійснюється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самими депутатами,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урядовцями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їх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оточенням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тощо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такий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вплив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називають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внутрішнім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Нарешті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дуже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часто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сьогодні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лобіюванням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вважають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будь-які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форми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захисту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групових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інтересів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. У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цьому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розумінні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можна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говорити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що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наприклад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багато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неурядових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організацій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займаються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соціальним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лобіюванням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, 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деякі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політичні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партії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лобіюють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економічні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та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політичні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інтереси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певних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груп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29" name="AutoShape 5" descr="https://ad.vidverto.io/vidverto/player/logo.sv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-5222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5163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8" y="2531133"/>
            <a:ext cx="2812211" cy="192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бдбтдибт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912" y="4589251"/>
            <a:ext cx="2838091" cy="213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 экрана (212).png"/>
          <p:cNvPicPr>
            <a:picLocks noChangeAspect="1"/>
          </p:cNvPicPr>
          <p:nvPr/>
        </p:nvPicPr>
        <p:blipFill>
          <a:blip r:embed="rId2" cstate="print"/>
          <a:srcRect l="27028" t="28176" r="26698" b="38737"/>
          <a:stretch>
            <a:fillRect/>
          </a:stretch>
        </p:blipFill>
        <p:spPr>
          <a:xfrm>
            <a:off x="3786997" y="741873"/>
            <a:ext cx="8246853" cy="4856671"/>
          </a:xfrm>
          <a:prstGeom prst="rect">
            <a:avLst/>
          </a:prstGeom>
        </p:spPr>
      </p:pic>
      <p:pic>
        <p:nvPicPr>
          <p:cNvPr id="3" name="Рисунок 2" descr="advoc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93" y="215660"/>
            <a:ext cx="3416060" cy="2191110"/>
          </a:xfrm>
          <a:prstGeom prst="rect">
            <a:avLst/>
          </a:prstGeom>
        </p:spPr>
      </p:pic>
      <p:pic>
        <p:nvPicPr>
          <p:cNvPr id="4" name="Рисунок 3" descr="34458790401_d22b048a43_o-e1543825554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692" y="2493033"/>
            <a:ext cx="3497293" cy="2104989"/>
          </a:xfrm>
          <a:prstGeom prst="rect">
            <a:avLst/>
          </a:prstGeom>
        </p:spPr>
      </p:pic>
      <p:pic>
        <p:nvPicPr>
          <p:cNvPr id="5" name="Рисунок 4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034" y="4804914"/>
            <a:ext cx="3519577" cy="18115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43" y="91441"/>
            <a:ext cx="11878574" cy="831586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Роздивіться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білборди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антикорупційної кампанії, яку у 2017 р. проводила неурядова організація    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«Трансперенсі Інтернешнл Україна»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9363" t="5763" r="5431"/>
          <a:stretch>
            <a:fillRect/>
          </a:stretch>
        </p:blipFill>
        <p:spPr>
          <a:xfrm>
            <a:off x="1656272" y="897147"/>
            <a:ext cx="3925019" cy="239814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0152"/>
          <a:stretch>
            <a:fillRect/>
          </a:stretch>
        </p:blipFill>
        <p:spPr>
          <a:xfrm>
            <a:off x="8005314" y="3709359"/>
            <a:ext cx="4011282" cy="2553418"/>
          </a:xfrm>
          <a:prstGeom prst="rect">
            <a:avLst/>
          </a:prstGeom>
        </p:spPr>
      </p:pic>
      <p:pic>
        <p:nvPicPr>
          <p:cNvPr id="5" name="Picture 4" descr="Я не даю хабарі» – ТІ Україна розповіла, як не коритися корупції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3" r="7430"/>
          <a:stretch>
            <a:fillRect/>
          </a:stretch>
        </p:blipFill>
        <p:spPr bwMode="auto">
          <a:xfrm>
            <a:off x="6142006" y="871266"/>
            <a:ext cx="4071669" cy="24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Ольга Тимченко: «Робота в некомерційному секторі – одна з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3" t="8221" r="4867"/>
          <a:stretch>
            <a:fillRect/>
          </a:stretch>
        </p:blipFill>
        <p:spPr bwMode="auto">
          <a:xfrm>
            <a:off x="198408" y="3752491"/>
            <a:ext cx="3821501" cy="24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_give_students – Трансперенсі Інтернешнл Украї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13" r="7962"/>
          <a:stretch>
            <a:fillRect/>
          </a:stretch>
        </p:blipFill>
        <p:spPr bwMode="auto">
          <a:xfrm>
            <a:off x="4304581" y="3830127"/>
            <a:ext cx="3588589" cy="25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467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_main_new.1512028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310" y="1375841"/>
            <a:ext cx="5184475" cy="3523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706" y="660461"/>
            <a:ext cx="6402656" cy="59036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Національне антикорупційне </a:t>
            </a:r>
            <a:br>
              <a:rPr lang="uk-UA" sz="3600" b="1" dirty="0" smtClean="0">
                <a:solidFill>
                  <a:schemeClr val="tx1"/>
                </a:solidFill>
              </a:rPr>
            </a:br>
            <a:r>
              <a:rPr lang="uk-UA" sz="3600" b="1" dirty="0" smtClean="0">
                <a:solidFill>
                  <a:schemeClr val="tx1"/>
                </a:solidFill>
              </a:rPr>
              <a:t>бюро України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093" y="4937445"/>
            <a:ext cx="5083933" cy="1752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Державний правоохоронний орган,який розкриває корупційні правопорушення і запобігає вчиненню нових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хто бореться з корупцією в україні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8" t="12770" r="1906" b="23063"/>
          <a:stretch/>
        </p:blipFill>
        <p:spPr bwMode="auto">
          <a:xfrm>
            <a:off x="5926347" y="819508"/>
            <a:ext cx="6159262" cy="5512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17462" y="383366"/>
            <a:ext cx="8682567" cy="1143000"/>
          </a:xfrm>
        </p:spPr>
        <p:txBody>
          <a:bodyPr>
            <a:noAutofit/>
          </a:bodyPr>
          <a:lstStyle/>
          <a:p>
            <a:pPr marL="319088" indent="-319088" algn="r" eaLnBrk="1" hangingPunct="1">
              <a:lnSpc>
                <a:spcPct val="100000"/>
              </a:lnSpc>
              <a:buClr>
                <a:srgbClr val="C3260C"/>
              </a:buClr>
              <a:buSzPct val="128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uk-UA" b="1" u="sng" dirty="0" smtClean="0">
                <a:solidFill>
                  <a:srgbClr val="56C7AA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Ініціативою громадянського суспільства стала система державних закупівель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 t="9613" b="6079"/>
          <a:stretch>
            <a:fillRect/>
          </a:stretch>
        </p:blipFill>
        <p:spPr bwMode="auto">
          <a:xfrm>
            <a:off x="759964" y="1544129"/>
            <a:ext cx="10828867" cy="4797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кутник 22"/>
          <p:cNvSpPr/>
          <p:nvPr/>
        </p:nvSpPr>
        <p:spPr>
          <a:xfrm>
            <a:off x="571500" y="3286125"/>
            <a:ext cx="5334000" cy="571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конкуренції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068" y="474184"/>
            <a:ext cx="7910064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Шляхи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корупцією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571500" y="1643063"/>
            <a:ext cx="533400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законодавства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71500" y="4857750"/>
            <a:ext cx="5334000" cy="64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антикорупційних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571500" y="5643564"/>
            <a:ext cx="5429251" cy="1000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посадовим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особам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збільшити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доходи, не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порушуючи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571500" y="4000500"/>
            <a:ext cx="5334000" cy="6429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нетерпимості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16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571500" y="2428875"/>
            <a:ext cx="5334000" cy="64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громадського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Мінус 13"/>
          <p:cNvSpPr/>
          <p:nvPr/>
        </p:nvSpPr>
        <p:spPr>
          <a:xfrm>
            <a:off x="6477000" y="1428750"/>
            <a:ext cx="381000" cy="5214938"/>
          </a:xfrm>
          <a:prstGeom prst="mathMinus">
            <a:avLst>
              <a:gd name="adj1" fmla="val 97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ілка вліво 17"/>
          <p:cNvSpPr/>
          <p:nvPr/>
        </p:nvSpPr>
        <p:spPr>
          <a:xfrm>
            <a:off x="5810251" y="1785939"/>
            <a:ext cx="666749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ілка вліво 21"/>
          <p:cNvSpPr/>
          <p:nvPr/>
        </p:nvSpPr>
        <p:spPr>
          <a:xfrm>
            <a:off x="5810251" y="2571751"/>
            <a:ext cx="666749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ілка вліво 23"/>
          <p:cNvSpPr/>
          <p:nvPr/>
        </p:nvSpPr>
        <p:spPr>
          <a:xfrm>
            <a:off x="5810251" y="3357564"/>
            <a:ext cx="666749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ілка вліво 25"/>
          <p:cNvSpPr/>
          <p:nvPr/>
        </p:nvSpPr>
        <p:spPr>
          <a:xfrm>
            <a:off x="5810251" y="4143376"/>
            <a:ext cx="666749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ілка вліво 26"/>
          <p:cNvSpPr/>
          <p:nvPr/>
        </p:nvSpPr>
        <p:spPr>
          <a:xfrm>
            <a:off x="5810251" y="4929189"/>
            <a:ext cx="666749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ілка вліво 27"/>
          <p:cNvSpPr/>
          <p:nvPr/>
        </p:nvSpPr>
        <p:spPr>
          <a:xfrm>
            <a:off x="5810251" y="5715001"/>
            <a:ext cx="666749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80" name="AutoShape 2" descr="Лобіювання інтересів та корупція - Підручник з Громадянської освіти. 10  клас. Гісем - Нова програма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AutoShape 4" descr="https://uahistory.co/pidruchniki/gisem-civil-education-10-class-2018/gisem-civil-education-10-class-2018.files/image096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AutoShape 6" descr="https://uahistory.co/pidruchniki/gisem-civil-education-10-class-2018/gisem-civil-education-10-class-2018.files/image096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AutoShape 8" descr="https://uahistory.co/pidruchniki/gisem-civil-education-10-class-2018/gisem-civil-education-10-class-2018.files/image096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84" name="Picture 9" descr="C:\Users\User\Desktop\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1643064"/>
            <a:ext cx="468841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Аналізуємо ситуації разом!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07698" y="1769402"/>
            <a:ext cx="10322793" cy="40793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Чоловік дає гроші працівникові відділу  соціального захисту населення для прискорення розгляду заяви щодо грошових державних виплат його  дружині</a:t>
            </a:r>
          </a:p>
          <a:p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Батьки дають лікарю гроші, щоб отримати довідку про те, що їх син не може бути військовозобов’язаним</a:t>
            </a:r>
          </a:p>
          <a:p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У зв’язку з виходом на пенсію колеги подарували керівнику презент</a:t>
            </a:r>
          </a:p>
          <a:p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Щоб пройти творчий конкурс у вищий навчальний заклад, батьки пропонують голові приймальної комісії гроші.</a:t>
            </a:r>
          </a:p>
          <a:p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uk-UA" sz="2400" dirty="0" err="1">
                <a:latin typeface="Times New Roman" pitchFamily="18" charset="0"/>
                <a:cs typeface="Times New Roman" pitchFamily="18" charset="0"/>
              </a:rPr>
              <a:t>лікарні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dirty="0" err="1">
                <a:latin typeface="Times New Roman" pitchFamily="18" charset="0"/>
                <a:cs typeface="Times New Roman" pitchFamily="18" charset="0"/>
              </a:rPr>
              <a:t>просять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dirty="0" err="1">
                <a:latin typeface="Times New Roman" pitchFamily="18" charset="0"/>
                <a:cs typeface="Times New Roman" pitchFamily="18" charset="0"/>
              </a:rPr>
              <a:t>заплатити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 через банк </a:t>
            </a:r>
            <a:r>
              <a:rPr lang="ru-RU" altLang="uk-UA" sz="2400" dirty="0" err="1">
                <a:latin typeface="Times New Roman" pitchFamily="18" charset="0"/>
                <a:cs typeface="Times New Roman" pitchFamily="18" charset="0"/>
              </a:rPr>
              <a:t>благодійний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uk-UA" sz="2400" dirty="0" err="1">
                <a:latin typeface="Times New Roman" pitchFamily="18" charset="0"/>
                <a:cs typeface="Times New Roman" pitchFamily="18" charset="0"/>
              </a:rPr>
              <a:t>лікування</a:t>
            </a:r>
            <a:endParaRPr lang="ru-RU" alt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69" y="0"/>
            <a:ext cx="1550715" cy="1550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9668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404" y="615483"/>
            <a:ext cx="6680471" cy="76474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Згоден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незгоден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542" y="1522686"/>
            <a:ext cx="10446589" cy="331673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Той, хто дає хабар, не порушує закон- винний той , хто його бере.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Така у нас країна : без хабарів нічого не вирішиш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Не помастиш- не поїдеш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Усі дають хабарі – і мені можна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Подарунок - не хабар.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Гроші вирішують все.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333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139" y="710374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Домашнє завдання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Опрацювати параграфи 45 - 46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0987" y="214290"/>
            <a:ext cx="416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Корупція  в світі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667" y="2175727"/>
            <a:ext cx="1147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tabLst>
                <a:tab pos="3856038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Жодна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держава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вільна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четвертий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житель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давав хабар (за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опитуванням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380" y="4429132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316" y="3173433"/>
            <a:ext cx="6286544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вважає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корупція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підриває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порушує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громадський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руйнує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довіру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самим,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даючи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процвітати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організованій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тероризму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загрозам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712" y="5357827"/>
            <a:ext cx="1066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О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11" y="357166"/>
            <a:ext cx="2571768" cy="145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егодня отмечают Международный день борьбы с коррупци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515" y="2968826"/>
            <a:ext cx="4572032" cy="215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098448" y="5250520"/>
            <a:ext cx="562525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9 </a:t>
            </a:r>
            <a:r>
              <a:rPr lang="ru-RU" sz="2800" b="1" dirty="0" err="1" smtClean="0">
                <a:solidFill>
                  <a:srgbClr val="FF0000"/>
                </a:solidFill>
                <a:latin typeface="Century Gothic" pitchFamily="34" charset="0"/>
              </a:rPr>
              <a:t>грудня</a:t>
            </a: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 - </a:t>
            </a:r>
            <a:r>
              <a:rPr lang="ru-RU" sz="2800" b="1" dirty="0" err="1" smtClean="0">
                <a:solidFill>
                  <a:srgbClr val="FF0000"/>
                </a:solidFill>
                <a:latin typeface="Century Gothic" pitchFamily="34" charset="0"/>
              </a:rPr>
              <a:t>Міжнародний</a:t>
            </a: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 день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Century Gothic" pitchFamily="34" charset="0"/>
              </a:rPr>
              <a:t>боротьби</a:t>
            </a: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entury Gothic" pitchFamily="34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entury Gothic" pitchFamily="34" charset="0"/>
              </a:rPr>
              <a:t>корупцією</a:t>
            </a:r>
            <a:endParaRPr lang="ru-RU" sz="28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08716" y="1113133"/>
            <a:ext cx="716567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Bahnschrift SemiBold SemiConden" pitchFamily="34" charset="0"/>
              </a:rPr>
              <a:t>Слово  «</a:t>
            </a:r>
            <a:r>
              <a:rPr lang="en-US" sz="2400" dirty="0" smtClean="0">
                <a:latin typeface="Bahnschrift SemiBold SemiConden" pitchFamily="34" charset="0"/>
              </a:rPr>
              <a:t>corruption</a:t>
            </a:r>
            <a:r>
              <a:rPr lang="uk-UA" sz="2400" dirty="0" smtClean="0">
                <a:latin typeface="Bahnschrift SemiBold SemiConden" pitchFamily="34" charset="0"/>
              </a:rPr>
              <a:t>»</a:t>
            </a:r>
            <a:r>
              <a:rPr lang="ru-RU" sz="2400" dirty="0" smtClean="0">
                <a:latin typeface="Bahnschrift SemiBold SemiConden" pitchFamily="34" charset="0"/>
              </a:rPr>
              <a:t> </a:t>
            </a:r>
            <a:r>
              <a:rPr lang="ru-RU" sz="2400" dirty="0" err="1" smtClean="0">
                <a:latin typeface="Bahnschrift SemiBold SemiConden" pitchFamily="34" charset="0"/>
              </a:rPr>
              <a:t>перекладається</a:t>
            </a:r>
            <a:r>
              <a:rPr lang="ru-RU" sz="2400" dirty="0" smtClean="0">
                <a:latin typeface="Bahnschrift SemiBold SemiConden" pitchFamily="34" charset="0"/>
              </a:rPr>
              <a:t> </a:t>
            </a:r>
            <a:r>
              <a:rPr lang="ru-RU" sz="2400" dirty="0" err="1" smtClean="0">
                <a:latin typeface="Bahnschrift SemiBold SemiConden" pitchFamily="34" charset="0"/>
              </a:rPr>
              <a:t>з</a:t>
            </a:r>
            <a:r>
              <a:rPr lang="ru-RU" sz="2400" dirty="0" smtClean="0">
                <a:latin typeface="Bahnschrift SemiBold SemiConden" pitchFamily="34" charset="0"/>
              </a:rPr>
              <a:t> </a:t>
            </a:r>
            <a:r>
              <a:rPr lang="ru-RU" sz="2400" dirty="0" err="1" smtClean="0">
                <a:latin typeface="Bahnschrift SemiBold SemiConden" pitchFamily="34" charset="0"/>
              </a:rPr>
              <a:t>латинської</a:t>
            </a:r>
            <a:r>
              <a:rPr lang="ru-RU" sz="2400" dirty="0" smtClean="0">
                <a:latin typeface="Bahnschrift SemiBold SemiConden" pitchFamily="34" charset="0"/>
              </a:rPr>
              <a:t> як «</a:t>
            </a:r>
            <a:r>
              <a:rPr lang="ru-RU" sz="2400" dirty="0" err="1" smtClean="0">
                <a:latin typeface="Bahnschrift SemiBold SemiConden" pitchFamily="34" charset="0"/>
              </a:rPr>
              <a:t>корозія</a:t>
            </a:r>
            <a:r>
              <a:rPr lang="ru-RU" sz="2400" dirty="0" smtClean="0">
                <a:latin typeface="Bahnschrift SemiBold SemiConden" pitchFamily="34" charset="0"/>
              </a:rPr>
              <a:t>, роз</a:t>
            </a:r>
            <a:r>
              <a:rPr lang="en-US" sz="2400" dirty="0" smtClean="0">
                <a:latin typeface="Bahnschrift SemiBold SemiConden" pitchFamily="34" charset="0"/>
              </a:rPr>
              <a:t>’</a:t>
            </a:r>
            <a:r>
              <a:rPr lang="uk-UA" sz="2400" dirty="0" err="1" smtClean="0">
                <a:latin typeface="Bahnschrift SemiBold SemiConden" pitchFamily="34" charset="0"/>
              </a:rPr>
              <a:t>їдання</a:t>
            </a:r>
            <a:r>
              <a:rPr lang="uk-UA" sz="2400" dirty="0" smtClean="0">
                <a:latin typeface="Bahnschrift SemiBold SemiConden" pitchFamily="34" charset="0"/>
              </a:rPr>
              <a:t>, руйнування</a:t>
            </a:r>
            <a:r>
              <a:rPr lang="ru-RU" sz="2400" dirty="0" smtClean="0">
                <a:latin typeface="Bahnschrift SemiBold SemiConden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95737" y="214290"/>
            <a:ext cx="4419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0099"/>
                </a:solidFill>
              </a:rPr>
              <a:t>Історія  корупції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483" y="107154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сягають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звичаю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подарунки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домогтися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прихильності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l_fi" descr="http://www.b-g.by/get_img?ImageId=111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908" y="4798722"/>
            <a:ext cx="36195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Фотоиллюстрация с сайта segodnya.u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12" y="214290"/>
            <a:ext cx="2807869" cy="16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1461" y="2000241"/>
            <a:ext cx="1117771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Першим правителем, про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збереглася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згадка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про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борця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корупцією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Уруінімга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шумерський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Лагаша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XXIV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н. 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3559743"/>
            <a:ext cx="1126609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Провідні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релігії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засуджують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першу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підкуп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суддів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«Не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привласнюйте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незаконно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один одного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підкуповуйте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суддів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навмисно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привласнити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людей». (Коран) 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00485" y="4214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9215" y="5148631"/>
            <a:ext cx="7062195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пункти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незаконності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корупції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вказано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хабара президентом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оголошено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імпічмент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 экрана (206).png"/>
          <p:cNvPicPr>
            <a:picLocks noChangeAspect="1"/>
          </p:cNvPicPr>
          <p:nvPr/>
        </p:nvPicPr>
        <p:blipFill>
          <a:blip r:embed="rId2" cstate="print"/>
          <a:srcRect l="27807" t="14969" r="25778" b="23899"/>
          <a:stretch>
            <a:fillRect/>
          </a:stretch>
        </p:blipFill>
        <p:spPr>
          <a:xfrm>
            <a:off x="3226280" y="172528"/>
            <a:ext cx="8824822" cy="6392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069" y="1341636"/>
            <a:ext cx="2814297" cy="409414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 экрана (211).png"/>
          <p:cNvPicPr>
            <a:picLocks noChangeAspect="1"/>
          </p:cNvPicPr>
          <p:nvPr/>
        </p:nvPicPr>
        <p:blipFill>
          <a:blip r:embed="rId2" cstate="print"/>
          <a:srcRect l="48820" t="24906" r="17642" b="42138"/>
          <a:stretch>
            <a:fillRect/>
          </a:stretch>
        </p:blipFill>
        <p:spPr>
          <a:xfrm>
            <a:off x="3899140" y="353684"/>
            <a:ext cx="7850037" cy="59608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189" y="1337094"/>
            <a:ext cx="3321170" cy="4814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 экрана (208).png"/>
          <p:cNvPicPr>
            <a:picLocks noChangeAspect="1"/>
          </p:cNvPicPr>
          <p:nvPr/>
        </p:nvPicPr>
        <p:blipFill>
          <a:blip r:embed="rId2" cstate="print"/>
          <a:srcRect l="27453" t="12956" r="26769" b="30818"/>
          <a:stretch>
            <a:fillRect/>
          </a:stretch>
        </p:blipFill>
        <p:spPr>
          <a:xfrm>
            <a:off x="3347049" y="129397"/>
            <a:ext cx="8557404" cy="6288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913" y="138022"/>
            <a:ext cx="3045124" cy="3476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3638" t="4121" r="4417" b="21874"/>
          <a:stretch/>
        </p:blipFill>
        <p:spPr>
          <a:xfrm>
            <a:off x="291757" y="3726612"/>
            <a:ext cx="2960401" cy="30192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 экрана (210).png"/>
          <p:cNvPicPr>
            <a:picLocks noChangeAspect="1"/>
          </p:cNvPicPr>
          <p:nvPr/>
        </p:nvPicPr>
        <p:blipFill>
          <a:blip r:embed="rId2" cstate="print"/>
          <a:srcRect l="38278" t="27547" r="18420" b="28050"/>
          <a:stretch>
            <a:fillRect/>
          </a:stretch>
        </p:blipFill>
        <p:spPr>
          <a:xfrm>
            <a:off x="2579298" y="172528"/>
            <a:ext cx="9480429" cy="6556076"/>
          </a:xfrm>
          <a:prstGeom prst="rect">
            <a:avLst/>
          </a:prstGeom>
        </p:spPr>
      </p:pic>
      <p:pic>
        <p:nvPicPr>
          <p:cNvPr id="3" name="Picture 5" descr="Чому в Україні процвітає корупція і що робити - Українська ід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521" y="155275"/>
            <a:ext cx="3761116" cy="19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 экрана (209).png"/>
          <p:cNvPicPr>
            <a:picLocks noChangeAspect="1"/>
          </p:cNvPicPr>
          <p:nvPr/>
        </p:nvPicPr>
        <p:blipFill>
          <a:blip r:embed="rId2" cstate="print"/>
          <a:srcRect l="27028" t="20377" r="26627" b="30315"/>
          <a:stretch>
            <a:fillRect/>
          </a:stretch>
        </p:blipFill>
        <p:spPr>
          <a:xfrm>
            <a:off x="3295291" y="146649"/>
            <a:ext cx="8660920" cy="6383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6921" t="12058" r="10040" b="6551"/>
          <a:stretch/>
        </p:blipFill>
        <p:spPr>
          <a:xfrm>
            <a:off x="271054" y="258793"/>
            <a:ext cx="2696432" cy="2081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327" y="3060523"/>
            <a:ext cx="3018337" cy="25597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988" y="169516"/>
            <a:ext cx="6630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36 </a:t>
            </a:r>
            <a:r>
              <a:rPr lang="ru-RU" b="1" dirty="0" err="1" smtClean="0"/>
              <a:t>балів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100 </a:t>
            </a:r>
            <a:r>
              <a:rPr lang="ru-RU" b="1" dirty="0" err="1" smtClean="0"/>
              <a:t>можливих</a:t>
            </a:r>
            <a:r>
              <a:rPr lang="ru-RU" b="1" dirty="0" smtClean="0"/>
              <a:t> </a:t>
            </a:r>
            <a:r>
              <a:rPr lang="ru-RU" b="1" dirty="0" err="1" smtClean="0"/>
              <a:t>отримала</a:t>
            </a:r>
            <a:r>
              <a:rPr lang="ru-RU" b="1" dirty="0" smtClean="0"/>
              <a:t> </a:t>
            </a:r>
            <a:r>
              <a:rPr lang="ru-RU" b="1" dirty="0" err="1" smtClean="0"/>
              <a:t>Україна</a:t>
            </a:r>
            <a:r>
              <a:rPr lang="ru-RU" b="1" dirty="0" smtClean="0"/>
              <a:t> в </a:t>
            </a:r>
            <a:r>
              <a:rPr lang="ru-RU" b="1" dirty="0" err="1" smtClean="0"/>
              <a:t>Індексі</a:t>
            </a:r>
            <a:r>
              <a:rPr lang="ru-RU" b="1" dirty="0" smtClean="0"/>
              <a:t> </a:t>
            </a:r>
            <a:r>
              <a:rPr lang="ru-RU" b="1" dirty="0" err="1" smtClean="0"/>
              <a:t>сприйняття</a:t>
            </a:r>
            <a:r>
              <a:rPr lang="ru-RU" b="1" dirty="0" smtClean="0"/>
              <a:t> </a:t>
            </a:r>
            <a:r>
              <a:rPr lang="ru-RU" b="1" dirty="0" err="1" smtClean="0"/>
              <a:t>корупції</a:t>
            </a:r>
            <a:r>
              <a:rPr lang="ru-RU" b="1" dirty="0" smtClean="0"/>
              <a:t> (</a:t>
            </a:r>
            <a:r>
              <a:rPr lang="en-US" b="1" dirty="0" smtClean="0"/>
              <a:t>Corruption Perceptions Index — CPI) </a:t>
            </a:r>
            <a:r>
              <a:rPr lang="ru-RU" b="1" dirty="0" smtClean="0"/>
              <a:t>за 2023 </a:t>
            </a:r>
            <a:r>
              <a:rPr lang="ru-RU" b="1" dirty="0" err="1" smtClean="0"/>
              <a:t>рік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тепер</a:t>
            </a:r>
            <a:r>
              <a:rPr lang="ru-RU" b="1" dirty="0" smtClean="0"/>
              <a:t> наша </a:t>
            </a:r>
            <a:r>
              <a:rPr lang="ru-RU" b="1" dirty="0" err="1" smtClean="0"/>
              <a:t>країна</a:t>
            </a:r>
            <a:r>
              <a:rPr lang="ru-RU" b="1" dirty="0" smtClean="0"/>
              <a:t> </a:t>
            </a:r>
            <a:r>
              <a:rPr lang="ru-RU" b="1" dirty="0" err="1" smtClean="0"/>
              <a:t>посідає</a:t>
            </a:r>
            <a:r>
              <a:rPr lang="ru-RU" b="1" dirty="0" smtClean="0"/>
              <a:t> 104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поміж</a:t>
            </a:r>
            <a:r>
              <a:rPr lang="ru-RU" b="1" dirty="0" smtClean="0"/>
              <a:t> 180 </a:t>
            </a:r>
            <a:r>
              <a:rPr lang="ru-RU" b="1" dirty="0" err="1" smtClean="0"/>
              <a:t>країн</a:t>
            </a:r>
            <a:r>
              <a:rPr lang="ru-RU" b="1" dirty="0" smtClean="0"/>
              <a:t>.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на 3 </a:t>
            </a:r>
            <a:r>
              <a:rPr lang="ru-RU" b="1" dirty="0" err="1" smtClean="0"/>
              <a:t>бали</a:t>
            </a:r>
            <a:r>
              <a:rPr lang="ru-RU" b="1" dirty="0" smtClean="0"/>
              <a:t> — один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найкращих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результатів</a:t>
            </a:r>
            <a:r>
              <a:rPr lang="ru-RU" b="1" dirty="0" smtClean="0"/>
              <a:t> за </a:t>
            </a:r>
            <a:r>
              <a:rPr lang="ru-RU" b="1" dirty="0" err="1" smtClean="0"/>
              <a:t>минулий</a:t>
            </a:r>
            <a:r>
              <a:rPr lang="ru-RU" b="1" dirty="0" smtClean="0"/>
              <a:t> </a:t>
            </a:r>
            <a:r>
              <a:rPr lang="ru-RU" b="1" dirty="0" err="1" smtClean="0"/>
              <a:t>рік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Україна</a:t>
            </a:r>
            <a:r>
              <a:rPr lang="ru-RU" b="1" dirty="0" smtClean="0"/>
              <a:t> стала </a:t>
            </a:r>
            <a:r>
              <a:rPr lang="ru-RU" b="1" dirty="0" err="1" smtClean="0"/>
              <a:t>однією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17 </a:t>
            </a:r>
            <a:r>
              <a:rPr lang="ru-RU" b="1" dirty="0" err="1" smtClean="0"/>
              <a:t>країн</a:t>
            </a:r>
            <a:r>
              <a:rPr lang="ru-RU" b="1" dirty="0" smtClean="0"/>
              <a:t> в </a:t>
            </a:r>
            <a:r>
              <a:rPr lang="ru-RU" b="1" dirty="0" err="1" smtClean="0"/>
              <a:t>цьогорічному</a:t>
            </a:r>
            <a:r>
              <a:rPr lang="ru-RU" b="1" dirty="0" smtClean="0"/>
              <a:t> СРІ,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продемонстрували</a:t>
            </a:r>
            <a:r>
              <a:rPr lang="ru-RU" b="1" dirty="0" smtClean="0"/>
              <a:t> </a:t>
            </a:r>
            <a:r>
              <a:rPr lang="ru-RU" b="1" dirty="0" err="1" smtClean="0"/>
              <a:t>свій</a:t>
            </a:r>
            <a:r>
              <a:rPr lang="ru-RU" b="1" dirty="0" smtClean="0"/>
              <a:t> </a:t>
            </a:r>
            <a:r>
              <a:rPr lang="ru-RU" b="1" dirty="0" err="1" smtClean="0"/>
              <a:t>найкращий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</a:t>
            </a:r>
            <a:r>
              <a:rPr lang="ru-RU" b="1" dirty="0" smtClean="0"/>
              <a:t> за увесь час.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8" y="0"/>
            <a:ext cx="4848044" cy="3310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5660" y="4744377"/>
            <a:ext cx="469277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Очолює</a:t>
            </a:r>
            <a:r>
              <a:rPr lang="ru-RU" dirty="0" smtClean="0"/>
              <a:t> список </a:t>
            </a:r>
            <a:r>
              <a:rPr lang="ru-RU" dirty="0" err="1" smtClean="0"/>
              <a:t>Данія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90 балами. За нею </a:t>
            </a:r>
            <a:r>
              <a:rPr lang="ru-RU" dirty="0" err="1" smtClean="0"/>
              <a:t>йдуть</a:t>
            </a:r>
            <a:r>
              <a:rPr lang="ru-RU" dirty="0" smtClean="0"/>
              <a:t> </a:t>
            </a:r>
            <a:r>
              <a:rPr lang="ru-RU" dirty="0" err="1" smtClean="0"/>
              <a:t>Фінляндія</a:t>
            </a:r>
            <a:r>
              <a:rPr lang="ru-RU" dirty="0" smtClean="0"/>
              <a:t>, яка набрала 87 </a:t>
            </a:r>
            <a:r>
              <a:rPr lang="ru-RU" dirty="0" err="1" smtClean="0"/>
              <a:t>балів</a:t>
            </a:r>
            <a:r>
              <a:rPr lang="ru-RU" dirty="0" smtClean="0"/>
              <a:t>, Нова </a:t>
            </a:r>
            <a:r>
              <a:rPr lang="ru-RU" dirty="0" err="1" smtClean="0"/>
              <a:t>Зеландія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85 балами та </a:t>
            </a:r>
            <a:r>
              <a:rPr lang="ru-RU" dirty="0" err="1" smtClean="0"/>
              <a:t>Норвегія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84 балами.</a:t>
            </a:r>
            <a:endParaRPr lang="ru-RU" dirty="0"/>
          </a:p>
        </p:txBody>
      </p:sp>
      <p:pic>
        <p:nvPicPr>
          <p:cNvPr id="5" name="Рисунок 4" descr="Снимок экрана (207).png"/>
          <p:cNvPicPr>
            <a:picLocks noChangeAspect="1"/>
          </p:cNvPicPr>
          <p:nvPr/>
        </p:nvPicPr>
        <p:blipFill>
          <a:blip r:embed="rId3" cstate="print"/>
          <a:srcRect l="8986" t="24403" r="9788" b="6289"/>
          <a:stretch>
            <a:fillRect/>
          </a:stretch>
        </p:blipFill>
        <p:spPr>
          <a:xfrm>
            <a:off x="5106838" y="2458528"/>
            <a:ext cx="6918385" cy="40889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680" y="3528530"/>
            <a:ext cx="458637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Держави оцінюються за 100-бальною шкалою, від 0 – високо корумповані, до 100 – дуже чисті.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273</TotalTime>
  <Words>711</Words>
  <Application>Microsoft Office PowerPoint</Application>
  <PresentationFormat>Произвольный</PresentationFormat>
  <Paragraphs>46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Лобіювання інтересів і корупція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Роздивіться білборди антикорупційної кампанії, яку у 2017 р. проводила неурядова організація                                                                      «Трансперенсі Інтернешнл Україна»  </vt:lpstr>
      <vt:lpstr>Національне антикорупційне  бюро України</vt:lpstr>
      <vt:lpstr>Ініціативою громадянського суспільства стала система державних закупівель</vt:lpstr>
      <vt:lpstr>Шляхи боротьби з корупцією</vt:lpstr>
      <vt:lpstr>Аналізуємо ситуації разом!</vt:lpstr>
      <vt:lpstr> «Згоден - незгоден»</vt:lpstr>
      <vt:lpstr>Домашнє завдання  Опрацювати параграфи 45 - 46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Подолаємо корупцію разом!</dc:title>
  <dc:creator>RePack by Diakov</dc:creator>
  <cp:lastModifiedBy>NATA1</cp:lastModifiedBy>
  <cp:revision>30</cp:revision>
  <dcterms:created xsi:type="dcterms:W3CDTF">2019-12-09T17:58:20Z</dcterms:created>
  <dcterms:modified xsi:type="dcterms:W3CDTF">2024-04-11T19:09:56Z</dcterms:modified>
</cp:coreProperties>
</file>