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1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83" d="100"/>
          <a:sy n="83" d="100"/>
        </p:scale>
        <p:origin x="1090" y="38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ВСТУП ДО МОВОЗНАВСТВА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Обов’язкова дисципліна освітніх програм «Українська мова та література», </a:t>
            </a:r>
          </a:p>
          <a:p>
            <a:pPr algn="ctr"/>
            <a:r>
              <a:rPr lang="uk-UA" sz="2400" dirty="0" smtClean="0"/>
              <a:t>«Прикладна лінгвістика»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доктор філологічних наук, професор</a:t>
            </a:r>
            <a:r>
              <a:rPr lang="uk-UA" sz="2400" b="1" dirty="0"/>
              <a:t>  </a:t>
            </a:r>
            <a:r>
              <a:rPr lang="uk-UA" sz="2400" b="1" dirty="0" smtClean="0"/>
              <a:t>                                        </a:t>
            </a:r>
            <a:r>
              <a:rPr lang="uk-UA" sz="2400" dirty="0"/>
              <a:t>Р. О. </a:t>
            </a:r>
            <a:r>
              <a:rPr lang="uk-UA" sz="2400" dirty="0" err="1" smtClean="0"/>
              <a:t>Христіанінова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першого курсу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</a:t>
            </a:r>
            <a:r>
              <a:rPr lang="uk-UA" dirty="0"/>
              <a:t>ознайомлення студентів з основними ідеями та принципами сучасного мовознавства, допомога в оволодінні лінгвістичною термінологією, підготовка до слухання систематичних курсів сучасних слов’янських мов.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 smtClean="0"/>
              <a:t>зможе</a:t>
            </a:r>
            <a:r>
              <a:rPr lang="uk-UA" b="1" dirty="0" smtClean="0"/>
              <a:t>:</a:t>
            </a:r>
          </a:p>
          <a:p>
            <a:r>
              <a:rPr lang="uk-UA" dirty="0" smtClean="0"/>
              <a:t>усвідомлювати природу </a:t>
            </a:r>
            <a:r>
              <a:rPr lang="uk-UA" dirty="0"/>
              <a:t>й </a:t>
            </a:r>
            <a:r>
              <a:rPr lang="uk-UA" dirty="0" smtClean="0"/>
              <a:t>сутність </a:t>
            </a:r>
            <a:r>
              <a:rPr lang="uk-UA" dirty="0"/>
              <a:t>мови, її </a:t>
            </a:r>
            <a:r>
              <a:rPr lang="uk-UA" dirty="0" smtClean="0"/>
              <a:t>зв’язок </a:t>
            </a:r>
            <a:r>
              <a:rPr lang="uk-UA" dirty="0"/>
              <a:t>з мисленням, з суспільним </a:t>
            </a:r>
            <a:r>
              <a:rPr lang="uk-UA" dirty="0" smtClean="0"/>
              <a:t>розвитком;</a:t>
            </a:r>
          </a:p>
          <a:p>
            <a:r>
              <a:rPr lang="uk-UA" dirty="0"/>
              <a:t>р</a:t>
            </a:r>
            <a:r>
              <a:rPr lang="uk-UA" dirty="0" smtClean="0"/>
              <a:t>озуміти функції </a:t>
            </a:r>
            <a:r>
              <a:rPr lang="uk-UA" dirty="0"/>
              <a:t>мови та її територіальних і</a:t>
            </a:r>
            <a:r>
              <a:rPr lang="uk-UA" dirty="0" smtClean="0"/>
              <a:t> </a:t>
            </a:r>
            <a:r>
              <a:rPr lang="uk-UA" dirty="0"/>
              <a:t>соціальних різновидів;</a:t>
            </a:r>
            <a:endParaRPr lang="en-US" dirty="0"/>
          </a:p>
          <a:p>
            <a:r>
              <a:rPr lang="uk-UA" dirty="0"/>
              <a:t>д</a:t>
            </a:r>
            <a:r>
              <a:rPr lang="uk-UA" dirty="0" smtClean="0"/>
              <a:t>иференціювати внутрішні </a:t>
            </a:r>
            <a:r>
              <a:rPr lang="uk-UA" dirty="0"/>
              <a:t>і </a:t>
            </a:r>
            <a:r>
              <a:rPr lang="uk-UA" dirty="0" smtClean="0"/>
              <a:t>зовнішні чинники </a:t>
            </a:r>
            <a:r>
              <a:rPr lang="uk-UA" dirty="0"/>
              <a:t>розвитку мови;  </a:t>
            </a:r>
            <a:endParaRPr lang="en-US" dirty="0"/>
          </a:p>
          <a:p>
            <a:r>
              <a:rPr lang="uk-UA" dirty="0" smtClean="0"/>
              <a:t>розуміти структуру мови </a:t>
            </a:r>
            <a:r>
              <a:rPr lang="uk-UA" dirty="0"/>
              <a:t>у системних виявах її одиниць на різних рівнях з урахуванням діахронічних змін;</a:t>
            </a:r>
            <a:endParaRPr lang="en-US" dirty="0"/>
          </a:p>
          <a:p>
            <a:r>
              <a:rPr lang="uk-UA" dirty="0"/>
              <a:t>м</a:t>
            </a:r>
            <a:r>
              <a:rPr lang="uk-UA" dirty="0" smtClean="0"/>
              <a:t>ати уявлення про генеалогічну </a:t>
            </a:r>
            <a:r>
              <a:rPr lang="uk-UA" dirty="0"/>
              <a:t>та </a:t>
            </a:r>
            <a:r>
              <a:rPr lang="uk-UA" dirty="0" err="1" smtClean="0"/>
              <a:t>типологійну</a:t>
            </a:r>
            <a:r>
              <a:rPr lang="uk-UA" dirty="0" smtClean="0"/>
              <a:t> класифікації </a:t>
            </a:r>
            <a:r>
              <a:rPr lang="uk-UA" dirty="0"/>
              <a:t>мов світу.</a:t>
            </a:r>
            <a:endParaRPr lang="en-US" dirty="0"/>
          </a:p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ВСТУП ДО МОВОЗНАВСТВА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</a:t>
            </a:r>
            <a:r>
              <a:rPr lang="ru-RU" sz="2100" dirty="0" smtClean="0"/>
              <a:t>16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</a:t>
            </a:r>
            <a:r>
              <a:rPr lang="ru-RU" sz="2100" dirty="0" smtClean="0"/>
              <a:t>14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dirty="0" err="1" smtClean="0"/>
              <a:t>самостійна</a:t>
            </a:r>
            <a:r>
              <a:rPr lang="ru-RU" sz="2100" dirty="0" smtClean="0"/>
              <a:t> </a:t>
            </a:r>
            <a:r>
              <a:rPr lang="ru-RU" sz="2100" dirty="0"/>
              <a:t>робота </a:t>
            </a:r>
            <a:r>
              <a:rPr lang="ru-RU" sz="2100"/>
              <a:t>– </a:t>
            </a:r>
            <a:r>
              <a:rPr lang="ru-RU" sz="2100" smtClean="0"/>
              <a:t>60 </a:t>
            </a:r>
            <a:r>
              <a:rPr lang="ru-RU" sz="2100" dirty="0" smtClean="0"/>
              <a:t>год.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279" y="-338915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69292" y="4781557"/>
            <a:ext cx="6927434" cy="1393709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76848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554371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4273" y="4667251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Мовознавство як наука. Типи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endParaRPr lang="uk-UA" dirty="0" smtClean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Мова як суспільне явище. Природа мови та її сутність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Методи лінгвістичних досліджень. Генеалогічна та </a:t>
            </a:r>
            <a:r>
              <a:rPr lang="uk-UA" dirty="0" err="1" smtClean="0">
                <a:solidFill>
                  <a:schemeClr val="bg1"/>
                </a:solidFill>
              </a:rPr>
              <a:t>типологійна</a:t>
            </a:r>
            <a:r>
              <a:rPr lang="uk-UA" dirty="0" smtClean="0">
                <a:solidFill>
                  <a:schemeClr val="bg1"/>
                </a:solidFill>
              </a:rPr>
              <a:t> класифікації мов</a:t>
            </a:r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суспільне явище. Знаковий характер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3528900"/>
            <a:ext cx="626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Частковонаукові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Звуки мови. Фонема. Слово і його знач.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Змістовий модуль 4. Граматика</a:t>
            </a:r>
            <a:endParaRPr lang="uk-UA" b="1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Мови світу. Їх вивчення. Класифікації мов світу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95810" y="527631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6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Звуки і фонеми. Функції фонем. </a:t>
            </a:r>
            <a:r>
              <a:rPr lang="uk-UA" smtClean="0">
                <a:latin typeface="Arial" panose="020B0604020202020204" pitchFamily="34" charset="0"/>
                <a:cs typeface="Arial" panose="020B0604020202020204" pitchFamily="34" charset="0"/>
              </a:rPr>
              <a:t>Письмо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226431" y="5554235"/>
            <a:ext cx="6273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Граматичний рівень мови та його підрівні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879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1913" y="23926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</TotalTime>
  <Words>311</Words>
  <Application>Microsoft Office PowerPoint</Application>
  <PresentationFormat>Широкоэкранный</PresentationFormat>
  <Paragraphs>50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Raisa</cp:lastModifiedBy>
  <cp:revision>94</cp:revision>
  <cp:lastPrinted>2017-10-19T16:56:15Z</cp:lastPrinted>
  <dcterms:created xsi:type="dcterms:W3CDTF">2017-10-19T11:54:45Z</dcterms:created>
  <dcterms:modified xsi:type="dcterms:W3CDTF">2024-09-11T17:31:28Z</dcterms:modified>
</cp:coreProperties>
</file>