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313" r:id="rId4"/>
    <p:sldId id="314" r:id="rId5"/>
    <p:sldId id="296" r:id="rId6"/>
    <p:sldId id="316" r:id="rId7"/>
    <p:sldId id="315" r:id="rId8"/>
    <p:sldId id="298" r:id="rId9"/>
    <p:sldId id="312" r:id="rId10"/>
    <p:sldId id="299"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745" autoAdjust="0"/>
    <p:restoredTop sz="94456" autoAdjust="0"/>
  </p:normalViewPr>
  <p:slideViewPr>
    <p:cSldViewPr>
      <p:cViewPr varScale="1">
        <p:scale>
          <a:sx n="102" d="100"/>
          <a:sy n="102" d="100"/>
        </p:scale>
        <p:origin x="23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5C8D59-CF76-449F-A831-6122BA04DAA6}" type="doc">
      <dgm:prSet loTypeId="urn:microsoft.com/office/officeart/2005/8/layout/target3" loCatId="relationship" qsTypeId="urn:microsoft.com/office/officeart/2005/8/quickstyle/simple1" qsCatId="simple" csTypeId="urn:microsoft.com/office/officeart/2005/8/colors/accent1_2" csCatId="accent1"/>
      <dgm:spPr/>
      <dgm:t>
        <a:bodyPr/>
        <a:lstStyle/>
        <a:p>
          <a:endParaRPr lang="ru-RU"/>
        </a:p>
      </dgm:t>
    </dgm:pt>
    <dgm:pt modelId="{39232425-2425-48B4-90EB-3B9345302601}">
      <dgm:prSet/>
      <dgm:spPr/>
      <dgm:t>
        <a:bodyPr/>
        <a:lstStyle/>
        <a:p>
          <a:r>
            <a:rPr lang="ru-RU" b="1" i="1"/>
            <a:t>Наука</a:t>
          </a:r>
          <a:r>
            <a:rPr lang="ru-RU" b="1"/>
            <a:t> - </a:t>
          </a:r>
          <a:r>
            <a:rPr lang="ru-RU"/>
            <a:t>це сфера дослідницької діяльності, що спрямована на виробництво нових знань про природу, суспільство і процеси мислення. </a:t>
          </a:r>
        </a:p>
      </dgm:t>
    </dgm:pt>
    <dgm:pt modelId="{E9F6EF4B-3DF7-4B15-AE62-6DC53FE73DFB}" type="parTrans" cxnId="{E59AF10F-22D6-46B9-AD9E-7179ECCC2950}">
      <dgm:prSet/>
      <dgm:spPr/>
      <dgm:t>
        <a:bodyPr/>
        <a:lstStyle/>
        <a:p>
          <a:endParaRPr lang="ru-RU"/>
        </a:p>
      </dgm:t>
    </dgm:pt>
    <dgm:pt modelId="{87D3025B-0D45-4FEB-8442-E5C5902BDBA7}" type="sibTrans" cxnId="{E59AF10F-22D6-46B9-AD9E-7179ECCC2950}">
      <dgm:prSet/>
      <dgm:spPr/>
      <dgm:t>
        <a:bodyPr/>
        <a:lstStyle/>
        <a:p>
          <a:endParaRPr lang="ru-RU"/>
        </a:p>
      </dgm:t>
    </dgm:pt>
    <dgm:pt modelId="{07ECD74B-D423-4A7D-B89F-BDFED590176A}">
      <dgm:prSet/>
      <dgm:spPr/>
      <dgm:t>
        <a:bodyPr/>
        <a:lstStyle/>
        <a:p>
          <a:r>
            <a:rPr lang="uk-UA" b="1" i="1"/>
            <a:t>Наука</a:t>
          </a:r>
          <a:r>
            <a:rPr lang="uk-UA"/>
            <a:t> – це сфера людської діяльності, спрямована на вироблення нових знань про природу, суспільство і мислення.</a:t>
          </a:r>
          <a:endParaRPr lang="ru-RU"/>
        </a:p>
      </dgm:t>
    </dgm:pt>
    <dgm:pt modelId="{75ADAE9C-E546-4A38-8F3D-17EDC810CFC1}" type="parTrans" cxnId="{C9B100E0-C5F7-4D53-999C-1445E9C69C67}">
      <dgm:prSet/>
      <dgm:spPr/>
      <dgm:t>
        <a:bodyPr/>
        <a:lstStyle/>
        <a:p>
          <a:endParaRPr lang="ru-RU"/>
        </a:p>
      </dgm:t>
    </dgm:pt>
    <dgm:pt modelId="{6F0F8F24-CF83-498C-8E58-4AB1725DE145}" type="sibTrans" cxnId="{C9B100E0-C5F7-4D53-999C-1445E9C69C67}">
      <dgm:prSet/>
      <dgm:spPr/>
      <dgm:t>
        <a:bodyPr/>
        <a:lstStyle/>
        <a:p>
          <a:endParaRPr lang="ru-RU"/>
        </a:p>
      </dgm:t>
    </dgm:pt>
    <dgm:pt modelId="{80BA1093-9928-43AF-8EDC-B786CCD2D8C3}">
      <dgm:prSet/>
      <dgm:spPr/>
      <dgm:t>
        <a:bodyPr/>
        <a:lstStyle/>
        <a:p>
          <a:r>
            <a:rPr lang="uk-UA"/>
            <a:t>Поняття "наука" включає в себе як діяльність, спрямовану на здобуття нового знання, так і результат цієї діяльності – суму здобутих наукових знань, що є основою наукового розуміння світу. Науку ще розуміють як одну з форм людської свідомості. Термін "наука" застосовується для назви окремих галузей наукового знання.</a:t>
          </a:r>
          <a:endParaRPr lang="ru-RU"/>
        </a:p>
      </dgm:t>
    </dgm:pt>
    <dgm:pt modelId="{DB411506-5C04-4E3A-A410-291FD22D1D50}" type="parTrans" cxnId="{E873844F-5603-450D-B6EE-62BCDCB0D0F8}">
      <dgm:prSet/>
      <dgm:spPr/>
      <dgm:t>
        <a:bodyPr/>
        <a:lstStyle/>
        <a:p>
          <a:endParaRPr lang="ru-RU"/>
        </a:p>
      </dgm:t>
    </dgm:pt>
    <dgm:pt modelId="{DEE79E3E-3693-4815-BD3C-4EEC40E9897E}" type="sibTrans" cxnId="{E873844F-5603-450D-B6EE-62BCDCB0D0F8}">
      <dgm:prSet/>
      <dgm:spPr/>
      <dgm:t>
        <a:bodyPr/>
        <a:lstStyle/>
        <a:p>
          <a:endParaRPr lang="ru-RU"/>
        </a:p>
      </dgm:t>
    </dgm:pt>
    <dgm:pt modelId="{E6470DA5-8539-4F28-9C31-69D6FD907044}" type="pres">
      <dgm:prSet presAssocID="{E85C8D59-CF76-449F-A831-6122BA04DAA6}" presName="Name0" presStyleCnt="0">
        <dgm:presLayoutVars>
          <dgm:chMax val="7"/>
          <dgm:dir/>
          <dgm:animLvl val="lvl"/>
          <dgm:resizeHandles val="exact"/>
        </dgm:presLayoutVars>
      </dgm:prSet>
      <dgm:spPr/>
    </dgm:pt>
    <dgm:pt modelId="{6440997C-1C2C-44DA-876C-195082B83602}" type="pres">
      <dgm:prSet presAssocID="{39232425-2425-48B4-90EB-3B9345302601}" presName="circle1" presStyleLbl="node1" presStyleIdx="0" presStyleCnt="3"/>
      <dgm:spPr/>
    </dgm:pt>
    <dgm:pt modelId="{819C1815-6A24-463B-9012-F7D42D002EBD}" type="pres">
      <dgm:prSet presAssocID="{39232425-2425-48B4-90EB-3B9345302601}" presName="space" presStyleCnt="0"/>
      <dgm:spPr/>
    </dgm:pt>
    <dgm:pt modelId="{290B69C5-161E-4FAD-9950-4D6DCDFF2CC2}" type="pres">
      <dgm:prSet presAssocID="{39232425-2425-48B4-90EB-3B9345302601}" presName="rect1" presStyleLbl="alignAcc1" presStyleIdx="0" presStyleCnt="3"/>
      <dgm:spPr/>
    </dgm:pt>
    <dgm:pt modelId="{5E142951-B4F4-43C1-884B-064B00F257A0}" type="pres">
      <dgm:prSet presAssocID="{07ECD74B-D423-4A7D-B89F-BDFED590176A}" presName="vertSpace2" presStyleLbl="node1" presStyleIdx="0" presStyleCnt="3"/>
      <dgm:spPr/>
    </dgm:pt>
    <dgm:pt modelId="{6C1A11E0-4B55-48FC-A3EB-EA2CA9635CD4}" type="pres">
      <dgm:prSet presAssocID="{07ECD74B-D423-4A7D-B89F-BDFED590176A}" presName="circle2" presStyleLbl="node1" presStyleIdx="1" presStyleCnt="3"/>
      <dgm:spPr/>
    </dgm:pt>
    <dgm:pt modelId="{2FF1D604-99E8-40F6-B297-61DF4816A8A7}" type="pres">
      <dgm:prSet presAssocID="{07ECD74B-D423-4A7D-B89F-BDFED590176A}" presName="rect2" presStyleLbl="alignAcc1" presStyleIdx="1" presStyleCnt="3"/>
      <dgm:spPr/>
    </dgm:pt>
    <dgm:pt modelId="{EF56ADB2-4588-4413-9492-ACB1C9DAF314}" type="pres">
      <dgm:prSet presAssocID="{80BA1093-9928-43AF-8EDC-B786CCD2D8C3}" presName="vertSpace3" presStyleLbl="node1" presStyleIdx="1" presStyleCnt="3"/>
      <dgm:spPr/>
    </dgm:pt>
    <dgm:pt modelId="{5A918834-DA37-4E58-8432-EBA723408BF4}" type="pres">
      <dgm:prSet presAssocID="{80BA1093-9928-43AF-8EDC-B786CCD2D8C3}" presName="circle3" presStyleLbl="node1" presStyleIdx="2" presStyleCnt="3"/>
      <dgm:spPr/>
    </dgm:pt>
    <dgm:pt modelId="{EB88110A-E26D-43B9-9136-FC43C29B54DD}" type="pres">
      <dgm:prSet presAssocID="{80BA1093-9928-43AF-8EDC-B786CCD2D8C3}" presName="rect3" presStyleLbl="alignAcc1" presStyleIdx="2" presStyleCnt="3"/>
      <dgm:spPr/>
    </dgm:pt>
    <dgm:pt modelId="{1E57F6C0-B4D9-46A7-870D-394EE1611CAB}" type="pres">
      <dgm:prSet presAssocID="{39232425-2425-48B4-90EB-3B9345302601}" presName="rect1ParTxNoCh" presStyleLbl="alignAcc1" presStyleIdx="2" presStyleCnt="3">
        <dgm:presLayoutVars>
          <dgm:chMax val="1"/>
          <dgm:bulletEnabled val="1"/>
        </dgm:presLayoutVars>
      </dgm:prSet>
      <dgm:spPr/>
    </dgm:pt>
    <dgm:pt modelId="{34C02BC9-D44B-491C-8CDA-8C02846AB90D}" type="pres">
      <dgm:prSet presAssocID="{07ECD74B-D423-4A7D-B89F-BDFED590176A}" presName="rect2ParTxNoCh" presStyleLbl="alignAcc1" presStyleIdx="2" presStyleCnt="3">
        <dgm:presLayoutVars>
          <dgm:chMax val="1"/>
          <dgm:bulletEnabled val="1"/>
        </dgm:presLayoutVars>
      </dgm:prSet>
      <dgm:spPr/>
    </dgm:pt>
    <dgm:pt modelId="{F8E92A0D-C475-4F3F-BE4F-752EE8CAFA48}" type="pres">
      <dgm:prSet presAssocID="{80BA1093-9928-43AF-8EDC-B786CCD2D8C3}" presName="rect3ParTxNoCh" presStyleLbl="alignAcc1" presStyleIdx="2" presStyleCnt="3">
        <dgm:presLayoutVars>
          <dgm:chMax val="1"/>
          <dgm:bulletEnabled val="1"/>
        </dgm:presLayoutVars>
      </dgm:prSet>
      <dgm:spPr/>
    </dgm:pt>
  </dgm:ptLst>
  <dgm:cxnLst>
    <dgm:cxn modelId="{F8E66405-0078-46FC-BC77-9BF544AA6201}" type="presOf" srcId="{80BA1093-9928-43AF-8EDC-B786CCD2D8C3}" destId="{EB88110A-E26D-43B9-9136-FC43C29B54DD}" srcOrd="0" destOrd="0" presId="urn:microsoft.com/office/officeart/2005/8/layout/target3"/>
    <dgm:cxn modelId="{E59AF10F-22D6-46B9-AD9E-7179ECCC2950}" srcId="{E85C8D59-CF76-449F-A831-6122BA04DAA6}" destId="{39232425-2425-48B4-90EB-3B9345302601}" srcOrd="0" destOrd="0" parTransId="{E9F6EF4B-3DF7-4B15-AE62-6DC53FE73DFB}" sibTransId="{87D3025B-0D45-4FEB-8442-E5C5902BDBA7}"/>
    <dgm:cxn modelId="{A00AFB1F-767C-4FD6-8FA9-F858DACA0A80}" type="presOf" srcId="{E85C8D59-CF76-449F-A831-6122BA04DAA6}" destId="{E6470DA5-8539-4F28-9C31-69D6FD907044}" srcOrd="0" destOrd="0" presId="urn:microsoft.com/office/officeart/2005/8/layout/target3"/>
    <dgm:cxn modelId="{B591A528-EBF3-4207-820D-41EAC56868DA}" type="presOf" srcId="{39232425-2425-48B4-90EB-3B9345302601}" destId="{290B69C5-161E-4FAD-9950-4D6DCDFF2CC2}" srcOrd="0" destOrd="0" presId="urn:microsoft.com/office/officeart/2005/8/layout/target3"/>
    <dgm:cxn modelId="{614DCE2F-AE48-499A-8E5B-A8D2BEC82233}" type="presOf" srcId="{07ECD74B-D423-4A7D-B89F-BDFED590176A}" destId="{34C02BC9-D44B-491C-8CDA-8C02846AB90D}" srcOrd="1" destOrd="0" presId="urn:microsoft.com/office/officeart/2005/8/layout/target3"/>
    <dgm:cxn modelId="{0192FA65-2CCD-48EB-B1AB-C23741FB27DB}" type="presOf" srcId="{39232425-2425-48B4-90EB-3B9345302601}" destId="{1E57F6C0-B4D9-46A7-870D-394EE1611CAB}" srcOrd="1" destOrd="0" presId="urn:microsoft.com/office/officeart/2005/8/layout/target3"/>
    <dgm:cxn modelId="{E873844F-5603-450D-B6EE-62BCDCB0D0F8}" srcId="{E85C8D59-CF76-449F-A831-6122BA04DAA6}" destId="{80BA1093-9928-43AF-8EDC-B786CCD2D8C3}" srcOrd="2" destOrd="0" parTransId="{DB411506-5C04-4E3A-A410-291FD22D1D50}" sibTransId="{DEE79E3E-3693-4815-BD3C-4EEC40E9897E}"/>
    <dgm:cxn modelId="{1885C1BC-05EB-4AFF-923E-99E0827BEE94}" type="presOf" srcId="{80BA1093-9928-43AF-8EDC-B786CCD2D8C3}" destId="{F8E92A0D-C475-4F3F-BE4F-752EE8CAFA48}" srcOrd="1" destOrd="0" presId="urn:microsoft.com/office/officeart/2005/8/layout/target3"/>
    <dgm:cxn modelId="{30DC3BCE-9204-47C4-80FF-70EF1009CE9C}" type="presOf" srcId="{07ECD74B-D423-4A7D-B89F-BDFED590176A}" destId="{2FF1D604-99E8-40F6-B297-61DF4816A8A7}" srcOrd="0" destOrd="0" presId="urn:microsoft.com/office/officeart/2005/8/layout/target3"/>
    <dgm:cxn modelId="{C9B100E0-C5F7-4D53-999C-1445E9C69C67}" srcId="{E85C8D59-CF76-449F-A831-6122BA04DAA6}" destId="{07ECD74B-D423-4A7D-B89F-BDFED590176A}" srcOrd="1" destOrd="0" parTransId="{75ADAE9C-E546-4A38-8F3D-17EDC810CFC1}" sibTransId="{6F0F8F24-CF83-498C-8E58-4AB1725DE145}"/>
    <dgm:cxn modelId="{C410E2AE-ED8F-441E-86D1-538FEA5BB9B6}" type="presParOf" srcId="{E6470DA5-8539-4F28-9C31-69D6FD907044}" destId="{6440997C-1C2C-44DA-876C-195082B83602}" srcOrd="0" destOrd="0" presId="urn:microsoft.com/office/officeart/2005/8/layout/target3"/>
    <dgm:cxn modelId="{5E01ABD5-A69F-43D5-BB73-317D5644E9C5}" type="presParOf" srcId="{E6470DA5-8539-4F28-9C31-69D6FD907044}" destId="{819C1815-6A24-463B-9012-F7D42D002EBD}" srcOrd="1" destOrd="0" presId="urn:microsoft.com/office/officeart/2005/8/layout/target3"/>
    <dgm:cxn modelId="{C853E058-D9F1-430E-9653-27295060300C}" type="presParOf" srcId="{E6470DA5-8539-4F28-9C31-69D6FD907044}" destId="{290B69C5-161E-4FAD-9950-4D6DCDFF2CC2}" srcOrd="2" destOrd="0" presId="urn:microsoft.com/office/officeart/2005/8/layout/target3"/>
    <dgm:cxn modelId="{6E4EB3DC-17A1-4AC4-9C19-5AD477C6A8E0}" type="presParOf" srcId="{E6470DA5-8539-4F28-9C31-69D6FD907044}" destId="{5E142951-B4F4-43C1-884B-064B00F257A0}" srcOrd="3" destOrd="0" presId="urn:microsoft.com/office/officeart/2005/8/layout/target3"/>
    <dgm:cxn modelId="{3084A142-2039-4808-A28F-D4AD563C222F}" type="presParOf" srcId="{E6470DA5-8539-4F28-9C31-69D6FD907044}" destId="{6C1A11E0-4B55-48FC-A3EB-EA2CA9635CD4}" srcOrd="4" destOrd="0" presId="urn:microsoft.com/office/officeart/2005/8/layout/target3"/>
    <dgm:cxn modelId="{5846DFA7-955B-429C-B3D2-F6656594F4A0}" type="presParOf" srcId="{E6470DA5-8539-4F28-9C31-69D6FD907044}" destId="{2FF1D604-99E8-40F6-B297-61DF4816A8A7}" srcOrd="5" destOrd="0" presId="urn:microsoft.com/office/officeart/2005/8/layout/target3"/>
    <dgm:cxn modelId="{031B7361-5A1D-4066-836B-255F86844C73}" type="presParOf" srcId="{E6470DA5-8539-4F28-9C31-69D6FD907044}" destId="{EF56ADB2-4588-4413-9492-ACB1C9DAF314}" srcOrd="6" destOrd="0" presId="urn:microsoft.com/office/officeart/2005/8/layout/target3"/>
    <dgm:cxn modelId="{B339B1C1-EB39-4B5A-9564-AEB47E6B6625}" type="presParOf" srcId="{E6470DA5-8539-4F28-9C31-69D6FD907044}" destId="{5A918834-DA37-4E58-8432-EBA723408BF4}" srcOrd="7" destOrd="0" presId="urn:microsoft.com/office/officeart/2005/8/layout/target3"/>
    <dgm:cxn modelId="{65460AE1-EFD6-4C12-95FB-6AB7BDFA3F49}" type="presParOf" srcId="{E6470DA5-8539-4F28-9C31-69D6FD907044}" destId="{EB88110A-E26D-43B9-9136-FC43C29B54DD}" srcOrd="8" destOrd="0" presId="urn:microsoft.com/office/officeart/2005/8/layout/target3"/>
    <dgm:cxn modelId="{1A5BA47B-A415-4E47-96A5-EBEF3F5513ED}" type="presParOf" srcId="{E6470DA5-8539-4F28-9C31-69D6FD907044}" destId="{1E57F6C0-B4D9-46A7-870D-394EE1611CAB}" srcOrd="9" destOrd="0" presId="urn:microsoft.com/office/officeart/2005/8/layout/target3"/>
    <dgm:cxn modelId="{BB45FD88-F5E2-4B31-AFB0-C02428BA3AF5}" type="presParOf" srcId="{E6470DA5-8539-4F28-9C31-69D6FD907044}" destId="{34C02BC9-D44B-491C-8CDA-8C02846AB90D}" srcOrd="10" destOrd="0" presId="urn:microsoft.com/office/officeart/2005/8/layout/target3"/>
    <dgm:cxn modelId="{DE338BA1-7B21-4751-89E1-C5B7239CD044}" type="presParOf" srcId="{E6470DA5-8539-4F28-9C31-69D6FD907044}" destId="{F8E92A0D-C475-4F3F-BE4F-752EE8CAFA48}"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187A7AB-9B03-4D64-8C9F-8CDD75F7491A}"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6BF3D83A-17A6-4F3A-A59A-35039B6DBD7B}">
      <dgm:prSet/>
      <dgm:spPr/>
      <dgm:t>
        <a:bodyPr/>
        <a:lstStyle/>
        <a:p>
          <a:r>
            <a:rPr lang="uk-UA"/>
            <a:t>наукові ідеї, гіпотези, факти, а також засоби матеріалізації наукових ідей – книги, карти, графіки, креслення, таблиці, методики і відповідні матеріальні засоби спостереження у процесі проведення експерименту, методи фіксації результатів дослідження тощо. </a:t>
          </a:r>
          <a:endParaRPr lang="ru-RU"/>
        </a:p>
      </dgm:t>
    </dgm:pt>
    <dgm:pt modelId="{9C99F57C-1F2A-42EA-8119-C565C93FE13E}" type="parTrans" cxnId="{A92D2AD0-C133-4C62-B54D-76D6B9144111}">
      <dgm:prSet/>
      <dgm:spPr/>
      <dgm:t>
        <a:bodyPr/>
        <a:lstStyle/>
        <a:p>
          <a:endParaRPr lang="ru-RU"/>
        </a:p>
      </dgm:t>
    </dgm:pt>
    <dgm:pt modelId="{FAC44AFC-EC08-425A-8566-CB75ADEC3376}" type="sibTrans" cxnId="{A92D2AD0-C133-4C62-B54D-76D6B9144111}">
      <dgm:prSet/>
      <dgm:spPr/>
      <dgm:t>
        <a:bodyPr/>
        <a:lstStyle/>
        <a:p>
          <a:endParaRPr lang="ru-RU"/>
        </a:p>
      </dgm:t>
    </dgm:pt>
    <dgm:pt modelId="{883C9341-7130-4066-B71E-42C988AA1E93}" type="pres">
      <dgm:prSet presAssocID="{4187A7AB-9B03-4D64-8C9F-8CDD75F7491A}" presName="linear" presStyleCnt="0">
        <dgm:presLayoutVars>
          <dgm:animLvl val="lvl"/>
          <dgm:resizeHandles val="exact"/>
        </dgm:presLayoutVars>
      </dgm:prSet>
      <dgm:spPr/>
    </dgm:pt>
    <dgm:pt modelId="{DFC90631-AD2D-4CE0-A8C9-AD93A2F6F107}" type="pres">
      <dgm:prSet presAssocID="{6BF3D83A-17A6-4F3A-A59A-35039B6DBD7B}" presName="parentText" presStyleLbl="node1" presStyleIdx="0" presStyleCnt="1">
        <dgm:presLayoutVars>
          <dgm:chMax val="0"/>
          <dgm:bulletEnabled val="1"/>
        </dgm:presLayoutVars>
      </dgm:prSet>
      <dgm:spPr/>
    </dgm:pt>
  </dgm:ptLst>
  <dgm:cxnLst>
    <dgm:cxn modelId="{9D6C0B8A-7486-437E-803D-B8FADF1B1480}" type="presOf" srcId="{6BF3D83A-17A6-4F3A-A59A-35039B6DBD7B}" destId="{DFC90631-AD2D-4CE0-A8C9-AD93A2F6F107}" srcOrd="0" destOrd="0" presId="urn:microsoft.com/office/officeart/2005/8/layout/vList2"/>
    <dgm:cxn modelId="{D2A681CA-0BC2-417C-9F18-589655C4C0EF}" type="presOf" srcId="{4187A7AB-9B03-4D64-8C9F-8CDD75F7491A}" destId="{883C9341-7130-4066-B71E-42C988AA1E93}" srcOrd="0" destOrd="0" presId="urn:microsoft.com/office/officeart/2005/8/layout/vList2"/>
    <dgm:cxn modelId="{A92D2AD0-C133-4C62-B54D-76D6B9144111}" srcId="{4187A7AB-9B03-4D64-8C9F-8CDD75F7491A}" destId="{6BF3D83A-17A6-4F3A-A59A-35039B6DBD7B}" srcOrd="0" destOrd="0" parTransId="{9C99F57C-1F2A-42EA-8119-C565C93FE13E}" sibTransId="{FAC44AFC-EC08-425A-8566-CB75ADEC3376}"/>
    <dgm:cxn modelId="{08CE7576-A2EB-4D7E-9FE0-BE8F77692F4B}" type="presParOf" srcId="{883C9341-7130-4066-B71E-42C988AA1E93}" destId="{DFC90631-AD2D-4CE0-A8C9-AD93A2F6F107}"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B3F229B-D993-4C4E-994B-358EED1A0DF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A62EF82B-2AE6-4463-A38C-E0AE4A89BC8D}">
      <dgm:prSet/>
      <dgm:spPr/>
      <dgm:t>
        <a:bodyPr/>
        <a:lstStyle/>
        <a:p>
          <a:r>
            <a:rPr lang="uk-UA"/>
            <a:t>інтуїтивне пояснення явища (процесу) без проміжної аргументації, без усвідомлення всієї сукупності зв'язків, на основі яких робиться висновок. Вона базується на наявних знаннях, але виявляє раніше не помічені закономірності. Наука передбачає два види ідей: конструктивні й деструктивні, тобто ті, що мають чи не мають значущості для науки і практики. Свою специфічну матеріалізацію ідея знаходить у гіпотезі.</a:t>
          </a:r>
          <a:endParaRPr lang="ru-RU"/>
        </a:p>
      </dgm:t>
    </dgm:pt>
    <dgm:pt modelId="{604C6422-F582-491A-A4EF-8AD6DF493600}" type="parTrans" cxnId="{02DE4236-797B-4AE4-9B7B-AA946A503589}">
      <dgm:prSet/>
      <dgm:spPr/>
      <dgm:t>
        <a:bodyPr/>
        <a:lstStyle/>
        <a:p>
          <a:endParaRPr lang="ru-RU"/>
        </a:p>
      </dgm:t>
    </dgm:pt>
    <dgm:pt modelId="{B609A145-CB77-4514-884E-AB567E09DDB2}" type="sibTrans" cxnId="{02DE4236-797B-4AE4-9B7B-AA946A503589}">
      <dgm:prSet/>
      <dgm:spPr/>
      <dgm:t>
        <a:bodyPr/>
        <a:lstStyle/>
        <a:p>
          <a:endParaRPr lang="ru-RU"/>
        </a:p>
      </dgm:t>
    </dgm:pt>
    <dgm:pt modelId="{35FC1855-8905-46E4-B03F-F80847896432}" type="pres">
      <dgm:prSet presAssocID="{FB3F229B-D993-4C4E-994B-358EED1A0DFC}" presName="linear" presStyleCnt="0">
        <dgm:presLayoutVars>
          <dgm:animLvl val="lvl"/>
          <dgm:resizeHandles val="exact"/>
        </dgm:presLayoutVars>
      </dgm:prSet>
      <dgm:spPr/>
    </dgm:pt>
    <dgm:pt modelId="{C0B00A45-5105-4023-9274-389CD901D616}" type="pres">
      <dgm:prSet presAssocID="{A62EF82B-2AE6-4463-A38C-E0AE4A89BC8D}" presName="parentText" presStyleLbl="node1" presStyleIdx="0" presStyleCnt="1">
        <dgm:presLayoutVars>
          <dgm:chMax val="0"/>
          <dgm:bulletEnabled val="1"/>
        </dgm:presLayoutVars>
      </dgm:prSet>
      <dgm:spPr/>
    </dgm:pt>
  </dgm:ptLst>
  <dgm:cxnLst>
    <dgm:cxn modelId="{02DE4236-797B-4AE4-9B7B-AA946A503589}" srcId="{FB3F229B-D993-4C4E-994B-358EED1A0DFC}" destId="{A62EF82B-2AE6-4463-A38C-E0AE4A89BC8D}" srcOrd="0" destOrd="0" parTransId="{604C6422-F582-491A-A4EF-8AD6DF493600}" sibTransId="{B609A145-CB77-4514-884E-AB567E09DDB2}"/>
    <dgm:cxn modelId="{A25DAC9B-70D0-456F-9F51-35EB96D77E32}" type="presOf" srcId="{A62EF82B-2AE6-4463-A38C-E0AE4A89BC8D}" destId="{C0B00A45-5105-4023-9274-389CD901D616}" srcOrd="0" destOrd="0" presId="urn:microsoft.com/office/officeart/2005/8/layout/vList2"/>
    <dgm:cxn modelId="{1B57E7C2-52D5-451C-84DE-6A606787DEE5}" type="presOf" srcId="{FB3F229B-D993-4C4E-994B-358EED1A0DFC}" destId="{35FC1855-8905-46E4-B03F-F80847896432}" srcOrd="0" destOrd="0" presId="urn:microsoft.com/office/officeart/2005/8/layout/vList2"/>
    <dgm:cxn modelId="{3A28D44E-10A8-4670-94F1-257EA1D53E0F}" type="presParOf" srcId="{35FC1855-8905-46E4-B03F-F80847896432}" destId="{C0B00A45-5105-4023-9274-389CD901D616}"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89B4752-E21A-4C7B-9A09-BBE34A6BA116}" type="doc">
      <dgm:prSet loTypeId="urn:microsoft.com/office/officeart/2005/8/layout/process1" loCatId="process" qsTypeId="urn:microsoft.com/office/officeart/2005/8/quickstyle/3d2" qsCatId="3D" csTypeId="urn:microsoft.com/office/officeart/2005/8/colors/accent1_2" csCatId="accent1" phldr="1"/>
      <dgm:spPr/>
      <dgm:t>
        <a:bodyPr/>
        <a:lstStyle/>
        <a:p>
          <a:endParaRPr lang="ru-RU"/>
        </a:p>
      </dgm:t>
    </dgm:pt>
    <dgm:pt modelId="{411958A9-FFD9-47E9-B9F2-B54D85E9A7FA}">
      <dgm:prSet custT="1"/>
      <dgm:spPr/>
      <dgm:t>
        <a:bodyPr/>
        <a:lstStyle/>
        <a:p>
          <a:pPr rtl="0"/>
          <a:r>
            <a:rPr lang="uk-UA" sz="2000" b="1" i="1" dirty="0"/>
            <a:t>Гіпотеза</a:t>
          </a:r>
          <a:r>
            <a:rPr lang="uk-UA" sz="2000" dirty="0"/>
            <a:t> – наукове припущення, висунуте для пояснення будь-яких явищ (процесів) або причин, які зумовлюють даний наслідок.</a:t>
          </a:r>
        </a:p>
        <a:p>
          <a:pPr rtl="0"/>
          <a:r>
            <a:rPr lang="uk-UA" sz="2000" dirty="0"/>
            <a:t> </a:t>
          </a:r>
          <a:r>
            <a:rPr lang="uk-UA" sz="2000" b="1" i="1" dirty="0"/>
            <a:t>Наукова теорія </a:t>
          </a:r>
          <a:r>
            <a:rPr lang="uk-UA" sz="2000" dirty="0"/>
            <a:t>включає в себе гіпотезу як вихідний момент пошуку істини, яка допомагає суттєво економити час і сили, цілеспрямовано зібрати і згрупувати факти. Розрізняють нульову, описову (понятійно-термінологічну), пояснювальну, основну робочу і концептуальну гіпотези. Якщо гіпотеза узгоджується з науковими фактами, то в науці її називають теорією або законом.</a:t>
          </a:r>
          <a:endParaRPr lang="ru-RU" sz="2000" dirty="0"/>
        </a:p>
      </dgm:t>
    </dgm:pt>
    <dgm:pt modelId="{D0540786-AF16-4148-AC0B-C8138E701637}" type="parTrans" cxnId="{CEABA64D-4CC8-4B66-B358-C39F37DEB1AA}">
      <dgm:prSet/>
      <dgm:spPr/>
      <dgm:t>
        <a:bodyPr/>
        <a:lstStyle/>
        <a:p>
          <a:endParaRPr lang="ru-RU"/>
        </a:p>
      </dgm:t>
    </dgm:pt>
    <dgm:pt modelId="{DE5BBCC2-63AC-484D-8AAC-2E8BDCDE2E7C}" type="sibTrans" cxnId="{CEABA64D-4CC8-4B66-B358-C39F37DEB1AA}">
      <dgm:prSet/>
      <dgm:spPr/>
      <dgm:t>
        <a:bodyPr/>
        <a:lstStyle/>
        <a:p>
          <a:endParaRPr lang="ru-RU"/>
        </a:p>
      </dgm:t>
    </dgm:pt>
    <dgm:pt modelId="{840A3BC5-820E-4548-8BDE-194551EF585A}">
      <dgm:prSet custT="1"/>
      <dgm:spPr/>
      <dgm:t>
        <a:bodyPr/>
        <a:lstStyle/>
        <a:p>
          <a:pPr rtl="0"/>
          <a:r>
            <a:rPr lang="uk-UA" sz="2800" b="1" dirty="0"/>
            <a:t>Гіпотези (як і ідеї) </a:t>
          </a:r>
          <a:r>
            <a:rPr lang="uk-UA" sz="2800" dirty="0"/>
            <a:t>мають імовірнісний характер і проходять у своєму розвитку три стадії:</a:t>
          </a:r>
          <a:endParaRPr lang="ru-RU" sz="2800" dirty="0"/>
        </a:p>
      </dgm:t>
    </dgm:pt>
    <dgm:pt modelId="{BA298AD8-3C13-49AB-BE0B-60E657A15CDA}" type="parTrans" cxnId="{63D21B07-B381-42A0-851E-5BB519B73B1B}">
      <dgm:prSet/>
      <dgm:spPr/>
      <dgm:t>
        <a:bodyPr/>
        <a:lstStyle/>
        <a:p>
          <a:endParaRPr lang="ru-RU"/>
        </a:p>
      </dgm:t>
    </dgm:pt>
    <dgm:pt modelId="{0165862B-E436-4013-9E40-E91D6C5FB503}" type="sibTrans" cxnId="{63D21B07-B381-42A0-851E-5BB519B73B1B}">
      <dgm:prSet/>
      <dgm:spPr/>
      <dgm:t>
        <a:bodyPr/>
        <a:lstStyle/>
        <a:p>
          <a:endParaRPr lang="ru-RU"/>
        </a:p>
      </dgm:t>
    </dgm:pt>
    <dgm:pt modelId="{C87C1013-B381-433A-8481-BFBC59B2AA2A}">
      <dgm:prSet custT="1"/>
      <dgm:spPr/>
      <dgm:t>
        <a:bodyPr/>
        <a:lstStyle/>
        <a:p>
          <a:pPr rtl="0"/>
          <a:r>
            <a:rPr lang="uk-UA" sz="2000" dirty="0"/>
            <a:t>накопичення фактичного матеріалу і висунення на його основі припущень;</a:t>
          </a:r>
          <a:endParaRPr lang="ru-RU" sz="2000" dirty="0"/>
        </a:p>
      </dgm:t>
    </dgm:pt>
    <dgm:pt modelId="{ED9DF221-153C-478C-8301-54ECC18E19F4}" type="parTrans" cxnId="{05925A36-E936-4D8D-8A78-316351653A93}">
      <dgm:prSet/>
      <dgm:spPr/>
      <dgm:t>
        <a:bodyPr/>
        <a:lstStyle/>
        <a:p>
          <a:endParaRPr lang="ru-RU"/>
        </a:p>
      </dgm:t>
    </dgm:pt>
    <dgm:pt modelId="{04499988-CB47-4332-8279-0144D5B20D1E}" type="sibTrans" cxnId="{05925A36-E936-4D8D-8A78-316351653A93}">
      <dgm:prSet/>
      <dgm:spPr/>
      <dgm:t>
        <a:bodyPr/>
        <a:lstStyle/>
        <a:p>
          <a:endParaRPr lang="ru-RU"/>
        </a:p>
      </dgm:t>
    </dgm:pt>
    <dgm:pt modelId="{E0B93CF4-94ED-419A-954C-F2E5BB8A15D4}">
      <dgm:prSet custT="1"/>
      <dgm:spPr/>
      <dgm:t>
        <a:bodyPr/>
        <a:lstStyle/>
        <a:p>
          <a:pPr rtl="0"/>
          <a:r>
            <a:rPr lang="uk-UA" sz="1800" dirty="0"/>
            <a:t>формулювання гіпотези і обґрунтування на основі припущення прийнятної теорії;</a:t>
          </a:r>
          <a:endParaRPr lang="ru-RU" sz="1800" dirty="0"/>
        </a:p>
      </dgm:t>
    </dgm:pt>
    <dgm:pt modelId="{2E6F94DD-8766-48F5-9B22-3A3E19BE08D8}" type="parTrans" cxnId="{EB818F1B-650B-41D9-BDAC-467C08CD54D6}">
      <dgm:prSet/>
      <dgm:spPr/>
      <dgm:t>
        <a:bodyPr/>
        <a:lstStyle/>
        <a:p>
          <a:endParaRPr lang="ru-RU"/>
        </a:p>
      </dgm:t>
    </dgm:pt>
    <dgm:pt modelId="{E0B0C855-3E96-4D04-9CFB-A0CBAF06D855}" type="sibTrans" cxnId="{EB818F1B-650B-41D9-BDAC-467C08CD54D6}">
      <dgm:prSet/>
      <dgm:spPr/>
      <dgm:t>
        <a:bodyPr/>
        <a:lstStyle/>
        <a:p>
          <a:endParaRPr lang="ru-RU"/>
        </a:p>
      </dgm:t>
    </dgm:pt>
    <dgm:pt modelId="{A8658FC3-A884-4579-BE01-D6826C48E4AD}">
      <dgm:prSet custT="1"/>
      <dgm:spPr/>
      <dgm:t>
        <a:bodyPr/>
        <a:lstStyle/>
        <a:p>
          <a:pPr rtl="0"/>
          <a:r>
            <a:rPr lang="uk-UA" sz="2000" dirty="0"/>
            <a:t>перевірка отриманих результатів на практиці і на її основі уточнення гіпотези.</a:t>
          </a:r>
          <a:endParaRPr lang="ru-RU" sz="2000" dirty="0"/>
        </a:p>
      </dgm:t>
    </dgm:pt>
    <dgm:pt modelId="{08F2C9C0-441D-4A03-B3FD-EF3CDF7A310B}" type="parTrans" cxnId="{54D8E9DF-5720-4315-AF07-DD4454D0776A}">
      <dgm:prSet/>
      <dgm:spPr/>
      <dgm:t>
        <a:bodyPr/>
        <a:lstStyle/>
        <a:p>
          <a:endParaRPr lang="ru-RU"/>
        </a:p>
      </dgm:t>
    </dgm:pt>
    <dgm:pt modelId="{A21E9276-77A6-4E93-8E7C-50D429AB68BB}" type="sibTrans" cxnId="{54D8E9DF-5720-4315-AF07-DD4454D0776A}">
      <dgm:prSet/>
      <dgm:spPr/>
      <dgm:t>
        <a:bodyPr/>
        <a:lstStyle/>
        <a:p>
          <a:endParaRPr lang="ru-RU"/>
        </a:p>
      </dgm:t>
    </dgm:pt>
    <dgm:pt modelId="{FDC912EF-E9CE-4AF4-A52F-60913BB928D9}" type="pres">
      <dgm:prSet presAssocID="{489B4752-E21A-4C7B-9A09-BBE34A6BA116}" presName="Name0" presStyleCnt="0">
        <dgm:presLayoutVars>
          <dgm:dir/>
          <dgm:resizeHandles val="exact"/>
        </dgm:presLayoutVars>
      </dgm:prSet>
      <dgm:spPr/>
    </dgm:pt>
    <dgm:pt modelId="{FD5B8361-5A0E-4129-85F4-FE64007DC799}" type="pres">
      <dgm:prSet presAssocID="{411958A9-FFD9-47E9-B9F2-B54D85E9A7FA}" presName="node" presStyleLbl="node1" presStyleIdx="0" presStyleCnt="2">
        <dgm:presLayoutVars>
          <dgm:bulletEnabled val="1"/>
        </dgm:presLayoutVars>
      </dgm:prSet>
      <dgm:spPr/>
    </dgm:pt>
    <dgm:pt modelId="{8F6EEAA1-9CA0-4108-A1B7-1AF918BCAFA1}" type="pres">
      <dgm:prSet presAssocID="{DE5BBCC2-63AC-484D-8AAC-2E8BDCDE2E7C}" presName="sibTrans" presStyleLbl="sibTrans2D1" presStyleIdx="0" presStyleCnt="1"/>
      <dgm:spPr/>
    </dgm:pt>
    <dgm:pt modelId="{99945784-3AB4-4053-9197-AABF1A5E8FEA}" type="pres">
      <dgm:prSet presAssocID="{DE5BBCC2-63AC-484D-8AAC-2E8BDCDE2E7C}" presName="connectorText" presStyleLbl="sibTrans2D1" presStyleIdx="0" presStyleCnt="1"/>
      <dgm:spPr/>
    </dgm:pt>
    <dgm:pt modelId="{CBF92200-32AF-4897-82E5-B7FE2C2E5C97}" type="pres">
      <dgm:prSet presAssocID="{840A3BC5-820E-4548-8BDE-194551EF585A}" presName="node" presStyleLbl="node1" presStyleIdx="1" presStyleCnt="2">
        <dgm:presLayoutVars>
          <dgm:bulletEnabled val="1"/>
        </dgm:presLayoutVars>
      </dgm:prSet>
      <dgm:spPr/>
    </dgm:pt>
  </dgm:ptLst>
  <dgm:cxnLst>
    <dgm:cxn modelId="{63D21B07-B381-42A0-851E-5BB519B73B1B}" srcId="{489B4752-E21A-4C7B-9A09-BBE34A6BA116}" destId="{840A3BC5-820E-4548-8BDE-194551EF585A}" srcOrd="1" destOrd="0" parTransId="{BA298AD8-3C13-49AB-BE0B-60E657A15CDA}" sibTransId="{0165862B-E436-4013-9E40-E91D6C5FB503}"/>
    <dgm:cxn modelId="{735FFE10-6E93-46AE-9F60-8CD614F90996}" type="presOf" srcId="{DE5BBCC2-63AC-484D-8AAC-2E8BDCDE2E7C}" destId="{8F6EEAA1-9CA0-4108-A1B7-1AF918BCAFA1}" srcOrd="0" destOrd="0" presId="urn:microsoft.com/office/officeart/2005/8/layout/process1"/>
    <dgm:cxn modelId="{EB818F1B-650B-41D9-BDAC-467C08CD54D6}" srcId="{840A3BC5-820E-4548-8BDE-194551EF585A}" destId="{E0B93CF4-94ED-419A-954C-F2E5BB8A15D4}" srcOrd="1" destOrd="0" parTransId="{2E6F94DD-8766-48F5-9B22-3A3E19BE08D8}" sibTransId="{E0B0C855-3E96-4D04-9CFB-A0CBAF06D855}"/>
    <dgm:cxn modelId="{CDEE942A-CF5D-435F-9E58-601B5571E585}" type="presOf" srcId="{E0B93CF4-94ED-419A-954C-F2E5BB8A15D4}" destId="{CBF92200-32AF-4897-82E5-B7FE2C2E5C97}" srcOrd="0" destOrd="2" presId="urn:microsoft.com/office/officeart/2005/8/layout/process1"/>
    <dgm:cxn modelId="{05925A36-E936-4D8D-8A78-316351653A93}" srcId="{840A3BC5-820E-4548-8BDE-194551EF585A}" destId="{C87C1013-B381-433A-8481-BFBC59B2AA2A}" srcOrd="0" destOrd="0" parTransId="{ED9DF221-153C-478C-8301-54ECC18E19F4}" sibTransId="{04499988-CB47-4332-8279-0144D5B20D1E}"/>
    <dgm:cxn modelId="{CEABA64D-4CC8-4B66-B358-C39F37DEB1AA}" srcId="{489B4752-E21A-4C7B-9A09-BBE34A6BA116}" destId="{411958A9-FFD9-47E9-B9F2-B54D85E9A7FA}" srcOrd="0" destOrd="0" parTransId="{D0540786-AF16-4148-AC0B-C8138E701637}" sibTransId="{DE5BBCC2-63AC-484D-8AAC-2E8BDCDE2E7C}"/>
    <dgm:cxn modelId="{8F3B3083-59C3-448D-B0CC-C3ADA4CCC833}" type="presOf" srcId="{C87C1013-B381-433A-8481-BFBC59B2AA2A}" destId="{CBF92200-32AF-4897-82E5-B7FE2C2E5C97}" srcOrd="0" destOrd="1" presId="urn:microsoft.com/office/officeart/2005/8/layout/process1"/>
    <dgm:cxn modelId="{D79F51A3-5074-4F68-84CC-77A09BD1384A}" type="presOf" srcId="{A8658FC3-A884-4579-BE01-D6826C48E4AD}" destId="{CBF92200-32AF-4897-82E5-B7FE2C2E5C97}" srcOrd="0" destOrd="3" presId="urn:microsoft.com/office/officeart/2005/8/layout/process1"/>
    <dgm:cxn modelId="{814FB4A5-3EFB-4CE5-9AE6-A6A98801EF83}" type="presOf" srcId="{DE5BBCC2-63AC-484D-8AAC-2E8BDCDE2E7C}" destId="{99945784-3AB4-4053-9197-AABF1A5E8FEA}" srcOrd="1" destOrd="0" presId="urn:microsoft.com/office/officeart/2005/8/layout/process1"/>
    <dgm:cxn modelId="{3CED6ABE-208D-4984-97DC-A7113065651B}" type="presOf" srcId="{840A3BC5-820E-4548-8BDE-194551EF585A}" destId="{CBF92200-32AF-4897-82E5-B7FE2C2E5C97}" srcOrd="0" destOrd="0" presId="urn:microsoft.com/office/officeart/2005/8/layout/process1"/>
    <dgm:cxn modelId="{647DF4D5-B6D0-4D51-9460-A447E3894C2B}" type="presOf" srcId="{411958A9-FFD9-47E9-B9F2-B54D85E9A7FA}" destId="{FD5B8361-5A0E-4129-85F4-FE64007DC799}" srcOrd="0" destOrd="0" presId="urn:microsoft.com/office/officeart/2005/8/layout/process1"/>
    <dgm:cxn modelId="{54D8E9DF-5720-4315-AF07-DD4454D0776A}" srcId="{840A3BC5-820E-4548-8BDE-194551EF585A}" destId="{A8658FC3-A884-4579-BE01-D6826C48E4AD}" srcOrd="2" destOrd="0" parTransId="{08F2C9C0-441D-4A03-B3FD-EF3CDF7A310B}" sibTransId="{A21E9276-77A6-4E93-8E7C-50D429AB68BB}"/>
    <dgm:cxn modelId="{7F31C3E5-35C8-4156-AC9F-71D5ED77C68A}" type="presOf" srcId="{489B4752-E21A-4C7B-9A09-BBE34A6BA116}" destId="{FDC912EF-E9CE-4AF4-A52F-60913BB928D9}" srcOrd="0" destOrd="0" presId="urn:microsoft.com/office/officeart/2005/8/layout/process1"/>
    <dgm:cxn modelId="{36CA2B8A-C351-49A8-84C2-9772A31EE171}" type="presParOf" srcId="{FDC912EF-E9CE-4AF4-A52F-60913BB928D9}" destId="{FD5B8361-5A0E-4129-85F4-FE64007DC799}" srcOrd="0" destOrd="0" presId="urn:microsoft.com/office/officeart/2005/8/layout/process1"/>
    <dgm:cxn modelId="{3B6A605C-5751-47C4-ADCA-462663C6804D}" type="presParOf" srcId="{FDC912EF-E9CE-4AF4-A52F-60913BB928D9}" destId="{8F6EEAA1-9CA0-4108-A1B7-1AF918BCAFA1}" srcOrd="1" destOrd="0" presId="urn:microsoft.com/office/officeart/2005/8/layout/process1"/>
    <dgm:cxn modelId="{85653D9B-2A11-4611-94EB-326288F599B0}" type="presParOf" srcId="{8F6EEAA1-9CA0-4108-A1B7-1AF918BCAFA1}" destId="{99945784-3AB4-4053-9197-AABF1A5E8FEA}" srcOrd="0" destOrd="0" presId="urn:microsoft.com/office/officeart/2005/8/layout/process1"/>
    <dgm:cxn modelId="{D6FC24C0-7DD6-4FB9-BC10-2C0C616A8D70}" type="presParOf" srcId="{FDC912EF-E9CE-4AF4-A52F-60913BB928D9}" destId="{CBF92200-32AF-4897-82E5-B7FE2C2E5C97}"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4FA19A9-7D59-4552-A33C-E2EB075CC3BD}"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3F960813-C4A9-40CF-AA25-395E90C9DB14}">
      <dgm:prSet/>
      <dgm:spPr/>
      <dgm:t>
        <a:bodyPr/>
        <a:lstStyle/>
        <a:p>
          <a:r>
            <a:rPr lang="uk-UA"/>
            <a:t>Якщо при перевірці результат відповідає дійсності, то гіпотеза перетворюється на наукову теорію. </a:t>
          </a:r>
          <a:endParaRPr lang="ru-RU"/>
        </a:p>
      </dgm:t>
    </dgm:pt>
    <dgm:pt modelId="{B5469094-D8E9-431A-AA8E-50953CBD736A}" type="parTrans" cxnId="{E2F34ACF-CACE-4D38-9CED-914D33FCCD6E}">
      <dgm:prSet/>
      <dgm:spPr/>
      <dgm:t>
        <a:bodyPr/>
        <a:lstStyle/>
        <a:p>
          <a:endParaRPr lang="ru-RU"/>
        </a:p>
      </dgm:t>
    </dgm:pt>
    <dgm:pt modelId="{65C16B3B-0744-454F-BCCF-DF7DEB9CFDD3}" type="sibTrans" cxnId="{E2F34ACF-CACE-4D38-9CED-914D33FCCD6E}">
      <dgm:prSet/>
      <dgm:spPr/>
      <dgm:t>
        <a:bodyPr/>
        <a:lstStyle/>
        <a:p>
          <a:endParaRPr lang="ru-RU"/>
        </a:p>
      </dgm:t>
    </dgm:pt>
    <dgm:pt modelId="{6BE0E42E-689C-493F-ADCD-4B3B88E0E1A4}">
      <dgm:prSet/>
      <dgm:spPr/>
      <dgm:t>
        <a:bodyPr/>
        <a:lstStyle/>
        <a:p>
          <a:r>
            <a:rPr lang="uk-UA"/>
            <a:t>Гіпотеза висувається з надією на те, що вона, коли не цілком, то хоча б частково, стане достовірним знанням.</a:t>
          </a:r>
          <a:endParaRPr lang="ru-RU"/>
        </a:p>
      </dgm:t>
    </dgm:pt>
    <dgm:pt modelId="{6A203A23-6B09-4B6F-9412-B5AD1F3DD168}" type="parTrans" cxnId="{48BEEB42-E832-42E2-A661-B2E5DE06E326}">
      <dgm:prSet/>
      <dgm:spPr/>
      <dgm:t>
        <a:bodyPr/>
        <a:lstStyle/>
        <a:p>
          <a:endParaRPr lang="ru-RU"/>
        </a:p>
      </dgm:t>
    </dgm:pt>
    <dgm:pt modelId="{A2242356-B0CC-43D2-9FE2-DE6C859A5724}" type="sibTrans" cxnId="{48BEEB42-E832-42E2-A661-B2E5DE06E326}">
      <dgm:prSet/>
      <dgm:spPr/>
      <dgm:t>
        <a:bodyPr/>
        <a:lstStyle/>
        <a:p>
          <a:endParaRPr lang="ru-RU"/>
        </a:p>
      </dgm:t>
    </dgm:pt>
    <dgm:pt modelId="{7F6DB67A-C5B5-49E3-9CDD-5958812053B5}" type="pres">
      <dgm:prSet presAssocID="{C4FA19A9-7D59-4552-A33C-E2EB075CC3BD}" presName="linear" presStyleCnt="0">
        <dgm:presLayoutVars>
          <dgm:animLvl val="lvl"/>
          <dgm:resizeHandles val="exact"/>
        </dgm:presLayoutVars>
      </dgm:prSet>
      <dgm:spPr/>
    </dgm:pt>
    <dgm:pt modelId="{DD083C63-7606-4A8E-8DA2-5851D7E70A2F}" type="pres">
      <dgm:prSet presAssocID="{3F960813-C4A9-40CF-AA25-395E90C9DB14}" presName="parentText" presStyleLbl="node1" presStyleIdx="0" presStyleCnt="2">
        <dgm:presLayoutVars>
          <dgm:chMax val="0"/>
          <dgm:bulletEnabled val="1"/>
        </dgm:presLayoutVars>
      </dgm:prSet>
      <dgm:spPr/>
    </dgm:pt>
    <dgm:pt modelId="{F825CFF4-F388-4D86-8C48-415A68BF0DA8}" type="pres">
      <dgm:prSet presAssocID="{65C16B3B-0744-454F-BCCF-DF7DEB9CFDD3}" presName="spacer" presStyleCnt="0"/>
      <dgm:spPr/>
    </dgm:pt>
    <dgm:pt modelId="{4D64741D-1765-4D10-AE5F-DEFEB85CAC38}" type="pres">
      <dgm:prSet presAssocID="{6BE0E42E-689C-493F-ADCD-4B3B88E0E1A4}" presName="parentText" presStyleLbl="node1" presStyleIdx="1" presStyleCnt="2">
        <dgm:presLayoutVars>
          <dgm:chMax val="0"/>
          <dgm:bulletEnabled val="1"/>
        </dgm:presLayoutVars>
      </dgm:prSet>
      <dgm:spPr/>
    </dgm:pt>
  </dgm:ptLst>
  <dgm:cxnLst>
    <dgm:cxn modelId="{48BEEB42-E832-42E2-A661-B2E5DE06E326}" srcId="{C4FA19A9-7D59-4552-A33C-E2EB075CC3BD}" destId="{6BE0E42E-689C-493F-ADCD-4B3B88E0E1A4}" srcOrd="1" destOrd="0" parTransId="{6A203A23-6B09-4B6F-9412-B5AD1F3DD168}" sibTransId="{A2242356-B0CC-43D2-9FE2-DE6C859A5724}"/>
    <dgm:cxn modelId="{4FA4AB70-066E-4AB7-9042-F71A54CF20D2}" type="presOf" srcId="{6BE0E42E-689C-493F-ADCD-4B3B88E0E1A4}" destId="{4D64741D-1765-4D10-AE5F-DEFEB85CAC38}" srcOrd="0" destOrd="0" presId="urn:microsoft.com/office/officeart/2005/8/layout/vList2"/>
    <dgm:cxn modelId="{18C9C0B7-54A8-41B3-89DF-AC7559301940}" type="presOf" srcId="{C4FA19A9-7D59-4552-A33C-E2EB075CC3BD}" destId="{7F6DB67A-C5B5-49E3-9CDD-5958812053B5}" srcOrd="0" destOrd="0" presId="urn:microsoft.com/office/officeart/2005/8/layout/vList2"/>
    <dgm:cxn modelId="{E2F34ACF-CACE-4D38-9CED-914D33FCCD6E}" srcId="{C4FA19A9-7D59-4552-A33C-E2EB075CC3BD}" destId="{3F960813-C4A9-40CF-AA25-395E90C9DB14}" srcOrd="0" destOrd="0" parTransId="{B5469094-D8E9-431A-AA8E-50953CBD736A}" sibTransId="{65C16B3B-0744-454F-BCCF-DF7DEB9CFDD3}"/>
    <dgm:cxn modelId="{A72298FB-4C16-42B1-BDF0-84FAA415D6E0}" type="presOf" srcId="{3F960813-C4A9-40CF-AA25-395E90C9DB14}" destId="{DD083C63-7606-4A8E-8DA2-5851D7E70A2F}" srcOrd="0" destOrd="0" presId="urn:microsoft.com/office/officeart/2005/8/layout/vList2"/>
    <dgm:cxn modelId="{CEA49DEE-3274-42D6-B281-59CC21B99259}" type="presParOf" srcId="{7F6DB67A-C5B5-49E3-9CDD-5958812053B5}" destId="{DD083C63-7606-4A8E-8DA2-5851D7E70A2F}" srcOrd="0" destOrd="0" presId="urn:microsoft.com/office/officeart/2005/8/layout/vList2"/>
    <dgm:cxn modelId="{9D141E69-A409-4C8D-BCF0-26A21C024B7B}" type="presParOf" srcId="{7F6DB67A-C5B5-49E3-9CDD-5958812053B5}" destId="{F825CFF4-F388-4D86-8C48-415A68BF0DA8}" srcOrd="1" destOrd="0" presId="urn:microsoft.com/office/officeart/2005/8/layout/vList2"/>
    <dgm:cxn modelId="{A27BE6B8-E422-4E48-B428-72F2A18241F7}" type="presParOf" srcId="{7F6DB67A-C5B5-49E3-9CDD-5958812053B5}" destId="{4D64741D-1765-4D10-AE5F-DEFEB85CAC38}"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FE6C78C-DD86-4BF1-8B19-2EEE76ED2F48}" type="doc">
      <dgm:prSet loTypeId="urn:microsoft.com/office/officeart/2005/8/layout/venn1" loCatId="relationship" qsTypeId="urn:microsoft.com/office/officeart/2005/8/quickstyle/simple1" qsCatId="simple" csTypeId="urn:microsoft.com/office/officeart/2005/8/colors/accent1_2" csCatId="accent1"/>
      <dgm:spPr/>
      <dgm:t>
        <a:bodyPr/>
        <a:lstStyle/>
        <a:p>
          <a:endParaRPr lang="ru-RU"/>
        </a:p>
      </dgm:t>
    </dgm:pt>
    <dgm:pt modelId="{066EC47A-7987-4BB9-BD1F-CCDA6BC92C34}">
      <dgm:prSet/>
      <dgm:spPr/>
      <dgm:t>
        <a:bodyPr/>
        <a:lstStyle/>
        <a:p>
          <a:r>
            <a:rPr lang="uk-UA" b="1" i="1" dirty="0"/>
            <a:t>Закон</a:t>
          </a:r>
          <a:r>
            <a:rPr lang="uk-UA" dirty="0"/>
            <a:t> – внутрішній суттєвий зв'язок явищ, що зумовлює їх закономірний розвиток. Закон, винайдений через здогадку, необхідно потім </a:t>
          </a:r>
          <a:r>
            <a:rPr lang="uk-UA" dirty="0" err="1"/>
            <a:t>логічно</a:t>
          </a:r>
          <a:r>
            <a:rPr lang="uk-UA" dirty="0"/>
            <a:t> довести, лише в такому разі він визнається наукою. Для доведення закону наука використовує судження.</a:t>
          </a:r>
          <a:endParaRPr lang="ru-RU" dirty="0"/>
        </a:p>
      </dgm:t>
    </dgm:pt>
    <dgm:pt modelId="{2BCEC7BC-56AA-4FBA-A64E-D98500054596}" type="parTrans" cxnId="{F391D913-5735-401B-A657-100AE1A13B0E}">
      <dgm:prSet/>
      <dgm:spPr/>
      <dgm:t>
        <a:bodyPr/>
        <a:lstStyle/>
        <a:p>
          <a:endParaRPr lang="ru-RU"/>
        </a:p>
      </dgm:t>
    </dgm:pt>
    <dgm:pt modelId="{A55A0AC3-BD90-4C38-B902-11AE733FFEEC}" type="sibTrans" cxnId="{F391D913-5735-401B-A657-100AE1A13B0E}">
      <dgm:prSet/>
      <dgm:spPr/>
      <dgm:t>
        <a:bodyPr/>
        <a:lstStyle/>
        <a:p>
          <a:endParaRPr lang="ru-RU"/>
        </a:p>
      </dgm:t>
    </dgm:pt>
    <dgm:pt modelId="{55198105-0669-4AA4-B377-3A42CAC630F2}">
      <dgm:prSet/>
      <dgm:spPr/>
      <dgm:t>
        <a:bodyPr/>
        <a:lstStyle/>
        <a:p>
          <a:r>
            <a:rPr lang="uk-UA" b="1" i="1" dirty="0"/>
            <a:t>Судження</a:t>
          </a:r>
          <a:r>
            <a:rPr lang="uk-UA" dirty="0"/>
            <a:t> – думка, в якій за допомогою зв'язку понять стверджується або заперечується що-небудь. Судження про предмет або явище можна отримати або через безпосереднє спостереження будь-якого факту, або опосередковано – за допомогою умовиводу.</a:t>
          </a:r>
          <a:endParaRPr lang="ru-RU" dirty="0"/>
        </a:p>
      </dgm:t>
    </dgm:pt>
    <dgm:pt modelId="{AF1B3796-39D3-4BFB-B765-C4CD0AECE397}" type="parTrans" cxnId="{FCFDAB90-789A-492C-88CC-AD206B412404}">
      <dgm:prSet/>
      <dgm:spPr/>
      <dgm:t>
        <a:bodyPr/>
        <a:lstStyle/>
        <a:p>
          <a:endParaRPr lang="ru-RU"/>
        </a:p>
      </dgm:t>
    </dgm:pt>
    <dgm:pt modelId="{77E4D2B5-4DFB-4EDD-95FA-3B06A42B933D}" type="sibTrans" cxnId="{FCFDAB90-789A-492C-88CC-AD206B412404}">
      <dgm:prSet/>
      <dgm:spPr/>
      <dgm:t>
        <a:bodyPr/>
        <a:lstStyle/>
        <a:p>
          <a:endParaRPr lang="ru-RU"/>
        </a:p>
      </dgm:t>
    </dgm:pt>
    <dgm:pt modelId="{65939352-5B62-4ECF-95E7-9D7E5E9C5F8A}">
      <dgm:prSet/>
      <dgm:spPr/>
      <dgm:t>
        <a:bodyPr/>
        <a:lstStyle/>
        <a:p>
          <a:r>
            <a:rPr lang="uk-UA" b="1" i="1" dirty="0"/>
            <a:t>Умовивід </a:t>
          </a:r>
          <a:r>
            <a:rPr lang="uk-UA" dirty="0"/>
            <a:t>– розумова операція, за допомогою якої з певної кількості заданих суджень виводиться інше судження, яке певним чином пов'язане з вихідним.</a:t>
          </a:r>
          <a:endParaRPr lang="ru-RU" dirty="0"/>
        </a:p>
      </dgm:t>
    </dgm:pt>
    <dgm:pt modelId="{D27DB9BA-7B04-402A-B461-E5B51C078156}" type="parTrans" cxnId="{AF55BD95-C714-4FAA-8D40-5CB3A5BEA478}">
      <dgm:prSet/>
      <dgm:spPr/>
      <dgm:t>
        <a:bodyPr/>
        <a:lstStyle/>
        <a:p>
          <a:endParaRPr lang="ru-RU"/>
        </a:p>
      </dgm:t>
    </dgm:pt>
    <dgm:pt modelId="{5948F8C2-181A-48A3-8BAB-F35FF19A1593}" type="sibTrans" cxnId="{AF55BD95-C714-4FAA-8D40-5CB3A5BEA478}">
      <dgm:prSet/>
      <dgm:spPr/>
      <dgm:t>
        <a:bodyPr/>
        <a:lstStyle/>
        <a:p>
          <a:endParaRPr lang="ru-RU"/>
        </a:p>
      </dgm:t>
    </dgm:pt>
    <dgm:pt modelId="{53544219-A8BC-4266-B1BE-68D999C49A5A}" type="pres">
      <dgm:prSet presAssocID="{AFE6C78C-DD86-4BF1-8B19-2EEE76ED2F48}" presName="compositeShape" presStyleCnt="0">
        <dgm:presLayoutVars>
          <dgm:chMax val="7"/>
          <dgm:dir/>
          <dgm:resizeHandles val="exact"/>
        </dgm:presLayoutVars>
      </dgm:prSet>
      <dgm:spPr/>
    </dgm:pt>
    <dgm:pt modelId="{D0A1B58B-873C-41B6-8BC8-F73B04FA7EC1}" type="pres">
      <dgm:prSet presAssocID="{066EC47A-7987-4BB9-BD1F-CCDA6BC92C34}" presName="circ1" presStyleLbl="vennNode1" presStyleIdx="0" presStyleCnt="3"/>
      <dgm:spPr/>
    </dgm:pt>
    <dgm:pt modelId="{88F85945-1F4E-44C6-B52A-9B42CF8C648D}" type="pres">
      <dgm:prSet presAssocID="{066EC47A-7987-4BB9-BD1F-CCDA6BC92C34}" presName="circ1Tx" presStyleLbl="revTx" presStyleIdx="0" presStyleCnt="0">
        <dgm:presLayoutVars>
          <dgm:chMax val="0"/>
          <dgm:chPref val="0"/>
          <dgm:bulletEnabled val="1"/>
        </dgm:presLayoutVars>
      </dgm:prSet>
      <dgm:spPr/>
    </dgm:pt>
    <dgm:pt modelId="{95976096-2805-4894-84A3-506ECD142E2A}" type="pres">
      <dgm:prSet presAssocID="{55198105-0669-4AA4-B377-3A42CAC630F2}" presName="circ2" presStyleLbl="vennNode1" presStyleIdx="1" presStyleCnt="3"/>
      <dgm:spPr/>
    </dgm:pt>
    <dgm:pt modelId="{3F8E65E8-8A1C-4E7E-877D-B380274CA12B}" type="pres">
      <dgm:prSet presAssocID="{55198105-0669-4AA4-B377-3A42CAC630F2}" presName="circ2Tx" presStyleLbl="revTx" presStyleIdx="0" presStyleCnt="0">
        <dgm:presLayoutVars>
          <dgm:chMax val="0"/>
          <dgm:chPref val="0"/>
          <dgm:bulletEnabled val="1"/>
        </dgm:presLayoutVars>
      </dgm:prSet>
      <dgm:spPr/>
    </dgm:pt>
    <dgm:pt modelId="{9EC11D16-7F8D-4D5E-BFF7-797E45E484FE}" type="pres">
      <dgm:prSet presAssocID="{65939352-5B62-4ECF-95E7-9D7E5E9C5F8A}" presName="circ3" presStyleLbl="vennNode1" presStyleIdx="2" presStyleCnt="3"/>
      <dgm:spPr/>
    </dgm:pt>
    <dgm:pt modelId="{36746AD1-BC6B-460B-BC59-A91D919738C7}" type="pres">
      <dgm:prSet presAssocID="{65939352-5B62-4ECF-95E7-9D7E5E9C5F8A}" presName="circ3Tx" presStyleLbl="revTx" presStyleIdx="0" presStyleCnt="0">
        <dgm:presLayoutVars>
          <dgm:chMax val="0"/>
          <dgm:chPref val="0"/>
          <dgm:bulletEnabled val="1"/>
        </dgm:presLayoutVars>
      </dgm:prSet>
      <dgm:spPr/>
    </dgm:pt>
  </dgm:ptLst>
  <dgm:cxnLst>
    <dgm:cxn modelId="{F391D913-5735-401B-A657-100AE1A13B0E}" srcId="{AFE6C78C-DD86-4BF1-8B19-2EEE76ED2F48}" destId="{066EC47A-7987-4BB9-BD1F-CCDA6BC92C34}" srcOrd="0" destOrd="0" parTransId="{2BCEC7BC-56AA-4FBA-A64E-D98500054596}" sibTransId="{A55A0AC3-BD90-4C38-B902-11AE733FFEEC}"/>
    <dgm:cxn modelId="{841B1489-93C1-49BD-8FC8-D37CB613FB15}" type="presOf" srcId="{066EC47A-7987-4BB9-BD1F-CCDA6BC92C34}" destId="{88F85945-1F4E-44C6-B52A-9B42CF8C648D}" srcOrd="1" destOrd="0" presId="urn:microsoft.com/office/officeart/2005/8/layout/venn1"/>
    <dgm:cxn modelId="{FCFDAB90-789A-492C-88CC-AD206B412404}" srcId="{AFE6C78C-DD86-4BF1-8B19-2EEE76ED2F48}" destId="{55198105-0669-4AA4-B377-3A42CAC630F2}" srcOrd="1" destOrd="0" parTransId="{AF1B3796-39D3-4BFB-B765-C4CD0AECE397}" sibTransId="{77E4D2B5-4DFB-4EDD-95FA-3B06A42B933D}"/>
    <dgm:cxn modelId="{AF55BD95-C714-4FAA-8D40-5CB3A5BEA478}" srcId="{AFE6C78C-DD86-4BF1-8B19-2EEE76ED2F48}" destId="{65939352-5B62-4ECF-95E7-9D7E5E9C5F8A}" srcOrd="2" destOrd="0" parTransId="{D27DB9BA-7B04-402A-B461-E5B51C078156}" sibTransId="{5948F8C2-181A-48A3-8BAB-F35FF19A1593}"/>
    <dgm:cxn modelId="{BC5191A5-6913-4E94-A82E-1BA71EDD543F}" type="presOf" srcId="{066EC47A-7987-4BB9-BD1F-CCDA6BC92C34}" destId="{D0A1B58B-873C-41B6-8BC8-F73B04FA7EC1}" srcOrd="0" destOrd="0" presId="urn:microsoft.com/office/officeart/2005/8/layout/venn1"/>
    <dgm:cxn modelId="{0B679DC7-1EE0-4F90-8E15-61E24FE045D4}" type="presOf" srcId="{55198105-0669-4AA4-B377-3A42CAC630F2}" destId="{95976096-2805-4894-84A3-506ECD142E2A}" srcOrd="0" destOrd="0" presId="urn:microsoft.com/office/officeart/2005/8/layout/venn1"/>
    <dgm:cxn modelId="{6B8955CE-A7AF-4D6D-AAFE-721B4195565D}" type="presOf" srcId="{65939352-5B62-4ECF-95E7-9D7E5E9C5F8A}" destId="{36746AD1-BC6B-460B-BC59-A91D919738C7}" srcOrd="1" destOrd="0" presId="urn:microsoft.com/office/officeart/2005/8/layout/venn1"/>
    <dgm:cxn modelId="{D06BE6D3-E7B4-4F1E-AF43-5B8942B6B3F3}" type="presOf" srcId="{AFE6C78C-DD86-4BF1-8B19-2EEE76ED2F48}" destId="{53544219-A8BC-4266-B1BE-68D999C49A5A}" srcOrd="0" destOrd="0" presId="urn:microsoft.com/office/officeart/2005/8/layout/venn1"/>
    <dgm:cxn modelId="{10851CE2-F544-4F5B-A4AB-799BA8B5D419}" type="presOf" srcId="{65939352-5B62-4ECF-95E7-9D7E5E9C5F8A}" destId="{9EC11D16-7F8D-4D5E-BFF7-797E45E484FE}" srcOrd="0" destOrd="0" presId="urn:microsoft.com/office/officeart/2005/8/layout/venn1"/>
    <dgm:cxn modelId="{27826BEC-EF2D-4CBD-9921-A8B730424D30}" type="presOf" srcId="{55198105-0669-4AA4-B377-3A42CAC630F2}" destId="{3F8E65E8-8A1C-4E7E-877D-B380274CA12B}" srcOrd="1" destOrd="0" presId="urn:microsoft.com/office/officeart/2005/8/layout/venn1"/>
    <dgm:cxn modelId="{1D013D8A-A200-4E34-B3FF-92E41B93C4A8}" type="presParOf" srcId="{53544219-A8BC-4266-B1BE-68D999C49A5A}" destId="{D0A1B58B-873C-41B6-8BC8-F73B04FA7EC1}" srcOrd="0" destOrd="0" presId="urn:microsoft.com/office/officeart/2005/8/layout/venn1"/>
    <dgm:cxn modelId="{BF0798F0-472D-48DA-BA73-FA340A9C4913}" type="presParOf" srcId="{53544219-A8BC-4266-B1BE-68D999C49A5A}" destId="{88F85945-1F4E-44C6-B52A-9B42CF8C648D}" srcOrd="1" destOrd="0" presId="urn:microsoft.com/office/officeart/2005/8/layout/venn1"/>
    <dgm:cxn modelId="{995B8766-F5FC-42E9-AD8D-5C021F6A2CAA}" type="presParOf" srcId="{53544219-A8BC-4266-B1BE-68D999C49A5A}" destId="{95976096-2805-4894-84A3-506ECD142E2A}" srcOrd="2" destOrd="0" presId="urn:microsoft.com/office/officeart/2005/8/layout/venn1"/>
    <dgm:cxn modelId="{3F04CDB3-11AA-44D1-8C45-9FE4793A1F15}" type="presParOf" srcId="{53544219-A8BC-4266-B1BE-68D999C49A5A}" destId="{3F8E65E8-8A1C-4E7E-877D-B380274CA12B}" srcOrd="3" destOrd="0" presId="urn:microsoft.com/office/officeart/2005/8/layout/venn1"/>
    <dgm:cxn modelId="{404C2AE6-6F71-4A41-A408-EB3355007994}" type="presParOf" srcId="{53544219-A8BC-4266-B1BE-68D999C49A5A}" destId="{9EC11D16-7F8D-4D5E-BFF7-797E45E484FE}" srcOrd="4" destOrd="0" presId="urn:microsoft.com/office/officeart/2005/8/layout/venn1"/>
    <dgm:cxn modelId="{D8562E80-E1A7-4CFC-A3C1-66AD90C5D048}" type="presParOf" srcId="{53544219-A8BC-4266-B1BE-68D999C49A5A}" destId="{36746AD1-BC6B-460B-BC59-A91D919738C7}"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B174EFB-A9FB-434D-AE2D-723988C9F5B8}"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ru-RU"/>
        </a:p>
      </dgm:t>
    </dgm:pt>
    <dgm:pt modelId="{FFF984D0-4033-4CCD-851E-167BA3117F88}">
      <dgm:prSet/>
      <dgm:spPr/>
      <dgm:t>
        <a:bodyPr/>
        <a:lstStyle/>
        <a:p>
          <a:pPr rtl="0"/>
          <a:r>
            <a:rPr lang="uk-UA" dirty="0"/>
            <a:t>Теорія являє собою систему наукових концепцій, принципів, положень, фактів.</a:t>
          </a:r>
          <a:endParaRPr lang="ru-RU" dirty="0"/>
        </a:p>
      </dgm:t>
    </dgm:pt>
    <dgm:pt modelId="{E3F86D0E-40B0-4A53-8B51-4DBB1218344F}" type="parTrans" cxnId="{891B5701-7A54-4ACD-B2A0-2C397389449B}">
      <dgm:prSet/>
      <dgm:spPr/>
      <dgm:t>
        <a:bodyPr/>
        <a:lstStyle/>
        <a:p>
          <a:endParaRPr lang="ru-RU"/>
        </a:p>
      </dgm:t>
    </dgm:pt>
    <dgm:pt modelId="{06BC396A-9413-4DD3-A8AA-F8934DE30921}" type="sibTrans" cxnId="{891B5701-7A54-4ACD-B2A0-2C397389449B}">
      <dgm:prSet/>
      <dgm:spPr/>
      <dgm:t>
        <a:bodyPr/>
        <a:lstStyle/>
        <a:p>
          <a:endParaRPr lang="ru-RU"/>
        </a:p>
      </dgm:t>
    </dgm:pt>
    <dgm:pt modelId="{0C465824-8FA9-4BE7-B40B-A2308860F3B4}">
      <dgm:prSet/>
      <dgm:spPr/>
      <dgm:t>
        <a:bodyPr/>
        <a:lstStyle/>
        <a:p>
          <a:pPr algn="just" rtl="0"/>
          <a:r>
            <a:rPr lang="uk-UA" b="1" i="1" dirty="0">
              <a:latin typeface="Times New Roman" pitchFamily="18" charset="0"/>
              <a:cs typeface="Times New Roman" pitchFamily="18" charset="0"/>
            </a:rPr>
            <a:t>Наукова концепція</a:t>
          </a:r>
          <a:r>
            <a:rPr lang="uk-UA" dirty="0">
              <a:latin typeface="Times New Roman" pitchFamily="18" charset="0"/>
              <a:cs typeface="Times New Roman" pitchFamily="18" charset="0"/>
            </a:rPr>
            <a:t> – система поглядів, теоретичних положень, основних думок щодо об'єкта дослідження, які об'єднані певною головною ідеєю.</a:t>
          </a:r>
          <a:endParaRPr lang="ru-RU" dirty="0">
            <a:latin typeface="Times New Roman" pitchFamily="18" charset="0"/>
            <a:cs typeface="Times New Roman" pitchFamily="18" charset="0"/>
          </a:endParaRPr>
        </a:p>
      </dgm:t>
    </dgm:pt>
    <dgm:pt modelId="{28E0DC5B-D5C8-437B-BE8F-6F83BD56EDF2}" type="parTrans" cxnId="{CD8B2272-27DD-451A-9BA6-C10F52B64641}">
      <dgm:prSet/>
      <dgm:spPr/>
      <dgm:t>
        <a:bodyPr/>
        <a:lstStyle/>
        <a:p>
          <a:endParaRPr lang="ru-RU"/>
        </a:p>
      </dgm:t>
    </dgm:pt>
    <dgm:pt modelId="{9B5C27DB-193B-45DF-8E1E-5AAEA024665F}" type="sibTrans" cxnId="{CD8B2272-27DD-451A-9BA6-C10F52B64641}">
      <dgm:prSet/>
      <dgm:spPr/>
      <dgm:t>
        <a:bodyPr/>
        <a:lstStyle/>
        <a:p>
          <a:endParaRPr lang="ru-RU"/>
        </a:p>
      </dgm:t>
    </dgm:pt>
    <dgm:pt modelId="{33E5E944-00D9-46F6-A7E9-1D5004893610}">
      <dgm:prSet/>
      <dgm:spPr/>
      <dgm:t>
        <a:bodyPr/>
        <a:lstStyle/>
        <a:p>
          <a:pPr algn="just" rtl="0"/>
          <a:r>
            <a:rPr lang="uk-UA" b="1" i="1" dirty="0">
              <a:latin typeface="Times New Roman" pitchFamily="18" charset="0"/>
              <a:cs typeface="Times New Roman" pitchFamily="18" charset="0"/>
            </a:rPr>
            <a:t>Концептуальність</a:t>
          </a:r>
          <a:r>
            <a:rPr lang="uk-UA" dirty="0">
              <a:latin typeface="Times New Roman" pitchFamily="18" charset="0"/>
              <a:cs typeface="Times New Roman" pitchFamily="18" charset="0"/>
            </a:rPr>
            <a:t> – це визначення змісту, суті, смислу того, про що йде мова.</a:t>
          </a:r>
          <a:endParaRPr lang="ru-RU" dirty="0">
            <a:latin typeface="Times New Roman" pitchFamily="18" charset="0"/>
            <a:cs typeface="Times New Roman" pitchFamily="18" charset="0"/>
          </a:endParaRPr>
        </a:p>
      </dgm:t>
    </dgm:pt>
    <dgm:pt modelId="{22BBE5CD-EB91-4407-8BC3-312D59CABD6B}" type="parTrans" cxnId="{982C5198-672C-4C7B-B21F-5F359866A296}">
      <dgm:prSet/>
      <dgm:spPr/>
      <dgm:t>
        <a:bodyPr/>
        <a:lstStyle/>
        <a:p>
          <a:endParaRPr lang="ru-RU"/>
        </a:p>
      </dgm:t>
    </dgm:pt>
    <dgm:pt modelId="{D895DD1E-C929-4765-9A03-96A4A7FE6E2F}" type="sibTrans" cxnId="{982C5198-672C-4C7B-B21F-5F359866A296}">
      <dgm:prSet/>
      <dgm:spPr/>
      <dgm:t>
        <a:bodyPr/>
        <a:lstStyle/>
        <a:p>
          <a:endParaRPr lang="ru-RU"/>
        </a:p>
      </dgm:t>
    </dgm:pt>
    <dgm:pt modelId="{65944492-304C-431F-8780-E3D8B02D7C55}">
      <dgm:prSet/>
      <dgm:spPr/>
      <dgm:t>
        <a:bodyPr/>
        <a:lstStyle/>
        <a:p>
          <a:pPr algn="just" rtl="0"/>
          <a:r>
            <a:rPr lang="uk-UA" dirty="0">
              <a:latin typeface="Times New Roman" pitchFamily="18" charset="0"/>
              <a:cs typeface="Times New Roman" pitchFamily="18" charset="0"/>
            </a:rPr>
            <a:t>Під принципом у науковій теорії розуміють найабстрактніше визначення ідеї. </a:t>
          </a:r>
          <a:r>
            <a:rPr lang="uk-UA" b="1" i="1" dirty="0">
              <a:latin typeface="Times New Roman" pitchFamily="18" charset="0"/>
              <a:cs typeface="Times New Roman" pitchFamily="18" charset="0"/>
            </a:rPr>
            <a:t>Принцип</a:t>
          </a:r>
          <a:r>
            <a:rPr lang="uk-UA" dirty="0">
              <a:latin typeface="Times New Roman" pitchFamily="18" charset="0"/>
              <a:cs typeface="Times New Roman" pitchFamily="18" charset="0"/>
            </a:rPr>
            <a:t> – це правило, що виникло в результаті об'єктивно осмисленого досвіду.</a:t>
          </a:r>
          <a:endParaRPr lang="ru-RU" dirty="0">
            <a:latin typeface="Times New Roman" pitchFamily="18" charset="0"/>
            <a:cs typeface="Times New Roman" pitchFamily="18" charset="0"/>
          </a:endParaRPr>
        </a:p>
      </dgm:t>
    </dgm:pt>
    <dgm:pt modelId="{15D201B3-9926-43B2-9DA4-8E07E951C43A}" type="parTrans" cxnId="{C4E3B9A4-34D9-4C61-A4AF-B6A733037CB5}">
      <dgm:prSet/>
      <dgm:spPr/>
      <dgm:t>
        <a:bodyPr/>
        <a:lstStyle/>
        <a:p>
          <a:endParaRPr lang="ru-RU"/>
        </a:p>
      </dgm:t>
    </dgm:pt>
    <dgm:pt modelId="{F5A3C956-3058-4766-98F3-C921FF0F4668}" type="sibTrans" cxnId="{C4E3B9A4-34D9-4C61-A4AF-B6A733037CB5}">
      <dgm:prSet/>
      <dgm:spPr/>
      <dgm:t>
        <a:bodyPr/>
        <a:lstStyle/>
        <a:p>
          <a:endParaRPr lang="ru-RU"/>
        </a:p>
      </dgm:t>
    </dgm:pt>
    <dgm:pt modelId="{8E3A398D-ADFD-4F62-B7B0-E8999AA09C29}">
      <dgm:prSet/>
      <dgm:spPr/>
      <dgm:t>
        <a:bodyPr/>
        <a:lstStyle/>
        <a:p>
          <a:pPr algn="just" rtl="0"/>
          <a:r>
            <a:rPr lang="uk-UA" b="1" i="1" dirty="0">
              <a:latin typeface="Times New Roman" pitchFamily="18" charset="0"/>
              <a:cs typeface="Times New Roman" pitchFamily="18" charset="0"/>
            </a:rPr>
            <a:t>Поняття</a:t>
          </a:r>
          <a:r>
            <a:rPr lang="uk-UA" dirty="0">
              <a:latin typeface="Times New Roman" pitchFamily="18" charset="0"/>
              <a:cs typeface="Times New Roman" pitchFamily="18" charset="0"/>
            </a:rPr>
            <a:t> – це думка, що віддзеркалюється в узагальненій формі. Воно відображає суттєві й необхідні ознаки предметів та явищ, а також взаємозв'язки. Якщо поняття увійшло до наукового обігу, його позначають одним словом або використовують су­купність слів – термінів.</a:t>
          </a:r>
          <a:endParaRPr lang="ru-RU" dirty="0">
            <a:latin typeface="Times New Roman" pitchFamily="18" charset="0"/>
            <a:cs typeface="Times New Roman" pitchFamily="18" charset="0"/>
          </a:endParaRPr>
        </a:p>
      </dgm:t>
    </dgm:pt>
    <dgm:pt modelId="{4952A382-03C5-4724-8A2F-BF0C62C45A05}" type="parTrans" cxnId="{C3AB4647-948B-4EC5-8B7A-9B1EEC5D13FB}">
      <dgm:prSet/>
      <dgm:spPr/>
      <dgm:t>
        <a:bodyPr/>
        <a:lstStyle/>
        <a:p>
          <a:endParaRPr lang="ru-RU"/>
        </a:p>
      </dgm:t>
    </dgm:pt>
    <dgm:pt modelId="{4CBBFC0F-9BE3-49FF-969A-B4079E844E79}" type="sibTrans" cxnId="{C3AB4647-948B-4EC5-8B7A-9B1EEC5D13FB}">
      <dgm:prSet/>
      <dgm:spPr/>
      <dgm:t>
        <a:bodyPr/>
        <a:lstStyle/>
        <a:p>
          <a:endParaRPr lang="ru-RU"/>
        </a:p>
      </dgm:t>
    </dgm:pt>
    <dgm:pt modelId="{0EE7CCC1-84C7-4B89-A4F1-AFD40D54E186}" type="pres">
      <dgm:prSet presAssocID="{AB174EFB-A9FB-434D-AE2D-723988C9F5B8}" presName="Name0" presStyleCnt="0">
        <dgm:presLayoutVars>
          <dgm:dir/>
          <dgm:animLvl val="lvl"/>
          <dgm:resizeHandles val="exact"/>
        </dgm:presLayoutVars>
      </dgm:prSet>
      <dgm:spPr/>
    </dgm:pt>
    <dgm:pt modelId="{1ADDD433-F014-4AC6-A36A-50443D94754D}" type="pres">
      <dgm:prSet presAssocID="{FFF984D0-4033-4CCD-851E-167BA3117F88}" presName="composite" presStyleCnt="0"/>
      <dgm:spPr/>
    </dgm:pt>
    <dgm:pt modelId="{AF914BE2-4F68-4B27-A99C-52DAB99EB649}" type="pres">
      <dgm:prSet presAssocID="{FFF984D0-4033-4CCD-851E-167BA3117F88}" presName="parTx" presStyleLbl="alignNode1" presStyleIdx="0" presStyleCnt="1">
        <dgm:presLayoutVars>
          <dgm:chMax val="0"/>
          <dgm:chPref val="0"/>
          <dgm:bulletEnabled val="1"/>
        </dgm:presLayoutVars>
      </dgm:prSet>
      <dgm:spPr/>
    </dgm:pt>
    <dgm:pt modelId="{AE8BF6FB-E625-4EDF-BF31-D933E6BC2B67}" type="pres">
      <dgm:prSet presAssocID="{FFF984D0-4033-4CCD-851E-167BA3117F88}" presName="desTx" presStyleLbl="alignAccFollowNode1" presStyleIdx="0" presStyleCnt="1">
        <dgm:presLayoutVars>
          <dgm:bulletEnabled val="1"/>
        </dgm:presLayoutVars>
      </dgm:prSet>
      <dgm:spPr/>
    </dgm:pt>
  </dgm:ptLst>
  <dgm:cxnLst>
    <dgm:cxn modelId="{891B5701-7A54-4ACD-B2A0-2C397389449B}" srcId="{AB174EFB-A9FB-434D-AE2D-723988C9F5B8}" destId="{FFF984D0-4033-4CCD-851E-167BA3117F88}" srcOrd="0" destOrd="0" parTransId="{E3F86D0E-40B0-4A53-8B51-4DBB1218344F}" sibTransId="{06BC396A-9413-4DD3-A8AA-F8934DE30921}"/>
    <dgm:cxn modelId="{0433DC0B-26DE-41E8-8FE9-8911535312C7}" type="presOf" srcId="{8E3A398D-ADFD-4F62-B7B0-E8999AA09C29}" destId="{AE8BF6FB-E625-4EDF-BF31-D933E6BC2B67}" srcOrd="0" destOrd="3" presId="urn:microsoft.com/office/officeart/2005/8/layout/hList1"/>
    <dgm:cxn modelId="{8B740025-0B57-423E-9BAF-87D439C724A5}" type="presOf" srcId="{65944492-304C-431F-8780-E3D8B02D7C55}" destId="{AE8BF6FB-E625-4EDF-BF31-D933E6BC2B67}" srcOrd="0" destOrd="2" presId="urn:microsoft.com/office/officeart/2005/8/layout/hList1"/>
    <dgm:cxn modelId="{203B1F2C-6620-4B07-A57C-A51D5E3AA983}" type="presOf" srcId="{33E5E944-00D9-46F6-A7E9-1D5004893610}" destId="{AE8BF6FB-E625-4EDF-BF31-D933E6BC2B67}" srcOrd="0" destOrd="1" presId="urn:microsoft.com/office/officeart/2005/8/layout/hList1"/>
    <dgm:cxn modelId="{881CD962-D90C-49B2-A823-20DAD6B96BAD}" type="presOf" srcId="{0C465824-8FA9-4BE7-B40B-A2308860F3B4}" destId="{AE8BF6FB-E625-4EDF-BF31-D933E6BC2B67}" srcOrd="0" destOrd="0" presId="urn:microsoft.com/office/officeart/2005/8/layout/hList1"/>
    <dgm:cxn modelId="{C3AB4647-948B-4EC5-8B7A-9B1EEC5D13FB}" srcId="{FFF984D0-4033-4CCD-851E-167BA3117F88}" destId="{8E3A398D-ADFD-4F62-B7B0-E8999AA09C29}" srcOrd="3" destOrd="0" parTransId="{4952A382-03C5-4724-8A2F-BF0C62C45A05}" sibTransId="{4CBBFC0F-9BE3-49FF-969A-B4079E844E79}"/>
    <dgm:cxn modelId="{CD8B2272-27DD-451A-9BA6-C10F52B64641}" srcId="{FFF984D0-4033-4CCD-851E-167BA3117F88}" destId="{0C465824-8FA9-4BE7-B40B-A2308860F3B4}" srcOrd="0" destOrd="0" parTransId="{28E0DC5B-D5C8-437B-BE8F-6F83BD56EDF2}" sibTransId="{9B5C27DB-193B-45DF-8E1E-5AAEA024665F}"/>
    <dgm:cxn modelId="{982C5198-672C-4C7B-B21F-5F359866A296}" srcId="{FFF984D0-4033-4CCD-851E-167BA3117F88}" destId="{33E5E944-00D9-46F6-A7E9-1D5004893610}" srcOrd="1" destOrd="0" parTransId="{22BBE5CD-EB91-4407-8BC3-312D59CABD6B}" sibTransId="{D895DD1E-C929-4765-9A03-96A4A7FE6E2F}"/>
    <dgm:cxn modelId="{C4E3B9A4-34D9-4C61-A4AF-B6A733037CB5}" srcId="{FFF984D0-4033-4CCD-851E-167BA3117F88}" destId="{65944492-304C-431F-8780-E3D8B02D7C55}" srcOrd="2" destOrd="0" parTransId="{15D201B3-9926-43B2-9DA4-8E07E951C43A}" sibTransId="{F5A3C956-3058-4766-98F3-C921FF0F4668}"/>
    <dgm:cxn modelId="{DC85FFC0-722C-40C8-BC87-3E9D418C7E10}" type="presOf" srcId="{FFF984D0-4033-4CCD-851E-167BA3117F88}" destId="{AF914BE2-4F68-4B27-A99C-52DAB99EB649}" srcOrd="0" destOrd="0" presId="urn:microsoft.com/office/officeart/2005/8/layout/hList1"/>
    <dgm:cxn modelId="{B2E73DE6-C700-481D-B1DB-EA6BFC330D6A}" type="presOf" srcId="{AB174EFB-A9FB-434D-AE2D-723988C9F5B8}" destId="{0EE7CCC1-84C7-4B89-A4F1-AFD40D54E186}" srcOrd="0" destOrd="0" presId="urn:microsoft.com/office/officeart/2005/8/layout/hList1"/>
    <dgm:cxn modelId="{C07C8EF2-951A-43CF-8CC3-F86C60F4727C}" type="presParOf" srcId="{0EE7CCC1-84C7-4B89-A4F1-AFD40D54E186}" destId="{1ADDD433-F014-4AC6-A36A-50443D94754D}" srcOrd="0" destOrd="0" presId="urn:microsoft.com/office/officeart/2005/8/layout/hList1"/>
    <dgm:cxn modelId="{94408B2D-8252-46DA-8751-C9FDBB5A94A9}" type="presParOf" srcId="{1ADDD433-F014-4AC6-A36A-50443D94754D}" destId="{AF914BE2-4F68-4B27-A99C-52DAB99EB649}" srcOrd="0" destOrd="0" presId="urn:microsoft.com/office/officeart/2005/8/layout/hList1"/>
    <dgm:cxn modelId="{41795F75-AE16-4021-BAA8-1672C7748459}" type="presParOf" srcId="{1ADDD433-F014-4AC6-A36A-50443D94754D}" destId="{AE8BF6FB-E625-4EDF-BF31-D933E6BC2B67}"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95642BF-23C3-4466-96B0-ACF1CC08469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ru-RU"/>
        </a:p>
      </dgm:t>
    </dgm:pt>
    <dgm:pt modelId="{306210DC-EA9E-414A-8934-F340D2C7A37F}">
      <dgm:prSet/>
      <dgm:spPr/>
      <dgm:t>
        <a:bodyPr/>
        <a:lstStyle/>
        <a:p>
          <a:pPr rtl="0"/>
          <a:r>
            <a:rPr lang="uk-UA" dirty="0"/>
            <a:t>Теорія являє собою систему наукових концепцій, принципів, положень, фактів (продовження)</a:t>
          </a:r>
          <a:endParaRPr lang="ru-RU" dirty="0"/>
        </a:p>
      </dgm:t>
    </dgm:pt>
    <dgm:pt modelId="{3C4ECA88-8651-4114-AB96-E8AEE31A9347}" type="parTrans" cxnId="{20D2F3AB-DCA4-47FC-9626-E07467849A42}">
      <dgm:prSet/>
      <dgm:spPr/>
      <dgm:t>
        <a:bodyPr/>
        <a:lstStyle/>
        <a:p>
          <a:endParaRPr lang="ru-RU"/>
        </a:p>
      </dgm:t>
    </dgm:pt>
    <dgm:pt modelId="{4FBEC349-BC4A-42DC-ADAA-B3C14348B21C}" type="sibTrans" cxnId="{20D2F3AB-DCA4-47FC-9626-E07467849A42}">
      <dgm:prSet/>
      <dgm:spPr/>
      <dgm:t>
        <a:bodyPr/>
        <a:lstStyle/>
        <a:p>
          <a:endParaRPr lang="ru-RU"/>
        </a:p>
      </dgm:t>
    </dgm:pt>
    <dgm:pt modelId="{B11AA572-0C85-4D4D-9843-816519E2DF9E}">
      <dgm:prSet/>
      <dgm:spPr/>
      <dgm:t>
        <a:bodyPr/>
        <a:lstStyle/>
        <a:p>
          <a:pPr algn="l"/>
          <a:r>
            <a:rPr lang="uk-UA" b="1" i="1" dirty="0">
              <a:latin typeface="Times New Roman" pitchFamily="18" charset="0"/>
              <a:cs typeface="Times New Roman" pitchFamily="18" charset="0"/>
            </a:rPr>
            <a:t>Аксіома</a:t>
          </a:r>
          <a:r>
            <a:rPr lang="uk-UA" dirty="0">
              <a:latin typeface="Times New Roman" pitchFamily="18" charset="0"/>
              <a:cs typeface="Times New Roman" pitchFamily="18" charset="0"/>
            </a:rPr>
            <a:t> - це положення, яке сприймається без доказів у зв´язку з їх очевидністю.</a:t>
          </a:r>
          <a:endParaRPr lang="ru-RU" dirty="0"/>
        </a:p>
      </dgm:t>
    </dgm:pt>
    <dgm:pt modelId="{6FED55A3-AB16-42B3-93CC-AF69385CE984}" type="parTrans" cxnId="{A878E53A-D754-4317-9C52-8EEEC8A28EBA}">
      <dgm:prSet/>
      <dgm:spPr/>
      <dgm:t>
        <a:bodyPr/>
        <a:lstStyle/>
        <a:p>
          <a:endParaRPr lang="ru-RU"/>
        </a:p>
      </dgm:t>
    </dgm:pt>
    <dgm:pt modelId="{70104CBC-46A7-469A-9F0A-FDC9378A6E0A}" type="sibTrans" cxnId="{A878E53A-D754-4317-9C52-8EEEC8A28EBA}">
      <dgm:prSet/>
      <dgm:spPr/>
      <dgm:t>
        <a:bodyPr/>
        <a:lstStyle/>
        <a:p>
          <a:endParaRPr lang="ru-RU"/>
        </a:p>
      </dgm:t>
    </dgm:pt>
    <dgm:pt modelId="{27597676-71A6-4C19-B8D2-DE739D56BE0A}">
      <dgm:prSet/>
      <dgm:spPr/>
      <dgm:t>
        <a:bodyPr/>
        <a:lstStyle/>
        <a:p>
          <a:pPr algn="l"/>
          <a:r>
            <a:rPr lang="uk-UA" b="1" i="1" dirty="0">
              <a:latin typeface="Times New Roman" pitchFamily="18" charset="0"/>
              <a:cs typeface="Times New Roman" pitchFamily="18" charset="0"/>
            </a:rPr>
            <a:t>Постулат</a:t>
          </a:r>
          <a:r>
            <a:rPr lang="uk-UA" dirty="0">
              <a:latin typeface="Times New Roman" pitchFamily="18" charset="0"/>
              <a:cs typeface="Times New Roman" pitchFamily="18" charset="0"/>
            </a:rPr>
            <a:t> - це твердження, яке сприймається в межах певної наукової теорії, як істина без доказовості і виступає в ролі аксіоми. Основою великих теоретичних узагальнень є принципи.</a:t>
          </a:r>
          <a:endParaRPr lang="ru-RU" dirty="0">
            <a:latin typeface="Times New Roman" pitchFamily="18" charset="0"/>
            <a:cs typeface="Times New Roman" pitchFamily="18" charset="0"/>
          </a:endParaRPr>
        </a:p>
      </dgm:t>
    </dgm:pt>
    <dgm:pt modelId="{23B42595-B5A2-4DDA-BFCA-15597C52A926}" type="parTrans" cxnId="{64B31EE3-00D3-4D33-BA04-C1579470C1D9}">
      <dgm:prSet/>
      <dgm:spPr/>
      <dgm:t>
        <a:bodyPr/>
        <a:lstStyle/>
        <a:p>
          <a:endParaRPr lang="ru-RU"/>
        </a:p>
      </dgm:t>
    </dgm:pt>
    <dgm:pt modelId="{367FEC5E-385A-4CA0-81D1-F82654D38E12}" type="sibTrans" cxnId="{64B31EE3-00D3-4D33-BA04-C1579470C1D9}">
      <dgm:prSet/>
      <dgm:spPr/>
      <dgm:t>
        <a:bodyPr/>
        <a:lstStyle/>
        <a:p>
          <a:endParaRPr lang="ru-RU"/>
        </a:p>
      </dgm:t>
    </dgm:pt>
    <dgm:pt modelId="{048A8B03-386F-4C45-BC52-25FDB386A801}">
      <dgm:prSet/>
      <dgm:spPr/>
      <dgm:t>
        <a:bodyPr/>
        <a:lstStyle/>
        <a:p>
          <a:pPr algn="just"/>
          <a:r>
            <a:rPr lang="uk-UA" b="1" i="1" dirty="0">
              <a:latin typeface="Times New Roman" pitchFamily="18" charset="0"/>
              <a:cs typeface="Times New Roman" pitchFamily="18" charset="0"/>
            </a:rPr>
            <a:t>Науковий факт</a:t>
          </a:r>
          <a:r>
            <a:rPr lang="uk-UA" dirty="0">
              <a:latin typeface="Times New Roman" pitchFamily="18" charset="0"/>
              <a:cs typeface="Times New Roman" pitchFamily="18" charset="0"/>
            </a:rPr>
            <a:t> – подія чи явище, яке є основою для висновку або підтвердження. Він є елементом, який у сукупності з іншими становить основу наукового знання, відбиває об'єктивні властивості явищ та процесів. На основі наукових фактів визначаються закономірності явищ, будуються теорії і виводяться закони</a:t>
          </a:r>
          <a:r>
            <a:rPr lang="uk-UA" dirty="0"/>
            <a:t>.</a:t>
          </a:r>
          <a:endParaRPr lang="ru-RU" dirty="0"/>
        </a:p>
      </dgm:t>
    </dgm:pt>
    <dgm:pt modelId="{7C967298-630C-4C1E-AD68-47586C994C0E}" type="parTrans" cxnId="{3A3DFE8E-9D83-48D3-B214-E1964D6188E7}">
      <dgm:prSet/>
      <dgm:spPr/>
      <dgm:t>
        <a:bodyPr/>
        <a:lstStyle/>
        <a:p>
          <a:endParaRPr lang="ru-RU"/>
        </a:p>
      </dgm:t>
    </dgm:pt>
    <dgm:pt modelId="{384EE64F-FA7E-45D7-9A77-28FECBACD8C2}" type="sibTrans" cxnId="{3A3DFE8E-9D83-48D3-B214-E1964D6188E7}">
      <dgm:prSet/>
      <dgm:spPr/>
      <dgm:t>
        <a:bodyPr/>
        <a:lstStyle/>
        <a:p>
          <a:endParaRPr lang="ru-RU"/>
        </a:p>
      </dgm:t>
    </dgm:pt>
    <dgm:pt modelId="{9E8E2153-A9B8-4402-8764-FEE93C075A68}" type="pres">
      <dgm:prSet presAssocID="{895642BF-23C3-4466-96B0-ACF1CC08469F}" presName="Name0" presStyleCnt="0">
        <dgm:presLayoutVars>
          <dgm:dir/>
          <dgm:animLvl val="lvl"/>
          <dgm:resizeHandles val="exact"/>
        </dgm:presLayoutVars>
      </dgm:prSet>
      <dgm:spPr/>
    </dgm:pt>
    <dgm:pt modelId="{39AF01EF-45F0-4DAC-A242-424A218CA2B3}" type="pres">
      <dgm:prSet presAssocID="{306210DC-EA9E-414A-8934-F340D2C7A37F}" presName="composite" presStyleCnt="0"/>
      <dgm:spPr/>
    </dgm:pt>
    <dgm:pt modelId="{106F44DB-89FC-47B8-8468-866BA9D8B949}" type="pres">
      <dgm:prSet presAssocID="{306210DC-EA9E-414A-8934-F340D2C7A37F}" presName="parTx" presStyleLbl="alignNode1" presStyleIdx="0" presStyleCnt="1">
        <dgm:presLayoutVars>
          <dgm:chMax val="0"/>
          <dgm:chPref val="0"/>
          <dgm:bulletEnabled val="1"/>
        </dgm:presLayoutVars>
      </dgm:prSet>
      <dgm:spPr/>
    </dgm:pt>
    <dgm:pt modelId="{8EDED989-83BB-4C51-A8B4-293E53E78248}" type="pres">
      <dgm:prSet presAssocID="{306210DC-EA9E-414A-8934-F340D2C7A37F}" presName="desTx" presStyleLbl="alignAccFollowNode1" presStyleIdx="0" presStyleCnt="1">
        <dgm:presLayoutVars>
          <dgm:bulletEnabled val="1"/>
        </dgm:presLayoutVars>
      </dgm:prSet>
      <dgm:spPr/>
    </dgm:pt>
  </dgm:ptLst>
  <dgm:cxnLst>
    <dgm:cxn modelId="{FE1E2211-CAA4-4BA1-99F9-637E876E88DD}" type="presOf" srcId="{27597676-71A6-4C19-B8D2-DE739D56BE0A}" destId="{8EDED989-83BB-4C51-A8B4-293E53E78248}" srcOrd="0" destOrd="2" presId="urn:microsoft.com/office/officeart/2005/8/layout/hList1"/>
    <dgm:cxn modelId="{A878E53A-D754-4317-9C52-8EEEC8A28EBA}" srcId="{306210DC-EA9E-414A-8934-F340D2C7A37F}" destId="{B11AA572-0C85-4D4D-9843-816519E2DF9E}" srcOrd="1" destOrd="0" parTransId="{6FED55A3-AB16-42B3-93CC-AF69385CE984}" sibTransId="{70104CBC-46A7-469A-9F0A-FDC9378A6E0A}"/>
    <dgm:cxn modelId="{0C543861-2A8B-416D-B51F-57987FE47308}" type="presOf" srcId="{048A8B03-386F-4C45-BC52-25FDB386A801}" destId="{8EDED989-83BB-4C51-A8B4-293E53E78248}" srcOrd="0" destOrd="0" presId="urn:microsoft.com/office/officeart/2005/8/layout/hList1"/>
    <dgm:cxn modelId="{0FC4596B-0C06-4D45-94E0-512EBF0891ED}" type="presOf" srcId="{B11AA572-0C85-4D4D-9843-816519E2DF9E}" destId="{8EDED989-83BB-4C51-A8B4-293E53E78248}" srcOrd="0" destOrd="1" presId="urn:microsoft.com/office/officeart/2005/8/layout/hList1"/>
    <dgm:cxn modelId="{3A3DFE8E-9D83-48D3-B214-E1964D6188E7}" srcId="{306210DC-EA9E-414A-8934-F340D2C7A37F}" destId="{048A8B03-386F-4C45-BC52-25FDB386A801}" srcOrd="0" destOrd="0" parTransId="{7C967298-630C-4C1E-AD68-47586C994C0E}" sibTransId="{384EE64F-FA7E-45D7-9A77-28FECBACD8C2}"/>
    <dgm:cxn modelId="{20D2F3AB-DCA4-47FC-9626-E07467849A42}" srcId="{895642BF-23C3-4466-96B0-ACF1CC08469F}" destId="{306210DC-EA9E-414A-8934-F340D2C7A37F}" srcOrd="0" destOrd="0" parTransId="{3C4ECA88-8651-4114-AB96-E8AEE31A9347}" sibTransId="{4FBEC349-BC4A-42DC-ADAA-B3C14348B21C}"/>
    <dgm:cxn modelId="{CB6F1ABB-FB8C-4AD0-9ED8-139C4FE8B37D}" type="presOf" srcId="{895642BF-23C3-4466-96B0-ACF1CC08469F}" destId="{9E8E2153-A9B8-4402-8764-FEE93C075A68}" srcOrd="0" destOrd="0" presId="urn:microsoft.com/office/officeart/2005/8/layout/hList1"/>
    <dgm:cxn modelId="{65BE1DBB-E009-48B2-9EC1-8FAC2514A0DF}" type="presOf" srcId="{306210DC-EA9E-414A-8934-F340D2C7A37F}" destId="{106F44DB-89FC-47B8-8468-866BA9D8B949}" srcOrd="0" destOrd="0" presId="urn:microsoft.com/office/officeart/2005/8/layout/hList1"/>
    <dgm:cxn modelId="{64B31EE3-00D3-4D33-BA04-C1579470C1D9}" srcId="{306210DC-EA9E-414A-8934-F340D2C7A37F}" destId="{27597676-71A6-4C19-B8D2-DE739D56BE0A}" srcOrd="2" destOrd="0" parTransId="{23B42595-B5A2-4DDA-BFCA-15597C52A926}" sibTransId="{367FEC5E-385A-4CA0-81D1-F82654D38E12}"/>
    <dgm:cxn modelId="{C1CB13FF-1CA7-448E-AA25-7705D7AB9E44}" type="presParOf" srcId="{9E8E2153-A9B8-4402-8764-FEE93C075A68}" destId="{39AF01EF-45F0-4DAC-A242-424A218CA2B3}" srcOrd="0" destOrd="0" presId="urn:microsoft.com/office/officeart/2005/8/layout/hList1"/>
    <dgm:cxn modelId="{A52E3C6F-78FD-4D9A-B4A9-1A4FFAF6220E}" type="presParOf" srcId="{39AF01EF-45F0-4DAC-A242-424A218CA2B3}" destId="{106F44DB-89FC-47B8-8468-866BA9D8B949}" srcOrd="0" destOrd="0" presId="urn:microsoft.com/office/officeart/2005/8/layout/hList1"/>
    <dgm:cxn modelId="{DE06B5ED-6C7D-446C-82A5-E8C452D103D0}" type="presParOf" srcId="{39AF01EF-45F0-4DAC-A242-424A218CA2B3}" destId="{8EDED989-83BB-4C51-A8B4-293E53E78248}"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40997C-1C2C-44DA-876C-195082B83602}">
      <dsp:nvSpPr>
        <dsp:cNvPr id="0" name=""/>
        <dsp:cNvSpPr/>
      </dsp:nvSpPr>
      <dsp:spPr>
        <a:xfrm>
          <a:off x="0" y="0"/>
          <a:ext cx="3200875" cy="3200875"/>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90B69C5-161E-4FAD-9950-4D6DCDFF2CC2}">
      <dsp:nvSpPr>
        <dsp:cNvPr id="0" name=""/>
        <dsp:cNvSpPr/>
      </dsp:nvSpPr>
      <dsp:spPr>
        <a:xfrm>
          <a:off x="1600437" y="0"/>
          <a:ext cx="7543562" cy="320087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ru-RU" sz="1500" b="1" i="1" kern="1200"/>
            <a:t>Наука</a:t>
          </a:r>
          <a:r>
            <a:rPr lang="ru-RU" sz="1500" b="1" kern="1200"/>
            <a:t> - </a:t>
          </a:r>
          <a:r>
            <a:rPr lang="ru-RU" sz="1500" kern="1200"/>
            <a:t>це сфера дослідницької діяльності, що спрямована на виробництво нових знань про природу, суспільство і процеси мислення. </a:t>
          </a:r>
        </a:p>
      </dsp:txBody>
      <dsp:txXfrm>
        <a:off x="1600437" y="0"/>
        <a:ext cx="7543562" cy="960264"/>
      </dsp:txXfrm>
    </dsp:sp>
    <dsp:sp modelId="{6C1A11E0-4B55-48FC-A3EB-EA2CA9635CD4}">
      <dsp:nvSpPr>
        <dsp:cNvPr id="0" name=""/>
        <dsp:cNvSpPr/>
      </dsp:nvSpPr>
      <dsp:spPr>
        <a:xfrm>
          <a:off x="560154" y="960264"/>
          <a:ext cx="2080567" cy="2080567"/>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FF1D604-99E8-40F6-B297-61DF4816A8A7}">
      <dsp:nvSpPr>
        <dsp:cNvPr id="0" name=""/>
        <dsp:cNvSpPr/>
      </dsp:nvSpPr>
      <dsp:spPr>
        <a:xfrm>
          <a:off x="1600437" y="960264"/>
          <a:ext cx="7543562" cy="2080567"/>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uk-UA" sz="1500" b="1" i="1" kern="1200"/>
            <a:t>Наука</a:t>
          </a:r>
          <a:r>
            <a:rPr lang="uk-UA" sz="1500" kern="1200"/>
            <a:t> – це сфера людської діяльності, спрямована на вироблення нових знань про природу, суспільство і мислення.</a:t>
          </a:r>
          <a:endParaRPr lang="ru-RU" sz="1500" kern="1200"/>
        </a:p>
      </dsp:txBody>
      <dsp:txXfrm>
        <a:off x="1600437" y="960264"/>
        <a:ext cx="7543562" cy="960261"/>
      </dsp:txXfrm>
    </dsp:sp>
    <dsp:sp modelId="{5A918834-DA37-4E58-8432-EBA723408BF4}">
      <dsp:nvSpPr>
        <dsp:cNvPr id="0" name=""/>
        <dsp:cNvSpPr/>
      </dsp:nvSpPr>
      <dsp:spPr>
        <a:xfrm>
          <a:off x="1120307" y="1920526"/>
          <a:ext cx="960261" cy="960261"/>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B88110A-E26D-43B9-9136-FC43C29B54DD}">
      <dsp:nvSpPr>
        <dsp:cNvPr id="0" name=""/>
        <dsp:cNvSpPr/>
      </dsp:nvSpPr>
      <dsp:spPr>
        <a:xfrm>
          <a:off x="1600437" y="1920526"/>
          <a:ext cx="7543562" cy="960261"/>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uk-UA" sz="1500" kern="1200"/>
            <a:t>Поняття "наука" включає в себе як діяльність, спрямовану на здобуття нового знання, так і результат цієї діяльності – суму здобутих наукових знань, що є основою наукового розуміння світу. Науку ще розуміють як одну з форм людської свідомості. Термін "наука" застосовується для назви окремих галузей наукового знання.</a:t>
          </a:r>
          <a:endParaRPr lang="ru-RU" sz="1500" kern="1200"/>
        </a:p>
      </dsp:txBody>
      <dsp:txXfrm>
        <a:off x="1600437" y="1920526"/>
        <a:ext cx="7543562" cy="96026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C90631-AD2D-4CE0-A8C9-AD93A2F6F107}">
      <dsp:nvSpPr>
        <dsp:cNvPr id="0" name=""/>
        <dsp:cNvSpPr/>
      </dsp:nvSpPr>
      <dsp:spPr>
        <a:xfrm>
          <a:off x="0" y="332481"/>
          <a:ext cx="8229600" cy="3861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uk-UA" sz="3300" kern="1200"/>
            <a:t>наукові ідеї, гіпотези, факти, а також засоби матеріалізації наукових ідей – книги, карти, графіки, креслення, таблиці, методики і відповідні матеріальні засоби спостереження у процесі проведення експерименту, методи фіксації результатів дослідження тощо. </a:t>
          </a:r>
          <a:endParaRPr lang="ru-RU" sz="3300" kern="1200"/>
        </a:p>
      </dsp:txBody>
      <dsp:txXfrm>
        <a:off x="188478" y="520959"/>
        <a:ext cx="7852644" cy="348404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B00A45-5105-4023-9274-389CD901D616}">
      <dsp:nvSpPr>
        <dsp:cNvPr id="0" name=""/>
        <dsp:cNvSpPr/>
      </dsp:nvSpPr>
      <dsp:spPr>
        <a:xfrm>
          <a:off x="0" y="241221"/>
          <a:ext cx="8229600" cy="40435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uk-UA" sz="2700" kern="1200"/>
            <a:t>інтуїтивне пояснення явища (процесу) без проміжної аргументації, без усвідомлення всієї сукупності зв'язків, на основі яких робиться висновок. Вона базується на наявних знаннях, але виявляє раніше не помічені закономірності. Наука передбачає два види ідей: конструктивні й деструктивні, тобто ті, що мають чи не мають значущості для науки і практики. Свою специфічну матеріалізацію ідея знаходить у гіпотезі.</a:t>
          </a:r>
          <a:endParaRPr lang="ru-RU" sz="2700" kern="1200"/>
        </a:p>
      </dsp:txBody>
      <dsp:txXfrm>
        <a:off x="197388" y="438609"/>
        <a:ext cx="7834824" cy="364874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5B8361-5A0E-4129-85F4-FE64007DC799}">
      <dsp:nvSpPr>
        <dsp:cNvPr id="0" name=""/>
        <dsp:cNvSpPr/>
      </dsp:nvSpPr>
      <dsp:spPr>
        <a:xfrm>
          <a:off x="5624" y="0"/>
          <a:ext cx="3424313" cy="640871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uk-UA" sz="2000" b="1" i="1" kern="1200" dirty="0"/>
            <a:t>Гіпотеза</a:t>
          </a:r>
          <a:r>
            <a:rPr lang="uk-UA" sz="2000" kern="1200" dirty="0"/>
            <a:t> – наукове припущення, висунуте для пояснення будь-яких явищ (процесів) або причин, які зумовлюють даний наслідок.</a:t>
          </a:r>
        </a:p>
        <a:p>
          <a:pPr marL="0" lvl="0" indent="0" algn="ctr" defTabSz="889000" rtl="0">
            <a:lnSpc>
              <a:spcPct val="90000"/>
            </a:lnSpc>
            <a:spcBef>
              <a:spcPct val="0"/>
            </a:spcBef>
            <a:spcAft>
              <a:spcPct val="35000"/>
            </a:spcAft>
            <a:buNone/>
          </a:pPr>
          <a:r>
            <a:rPr lang="uk-UA" sz="2000" kern="1200" dirty="0"/>
            <a:t> </a:t>
          </a:r>
          <a:r>
            <a:rPr lang="uk-UA" sz="2000" b="1" i="1" kern="1200" dirty="0"/>
            <a:t>Наукова теорія </a:t>
          </a:r>
          <a:r>
            <a:rPr lang="uk-UA" sz="2000" kern="1200" dirty="0"/>
            <a:t>включає в себе гіпотезу як вихідний момент пошуку істини, яка допомагає суттєво економити час і сили, цілеспрямовано зібрати і згрупувати факти. Розрізняють нульову, описову (понятійно-термінологічну), пояснювальну, основну робочу і концептуальну гіпотези. Якщо гіпотеза узгоджується з науковими фактами, то в науці її називають теорією або законом.</a:t>
          </a:r>
          <a:endParaRPr lang="ru-RU" sz="2000" kern="1200" dirty="0"/>
        </a:p>
      </dsp:txBody>
      <dsp:txXfrm>
        <a:off x="105919" y="100295"/>
        <a:ext cx="3223723" cy="6208120"/>
      </dsp:txXfrm>
    </dsp:sp>
    <dsp:sp modelId="{8F6EEAA1-9CA0-4108-A1B7-1AF918BCAFA1}">
      <dsp:nvSpPr>
        <dsp:cNvPr id="0" name=""/>
        <dsp:cNvSpPr/>
      </dsp:nvSpPr>
      <dsp:spPr>
        <a:xfrm>
          <a:off x="3772368" y="2779740"/>
          <a:ext cx="725954" cy="849229"/>
        </a:xfrm>
        <a:prstGeom prst="rightArrow">
          <a:avLst>
            <a:gd name="adj1" fmla="val 60000"/>
            <a:gd name="adj2" fmla="val 50000"/>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ru-RU" sz="3600" kern="1200"/>
        </a:p>
      </dsp:txBody>
      <dsp:txXfrm>
        <a:off x="3772368" y="2949586"/>
        <a:ext cx="508168" cy="509537"/>
      </dsp:txXfrm>
    </dsp:sp>
    <dsp:sp modelId="{CBF92200-32AF-4897-82E5-B7FE2C2E5C97}">
      <dsp:nvSpPr>
        <dsp:cNvPr id="0" name=""/>
        <dsp:cNvSpPr/>
      </dsp:nvSpPr>
      <dsp:spPr>
        <a:xfrm>
          <a:off x="4799662" y="0"/>
          <a:ext cx="3424313" cy="640871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t" anchorCtr="0">
          <a:noAutofit/>
        </a:bodyPr>
        <a:lstStyle/>
        <a:p>
          <a:pPr marL="0" lvl="0" indent="0" algn="l" defTabSz="1244600" rtl="0">
            <a:lnSpc>
              <a:spcPct val="90000"/>
            </a:lnSpc>
            <a:spcBef>
              <a:spcPct val="0"/>
            </a:spcBef>
            <a:spcAft>
              <a:spcPct val="35000"/>
            </a:spcAft>
            <a:buNone/>
          </a:pPr>
          <a:r>
            <a:rPr lang="uk-UA" sz="2800" b="1" kern="1200" dirty="0"/>
            <a:t>Гіпотези (як і ідеї) </a:t>
          </a:r>
          <a:r>
            <a:rPr lang="uk-UA" sz="2800" kern="1200" dirty="0"/>
            <a:t>мають імовірнісний характер і проходять у своєму розвитку три стадії:</a:t>
          </a:r>
          <a:endParaRPr lang="ru-RU" sz="2800" kern="1200" dirty="0"/>
        </a:p>
        <a:p>
          <a:pPr marL="228600" lvl="1" indent="-228600" algn="l" defTabSz="889000" rtl="0">
            <a:lnSpc>
              <a:spcPct val="90000"/>
            </a:lnSpc>
            <a:spcBef>
              <a:spcPct val="0"/>
            </a:spcBef>
            <a:spcAft>
              <a:spcPct val="15000"/>
            </a:spcAft>
            <a:buChar char="•"/>
          </a:pPr>
          <a:r>
            <a:rPr lang="uk-UA" sz="2000" kern="1200" dirty="0"/>
            <a:t>накопичення фактичного матеріалу і висунення на його основі припущень;</a:t>
          </a:r>
          <a:endParaRPr lang="ru-RU" sz="2000" kern="1200" dirty="0"/>
        </a:p>
        <a:p>
          <a:pPr marL="171450" lvl="1" indent="-171450" algn="l" defTabSz="800100" rtl="0">
            <a:lnSpc>
              <a:spcPct val="90000"/>
            </a:lnSpc>
            <a:spcBef>
              <a:spcPct val="0"/>
            </a:spcBef>
            <a:spcAft>
              <a:spcPct val="15000"/>
            </a:spcAft>
            <a:buChar char="•"/>
          </a:pPr>
          <a:r>
            <a:rPr lang="uk-UA" sz="1800" kern="1200" dirty="0"/>
            <a:t>формулювання гіпотези і обґрунтування на основі припущення прийнятної теорії;</a:t>
          </a:r>
          <a:endParaRPr lang="ru-RU" sz="1800" kern="1200" dirty="0"/>
        </a:p>
        <a:p>
          <a:pPr marL="228600" lvl="1" indent="-228600" algn="l" defTabSz="889000" rtl="0">
            <a:lnSpc>
              <a:spcPct val="90000"/>
            </a:lnSpc>
            <a:spcBef>
              <a:spcPct val="0"/>
            </a:spcBef>
            <a:spcAft>
              <a:spcPct val="15000"/>
            </a:spcAft>
            <a:buChar char="•"/>
          </a:pPr>
          <a:r>
            <a:rPr lang="uk-UA" sz="2000" kern="1200" dirty="0"/>
            <a:t>перевірка отриманих результатів на практиці і на її основі уточнення гіпотези.</a:t>
          </a:r>
          <a:endParaRPr lang="ru-RU" sz="2000" kern="1200" dirty="0"/>
        </a:p>
      </dsp:txBody>
      <dsp:txXfrm>
        <a:off x="4899957" y="100295"/>
        <a:ext cx="3223723" cy="620812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083C63-7606-4A8E-8DA2-5851D7E70A2F}">
      <dsp:nvSpPr>
        <dsp:cNvPr id="0" name=""/>
        <dsp:cNvSpPr/>
      </dsp:nvSpPr>
      <dsp:spPr>
        <a:xfrm>
          <a:off x="0" y="25595"/>
          <a:ext cx="8229600" cy="18696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uk-UA" sz="3400" kern="1200"/>
            <a:t>Якщо при перевірці результат відповідає дійсності, то гіпотеза перетворюється на наукову теорію. </a:t>
          </a:r>
          <a:endParaRPr lang="ru-RU" sz="3400" kern="1200"/>
        </a:p>
      </dsp:txBody>
      <dsp:txXfrm>
        <a:off x="91269" y="116864"/>
        <a:ext cx="8047062" cy="1687122"/>
      </dsp:txXfrm>
    </dsp:sp>
    <dsp:sp modelId="{4D64741D-1765-4D10-AE5F-DEFEB85CAC38}">
      <dsp:nvSpPr>
        <dsp:cNvPr id="0" name=""/>
        <dsp:cNvSpPr/>
      </dsp:nvSpPr>
      <dsp:spPr>
        <a:xfrm>
          <a:off x="0" y="1993175"/>
          <a:ext cx="8229600" cy="18696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uk-UA" sz="3400" kern="1200"/>
            <a:t>Гіпотеза висувається з надією на те, що вона, коли не цілком, то хоча б частково, стане достовірним знанням.</a:t>
          </a:r>
          <a:endParaRPr lang="ru-RU" sz="3400" kern="1200"/>
        </a:p>
      </dsp:txBody>
      <dsp:txXfrm>
        <a:off x="91269" y="2084444"/>
        <a:ext cx="8047062" cy="168712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A1B58B-873C-41B6-8BC8-F73B04FA7EC1}">
      <dsp:nvSpPr>
        <dsp:cNvPr id="0" name=""/>
        <dsp:cNvSpPr/>
      </dsp:nvSpPr>
      <dsp:spPr>
        <a:xfrm>
          <a:off x="2460848" y="85724"/>
          <a:ext cx="4114799" cy="4114799"/>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uk-UA" sz="1600" b="1" i="1" kern="1200" dirty="0"/>
            <a:t>Закон</a:t>
          </a:r>
          <a:r>
            <a:rPr lang="uk-UA" sz="1600" kern="1200" dirty="0"/>
            <a:t> – внутрішній суттєвий зв'язок явищ, що зумовлює їх закономірний розвиток. Закон, винайдений через здогадку, необхідно потім </a:t>
          </a:r>
          <a:r>
            <a:rPr lang="uk-UA" sz="1600" kern="1200" dirty="0" err="1"/>
            <a:t>логічно</a:t>
          </a:r>
          <a:r>
            <a:rPr lang="uk-UA" sz="1600" kern="1200" dirty="0"/>
            <a:t> довести, лише в такому разі він визнається наукою. Для доведення закону наука використовує судження.</a:t>
          </a:r>
          <a:endParaRPr lang="ru-RU" sz="1600" kern="1200" dirty="0"/>
        </a:p>
      </dsp:txBody>
      <dsp:txXfrm>
        <a:off x="3009488" y="805814"/>
        <a:ext cx="3017519" cy="1851659"/>
      </dsp:txXfrm>
    </dsp:sp>
    <dsp:sp modelId="{95976096-2805-4894-84A3-506ECD142E2A}">
      <dsp:nvSpPr>
        <dsp:cNvPr id="0" name=""/>
        <dsp:cNvSpPr/>
      </dsp:nvSpPr>
      <dsp:spPr>
        <a:xfrm>
          <a:off x="3945605" y="2657474"/>
          <a:ext cx="4114799" cy="4114799"/>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uk-UA" sz="1600" b="1" i="1" kern="1200" dirty="0"/>
            <a:t>Судження</a:t>
          </a:r>
          <a:r>
            <a:rPr lang="uk-UA" sz="1600" kern="1200" dirty="0"/>
            <a:t> – думка, в якій за допомогою зв'язку понять стверджується або заперечується що-небудь. Судження про предмет або явище можна отримати або через безпосереднє спостереження будь-якого факту, або опосередковано – за допомогою умовиводу.</a:t>
          </a:r>
          <a:endParaRPr lang="ru-RU" sz="1600" kern="1200" dirty="0"/>
        </a:p>
      </dsp:txBody>
      <dsp:txXfrm>
        <a:off x="5204047" y="3720464"/>
        <a:ext cx="2468879" cy="2263139"/>
      </dsp:txXfrm>
    </dsp:sp>
    <dsp:sp modelId="{9EC11D16-7F8D-4D5E-BFF7-797E45E484FE}">
      <dsp:nvSpPr>
        <dsp:cNvPr id="0" name=""/>
        <dsp:cNvSpPr/>
      </dsp:nvSpPr>
      <dsp:spPr>
        <a:xfrm>
          <a:off x="976091" y="2657474"/>
          <a:ext cx="4114799" cy="4114799"/>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uk-UA" sz="1600" b="1" i="1" kern="1200" dirty="0"/>
            <a:t>Умовивід </a:t>
          </a:r>
          <a:r>
            <a:rPr lang="uk-UA" sz="1600" kern="1200" dirty="0"/>
            <a:t>– розумова операція, за допомогою якої з певної кількості заданих суджень виводиться інше судження, яке певним чином пов'язане з вихідним.</a:t>
          </a:r>
          <a:endParaRPr lang="ru-RU" sz="1600" kern="1200" dirty="0"/>
        </a:p>
      </dsp:txBody>
      <dsp:txXfrm>
        <a:off x="1363568" y="3720464"/>
        <a:ext cx="2468879" cy="226313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914BE2-4F68-4B27-A99C-52DAB99EB649}">
      <dsp:nvSpPr>
        <dsp:cNvPr id="0" name=""/>
        <dsp:cNvSpPr/>
      </dsp:nvSpPr>
      <dsp:spPr>
        <a:xfrm>
          <a:off x="0" y="431051"/>
          <a:ext cx="8229600" cy="93501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rtl="0">
            <a:lnSpc>
              <a:spcPct val="90000"/>
            </a:lnSpc>
            <a:spcBef>
              <a:spcPct val="0"/>
            </a:spcBef>
            <a:spcAft>
              <a:spcPct val="35000"/>
            </a:spcAft>
            <a:buNone/>
          </a:pPr>
          <a:r>
            <a:rPr lang="uk-UA" sz="2400" kern="1200" dirty="0"/>
            <a:t>Теорія являє собою систему наукових концепцій, принципів, положень, фактів.</a:t>
          </a:r>
          <a:endParaRPr lang="ru-RU" sz="2400" kern="1200" dirty="0"/>
        </a:p>
      </dsp:txBody>
      <dsp:txXfrm>
        <a:off x="0" y="431051"/>
        <a:ext cx="8229600" cy="935010"/>
      </dsp:txXfrm>
    </dsp:sp>
    <dsp:sp modelId="{AE8BF6FB-E625-4EDF-BF31-D933E6BC2B67}">
      <dsp:nvSpPr>
        <dsp:cNvPr id="0" name=""/>
        <dsp:cNvSpPr/>
      </dsp:nvSpPr>
      <dsp:spPr>
        <a:xfrm>
          <a:off x="0" y="1366061"/>
          <a:ext cx="8229600" cy="461160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just" defTabSz="1066800" rtl="0">
            <a:lnSpc>
              <a:spcPct val="90000"/>
            </a:lnSpc>
            <a:spcBef>
              <a:spcPct val="0"/>
            </a:spcBef>
            <a:spcAft>
              <a:spcPct val="15000"/>
            </a:spcAft>
            <a:buChar char="•"/>
          </a:pPr>
          <a:r>
            <a:rPr lang="uk-UA" sz="2400" b="1" i="1" kern="1200" dirty="0">
              <a:latin typeface="Times New Roman" pitchFamily="18" charset="0"/>
              <a:cs typeface="Times New Roman" pitchFamily="18" charset="0"/>
            </a:rPr>
            <a:t>Наукова концепція</a:t>
          </a:r>
          <a:r>
            <a:rPr lang="uk-UA" sz="2400" kern="1200" dirty="0">
              <a:latin typeface="Times New Roman" pitchFamily="18" charset="0"/>
              <a:cs typeface="Times New Roman" pitchFamily="18" charset="0"/>
            </a:rPr>
            <a:t> – система поглядів, теоретичних положень, основних думок щодо об'єкта дослідження, які об'єднані певною головною ідеєю.</a:t>
          </a:r>
          <a:endParaRPr lang="ru-RU" sz="2400" kern="1200" dirty="0">
            <a:latin typeface="Times New Roman" pitchFamily="18" charset="0"/>
            <a:cs typeface="Times New Roman" pitchFamily="18" charset="0"/>
          </a:endParaRPr>
        </a:p>
        <a:p>
          <a:pPr marL="228600" lvl="1" indent="-228600" algn="just" defTabSz="1066800" rtl="0">
            <a:lnSpc>
              <a:spcPct val="90000"/>
            </a:lnSpc>
            <a:spcBef>
              <a:spcPct val="0"/>
            </a:spcBef>
            <a:spcAft>
              <a:spcPct val="15000"/>
            </a:spcAft>
            <a:buChar char="•"/>
          </a:pPr>
          <a:r>
            <a:rPr lang="uk-UA" sz="2400" b="1" i="1" kern="1200" dirty="0">
              <a:latin typeface="Times New Roman" pitchFamily="18" charset="0"/>
              <a:cs typeface="Times New Roman" pitchFamily="18" charset="0"/>
            </a:rPr>
            <a:t>Концептуальність</a:t>
          </a:r>
          <a:r>
            <a:rPr lang="uk-UA" sz="2400" kern="1200" dirty="0">
              <a:latin typeface="Times New Roman" pitchFamily="18" charset="0"/>
              <a:cs typeface="Times New Roman" pitchFamily="18" charset="0"/>
            </a:rPr>
            <a:t> – це визначення змісту, суті, смислу того, про що йде мова.</a:t>
          </a:r>
          <a:endParaRPr lang="ru-RU" sz="2400" kern="1200" dirty="0">
            <a:latin typeface="Times New Roman" pitchFamily="18" charset="0"/>
            <a:cs typeface="Times New Roman" pitchFamily="18" charset="0"/>
          </a:endParaRPr>
        </a:p>
        <a:p>
          <a:pPr marL="228600" lvl="1" indent="-228600" algn="just" defTabSz="1066800" rtl="0">
            <a:lnSpc>
              <a:spcPct val="90000"/>
            </a:lnSpc>
            <a:spcBef>
              <a:spcPct val="0"/>
            </a:spcBef>
            <a:spcAft>
              <a:spcPct val="15000"/>
            </a:spcAft>
            <a:buChar char="•"/>
          </a:pPr>
          <a:r>
            <a:rPr lang="uk-UA" sz="2400" kern="1200" dirty="0">
              <a:latin typeface="Times New Roman" pitchFamily="18" charset="0"/>
              <a:cs typeface="Times New Roman" pitchFamily="18" charset="0"/>
            </a:rPr>
            <a:t>Під принципом у науковій теорії розуміють найабстрактніше визначення ідеї. </a:t>
          </a:r>
          <a:r>
            <a:rPr lang="uk-UA" sz="2400" b="1" i="1" kern="1200" dirty="0">
              <a:latin typeface="Times New Roman" pitchFamily="18" charset="0"/>
              <a:cs typeface="Times New Roman" pitchFamily="18" charset="0"/>
            </a:rPr>
            <a:t>Принцип</a:t>
          </a:r>
          <a:r>
            <a:rPr lang="uk-UA" sz="2400" kern="1200" dirty="0">
              <a:latin typeface="Times New Roman" pitchFamily="18" charset="0"/>
              <a:cs typeface="Times New Roman" pitchFamily="18" charset="0"/>
            </a:rPr>
            <a:t> – це правило, що виникло в результаті об'єктивно осмисленого досвіду.</a:t>
          </a:r>
          <a:endParaRPr lang="ru-RU" sz="2400" kern="1200" dirty="0">
            <a:latin typeface="Times New Roman" pitchFamily="18" charset="0"/>
            <a:cs typeface="Times New Roman" pitchFamily="18" charset="0"/>
          </a:endParaRPr>
        </a:p>
        <a:p>
          <a:pPr marL="228600" lvl="1" indent="-228600" algn="just" defTabSz="1066800" rtl="0">
            <a:lnSpc>
              <a:spcPct val="90000"/>
            </a:lnSpc>
            <a:spcBef>
              <a:spcPct val="0"/>
            </a:spcBef>
            <a:spcAft>
              <a:spcPct val="15000"/>
            </a:spcAft>
            <a:buChar char="•"/>
          </a:pPr>
          <a:r>
            <a:rPr lang="uk-UA" sz="2400" b="1" i="1" kern="1200" dirty="0">
              <a:latin typeface="Times New Roman" pitchFamily="18" charset="0"/>
              <a:cs typeface="Times New Roman" pitchFamily="18" charset="0"/>
            </a:rPr>
            <a:t>Поняття</a:t>
          </a:r>
          <a:r>
            <a:rPr lang="uk-UA" sz="2400" kern="1200" dirty="0">
              <a:latin typeface="Times New Roman" pitchFamily="18" charset="0"/>
              <a:cs typeface="Times New Roman" pitchFamily="18" charset="0"/>
            </a:rPr>
            <a:t> – це думка, що віддзеркалюється в узагальненій формі. Воно відображає суттєві й необхідні ознаки предметів та явищ, а також взаємозв'язки. Якщо поняття увійшло до наукового обігу, його позначають одним словом або використовують су­купність слів – термінів.</a:t>
          </a:r>
          <a:endParaRPr lang="ru-RU" sz="2400" kern="1200" dirty="0">
            <a:latin typeface="Times New Roman" pitchFamily="18" charset="0"/>
            <a:cs typeface="Times New Roman" pitchFamily="18" charset="0"/>
          </a:endParaRPr>
        </a:p>
      </dsp:txBody>
      <dsp:txXfrm>
        <a:off x="0" y="1366061"/>
        <a:ext cx="8229600" cy="461160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6F44DB-89FC-47B8-8468-866BA9D8B949}">
      <dsp:nvSpPr>
        <dsp:cNvPr id="0" name=""/>
        <dsp:cNvSpPr/>
      </dsp:nvSpPr>
      <dsp:spPr>
        <a:xfrm>
          <a:off x="0" y="96680"/>
          <a:ext cx="8229600" cy="1013309"/>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09728" rIns="192024" bIns="109728" numCol="1" spcCol="1270" anchor="ctr" anchorCtr="0">
          <a:noAutofit/>
        </a:bodyPr>
        <a:lstStyle/>
        <a:p>
          <a:pPr marL="0" lvl="0" indent="0" algn="ctr" defTabSz="1200150" rtl="0">
            <a:lnSpc>
              <a:spcPct val="90000"/>
            </a:lnSpc>
            <a:spcBef>
              <a:spcPct val="0"/>
            </a:spcBef>
            <a:spcAft>
              <a:spcPct val="35000"/>
            </a:spcAft>
            <a:buNone/>
          </a:pPr>
          <a:r>
            <a:rPr lang="uk-UA" sz="2700" kern="1200" dirty="0"/>
            <a:t>Теорія являє собою систему наукових концепцій, принципів, положень, фактів (продовження)</a:t>
          </a:r>
          <a:endParaRPr lang="ru-RU" sz="2700" kern="1200" dirty="0"/>
        </a:p>
      </dsp:txBody>
      <dsp:txXfrm>
        <a:off x="0" y="96680"/>
        <a:ext cx="8229600" cy="1013309"/>
      </dsp:txXfrm>
    </dsp:sp>
    <dsp:sp modelId="{8EDED989-83BB-4C51-A8B4-293E53E78248}">
      <dsp:nvSpPr>
        <dsp:cNvPr id="0" name=""/>
        <dsp:cNvSpPr/>
      </dsp:nvSpPr>
      <dsp:spPr>
        <a:xfrm>
          <a:off x="0" y="1109990"/>
          <a:ext cx="8229600" cy="518805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4018" tIns="144018" rIns="192024" bIns="216027" numCol="1" spcCol="1270" anchor="t" anchorCtr="0">
          <a:noAutofit/>
        </a:bodyPr>
        <a:lstStyle/>
        <a:p>
          <a:pPr marL="228600" lvl="1" indent="-228600" algn="just" defTabSz="1200150">
            <a:lnSpc>
              <a:spcPct val="90000"/>
            </a:lnSpc>
            <a:spcBef>
              <a:spcPct val="0"/>
            </a:spcBef>
            <a:spcAft>
              <a:spcPct val="15000"/>
            </a:spcAft>
            <a:buChar char="•"/>
          </a:pPr>
          <a:r>
            <a:rPr lang="uk-UA" sz="2700" b="1" i="1" kern="1200" dirty="0">
              <a:latin typeface="Times New Roman" pitchFamily="18" charset="0"/>
              <a:cs typeface="Times New Roman" pitchFamily="18" charset="0"/>
            </a:rPr>
            <a:t>Науковий факт</a:t>
          </a:r>
          <a:r>
            <a:rPr lang="uk-UA" sz="2700" kern="1200" dirty="0">
              <a:latin typeface="Times New Roman" pitchFamily="18" charset="0"/>
              <a:cs typeface="Times New Roman" pitchFamily="18" charset="0"/>
            </a:rPr>
            <a:t> – подія чи явище, яке є основою для висновку або підтвердження. Він є елементом, який у сукупності з іншими становить основу наукового знання, відбиває об'єктивні властивості явищ та процесів. На основі наукових фактів визначаються закономірності явищ, будуються теорії і виводяться закони</a:t>
          </a:r>
          <a:r>
            <a:rPr lang="uk-UA" sz="2700" kern="1200" dirty="0"/>
            <a:t>.</a:t>
          </a:r>
          <a:endParaRPr lang="ru-RU" sz="2700" kern="1200" dirty="0"/>
        </a:p>
        <a:p>
          <a:pPr marL="228600" lvl="1" indent="-228600" algn="l" defTabSz="1200150">
            <a:lnSpc>
              <a:spcPct val="90000"/>
            </a:lnSpc>
            <a:spcBef>
              <a:spcPct val="0"/>
            </a:spcBef>
            <a:spcAft>
              <a:spcPct val="15000"/>
            </a:spcAft>
            <a:buChar char="•"/>
          </a:pPr>
          <a:r>
            <a:rPr lang="uk-UA" sz="2700" b="1" i="1" kern="1200" dirty="0">
              <a:latin typeface="Times New Roman" pitchFamily="18" charset="0"/>
              <a:cs typeface="Times New Roman" pitchFamily="18" charset="0"/>
            </a:rPr>
            <a:t>Аксіома</a:t>
          </a:r>
          <a:r>
            <a:rPr lang="uk-UA" sz="2700" kern="1200" dirty="0">
              <a:latin typeface="Times New Roman" pitchFamily="18" charset="0"/>
              <a:cs typeface="Times New Roman" pitchFamily="18" charset="0"/>
            </a:rPr>
            <a:t> - це положення, яке сприймається без доказів у зв´язку з їх очевидністю.</a:t>
          </a:r>
          <a:endParaRPr lang="ru-RU" sz="2700" kern="1200" dirty="0"/>
        </a:p>
        <a:p>
          <a:pPr marL="228600" lvl="1" indent="-228600" algn="l" defTabSz="1200150">
            <a:lnSpc>
              <a:spcPct val="90000"/>
            </a:lnSpc>
            <a:spcBef>
              <a:spcPct val="0"/>
            </a:spcBef>
            <a:spcAft>
              <a:spcPct val="15000"/>
            </a:spcAft>
            <a:buChar char="•"/>
          </a:pPr>
          <a:r>
            <a:rPr lang="uk-UA" sz="2700" b="1" i="1" kern="1200" dirty="0">
              <a:latin typeface="Times New Roman" pitchFamily="18" charset="0"/>
              <a:cs typeface="Times New Roman" pitchFamily="18" charset="0"/>
            </a:rPr>
            <a:t>Постулат</a:t>
          </a:r>
          <a:r>
            <a:rPr lang="uk-UA" sz="2700" kern="1200" dirty="0">
              <a:latin typeface="Times New Roman" pitchFamily="18" charset="0"/>
              <a:cs typeface="Times New Roman" pitchFamily="18" charset="0"/>
            </a:rPr>
            <a:t> - це твердження, яке сприймається в межах певної наукової теорії, як істина без доказовості і виступає в ролі аксіоми. Основою великих теоретичних узагальнень є принципи.</a:t>
          </a:r>
          <a:endParaRPr lang="ru-RU" sz="2700" kern="1200" dirty="0">
            <a:latin typeface="Times New Roman" pitchFamily="18" charset="0"/>
            <a:cs typeface="Times New Roman" pitchFamily="18" charset="0"/>
          </a:endParaRPr>
        </a:p>
      </dsp:txBody>
      <dsp:txXfrm>
        <a:off x="0" y="1109990"/>
        <a:ext cx="8229600" cy="5188050"/>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CB21FD-3A46-4AF2-BC04-1CBE316F5C0E}" type="datetimeFigureOut">
              <a:rPr lang="ru-RU" smtClean="0"/>
              <a:t>04.11.2024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B77C59-A69D-4CBF-B938-410D458503AD}" type="slidenum">
              <a:rPr lang="ru-RU" smtClean="0"/>
              <a:t>‹#›</a:t>
            </a:fld>
            <a:endParaRPr lang="ru-RU"/>
          </a:p>
        </p:txBody>
      </p:sp>
    </p:spTree>
    <p:extLst>
      <p:ext uri="{BB962C8B-B14F-4D97-AF65-F5344CB8AC3E}">
        <p14:creationId xmlns:p14="http://schemas.microsoft.com/office/powerpoint/2010/main" val="29576304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6"/>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A750E326-9186-47D2-B32F-CC4F5636CD15}" type="datetimeFigureOut">
              <a:rPr lang="ru-RU" smtClean="0"/>
              <a:pPr/>
              <a:t>04.11.2024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1B18628-DAC8-4F48-B339-AB77FA7643FB}"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A750E326-9186-47D2-B32F-CC4F5636CD15}" type="datetimeFigureOut">
              <a:rPr lang="ru-RU" smtClean="0"/>
              <a:pPr/>
              <a:t>04.11.2024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1B18628-DAC8-4F48-B339-AB77FA7643FB}"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9"/>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A750E326-9186-47D2-B32F-CC4F5636CD15}" type="datetimeFigureOut">
              <a:rPr lang="ru-RU" smtClean="0"/>
              <a:pPr/>
              <a:t>04.11.2024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1B18628-DAC8-4F48-B339-AB77FA7643FB}"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A750E326-9186-47D2-B32F-CC4F5636CD15}" type="datetimeFigureOut">
              <a:rPr lang="ru-RU" smtClean="0"/>
              <a:pPr/>
              <a:t>04.11.2024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1B18628-DAC8-4F48-B339-AB77FA7643FB}"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A750E326-9186-47D2-B32F-CC4F5636CD15}" type="datetimeFigureOut">
              <a:rPr lang="ru-RU" smtClean="0"/>
              <a:pPr/>
              <a:t>04.11.2024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1B18628-DAC8-4F48-B339-AB77FA7643FB}"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A750E326-9186-47D2-B32F-CC4F5636CD15}" type="datetimeFigureOut">
              <a:rPr lang="ru-RU" smtClean="0"/>
              <a:pPr/>
              <a:t>04.11.2024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1B18628-DAC8-4F48-B339-AB77FA7643FB}"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A750E326-9186-47D2-B32F-CC4F5636CD15}" type="datetimeFigureOut">
              <a:rPr lang="ru-RU" smtClean="0"/>
              <a:pPr/>
              <a:t>04.11.2024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1B18628-DAC8-4F48-B339-AB77FA7643FB}"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A750E326-9186-47D2-B32F-CC4F5636CD15}" type="datetimeFigureOut">
              <a:rPr lang="ru-RU" smtClean="0"/>
              <a:pPr/>
              <a:t>04.11.2024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1B18628-DAC8-4F48-B339-AB77FA7643FB}"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750E326-9186-47D2-B32F-CC4F5636CD15}" type="datetimeFigureOut">
              <a:rPr lang="ru-RU" smtClean="0"/>
              <a:pPr/>
              <a:t>04.11.2024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1B18628-DAC8-4F48-B339-AB77FA7643FB}"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A750E326-9186-47D2-B32F-CC4F5636CD15}" type="datetimeFigureOut">
              <a:rPr lang="ru-RU" smtClean="0"/>
              <a:pPr/>
              <a:t>04.11.2024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1B18628-DAC8-4F48-B339-AB77FA7643FB}"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1"/>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A750E326-9186-47D2-B32F-CC4F5636CD15}" type="datetimeFigureOut">
              <a:rPr lang="ru-RU" smtClean="0"/>
              <a:pPr/>
              <a:t>04.11.2024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1B18628-DAC8-4F48-B339-AB77FA7643FB}"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alpha val="43000"/>
              </a:srgbClr>
            </a:gs>
            <a:gs pos="39999">
              <a:srgbClr val="85C2FF"/>
            </a:gs>
            <a:gs pos="70000">
              <a:srgbClr val="FFFF00">
                <a:alpha val="59000"/>
              </a:srgbClr>
            </a:gs>
            <a:gs pos="100000">
              <a:srgbClr val="FFFF00">
                <a:alpha val="60000"/>
              </a:srgbClr>
            </a:gs>
          </a:gsLst>
          <a:lin ang="27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50E326-9186-47D2-B32F-CC4F5636CD15}" type="datetimeFigureOut">
              <a:rPr lang="ru-RU" smtClean="0"/>
              <a:pPr/>
              <a:t>04.11.2024</a:t>
            </a:fld>
            <a:endParaRPr lang="ru-RU"/>
          </a:p>
        </p:txBody>
      </p:sp>
      <p:sp>
        <p:nvSpPr>
          <p:cNvPr id="5" name="Нижний колонтитул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B18628-DAC8-4F48-B339-AB77FA7643FB}"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emf"/><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0" y="969114"/>
            <a:ext cx="90713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0850" algn="ctr" fontAlgn="base">
              <a:spcBef>
                <a:spcPct val="0"/>
              </a:spcBef>
              <a:spcAft>
                <a:spcPct val="0"/>
              </a:spcAft>
            </a:pPr>
            <a:r>
              <a:rPr lang="ru-RU" sz="3200" dirty="0" err="1"/>
              <a:t>Методологічні</a:t>
            </a:r>
            <a:r>
              <a:rPr lang="ru-RU" sz="3200" dirty="0"/>
              <a:t> </a:t>
            </a:r>
            <a:r>
              <a:rPr lang="ru-RU" sz="3200" dirty="0" err="1"/>
              <a:t>основи</a:t>
            </a:r>
            <a:r>
              <a:rPr lang="ru-RU" sz="3200" dirty="0"/>
              <a:t> </a:t>
            </a:r>
            <a:r>
              <a:rPr lang="ru-RU" sz="3200" dirty="0" err="1"/>
              <a:t>наукового</a:t>
            </a:r>
            <a:r>
              <a:rPr lang="ru-RU" sz="3200" dirty="0"/>
              <a:t> </a:t>
            </a:r>
            <a:r>
              <a:rPr lang="ru-RU" sz="3200" dirty="0" err="1"/>
              <a:t>пізнання</a:t>
            </a:r>
            <a:endParaRPr kumimoji="0" lang="ru-RU" sz="3200" b="0" i="0" u="none" strike="noStrike" cap="none" normalizeH="0" baseline="0" dirty="0">
              <a:ln>
                <a:noFill/>
              </a:ln>
              <a:solidFill>
                <a:schemeClr val="tx1"/>
              </a:solidFill>
              <a:effectLst/>
              <a:latin typeface="Arial Black" pitchFamily="34" charset="0"/>
            </a:endParaRPr>
          </a:p>
        </p:txBody>
      </p:sp>
      <p:sp>
        <p:nvSpPr>
          <p:cNvPr id="31745" name="Rectangle 1"/>
          <p:cNvSpPr>
            <a:spLocks noChangeArrowheads="1"/>
          </p:cNvSpPr>
          <p:nvPr/>
        </p:nvSpPr>
        <p:spPr bwMode="auto">
          <a:xfrm>
            <a:off x="179512" y="2348880"/>
            <a:ext cx="9144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400" b="0" i="0" u="sng" strike="noStrike" cap="none" normalizeH="0" baseline="0" dirty="0">
                <a:ln>
                  <a:noFill/>
                </a:ln>
                <a:solidFill>
                  <a:schemeClr val="tx1"/>
                </a:solidFill>
                <a:effectLst/>
                <a:latin typeface="Arial" pitchFamily="34" charset="0"/>
                <a:ea typeface="Calibri" pitchFamily="34" charset="0"/>
                <a:cs typeface="Times New Roman" pitchFamily="18" charset="0"/>
              </a:rPr>
              <a:t>План лекції:</a:t>
            </a:r>
            <a:endParaRPr kumimoji="0" lang="uk-UA" sz="2400" b="0" i="0" u="none" strike="noStrike" cap="none" normalizeH="0" baseline="0" dirty="0">
              <a:ln>
                <a:noFill/>
              </a:ln>
              <a:solidFill>
                <a:schemeClr val="tx1"/>
              </a:solidFill>
              <a:effectLst/>
              <a:latin typeface="Arial" pitchFamily="34" charset="0"/>
            </a:endParaRPr>
          </a:p>
        </p:txBody>
      </p:sp>
      <p:sp>
        <p:nvSpPr>
          <p:cNvPr id="81921" name="Rectangle 1"/>
          <p:cNvSpPr>
            <a:spLocks noChangeArrowheads="1"/>
          </p:cNvSpPr>
          <p:nvPr/>
        </p:nvSpPr>
        <p:spPr bwMode="auto">
          <a:xfrm>
            <a:off x="467544" y="3428263"/>
            <a:ext cx="5148064"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ru-RU" sz="2400" dirty="0"/>
              <a:t>1.1 </a:t>
            </a:r>
            <a:r>
              <a:rPr lang="uk-UA" sz="2400" dirty="0"/>
              <a:t>Загальні положення та поняття</a:t>
            </a:r>
          </a:p>
          <a:p>
            <a:r>
              <a:rPr lang="uk-UA" sz="2400" dirty="0"/>
              <a:t>1.2 Наукова ідея</a:t>
            </a:r>
          </a:p>
          <a:p>
            <a:r>
              <a:rPr lang="uk-UA" sz="2400" dirty="0"/>
              <a:t>1.3 Елементи науки</a:t>
            </a: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ru-RU" sz="2400" b="0" i="0" u="none" strike="noStrike" cap="none" normalizeH="0" baseline="0" dirty="0">
              <a:ln>
                <a:noFill/>
              </a:ln>
              <a:solidFill>
                <a:schemeClr val="tx1"/>
              </a:solidFill>
              <a:effectLst/>
              <a:latin typeface="Arial" pitchFamily="34" charset="0"/>
            </a:endParaRPr>
          </a:p>
        </p:txBody>
      </p:sp>
      <p:pic>
        <p:nvPicPr>
          <p:cNvPr id="81923" name="Picture 3" descr="C:\Documents and Settings\ал\Рабочий стол\list.png"/>
          <p:cNvPicPr>
            <a:picLocks noChangeAspect="1" noChangeArrowheads="1"/>
          </p:cNvPicPr>
          <p:nvPr/>
        </p:nvPicPr>
        <p:blipFill>
          <a:blip r:embed="rId2" cstate="print"/>
          <a:srcRect/>
          <a:stretch>
            <a:fillRect/>
          </a:stretch>
        </p:blipFill>
        <p:spPr bwMode="auto">
          <a:xfrm>
            <a:off x="5039338" y="1916832"/>
            <a:ext cx="4104662" cy="4012307"/>
          </a:xfrm>
          <a:prstGeom prst="rect">
            <a:avLst/>
          </a:prstGeom>
          <a:noFill/>
        </p:spPr>
      </p:pic>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432048"/>
          </a:xfrm>
        </p:spPr>
        <p:txBody>
          <a:bodyPr>
            <a:noAutofit/>
          </a:bodyPr>
          <a:lstStyle/>
          <a:p>
            <a:r>
              <a:rPr lang="uk-UA" sz="1800" b="1" dirty="0">
                <a:latin typeface="Times New Roman" pitchFamily="18" charset="0"/>
                <a:cs typeface="Times New Roman" pitchFamily="18" charset="0"/>
              </a:rPr>
              <a:t>1.2 У межах науково-дослідницької діяльності здійснюються наукові дослідження. </a:t>
            </a:r>
            <a:endParaRPr lang="ru-RU" sz="1800" b="1" dirty="0">
              <a:latin typeface="Times New Roman" pitchFamily="18" charset="0"/>
              <a:cs typeface="Times New Roman" pitchFamily="18" charset="0"/>
            </a:endParaRPr>
          </a:p>
        </p:txBody>
      </p:sp>
      <p:sp>
        <p:nvSpPr>
          <p:cNvPr id="3" name="Объект 2"/>
          <p:cNvSpPr>
            <a:spLocks noGrp="1"/>
          </p:cNvSpPr>
          <p:nvPr>
            <p:ph idx="1"/>
          </p:nvPr>
        </p:nvSpPr>
        <p:spPr>
          <a:xfrm>
            <a:off x="323528" y="620688"/>
            <a:ext cx="8640960" cy="6237312"/>
          </a:xfrm>
        </p:spPr>
        <p:txBody>
          <a:bodyPr>
            <a:noAutofit/>
          </a:bodyPr>
          <a:lstStyle/>
          <a:p>
            <a:pPr marL="0" indent="0" algn="just">
              <a:buNone/>
            </a:pPr>
            <a:r>
              <a:rPr lang="uk-UA" sz="2000" b="1" i="1" dirty="0">
                <a:latin typeface="Times New Roman" pitchFamily="18" charset="0"/>
                <a:cs typeface="Times New Roman" pitchFamily="18" charset="0"/>
              </a:rPr>
              <a:t>Наукове дослідження</a:t>
            </a:r>
            <a:r>
              <a:rPr lang="uk-UA" sz="2000" dirty="0">
                <a:latin typeface="Times New Roman" pitchFamily="18" charset="0"/>
                <a:cs typeface="Times New Roman" pitchFamily="18" charset="0"/>
              </a:rPr>
              <a:t> – цілеспрямоване пізнання, результати якого виступають як система понять, законів і теорій.</a:t>
            </a:r>
            <a:endParaRPr lang="ru-RU" sz="2000" dirty="0">
              <a:latin typeface="Times New Roman" pitchFamily="18" charset="0"/>
              <a:cs typeface="Times New Roman" pitchFamily="18" charset="0"/>
            </a:endParaRPr>
          </a:p>
          <a:p>
            <a:pPr marL="0" indent="0" algn="just">
              <a:buNone/>
            </a:pPr>
            <a:r>
              <a:rPr lang="ru-RU" sz="2000" dirty="0" err="1">
                <a:latin typeface="Times New Roman" pitchFamily="18" charset="0"/>
                <a:cs typeface="Times New Roman" pitchFamily="18" charset="0"/>
              </a:rPr>
              <a:t>Наукове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дослідження</a:t>
            </a:r>
            <a:r>
              <a:rPr lang="ru-RU" sz="2000" dirty="0">
                <a:latin typeface="Times New Roman" pitchFamily="18" charset="0"/>
                <a:cs typeface="Times New Roman" pitchFamily="18" charset="0"/>
              </a:rPr>
              <a:t> є основною формою </a:t>
            </a:r>
            <a:r>
              <a:rPr lang="ru-RU" sz="2000" dirty="0" err="1">
                <a:latin typeface="Times New Roman" pitchFamily="18" charset="0"/>
                <a:cs typeface="Times New Roman" pitchFamily="18" charset="0"/>
              </a:rPr>
              <a:t>здійснення</a:t>
            </a:r>
            <a:r>
              <a:rPr lang="ru-RU" sz="2000" dirty="0">
                <a:latin typeface="Times New Roman" pitchFamily="18" charset="0"/>
                <a:cs typeface="Times New Roman" pitchFamily="18" charset="0"/>
              </a:rPr>
              <a:t> і </a:t>
            </a:r>
            <a:r>
              <a:rPr lang="ru-RU" sz="2000" dirty="0" err="1">
                <a:latin typeface="Times New Roman" pitchFamily="18" charset="0"/>
                <a:cs typeface="Times New Roman" pitchFamily="18" charset="0"/>
              </a:rPr>
              <a:t>розвитку</a:t>
            </a:r>
            <a:r>
              <a:rPr lang="ru-RU" sz="2000" dirty="0">
                <a:latin typeface="Times New Roman" pitchFamily="18" charset="0"/>
                <a:cs typeface="Times New Roman" pitchFamily="18" charset="0"/>
              </a:rPr>
              <a:t> науки. </a:t>
            </a:r>
          </a:p>
          <a:p>
            <a:pPr marL="0" indent="0" algn="just">
              <a:buNone/>
            </a:pPr>
            <a:r>
              <a:rPr lang="uk-UA" sz="2000" b="1" i="1" dirty="0">
                <a:latin typeface="Times New Roman" pitchFamily="18" charset="0"/>
                <a:cs typeface="Times New Roman" pitchFamily="18" charset="0"/>
              </a:rPr>
              <a:t>Наукове дослідження</a:t>
            </a:r>
            <a:r>
              <a:rPr lang="uk-UA" sz="2000" i="1" dirty="0">
                <a:latin typeface="Times New Roman" pitchFamily="18" charset="0"/>
                <a:cs typeface="Times New Roman" pitchFamily="18" charset="0"/>
              </a:rPr>
              <a:t> </a:t>
            </a:r>
            <a:r>
              <a:rPr lang="uk-UA" sz="2000" dirty="0">
                <a:latin typeface="Times New Roman" pitchFamily="18" charset="0"/>
                <a:cs typeface="Times New Roman" pitchFamily="18" charset="0"/>
              </a:rPr>
              <a:t>– це особлива форма процесу пізнання, систематичне, цілеспрямоване вивчення об’єктів, в якому використовуються засоби і методи науки і яке завершується формування знання про досліджуваний об’єкт.</a:t>
            </a:r>
            <a:endParaRPr lang="ru-RU" sz="2000" dirty="0">
              <a:latin typeface="Times New Roman" pitchFamily="18" charset="0"/>
              <a:cs typeface="Times New Roman" pitchFamily="18" charset="0"/>
            </a:endParaRPr>
          </a:p>
          <a:p>
            <a:pPr marL="0" indent="0" algn="just">
              <a:buNone/>
            </a:pPr>
            <a:r>
              <a:rPr lang="ru-RU" sz="2000" dirty="0">
                <a:latin typeface="Times New Roman" pitchFamily="18" charset="0"/>
                <a:cs typeface="Times New Roman" pitchFamily="18" charset="0"/>
              </a:rPr>
              <a:t>В </a:t>
            </a:r>
            <a:r>
              <a:rPr lang="ru-RU" sz="2000" dirty="0" err="1">
                <a:latin typeface="Times New Roman" pitchFamily="18" charset="0"/>
                <a:cs typeface="Times New Roman" pitchFamily="18" charset="0"/>
              </a:rPr>
              <a:t>загальному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наукові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дослідження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поділяються</a:t>
            </a:r>
            <a:r>
              <a:rPr lang="ru-RU" sz="2000" dirty="0">
                <a:latin typeface="Times New Roman" pitchFamily="18" charset="0"/>
                <a:cs typeface="Times New Roman" pitchFamily="18" charset="0"/>
              </a:rPr>
              <a:t> на </a:t>
            </a:r>
            <a:r>
              <a:rPr lang="ru-RU" sz="2000" dirty="0" err="1">
                <a:latin typeface="Times New Roman" pitchFamily="18" charset="0"/>
                <a:cs typeface="Times New Roman" pitchFamily="18" charset="0"/>
              </a:rPr>
              <a:t>дві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категорії</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фундаментальні</a:t>
            </a:r>
            <a:r>
              <a:rPr lang="ru-RU" sz="2000" dirty="0">
                <a:latin typeface="Times New Roman" pitchFamily="18" charset="0"/>
                <a:cs typeface="Times New Roman" pitchFamily="18" charset="0"/>
              </a:rPr>
              <a:t> і </a:t>
            </a:r>
            <a:r>
              <a:rPr lang="ru-RU" sz="2000" dirty="0" err="1">
                <a:latin typeface="Times New Roman" pitchFamily="18" charset="0"/>
                <a:cs typeface="Times New Roman" pitchFamily="18" charset="0"/>
              </a:rPr>
              <a:t>прикладні</a:t>
            </a:r>
            <a:r>
              <a:rPr lang="ru-RU" sz="2000" dirty="0">
                <a:latin typeface="Times New Roman" pitchFamily="18" charset="0"/>
                <a:cs typeface="Times New Roman" pitchFamily="18" charset="0"/>
              </a:rPr>
              <a:t>.</a:t>
            </a:r>
          </a:p>
          <a:p>
            <a:pPr marL="0" indent="0" algn="just">
              <a:buNone/>
            </a:pPr>
            <a:r>
              <a:rPr lang="uk-UA" sz="2000" dirty="0">
                <a:latin typeface="Times New Roman" pitchFamily="18" charset="0"/>
                <a:cs typeface="Times New Roman" pitchFamily="18" charset="0"/>
              </a:rPr>
              <a:t>Наукове дослідження має об’єкт і предмет на пізнання яких воно спрямоване.</a:t>
            </a:r>
            <a:endParaRPr lang="ru-RU" sz="2000" dirty="0">
              <a:latin typeface="Times New Roman" pitchFamily="18" charset="0"/>
              <a:cs typeface="Times New Roman" pitchFamily="18" charset="0"/>
            </a:endParaRPr>
          </a:p>
          <a:p>
            <a:pPr marL="0" indent="0" algn="just">
              <a:buNone/>
            </a:pPr>
            <a:r>
              <a:rPr lang="uk-UA" sz="2000" b="1" i="1" dirty="0">
                <a:latin typeface="Times New Roman" pitchFamily="18" charset="0"/>
                <a:cs typeface="Times New Roman" pitchFamily="18" charset="0"/>
              </a:rPr>
              <a:t>Об’єктом</a:t>
            </a:r>
            <a:r>
              <a:rPr lang="uk-UA" sz="2000" dirty="0">
                <a:latin typeface="Times New Roman" pitchFamily="18" charset="0"/>
                <a:cs typeface="Times New Roman" pitchFamily="18" charset="0"/>
              </a:rPr>
              <a:t> дослідження є процес або явище, що породжує проблемну ситуацію, і обране для вивчення.</a:t>
            </a:r>
            <a:endParaRPr lang="ru-RU" sz="2000" dirty="0">
              <a:latin typeface="Times New Roman" pitchFamily="18" charset="0"/>
              <a:cs typeface="Times New Roman" pitchFamily="18" charset="0"/>
            </a:endParaRPr>
          </a:p>
          <a:p>
            <a:pPr marL="0" indent="0" algn="just">
              <a:buNone/>
            </a:pPr>
            <a:r>
              <a:rPr lang="uk-UA" sz="2000" b="1" i="1" dirty="0">
                <a:latin typeface="Times New Roman" pitchFamily="18" charset="0"/>
                <a:cs typeface="Times New Roman" pitchFamily="18" charset="0"/>
              </a:rPr>
              <a:t>Предмет</a:t>
            </a:r>
            <a:r>
              <a:rPr lang="uk-UA" sz="2000" dirty="0">
                <a:latin typeface="Times New Roman" pitchFamily="18" charset="0"/>
                <a:cs typeface="Times New Roman" pitchFamily="18" charset="0"/>
              </a:rPr>
              <a:t> знаходиться в межах об’єкта, який вивчається.</a:t>
            </a:r>
            <a:endParaRPr lang="ru-RU" sz="2000" dirty="0">
              <a:latin typeface="Times New Roman" pitchFamily="18" charset="0"/>
              <a:cs typeface="Times New Roman" pitchFamily="18" charset="0"/>
            </a:endParaRPr>
          </a:p>
          <a:p>
            <a:pPr marL="0" indent="0" algn="just">
              <a:buNone/>
            </a:pPr>
            <a:r>
              <a:rPr lang="uk-UA" sz="2000" b="1" i="1" dirty="0">
                <a:latin typeface="Times New Roman" pitchFamily="18" charset="0"/>
                <a:cs typeface="Times New Roman" pitchFamily="18" charset="0"/>
              </a:rPr>
              <a:t>Мета</a:t>
            </a:r>
            <a:r>
              <a:rPr lang="uk-UA" sz="2000" dirty="0">
                <a:latin typeface="Times New Roman" pitchFamily="18" charset="0"/>
                <a:cs typeface="Times New Roman" pitchFamily="18" charset="0"/>
              </a:rPr>
              <a:t> наукового дослідження включає визначення об’єкта, достовірність вивчення його структури, характеристик, зв’язків на основі розроблення у науці принципів та методів  пізнання для отримання корисних для діяльності людини результатів, впровадження в практику, отримання певного ефекту.</a:t>
            </a:r>
            <a:endParaRPr lang="ru-RU" sz="2000" dirty="0">
              <a:latin typeface="Times New Roman" pitchFamily="18" charset="0"/>
              <a:cs typeface="Times New Roman" pitchFamily="18" charset="0"/>
            </a:endParaRPr>
          </a:p>
          <a:p>
            <a:pPr marL="0" indent="0" algn="just">
              <a:buNone/>
            </a:pPr>
            <a:r>
              <a:rPr lang="uk-UA" sz="2000" b="1" i="1" dirty="0">
                <a:latin typeface="Times New Roman" pitchFamily="18" charset="0"/>
                <a:cs typeface="Times New Roman" pitchFamily="18" charset="0"/>
              </a:rPr>
              <a:t>Завдання</a:t>
            </a:r>
            <a:r>
              <a:rPr lang="uk-UA" sz="2000" dirty="0">
                <a:latin typeface="Times New Roman" pitchFamily="18" charset="0"/>
                <a:cs typeface="Times New Roman" pitchFamily="18" charset="0"/>
              </a:rPr>
              <a:t> – це певні напрями дослідження, які дозволяють реалізувати поставлену мету.</a:t>
            </a:r>
            <a:endParaRPr lang="ru-RU" sz="2000" dirty="0">
              <a:latin typeface="Times New Roman" pitchFamily="18" charset="0"/>
              <a:cs typeface="Times New Roman" pitchFamily="18" charset="0"/>
            </a:endParaRPr>
          </a:p>
          <a:p>
            <a:endParaRPr lang="ru-RU" sz="900" dirty="0"/>
          </a:p>
        </p:txBody>
      </p:sp>
    </p:spTree>
    <p:extLst>
      <p:ext uri="{BB962C8B-B14F-4D97-AF65-F5344CB8AC3E}">
        <p14:creationId xmlns:p14="http://schemas.microsoft.com/office/powerpoint/2010/main" val="1604623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3347864" y="0"/>
            <a:ext cx="3483069" cy="430887"/>
          </a:xfrm>
          <a:prstGeom prst="rect">
            <a:avLst/>
          </a:prstGeom>
        </p:spPr>
        <p:txBody>
          <a:bodyPr wrap="none">
            <a:spAutoFit/>
          </a:bodyPr>
          <a:lstStyle/>
          <a:p>
            <a:r>
              <a:rPr lang="ru-RU" sz="2200" b="1" dirty="0">
                <a:latin typeface="Arial" pitchFamily="34" charset="0"/>
                <a:cs typeface="Arial" pitchFamily="34" charset="0"/>
              </a:rPr>
              <a:t>1.1 </a:t>
            </a:r>
            <a:r>
              <a:rPr lang="ru-RU" sz="2200" b="1" dirty="0" err="1">
                <a:latin typeface="Arial" pitchFamily="34" charset="0"/>
                <a:cs typeface="Arial" pitchFamily="34" charset="0"/>
              </a:rPr>
              <a:t>Загальні</a:t>
            </a:r>
            <a:r>
              <a:rPr lang="ru-RU" sz="2200" b="1" dirty="0">
                <a:latin typeface="Arial" pitchFamily="34" charset="0"/>
                <a:cs typeface="Arial" pitchFamily="34" charset="0"/>
              </a:rPr>
              <a:t> </a:t>
            </a:r>
            <a:r>
              <a:rPr lang="ru-RU" sz="2200" b="1" dirty="0" err="1">
                <a:latin typeface="Arial" pitchFamily="34" charset="0"/>
                <a:cs typeface="Arial" pitchFamily="34" charset="0"/>
              </a:rPr>
              <a:t>положення</a:t>
            </a:r>
            <a:endParaRPr lang="ru-RU" sz="2200" b="1" dirty="0">
              <a:latin typeface="Arial" pitchFamily="34" charset="0"/>
              <a:cs typeface="Arial" pitchFamily="34" charset="0"/>
            </a:endParaRPr>
          </a:p>
        </p:txBody>
      </p:sp>
      <p:graphicFrame>
        <p:nvGraphicFramePr>
          <p:cNvPr id="2" name="Схема 1">
            <a:extLst>
              <a:ext uri="{FF2B5EF4-FFF2-40B4-BE49-F238E27FC236}">
                <a16:creationId xmlns:a16="http://schemas.microsoft.com/office/drawing/2014/main" id="{C37CC87E-F07B-33F0-E464-1769C3B95F43}"/>
              </a:ext>
            </a:extLst>
          </p:cNvPr>
          <p:cNvGraphicFramePr/>
          <p:nvPr/>
        </p:nvGraphicFramePr>
        <p:xfrm>
          <a:off x="-23394" y="430887"/>
          <a:ext cx="9144000" cy="32008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82274"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547664" y="3861048"/>
            <a:ext cx="6270625" cy="2811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z="4000" b="1" dirty="0">
                <a:latin typeface="Times New Roman" pitchFamily="18" charset="0"/>
                <a:cs typeface="Times New Roman" pitchFamily="18" charset="0"/>
              </a:rPr>
              <a:t>Суттєвими пізнавальними елементами науки є</a:t>
            </a:r>
            <a:r>
              <a:rPr lang="uk-UA" sz="4000" dirty="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graphicFrame>
        <p:nvGraphicFramePr>
          <p:cNvPr id="4" name="Объект 3">
            <a:extLst>
              <a:ext uri="{FF2B5EF4-FFF2-40B4-BE49-F238E27FC236}">
                <a16:creationId xmlns:a16="http://schemas.microsoft.com/office/drawing/2014/main" id="{BBC1E046-645B-1F52-7951-51C5C847E287}"/>
              </a:ext>
            </a:extLst>
          </p:cNvPr>
          <p:cNvGraphicFramePr>
            <a:graphicFrameLocks noGrp="1"/>
          </p:cNvGraphicFramePr>
          <p:nvPr>
            <p:ph idx="1"/>
            <p:extLst>
              <p:ext uri="{D42A27DB-BD31-4B8C-83A1-F6EECF244321}">
                <p14:modId xmlns:p14="http://schemas.microsoft.com/office/powerpoint/2010/main" val="2074307218"/>
              </p:ext>
            </p:extLst>
          </p:nvPr>
        </p:nvGraphicFramePr>
        <p:xfrm>
          <a:off x="457200" y="160020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82169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i="1" dirty="0">
                <a:latin typeface="Times New Roman" pitchFamily="18" charset="0"/>
                <a:cs typeface="Times New Roman" pitchFamily="18" charset="0"/>
              </a:rPr>
              <a:t>Наукова ідея</a:t>
            </a:r>
            <a:endParaRPr lang="ru-RU" dirty="0">
              <a:latin typeface="Times New Roman" pitchFamily="18" charset="0"/>
              <a:cs typeface="Times New Roman" pitchFamily="18" charset="0"/>
            </a:endParaRPr>
          </a:p>
        </p:txBody>
      </p:sp>
      <p:graphicFrame>
        <p:nvGraphicFramePr>
          <p:cNvPr id="4" name="Объект 3">
            <a:extLst>
              <a:ext uri="{FF2B5EF4-FFF2-40B4-BE49-F238E27FC236}">
                <a16:creationId xmlns:a16="http://schemas.microsoft.com/office/drawing/2014/main" id="{99DEF69C-83E2-528C-658A-0784FCD5AB3B}"/>
              </a:ext>
            </a:extLst>
          </p:cNvPr>
          <p:cNvGraphicFramePr>
            <a:graphicFrameLocks noGrp="1"/>
          </p:cNvGraphicFramePr>
          <p:nvPr>
            <p:ph idx="1"/>
            <p:extLst>
              <p:ext uri="{D42A27DB-BD31-4B8C-83A1-F6EECF244321}">
                <p14:modId xmlns:p14="http://schemas.microsoft.com/office/powerpoint/2010/main" val="1765173913"/>
              </p:ext>
            </p:extLst>
          </p:nvPr>
        </p:nvGraphicFramePr>
        <p:xfrm>
          <a:off x="457200" y="160020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52119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idx="1"/>
            <p:extLst>
              <p:ext uri="{D42A27DB-BD31-4B8C-83A1-F6EECF244321}">
                <p14:modId xmlns:p14="http://schemas.microsoft.com/office/powerpoint/2010/main" val="3878482801"/>
              </p:ext>
            </p:extLst>
          </p:nvPr>
        </p:nvGraphicFramePr>
        <p:xfrm>
          <a:off x="457200" y="188640"/>
          <a:ext cx="8229600" cy="64087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99585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Объект 1">
            <a:extLst>
              <a:ext uri="{FF2B5EF4-FFF2-40B4-BE49-F238E27FC236}">
                <a16:creationId xmlns:a16="http://schemas.microsoft.com/office/drawing/2014/main" id="{E7004901-247C-B83E-813C-4E747AB05AD0}"/>
              </a:ext>
            </a:extLst>
          </p:cNvPr>
          <p:cNvGraphicFramePr>
            <a:graphicFrameLocks noGrp="1"/>
          </p:cNvGraphicFramePr>
          <p:nvPr>
            <p:ph idx="1"/>
            <p:extLst>
              <p:ext uri="{D42A27DB-BD31-4B8C-83A1-F6EECF244321}">
                <p14:modId xmlns:p14="http://schemas.microsoft.com/office/powerpoint/2010/main" val="1764179542"/>
              </p:ext>
            </p:extLst>
          </p:nvPr>
        </p:nvGraphicFramePr>
        <p:xfrm>
          <a:off x="457200" y="404665"/>
          <a:ext cx="8229600" cy="38884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1003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Объект 1">
            <a:extLst>
              <a:ext uri="{FF2B5EF4-FFF2-40B4-BE49-F238E27FC236}">
                <a16:creationId xmlns:a16="http://schemas.microsoft.com/office/drawing/2014/main" id="{4951C457-2B73-CB45-1E63-36D6A840A1D4}"/>
              </a:ext>
            </a:extLst>
          </p:cNvPr>
          <p:cNvGraphicFramePr>
            <a:graphicFrameLocks noGrp="1"/>
          </p:cNvGraphicFramePr>
          <p:nvPr>
            <p:ph idx="1"/>
            <p:extLst>
              <p:ext uri="{D42A27DB-BD31-4B8C-83A1-F6EECF244321}">
                <p14:modId xmlns:p14="http://schemas.microsoft.com/office/powerpoint/2010/main" val="1834214396"/>
              </p:ext>
            </p:extLst>
          </p:nvPr>
        </p:nvGraphicFramePr>
        <p:xfrm>
          <a:off x="107504" y="0"/>
          <a:ext cx="9036496" cy="6857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63778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464635242"/>
              </p:ext>
            </p:extLst>
          </p:nvPr>
        </p:nvGraphicFramePr>
        <p:xfrm>
          <a:off x="251520" y="116632"/>
          <a:ext cx="8229600" cy="6408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819675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хема 4"/>
          <p:cNvGraphicFramePr/>
          <p:nvPr>
            <p:extLst>
              <p:ext uri="{D42A27DB-BD31-4B8C-83A1-F6EECF244321}">
                <p14:modId xmlns:p14="http://schemas.microsoft.com/office/powerpoint/2010/main" val="3042218230"/>
              </p:ext>
            </p:extLst>
          </p:nvPr>
        </p:nvGraphicFramePr>
        <p:xfrm>
          <a:off x="539552" y="274638"/>
          <a:ext cx="8229600" cy="63947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6181574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795</TotalTime>
  <Words>897</Words>
  <Application>Microsoft Office PowerPoint</Application>
  <PresentationFormat>Экран (4:3)</PresentationFormat>
  <Paragraphs>43</Paragraphs>
  <Slides>10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Arial</vt:lpstr>
      <vt:lpstr>Arial Black</vt:lpstr>
      <vt:lpstr>Calibri</vt:lpstr>
      <vt:lpstr>Times New Roman</vt:lpstr>
      <vt:lpstr>Тема Office</vt:lpstr>
      <vt:lpstr>Презентация PowerPoint</vt:lpstr>
      <vt:lpstr>Презентация PowerPoint</vt:lpstr>
      <vt:lpstr>Суттєвими пізнавальними елементами науки є </vt:lpstr>
      <vt:lpstr>Наукова ідея</vt:lpstr>
      <vt:lpstr>Презентация PowerPoint</vt:lpstr>
      <vt:lpstr>Презентация PowerPoint</vt:lpstr>
      <vt:lpstr>Презентация PowerPoint</vt:lpstr>
      <vt:lpstr>Презентация PowerPoint</vt:lpstr>
      <vt:lpstr>Презентация PowerPoint</vt:lpstr>
      <vt:lpstr>1.2 У межах науково-дослідницької діяльності здійснюються наукові дослідження. </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1</dc:creator>
  <cp:lastModifiedBy>Ирина</cp:lastModifiedBy>
  <cp:revision>292</cp:revision>
  <dcterms:created xsi:type="dcterms:W3CDTF">2014-08-31T10:25:42Z</dcterms:created>
  <dcterms:modified xsi:type="dcterms:W3CDTF">2024-11-04T12:08:12Z</dcterms:modified>
</cp:coreProperties>
</file>