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3" r:id="rId7"/>
    <p:sldId id="269" r:id="rId8"/>
    <p:sldId id="258" r:id="rId9"/>
    <p:sldId id="265" r:id="rId10"/>
    <p:sldId id="266" r:id="rId11"/>
    <p:sldId id="267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 snapToGrid="0">
      <p:cViewPr>
        <p:scale>
          <a:sx n="68" d="100"/>
          <a:sy n="68" d="100"/>
        </p:scale>
        <p:origin x="576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EB7C2-AEAD-454F-9E6C-0E95638E2D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0EFD96-82B5-42F9-A984-F043DDF0C434}">
      <dgm:prSet phldrT="[Текст]" custT="1"/>
      <dgm:spPr/>
      <dgm:t>
        <a:bodyPr/>
        <a:lstStyle/>
        <a:p>
          <a:r>
            <a:rPr lang="uk-UA" sz="2000" dirty="0"/>
            <a:t>Рецептор</a:t>
          </a:r>
          <a:endParaRPr lang="ru-UA" sz="2000" dirty="0"/>
        </a:p>
      </dgm:t>
    </dgm:pt>
    <dgm:pt modelId="{B3B6F706-6F4A-4B8B-8DE3-F063A3D2F3E2}" type="parTrans" cxnId="{F8E7FDE0-7DD4-4A0F-BA37-3BC81F428333}">
      <dgm:prSet/>
      <dgm:spPr/>
      <dgm:t>
        <a:bodyPr/>
        <a:lstStyle/>
        <a:p>
          <a:endParaRPr lang="ru-UA"/>
        </a:p>
      </dgm:t>
    </dgm:pt>
    <dgm:pt modelId="{3B1A9E80-D794-4316-B3C3-45C4B6818505}" type="sibTrans" cxnId="{F8E7FDE0-7DD4-4A0F-BA37-3BC81F428333}">
      <dgm:prSet/>
      <dgm:spPr>
        <a:solidFill>
          <a:srgbClr val="00B050"/>
        </a:solidFill>
      </dgm:spPr>
      <dgm:t>
        <a:bodyPr/>
        <a:lstStyle/>
        <a:p>
          <a:endParaRPr lang="ru-UA" dirty="0"/>
        </a:p>
      </dgm:t>
    </dgm:pt>
    <dgm:pt modelId="{671DD090-56BE-4015-B52D-22918E30B0BF}">
      <dgm:prSet phldrT="[Текст]" custT="1"/>
      <dgm:spPr/>
      <dgm:t>
        <a:bodyPr/>
        <a:lstStyle/>
        <a:p>
          <a:r>
            <a:rPr lang="uk-UA" sz="1700" dirty="0"/>
            <a:t>Стартовий </a:t>
          </a:r>
          <a:r>
            <a:rPr lang="uk-UA" sz="2000" dirty="0"/>
            <a:t>фермент</a:t>
          </a:r>
          <a:endParaRPr lang="ru-UA" sz="2000" dirty="0"/>
        </a:p>
      </dgm:t>
    </dgm:pt>
    <dgm:pt modelId="{EFBBECEB-5383-47D0-8AC8-0625F5042B0A}" type="parTrans" cxnId="{EEE0976B-DF7F-4B8C-8476-B85104D75D04}">
      <dgm:prSet/>
      <dgm:spPr/>
      <dgm:t>
        <a:bodyPr/>
        <a:lstStyle/>
        <a:p>
          <a:endParaRPr lang="ru-UA"/>
        </a:p>
      </dgm:t>
    </dgm:pt>
    <dgm:pt modelId="{D5E0CEC7-DB19-4E85-B266-855161635ECB}" type="sibTrans" cxnId="{EEE0976B-DF7F-4B8C-8476-B85104D75D04}">
      <dgm:prSet/>
      <dgm:spPr>
        <a:solidFill>
          <a:srgbClr val="00B050"/>
        </a:solidFill>
      </dgm:spPr>
      <dgm:t>
        <a:bodyPr/>
        <a:lstStyle/>
        <a:p>
          <a:endParaRPr lang="ru-UA"/>
        </a:p>
      </dgm:t>
    </dgm:pt>
    <dgm:pt modelId="{9FDE06FC-8800-473F-AA1B-9FF8BF0D3941}">
      <dgm:prSet phldrT="[Текст]" custT="1"/>
      <dgm:spPr/>
      <dgm:t>
        <a:bodyPr/>
        <a:lstStyle/>
        <a:p>
          <a:r>
            <a:rPr lang="uk-UA" sz="2000" dirty="0" err="1"/>
            <a:t>Протеїнкінази</a:t>
          </a:r>
          <a:endParaRPr lang="ru-UA" sz="2000" dirty="0"/>
        </a:p>
      </dgm:t>
    </dgm:pt>
    <dgm:pt modelId="{22AD044F-40B0-4EAD-B5E8-E0F7CA01C064}" type="parTrans" cxnId="{192F7125-6030-448C-88F2-C3EA3C984CA8}">
      <dgm:prSet/>
      <dgm:spPr/>
      <dgm:t>
        <a:bodyPr/>
        <a:lstStyle/>
        <a:p>
          <a:endParaRPr lang="ru-UA"/>
        </a:p>
      </dgm:t>
    </dgm:pt>
    <dgm:pt modelId="{179B5F3F-4D97-4C9F-9848-45A884BBA4AC}" type="sibTrans" cxnId="{192F7125-6030-448C-88F2-C3EA3C984CA8}">
      <dgm:prSet/>
      <dgm:spPr>
        <a:solidFill>
          <a:srgbClr val="00B050"/>
        </a:solidFill>
      </dgm:spPr>
      <dgm:t>
        <a:bodyPr/>
        <a:lstStyle/>
        <a:p>
          <a:endParaRPr lang="ru-UA"/>
        </a:p>
      </dgm:t>
    </dgm:pt>
    <dgm:pt modelId="{85311202-D356-4E4F-8167-4CB04969E7D6}">
      <dgm:prSet/>
      <dgm:spPr/>
      <dgm:t>
        <a:bodyPr/>
        <a:lstStyle/>
        <a:p>
          <a:r>
            <a:rPr lang="uk-UA" dirty="0"/>
            <a:t>ФРТ</a:t>
          </a:r>
          <a:endParaRPr lang="ru-UA" dirty="0"/>
        </a:p>
      </dgm:t>
    </dgm:pt>
    <dgm:pt modelId="{383B0910-D39B-46DF-95F7-09AAE0231E25}" type="parTrans" cxnId="{5B66610C-3BC6-4980-A15D-BAD38372B25E}">
      <dgm:prSet/>
      <dgm:spPr/>
      <dgm:t>
        <a:bodyPr/>
        <a:lstStyle/>
        <a:p>
          <a:endParaRPr lang="ru-UA"/>
        </a:p>
      </dgm:t>
    </dgm:pt>
    <dgm:pt modelId="{C89BBFFD-7AA6-4980-BC63-F31710E79F60}" type="sibTrans" cxnId="{5B66610C-3BC6-4980-A15D-BAD38372B25E}">
      <dgm:prSet/>
      <dgm:spPr>
        <a:solidFill>
          <a:srgbClr val="00B050"/>
        </a:solidFill>
      </dgm:spPr>
      <dgm:t>
        <a:bodyPr/>
        <a:lstStyle/>
        <a:p>
          <a:endParaRPr lang="ru-UA"/>
        </a:p>
      </dgm:t>
    </dgm:pt>
    <dgm:pt modelId="{683FB28C-3C90-4FDB-9F20-72C39B6E6462}">
      <dgm:prSet/>
      <dgm:spPr/>
      <dgm:t>
        <a:bodyPr/>
        <a:lstStyle/>
        <a:p>
          <a:r>
            <a:rPr lang="uk-UA" dirty="0"/>
            <a:t>Зміна експресії генів</a:t>
          </a:r>
          <a:endParaRPr lang="ru-UA" dirty="0"/>
        </a:p>
      </dgm:t>
    </dgm:pt>
    <dgm:pt modelId="{FC827305-B55C-4CFF-A4C7-049E335C39C6}" type="parTrans" cxnId="{2B1B3EC0-B0B3-408B-9326-775472705AAD}">
      <dgm:prSet/>
      <dgm:spPr/>
      <dgm:t>
        <a:bodyPr/>
        <a:lstStyle/>
        <a:p>
          <a:endParaRPr lang="ru-UA"/>
        </a:p>
      </dgm:t>
    </dgm:pt>
    <dgm:pt modelId="{F5E2D1EC-FF68-4378-81EC-15DB35661390}" type="sibTrans" cxnId="{2B1B3EC0-B0B3-408B-9326-775472705AAD}">
      <dgm:prSet/>
      <dgm:spPr/>
      <dgm:t>
        <a:bodyPr/>
        <a:lstStyle/>
        <a:p>
          <a:endParaRPr lang="ru-UA"/>
        </a:p>
      </dgm:t>
    </dgm:pt>
    <dgm:pt modelId="{C8B7F877-41AA-4B38-9222-45689516B9B7}" type="pres">
      <dgm:prSet presAssocID="{B11EB7C2-AEAD-454F-9E6C-0E95638E2D45}" presName="Name0" presStyleCnt="0">
        <dgm:presLayoutVars>
          <dgm:dir/>
          <dgm:resizeHandles val="exact"/>
        </dgm:presLayoutVars>
      </dgm:prSet>
      <dgm:spPr/>
    </dgm:pt>
    <dgm:pt modelId="{F3F666F1-D8A0-43A6-92C5-1BD3C4C71670}" type="pres">
      <dgm:prSet presAssocID="{3B0EFD96-82B5-42F9-A984-F043DDF0C4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A8994-2BE6-40E3-BB22-405A4FC3837A}" type="pres">
      <dgm:prSet presAssocID="{3B1A9E80-D794-4316-B3C3-45C4B68185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D7FAC5-3B6A-499D-9A1A-6BE86C60063A}" type="pres">
      <dgm:prSet presAssocID="{3B1A9E80-D794-4316-B3C3-45C4B681850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A0177B4-0CC7-4BCD-8AD1-F408D550A1B7}" type="pres">
      <dgm:prSet presAssocID="{671DD090-56BE-4015-B52D-22918E30B0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B38A9-9E35-4F70-B5F6-CFFD38174BC3}" type="pres">
      <dgm:prSet presAssocID="{D5E0CEC7-DB19-4E85-B266-855161635EC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21FE8FF-40B7-4BFA-80F8-A074B5FBDE40}" type="pres">
      <dgm:prSet presAssocID="{D5E0CEC7-DB19-4E85-B266-855161635EC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F58B033-ABCE-4906-8F5F-9CA21ADED9CC}" type="pres">
      <dgm:prSet presAssocID="{9FDE06FC-8800-473F-AA1B-9FF8BF0D3941}" presName="node" presStyleLbl="node1" presStyleIdx="2" presStyleCnt="5" custScaleX="126599" custLinFactNeighborX="-5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77D20-2F32-437A-AC99-4FC7458E799A}" type="pres">
      <dgm:prSet presAssocID="{179B5F3F-4D97-4C9F-9848-45A884BBA4A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73C133D-15EA-49F2-8454-1C4328DEF140}" type="pres">
      <dgm:prSet presAssocID="{179B5F3F-4D97-4C9F-9848-45A884BBA4A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71490C7-727A-4696-82F1-33106E6FDEFD}" type="pres">
      <dgm:prSet presAssocID="{85311202-D356-4E4F-8167-4CB04969E7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F95A5-9E2D-44D2-89BE-C45340E2BDBF}" type="pres">
      <dgm:prSet presAssocID="{C89BBFFD-7AA6-4980-BC63-F31710E79F6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2FE0C14-340F-490F-9BD9-08795B6BBC1E}" type="pres">
      <dgm:prSet presAssocID="{C89BBFFD-7AA6-4980-BC63-F31710E79F6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F28F6AE-EC98-4235-A83E-DC542DE022D7}" type="pres">
      <dgm:prSet presAssocID="{683FB28C-3C90-4FDB-9F20-72C39B6E646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AF0F0-6D54-4D54-8690-9566B917AE9A}" type="presOf" srcId="{D5E0CEC7-DB19-4E85-B266-855161635ECB}" destId="{421FE8FF-40B7-4BFA-80F8-A074B5FBDE40}" srcOrd="1" destOrd="0" presId="urn:microsoft.com/office/officeart/2005/8/layout/process1"/>
    <dgm:cxn modelId="{EEE0976B-DF7F-4B8C-8476-B85104D75D04}" srcId="{B11EB7C2-AEAD-454F-9E6C-0E95638E2D45}" destId="{671DD090-56BE-4015-B52D-22918E30B0BF}" srcOrd="1" destOrd="0" parTransId="{EFBBECEB-5383-47D0-8AC8-0625F5042B0A}" sibTransId="{D5E0CEC7-DB19-4E85-B266-855161635ECB}"/>
    <dgm:cxn modelId="{13A00CE3-820C-4BC7-AABB-50DADF99D1B2}" type="presOf" srcId="{671DD090-56BE-4015-B52D-22918E30B0BF}" destId="{4A0177B4-0CC7-4BCD-8AD1-F408D550A1B7}" srcOrd="0" destOrd="0" presId="urn:microsoft.com/office/officeart/2005/8/layout/process1"/>
    <dgm:cxn modelId="{2B1B3EC0-B0B3-408B-9326-775472705AAD}" srcId="{B11EB7C2-AEAD-454F-9E6C-0E95638E2D45}" destId="{683FB28C-3C90-4FDB-9F20-72C39B6E6462}" srcOrd="4" destOrd="0" parTransId="{FC827305-B55C-4CFF-A4C7-049E335C39C6}" sibTransId="{F5E2D1EC-FF68-4378-81EC-15DB35661390}"/>
    <dgm:cxn modelId="{3064DF37-6FD3-4C00-ADF0-85C13F30AC8A}" type="presOf" srcId="{179B5F3F-4D97-4C9F-9848-45A884BBA4AC}" destId="{45777D20-2F32-437A-AC99-4FC7458E799A}" srcOrd="0" destOrd="0" presId="urn:microsoft.com/office/officeart/2005/8/layout/process1"/>
    <dgm:cxn modelId="{5B66610C-3BC6-4980-A15D-BAD38372B25E}" srcId="{B11EB7C2-AEAD-454F-9E6C-0E95638E2D45}" destId="{85311202-D356-4E4F-8167-4CB04969E7D6}" srcOrd="3" destOrd="0" parTransId="{383B0910-D39B-46DF-95F7-09AAE0231E25}" sibTransId="{C89BBFFD-7AA6-4980-BC63-F31710E79F60}"/>
    <dgm:cxn modelId="{192F7125-6030-448C-88F2-C3EA3C984CA8}" srcId="{B11EB7C2-AEAD-454F-9E6C-0E95638E2D45}" destId="{9FDE06FC-8800-473F-AA1B-9FF8BF0D3941}" srcOrd="2" destOrd="0" parTransId="{22AD044F-40B0-4EAD-B5E8-E0F7CA01C064}" sibTransId="{179B5F3F-4D97-4C9F-9848-45A884BBA4AC}"/>
    <dgm:cxn modelId="{ADD17210-45C8-45F6-BECA-7C0EA6FDE389}" type="presOf" srcId="{179B5F3F-4D97-4C9F-9848-45A884BBA4AC}" destId="{373C133D-15EA-49F2-8454-1C4328DEF140}" srcOrd="1" destOrd="0" presId="urn:microsoft.com/office/officeart/2005/8/layout/process1"/>
    <dgm:cxn modelId="{59358609-297B-4C98-AF70-BE00E6E816AA}" type="presOf" srcId="{D5E0CEC7-DB19-4E85-B266-855161635ECB}" destId="{5B6B38A9-9E35-4F70-B5F6-CFFD38174BC3}" srcOrd="0" destOrd="0" presId="urn:microsoft.com/office/officeart/2005/8/layout/process1"/>
    <dgm:cxn modelId="{AF4D8B35-D771-4FFA-A872-EACB5011CE27}" type="presOf" srcId="{C89BBFFD-7AA6-4980-BC63-F31710E79F60}" destId="{DCDF95A5-9E2D-44D2-89BE-C45340E2BDBF}" srcOrd="0" destOrd="0" presId="urn:microsoft.com/office/officeart/2005/8/layout/process1"/>
    <dgm:cxn modelId="{94F2F625-9EE9-4C33-9E69-21BFB9B50DCF}" type="presOf" srcId="{C89BBFFD-7AA6-4980-BC63-F31710E79F60}" destId="{52FE0C14-340F-490F-9BD9-08795B6BBC1E}" srcOrd="1" destOrd="0" presId="urn:microsoft.com/office/officeart/2005/8/layout/process1"/>
    <dgm:cxn modelId="{890C97D0-DF19-4EBB-AFAA-4E05FA6F6E54}" type="presOf" srcId="{3B0EFD96-82B5-42F9-A984-F043DDF0C434}" destId="{F3F666F1-D8A0-43A6-92C5-1BD3C4C71670}" srcOrd="0" destOrd="0" presId="urn:microsoft.com/office/officeart/2005/8/layout/process1"/>
    <dgm:cxn modelId="{86614881-9E24-481D-B280-FAF03C66FD8B}" type="presOf" srcId="{3B1A9E80-D794-4316-B3C3-45C4B6818505}" destId="{CA2A8994-2BE6-40E3-BB22-405A4FC3837A}" srcOrd="0" destOrd="0" presId="urn:microsoft.com/office/officeart/2005/8/layout/process1"/>
    <dgm:cxn modelId="{F8E7FDE0-7DD4-4A0F-BA37-3BC81F428333}" srcId="{B11EB7C2-AEAD-454F-9E6C-0E95638E2D45}" destId="{3B0EFD96-82B5-42F9-A984-F043DDF0C434}" srcOrd="0" destOrd="0" parTransId="{B3B6F706-6F4A-4B8B-8DE3-F063A3D2F3E2}" sibTransId="{3B1A9E80-D794-4316-B3C3-45C4B6818505}"/>
    <dgm:cxn modelId="{5B013402-F722-48B1-B755-A76980AF129A}" type="presOf" srcId="{683FB28C-3C90-4FDB-9F20-72C39B6E6462}" destId="{8F28F6AE-EC98-4235-A83E-DC542DE022D7}" srcOrd="0" destOrd="0" presId="urn:microsoft.com/office/officeart/2005/8/layout/process1"/>
    <dgm:cxn modelId="{90398EFF-12E1-4868-ACA3-FD1C59792962}" type="presOf" srcId="{9FDE06FC-8800-473F-AA1B-9FF8BF0D3941}" destId="{EF58B033-ABCE-4906-8F5F-9CA21ADED9CC}" srcOrd="0" destOrd="0" presId="urn:microsoft.com/office/officeart/2005/8/layout/process1"/>
    <dgm:cxn modelId="{33B0893A-A5C0-4323-BAC5-F74FF24A65B8}" type="presOf" srcId="{85311202-D356-4E4F-8167-4CB04969E7D6}" destId="{B71490C7-727A-4696-82F1-33106E6FDEFD}" srcOrd="0" destOrd="0" presId="urn:microsoft.com/office/officeart/2005/8/layout/process1"/>
    <dgm:cxn modelId="{177E1C79-7363-4D4C-8167-964E219123F0}" type="presOf" srcId="{3B1A9E80-D794-4316-B3C3-45C4B6818505}" destId="{18D7FAC5-3B6A-499D-9A1A-6BE86C60063A}" srcOrd="1" destOrd="0" presId="urn:microsoft.com/office/officeart/2005/8/layout/process1"/>
    <dgm:cxn modelId="{7D48F7D8-8701-42BD-BFA0-6BBCDED0725E}" type="presOf" srcId="{B11EB7C2-AEAD-454F-9E6C-0E95638E2D45}" destId="{C8B7F877-41AA-4B38-9222-45689516B9B7}" srcOrd="0" destOrd="0" presId="urn:microsoft.com/office/officeart/2005/8/layout/process1"/>
    <dgm:cxn modelId="{5DDA201B-B5AD-4ADA-9D3B-92A956B815C6}" type="presParOf" srcId="{C8B7F877-41AA-4B38-9222-45689516B9B7}" destId="{F3F666F1-D8A0-43A6-92C5-1BD3C4C71670}" srcOrd="0" destOrd="0" presId="urn:microsoft.com/office/officeart/2005/8/layout/process1"/>
    <dgm:cxn modelId="{8B432F0B-4DE1-4E1C-8AE8-5DFEC0CC5350}" type="presParOf" srcId="{C8B7F877-41AA-4B38-9222-45689516B9B7}" destId="{CA2A8994-2BE6-40E3-BB22-405A4FC3837A}" srcOrd="1" destOrd="0" presId="urn:microsoft.com/office/officeart/2005/8/layout/process1"/>
    <dgm:cxn modelId="{6AE7B88D-E88E-4E0C-B7AC-B5D73DA75491}" type="presParOf" srcId="{CA2A8994-2BE6-40E3-BB22-405A4FC3837A}" destId="{18D7FAC5-3B6A-499D-9A1A-6BE86C60063A}" srcOrd="0" destOrd="0" presId="urn:microsoft.com/office/officeart/2005/8/layout/process1"/>
    <dgm:cxn modelId="{92BAD7DF-2E21-4257-AF22-E0AA30655100}" type="presParOf" srcId="{C8B7F877-41AA-4B38-9222-45689516B9B7}" destId="{4A0177B4-0CC7-4BCD-8AD1-F408D550A1B7}" srcOrd="2" destOrd="0" presId="urn:microsoft.com/office/officeart/2005/8/layout/process1"/>
    <dgm:cxn modelId="{50B9F25D-B536-4A3C-98FC-59062A1C5EA0}" type="presParOf" srcId="{C8B7F877-41AA-4B38-9222-45689516B9B7}" destId="{5B6B38A9-9E35-4F70-B5F6-CFFD38174BC3}" srcOrd="3" destOrd="0" presId="urn:microsoft.com/office/officeart/2005/8/layout/process1"/>
    <dgm:cxn modelId="{0B342B2B-3C29-4D79-9F9B-D07D7F10E459}" type="presParOf" srcId="{5B6B38A9-9E35-4F70-B5F6-CFFD38174BC3}" destId="{421FE8FF-40B7-4BFA-80F8-A074B5FBDE40}" srcOrd="0" destOrd="0" presId="urn:microsoft.com/office/officeart/2005/8/layout/process1"/>
    <dgm:cxn modelId="{C9C68D79-102D-4B58-BE51-F7C59BD47BE6}" type="presParOf" srcId="{C8B7F877-41AA-4B38-9222-45689516B9B7}" destId="{EF58B033-ABCE-4906-8F5F-9CA21ADED9CC}" srcOrd="4" destOrd="0" presId="urn:microsoft.com/office/officeart/2005/8/layout/process1"/>
    <dgm:cxn modelId="{8DA1D432-2889-48D1-BD16-1309B5B2A1B6}" type="presParOf" srcId="{C8B7F877-41AA-4B38-9222-45689516B9B7}" destId="{45777D20-2F32-437A-AC99-4FC7458E799A}" srcOrd="5" destOrd="0" presId="urn:microsoft.com/office/officeart/2005/8/layout/process1"/>
    <dgm:cxn modelId="{A1D9B7AA-085B-440F-9CB4-5231380304A7}" type="presParOf" srcId="{45777D20-2F32-437A-AC99-4FC7458E799A}" destId="{373C133D-15EA-49F2-8454-1C4328DEF140}" srcOrd="0" destOrd="0" presId="urn:microsoft.com/office/officeart/2005/8/layout/process1"/>
    <dgm:cxn modelId="{7D13B87A-C24F-49DC-896D-955F9B4E12FE}" type="presParOf" srcId="{C8B7F877-41AA-4B38-9222-45689516B9B7}" destId="{B71490C7-727A-4696-82F1-33106E6FDEFD}" srcOrd="6" destOrd="0" presId="urn:microsoft.com/office/officeart/2005/8/layout/process1"/>
    <dgm:cxn modelId="{5C586DA6-2916-4F81-8258-3CB78716C72C}" type="presParOf" srcId="{C8B7F877-41AA-4B38-9222-45689516B9B7}" destId="{DCDF95A5-9E2D-44D2-89BE-C45340E2BDBF}" srcOrd="7" destOrd="0" presId="urn:microsoft.com/office/officeart/2005/8/layout/process1"/>
    <dgm:cxn modelId="{80EDE3D0-4C64-4168-8401-2ABFCA1BA78C}" type="presParOf" srcId="{DCDF95A5-9E2D-44D2-89BE-C45340E2BDBF}" destId="{52FE0C14-340F-490F-9BD9-08795B6BBC1E}" srcOrd="0" destOrd="0" presId="urn:microsoft.com/office/officeart/2005/8/layout/process1"/>
    <dgm:cxn modelId="{030A1F8D-8F72-4D75-9B44-CA9DC6B36A0E}" type="presParOf" srcId="{C8B7F877-41AA-4B38-9222-45689516B9B7}" destId="{8F28F6AE-EC98-4235-A83E-DC542DE022D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666F1-D8A0-43A6-92C5-1BD3C4C71670}">
      <dsp:nvSpPr>
        <dsp:cNvPr id="0" name=""/>
        <dsp:cNvSpPr/>
      </dsp:nvSpPr>
      <dsp:spPr>
        <a:xfrm>
          <a:off x="9476" y="2925059"/>
          <a:ext cx="1434613" cy="98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Рецептор</a:t>
          </a:r>
          <a:endParaRPr lang="ru-UA" sz="2000" kern="1200" dirty="0"/>
        </a:p>
      </dsp:txBody>
      <dsp:txXfrm>
        <a:off x="38232" y="2953815"/>
        <a:ext cx="1377101" cy="924301"/>
      </dsp:txXfrm>
    </dsp:sp>
    <dsp:sp modelId="{CA2A8994-2BE6-40E3-BB22-405A4FC3837A}">
      <dsp:nvSpPr>
        <dsp:cNvPr id="0" name=""/>
        <dsp:cNvSpPr/>
      </dsp:nvSpPr>
      <dsp:spPr>
        <a:xfrm>
          <a:off x="1587551" y="3238074"/>
          <a:ext cx="304138" cy="35578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400" kern="1200" dirty="0"/>
        </a:p>
      </dsp:txBody>
      <dsp:txXfrm>
        <a:off x="1587551" y="3309231"/>
        <a:ext cx="212897" cy="213470"/>
      </dsp:txXfrm>
    </dsp:sp>
    <dsp:sp modelId="{4A0177B4-0CC7-4BCD-8AD1-F408D550A1B7}">
      <dsp:nvSpPr>
        <dsp:cNvPr id="0" name=""/>
        <dsp:cNvSpPr/>
      </dsp:nvSpPr>
      <dsp:spPr>
        <a:xfrm>
          <a:off x="2017935" y="2925059"/>
          <a:ext cx="1434613" cy="98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Стартовий </a:t>
          </a:r>
          <a:r>
            <a:rPr lang="uk-UA" sz="2000" kern="1200" dirty="0"/>
            <a:t>фермент</a:t>
          </a:r>
          <a:endParaRPr lang="ru-UA" sz="2000" kern="1200" dirty="0"/>
        </a:p>
      </dsp:txBody>
      <dsp:txXfrm>
        <a:off x="2046691" y="2953815"/>
        <a:ext cx="1377101" cy="924301"/>
      </dsp:txXfrm>
    </dsp:sp>
    <dsp:sp modelId="{5B6B38A9-9E35-4F70-B5F6-CFFD38174BC3}">
      <dsp:nvSpPr>
        <dsp:cNvPr id="0" name=""/>
        <dsp:cNvSpPr/>
      </dsp:nvSpPr>
      <dsp:spPr>
        <a:xfrm>
          <a:off x="3588554" y="3238074"/>
          <a:ext cx="288332" cy="35578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400" kern="1200"/>
        </a:p>
      </dsp:txBody>
      <dsp:txXfrm>
        <a:off x="3588554" y="3309231"/>
        <a:ext cx="201832" cy="213470"/>
      </dsp:txXfrm>
    </dsp:sp>
    <dsp:sp modelId="{EF58B033-ABCE-4906-8F5F-9CA21ADED9CC}">
      <dsp:nvSpPr>
        <dsp:cNvPr id="0" name=""/>
        <dsp:cNvSpPr/>
      </dsp:nvSpPr>
      <dsp:spPr>
        <a:xfrm>
          <a:off x="3996571" y="2925059"/>
          <a:ext cx="1816206" cy="98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/>
            <a:t>Протеїнкінази</a:t>
          </a:r>
          <a:endParaRPr lang="ru-UA" sz="2000" kern="1200" dirty="0"/>
        </a:p>
      </dsp:txBody>
      <dsp:txXfrm>
        <a:off x="4025327" y="2953815"/>
        <a:ext cx="1758694" cy="924301"/>
      </dsp:txXfrm>
    </dsp:sp>
    <dsp:sp modelId="{45777D20-2F32-437A-AC99-4FC7458E799A}">
      <dsp:nvSpPr>
        <dsp:cNvPr id="0" name=""/>
        <dsp:cNvSpPr/>
      </dsp:nvSpPr>
      <dsp:spPr>
        <a:xfrm>
          <a:off x="5963694" y="3238074"/>
          <a:ext cx="319944" cy="35578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400" kern="1200"/>
        </a:p>
      </dsp:txBody>
      <dsp:txXfrm>
        <a:off x="5963694" y="3309231"/>
        <a:ext cx="223961" cy="213470"/>
      </dsp:txXfrm>
    </dsp:sp>
    <dsp:sp modelId="{B71490C7-727A-4696-82F1-33106E6FDEFD}">
      <dsp:nvSpPr>
        <dsp:cNvPr id="0" name=""/>
        <dsp:cNvSpPr/>
      </dsp:nvSpPr>
      <dsp:spPr>
        <a:xfrm>
          <a:off x="6416446" y="2925059"/>
          <a:ext cx="1434613" cy="98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ФРТ</a:t>
          </a:r>
          <a:endParaRPr lang="ru-UA" sz="1800" kern="1200" dirty="0"/>
        </a:p>
      </dsp:txBody>
      <dsp:txXfrm>
        <a:off x="6445202" y="2953815"/>
        <a:ext cx="1377101" cy="924301"/>
      </dsp:txXfrm>
    </dsp:sp>
    <dsp:sp modelId="{DCDF95A5-9E2D-44D2-89BE-C45340E2BDBF}">
      <dsp:nvSpPr>
        <dsp:cNvPr id="0" name=""/>
        <dsp:cNvSpPr/>
      </dsp:nvSpPr>
      <dsp:spPr>
        <a:xfrm>
          <a:off x="7994520" y="3238074"/>
          <a:ext cx="304138" cy="35578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400" kern="1200"/>
        </a:p>
      </dsp:txBody>
      <dsp:txXfrm>
        <a:off x="7994520" y="3309231"/>
        <a:ext cx="212897" cy="213470"/>
      </dsp:txXfrm>
    </dsp:sp>
    <dsp:sp modelId="{8F28F6AE-EC98-4235-A83E-DC542DE022D7}">
      <dsp:nvSpPr>
        <dsp:cNvPr id="0" name=""/>
        <dsp:cNvSpPr/>
      </dsp:nvSpPr>
      <dsp:spPr>
        <a:xfrm>
          <a:off x="8424905" y="2925059"/>
          <a:ext cx="1434613" cy="98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Зміна експресії генів</a:t>
          </a:r>
          <a:endParaRPr lang="ru-UA" sz="1800" kern="1200" dirty="0"/>
        </a:p>
      </dsp:txBody>
      <dsp:txXfrm>
        <a:off x="8453661" y="2953815"/>
        <a:ext cx="1377101" cy="924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33925-A48E-812D-2D2A-3B329260A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AB8120-60B6-2E66-CDB5-440A8335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F54C6-B420-D188-2439-1AB69F2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23B24-34A7-78FE-015C-7939E2E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0C9CF-1EE6-F478-E60F-F0E900A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017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B7F54-98C6-B623-7C93-4E247B49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FD642-E8C4-C3FE-4AE7-69B64302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934F8-1640-A4C1-9C42-151A571A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91903D-CFF7-5397-C420-26C92CC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8D8AF-D07B-B958-A1AB-6C7329E0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87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27B979-8B80-7E1B-5CE7-1E9AC3950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99BCF9-FA43-3C38-9FFC-6095F4EC1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2F892-57D6-1CA5-9976-BD485D0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5CE06-5F71-1BDA-2C32-271EC593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62240-C56A-F82B-1AAB-0033597F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D88AC-5883-6C4C-FBA4-3A39892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CD51-805F-45B0-4FA5-66C44951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A3767-0F92-E8EE-349C-B3A369C8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72547-D5DD-1F1E-B7E5-CC85C5F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3A09E-B796-7E22-4CEE-85759E1C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53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020BF-0C75-D888-1E35-FC665A4C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3C4AC-F203-B843-7672-65E49638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4DDD3-8B61-606B-15D1-F7B353CC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00722-346C-F18D-EF75-5B812407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3449E-0624-BE5F-BFA2-8DE364FC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22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CC141-99F4-AA12-1334-5343837C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4187-F5C2-6037-8EA2-20C439868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F5126-31EB-9895-701F-C0397434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8EAD8-D46D-8997-40A1-0D49644F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1B2C11-FE49-4931-D53F-D144C9EB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37D1C-108E-C5FC-693F-E550F48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59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FF5D1-AC66-F28C-CA91-7189B475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88B34-8813-DA30-99F2-4FFB22EA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F5E43-9C74-C0A9-58F6-4EF009BC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F38829-E12B-3D4B-D452-D7FC26D22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66EE40-9F15-1E7C-4563-244C2AE60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6566F-EE67-C387-A293-7DE78EDE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4EB361-F032-CA97-2F42-56B0CFDE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DD88F5-A590-27E9-609C-F0DDD963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396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3E21E-D648-F076-0B96-2CFF0409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6D8C6-FA64-D06B-2465-520FEDEF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5A42-7D42-8A3C-850A-ABA06AB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06D44D-44CB-D7EB-C731-42C64CC7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89B29-7C91-A4D2-22A1-FB69294A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976283-D928-F297-D3A5-F7D862A9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6E591-8823-4501-9A2B-8315D4D3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23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FE181-6629-750E-0D43-A7A474C0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EC61B-3DFE-352E-5AC0-8B218FCA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2E8B3-1F53-2E95-8A81-62761C76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A2B54-F775-A513-D9FB-8753CF40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7C971-B537-69A2-4BBC-07A1FA8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8907C-57A0-CA2C-40FC-AF9A797E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954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6EE4-5EFD-D2D4-1F37-BAC558B9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4D5D99-BAB2-3FC7-C4E0-417983879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1A6FB-DEDB-AACB-4380-21173F7F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C3BFB-60A1-2400-6BD0-4087855C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78E77-4BD2-C7CB-0946-C367C9D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C84E0-EB65-3DD3-7631-DE21BB2F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6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81A4-4BDC-5F6C-4180-390EEBE8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AC747-8E49-06A1-B8E0-DD55165A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36403-D923-F37A-5A92-8B7333776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26.03.2024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2D866-FE2C-B1D3-A6FF-D0B486DA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CEBB7-C0AC-4B05-7878-189811E6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85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2232"/>
            <a:ext cx="12087617" cy="2387600"/>
          </a:xfrm>
        </p:spPr>
        <p:txBody>
          <a:bodyPr anchor="t">
            <a:normAutofit/>
          </a:bodyPr>
          <a:lstStyle/>
          <a:p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Сигнальні системи рослинного організма </a:t>
            </a:r>
            <a:b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(клітинний рівень)</a:t>
            </a:r>
            <a:endParaRPr lang="ru-UA" sz="4800" b="1" dirty="0">
              <a:solidFill>
                <a:schemeClr val="accent1">
                  <a:lumMod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7D58F-AB33-4087-B0AC-26FC1EF2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7" y="120355"/>
            <a:ext cx="11546305" cy="1325563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Gotham Pro"/>
              </a:rPr>
              <a:t>Як зв'язані компоненти трансдукції сигналу?</a:t>
            </a:r>
            <a:endParaRPr lang="ru-UA" sz="4000" dirty="0">
              <a:solidFill>
                <a:schemeClr val="accent1">
                  <a:lumMod val="50000"/>
                </a:schemeClr>
              </a:solidFill>
              <a:latin typeface="Gotham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3606A-97AB-45D7-8F45-1E359445CCB4}"/>
              </a:ext>
            </a:extLst>
          </p:cNvPr>
          <p:cNvSpPr txBox="1"/>
          <p:nvPr/>
        </p:nvSpPr>
        <p:spPr>
          <a:xfrm>
            <a:off x="352925" y="1757701"/>
            <a:ext cx="444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Через вторинних месенджерів (посередників)</a:t>
            </a:r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B7B205-CF2F-4A87-ADD0-7DE7868CD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7" t="39999" r="29989" b="34025"/>
          <a:stretch/>
        </p:blipFill>
        <p:spPr>
          <a:xfrm>
            <a:off x="5071280" y="1237227"/>
            <a:ext cx="6545180" cy="2374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FEB092-6FE5-403C-BF94-9BCB0BB40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53" t="40117" r="30131" b="23743"/>
          <a:stretch/>
        </p:blipFill>
        <p:spPr>
          <a:xfrm>
            <a:off x="352925" y="3740783"/>
            <a:ext cx="6007101" cy="29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9A597-32E8-4FD9-9A7B-06F57B4A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0745"/>
            <a:ext cx="11353800" cy="1325563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Gotham Pro"/>
              </a:rPr>
              <a:t>Сигнальних каскадів багато і вони взаємодіють</a:t>
            </a:r>
            <a:endParaRPr lang="ru-UA" sz="4000" dirty="0">
              <a:solidFill>
                <a:schemeClr val="accent1">
                  <a:lumMod val="50000"/>
                </a:schemeClr>
              </a:solidFill>
              <a:latin typeface="Gotham Pr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08DD11-3DD6-4F1D-860D-34B7E3DC8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20373" y="1546308"/>
            <a:ext cx="6836974" cy="4897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0373" y="4135704"/>
            <a:ext cx="10128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Відповідь клітини</a:t>
            </a:r>
            <a:endParaRPr lang="uk-UA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644473" y="3995027"/>
            <a:ext cx="10128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Відповідь клітини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7298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otham Pro"/>
              </a:rPr>
              <a:t>Відповідь клітини на сигнал може бути: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Gotham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Зміна експресії генів</a:t>
            </a:r>
          </a:p>
          <a:p>
            <a:r>
              <a:rPr lang="uk-UA" dirty="0" smtClean="0"/>
              <a:t>2. Метаболічна зміна активності ферментів (активація або інгібування)</a:t>
            </a:r>
          </a:p>
          <a:p>
            <a:r>
              <a:rPr lang="uk-UA" dirty="0" smtClean="0"/>
              <a:t>3. Зміна мембранних функцій (активація іонних насосів, зміна мембранного потенціалу, відкриття певних йонних каналів)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44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99" y="308855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Gotham Pro"/>
              </a:rPr>
              <a:t>Зміна первинного метаболізму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Gotham Pro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8591" y="530303"/>
            <a:ext cx="4600134" cy="6327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46" y="1411951"/>
            <a:ext cx="4576853" cy="52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ltilayered regulation of secondary metabolism in medicinal plants |  Molecular Horticulture | Full Tex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2" y="1070097"/>
            <a:ext cx="5499515" cy="54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2" y="1493740"/>
            <a:ext cx="5196488" cy="51905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0250" y="168177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Gotham Pro"/>
              </a:rPr>
              <a:t>Зміна вторинного метаболізму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2677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2F5BA1-4A5D-8BC0-BD26-5E1A5432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598073"/>
            <a:ext cx="11799518" cy="6078299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uk-UA" sz="2400" dirty="0">
                <a:solidFill>
                  <a:srgbClr val="292B2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Цілісність </a:t>
            </a:r>
            <a:r>
              <a:rPr lang="ru-UA" sz="2400" dirty="0">
                <a:solidFill>
                  <a:srgbClr val="292B2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організму, диференційованого на велику кількість спеціалізованих органел, клітин, тканин і органів, вимагає і досконалих систем регуляції, керування </a:t>
            </a:r>
            <a:r>
              <a:rPr lang="ru-UA" sz="2400" dirty="0" smtClean="0">
                <a:solidFill>
                  <a:srgbClr val="292B2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UA" sz="2400" dirty="0">
                <a:solidFill>
                  <a:srgbClr val="292B2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UA" sz="2400" dirty="0" smtClean="0">
                <a:solidFill>
                  <a:srgbClr val="292B2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solidFill>
                <a:srgbClr val="292B2C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ru-UA" sz="2400" dirty="0" smtClean="0">
                <a:solidFill>
                  <a:srgbClr val="292B2C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Регуляція </a:t>
            </a:r>
            <a:r>
              <a:rPr lang="ru-UA" sz="2400" dirty="0">
                <a:solidFill>
                  <a:srgbClr val="292B2C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 гомеостаз організму, тобто збереження постійності параметрів внутрішнього середовища, а також створює умови для його розвитку (епігенезу)</a:t>
            </a:r>
            <a:r>
              <a:rPr lang="uk-UA" sz="2400" dirty="0">
                <a:solidFill>
                  <a:srgbClr val="292B2C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реагування на зовнішній вплив або внутрішній </a:t>
            </a:r>
            <a:r>
              <a:rPr lang="uk-UA" sz="2400" dirty="0" smtClean="0">
                <a:solidFill>
                  <a:srgbClr val="292B2C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інформація (дуже різна!)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 сигналу  - це перетворення його у хімічні зміни з метою біологічної реакції на нього (теж дуже різної!).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механізмів цього – небагато і вони є універсальними!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UA" sz="24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9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Загальна схема сигнального шляху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838200" y="1666983"/>
            <a:ext cx="10515600" cy="443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763084CE-8B76-4059-BB18-6940FD707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9" t="27590" r="28675" b="14156"/>
          <a:stretch/>
        </p:blipFill>
        <p:spPr>
          <a:xfrm>
            <a:off x="1904063" y="1196168"/>
            <a:ext cx="7222689" cy="5204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8671" y="5583112"/>
            <a:ext cx="11670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Зміна метаболізму</a:t>
            </a:r>
            <a:endParaRPr lang="uk-U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54579" y="5367668"/>
            <a:ext cx="108284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Зміна експерсії генів</a:t>
            </a:r>
            <a:endParaRPr lang="uk-U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68247" y="5367668"/>
            <a:ext cx="11630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Зміна форми клтини або моторики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3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C70D1-F12F-161C-244D-6400AD8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85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Хімічний сигнал – а) метаболіт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Текст слайду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14" y="1152167"/>
            <a:ext cx="6013759" cy="4210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7293" y="5475212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Recent Advances in Carbon and Nitrogen Metabolism in C3 Plants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Marouane Baslam, Toshiaki Mitsui, Kuni Sueyoshi and Takuji Ohyama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ru-RU" sz="1200" i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Journal of Molecular Sciences.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2021, 22, 318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Текст слайду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C1C70D1-F12F-161C-244D-6400AD854DB8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73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Хімічний сигнал – б) елісітор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2" descr="Стрес у рослин. Як може допомогти Айдамін Аміно">
            <a:extLst>
              <a:ext uri="{FF2B5EF4-FFF2-40B4-BE49-F238E27FC236}">
                <a16:creationId xmlns:a16="http://schemas.microsoft.com/office/drawing/2014/main" id="{F9BFBEF3-546E-4096-927F-CB761C64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11" y="4387153"/>
            <a:ext cx="2386414" cy="17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9B454B2A-C24C-471D-BA38-B1179E642A85}"/>
              </a:ext>
            </a:extLst>
          </p:cNvPr>
          <p:cNvSpPr/>
          <p:nvPr/>
        </p:nvSpPr>
        <p:spPr>
          <a:xfrm>
            <a:off x="5437905" y="1247832"/>
            <a:ext cx="6567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екзогенні</a:t>
            </a:r>
            <a:r>
              <a:rPr lang="ru-RU" dirty="0"/>
              <a:t> та </a:t>
            </a:r>
            <a:r>
              <a:rPr lang="ru-RU" dirty="0" err="1"/>
              <a:t>ендогенні</a:t>
            </a:r>
            <a:r>
              <a:rPr lang="ru-RU" dirty="0"/>
              <a:t> </a:t>
            </a:r>
            <a:r>
              <a:rPr lang="ru-RU" dirty="0" err="1"/>
              <a:t>еліситори</a:t>
            </a:r>
            <a:r>
              <a:rPr lang="ru-RU" dirty="0"/>
              <a:t>. Як правило,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низькомолекулярні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синтезуються</a:t>
            </a:r>
            <a:r>
              <a:rPr lang="ru-RU" dirty="0"/>
              <a:t> в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en-US" dirty="0"/>
              <a:t>de novo, </a:t>
            </a:r>
            <a:r>
              <a:rPr lang="ru-RU" dirty="0" err="1"/>
              <a:t>або</a:t>
            </a:r>
            <a:r>
              <a:rPr lang="ru-RU" dirty="0"/>
              <a:t> є </a:t>
            </a:r>
            <a:r>
              <a:rPr lang="ru-RU" dirty="0" err="1"/>
              <a:t>похідними</a:t>
            </a:r>
            <a:r>
              <a:rPr lang="ru-RU" dirty="0"/>
              <a:t> </a:t>
            </a:r>
            <a:r>
              <a:rPr lang="ru-RU" dirty="0" err="1"/>
              <a:t>полімерних</a:t>
            </a:r>
            <a:r>
              <a:rPr lang="ru-RU" dirty="0"/>
              <a:t> </a:t>
            </a:r>
            <a:r>
              <a:rPr lang="ru-RU" dirty="0" err="1"/>
              <a:t>попередників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: </a:t>
            </a:r>
          </a:p>
          <a:p>
            <a:r>
              <a:rPr lang="ru-RU" dirty="0" err="1"/>
              <a:t>білки</a:t>
            </a:r>
            <a:r>
              <a:rPr lang="ru-RU" dirty="0"/>
              <a:t> (в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глікопротеїни</a:t>
            </a:r>
            <a:r>
              <a:rPr lang="ru-RU" dirty="0"/>
              <a:t>),</a:t>
            </a:r>
          </a:p>
          <a:p>
            <a:r>
              <a:rPr lang="ru-RU" dirty="0"/>
              <a:t> </a:t>
            </a:r>
            <a:r>
              <a:rPr lang="ru-RU" dirty="0" err="1"/>
              <a:t>олігосахариди</a:t>
            </a:r>
            <a:r>
              <a:rPr lang="ru-RU" dirty="0"/>
              <a:t> (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гідролізу</a:t>
            </a:r>
            <a:r>
              <a:rPr lang="ru-RU" dirty="0"/>
              <a:t> </a:t>
            </a:r>
            <a:r>
              <a:rPr lang="ru-RU" dirty="0" err="1"/>
              <a:t>полісахаридів</a:t>
            </a:r>
            <a:r>
              <a:rPr lang="ru-RU" dirty="0"/>
              <a:t> </a:t>
            </a:r>
            <a:r>
              <a:rPr lang="ru-RU" dirty="0" err="1"/>
              <a:t>клітинних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рослини-хазяїна</a:t>
            </a:r>
            <a:r>
              <a:rPr lang="ru-RU" dirty="0"/>
              <a:t> та патогена), </a:t>
            </a:r>
          </a:p>
          <a:p>
            <a:r>
              <a:rPr lang="ru-RU" dirty="0" err="1"/>
              <a:t>поліенові</a:t>
            </a:r>
            <a:r>
              <a:rPr lang="ru-RU" dirty="0"/>
              <a:t> </a:t>
            </a:r>
            <a:r>
              <a:rPr lang="ru-RU" dirty="0" err="1"/>
              <a:t>жирні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гідролізу</a:t>
            </a:r>
            <a:r>
              <a:rPr lang="ru-RU" dirty="0"/>
              <a:t>,</a:t>
            </a:r>
          </a:p>
          <a:p>
            <a:r>
              <a:rPr lang="ru-RU" dirty="0"/>
              <a:t>продукти сапрофітних мікроорганізмів, наприклад </a:t>
            </a:r>
            <a:r>
              <a:rPr lang="ru-RU" dirty="0" smtClean="0"/>
              <a:t>дріжджів</a:t>
            </a:r>
            <a:r>
              <a:rPr lang="ru-RU" dirty="0"/>
              <a:t>, які є складовою епіфітної мікрофлори, </a:t>
            </a:r>
          </a:p>
          <a:p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метаболіти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фітопатогенів</a:t>
            </a:r>
            <a:endParaRPr lang="ru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971" t="-750" r="31803" b="8120"/>
          <a:stretch/>
        </p:blipFill>
        <p:spPr>
          <a:xfrm>
            <a:off x="535103" y="1247832"/>
            <a:ext cx="4403188" cy="49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C70D1-F12F-161C-244D-6400AD8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358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Хімічний сигнал – в) фітогормон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Текст слайду</a:t>
            </a:r>
          </a:p>
        </p:txBody>
      </p:sp>
      <p:pic>
        <p:nvPicPr>
          <p:cNvPr id="1026" name="Picture 2" descr="https://media.springernature.com/full/springer-static/image/art%3A10.1038%2Fnchembio.165/MediaObjects/41589_2009_Article_BFnchembio165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07" y="901723"/>
            <a:ext cx="5347926" cy="57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C70D1-F12F-161C-244D-6400AD85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Електричний сигнал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Текст слайду</a:t>
            </a:r>
          </a:p>
        </p:txBody>
      </p:sp>
      <p:pic>
        <p:nvPicPr>
          <p:cNvPr id="3074" name="Picture 2" descr="Applsci 11 01414 g002 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50515"/>
            <a:ext cx="5238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chemes of the generation processes of the action potential and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891" y="311736"/>
            <a:ext cx="4402617" cy="2757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08" y="3408251"/>
            <a:ext cx="3543142" cy="26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BC403-7C25-7AF3-1AEE-4AD3224D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9" y="-770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Які бувають рецептори?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5318828-B2AD-4D7A-A6A2-2C0E8EA54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63960"/>
            <a:ext cx="284885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UA" sz="2400" dirty="0">
                <a:latin typeface="Arial Narrow" panose="020B0606020202030204" pitchFamily="34" charset="0"/>
              </a:rPr>
              <a:t>1. Зв</a:t>
            </a:r>
            <a:r>
              <a:rPr lang="en-US" altLang="ru-UA" sz="2400" dirty="0">
                <a:latin typeface="Arial Narrow" panose="020B0606020202030204" pitchFamily="34" charset="0"/>
              </a:rPr>
              <a:t>’</a:t>
            </a:r>
            <a:r>
              <a:rPr lang="ru-RU" altLang="ru-UA" sz="2400" dirty="0">
                <a:latin typeface="Arial Narrow" panose="020B0606020202030204" pitchFamily="34" charset="0"/>
              </a:rPr>
              <a:t>я</a:t>
            </a:r>
            <a:r>
              <a:rPr lang="uk-UA" altLang="ru-UA" sz="2400" dirty="0" err="1">
                <a:latin typeface="Arial Narrow" panose="020B0606020202030204" pitchFamily="34" charset="0"/>
              </a:rPr>
              <a:t>зані</a:t>
            </a:r>
            <a:r>
              <a:rPr lang="uk-UA" altLang="ru-UA" sz="2400" dirty="0">
                <a:latin typeface="Arial Narrow" panose="020B0606020202030204" pitchFamily="34" charset="0"/>
              </a:rPr>
              <a:t> з</a:t>
            </a:r>
            <a:r>
              <a:rPr lang="ru-RU" altLang="ru-UA" sz="2400" dirty="0">
                <a:latin typeface="Arial Narrow" panose="020B0606020202030204" pitchFamily="34" charset="0"/>
              </a:rPr>
              <a:t> </a:t>
            </a:r>
            <a:r>
              <a:rPr lang="en-US" altLang="ru-UA" sz="2400" dirty="0">
                <a:latin typeface="Arial Narrow" panose="020B0606020202030204" pitchFamily="34" charset="0"/>
              </a:rPr>
              <a:t>G-</a:t>
            </a:r>
            <a:r>
              <a:rPr lang="ru-RU" altLang="ru-UA" sz="2400" dirty="0" err="1">
                <a:latin typeface="Arial Narrow" panose="020B0606020202030204" pitchFamily="34" charset="0"/>
              </a:rPr>
              <a:t>білками</a:t>
            </a:r>
            <a:endParaRPr lang="ru-RU" altLang="ru-UA" sz="24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B9EDBE-A0D3-4BE0-B444-2B46F83570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8" t="26728" r="31374" b="28543"/>
          <a:stretch/>
        </p:blipFill>
        <p:spPr>
          <a:xfrm>
            <a:off x="1590675" y="2045334"/>
            <a:ext cx="1488264" cy="1531640"/>
          </a:xfrm>
          <a:prstGeom prst="rect">
            <a:avLst/>
          </a:prstGeom>
        </p:spPr>
      </p:pic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BB7ADC2E-4350-4017-9544-2B7F010289D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 r="2391" b="13709"/>
          <a:stretch/>
        </p:blipFill>
        <p:spPr>
          <a:xfrm>
            <a:off x="235814" y="3981450"/>
            <a:ext cx="4393336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7657" y="4943445"/>
            <a:ext cx="10096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Ефектор (фосфоліпаза)</a:t>
            </a:r>
            <a:endParaRPr lang="uk-UA" sz="1000" dirty="0"/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106E74E9-B93C-4FF6-8B3D-72A9E07A97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23357" r="64684" b="27393"/>
          <a:stretch/>
        </p:blipFill>
        <p:spPr>
          <a:xfrm>
            <a:off x="8481261" y="1363960"/>
            <a:ext cx="2333126" cy="2804886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14F34AB-6C41-43E2-90EA-45A4D309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977" y="1849492"/>
            <a:ext cx="255214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UA" sz="2400" dirty="0">
                <a:latin typeface="Arial Narrow" panose="020B0606020202030204" pitchFamily="34" charset="0"/>
              </a:rPr>
              <a:t>2. </a:t>
            </a:r>
            <a:r>
              <a:rPr lang="uk-UA" altLang="ru-UA" sz="2400" dirty="0">
                <a:latin typeface="Arial Narrow" panose="020B0606020202030204" pitchFamily="34" charset="0"/>
              </a:rPr>
              <a:t>Ферменти (</a:t>
            </a:r>
            <a:r>
              <a:rPr lang="uk-UA" altLang="ru-UA" sz="2400" dirty="0" smtClean="0">
                <a:latin typeface="Arial Narrow" panose="020B0606020202030204" pitchFamily="34" charset="0"/>
              </a:rPr>
              <a:t>протеїнкінази)</a:t>
            </a:r>
            <a:endParaRPr lang="ru-RU" altLang="ru-UA" sz="2400" dirty="0">
              <a:latin typeface="Arial Narrow" panose="020B060602020203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6284C79D-69E1-4FD4-ADDF-50E2A9F7F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23" y="4943445"/>
            <a:ext cx="224621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UA" sz="2400" dirty="0">
                <a:latin typeface="Arial Narrow" panose="020B0606020202030204" pitchFamily="34" charset="0"/>
              </a:rPr>
              <a:t>3. </a:t>
            </a:r>
            <a:r>
              <a:rPr lang="uk-UA" altLang="ru-UA" sz="2400" dirty="0">
                <a:latin typeface="Arial Narrow" panose="020B0606020202030204" pitchFamily="34" charset="0"/>
              </a:rPr>
              <a:t>Зв</a:t>
            </a:r>
            <a:r>
              <a:rPr lang="en-US" altLang="ru-UA" sz="2400" dirty="0">
                <a:latin typeface="Arial Narrow" panose="020B0606020202030204" pitchFamily="34" charset="0"/>
              </a:rPr>
              <a:t>’</a:t>
            </a:r>
            <a:r>
              <a:rPr lang="uk-UA" altLang="ru-UA" sz="2400" dirty="0" err="1">
                <a:latin typeface="Arial Narrow" panose="020B0606020202030204" pitchFamily="34" charset="0"/>
              </a:rPr>
              <a:t>язані</a:t>
            </a:r>
            <a:r>
              <a:rPr lang="uk-UA" altLang="ru-UA" sz="2400" dirty="0">
                <a:latin typeface="Arial Narrow" panose="020B0606020202030204" pitchFamily="34" charset="0"/>
              </a:rPr>
              <a:t> з системою </a:t>
            </a:r>
            <a:r>
              <a:rPr lang="uk-UA" altLang="ru-UA" sz="2400" dirty="0" err="1">
                <a:latin typeface="Arial Narrow" panose="020B0606020202030204" pitchFamily="34" charset="0"/>
              </a:rPr>
              <a:t>убіквитинування</a:t>
            </a:r>
            <a:r>
              <a:rPr lang="uk-UA" altLang="ru-UA" sz="2400" dirty="0">
                <a:latin typeface="Arial Narrow" panose="020B0606020202030204" pitchFamily="34" charset="0"/>
              </a:rPr>
              <a:t> </a:t>
            </a:r>
            <a:endParaRPr lang="ru-RU" altLang="ru-UA" sz="24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9">
            <a:extLst>
              <a:ext uri="{FF2B5EF4-FFF2-40B4-BE49-F238E27FC236}">
                <a16:creationId xmlns:a16="http://schemas.microsoft.com/office/drawing/2014/main" id="{2CBAB767-622C-4B09-BA26-B20EB5DC92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2" t="30515" r="1030" b="28800"/>
          <a:stretch/>
        </p:blipFill>
        <p:spPr>
          <a:xfrm>
            <a:off x="8481261" y="4554246"/>
            <a:ext cx="2163065" cy="19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7D58F-AB33-4087-B0AC-26FC1EF2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8" y="120355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Gotham Pro"/>
              </a:rPr>
              <a:t>Як відбувається трансдукція сигналу?</a:t>
            </a:r>
            <a:endParaRPr lang="ru-UA" dirty="0">
              <a:solidFill>
                <a:schemeClr val="accent1">
                  <a:lumMod val="50000"/>
                </a:schemeClr>
              </a:solidFill>
              <a:latin typeface="Gotham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3606A-97AB-45D7-8F45-1E359445CCB4}"/>
              </a:ext>
            </a:extLst>
          </p:cNvPr>
          <p:cNvSpPr txBox="1"/>
          <p:nvPr/>
        </p:nvSpPr>
        <p:spPr>
          <a:xfrm>
            <a:off x="744385" y="1445918"/>
            <a:ext cx="94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Це каскад хімічних перетворень білків всередині клітини</a:t>
            </a:r>
            <a:endParaRPr lang="ru-U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77F2B-8FDB-4A4C-8CD6-284578EF9904}"/>
              </a:ext>
            </a:extLst>
          </p:cNvPr>
          <p:cNvSpPr txBox="1"/>
          <p:nvPr/>
        </p:nvSpPr>
        <p:spPr>
          <a:xfrm>
            <a:off x="970672" y="2571333"/>
            <a:ext cx="9937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Основними гравцями при цьому є:</a:t>
            </a:r>
          </a:p>
          <a:p>
            <a:r>
              <a:rPr lang="uk-UA" sz="2400" dirty="0"/>
              <a:t>1 – ферменти, які синтезують вторинні месенджери</a:t>
            </a:r>
          </a:p>
          <a:p>
            <a:r>
              <a:rPr lang="uk-UA" sz="2400" dirty="0"/>
              <a:t>2 – </a:t>
            </a:r>
            <a:r>
              <a:rPr lang="uk-UA" sz="2400" dirty="0" err="1"/>
              <a:t>протеїнкінази</a:t>
            </a:r>
            <a:r>
              <a:rPr lang="uk-UA" sz="2400" dirty="0"/>
              <a:t>, які послідовно активують одна одну через фосфорилювання</a:t>
            </a:r>
          </a:p>
          <a:p>
            <a:r>
              <a:rPr lang="uk-UA" sz="2400" dirty="0"/>
              <a:t>3 – білки- фактори регулятори транскрипції (ФРТ)  (на кінцевих ділянках </a:t>
            </a:r>
            <a:r>
              <a:rPr lang="uk-UA" sz="2400" dirty="0" err="1"/>
              <a:t>сигналінгу</a:t>
            </a:r>
            <a:r>
              <a:rPr lang="uk-UA" sz="2400" dirty="0"/>
              <a:t>)</a:t>
            </a:r>
            <a:endParaRPr lang="ru-UA" sz="24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779FB75-EDEB-41C9-80CE-EC8946B52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019846"/>
              </p:ext>
            </p:extLst>
          </p:nvPr>
        </p:nvGraphicFramePr>
        <p:xfrm>
          <a:off x="1039143" y="2304047"/>
          <a:ext cx="9868995" cy="683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6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426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Gotham Pro</vt:lpstr>
      <vt:lpstr>Times New Roman</vt:lpstr>
      <vt:lpstr>Тема Office</vt:lpstr>
      <vt:lpstr>Сигнальні системи рослинного організма   (клітинний рівень)</vt:lpstr>
      <vt:lpstr>PowerPoint Presentation</vt:lpstr>
      <vt:lpstr>Загальна схема сигнального шляху</vt:lpstr>
      <vt:lpstr>Хімічний сигнал – а) метаболіт</vt:lpstr>
      <vt:lpstr>PowerPoint Presentation</vt:lpstr>
      <vt:lpstr>Хімічний сигнал – в) фітогормон</vt:lpstr>
      <vt:lpstr>Електричний сигнал</vt:lpstr>
      <vt:lpstr>Які бувають рецептори?</vt:lpstr>
      <vt:lpstr>Як відбувається трансдукція сигналу?</vt:lpstr>
      <vt:lpstr>Як зв'язані компоненти трансдукції сигналу?</vt:lpstr>
      <vt:lpstr>Сигнальних каскадів багато і вони взаємодіють</vt:lpstr>
      <vt:lpstr>Відповідь клітини на сигнал може бути:</vt:lpstr>
      <vt:lpstr>Зміна первинного метаболізму</vt:lpstr>
      <vt:lpstr>Зміна вторинного метаболізму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Елена</cp:lastModifiedBy>
  <cp:revision>16</cp:revision>
  <dcterms:created xsi:type="dcterms:W3CDTF">2023-12-13T16:18:17Z</dcterms:created>
  <dcterms:modified xsi:type="dcterms:W3CDTF">2024-03-26T20:36:45Z</dcterms:modified>
</cp:coreProperties>
</file>