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4660"/>
  </p:normalViewPr>
  <p:slideViewPr>
    <p:cSldViewPr snapToGrid="0">
      <p:cViewPr>
        <p:scale>
          <a:sx n="80" d="100"/>
          <a:sy n="80" d="100"/>
        </p:scale>
        <p:origin x="17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9181621B-63BD-41F2-9910-462E5367E96D}" type="datetimeFigureOut">
              <a:rPr lang="en-US" smtClean="0"/>
              <a:t>2/26/2023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190496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9181621B-63BD-41F2-9910-462E5367E96D}" type="datetimeFigureOut">
              <a:rPr lang="en-US" smtClean="0"/>
              <a:t>2/26/2023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2974670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9181621B-63BD-41F2-9910-462E5367E96D}" type="datetimeFigureOut">
              <a:rPr lang="en-US" smtClean="0"/>
              <a:t>2/26/2023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130036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9181621B-63BD-41F2-9910-462E5367E96D}" type="datetimeFigureOut">
              <a:rPr lang="en-US" smtClean="0"/>
              <a:t>2/26/2023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76780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81621B-63BD-41F2-9910-462E5367E96D}" type="datetimeFigureOut">
              <a:rPr lang="en-US" smtClean="0"/>
              <a:t>2/26/2023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402422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9181621B-63BD-41F2-9910-462E5367E96D}" type="datetimeFigureOut">
              <a:rPr lang="en-US" smtClean="0"/>
              <a:t>2/26/2023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417199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9181621B-63BD-41F2-9910-462E5367E96D}" type="datetimeFigureOut">
              <a:rPr lang="en-US" smtClean="0"/>
              <a:t>2/26/2023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327574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9181621B-63BD-41F2-9910-462E5367E96D}" type="datetimeFigureOut">
              <a:rPr lang="en-US" smtClean="0"/>
              <a:t>2/26/2023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219516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1621B-63BD-41F2-9910-462E5367E96D}" type="datetimeFigureOut">
              <a:rPr lang="en-US" smtClean="0"/>
              <a:t>2/26/2023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197015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181621B-63BD-41F2-9910-462E5367E96D}" type="datetimeFigureOut">
              <a:rPr lang="en-US" smtClean="0"/>
              <a:t>2/26/2023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275422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181621B-63BD-41F2-9910-462E5367E96D}" type="datetimeFigureOut">
              <a:rPr lang="en-US" smtClean="0"/>
              <a:t>2/26/2023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CE57BDC-2AF5-48A7-8769-BCF63902EFE2}" type="slidenum">
              <a:rPr lang="en-US" smtClean="0"/>
              <a:t>‹#›</a:t>
            </a:fld>
            <a:endParaRPr lang="en-US"/>
          </a:p>
        </p:txBody>
      </p:sp>
    </p:spTree>
    <p:extLst>
      <p:ext uri="{BB962C8B-B14F-4D97-AF65-F5344CB8AC3E}">
        <p14:creationId xmlns:p14="http://schemas.microsoft.com/office/powerpoint/2010/main" val="371873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1621B-63BD-41F2-9910-462E5367E96D}" type="datetimeFigureOut">
              <a:rPr lang="en-US" smtClean="0"/>
              <a:t>2/26/2023</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57BDC-2AF5-48A7-8769-BCF63902EFE2}" type="slidenum">
              <a:rPr lang="en-US" smtClean="0"/>
              <a:t>‹#›</a:t>
            </a:fld>
            <a:endParaRPr lang="en-US"/>
          </a:p>
        </p:txBody>
      </p:sp>
    </p:spTree>
    <p:extLst>
      <p:ext uri="{BB962C8B-B14F-4D97-AF65-F5344CB8AC3E}">
        <p14:creationId xmlns:p14="http://schemas.microsoft.com/office/powerpoint/2010/main" val="2032756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УСТРОЙСТВО СОВРЕМЕННЫХ ПАРОВЫХ ТУРБИН</a:t>
            </a:r>
            <a:endParaRPr lang="en-US" dirty="0"/>
          </a:p>
        </p:txBody>
      </p:sp>
      <p:sp>
        <p:nvSpPr>
          <p:cNvPr id="3" name="Подзаголовок 2"/>
          <p:cNvSpPr>
            <a:spLocks noGrp="1"/>
          </p:cNvSpPr>
          <p:nvPr>
            <p:ph type="subTitle" idx="1"/>
          </p:nvPr>
        </p:nvSpPr>
        <p:spPr/>
        <p:txBody>
          <a:bodyPr>
            <a:normAutofit fontScale="92500" lnSpcReduction="20000"/>
          </a:bodyPr>
          <a:lstStyle/>
          <a:p>
            <a:pPr algn="l"/>
            <a:r>
              <a:rPr lang="ru-RU" dirty="0" smtClean="0"/>
              <a:t>1. Устройство паровой турбины</a:t>
            </a:r>
            <a:br>
              <a:rPr lang="ru-RU" dirty="0" smtClean="0"/>
            </a:br>
            <a:r>
              <a:rPr lang="ru-RU" dirty="0" smtClean="0"/>
              <a:t>2. Проточная часть и принцип действия турбины</a:t>
            </a:r>
            <a:br>
              <a:rPr lang="ru-RU" dirty="0" smtClean="0"/>
            </a:br>
            <a:r>
              <a:rPr lang="ru-RU" dirty="0" smtClean="0"/>
              <a:t>3. Конструкция основных узлов и деталей паровых турбин</a:t>
            </a:r>
            <a:br>
              <a:rPr lang="ru-RU" dirty="0" smtClean="0"/>
            </a:br>
            <a:r>
              <a:rPr lang="ru-RU" dirty="0" smtClean="0"/>
              <a:t>4. Типы паровых турбин и области их использования</a:t>
            </a:r>
            <a:br>
              <a:rPr lang="ru-RU" dirty="0" smtClean="0"/>
            </a:br>
            <a:r>
              <a:rPr lang="ru-RU" dirty="0" smtClean="0"/>
              <a:t>5. Основные технические требования к паровым турбинам и их характеристики</a:t>
            </a:r>
            <a:endParaRPr lang="en-US" dirty="0"/>
          </a:p>
        </p:txBody>
      </p:sp>
    </p:spTree>
    <p:extLst>
      <p:ext uri="{BB962C8B-B14F-4D97-AF65-F5344CB8AC3E}">
        <p14:creationId xmlns:p14="http://schemas.microsoft.com/office/powerpoint/2010/main" val="118962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2108" y="228601"/>
            <a:ext cx="6485112" cy="2971800"/>
          </a:xfrm>
          <a:prstGeom prst="rect">
            <a:avLst/>
          </a:prstGeom>
        </p:spPr>
      </p:pic>
      <p:pic>
        <p:nvPicPr>
          <p:cNvPr id="5" name="Рисунок 4"/>
          <p:cNvPicPr>
            <a:picLocks noChangeAspect="1"/>
          </p:cNvPicPr>
          <p:nvPr/>
        </p:nvPicPr>
        <p:blipFill>
          <a:blip r:embed="rId3"/>
          <a:stretch>
            <a:fillRect/>
          </a:stretch>
        </p:blipFill>
        <p:spPr>
          <a:xfrm>
            <a:off x="192584" y="3116179"/>
            <a:ext cx="6554636" cy="1046748"/>
          </a:xfrm>
          <a:prstGeom prst="rect">
            <a:avLst/>
          </a:prstGeom>
        </p:spPr>
      </p:pic>
      <p:pic>
        <p:nvPicPr>
          <p:cNvPr id="6" name="Рисунок 5"/>
          <p:cNvPicPr>
            <a:picLocks noChangeAspect="1"/>
          </p:cNvPicPr>
          <p:nvPr/>
        </p:nvPicPr>
        <p:blipFill rotWithShape="1">
          <a:blip r:embed="rId4"/>
          <a:srcRect l="2517" t="2811" r="4492" b="2620"/>
          <a:stretch/>
        </p:blipFill>
        <p:spPr>
          <a:xfrm>
            <a:off x="6569242" y="59373"/>
            <a:ext cx="5498432" cy="6813273"/>
          </a:xfrm>
          <a:prstGeom prst="rect">
            <a:avLst/>
          </a:prstGeom>
        </p:spPr>
      </p:pic>
    </p:spTree>
    <p:extLst>
      <p:ext uri="{BB962C8B-B14F-4D97-AF65-F5344CB8AC3E}">
        <p14:creationId xmlns:p14="http://schemas.microsoft.com/office/powerpoint/2010/main" val="14335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905" y="-72387"/>
            <a:ext cx="10515600" cy="746155"/>
          </a:xfrm>
        </p:spPr>
        <p:txBody>
          <a:bodyPr>
            <a:normAutofit/>
          </a:bodyPr>
          <a:lstStyle/>
          <a:p>
            <a:r>
              <a:rPr lang="ru-RU" sz="2400" dirty="0" smtClean="0"/>
              <a:t>Конструкция основных узлов и деталей паровых турбин</a:t>
            </a:r>
            <a:endParaRPr lang="en-US" sz="2400" dirty="0"/>
          </a:p>
        </p:txBody>
      </p:sp>
      <p:pic>
        <p:nvPicPr>
          <p:cNvPr id="4" name="Рисунок 3"/>
          <p:cNvPicPr>
            <a:picLocks noChangeAspect="1"/>
          </p:cNvPicPr>
          <p:nvPr/>
        </p:nvPicPr>
        <p:blipFill>
          <a:blip r:embed="rId2"/>
          <a:stretch>
            <a:fillRect/>
          </a:stretch>
        </p:blipFill>
        <p:spPr>
          <a:xfrm>
            <a:off x="136358" y="673768"/>
            <a:ext cx="7884974" cy="5060506"/>
          </a:xfrm>
          <a:prstGeom prst="rect">
            <a:avLst/>
          </a:prstGeom>
        </p:spPr>
      </p:pic>
      <p:sp>
        <p:nvSpPr>
          <p:cNvPr id="5" name="TextBox 4"/>
          <p:cNvSpPr txBox="1"/>
          <p:nvPr/>
        </p:nvSpPr>
        <p:spPr>
          <a:xfrm>
            <a:off x="7652085" y="673768"/>
            <a:ext cx="4319336" cy="5355312"/>
          </a:xfrm>
          <a:prstGeom prst="rect">
            <a:avLst/>
          </a:prstGeom>
          <a:noFill/>
        </p:spPr>
        <p:txBody>
          <a:bodyPr wrap="square" rtlCol="0">
            <a:spAutoFit/>
          </a:bodyPr>
          <a:lstStyle/>
          <a:p>
            <a:pPr algn="just"/>
            <a:r>
              <a:rPr lang="ru-RU" dirty="0"/>
              <a:t>На рис. </a:t>
            </a:r>
            <a:r>
              <a:rPr lang="ru-RU" dirty="0" smtClean="0"/>
              <a:t>7 </a:t>
            </a:r>
            <a:r>
              <a:rPr lang="ru-RU" dirty="0"/>
              <a:t>показана турбина со снятой крышкой. Хорошо видны нижняя половина средней опоры и два корпуса соседних цилиндров турбины (нижние половины), подвешенные на опоре. На рис. </a:t>
            </a:r>
            <a:r>
              <a:rPr lang="ru-RU" dirty="0" smtClean="0"/>
              <a:t>7 - </a:t>
            </a:r>
            <a:r>
              <a:rPr lang="ru-RU" dirty="0"/>
              <a:t>процедура центровки соседних роторов по полумуфтам, необходимая </a:t>
            </a:r>
            <a:r>
              <a:rPr lang="ru-RU" dirty="0" smtClean="0"/>
              <a:t>для </a:t>
            </a:r>
            <a:r>
              <a:rPr lang="ru-RU" dirty="0"/>
              <a:t>исключения вибрации. Рядом с полумуфтой видны шейки валов 5 и 7 под опорные вкладыши опор, нижние половины которых размешены в опоре.</a:t>
            </a:r>
          </a:p>
          <a:p>
            <a:pPr algn="just"/>
            <a:r>
              <a:rPr lang="ru-RU" dirty="0"/>
              <a:t>Последняя ступень имеет самые длинные рабочие лопатки </a:t>
            </a:r>
            <a:r>
              <a:rPr lang="ru-RU" dirty="0" smtClean="0"/>
              <a:t>2, </a:t>
            </a:r>
            <a:r>
              <a:rPr lang="ru-RU" dirty="0"/>
              <a:t>прошитые связующей проволокой, повышающей их вибрационную надежность.</a:t>
            </a:r>
          </a:p>
          <a:p>
            <a:pPr algn="just"/>
            <a:r>
              <a:rPr lang="ru-RU" dirty="0" smtClean="0"/>
              <a:t>На </a:t>
            </a:r>
            <a:r>
              <a:rPr lang="ru-RU" dirty="0"/>
              <a:t>концевой части ротора хорошо видны кольцевые выступы 8 на валу, служащие для организации концевою уплотнения. </a:t>
            </a:r>
          </a:p>
          <a:p>
            <a:endParaRPr lang="en-US" dirty="0"/>
          </a:p>
        </p:txBody>
      </p:sp>
      <p:sp>
        <p:nvSpPr>
          <p:cNvPr id="6" name="TextBox 5"/>
          <p:cNvSpPr txBox="1"/>
          <p:nvPr/>
        </p:nvSpPr>
        <p:spPr>
          <a:xfrm>
            <a:off x="651711" y="5541768"/>
            <a:ext cx="6485021" cy="1477328"/>
          </a:xfrm>
          <a:prstGeom prst="rect">
            <a:avLst/>
          </a:prstGeom>
          <a:noFill/>
        </p:spPr>
        <p:txBody>
          <a:bodyPr wrap="square" rtlCol="0">
            <a:spAutoFit/>
          </a:bodyPr>
          <a:lstStyle/>
          <a:p>
            <a:r>
              <a:rPr lang="ru-RU" dirty="0" smtClean="0"/>
              <a:t>1 </a:t>
            </a:r>
            <a:r>
              <a:rPr lang="ru-RU" dirty="0"/>
              <a:t>— </a:t>
            </a:r>
            <a:r>
              <a:rPr lang="ru-RU" dirty="0" err="1" smtClean="0"/>
              <a:t>валопровод</a:t>
            </a:r>
            <a:r>
              <a:rPr lang="ru-RU" dirty="0"/>
              <a:t>; 2 — рабочие лопатки, скрепленные проволочной связью; 3 — нижняя половина корпуса ЦВД; 4 — корпус опоры: 5. 7 — шейки валов роторов; 6 — муфта: 8 — выступы концевого уплотнения</a:t>
            </a:r>
          </a:p>
          <a:p>
            <a:endParaRPr lang="en-US" dirty="0"/>
          </a:p>
        </p:txBody>
      </p:sp>
    </p:spTree>
    <p:extLst>
      <p:ext uri="{BB962C8B-B14F-4D97-AF65-F5344CB8AC3E}">
        <p14:creationId xmlns:p14="http://schemas.microsoft.com/office/powerpoint/2010/main" val="354706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042" y="493295"/>
            <a:ext cx="4499811" cy="5078313"/>
          </a:xfrm>
          <a:prstGeom prst="rect">
            <a:avLst/>
          </a:prstGeom>
          <a:noFill/>
        </p:spPr>
        <p:txBody>
          <a:bodyPr wrap="square" rtlCol="0">
            <a:spAutoFit/>
          </a:bodyPr>
          <a:lstStyle/>
          <a:p>
            <a:pPr algn="just"/>
            <a:r>
              <a:rPr lang="ru-RU" dirty="0" smtClean="0"/>
              <a:t>Само уплотнение представлено на рис. 8. В обойме 7, имеющей такую же конструкцию, как и обойма диафрагм, выполнена кольцевая расточка 1, в которую вставляются сегменты уплотнений 3 (по три сегмента в каждую половину обоймы). Сегменты имеют тонкие (до 0,3 мм) кольцевые гребни, устанавливаемые по отношению к валу с очень малым зазором (0,5—0,6 мм). Совокупность кольцевых щелей между гребнями 4 и кольцевыми выступами 6 и кольцевых камер между ними называется лабиринтным уплотнением. Высокое гидравлическое сопротивление, которым оно обладает, обеспечивает малую утечку пара помимо проточной части турбины.</a:t>
            </a:r>
          </a:p>
          <a:p>
            <a:endParaRPr lang="en-US" dirty="0"/>
          </a:p>
        </p:txBody>
      </p:sp>
      <p:pic>
        <p:nvPicPr>
          <p:cNvPr id="5" name="Рисунок 4"/>
          <p:cNvPicPr>
            <a:picLocks noChangeAspect="1"/>
          </p:cNvPicPr>
          <p:nvPr/>
        </p:nvPicPr>
        <p:blipFill>
          <a:blip r:embed="rId2"/>
          <a:stretch>
            <a:fillRect/>
          </a:stretch>
        </p:blipFill>
        <p:spPr>
          <a:xfrm>
            <a:off x="5255294" y="585362"/>
            <a:ext cx="6018296" cy="3924976"/>
          </a:xfrm>
          <a:prstGeom prst="rect">
            <a:avLst/>
          </a:prstGeom>
        </p:spPr>
      </p:pic>
      <p:sp>
        <p:nvSpPr>
          <p:cNvPr id="6" name="TextBox 5"/>
          <p:cNvSpPr txBox="1"/>
          <p:nvPr/>
        </p:nvSpPr>
        <p:spPr>
          <a:xfrm>
            <a:off x="5522495" y="4510338"/>
            <a:ext cx="6051884" cy="1754326"/>
          </a:xfrm>
          <a:prstGeom prst="rect">
            <a:avLst/>
          </a:prstGeom>
          <a:noFill/>
        </p:spPr>
        <p:txBody>
          <a:bodyPr wrap="square" rtlCol="0">
            <a:spAutoFit/>
          </a:bodyPr>
          <a:lstStyle/>
          <a:p>
            <a:r>
              <a:rPr lang="ru-RU" dirty="0" smtClean="0"/>
              <a:t>1 </a:t>
            </a:r>
            <a:r>
              <a:rPr lang="ru-RU" dirty="0"/>
              <a:t>— расточка в обойме уплотнения: 2 — плоская пружина </a:t>
            </a:r>
            <a:r>
              <a:rPr lang="ru-RU" dirty="0" smtClean="0"/>
              <a:t>для </a:t>
            </a:r>
            <a:r>
              <a:rPr lang="ru-RU" dirty="0" err="1" smtClean="0"/>
              <a:t>отжатия</a:t>
            </a:r>
            <a:r>
              <a:rPr lang="ru-RU" dirty="0" smtClean="0"/>
              <a:t> </a:t>
            </a:r>
            <a:r>
              <a:rPr lang="ru-RU" dirty="0"/>
              <a:t>сегмента уплотнения к валу; 3 — сегмент уплотнения; 4 — </a:t>
            </a:r>
            <a:r>
              <a:rPr lang="ru-RU" dirty="0" smtClean="0"/>
              <a:t>уплотнительные </a:t>
            </a:r>
            <a:r>
              <a:rPr lang="ru-RU" dirty="0"/>
              <a:t>гребни; 5 — концевая часть ротора: 6 — кольцевые выступы на валу: 7 — обойма концевого уплотнения, помешенного в корпусе турбины</a:t>
            </a:r>
          </a:p>
          <a:p>
            <a:endParaRPr lang="en-US" dirty="0"/>
          </a:p>
        </p:txBody>
      </p:sp>
    </p:spTree>
    <p:extLst>
      <p:ext uri="{BB962C8B-B14F-4D97-AF65-F5344CB8AC3E}">
        <p14:creationId xmlns:p14="http://schemas.microsoft.com/office/powerpoint/2010/main" val="208030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4471" y="104524"/>
            <a:ext cx="4956761" cy="6463805"/>
          </a:xfrm>
          <a:prstGeom prst="rect">
            <a:avLst/>
          </a:prstGeom>
        </p:spPr>
      </p:pic>
      <p:sp>
        <p:nvSpPr>
          <p:cNvPr id="5" name="TextBox 4"/>
          <p:cNvSpPr txBox="1"/>
          <p:nvPr/>
        </p:nvSpPr>
        <p:spPr>
          <a:xfrm>
            <a:off x="5041232" y="417346"/>
            <a:ext cx="7038473" cy="1477328"/>
          </a:xfrm>
          <a:prstGeom prst="rect">
            <a:avLst/>
          </a:prstGeom>
          <a:noFill/>
        </p:spPr>
        <p:txBody>
          <a:bodyPr wrap="square" rtlCol="0">
            <a:spAutoFit/>
          </a:bodyPr>
          <a:lstStyle/>
          <a:p>
            <a:r>
              <a:rPr lang="ru-RU" dirty="0"/>
              <a:t>На рис. </a:t>
            </a:r>
            <a:r>
              <a:rPr lang="ru-RU" dirty="0" smtClean="0"/>
              <a:t>9 </a:t>
            </a:r>
            <a:r>
              <a:rPr lang="ru-RU" dirty="0"/>
              <a:t>хорошо видны горизонтальный разъем цилиндра, направляющие колонки 5, по которым будет опускаться верхняя половина корпуса при сборке, и несколько ввинченных шпилек 2 для скрепления горизонтального фланцевого разъема.</a:t>
            </a:r>
          </a:p>
          <a:p>
            <a:endParaRPr lang="en-US" dirty="0"/>
          </a:p>
        </p:txBody>
      </p:sp>
      <p:sp>
        <p:nvSpPr>
          <p:cNvPr id="6" name="TextBox 5"/>
          <p:cNvSpPr txBox="1"/>
          <p:nvPr/>
        </p:nvSpPr>
        <p:spPr>
          <a:xfrm>
            <a:off x="5041232" y="2622884"/>
            <a:ext cx="5859379" cy="2585323"/>
          </a:xfrm>
          <a:prstGeom prst="rect">
            <a:avLst/>
          </a:prstGeom>
          <a:noFill/>
        </p:spPr>
        <p:txBody>
          <a:bodyPr wrap="square" rtlCol="0">
            <a:spAutoFit/>
          </a:bodyPr>
          <a:lstStyle/>
          <a:p>
            <a:r>
              <a:rPr lang="ru-RU" dirty="0"/>
              <a:t>Рис. </a:t>
            </a:r>
            <a:r>
              <a:rPr lang="ru-RU" dirty="0" smtClean="0"/>
              <a:t>9</a:t>
            </a:r>
            <a:r>
              <a:rPr lang="ru-RU" dirty="0"/>
              <a:t>. Установка зазоров в проточной части турбины:</a:t>
            </a:r>
          </a:p>
          <a:p>
            <a:r>
              <a:rPr lang="ru-RU" dirty="0" smtClean="0"/>
              <a:t>1 </a:t>
            </a:r>
            <a:r>
              <a:rPr lang="ru-RU" dirty="0"/>
              <a:t>- рабочие лопатки; </a:t>
            </a:r>
            <a:endParaRPr lang="ru-RU" dirty="0" smtClean="0"/>
          </a:p>
          <a:p>
            <a:r>
              <a:rPr lang="ru-RU" dirty="0" smtClean="0"/>
              <a:t>2 </a:t>
            </a:r>
            <a:r>
              <a:rPr lang="ru-RU" dirty="0"/>
              <a:t>- шпильки для затяжки горизонтального разъема корпуса турбины; </a:t>
            </a:r>
            <a:endParaRPr lang="ru-RU" dirty="0" smtClean="0"/>
          </a:p>
          <a:p>
            <a:pPr marL="342900" indent="-342900">
              <a:buAutoNum type="arabicPlain" startAt="3"/>
            </a:pPr>
            <a:r>
              <a:rPr lang="ru-RU" dirty="0" smtClean="0"/>
              <a:t>- </a:t>
            </a:r>
            <a:r>
              <a:rPr lang="ru-RU" dirty="0"/>
              <a:t>горизонтальный разъем корпуса турбины; </a:t>
            </a:r>
            <a:endParaRPr lang="ru-RU" dirty="0" smtClean="0"/>
          </a:p>
          <a:p>
            <a:pPr marL="342900" indent="-342900">
              <a:buAutoNum type="arabicPlain" startAt="4"/>
            </a:pPr>
            <a:r>
              <a:rPr lang="ru-RU" dirty="0" smtClean="0"/>
              <a:t>- </a:t>
            </a:r>
            <a:r>
              <a:rPr lang="ru-RU" dirty="0"/>
              <a:t>диск ступени; </a:t>
            </a:r>
            <a:endParaRPr lang="ru-RU" dirty="0" smtClean="0"/>
          </a:p>
          <a:p>
            <a:pPr marL="342900" indent="-342900">
              <a:buAutoNum type="arabicPlain" startAt="5"/>
            </a:pPr>
            <a:r>
              <a:rPr lang="ru-RU" dirty="0" smtClean="0"/>
              <a:t>- </a:t>
            </a:r>
            <a:r>
              <a:rPr lang="ru-RU" dirty="0"/>
              <a:t>направляющие колонки; </a:t>
            </a:r>
            <a:endParaRPr lang="ru-RU" dirty="0" smtClean="0"/>
          </a:p>
          <a:p>
            <a:r>
              <a:rPr lang="ru-RU" dirty="0" smtClean="0"/>
              <a:t>6  </a:t>
            </a:r>
            <a:r>
              <a:rPr lang="ru-RU" dirty="0"/>
              <a:t>- концевое уплотнение</a:t>
            </a:r>
          </a:p>
          <a:p>
            <a:endParaRPr lang="en-US" dirty="0"/>
          </a:p>
        </p:txBody>
      </p:sp>
    </p:spTree>
    <p:extLst>
      <p:ext uri="{BB962C8B-B14F-4D97-AF65-F5344CB8AC3E}">
        <p14:creationId xmlns:p14="http://schemas.microsoft.com/office/powerpoint/2010/main" val="137105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0421" y="151673"/>
            <a:ext cx="6282240" cy="1477328"/>
          </a:xfrm>
          <a:prstGeom prst="rect">
            <a:avLst/>
          </a:prstGeom>
        </p:spPr>
        <p:txBody>
          <a:bodyPr wrap="square">
            <a:spAutoFit/>
          </a:bodyPr>
          <a:lstStyle/>
          <a:p>
            <a:r>
              <a:rPr lang="ru-RU" dirty="0" smtClean="0"/>
              <a:t>На рис. 10 показана мощная паровая турбина в процессе заводской сборки. Она состоит из ЦНД (на переднем плане), ЦСД и ЦВД. Хорошо видно, как изменяются длины лопаток: в первых ступенях они составляют 30 - 40 мм, а в последней    около 1 м.</a:t>
            </a:r>
            <a:endParaRPr lang="ru-RU" dirty="0"/>
          </a:p>
        </p:txBody>
      </p:sp>
      <p:pic>
        <p:nvPicPr>
          <p:cNvPr id="5" name="Рисунок 4"/>
          <p:cNvPicPr>
            <a:picLocks noChangeAspect="1"/>
          </p:cNvPicPr>
          <p:nvPr/>
        </p:nvPicPr>
        <p:blipFill>
          <a:blip r:embed="rId2"/>
          <a:stretch>
            <a:fillRect/>
          </a:stretch>
        </p:blipFill>
        <p:spPr>
          <a:xfrm>
            <a:off x="6442661" y="0"/>
            <a:ext cx="5011404" cy="6509065"/>
          </a:xfrm>
          <a:prstGeom prst="rect">
            <a:avLst/>
          </a:prstGeom>
        </p:spPr>
      </p:pic>
      <p:sp>
        <p:nvSpPr>
          <p:cNvPr id="6" name="TextBox 5"/>
          <p:cNvSpPr txBox="1"/>
          <p:nvPr/>
        </p:nvSpPr>
        <p:spPr>
          <a:xfrm>
            <a:off x="770021" y="1806875"/>
            <a:ext cx="5414210" cy="5078313"/>
          </a:xfrm>
          <a:prstGeom prst="rect">
            <a:avLst/>
          </a:prstGeom>
          <a:noFill/>
        </p:spPr>
        <p:txBody>
          <a:bodyPr wrap="square" rtlCol="0">
            <a:spAutoFit/>
          </a:bodyPr>
          <a:lstStyle/>
          <a:p>
            <a:r>
              <a:rPr lang="ru-RU" dirty="0"/>
              <a:t>Рис. </a:t>
            </a:r>
            <a:r>
              <a:rPr lang="ru-RU" dirty="0" smtClean="0"/>
              <a:t>10</a:t>
            </a:r>
            <a:r>
              <a:rPr lang="ru-RU" dirty="0"/>
              <a:t>. Мощная </a:t>
            </a:r>
            <a:r>
              <a:rPr lang="ru-RU" dirty="0" err="1"/>
              <a:t>трехцилинлровая</a:t>
            </a:r>
            <a:r>
              <a:rPr lang="ru-RU" dirty="0"/>
              <a:t> турбина на заводском сборочном стенде:</a:t>
            </a:r>
          </a:p>
          <a:p>
            <a:r>
              <a:rPr lang="ru-RU" dirty="0" smtClean="0"/>
              <a:t>1,2 - регулирующие </a:t>
            </a:r>
            <a:r>
              <a:rPr lang="ru-RU" dirty="0"/>
              <a:t>клапаны ЦСД и ЦВД; </a:t>
            </a:r>
            <a:endParaRPr lang="ru-RU" dirty="0" smtClean="0"/>
          </a:p>
          <a:p>
            <a:r>
              <a:rPr lang="ru-RU" dirty="0" smtClean="0"/>
              <a:t>3 </a:t>
            </a:r>
            <a:r>
              <a:rPr lang="ru-RU" dirty="0"/>
              <a:t>- ротор ЦВД; </a:t>
            </a:r>
            <a:endParaRPr lang="ru-RU" dirty="0" smtClean="0"/>
          </a:p>
          <a:p>
            <a:r>
              <a:rPr lang="ru-RU" dirty="0" smtClean="0"/>
              <a:t>4 - ЦВД</a:t>
            </a:r>
            <a:r>
              <a:rPr lang="ru-RU" dirty="0"/>
              <a:t>; </a:t>
            </a:r>
            <a:endParaRPr lang="ru-RU" dirty="0" smtClean="0"/>
          </a:p>
          <a:p>
            <a:r>
              <a:rPr lang="ru-RU" dirty="0" smtClean="0"/>
              <a:t>5 - </a:t>
            </a:r>
            <a:r>
              <a:rPr lang="ru-RU" dirty="0"/>
              <a:t>муфта, соединяющая роторы ЦВД и ЦСД; </a:t>
            </a:r>
            <a:endParaRPr lang="ru-RU" dirty="0" smtClean="0"/>
          </a:p>
          <a:p>
            <a:r>
              <a:rPr lang="ru-RU" dirty="0" smtClean="0"/>
              <a:t>6 </a:t>
            </a:r>
            <a:r>
              <a:rPr lang="ru-RU" dirty="0"/>
              <a:t>— опора роторов ЦВД и ЦСД; </a:t>
            </a:r>
            <a:endParaRPr lang="ru-RU" dirty="0" smtClean="0"/>
          </a:p>
          <a:p>
            <a:r>
              <a:rPr lang="ru-RU" dirty="0" smtClean="0"/>
              <a:t>7 </a:t>
            </a:r>
            <a:r>
              <a:rPr lang="ru-RU" dirty="0"/>
              <a:t>— ЦСД; </a:t>
            </a:r>
            <a:endParaRPr lang="ru-RU" dirty="0" smtClean="0"/>
          </a:p>
          <a:p>
            <a:r>
              <a:rPr lang="ru-RU" dirty="0" smtClean="0"/>
              <a:t>8 </a:t>
            </a:r>
            <a:r>
              <a:rPr lang="ru-RU" dirty="0"/>
              <a:t>— шпильки фланцевого разъема: </a:t>
            </a:r>
            <a:endParaRPr lang="ru-RU" dirty="0" smtClean="0"/>
          </a:p>
          <a:p>
            <a:r>
              <a:rPr lang="ru-RU" dirty="0" smtClean="0"/>
              <a:t>9 </a:t>
            </a:r>
            <a:r>
              <a:rPr lang="ru-RU" dirty="0"/>
              <a:t>— опора роторов ЦСД и ЦНД; </a:t>
            </a:r>
            <a:endParaRPr lang="ru-RU" dirty="0" smtClean="0"/>
          </a:p>
          <a:p>
            <a:r>
              <a:rPr lang="ru-RU" dirty="0" smtClean="0"/>
              <a:t>10 </a:t>
            </a:r>
            <a:r>
              <a:rPr lang="ru-RU" dirty="0"/>
              <a:t>— ротор ЦНД; </a:t>
            </a:r>
            <a:endParaRPr lang="ru-RU" dirty="0" smtClean="0"/>
          </a:p>
          <a:p>
            <a:r>
              <a:rPr lang="ru-RU" dirty="0" smtClean="0"/>
              <a:t>11 </a:t>
            </a:r>
            <a:r>
              <a:rPr lang="ru-RU" dirty="0"/>
              <a:t>- ЦНД; </a:t>
            </a:r>
            <a:endParaRPr lang="ru-RU" dirty="0" smtClean="0"/>
          </a:p>
          <a:p>
            <a:r>
              <a:rPr lang="ru-RU" dirty="0" smtClean="0"/>
              <a:t>12 - </a:t>
            </a:r>
            <a:r>
              <a:rPr lang="ru-RU" dirty="0"/>
              <a:t>выходной патрубок турбины; </a:t>
            </a:r>
            <a:endParaRPr lang="ru-RU" dirty="0" smtClean="0"/>
          </a:p>
          <a:p>
            <a:r>
              <a:rPr lang="ru-RU" dirty="0" smtClean="0"/>
              <a:t>13 </a:t>
            </a:r>
            <a:r>
              <a:rPr lang="ru-RU" dirty="0"/>
              <a:t>- опорный подшипник; </a:t>
            </a:r>
            <a:endParaRPr lang="ru-RU" dirty="0" smtClean="0"/>
          </a:p>
          <a:p>
            <a:r>
              <a:rPr lang="ru-RU" dirty="0" smtClean="0"/>
              <a:t>14 - </a:t>
            </a:r>
            <a:r>
              <a:rPr lang="ru-RU" dirty="0"/>
              <a:t>полумуфта, присоединяемая к </a:t>
            </a:r>
            <a:r>
              <a:rPr lang="ru-RU" dirty="0" smtClean="0"/>
              <a:t>полу </a:t>
            </a:r>
            <a:r>
              <a:rPr lang="ru-RU" dirty="0"/>
              <a:t>муфте электрогенератора (не показан); </a:t>
            </a:r>
            <a:endParaRPr lang="ru-RU" dirty="0" smtClean="0"/>
          </a:p>
          <a:p>
            <a:r>
              <a:rPr lang="ru-RU" dirty="0" smtClean="0"/>
              <a:t>15 </a:t>
            </a:r>
            <a:r>
              <a:rPr lang="ru-RU" dirty="0"/>
              <a:t>- </a:t>
            </a:r>
            <a:r>
              <a:rPr lang="ru-RU" dirty="0" smtClean="0"/>
              <a:t>опора </a:t>
            </a:r>
            <a:r>
              <a:rPr lang="ru-RU" dirty="0"/>
              <a:t>ЦНД</a:t>
            </a:r>
          </a:p>
          <a:p>
            <a:endParaRPr lang="en-US" dirty="0"/>
          </a:p>
        </p:txBody>
      </p:sp>
    </p:spTree>
    <p:extLst>
      <p:ext uri="{BB962C8B-B14F-4D97-AF65-F5344CB8AC3E}">
        <p14:creationId xmlns:p14="http://schemas.microsoft.com/office/powerpoint/2010/main" val="2644941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0032" y="281939"/>
            <a:ext cx="5321968" cy="6740307"/>
          </a:xfrm>
          <a:prstGeom prst="rect">
            <a:avLst/>
          </a:prstGeom>
          <a:noFill/>
        </p:spPr>
        <p:txBody>
          <a:bodyPr wrap="square" rtlCol="0">
            <a:spAutoFit/>
          </a:bodyPr>
          <a:lstStyle/>
          <a:p>
            <a:pPr algn="just"/>
            <a:r>
              <a:rPr lang="ru-RU" dirty="0" smtClean="0"/>
              <a:t>Типичная рабочая лопатка (рис. 11) состоит из трех основных элементов: профильной части 1; хвостовика 2, служащего для крепления лопатки на диске, шипа 6 прямоугольной, круглой или овальной формы, выполняемого на торце профильной части лопатки как одно целое. Лопатки изготавливаются из нержавеющей стали, содержащей 13% хрома, методом штамповки и последующего фрезерования и набираются на диске через два специальных колодца, в которые затем устанавливаются замковые лопатки с хвостовиками специальной формы.</a:t>
            </a:r>
          </a:p>
          <a:p>
            <a:pPr algn="just"/>
            <a:r>
              <a:rPr lang="ru-RU" dirty="0" smtClean="0"/>
              <a:t>Отдельно прокатывают бандажную ленту 7, в которой пробивают отверстия, соответствующие форме шипов и расстоянию между ними. Лента нарезается на куски со строго рассчитанным числом объединяемых лопаток. Бандажная лента надевается на шипы, которые затем расклепываются. Ряд соседних лопаток (обычно от 5 до 14), объединенных бандажной лен</a:t>
            </a:r>
            <a:r>
              <a:rPr lang="ru-RU" dirty="0"/>
              <a:t>той (бандажом), называется пакетом рабочих лопаток. Главная цель пакетирования обеспечить вибрационную надежность </a:t>
            </a:r>
            <a:r>
              <a:rPr lang="ru-RU" dirty="0" smtClean="0"/>
              <a:t>рабочих лопаток.</a:t>
            </a:r>
            <a:endParaRPr lang="ru-RU" dirty="0" smtClean="0"/>
          </a:p>
          <a:p>
            <a:endParaRPr lang="en-US" dirty="0"/>
          </a:p>
        </p:txBody>
      </p:sp>
      <p:pic>
        <p:nvPicPr>
          <p:cNvPr id="5" name="Рисунок 4"/>
          <p:cNvPicPr>
            <a:picLocks noChangeAspect="1"/>
          </p:cNvPicPr>
          <p:nvPr/>
        </p:nvPicPr>
        <p:blipFill rotWithShape="1">
          <a:blip r:embed="rId2"/>
          <a:srcRect r="36405"/>
          <a:stretch/>
        </p:blipFill>
        <p:spPr>
          <a:xfrm>
            <a:off x="0" y="173656"/>
            <a:ext cx="4501635" cy="4699134"/>
          </a:xfrm>
          <a:prstGeom prst="rect">
            <a:avLst/>
          </a:prstGeom>
        </p:spPr>
      </p:pic>
      <p:sp>
        <p:nvSpPr>
          <p:cNvPr id="7" name="TextBox 6"/>
          <p:cNvSpPr txBox="1"/>
          <p:nvPr/>
        </p:nvSpPr>
        <p:spPr>
          <a:xfrm>
            <a:off x="182714" y="4872790"/>
            <a:ext cx="6795601" cy="2339102"/>
          </a:xfrm>
          <a:prstGeom prst="rect">
            <a:avLst/>
          </a:prstGeom>
          <a:noFill/>
        </p:spPr>
        <p:txBody>
          <a:bodyPr wrap="square" rtlCol="0">
            <a:spAutoFit/>
          </a:bodyPr>
          <a:lstStyle/>
          <a:p>
            <a:r>
              <a:rPr lang="ru-RU" sz="1600" dirty="0"/>
              <a:t>Рис. </a:t>
            </a:r>
            <a:r>
              <a:rPr lang="ru-RU" sz="1600" dirty="0" smtClean="0"/>
              <a:t>11</a:t>
            </a:r>
            <a:r>
              <a:rPr lang="ru-RU" sz="1600" dirty="0"/>
              <a:t>. Рабочая лопатка ЦВД и ЦСД</a:t>
            </a:r>
            <a:r>
              <a:rPr lang="ru-RU" sz="1600" dirty="0" smtClean="0"/>
              <a:t>: а </a:t>
            </a:r>
            <a:r>
              <a:rPr lang="ru-RU" sz="1600" dirty="0"/>
              <a:t>— общий вид пакета лопаток; б - - хвостовик и элемент профильной части; </a:t>
            </a:r>
            <a:r>
              <a:rPr lang="ru-RU" sz="1600" dirty="0" smtClean="0"/>
              <a:t>1 </a:t>
            </a:r>
            <a:r>
              <a:rPr lang="ru-RU" sz="1600" dirty="0"/>
              <a:t>— профильная часть (перо); </a:t>
            </a:r>
            <a:r>
              <a:rPr lang="ru-RU" sz="1600" dirty="0" smtClean="0"/>
              <a:t>2 - </a:t>
            </a:r>
            <a:r>
              <a:rPr lang="ru-RU" sz="1600" dirty="0"/>
              <a:t>хвостовик; </a:t>
            </a:r>
            <a:r>
              <a:rPr lang="ru-RU" sz="1600" dirty="0" smtClean="0"/>
              <a:t>3 - фигурный </a:t>
            </a:r>
            <a:r>
              <a:rPr lang="ru-RU" sz="1600" dirty="0"/>
              <a:t>паз в диске для заводки хвостовиков; 4 - пластинка для фиксации лопатки в пазе; </a:t>
            </a:r>
            <a:r>
              <a:rPr lang="ru-RU" sz="1600" dirty="0" smtClean="0"/>
              <a:t>5 - </a:t>
            </a:r>
            <a:r>
              <a:rPr lang="ru-RU" sz="1600" dirty="0"/>
              <a:t>шип (в расклепанном состоянии); </a:t>
            </a:r>
            <a:r>
              <a:rPr lang="ru-RU" sz="1600" dirty="0" smtClean="0"/>
              <a:t>6 - </a:t>
            </a:r>
            <a:r>
              <a:rPr lang="ru-RU" sz="1600" dirty="0"/>
              <a:t>шип перед расклепкой; 7 </a:t>
            </a:r>
            <a:r>
              <a:rPr lang="ru-RU" sz="1600" dirty="0" smtClean="0"/>
              <a:t>- </a:t>
            </a:r>
            <a:r>
              <a:rPr lang="ru-RU" sz="1600" dirty="0"/>
              <a:t>бандажная лента; </a:t>
            </a:r>
            <a:r>
              <a:rPr lang="ru-RU" sz="1600" dirty="0" smtClean="0"/>
              <a:t>8 </a:t>
            </a:r>
            <a:r>
              <a:rPr lang="ru-RU" sz="1600" dirty="0"/>
              <a:t>- передняя (входная) кромка профиля; 9 — задняя (выходная) кромка профиля; </a:t>
            </a:r>
            <a:r>
              <a:rPr lang="ru-RU" sz="1600" dirty="0" smtClean="0"/>
              <a:t>10</a:t>
            </a:r>
            <a:r>
              <a:rPr lang="ru-RU" sz="1600" dirty="0"/>
              <a:t>, </a:t>
            </a:r>
            <a:r>
              <a:rPr lang="ru-RU" sz="1600" dirty="0" smtClean="0"/>
              <a:t>12</a:t>
            </a:r>
            <a:r>
              <a:rPr lang="ru-RU" sz="1600" dirty="0"/>
              <a:t>, 13 - уплотнительные гребни; </a:t>
            </a:r>
            <a:r>
              <a:rPr lang="ru-RU" sz="1600" dirty="0" smtClean="0"/>
              <a:t>11 </a:t>
            </a:r>
            <a:r>
              <a:rPr lang="ru-RU" sz="1600" dirty="0"/>
              <a:t>— замок, препятствующий разгибу обода диска под действием центробежной силы, приложенной к </a:t>
            </a:r>
            <a:r>
              <a:rPr lang="ru-RU" sz="1600" dirty="0" smtClean="0"/>
              <a:t>лопатке.</a:t>
            </a:r>
            <a:endParaRPr lang="ru-RU" sz="1600" dirty="0"/>
          </a:p>
          <a:p>
            <a:endParaRPr lang="en-US" dirty="0"/>
          </a:p>
        </p:txBody>
      </p:sp>
      <p:pic>
        <p:nvPicPr>
          <p:cNvPr id="6" name="Рисунок 5"/>
          <p:cNvPicPr>
            <a:picLocks noChangeAspect="1"/>
          </p:cNvPicPr>
          <p:nvPr/>
        </p:nvPicPr>
        <p:blipFill>
          <a:blip r:embed="rId3"/>
          <a:stretch>
            <a:fillRect/>
          </a:stretch>
        </p:blipFill>
        <p:spPr>
          <a:xfrm>
            <a:off x="4349263" y="943478"/>
            <a:ext cx="2426758" cy="3496176"/>
          </a:xfrm>
          <a:prstGeom prst="rect">
            <a:avLst/>
          </a:prstGeom>
        </p:spPr>
      </p:pic>
    </p:spTree>
    <p:extLst>
      <p:ext uri="{BB962C8B-B14F-4D97-AF65-F5344CB8AC3E}">
        <p14:creationId xmlns:p14="http://schemas.microsoft.com/office/powerpoint/2010/main" val="95111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954771" y="-1"/>
            <a:ext cx="8237230" cy="7014411"/>
          </a:xfrm>
          <a:prstGeom prst="rect">
            <a:avLst/>
          </a:prstGeom>
        </p:spPr>
      </p:pic>
      <p:sp>
        <p:nvSpPr>
          <p:cNvPr id="5" name="TextBox 4"/>
          <p:cNvSpPr txBox="1"/>
          <p:nvPr/>
        </p:nvSpPr>
        <p:spPr>
          <a:xfrm>
            <a:off x="0" y="0"/>
            <a:ext cx="4150895" cy="7709803"/>
          </a:xfrm>
          <a:prstGeom prst="rect">
            <a:avLst/>
          </a:prstGeom>
          <a:noFill/>
        </p:spPr>
        <p:txBody>
          <a:bodyPr wrap="square" rtlCol="0">
            <a:spAutoFit/>
          </a:bodyPr>
          <a:lstStyle/>
          <a:p>
            <a:pPr algn="just"/>
            <a:r>
              <a:rPr lang="ru-RU" sz="1700" dirty="0"/>
              <a:t>На рис. </a:t>
            </a:r>
            <a:r>
              <a:rPr lang="ru-RU" sz="1700" dirty="0" smtClean="0"/>
              <a:t>12 </a:t>
            </a:r>
            <a:r>
              <a:rPr lang="ru-RU" sz="1700" dirty="0"/>
              <a:t>показан ротор </a:t>
            </a:r>
            <a:r>
              <a:rPr lang="ru-RU" sz="1700" dirty="0" err="1"/>
              <a:t>двухпоточного</a:t>
            </a:r>
            <a:r>
              <a:rPr lang="ru-RU" sz="1700" dirty="0"/>
              <a:t> </a:t>
            </a:r>
            <a:r>
              <a:rPr lang="ru-RU" sz="1700" dirty="0" smtClean="0"/>
              <a:t>ЦНД </a:t>
            </a:r>
            <a:r>
              <a:rPr lang="ru-RU" sz="1700" dirty="0"/>
              <a:t>в процессе обработки на токарном станке. Первые две ступени имеют ленточные бандажи, а последние ступени — две проволочные связи.</a:t>
            </a:r>
          </a:p>
          <a:p>
            <a:pPr algn="just"/>
            <a:r>
              <a:rPr lang="ru-RU" sz="1700" dirty="0"/>
              <a:t>Главным элементом проточной части турбины, определяющим весь ее облик, является рабочая лопатка последней ступени. Чем большую длину она имеет и чем на большем диаметре она установлена (иными словами, чем больше площадь для прохода пара последней ступени), тем более экономична турбина. П</a:t>
            </a:r>
            <a:r>
              <a:rPr lang="ru-RU" sz="1700" dirty="0" smtClean="0"/>
              <a:t>оэтому </a:t>
            </a:r>
            <a:r>
              <a:rPr lang="ru-RU" sz="1700" dirty="0"/>
              <a:t>история совершенствования турбин </a:t>
            </a:r>
            <a:r>
              <a:rPr lang="ru-RU" sz="1700" dirty="0" smtClean="0"/>
              <a:t>- это </a:t>
            </a:r>
            <a:r>
              <a:rPr lang="ru-RU" sz="1700" dirty="0"/>
              <a:t>история создания последних ступеней. В начале 50-х годов прошлого века </a:t>
            </a:r>
            <a:r>
              <a:rPr lang="ru-RU" sz="1700" dirty="0" smtClean="0"/>
              <a:t>была </a:t>
            </a:r>
            <a:r>
              <a:rPr lang="ru-RU" sz="1700" dirty="0"/>
              <a:t>разработана рабочая лопатка длиной 960 мм для последней ступени со средним диаметром 2,4 м и на ее базе созданы турбины мощностями 300, 500 и 800 МВт. В конце 70-х годов была разработана новая рабочая лопатка длиной 1200 мм </a:t>
            </a:r>
            <a:r>
              <a:rPr lang="ru-RU" sz="1700" dirty="0" smtClean="0"/>
              <a:t>для </a:t>
            </a:r>
            <a:r>
              <a:rPr lang="ru-RU" sz="1700" dirty="0"/>
              <a:t>ступени со средним диаметром 3 м. Это позволило создать новую паровую турбину для ТЭС мощностью 1200 МВт и для АЭС мощностью 1000 МВт.</a:t>
            </a:r>
          </a:p>
          <a:p>
            <a:pPr algn="just"/>
            <a:endParaRPr lang="ru-RU" dirty="0"/>
          </a:p>
          <a:p>
            <a:endParaRPr lang="en-US" dirty="0"/>
          </a:p>
        </p:txBody>
      </p:sp>
    </p:spTree>
    <p:extLst>
      <p:ext uri="{BB962C8B-B14F-4D97-AF65-F5344CB8AC3E}">
        <p14:creationId xmlns:p14="http://schemas.microsoft.com/office/powerpoint/2010/main" val="393191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806115" y="156411"/>
            <a:ext cx="4319337" cy="4450974"/>
          </a:xfrm>
          <a:prstGeom prst="rect">
            <a:avLst/>
          </a:prstGeom>
        </p:spPr>
      </p:pic>
      <p:sp>
        <p:nvSpPr>
          <p:cNvPr id="6" name="TextBox 5"/>
          <p:cNvSpPr txBox="1"/>
          <p:nvPr/>
        </p:nvSpPr>
        <p:spPr>
          <a:xfrm>
            <a:off x="5823284" y="156411"/>
            <a:ext cx="6368716" cy="7186583"/>
          </a:xfrm>
          <a:prstGeom prst="rect">
            <a:avLst/>
          </a:prstGeom>
          <a:noFill/>
        </p:spPr>
        <p:txBody>
          <a:bodyPr wrap="square" rtlCol="0">
            <a:spAutoFit/>
          </a:bodyPr>
          <a:lstStyle/>
          <a:p>
            <a:pPr algn="just"/>
            <a:r>
              <a:rPr lang="ru-RU" sz="1700" dirty="0"/>
              <a:t>На рис. </a:t>
            </a:r>
            <a:r>
              <a:rPr lang="ru-RU" sz="1700" dirty="0" smtClean="0"/>
              <a:t>13 </a:t>
            </a:r>
            <a:r>
              <a:rPr lang="ru-RU" sz="1700" dirty="0"/>
              <a:t>показана одна из опор </a:t>
            </a:r>
            <a:r>
              <a:rPr lang="ru-RU" sz="1700" dirty="0" err="1"/>
              <a:t>валопровода</a:t>
            </a:r>
            <a:r>
              <a:rPr lang="ru-RU" sz="1700" dirty="0"/>
              <a:t>. Основанием 12 нижняя половина корпуса 2 устанавливается на фундаментную раму (на рисунке не показана). В расточку корпуса на колодках </a:t>
            </a:r>
            <a:r>
              <a:rPr lang="ru-RU" sz="1700" dirty="0" smtClean="0"/>
              <a:t>1, </a:t>
            </a:r>
            <a:r>
              <a:rPr lang="ru-RU" sz="1700" dirty="0"/>
              <a:t>4, и 10 помешается нижняя половина вкладыша 3. </a:t>
            </a:r>
            <a:r>
              <a:rPr lang="ru-RU" sz="1700" dirty="0" smtClean="0"/>
              <a:t>Внутренняя </a:t>
            </a:r>
            <a:r>
              <a:rPr lang="ru-RU" sz="1700" dirty="0"/>
              <a:t>поверхность 8 обеих половин вкладыша выполняется цилиндрической или овальной и заливается баббитом — легкоплавким антифрикционным сплавом на основе олова, допускающим вращение ротора на очень низкой частоте вращения даже при отсутствии смазки. Прямо на поверхность вкладыша 8 и на аналогичную поверхность соседнего вкладыша при монтаже турбины укладывается ротор. Сверху его накрывают верхней половиной вкладыша и притягивают к нижней половине шпильками, ввинчиваемыми в отверстия 9. Затем устанавливается крышка корпуса подшипника.</a:t>
            </a:r>
          </a:p>
          <a:p>
            <a:pPr algn="just"/>
            <a:r>
              <a:rPr lang="ru-RU" sz="1700" dirty="0"/>
              <a:t>Масло для смазки шеек валов подается насосами из масляного бака, установленного на нижней отметке конденсационного помещения. Размер масляного бака зависит от мощности турбины: чем больше мощность, тем больше цилиндров и, следовательно, роторов и их опор, </a:t>
            </a:r>
            <a:r>
              <a:rPr lang="ru-RU" sz="1700" dirty="0" smtClean="0"/>
              <a:t>тре</a:t>
            </a:r>
            <a:r>
              <a:rPr lang="ru-RU" sz="1700" dirty="0"/>
              <a:t>бующих смазки. Кроме того, с ростом мощности увеличивается диаметр шеек, и эти два обстоятельства требуют большего расхода масла и соответственно масляного бака большей вместимости, достигающей 50—60 </a:t>
            </a:r>
            <a:r>
              <a:rPr lang="ru-RU" sz="1700" dirty="0" smtClean="0"/>
              <a:t>м3. </a:t>
            </a:r>
            <a:r>
              <a:rPr lang="ru-RU" sz="1700" dirty="0"/>
              <a:t>Для смазки подшипников используются либо специальное (турбинное) минеральное масло, либо синтетические негорючие масла. Последние намного дороже, но зато </a:t>
            </a:r>
            <a:r>
              <a:rPr lang="ru-RU" sz="1700" dirty="0" err="1" smtClean="0"/>
              <a:t>пожаробезопаснее</a:t>
            </a:r>
            <a:r>
              <a:rPr lang="ru-RU" sz="1700" dirty="0" smtClean="0"/>
              <a:t>.</a:t>
            </a:r>
            <a:endParaRPr lang="ru-RU" sz="1700" dirty="0"/>
          </a:p>
          <a:p>
            <a:pPr algn="just"/>
            <a:endParaRPr lang="ru-RU" dirty="0"/>
          </a:p>
          <a:p>
            <a:endParaRPr lang="en-US" dirty="0"/>
          </a:p>
        </p:txBody>
      </p:sp>
      <p:sp>
        <p:nvSpPr>
          <p:cNvPr id="7" name="TextBox 6"/>
          <p:cNvSpPr txBox="1"/>
          <p:nvPr/>
        </p:nvSpPr>
        <p:spPr>
          <a:xfrm>
            <a:off x="144378" y="4247147"/>
            <a:ext cx="5522495" cy="2308324"/>
          </a:xfrm>
          <a:prstGeom prst="rect">
            <a:avLst/>
          </a:prstGeom>
          <a:noFill/>
        </p:spPr>
        <p:txBody>
          <a:bodyPr wrap="square" rtlCol="0">
            <a:spAutoFit/>
          </a:bodyPr>
          <a:lstStyle/>
          <a:p>
            <a:r>
              <a:rPr lang="ru-RU" sz="1600" dirty="0"/>
              <a:t>Рис. </a:t>
            </a:r>
            <a:r>
              <a:rPr lang="ru-RU" sz="1600" dirty="0" smtClean="0"/>
              <a:t>13</a:t>
            </a:r>
            <a:r>
              <a:rPr lang="ru-RU" sz="1600" dirty="0"/>
              <a:t>. Опора </a:t>
            </a:r>
            <a:r>
              <a:rPr lang="ru-RU" sz="1600" dirty="0" err="1"/>
              <a:t>валопровода</a:t>
            </a:r>
            <a:r>
              <a:rPr lang="ru-RU" sz="1600" dirty="0"/>
              <a:t>:</a:t>
            </a:r>
          </a:p>
          <a:p>
            <a:r>
              <a:rPr lang="ru-RU" sz="1600" dirty="0" smtClean="0"/>
              <a:t>1, 4</a:t>
            </a:r>
            <a:r>
              <a:rPr lang="ru-RU" sz="1600" dirty="0"/>
              <a:t>, 10 — колодки для установки вкладыша: 2 — корпус опоры: 3 — опорный вкладыш: 5 — резьбовые отверстия для шпилек, скрепляющих корпус опоры и его </a:t>
            </a:r>
            <a:r>
              <a:rPr lang="ru-RU" sz="1600" dirty="0" smtClean="0"/>
              <a:t>крышку; 6 </a:t>
            </a:r>
            <a:r>
              <a:rPr lang="ru-RU" sz="1600" dirty="0"/>
              <a:t>— отверстие для подачи масла: 7 — выборка, обеспечивающая раздачу масла на всю ширину вкладыша; </a:t>
            </a:r>
            <a:r>
              <a:rPr lang="ru-RU" sz="1600" dirty="0" smtClean="0"/>
              <a:t>8 </a:t>
            </a:r>
            <a:r>
              <a:rPr lang="ru-RU" sz="1600" dirty="0"/>
              <a:t>— внутренняя поверхность вкладыша; 9</a:t>
            </a:r>
            <a:r>
              <a:rPr lang="ru-RU" sz="1600" dirty="0" smtClean="0"/>
              <a:t> </a:t>
            </a:r>
            <a:r>
              <a:rPr lang="ru-RU" sz="1600" dirty="0"/>
              <a:t>— отверстия пол шпильки, скрепляющие половины вкладыша: </a:t>
            </a:r>
            <a:r>
              <a:rPr lang="ru-RU" sz="1600" dirty="0" smtClean="0"/>
              <a:t>11 </a:t>
            </a:r>
            <a:r>
              <a:rPr lang="ru-RU" sz="1600" dirty="0"/>
              <a:t>— опорная площадка для лапы корпуса турбины; 12 — основание </a:t>
            </a:r>
            <a:r>
              <a:rPr lang="ru-RU" sz="1600" dirty="0" smtClean="0"/>
              <a:t>опоры</a:t>
            </a:r>
            <a:endParaRPr lang="en-US" sz="1600" dirty="0"/>
          </a:p>
        </p:txBody>
      </p:sp>
    </p:spTree>
    <p:extLst>
      <p:ext uri="{BB962C8B-B14F-4D97-AF65-F5344CB8AC3E}">
        <p14:creationId xmlns:p14="http://schemas.microsoft.com/office/powerpoint/2010/main" val="359191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81" y="117693"/>
            <a:ext cx="3174831" cy="6740307"/>
          </a:xfrm>
          <a:prstGeom prst="rect">
            <a:avLst/>
          </a:prstGeom>
          <a:noFill/>
        </p:spPr>
        <p:txBody>
          <a:bodyPr wrap="square" rtlCol="0">
            <a:spAutoFit/>
          </a:bodyPr>
          <a:lstStyle/>
          <a:p>
            <a:pPr algn="just"/>
            <a:r>
              <a:rPr lang="ru-RU" dirty="0"/>
              <a:t>От насосов по трубопроводам масло, пройдя через маслоохладители, поступает к емкостям, располагаемым в крышках подшипника, а из них -к отверстиям </a:t>
            </a:r>
            <a:r>
              <a:rPr lang="ru-RU" dirty="0" smtClean="0"/>
              <a:t>6 </a:t>
            </a:r>
            <a:r>
              <a:rPr lang="ru-RU" dirty="0"/>
              <a:t>и к выборке 7. раздающей масло на всю ширину шейки вала. Масло за счет гидродинамических сил «затягивается» под шейку вала, и таким образом вал «плавает» на масляной пленке, не касаясь баббитовой заливки. Масло, пройдя под шейкой вала, выходит через торцевые зазоры вкладыша и стекает на дно корпуса подшипника, откуда самотеком направляется обратно в масляный бак. Вкладыш опоры показан на </a:t>
            </a:r>
            <a:r>
              <a:rPr lang="ru-RU" dirty="0" smtClean="0"/>
              <a:t>рис. 14</a:t>
            </a:r>
            <a:r>
              <a:rPr lang="ru-RU" dirty="0"/>
              <a:t>.</a:t>
            </a:r>
          </a:p>
          <a:p>
            <a:endParaRPr lang="en-US" dirty="0"/>
          </a:p>
        </p:txBody>
      </p:sp>
      <p:sp>
        <p:nvSpPr>
          <p:cNvPr id="5" name="TextBox 4"/>
          <p:cNvSpPr txBox="1"/>
          <p:nvPr/>
        </p:nvSpPr>
        <p:spPr>
          <a:xfrm>
            <a:off x="3224463" y="4547936"/>
            <a:ext cx="8967537" cy="2585323"/>
          </a:xfrm>
          <a:prstGeom prst="rect">
            <a:avLst/>
          </a:prstGeom>
          <a:noFill/>
        </p:spPr>
        <p:txBody>
          <a:bodyPr wrap="square" rtlCol="0">
            <a:spAutoFit/>
          </a:bodyPr>
          <a:lstStyle/>
          <a:p>
            <a:r>
              <a:rPr lang="ru-RU" dirty="0" smtClean="0"/>
              <a:t>Рис</a:t>
            </a:r>
            <a:r>
              <a:rPr lang="ru-RU" dirty="0"/>
              <a:t>. </a:t>
            </a:r>
            <a:r>
              <a:rPr lang="ru-RU" dirty="0" smtClean="0"/>
              <a:t>14</a:t>
            </a:r>
            <a:r>
              <a:rPr lang="ru-RU" dirty="0"/>
              <a:t>. Вкладыш опоры </a:t>
            </a:r>
            <a:r>
              <a:rPr lang="ru-RU" dirty="0" err="1"/>
              <a:t>валопровода</a:t>
            </a:r>
            <a:r>
              <a:rPr lang="ru-RU" dirty="0"/>
              <a:t>:</a:t>
            </a:r>
          </a:p>
          <a:p>
            <a:r>
              <a:rPr lang="ru-RU" dirty="0" smtClean="0"/>
              <a:t>1 </a:t>
            </a:r>
            <a:r>
              <a:rPr lang="ru-RU" dirty="0"/>
              <a:t>— колодки для установки вкладыша в корпусе опоры; 2 — центрирующая металлическая прокладка; 3,4 — выборки для раздачи масла в нижнюю и верхнюю половины </a:t>
            </a:r>
            <a:r>
              <a:rPr lang="ru-RU" dirty="0" smtClean="0"/>
              <a:t>вкладыша; 5,10 </a:t>
            </a:r>
            <a:r>
              <a:rPr lang="ru-RU" dirty="0"/>
              <a:t>— верхняя и нижняя половины вкладыша; 6 — верхняя установочная колодка; 7 — шпильки, скрепляющие половины вкладыша; </a:t>
            </a:r>
            <a:r>
              <a:rPr lang="ru-RU" dirty="0" smtClean="0"/>
              <a:t>8 </a:t>
            </a:r>
            <a:r>
              <a:rPr lang="ru-RU" dirty="0"/>
              <a:t>— выточка для </a:t>
            </a:r>
            <a:r>
              <a:rPr lang="ru-RU" dirty="0" err="1"/>
              <a:t>стопорения</a:t>
            </a:r>
            <a:r>
              <a:rPr lang="ru-RU" dirty="0"/>
              <a:t> вкладыша в корпусе опоры от </a:t>
            </a:r>
            <a:r>
              <a:rPr lang="ru-RU" dirty="0" smtClean="0"/>
              <a:t>проворачивания;</a:t>
            </a:r>
          </a:p>
          <a:p>
            <a:r>
              <a:rPr lang="ru-RU" dirty="0" smtClean="0"/>
              <a:t>9  </a:t>
            </a:r>
            <a:r>
              <a:rPr lang="ru-RU" dirty="0"/>
              <a:t>— канал подачи масла к выборкам вкладыша; </a:t>
            </a:r>
            <a:r>
              <a:rPr lang="ru-RU" dirty="0" smtClean="0"/>
              <a:t>11 </a:t>
            </a:r>
            <a:r>
              <a:rPr lang="ru-RU" dirty="0"/>
              <a:t>— гребень для осевой фиксации вкладыша в корпусе опоры</a:t>
            </a:r>
          </a:p>
          <a:p>
            <a:endParaRPr lang="en-US" dirty="0"/>
          </a:p>
        </p:txBody>
      </p:sp>
      <p:pic>
        <p:nvPicPr>
          <p:cNvPr id="6" name="Рисунок 5"/>
          <p:cNvPicPr>
            <a:picLocks noChangeAspect="1"/>
          </p:cNvPicPr>
          <p:nvPr/>
        </p:nvPicPr>
        <p:blipFill>
          <a:blip r:embed="rId2"/>
          <a:stretch>
            <a:fillRect/>
          </a:stretch>
        </p:blipFill>
        <p:spPr>
          <a:xfrm>
            <a:off x="6070432" y="0"/>
            <a:ext cx="4878306" cy="4638993"/>
          </a:xfrm>
          <a:prstGeom prst="rect">
            <a:avLst/>
          </a:prstGeom>
        </p:spPr>
      </p:pic>
    </p:spTree>
    <p:extLst>
      <p:ext uri="{BB962C8B-B14F-4D97-AF65-F5344CB8AC3E}">
        <p14:creationId xmlns:p14="http://schemas.microsoft.com/office/powerpoint/2010/main" val="260215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1193379" cy="368801"/>
          </a:xfrm>
        </p:spPr>
        <p:txBody>
          <a:bodyPr>
            <a:normAutofit fontScale="90000"/>
          </a:bodyPr>
          <a:lstStyle/>
          <a:p>
            <a:r>
              <a:rPr lang="ru-RU" dirty="0"/>
              <a:t>Типы паровых турбин и области их использования</a:t>
            </a:r>
            <a:br>
              <a:rPr lang="ru-RU" dirty="0"/>
            </a:br>
            <a:endParaRPr lang="en-US" dirty="0"/>
          </a:p>
        </p:txBody>
      </p:sp>
      <p:sp>
        <p:nvSpPr>
          <p:cNvPr id="4" name="TextBox 3"/>
          <p:cNvSpPr txBox="1"/>
          <p:nvPr/>
        </p:nvSpPr>
        <p:spPr>
          <a:xfrm>
            <a:off x="577516" y="1732547"/>
            <a:ext cx="11020926" cy="2308324"/>
          </a:xfrm>
          <a:prstGeom prst="rect">
            <a:avLst/>
          </a:prstGeom>
          <a:noFill/>
        </p:spPr>
        <p:txBody>
          <a:bodyPr wrap="square" rtlCol="0">
            <a:spAutoFit/>
          </a:bodyPr>
          <a:lstStyle/>
          <a:p>
            <a:r>
              <a:rPr lang="ru-RU" dirty="0"/>
              <a:t>Для понимания места и роли паровых турбин рассмотрим их общую классификацию. Из </a:t>
            </a:r>
            <a:r>
              <a:rPr lang="ru-RU" dirty="0" smtClean="0"/>
              <a:t>большого разнообразия </a:t>
            </a:r>
            <a:r>
              <a:rPr lang="ru-RU" dirty="0"/>
              <a:t>используемых паровых турбин, прежде всею можно выделить турбины </a:t>
            </a:r>
            <a:r>
              <a:rPr lang="ru-RU" b="1" dirty="0"/>
              <a:t>транспортные</a:t>
            </a:r>
            <a:r>
              <a:rPr lang="ru-RU" dirty="0"/>
              <a:t> и </a:t>
            </a:r>
            <a:r>
              <a:rPr lang="ru-RU" b="1" dirty="0"/>
              <a:t>стационарные</a:t>
            </a:r>
            <a:r>
              <a:rPr lang="ru-RU" dirty="0" smtClean="0"/>
              <a:t>.</a:t>
            </a:r>
          </a:p>
          <a:p>
            <a:endParaRPr lang="ru-RU" dirty="0"/>
          </a:p>
          <a:p>
            <a:r>
              <a:rPr lang="ru-RU" dirty="0"/>
              <a:t>Транспортные паровые турбины чаше всего используются для привода гребных винтов крупных судов</a:t>
            </a:r>
            <a:r>
              <a:rPr lang="ru-RU" dirty="0" smtClean="0"/>
              <a:t>.</a:t>
            </a:r>
          </a:p>
          <a:p>
            <a:endParaRPr lang="ru-RU" dirty="0"/>
          </a:p>
          <a:p>
            <a:r>
              <a:rPr lang="ru-RU" dirty="0"/>
              <a:t>Стационарные паровые турбины это турбины, сохраняющие при эксплуатации неизменным свое местоположение. </a:t>
            </a:r>
            <a:endParaRPr lang="en-US" dirty="0"/>
          </a:p>
        </p:txBody>
      </p:sp>
    </p:spTree>
    <p:extLst>
      <p:ext uri="{BB962C8B-B14F-4D97-AF65-F5344CB8AC3E}">
        <p14:creationId xmlns:p14="http://schemas.microsoft.com/office/powerpoint/2010/main" val="328224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515600" cy="579863"/>
          </a:xfrm>
        </p:spPr>
        <p:txBody>
          <a:bodyPr>
            <a:normAutofit fontScale="90000"/>
          </a:bodyPr>
          <a:lstStyle/>
          <a:p>
            <a:r>
              <a:rPr lang="ru-RU" dirty="0" smtClean="0"/>
              <a:t>Устройство паровой турбины</a:t>
            </a:r>
            <a:endParaRPr lang="en-US" dirty="0"/>
          </a:p>
        </p:txBody>
      </p:sp>
      <p:pic>
        <p:nvPicPr>
          <p:cNvPr id="6" name="Рисунок 5"/>
          <p:cNvPicPr>
            <a:picLocks noChangeAspect="1"/>
          </p:cNvPicPr>
          <p:nvPr/>
        </p:nvPicPr>
        <p:blipFill>
          <a:blip r:embed="rId2"/>
          <a:stretch>
            <a:fillRect/>
          </a:stretch>
        </p:blipFill>
        <p:spPr>
          <a:xfrm>
            <a:off x="357884" y="579863"/>
            <a:ext cx="8719209" cy="5951412"/>
          </a:xfrm>
          <a:prstGeom prst="rect">
            <a:avLst/>
          </a:prstGeom>
        </p:spPr>
      </p:pic>
      <p:sp>
        <p:nvSpPr>
          <p:cNvPr id="7" name="TextBox 6"/>
          <p:cNvSpPr txBox="1"/>
          <p:nvPr/>
        </p:nvSpPr>
        <p:spPr>
          <a:xfrm>
            <a:off x="8974183" y="169817"/>
            <a:ext cx="3217817" cy="6832640"/>
          </a:xfrm>
          <a:prstGeom prst="rect">
            <a:avLst/>
          </a:prstGeom>
          <a:noFill/>
        </p:spPr>
        <p:txBody>
          <a:bodyPr wrap="square" rtlCol="0">
            <a:spAutoFit/>
          </a:bodyPr>
          <a:lstStyle/>
          <a:p>
            <a:r>
              <a:rPr lang="ru-RU" sz="1400" dirty="0"/>
              <a:t>1 - труба подвода пара к ЦВД;</a:t>
            </a:r>
            <a:endParaRPr lang="en-US" sz="1400" dirty="0"/>
          </a:p>
          <a:p>
            <a:r>
              <a:rPr lang="ru-RU" sz="1400" dirty="0"/>
              <a:t>2 – кожух;</a:t>
            </a:r>
            <a:endParaRPr lang="en-US" sz="1400" dirty="0"/>
          </a:p>
          <a:p>
            <a:r>
              <a:rPr lang="ru-RU" sz="1400" dirty="0"/>
              <a:t>4 - регулирующие клапана, </a:t>
            </a:r>
            <a:endParaRPr lang="en-US" sz="1400" dirty="0"/>
          </a:p>
          <a:p>
            <a:r>
              <a:rPr lang="ru-RU" sz="1400" dirty="0"/>
              <a:t>5 - ротор ЦСД  </a:t>
            </a:r>
            <a:endParaRPr lang="en-US" sz="1400" dirty="0"/>
          </a:p>
          <a:p>
            <a:r>
              <a:rPr lang="ru-RU" sz="1400" dirty="0"/>
              <a:t>6 - две перепускные трубы  </a:t>
            </a:r>
            <a:endParaRPr lang="en-US" sz="1400" dirty="0"/>
          </a:p>
          <a:p>
            <a:r>
              <a:rPr lang="ru-RU" sz="1400" dirty="0"/>
              <a:t>7, 28, 45 – опоры</a:t>
            </a:r>
            <a:endParaRPr lang="en-US" sz="1400" dirty="0"/>
          </a:p>
          <a:p>
            <a:r>
              <a:rPr lang="ru-RU" sz="1400" dirty="0"/>
              <a:t>9 - паровпускная камера ЦНД.</a:t>
            </a:r>
            <a:endParaRPr lang="en-US" sz="1400" dirty="0"/>
          </a:p>
          <a:p>
            <a:r>
              <a:rPr lang="ru-RU" sz="1400" dirty="0"/>
              <a:t>12 – полумуфта</a:t>
            </a:r>
            <a:endParaRPr lang="en-US" sz="1400" dirty="0"/>
          </a:p>
          <a:p>
            <a:r>
              <a:rPr lang="ru-RU" sz="1400" dirty="0"/>
              <a:t>13 – горизонтальный разъем</a:t>
            </a:r>
            <a:endParaRPr lang="en-US" sz="1400" dirty="0"/>
          </a:p>
          <a:p>
            <a:r>
              <a:rPr lang="ru-RU" sz="1400" dirty="0"/>
              <a:t>14 - выходные пат­рубки ЦНД </a:t>
            </a:r>
            <a:endParaRPr lang="en-US" sz="1400" dirty="0"/>
          </a:p>
          <a:p>
            <a:r>
              <a:rPr lang="ru-RU" sz="1400" dirty="0"/>
              <a:t>16, 20, 23, 29, 42 – вкладыши опор­ных подшипников скольжения</a:t>
            </a:r>
            <a:endParaRPr lang="en-US" sz="1400" dirty="0"/>
          </a:p>
          <a:p>
            <a:r>
              <a:rPr lang="ru-RU" sz="1400" dirty="0"/>
              <a:t>18 - ЦНД</a:t>
            </a:r>
            <a:endParaRPr lang="en-US" sz="1400" dirty="0"/>
          </a:p>
          <a:p>
            <a:r>
              <a:rPr lang="ru-RU" sz="1400" dirty="0"/>
              <a:t>19, 32, 40 - концевые уплотнители</a:t>
            </a:r>
            <a:endParaRPr lang="en-US" sz="1400" dirty="0"/>
          </a:p>
          <a:p>
            <a:r>
              <a:rPr lang="ru-RU" sz="1400" dirty="0"/>
              <a:t>22 - выходной патрубок, </a:t>
            </a:r>
            <a:endParaRPr lang="en-US" sz="1400" dirty="0"/>
          </a:p>
          <a:p>
            <a:r>
              <a:rPr lang="ru-RU" sz="1400" dirty="0"/>
              <a:t>24 – ЦСД</a:t>
            </a:r>
            <a:endParaRPr lang="en-US" sz="1400" dirty="0"/>
          </a:p>
          <a:p>
            <a:r>
              <a:rPr lang="ru-RU" sz="1400" dirty="0"/>
              <a:t>26 - паровпускная полость ЦСД</a:t>
            </a:r>
            <a:endParaRPr lang="en-US" sz="1400" dirty="0"/>
          </a:p>
          <a:p>
            <a:r>
              <a:rPr lang="ru-RU" sz="1400" dirty="0"/>
              <a:t>27, 31 – муфта</a:t>
            </a:r>
            <a:endParaRPr lang="en-US" sz="1400" dirty="0"/>
          </a:p>
          <a:p>
            <a:r>
              <a:rPr lang="ru-RU" sz="1400" dirty="0"/>
              <a:t>30 – гребень</a:t>
            </a:r>
            <a:endParaRPr lang="en-US" sz="1400" dirty="0"/>
          </a:p>
          <a:p>
            <a:r>
              <a:rPr lang="ru-RU" sz="1400" dirty="0"/>
              <a:t>33 - паровпускная камера</a:t>
            </a:r>
            <a:endParaRPr lang="en-US" sz="1400" dirty="0"/>
          </a:p>
          <a:p>
            <a:r>
              <a:rPr lang="ru-RU" sz="1400" dirty="0"/>
              <a:t>35, 46 – внутренний и внешний корпус цилиндров</a:t>
            </a:r>
            <a:endParaRPr lang="en-US" sz="1400" dirty="0"/>
          </a:p>
          <a:p>
            <a:r>
              <a:rPr lang="ru-RU" sz="1400" dirty="0"/>
              <a:t>37 - выходные патрубки</a:t>
            </a:r>
            <a:endParaRPr lang="en-US" sz="1400" dirty="0"/>
          </a:p>
          <a:p>
            <a:r>
              <a:rPr lang="ru-RU" sz="1400" dirty="0"/>
              <a:t>38 - выходная камера ЦВД </a:t>
            </a:r>
            <a:endParaRPr lang="en-US" sz="1400" dirty="0"/>
          </a:p>
          <a:p>
            <a:r>
              <a:rPr lang="ru-RU" sz="1400" dirty="0"/>
              <a:t>39 – ЦВД</a:t>
            </a:r>
            <a:endParaRPr lang="en-US" sz="1400" dirty="0"/>
          </a:p>
          <a:p>
            <a:r>
              <a:rPr lang="ru-RU" sz="1400" dirty="0"/>
              <a:t>41 - передняя опора </a:t>
            </a:r>
            <a:endParaRPr lang="en-US" sz="1400" dirty="0"/>
          </a:p>
          <a:p>
            <a:r>
              <a:rPr lang="ru-RU" sz="1400" dirty="0"/>
              <a:t>43 - механизм управления </a:t>
            </a:r>
            <a:endParaRPr lang="en-US" sz="1400" dirty="0"/>
          </a:p>
          <a:p>
            <a:r>
              <a:rPr lang="ru-RU" sz="1400" dirty="0"/>
              <a:t>44 - блок регулирования и управ­ления турбиной </a:t>
            </a:r>
            <a:endParaRPr lang="en-US" sz="1400" dirty="0"/>
          </a:p>
          <a:p>
            <a:r>
              <a:rPr lang="ru-RU" sz="1400" dirty="0"/>
              <a:t>47- ротор ЦВД, </a:t>
            </a:r>
            <a:endParaRPr lang="en-US" sz="1400" dirty="0"/>
          </a:p>
          <a:p>
            <a:endParaRPr lang="en-US" dirty="0"/>
          </a:p>
        </p:txBody>
      </p:sp>
    </p:spTree>
    <p:extLst>
      <p:ext uri="{BB962C8B-B14F-4D97-AF65-F5344CB8AC3E}">
        <p14:creationId xmlns:p14="http://schemas.microsoft.com/office/powerpoint/2010/main" val="3071655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8809" y="141203"/>
            <a:ext cx="11674643" cy="6524291"/>
          </a:xfrm>
        </p:spPr>
        <p:txBody>
          <a:bodyPr>
            <a:normAutofit fontScale="92500" lnSpcReduction="20000"/>
          </a:bodyPr>
          <a:lstStyle/>
          <a:p>
            <a:pPr algn="just"/>
            <a:r>
              <a:rPr lang="ru-RU" dirty="0"/>
              <a:t>В свою очередь, </a:t>
            </a:r>
            <a:r>
              <a:rPr lang="ru-RU" b="1" dirty="0" smtClean="0"/>
              <a:t>СТАЦИОНАРНЫЕ</a:t>
            </a:r>
            <a:r>
              <a:rPr lang="ru-RU" dirty="0" smtClean="0"/>
              <a:t> </a:t>
            </a:r>
            <a:r>
              <a:rPr lang="ru-RU" dirty="0"/>
              <a:t>паровые турбины можно классифицировать по ряду признаков.</a:t>
            </a:r>
          </a:p>
          <a:p>
            <a:pPr algn="just"/>
            <a:r>
              <a:rPr lang="ru-RU" dirty="0"/>
              <a:t>1. По </a:t>
            </a:r>
            <a:r>
              <a:rPr lang="ru-RU" b="1" i="1" dirty="0"/>
              <a:t>назначению</a:t>
            </a:r>
            <a:r>
              <a:rPr lang="ru-RU" dirty="0"/>
              <a:t> различают турбины </a:t>
            </a:r>
            <a:r>
              <a:rPr lang="ru-RU" b="1" u="sng" dirty="0"/>
              <a:t>энергетические, промышленные и вспомогательные.</a:t>
            </a:r>
          </a:p>
          <a:p>
            <a:pPr algn="just"/>
            <a:r>
              <a:rPr lang="ru-RU" b="1" dirty="0"/>
              <a:t>Энергетические турбины </a:t>
            </a:r>
            <a:r>
              <a:rPr lang="ru-RU" dirty="0"/>
              <a:t>служат для привода электрического генератора, включенного в энергосистему, и отпуска тепла крупным потребителям, например, жилым районам, городам и т.д. Их устанавливают на крупных </a:t>
            </a:r>
            <a:r>
              <a:rPr lang="ru-RU" dirty="0" smtClean="0"/>
              <a:t>ГРЭС, АЭС </a:t>
            </a:r>
            <a:r>
              <a:rPr lang="ru-RU" dirty="0"/>
              <a:t>и ТЭЦ. Энергетические </a:t>
            </a:r>
            <a:r>
              <a:rPr lang="ru-RU" dirty="0" smtClean="0"/>
              <a:t>турбины </a:t>
            </a:r>
            <a:r>
              <a:rPr lang="ru-RU" dirty="0"/>
              <a:t>характеризуются, прежде всего, большой мощностью, а их режим работы </a:t>
            </a:r>
            <a:r>
              <a:rPr lang="ru-RU" dirty="0" smtClean="0"/>
              <a:t>- </a:t>
            </a:r>
            <a:r>
              <a:rPr lang="ru-RU" dirty="0"/>
              <a:t>постоянной частотой вращения, определяемой постоянством частоты сети</a:t>
            </a:r>
            <a:r>
              <a:rPr lang="ru-RU" dirty="0" smtClean="0"/>
              <a:t>.</a:t>
            </a:r>
          </a:p>
          <a:p>
            <a:pPr algn="just"/>
            <a:r>
              <a:rPr lang="ru-RU" b="1" dirty="0"/>
              <a:t>Промышленные турбины </a:t>
            </a:r>
            <a:r>
              <a:rPr lang="ru-RU" dirty="0"/>
              <a:t>также служат для производства тепловой и электрической энергии, однако их главной целью является обслуживание промышленного предприятия, например, металлургического, текстильного, химического, сахароваренного и др. Часто генераторы таких турбин работают на маломощную индивидуальную электрическую сеть, а иногда используются для привода агрегатов с переменной частотой вращения, например воздуходувок доменных печей. Мощность промышленных турбин существенно меньше, чем энергетических. </a:t>
            </a:r>
          </a:p>
          <a:p>
            <a:pPr algn="just"/>
            <a:r>
              <a:rPr lang="ru-RU" b="1" dirty="0"/>
              <a:t>Вспомогательные турбины </a:t>
            </a:r>
            <a:r>
              <a:rPr lang="ru-RU" dirty="0"/>
              <a:t>используются для обеспечения технологического процесса производства электроэнергии - обычно для привода питательных насосов и воздуходувок котлов.</a:t>
            </a:r>
          </a:p>
          <a:p>
            <a:endParaRPr lang="ru-RU" dirty="0"/>
          </a:p>
        </p:txBody>
      </p:sp>
    </p:spTree>
    <p:extLst>
      <p:ext uri="{BB962C8B-B14F-4D97-AF65-F5344CB8AC3E}">
        <p14:creationId xmlns:p14="http://schemas.microsoft.com/office/powerpoint/2010/main" val="1807687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7042" y="300789"/>
            <a:ext cx="10956758" cy="6557211"/>
          </a:xfrm>
        </p:spPr>
        <p:txBody>
          <a:bodyPr>
            <a:normAutofit fontScale="92500" lnSpcReduction="20000"/>
          </a:bodyPr>
          <a:lstStyle/>
          <a:p>
            <a:pPr algn="just"/>
            <a:r>
              <a:rPr lang="ru-RU" dirty="0"/>
              <a:t>2. По </a:t>
            </a:r>
            <a:r>
              <a:rPr lang="ru-RU" b="1" i="1" dirty="0"/>
              <a:t>виду энергии</a:t>
            </a:r>
            <a:r>
              <a:rPr lang="ru-RU" dirty="0"/>
              <a:t>, получаемой от паровой турбины, их делят на </a:t>
            </a:r>
            <a:r>
              <a:rPr lang="ru-RU" b="1" u="sng" dirty="0"/>
              <a:t>конденсационные и теплофикационные</a:t>
            </a:r>
            <a:r>
              <a:rPr lang="ru-RU" dirty="0"/>
              <a:t>.</a:t>
            </a:r>
          </a:p>
          <a:p>
            <a:pPr algn="just"/>
            <a:r>
              <a:rPr lang="ru-RU" dirty="0"/>
              <a:t>В </a:t>
            </a:r>
            <a:r>
              <a:rPr lang="ru-RU" b="1" dirty="0"/>
              <a:t>конденсационных турбинах </a:t>
            </a:r>
            <a:r>
              <a:rPr lang="ru-RU" dirty="0"/>
              <a:t>(типа К) пар из последней ступени отводится в конденсатор, они не имеют регулируемых отборов пара, хотя, как правило, имеют много нерегулируемых отборов пара для регенеративного подогрева питательной воды, а иногда и для внешних тепловых потребителей. Главное назначение конденсационных турбин — обеспечивать производство электроэнергии, поэтому они являются основными агрегатами мощных ТЭС и АЭС. Мощность самых крупных конденсационных турбоагрегатов достигает 1000     1500 МВт.</a:t>
            </a:r>
          </a:p>
          <a:p>
            <a:pPr algn="just"/>
            <a:r>
              <a:rPr lang="ru-RU" b="1" dirty="0"/>
              <a:t>Теплофикационные турбины </a:t>
            </a:r>
            <a:r>
              <a:rPr lang="ru-RU" dirty="0"/>
              <a:t>имеют один или несколько регулируемых отборов пара, в которых поддерживается заданное давление. Они предназначены для выработки тепловой и электрической энергии, и мощность самой крупной из них составляет 250 МВт. Теплофикационная турбина может выполняться с конденсацией пара и без нее. В первом случае она может иметь отопительные отборы пара (турбины типа Т) для нагрева сетевой воды для обогрева зданий, предприятий и т.д., или производственный отбор пара (турбины типа П) для технологических нужд промышленных предприятий, или тот и другой отборы (турбины типа ПТ и ПР).</a:t>
            </a:r>
          </a:p>
          <a:p>
            <a:endParaRPr lang="en-US" dirty="0"/>
          </a:p>
        </p:txBody>
      </p:sp>
    </p:spTree>
    <p:extLst>
      <p:ext uri="{BB962C8B-B14F-4D97-AF65-F5344CB8AC3E}">
        <p14:creationId xmlns:p14="http://schemas.microsoft.com/office/powerpoint/2010/main" val="50204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92505"/>
            <a:ext cx="10515600" cy="6176963"/>
          </a:xfrm>
        </p:spPr>
        <p:txBody>
          <a:bodyPr>
            <a:normAutofit fontScale="92500" lnSpcReduction="20000"/>
          </a:bodyPr>
          <a:lstStyle/>
          <a:p>
            <a:pPr algn="just"/>
            <a:r>
              <a:rPr lang="ru-RU" dirty="0"/>
              <a:t>3. По </a:t>
            </a:r>
            <a:r>
              <a:rPr lang="ru-RU" b="1" i="1" dirty="0"/>
              <a:t>используемым начальным параметрам пара </a:t>
            </a:r>
            <a:r>
              <a:rPr lang="ru-RU" dirty="0"/>
              <a:t>паровые турбины можно разделить на турбины </a:t>
            </a:r>
            <a:r>
              <a:rPr lang="ru-RU" b="1" u="sng" dirty="0"/>
              <a:t>докритического и сверхкритического начального давления</a:t>
            </a:r>
            <a:r>
              <a:rPr lang="ru-RU" u="sng" dirty="0"/>
              <a:t>,</a:t>
            </a:r>
            <a:r>
              <a:rPr lang="ru-RU" dirty="0"/>
              <a:t> перегретого и насыщенною пара, без промежуточного перегрева и с промежуточным перегревом пара.</a:t>
            </a:r>
          </a:p>
          <a:p>
            <a:pPr algn="just"/>
            <a:r>
              <a:rPr lang="ru-RU" dirty="0"/>
              <a:t>Как уже </a:t>
            </a:r>
            <a:r>
              <a:rPr lang="ru-RU" dirty="0" smtClean="0"/>
              <a:t>известно, </a:t>
            </a:r>
            <a:r>
              <a:rPr lang="ru-RU" dirty="0"/>
              <a:t>критическое давление пара составляет примерно 22 МПа, поэтому все турбины, начальное давление пара перед которыми меньше этого значения, относятся к паровым турбинам </a:t>
            </a:r>
            <a:r>
              <a:rPr lang="ru-RU" b="1" i="1" dirty="0"/>
              <a:t>докритического начального давления</a:t>
            </a:r>
            <a:r>
              <a:rPr lang="ru-RU" dirty="0"/>
              <a:t>. С</a:t>
            </a:r>
            <a:r>
              <a:rPr lang="ru-RU" dirty="0" smtClean="0"/>
              <a:t>тандартное докритическое давление </a:t>
            </a:r>
            <a:r>
              <a:rPr lang="ru-RU" dirty="0"/>
              <a:t>для паровых турбин выбрано равным 130 </a:t>
            </a:r>
            <a:r>
              <a:rPr lang="ru-RU" dirty="0" err="1"/>
              <a:t>ат</a:t>
            </a:r>
            <a:r>
              <a:rPr lang="ru-RU" dirty="0"/>
              <a:t> (12,8 М </a:t>
            </a:r>
            <a:r>
              <a:rPr lang="ru-RU" dirty="0" smtClean="0"/>
              <a:t>Па). На </a:t>
            </a:r>
            <a:r>
              <a:rPr lang="ru-RU" dirty="0"/>
              <a:t>докритические параметры выполняются все паровые турбины для </a:t>
            </a:r>
            <a:r>
              <a:rPr lang="ru-RU" dirty="0" smtClean="0"/>
              <a:t>АЭС </a:t>
            </a:r>
            <a:r>
              <a:rPr lang="ru-RU" dirty="0"/>
              <a:t>и ТЭЦ (кроме теплофикационной турбины мощностью 250 МВт), а также турбины мощностью менее 300 МВт для Т')С. </a:t>
            </a:r>
            <a:r>
              <a:rPr lang="ru-RU" dirty="0" smtClean="0"/>
              <a:t>Докритическое </a:t>
            </a:r>
            <a:r>
              <a:rPr lang="ru-RU" dirty="0"/>
              <a:t>начальное давление зарубежных паровых турбин обычно составляет </a:t>
            </a:r>
            <a:r>
              <a:rPr lang="ru-RU" dirty="0" smtClean="0"/>
              <a:t>16-17 </a:t>
            </a:r>
            <a:r>
              <a:rPr lang="ru-RU" dirty="0"/>
              <a:t>МПа, а максимальная единичная мощность достигает 600— 700 МВт</a:t>
            </a:r>
            <a:r>
              <a:rPr lang="ru-RU" dirty="0" smtClean="0"/>
              <a:t>.</a:t>
            </a:r>
          </a:p>
          <a:p>
            <a:pPr algn="just"/>
            <a:r>
              <a:rPr lang="ru-RU" dirty="0"/>
              <a:t>Мощные конденсационные турбины на докритические и сверхкритические параметры пара выполняют с промежуточным перегревам пара. </a:t>
            </a:r>
            <a:r>
              <a:rPr lang="ru-RU" dirty="0" smtClean="0"/>
              <a:t>Устаревшие </a:t>
            </a:r>
            <a:r>
              <a:rPr lang="ru-RU" dirty="0"/>
              <a:t>конденсационные турбины мощностью 100 МВт и менее и многочисленные теплофикационные паровые турбины вплоть до мощности 185 МВт выполняются без </a:t>
            </a:r>
            <a:r>
              <a:rPr lang="ru-RU" dirty="0" err="1" smtClean="0"/>
              <a:t>промперегрева</a:t>
            </a:r>
            <a:r>
              <a:rPr lang="ru-RU" dirty="0"/>
              <a:t>.</a:t>
            </a:r>
          </a:p>
          <a:p>
            <a:pPr algn="just"/>
            <a:endParaRPr lang="ru-RU" dirty="0"/>
          </a:p>
          <a:p>
            <a:endParaRPr lang="en-US" dirty="0"/>
          </a:p>
        </p:txBody>
      </p:sp>
    </p:spTree>
    <p:extLst>
      <p:ext uri="{BB962C8B-B14F-4D97-AF65-F5344CB8AC3E}">
        <p14:creationId xmlns:p14="http://schemas.microsoft.com/office/powerpoint/2010/main" val="380004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7042" y="830179"/>
            <a:ext cx="10944726" cy="4499810"/>
          </a:xfrm>
        </p:spPr>
        <p:txBody>
          <a:bodyPr>
            <a:normAutofit fontScale="92500" lnSpcReduction="10000"/>
          </a:bodyPr>
          <a:lstStyle/>
          <a:p>
            <a:pPr algn="just"/>
            <a:r>
              <a:rPr lang="ru-RU" dirty="0"/>
              <a:t>4. По </a:t>
            </a:r>
            <a:r>
              <a:rPr lang="ru-RU" b="1" i="1" dirty="0"/>
              <a:t>использованию в графике электрической нагрузки </a:t>
            </a:r>
            <a:r>
              <a:rPr lang="ru-RU" dirty="0"/>
              <a:t>паровые турбины можно разделить на </a:t>
            </a:r>
            <a:r>
              <a:rPr lang="ru-RU" b="1" u="sng" dirty="0"/>
              <a:t>базовые и полупиковые</a:t>
            </a:r>
            <a:r>
              <a:rPr lang="ru-RU" dirty="0"/>
              <a:t>. </a:t>
            </a:r>
            <a:endParaRPr lang="ru-RU" dirty="0" smtClean="0"/>
          </a:p>
          <a:p>
            <a:pPr algn="just"/>
            <a:r>
              <a:rPr lang="ru-RU" b="1" dirty="0" smtClean="0"/>
              <a:t>Базовые </a:t>
            </a:r>
            <a:r>
              <a:rPr lang="ru-RU" b="1" dirty="0"/>
              <a:t>турбины </a:t>
            </a:r>
            <a:r>
              <a:rPr lang="ru-RU" dirty="0"/>
              <a:t>работают постоянно при номинальной нагрузке или близкой к ней. Они проектируются так, чтобы и турбина, и турбоустановка имели максимально возможную экономичность. К этому типу турбин следует, безусловно, отнести атомные и теплофикационные </a:t>
            </a:r>
            <a:r>
              <a:rPr lang="ru-RU" dirty="0" smtClean="0"/>
              <a:t>турбины.</a:t>
            </a:r>
          </a:p>
          <a:p>
            <a:pPr algn="just"/>
            <a:r>
              <a:rPr lang="ru-RU" b="1" dirty="0" smtClean="0"/>
              <a:t>Полупиковые </a:t>
            </a:r>
            <a:r>
              <a:rPr lang="ru-RU" b="1" dirty="0"/>
              <a:t>турбины </a:t>
            </a:r>
            <a:r>
              <a:rPr lang="ru-RU" dirty="0"/>
              <a:t>создаются для работы с периодическими остановками на конец недели (с ночи пятницы до утра в понедельник) и ежесуточно </a:t>
            </a:r>
            <a:r>
              <a:rPr lang="ru-RU" dirty="0" smtClean="0"/>
              <a:t>(на </a:t>
            </a:r>
            <a:r>
              <a:rPr lang="ru-RU" dirty="0"/>
              <a:t>ночь). Полупиковые турбины (и турбоустановки) с учетом их малого числа часов работы в году выполняют более простыми и соответственно более дешевыми (на сниженные параметры пара, с меньшим числом цилиндров). </a:t>
            </a:r>
          </a:p>
        </p:txBody>
      </p:sp>
    </p:spTree>
    <p:extLst>
      <p:ext uri="{BB962C8B-B14F-4D97-AF65-F5344CB8AC3E}">
        <p14:creationId xmlns:p14="http://schemas.microsoft.com/office/powerpoint/2010/main" val="2244220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6568" y="276726"/>
            <a:ext cx="11137232" cy="6412832"/>
          </a:xfrm>
        </p:spPr>
        <p:txBody>
          <a:bodyPr>
            <a:normAutofit fontScale="70000" lnSpcReduction="20000"/>
          </a:bodyPr>
          <a:lstStyle/>
          <a:p>
            <a:r>
              <a:rPr lang="ru-RU" dirty="0"/>
              <a:t>5. По </a:t>
            </a:r>
            <a:r>
              <a:rPr lang="ru-RU" b="1" i="1" dirty="0"/>
              <a:t>конструктивным особенностям паровые турбины </a:t>
            </a:r>
            <a:r>
              <a:rPr lang="ru-RU" dirty="0"/>
              <a:t>можно </a:t>
            </a:r>
            <a:r>
              <a:rPr lang="ru-RU" b="1" u="sng" dirty="0"/>
              <a:t>классифицировать по числу цилиндров, частоте вращения и числу </a:t>
            </a:r>
            <a:r>
              <a:rPr lang="ru-RU" b="1" u="sng" dirty="0" err="1"/>
              <a:t>валопроводов</a:t>
            </a:r>
            <a:r>
              <a:rPr lang="ru-RU" dirty="0"/>
              <a:t>.</a:t>
            </a:r>
          </a:p>
          <a:p>
            <a:pPr algn="just"/>
            <a:r>
              <a:rPr lang="ru-RU" dirty="0"/>
              <a:t>По </a:t>
            </a:r>
            <a:r>
              <a:rPr lang="ru-RU" b="1" dirty="0" smtClean="0"/>
              <a:t>числу цилиндров различают турбины </a:t>
            </a:r>
            <a:r>
              <a:rPr lang="ru-RU" i="1" dirty="0" smtClean="0"/>
              <a:t>одно- </a:t>
            </a:r>
            <a:r>
              <a:rPr lang="ru-RU" i="1" dirty="0"/>
              <a:t>и </a:t>
            </a:r>
            <a:r>
              <a:rPr lang="ru-RU" i="1" dirty="0" smtClean="0"/>
              <a:t>многоцилиндровые</a:t>
            </a:r>
            <a:r>
              <a:rPr lang="ru-RU" dirty="0"/>
              <a:t>. Число цилиндров определяется объемным расходом пара в конце процесса расширения. Чем меньше плотность пара, т.е. меньше его конечное давление, и чем больше мощность турбины, т.е. больше массовый расход, тем больше объемный расход и соответственно требуемая площадь для прохода пара через рабочие лопатки последней ступени. Однако если рабочие лопатки делать длиннее, а радиус их вращения больше, то центробежные силы, отрывающие профильную часть лопатки, могут возрасти настолько, что лопатка оторвется. Поэтому с ростом мощности сначала переходят на </a:t>
            </a:r>
            <a:r>
              <a:rPr lang="ru-RU" dirty="0" err="1"/>
              <a:t>двухпоточнын</a:t>
            </a:r>
            <a:r>
              <a:rPr lang="ru-RU" dirty="0"/>
              <a:t> ЦНД, а затем увеличивают их число. Конденсационные турбины можно выполнить одноцилиндровыми (вплоть до мощности 50—60 МВт), двухцилиндровыми (до 100—150 МВт), трехцилиндровыми (до 300 МВт), четырехцилиндровыми (до 500 МВт) и пятицилиндровыми (вплоть до 1300 МВт).</a:t>
            </a:r>
          </a:p>
          <a:p>
            <a:pPr algn="just"/>
            <a:r>
              <a:rPr lang="ru-RU" dirty="0"/>
              <a:t>По </a:t>
            </a:r>
            <a:r>
              <a:rPr lang="ru-RU" b="1" dirty="0"/>
              <a:t>частоте вращения турбины</a:t>
            </a:r>
            <a:r>
              <a:rPr lang="ru-RU" dirty="0"/>
              <a:t> делятся на </a:t>
            </a:r>
            <a:r>
              <a:rPr lang="ru-RU" i="1" dirty="0"/>
              <a:t>быстроходные и тихоходные</a:t>
            </a:r>
            <a:r>
              <a:rPr lang="ru-RU" dirty="0"/>
              <a:t>. Быстроходные турбины имеют частоту вращения 3000 обмин = 50 с-1. Они приводят электрогенератор, ротор которого имеет два магнитных полюса, и поэтому частота вырабатываемого им тока равна 50 Гц. На эту частоту вращения генератора строят большинство паровых турбин для ТЭС, ТЭЦ и частично для АЭС в нашей стране и почти во всем мире. В Северной Америке и на части территории Японии быстроходные турбины строят на частоту вращения 3600 об/мин - 60 с-1, так как </a:t>
            </a:r>
            <a:r>
              <a:rPr lang="ru-RU" dirty="0" smtClean="0"/>
              <a:t>там </a:t>
            </a:r>
            <a:r>
              <a:rPr lang="ru-RU" dirty="0"/>
              <a:t>принятая частота сети равна 60 Гц</a:t>
            </a:r>
            <a:r>
              <a:rPr lang="ru-RU" dirty="0" smtClean="0"/>
              <a:t>.</a:t>
            </a:r>
          </a:p>
          <a:p>
            <a:pPr algn="just"/>
            <a:r>
              <a:rPr lang="ru-RU" dirty="0" smtClean="0"/>
              <a:t>По </a:t>
            </a:r>
            <a:r>
              <a:rPr lang="ru-RU" b="1" dirty="0" smtClean="0"/>
              <a:t>числу </a:t>
            </a:r>
            <a:r>
              <a:rPr lang="ru-RU" b="1" dirty="0" err="1" smtClean="0"/>
              <a:t>валопроводов</a:t>
            </a:r>
            <a:r>
              <a:rPr lang="ru-RU" b="1" dirty="0" smtClean="0"/>
              <a:t> различают </a:t>
            </a:r>
            <a:r>
              <a:rPr lang="ru-RU" dirty="0" smtClean="0"/>
              <a:t>турбины одновальные (имеющие один </a:t>
            </a:r>
            <a:r>
              <a:rPr lang="ru-RU" dirty="0" err="1" smtClean="0"/>
              <a:t>валопроовод</a:t>
            </a:r>
            <a:r>
              <a:rPr lang="ru-RU" dirty="0" smtClean="0"/>
              <a:t> соединенные муфтами роторы отдельных цилиндров и генератора) и </a:t>
            </a:r>
            <a:r>
              <a:rPr lang="ru-RU" dirty="0" err="1" smtClean="0"/>
              <a:t>двухвальные</a:t>
            </a:r>
            <a:r>
              <a:rPr lang="ru-RU" dirty="0" smtClean="0"/>
              <a:t> (имеющие два </a:t>
            </a:r>
            <a:r>
              <a:rPr lang="ru-RU" dirty="0" err="1" smtClean="0"/>
              <a:t>валопровода</a:t>
            </a:r>
            <a:r>
              <a:rPr lang="ru-RU" dirty="0" smtClean="0"/>
              <a:t> каждый со своим генератором и связанные только потоком пара). </a:t>
            </a:r>
            <a:r>
              <a:rPr lang="ru-RU" dirty="0" smtClean="0"/>
              <a:t>В </a:t>
            </a:r>
            <a:r>
              <a:rPr lang="ru-RU" dirty="0"/>
              <a:t>начале 70-х годов прошлого века </a:t>
            </a:r>
            <a:r>
              <a:rPr lang="ru-RU" dirty="0" smtClean="0"/>
              <a:t>на Украине (Славянская ГРЭС) построена </a:t>
            </a:r>
            <a:r>
              <a:rPr lang="ru-RU" dirty="0"/>
              <a:t>единственная </a:t>
            </a:r>
            <a:r>
              <a:rPr lang="ru-RU" dirty="0" err="1"/>
              <a:t>двухвальная</a:t>
            </a:r>
            <a:r>
              <a:rPr lang="ru-RU" dirty="0"/>
              <a:t> турбина мощностью 800 </a:t>
            </a:r>
            <a:r>
              <a:rPr lang="ru-RU" dirty="0" smtClean="0"/>
              <a:t>МВт</a:t>
            </a:r>
            <a:r>
              <a:rPr lang="ru-RU" dirty="0"/>
              <a:t>.</a:t>
            </a:r>
          </a:p>
          <a:p>
            <a:endParaRPr lang="en-US" dirty="0"/>
          </a:p>
        </p:txBody>
      </p:sp>
    </p:spTree>
    <p:extLst>
      <p:ext uri="{BB962C8B-B14F-4D97-AF65-F5344CB8AC3E}">
        <p14:creationId xmlns:p14="http://schemas.microsoft.com/office/powerpoint/2010/main" val="4094731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8704" y="5046100"/>
            <a:ext cx="7555831" cy="1754326"/>
          </a:xfrm>
          <a:prstGeom prst="rect">
            <a:avLst/>
          </a:prstGeom>
          <a:noFill/>
        </p:spPr>
        <p:txBody>
          <a:bodyPr wrap="square" rtlCol="0">
            <a:spAutoFit/>
          </a:bodyPr>
          <a:lstStyle/>
          <a:p>
            <a:r>
              <a:rPr lang="ru-RU" dirty="0"/>
              <a:t>Рис. </a:t>
            </a:r>
            <a:r>
              <a:rPr lang="ru-RU" dirty="0" smtClean="0"/>
              <a:t>15</a:t>
            </a:r>
            <a:r>
              <a:rPr lang="ru-RU" dirty="0"/>
              <a:t>. Тихоходная турбина насыщенного пара мощностью 1160 МВт для американской АЭС</a:t>
            </a:r>
            <a:r>
              <a:rPr lang="ru-RU" dirty="0" smtClean="0"/>
              <a:t>: 1 </a:t>
            </a:r>
            <a:r>
              <a:rPr lang="ru-RU" dirty="0"/>
              <a:t>— передняя опора </a:t>
            </a:r>
            <a:r>
              <a:rPr lang="ru-RU" dirty="0" smtClean="0"/>
              <a:t>турбоагрегата</a:t>
            </a:r>
            <a:r>
              <a:rPr lang="ru-RU" dirty="0"/>
              <a:t>; 2 — ЦВД; 3 — паропроводы свежею пара; 4 — три ЦНД; 5 — электрогенератор: 6 — сепараторы-пароперегреватели; 7 — паропроводы подвода пара </a:t>
            </a:r>
            <a:r>
              <a:rPr lang="ru-RU" dirty="0" smtClean="0"/>
              <a:t>из СПП </a:t>
            </a:r>
            <a:r>
              <a:rPr lang="ru-RU" dirty="0"/>
              <a:t>к ЦНД; </a:t>
            </a:r>
            <a:r>
              <a:rPr lang="ru-RU" dirty="0" smtClean="0"/>
              <a:t>8 </a:t>
            </a:r>
            <a:r>
              <a:rPr lang="ru-RU" dirty="0"/>
              <a:t>— фундамент турбоагрегата</a:t>
            </a:r>
          </a:p>
          <a:p>
            <a:endParaRPr lang="en-US" dirty="0"/>
          </a:p>
        </p:txBody>
      </p:sp>
      <p:sp>
        <p:nvSpPr>
          <p:cNvPr id="6" name="TextBox 5"/>
          <p:cNvSpPr txBox="1"/>
          <p:nvPr/>
        </p:nvSpPr>
        <p:spPr>
          <a:xfrm>
            <a:off x="86226" y="1155031"/>
            <a:ext cx="3906252" cy="4524315"/>
          </a:xfrm>
          <a:prstGeom prst="rect">
            <a:avLst/>
          </a:prstGeom>
          <a:noFill/>
        </p:spPr>
        <p:txBody>
          <a:bodyPr wrap="square" rtlCol="0">
            <a:spAutoFit/>
          </a:bodyPr>
          <a:lstStyle/>
          <a:p>
            <a:pPr algn="just"/>
            <a:r>
              <a:rPr lang="ru-RU" dirty="0"/>
              <a:t>На рис.15 показана тихоходная атомная турбина фирмы АВВ мощностью 1160 МВт на частоту вращения 30 с-1. Гигантские размеры турбины хорошо видны в сравнении с фигурой человека, стоящего у средней опоры ее </a:t>
            </a:r>
            <a:r>
              <a:rPr lang="ru-RU" dirty="0" err="1"/>
              <a:t>валопровода</a:t>
            </a:r>
            <a:r>
              <a:rPr lang="ru-RU" dirty="0"/>
              <a:t>. Турбина не имеет ЦСД и пар из ЦВД направляется в два горизонтальных сепаратора-пароперегревателя (СПП), а из них -раздается на три </a:t>
            </a:r>
            <a:r>
              <a:rPr lang="ru-RU" dirty="0" err="1"/>
              <a:t>двухтопочных</a:t>
            </a:r>
            <a:r>
              <a:rPr lang="ru-RU" dirty="0"/>
              <a:t> ЦНД. По такой же схеме на частоту вращения 25 с-1 построены энергоблоки мощностью 1000 МВт на Запорожской АЭС.</a:t>
            </a:r>
          </a:p>
          <a:p>
            <a:endParaRPr lang="en-US" dirty="0"/>
          </a:p>
        </p:txBody>
      </p:sp>
      <p:pic>
        <p:nvPicPr>
          <p:cNvPr id="7" name="Рисунок 6"/>
          <p:cNvPicPr>
            <a:picLocks noChangeAspect="1"/>
          </p:cNvPicPr>
          <p:nvPr/>
        </p:nvPicPr>
        <p:blipFill>
          <a:blip r:embed="rId2"/>
          <a:stretch>
            <a:fillRect/>
          </a:stretch>
        </p:blipFill>
        <p:spPr>
          <a:xfrm>
            <a:off x="3906252" y="309211"/>
            <a:ext cx="8285748" cy="4736889"/>
          </a:xfrm>
          <a:prstGeom prst="rect">
            <a:avLst/>
          </a:prstGeom>
        </p:spPr>
      </p:pic>
    </p:spTree>
    <p:extLst>
      <p:ext uri="{BB962C8B-B14F-4D97-AF65-F5344CB8AC3E}">
        <p14:creationId xmlns:p14="http://schemas.microsoft.com/office/powerpoint/2010/main" val="164511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3139" t="2968"/>
          <a:stretch/>
        </p:blipFill>
        <p:spPr>
          <a:xfrm>
            <a:off x="0" y="0"/>
            <a:ext cx="6682290" cy="5506642"/>
          </a:xfrm>
          <a:prstGeom prst="rect">
            <a:avLst/>
          </a:prstGeom>
        </p:spPr>
      </p:pic>
      <p:sp>
        <p:nvSpPr>
          <p:cNvPr id="5" name="TextBox 4"/>
          <p:cNvSpPr txBox="1"/>
          <p:nvPr/>
        </p:nvSpPr>
        <p:spPr>
          <a:xfrm>
            <a:off x="40858" y="5434450"/>
            <a:ext cx="12151142" cy="1754326"/>
          </a:xfrm>
          <a:prstGeom prst="rect">
            <a:avLst/>
          </a:prstGeom>
          <a:noFill/>
        </p:spPr>
        <p:txBody>
          <a:bodyPr wrap="square" rtlCol="0">
            <a:spAutoFit/>
          </a:bodyPr>
          <a:lstStyle/>
          <a:p>
            <a:r>
              <a:rPr lang="ru-RU" dirty="0"/>
              <a:t>Рис. </a:t>
            </a:r>
            <a:r>
              <a:rPr lang="ru-RU" dirty="0" smtClean="0"/>
              <a:t>16</a:t>
            </a:r>
            <a:r>
              <a:rPr lang="ru-RU" dirty="0"/>
              <a:t>. Быстроходная атомная турбина мощностью 1093 МВт для испанской АЭС «</a:t>
            </a:r>
            <a:r>
              <a:rPr lang="ru-RU" dirty="0" err="1" smtClean="0"/>
              <a:t>Трилло</a:t>
            </a:r>
            <a:r>
              <a:rPr lang="ru-RU" dirty="0"/>
              <a:t>», построенная фирмой </a:t>
            </a:r>
            <a:r>
              <a:rPr lang="en-US" dirty="0" err="1" smtClean="0"/>
              <a:t>Simense</a:t>
            </a:r>
            <a:r>
              <a:rPr lang="ru-RU" dirty="0" smtClean="0"/>
              <a:t>:</a:t>
            </a:r>
            <a:r>
              <a:rPr lang="en-US" dirty="0" smtClean="0"/>
              <a:t> 1</a:t>
            </a:r>
            <a:r>
              <a:rPr lang="ru-RU" dirty="0" smtClean="0"/>
              <a:t> </a:t>
            </a:r>
            <a:r>
              <a:rPr lang="ru-RU" dirty="0"/>
              <a:t>— передняя опора турбоагрегата: 2 — ЦВД; 3 — ресивер (паропровод раздачи на три </a:t>
            </a:r>
            <a:r>
              <a:rPr lang="ru-RU" dirty="0" err="1" smtClean="0"/>
              <a:t>двухпочных</a:t>
            </a:r>
            <a:r>
              <a:rPr lang="ru-RU" dirty="0" smtClean="0"/>
              <a:t> ЦНД</a:t>
            </a:r>
            <a:r>
              <a:rPr lang="ru-RU" dirty="0"/>
              <a:t>); </a:t>
            </a:r>
            <a:r>
              <a:rPr lang="ru-RU" dirty="0" smtClean="0"/>
              <a:t>4 - </a:t>
            </a:r>
            <a:r>
              <a:rPr lang="ru-RU" dirty="0"/>
              <a:t>ЦНД: 5 — </a:t>
            </a:r>
            <a:r>
              <a:rPr lang="ru-RU" dirty="0" smtClean="0"/>
              <a:t>электрогенератор: 6 </a:t>
            </a:r>
            <a:r>
              <a:rPr lang="ru-RU" dirty="0"/>
              <a:t>— возбудитель: 7 — три поперечных конденсатора (под каждым ЦНД); 5 — подвод и отвод охлаждающей воды конденсаторов; 9 — паропровод отвода пара из ЦВД в </a:t>
            </a:r>
            <a:r>
              <a:rPr lang="ru-RU" dirty="0" smtClean="0"/>
              <a:t>СПП; </a:t>
            </a:r>
            <a:r>
              <a:rPr lang="ru-RU" dirty="0"/>
              <a:t>10 — вертикальные СПП: </a:t>
            </a:r>
            <a:r>
              <a:rPr lang="ru-RU" dirty="0" smtClean="0"/>
              <a:t>11 </a:t>
            </a:r>
            <a:r>
              <a:rPr lang="ru-RU" dirty="0"/>
              <a:t>— паропроводы свежего пара из реакторного отделения</a:t>
            </a:r>
          </a:p>
          <a:p>
            <a:endParaRPr lang="en-US" dirty="0"/>
          </a:p>
        </p:txBody>
      </p:sp>
      <p:sp>
        <p:nvSpPr>
          <p:cNvPr id="6" name="TextBox 5"/>
          <p:cNvSpPr txBox="1"/>
          <p:nvPr/>
        </p:nvSpPr>
        <p:spPr>
          <a:xfrm>
            <a:off x="6682290" y="96253"/>
            <a:ext cx="5385384" cy="3416320"/>
          </a:xfrm>
          <a:prstGeom prst="rect">
            <a:avLst/>
          </a:prstGeom>
          <a:noFill/>
        </p:spPr>
        <p:txBody>
          <a:bodyPr wrap="square" rtlCol="0">
            <a:spAutoFit/>
          </a:bodyPr>
          <a:lstStyle/>
          <a:p>
            <a:pPr algn="just"/>
            <a:r>
              <a:rPr lang="ru-RU" dirty="0"/>
              <a:t>Для АЭС, работающих в теплых климатических условиях, т.е. при высокой температуре охлаждающей воды и соответственно высоком давлении в </a:t>
            </a:r>
            <a:r>
              <a:rPr lang="ru-RU" dirty="0" smtClean="0"/>
              <a:t>конденсаторе, </a:t>
            </a:r>
            <a:r>
              <a:rPr lang="ru-RU" dirty="0"/>
              <a:t>можно строить и быстроходные атомные турбины (рис. </a:t>
            </a:r>
            <a:r>
              <a:rPr lang="ru-RU" dirty="0" smtClean="0"/>
              <a:t>16</a:t>
            </a:r>
            <a:r>
              <a:rPr lang="ru-RU" dirty="0"/>
              <a:t>). Пар к ЦВД турбины поступает из реакторного отделения по четырем паропроводам </a:t>
            </a:r>
            <a:r>
              <a:rPr lang="ru-RU" dirty="0" smtClean="0"/>
              <a:t>11. </a:t>
            </a:r>
            <a:r>
              <a:rPr lang="ru-RU" dirty="0"/>
              <a:t>Пройдя ЦВД, пар направляется к СПП </a:t>
            </a:r>
            <a:r>
              <a:rPr lang="ru-RU" dirty="0" smtClean="0"/>
              <a:t>10 </a:t>
            </a:r>
            <a:r>
              <a:rPr lang="ru-RU" dirty="0"/>
              <a:t>вертикального типа, а после них с помощью ресивера 3 раздается на три одинаковых </a:t>
            </a:r>
            <a:r>
              <a:rPr lang="ru-RU" dirty="0" err="1"/>
              <a:t>двухпоточных</a:t>
            </a:r>
            <a:r>
              <a:rPr lang="ru-RU" dirty="0"/>
              <a:t> ЦНД 4. Под каждым ЦНД установлен свой </a:t>
            </a:r>
            <a:r>
              <a:rPr lang="ru-RU" dirty="0" smtClean="0"/>
              <a:t>конденсатор</a:t>
            </a:r>
            <a:r>
              <a:rPr lang="ru-RU" dirty="0"/>
              <a:t>.</a:t>
            </a:r>
          </a:p>
          <a:p>
            <a:endParaRPr lang="en-US" dirty="0"/>
          </a:p>
        </p:txBody>
      </p:sp>
    </p:spTree>
    <p:extLst>
      <p:ext uri="{BB962C8B-B14F-4D97-AF65-F5344CB8AC3E}">
        <p14:creationId xmlns:p14="http://schemas.microsoft.com/office/powerpoint/2010/main" val="4081365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276726"/>
            <a:ext cx="11778916" cy="6256421"/>
          </a:xfrm>
        </p:spPr>
        <p:txBody>
          <a:bodyPr>
            <a:normAutofit fontScale="70000" lnSpcReduction="20000"/>
          </a:bodyPr>
          <a:lstStyle/>
          <a:p>
            <a:pPr algn="just"/>
            <a:r>
              <a:rPr lang="ru-RU" dirty="0"/>
              <a:t>Для обозначения типов турбин ГОСТ предусматривает специальную маркировку, состоящую из буквенной и числовой частей. Буквенная часть указывает тип турбины, следующее за ней число — номинальную мощность турбины в мегаваттах. Если необходимо привести и максимальную мощность турбины, то ее значение дают через косую черту. Следующее число указывает номинальное давление пара перед турбиной в </a:t>
            </a:r>
            <a:r>
              <a:rPr lang="ru-RU" dirty="0" err="1" smtClean="0"/>
              <a:t>мегапаскалях</a:t>
            </a:r>
            <a:r>
              <a:rPr lang="ru-RU" dirty="0"/>
              <a:t>: для теплофикационных турбин далее через косую черту представляют давление в отборах или противодавление в </a:t>
            </a:r>
            <a:r>
              <a:rPr lang="ru-RU" dirty="0" err="1"/>
              <a:t>мегапаскалях</a:t>
            </a:r>
            <a:r>
              <a:rPr lang="ru-RU" dirty="0"/>
              <a:t>. Наконец, последняя цифра, если она имеется, соответствует номеру модификации турбины, принятому на заводе-изготовителе.</a:t>
            </a:r>
          </a:p>
          <a:p>
            <a:pPr algn="just"/>
            <a:r>
              <a:rPr lang="ru-RU" dirty="0"/>
              <a:t>Приведем несколько примеров обозначений турбин.</a:t>
            </a:r>
          </a:p>
          <a:p>
            <a:pPr algn="just"/>
            <a:r>
              <a:rPr lang="ru-RU" dirty="0"/>
              <a:t>Турбина К-210-12,8-3 — типа К, номинальной мощностью 210 МВт, с начальным абсолютным давлением пара 12,8 МПа (130 кгс/см2), третьей модификации.</a:t>
            </a:r>
          </a:p>
          <a:p>
            <a:pPr algn="just"/>
            <a:r>
              <a:rPr lang="ru-RU" dirty="0"/>
              <a:t>Турбина 11-6-3,4/0,5 типа II, номинальной мощностью 6 МВт, с начальным абсолютным давлением пара 3.4 МПа и абсолютным давлением отбираемого пара 0,5 МПа.</a:t>
            </a:r>
          </a:p>
          <a:p>
            <a:pPr algn="just"/>
            <a:r>
              <a:rPr lang="ru-RU" dirty="0"/>
              <a:t>Турбина Т-110/120-12.8 — типа Т. номинальной мощностью 110 МВт и максимальной мощностью 120 МВт. с начальным абсолютным давлением пара 12,8 МПа.</a:t>
            </a:r>
          </a:p>
          <a:p>
            <a:pPr algn="just"/>
            <a:r>
              <a:rPr lang="ru-RU" dirty="0"/>
              <a:t>Турбина ПТ-25/30-8,8/1 - типа ПТ, номинальной мощностью 25 МВт и максимальной мощностью 30 МВт, с начальным абсолютным давлением пара 8,8 МПа (90 </a:t>
            </a:r>
            <a:r>
              <a:rPr lang="ru-RU" dirty="0" err="1"/>
              <a:t>ат</a:t>
            </a:r>
            <a:r>
              <a:rPr lang="ru-RU" dirty="0"/>
              <a:t>) и абсолютным давлением отбираемого пара I МПа.</a:t>
            </a:r>
          </a:p>
          <a:p>
            <a:pPr algn="just"/>
            <a:r>
              <a:rPr lang="ru-RU" dirty="0"/>
              <a:t>Турбина Р-100/105-12,8/1,45 типа Р. номинальной мощностью 100 МВт и максимальной мощностью 105 МВт, с начальным абсолютным давлением пара 12,8 МПа и абсолютным противодавлением 1,45 МПа.</a:t>
            </a:r>
          </a:p>
          <a:p>
            <a:pPr algn="just"/>
            <a:r>
              <a:rPr lang="ru-RU" dirty="0"/>
              <a:t>Турбина ПР-12/15-8,8/1,45/0,7 — типа ПР, номинальной мощностью 12 МВт и максимальной мощностью 15 МВт, с начальным абсолютным давлением 8,8 МПа, давлением в отборе 1,45 МПа и противодавлением 0,7 МПа.</a:t>
            </a:r>
          </a:p>
          <a:p>
            <a:endParaRPr lang="en-US" dirty="0"/>
          </a:p>
        </p:txBody>
      </p:sp>
    </p:spTree>
    <p:extLst>
      <p:ext uri="{BB962C8B-B14F-4D97-AF65-F5344CB8AC3E}">
        <p14:creationId xmlns:p14="http://schemas.microsoft.com/office/powerpoint/2010/main" val="3717597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1193379" cy="1325563"/>
          </a:xfrm>
        </p:spPr>
        <p:txBody>
          <a:bodyPr>
            <a:normAutofit fontScale="90000"/>
          </a:bodyPr>
          <a:lstStyle/>
          <a:p>
            <a:r>
              <a:rPr lang="ru-RU" dirty="0"/>
              <a:t>Основные технические требования к паровым турбинам и их характеристики</a:t>
            </a:r>
            <a:br>
              <a:rPr lang="ru-RU" dirty="0"/>
            </a:br>
            <a:endParaRPr lang="en-US" dirty="0"/>
          </a:p>
        </p:txBody>
      </p:sp>
      <p:sp>
        <p:nvSpPr>
          <p:cNvPr id="3" name="Объект 2"/>
          <p:cNvSpPr>
            <a:spLocks noGrp="1"/>
          </p:cNvSpPr>
          <p:nvPr>
            <p:ph idx="1"/>
          </p:nvPr>
        </p:nvSpPr>
        <p:spPr/>
        <p:txBody>
          <a:bodyPr/>
          <a:lstStyle/>
          <a:p>
            <a:pPr algn="just"/>
            <a:r>
              <a:rPr lang="ru-RU" dirty="0"/>
              <a:t>Для того чтобы увидеть, насколько совершенной машиной является паровая турбина, достаточно рассмотреть технические требования, предъявляемые к ней. Они сформулированы в государственных стандартах (ГОСТ). Здесь мы остановимся только на наиболее важных из них.</a:t>
            </a:r>
          </a:p>
          <a:p>
            <a:pPr algn="just"/>
            <a:r>
              <a:rPr lang="ru-RU" dirty="0"/>
              <a:t>Прежде всего к турбине предъявляется ряд требований, которые можно охватить одним термином  </a:t>
            </a:r>
            <a:r>
              <a:rPr lang="ru-RU" dirty="0" smtClean="0"/>
              <a:t>-   </a:t>
            </a:r>
            <a:r>
              <a:rPr lang="ru-RU" b="1" dirty="0"/>
              <a:t>надежность. </a:t>
            </a:r>
            <a:endParaRPr lang="en-US" b="1" dirty="0"/>
          </a:p>
        </p:txBody>
      </p:sp>
    </p:spTree>
    <p:extLst>
      <p:ext uri="{BB962C8B-B14F-4D97-AF65-F5344CB8AC3E}">
        <p14:creationId xmlns:p14="http://schemas.microsoft.com/office/powerpoint/2010/main" val="383033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8042" y="1151857"/>
            <a:ext cx="10515600" cy="4351338"/>
          </a:xfrm>
        </p:spPr>
        <p:txBody>
          <a:bodyPr>
            <a:normAutofit fontScale="92500" lnSpcReduction="10000"/>
          </a:bodyPr>
          <a:lstStyle/>
          <a:p>
            <a:pPr algn="just"/>
            <a:r>
              <a:rPr lang="ru-RU" dirty="0" smtClean="0"/>
              <a:t>Применительно </a:t>
            </a:r>
            <a:r>
              <a:rPr lang="ru-RU" dirty="0"/>
              <a:t>к паровой турбине надежность — это бесперебойная выработка мощности при предусмотренных затратах топлива и установленной системе эксплуатации, технического обслуживания и ремонтов, а также недопущение ситуаций, опасных для людей и окружающей среды</a:t>
            </a:r>
            <a:r>
              <a:rPr lang="ru-RU" dirty="0" smtClean="0"/>
              <a:t>.</a:t>
            </a:r>
          </a:p>
          <a:p>
            <a:pPr algn="just"/>
            <a:r>
              <a:rPr lang="ru-RU" dirty="0" smtClean="0"/>
              <a:t>Понятие </a:t>
            </a:r>
            <a:r>
              <a:rPr lang="ru-RU" dirty="0"/>
              <a:t>надежности включает в себя и понятие экономичности. Бесперебойно работающая турбина с низкой экономичностью из-за износа или с ограничением мощности из-за внутренних неполадок не может считаться надежной. Надежность это комплексное свойство, характеризуемое такими показателями, как безотказность, долговечность, ремонтопригодность, </a:t>
            </a:r>
            <a:r>
              <a:rPr lang="ru-RU" dirty="0" err="1"/>
              <a:t>сохраняемость</a:t>
            </a:r>
            <a:r>
              <a:rPr lang="ru-RU" dirty="0"/>
              <a:t>, управляемость, живучесть, безопасность. </a:t>
            </a:r>
          </a:p>
          <a:p>
            <a:endParaRPr lang="en-US" dirty="0"/>
          </a:p>
        </p:txBody>
      </p:sp>
    </p:spTree>
    <p:extLst>
      <p:ext uri="{BB962C8B-B14F-4D97-AF65-F5344CB8AC3E}">
        <p14:creationId xmlns:p14="http://schemas.microsoft.com/office/powerpoint/2010/main" val="274170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9377" y="271144"/>
            <a:ext cx="10515600" cy="6377849"/>
          </a:xfrm>
        </p:spPr>
        <p:txBody>
          <a:bodyPr>
            <a:normAutofit fontScale="92500" lnSpcReduction="10000"/>
          </a:bodyPr>
          <a:lstStyle/>
          <a:p>
            <a:pPr algn="just"/>
            <a:r>
              <a:rPr lang="ru-RU" dirty="0" smtClean="0"/>
              <a:t>При работе турбины пар из котла по одному или нескольким паропроводам (это зависит от мощности турбины) поступает сначала к главной паровой задвижке, затем к стопорному (одному или нескольким) и, наконец, к регулирующим клапанам (чаще всего четырем). От регулирующих (на рис.1 их четыре: две из них присоединены к крышке 46 внешнего корпуса ЦВД, а две другие подводят пар в нижние половины корпуса) подается в паровпускную камеру 33 внутреннего корпуса ЦВД. </a:t>
            </a:r>
          </a:p>
          <a:p>
            <a:pPr algn="just"/>
            <a:r>
              <a:rPr lang="ru-RU" dirty="0" smtClean="0"/>
              <a:t>Из этой полости пар попадает в проточную часть турбины и, расширяясь, </a:t>
            </a:r>
            <a:r>
              <a:rPr lang="ru-RU" dirty="0"/>
              <a:t>При работе турбины пар из котла по одному или нескольким паропроводам (это зависит от мощности турбины) поступает сначала к главной паровой задвижке, затем к стопорному (одному или нескольким) и, наконец, к регулирующим клапанам (чаще всего четырем</a:t>
            </a:r>
            <a:r>
              <a:rPr lang="ru-RU" dirty="0" smtClean="0"/>
              <a:t>).</a:t>
            </a:r>
          </a:p>
          <a:p>
            <a:pPr algn="just"/>
            <a:r>
              <a:rPr lang="ru-RU" dirty="0" smtClean="0"/>
              <a:t> </a:t>
            </a:r>
            <a:r>
              <a:rPr lang="ru-RU" dirty="0"/>
              <a:t>От регулирующих (на рис</a:t>
            </a:r>
            <a:r>
              <a:rPr lang="ru-RU" dirty="0" smtClean="0"/>
              <a:t>. 1 </a:t>
            </a:r>
            <a:r>
              <a:rPr lang="ru-RU" dirty="0"/>
              <a:t>их четыре: две из них присоединены к крышке 46 внешнего корпуса ЦВД. а две другие подводят пар в нижние половины корпуса) подается в паровпускную камеру 33 внутреннего корпуса ЦВД. Из этой полости пар попадает в проточную часть турбины и, расширяясь,</a:t>
            </a:r>
          </a:p>
          <a:p>
            <a:endParaRPr lang="en-US" dirty="0"/>
          </a:p>
        </p:txBody>
      </p:sp>
    </p:spTree>
    <p:extLst>
      <p:ext uri="{BB962C8B-B14F-4D97-AF65-F5344CB8AC3E}">
        <p14:creationId xmlns:p14="http://schemas.microsoft.com/office/powerpoint/2010/main" val="3558372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04537"/>
            <a:ext cx="10515600" cy="5972426"/>
          </a:xfrm>
        </p:spPr>
        <p:txBody>
          <a:bodyPr>
            <a:normAutofit fontScale="70000" lnSpcReduction="20000"/>
          </a:bodyPr>
          <a:lstStyle/>
          <a:p>
            <a:pPr algn="just"/>
            <a:r>
              <a:rPr lang="ru-RU" dirty="0"/>
              <a:t>Безотказность это свойство турбины непрерывно сохранять работоспособное состояние в течение некоторой наработки. Средняя наработка на отказ для турбин ТЭС мощностью 500 МВт и более должна быть не менее 6250 ч. а меньшей мощности — не менее 7000 ч, а для турбин АЭС - - не менее 6000 ч. Если учесть, что в календарном году 8760 ч и что какое-то время турбина не работает (например, по указанию диспетчера энергосистемы), то это означает, что отказы по вине турбины в среднем должны происходить не чаще 1 раза в год.</a:t>
            </a:r>
          </a:p>
          <a:p>
            <a:pPr algn="just"/>
            <a:r>
              <a:rPr lang="ru-RU" dirty="0"/>
              <a:t>Полный установленный срок службы турбины ТЭС должен быть не менее 40 </a:t>
            </a:r>
            <a:r>
              <a:rPr lang="ru-RU" dirty="0" smtClean="0"/>
              <a:t>лет, </a:t>
            </a:r>
            <a:r>
              <a:rPr lang="ru-RU" dirty="0"/>
              <a:t>а турбин АЭС — не менее 30 лет. Этот срок службы не относится к быстроизнашивающимся деталям, например, рабочим лопаткам, уплотнениям, крепежным деталям. Для таких деталей важен средний срок службы до капитального ремонта (межремонтный период). В соответствии с ГОСТ он должен быть не менее 6 лет (кроме того, на ТЭС и АЭС реализуется плановая система текущих и планово-предупредительных ремонтов).</a:t>
            </a:r>
          </a:p>
          <a:p>
            <a:pPr algn="just"/>
            <a:r>
              <a:rPr lang="ru-RU" dirty="0"/>
              <a:t>Для турбин ТЭС, а точнее для их деталей, работающих при температуре свыше 450 °</a:t>
            </a:r>
            <a:r>
              <a:rPr lang="ru-RU" dirty="0" smtClean="0"/>
              <a:t>С,. </a:t>
            </a:r>
            <a:r>
              <a:rPr lang="ru-RU" dirty="0"/>
              <a:t>кроме такою показателя долговечности, как срок службы, вводится другой показатель — ресурс — суммарная наработка турбины от начала эксплуатации до достижения предельного состояния. На этапе проектирования предельное состояние определяется как назначенный ресурс. Но определению это ресурс, при достижении которого эксплуатация турбины должна быть прекращена независимо от ее технического состояния. На самом деле при достижении назначенного ресурса турбина может сохранить значительную дополнительную работоспособность (остаточный ресурс), и, учитывая ее высокую стоимость, срок работы турбины продляют. </a:t>
            </a:r>
            <a:endParaRPr lang="en-US" dirty="0"/>
          </a:p>
        </p:txBody>
      </p:sp>
    </p:spTree>
    <p:extLst>
      <p:ext uri="{BB962C8B-B14F-4D97-AF65-F5344CB8AC3E}">
        <p14:creationId xmlns:p14="http://schemas.microsoft.com/office/powerpoint/2010/main" val="330447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41421"/>
            <a:ext cx="10515600" cy="5635542"/>
          </a:xfrm>
        </p:spPr>
        <p:txBody>
          <a:bodyPr>
            <a:normAutofit fontScale="70000" lnSpcReduction="20000"/>
          </a:bodyPr>
          <a:lstStyle/>
          <a:p>
            <a:pPr algn="just"/>
            <a:r>
              <a:rPr lang="ru-RU" dirty="0"/>
              <a:t>ГОСТ </a:t>
            </a:r>
            <a:r>
              <a:rPr lang="ru-RU" dirty="0" smtClean="0"/>
              <a:t>не </a:t>
            </a:r>
            <a:r>
              <a:rPr lang="ru-RU" dirty="0"/>
              <a:t>регламентирует расчетного ресурса (он должен быть установлен в технических условиях или техническом задании на ее проектирование в каждом конкретном случае). Долгие годы расчетный ресурс составлял 100 тыс. ч, сейчас - </a:t>
            </a:r>
            <a:r>
              <a:rPr lang="ru-RU" dirty="0" smtClean="0"/>
              <a:t> </a:t>
            </a:r>
            <a:r>
              <a:rPr lang="ru-RU" dirty="0"/>
              <a:t>как правило, 200 тыс. ч. </a:t>
            </a:r>
            <a:endParaRPr lang="ru-RU" dirty="0" smtClean="0"/>
          </a:p>
          <a:p>
            <a:pPr algn="just"/>
            <a:r>
              <a:rPr lang="ru-RU" dirty="0" smtClean="0"/>
              <a:t>Важнейшим </a:t>
            </a:r>
            <a:r>
              <a:rPr lang="ru-RU" dirty="0"/>
              <a:t>требованием к турбине является высокая экономичность. Коэффициент полезного действия турбины оценивается по КПД ее цилиндров.</a:t>
            </a:r>
          </a:p>
          <a:p>
            <a:pPr algn="just"/>
            <a:r>
              <a:rPr lang="ru-RU" dirty="0"/>
              <a:t>Коэффициент полезного действия цилиндра характеризуется той долей работоспособности пара, которую удалось преобразовать в механическую энергию. Наивысшую экономичность имеет ЦСД: в хороших турбинах КПД составляет </a:t>
            </a:r>
            <a:r>
              <a:rPr lang="ru-RU" dirty="0" smtClean="0"/>
              <a:t>90…94 </a:t>
            </a:r>
            <a:r>
              <a:rPr lang="ru-RU" dirty="0"/>
              <a:t>%. Коэффициент полезного действия ЦВД и ЦНД существенно меньше и в среднем составляет </a:t>
            </a:r>
            <a:r>
              <a:rPr lang="ru-RU" dirty="0" smtClean="0"/>
              <a:t>84…86</a:t>
            </a:r>
            <a:r>
              <a:rPr lang="ru-RU" dirty="0"/>
              <a:t>%. Это снижение обусловлено существенно более сложным характером течения пара в решетках очень малой (несколько десятков миллиметров в первых ступенях ЦВД) и очень большой (I м и более) в последних ступенях ЦНД высотами решеток. Рассчитать это течение и подобрать под него профили лопаток затруднительно даже при современных вычислительных средствах. Кроме того, значительная часть проточной части ЦНД работает влажным паром, капли влаги имеют скорость существенно меньшую, чем пар, и оказывают на вращающиеся рабочие лопатки тормозящее действие.</a:t>
            </a:r>
          </a:p>
          <a:p>
            <a:pPr algn="just"/>
            <a:r>
              <a:rPr lang="ru-RU" dirty="0"/>
              <a:t>Кроме приведенных технических требований ГОСТ содержит и другие многочисленные требования, в частности, к системе защиты турбины при возникновении аварийных ситуаций, к маневренности (диапазон длительной работы - обычно 30 100% номинальной мощности; продолжительности пуска и остановки, число возможных пусков и др.), к системам регулирования и управления турбиной, к ремонтопригодности и безопасности (пожаробезопасности, уровня вибрации, шума и т.д.), методам контроля параметров рабочих сред (пара, масла, конденсата), транспортировке и хранению.</a:t>
            </a:r>
          </a:p>
          <a:p>
            <a:endParaRPr lang="en-US" dirty="0"/>
          </a:p>
        </p:txBody>
      </p:sp>
    </p:spTree>
    <p:extLst>
      <p:ext uri="{BB962C8B-B14F-4D97-AF65-F5344CB8AC3E}">
        <p14:creationId xmlns:p14="http://schemas.microsoft.com/office/powerpoint/2010/main" val="4018013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0"/>
            <a:ext cx="11265568" cy="6858000"/>
          </a:xfrm>
        </p:spPr>
        <p:txBody>
          <a:bodyPr>
            <a:normAutofit fontScale="62500" lnSpcReduction="20000"/>
          </a:bodyPr>
          <a:lstStyle/>
          <a:p>
            <a:pPr marL="0" indent="0" algn="ctr">
              <a:lnSpc>
                <a:spcPct val="120000"/>
              </a:lnSpc>
              <a:spcBef>
                <a:spcPts val="0"/>
              </a:spcBef>
            </a:pPr>
            <a:r>
              <a:rPr lang="ru-RU" dirty="0"/>
              <a:t>Контрольные вопросы</a:t>
            </a:r>
          </a:p>
          <a:p>
            <a:pPr marL="0" indent="0">
              <a:lnSpc>
                <a:spcPct val="120000"/>
              </a:lnSpc>
              <a:spcBef>
                <a:spcPts val="0"/>
              </a:spcBef>
            </a:pPr>
            <a:r>
              <a:rPr lang="ru-RU" dirty="0"/>
              <a:t>1. Какие элементы объединяет </a:t>
            </a:r>
            <a:r>
              <a:rPr lang="ru-RU" dirty="0" err="1"/>
              <a:t>валопровод</a:t>
            </a:r>
            <a:r>
              <a:rPr lang="ru-RU" dirty="0"/>
              <a:t> паровой турбины?</a:t>
            </a:r>
          </a:p>
          <a:p>
            <a:pPr marL="0" indent="0">
              <a:lnSpc>
                <a:spcPct val="120000"/>
              </a:lnSpc>
              <a:spcBef>
                <a:spcPts val="0"/>
              </a:spcBef>
            </a:pPr>
            <a:r>
              <a:rPr lang="ru-RU" dirty="0"/>
              <a:t>2. Назовите основные элементы цилиндра паровой турбины.</a:t>
            </a:r>
          </a:p>
          <a:p>
            <a:pPr marL="0" indent="0">
              <a:lnSpc>
                <a:spcPct val="120000"/>
              </a:lnSpc>
              <a:spcBef>
                <a:spcPts val="0"/>
              </a:spcBef>
            </a:pPr>
            <a:r>
              <a:rPr lang="ru-RU" dirty="0"/>
              <a:t>3. Какие функции в цилиндре выполняют концевые уплотнения?</a:t>
            </a:r>
          </a:p>
          <a:p>
            <a:pPr marL="0" indent="0">
              <a:lnSpc>
                <a:spcPct val="120000"/>
              </a:lnSpc>
              <a:spcBef>
                <a:spcPts val="0"/>
              </a:spcBef>
            </a:pPr>
            <a:r>
              <a:rPr lang="ru-RU" dirty="0"/>
              <a:t>4. Как устроена проточная часть турбины?</a:t>
            </a:r>
          </a:p>
          <a:p>
            <a:pPr marL="0" indent="0">
              <a:lnSpc>
                <a:spcPct val="120000"/>
              </a:lnSpc>
              <a:spcBef>
                <a:spcPts val="0"/>
              </a:spcBef>
            </a:pPr>
            <a:r>
              <a:rPr lang="ru-RU" dirty="0"/>
              <a:t>5. Какие элементы включает в себя ступень турбины и каковы функции этих элементов?</a:t>
            </a:r>
          </a:p>
          <a:p>
            <a:pPr marL="0" indent="0">
              <a:lnSpc>
                <a:spcPct val="120000"/>
              </a:lnSpc>
              <a:spcBef>
                <a:spcPts val="0"/>
              </a:spcBef>
            </a:pPr>
            <a:r>
              <a:rPr lang="ru-RU" dirty="0"/>
              <a:t>6. Как устроена ступень паровой турбины и каким образом потенциальная энергия пара преобразуется во вращательную энергию ее ротора?</a:t>
            </a:r>
          </a:p>
          <a:p>
            <a:pPr marL="0" indent="0">
              <a:lnSpc>
                <a:spcPct val="120000"/>
              </a:lnSpc>
              <a:spcBef>
                <a:spcPts val="0"/>
              </a:spcBef>
            </a:pPr>
            <a:r>
              <a:rPr lang="ru-RU" dirty="0"/>
              <a:t>7. Как устроено лабиринтное уплотнение вала турбины?</a:t>
            </a:r>
          </a:p>
          <a:p>
            <a:pPr marL="0" indent="0">
              <a:lnSpc>
                <a:spcPct val="120000"/>
              </a:lnSpc>
              <a:spcBef>
                <a:spcPts val="0"/>
              </a:spcBef>
            </a:pPr>
            <a:r>
              <a:rPr lang="ru-RU" dirty="0"/>
              <a:t>8. Из каких элементов состоит пакет рабочих лопаток?</a:t>
            </a:r>
          </a:p>
          <a:p>
            <a:pPr marL="0" indent="0">
              <a:lnSpc>
                <a:spcPct val="120000"/>
              </a:lnSpc>
              <a:spcBef>
                <a:spcPts val="0"/>
              </a:spcBef>
            </a:pPr>
            <a:r>
              <a:rPr lang="ru-RU" dirty="0"/>
              <a:t>9. Как устроена и работает опора </a:t>
            </a:r>
            <a:r>
              <a:rPr lang="ru-RU" dirty="0" err="1"/>
              <a:t>валопровода</a:t>
            </a:r>
            <a:r>
              <a:rPr lang="ru-RU" dirty="0"/>
              <a:t>?</a:t>
            </a:r>
          </a:p>
          <a:p>
            <a:pPr marL="0" indent="0">
              <a:lnSpc>
                <a:spcPct val="120000"/>
              </a:lnSpc>
              <a:spcBef>
                <a:spcPts val="0"/>
              </a:spcBef>
            </a:pPr>
            <a:r>
              <a:rPr lang="ru-RU" dirty="0" smtClean="0"/>
              <a:t>10</a:t>
            </a:r>
            <a:r>
              <a:rPr lang="ru-RU" dirty="0"/>
              <a:t>. Для чего нужны опорные вкладыши и как они устроены?</a:t>
            </a:r>
          </a:p>
          <a:p>
            <a:pPr marL="0" indent="0">
              <a:lnSpc>
                <a:spcPct val="120000"/>
              </a:lnSpc>
              <a:spcBef>
                <a:spcPts val="0"/>
              </a:spcBef>
            </a:pPr>
            <a:r>
              <a:rPr lang="ru-RU" dirty="0"/>
              <a:t>11. Объясните назначение энергетических, промышленных и вспомогательных паровых турбин.</a:t>
            </a:r>
          </a:p>
          <a:p>
            <a:pPr marL="0" indent="0">
              <a:lnSpc>
                <a:spcPct val="120000"/>
              </a:lnSpc>
              <a:spcBef>
                <a:spcPts val="0"/>
              </a:spcBef>
            </a:pPr>
            <a:r>
              <a:rPr lang="ru-RU" dirty="0"/>
              <a:t>12. Каково назначение конденсационных и теплофикационных паровых турбин? Может ли конденсационная </a:t>
            </a:r>
            <a:r>
              <a:rPr lang="ru-RU" dirty="0" smtClean="0"/>
              <a:t>турбина </a:t>
            </a:r>
            <a:r>
              <a:rPr lang="ru-RU" dirty="0"/>
              <a:t>отпускать тепло внешнему потребителю?</a:t>
            </a:r>
          </a:p>
          <a:p>
            <a:pPr marL="0" indent="0">
              <a:lnSpc>
                <a:spcPct val="120000"/>
              </a:lnSpc>
              <a:spcBef>
                <a:spcPts val="0"/>
              </a:spcBef>
            </a:pPr>
            <a:r>
              <a:rPr lang="ru-RU" dirty="0"/>
              <a:t>13. Как классифицируются паровые турбины по начальным параметрам пара?</a:t>
            </a:r>
          </a:p>
          <a:p>
            <a:pPr marL="0" indent="0">
              <a:lnSpc>
                <a:spcPct val="120000"/>
              </a:lnSpc>
              <a:spcBef>
                <a:spcPts val="0"/>
              </a:spcBef>
            </a:pPr>
            <a:r>
              <a:rPr lang="ru-RU" dirty="0"/>
              <a:t>14. В чем различие базовых и полупиковых паровых турбин?</a:t>
            </a:r>
          </a:p>
          <a:p>
            <a:pPr marL="0" indent="0">
              <a:lnSpc>
                <a:spcPct val="120000"/>
              </a:lnSpc>
              <a:spcBef>
                <a:spcPts val="0"/>
              </a:spcBef>
            </a:pPr>
            <a:r>
              <a:rPr lang="ru-RU" dirty="0"/>
              <a:t>15. В чем разница в конструкции генератора быстроходных и тихоходных паровых турбин?</a:t>
            </a:r>
          </a:p>
          <a:p>
            <a:pPr marL="0" indent="0">
              <a:lnSpc>
                <a:spcPct val="120000"/>
              </a:lnSpc>
              <a:spcBef>
                <a:spcPts val="0"/>
              </a:spcBef>
            </a:pPr>
            <a:r>
              <a:rPr lang="ru-RU" dirty="0"/>
              <a:t>16. Объясните смысл маркировки паровых турбин К-1000-5,9/25-2 и Т-250/300-23.5.</a:t>
            </a:r>
          </a:p>
          <a:p>
            <a:pPr marL="0" indent="0">
              <a:lnSpc>
                <a:spcPct val="120000"/>
              </a:lnSpc>
              <a:spcBef>
                <a:spcPts val="0"/>
              </a:spcBef>
            </a:pPr>
            <a:r>
              <a:rPr lang="ru-RU" dirty="0"/>
              <a:t>17. Какие свойства паровой турбины объединяет понятие надежности?</a:t>
            </a:r>
          </a:p>
          <a:p>
            <a:pPr marL="0" indent="0">
              <a:lnSpc>
                <a:spcPct val="120000"/>
              </a:lnSpc>
              <a:spcBef>
                <a:spcPts val="0"/>
              </a:spcBef>
            </a:pPr>
            <a:r>
              <a:rPr lang="ru-RU" dirty="0"/>
              <a:t>18. Что такое наработка на отказ и какова она должна быть у паровых турбин?</a:t>
            </a:r>
          </a:p>
          <a:p>
            <a:pPr marL="0" indent="0">
              <a:lnSpc>
                <a:spcPct val="120000"/>
              </a:lnSpc>
              <a:spcBef>
                <a:spcPts val="0"/>
              </a:spcBef>
            </a:pPr>
            <a:r>
              <a:rPr lang="ru-RU" dirty="0"/>
              <a:t>19. Какова разница между сроком службы и ресурсом турбины?</a:t>
            </a:r>
          </a:p>
          <a:p>
            <a:pPr marL="0" indent="0">
              <a:lnSpc>
                <a:spcPct val="120000"/>
              </a:lnSpc>
              <a:spcBef>
                <a:spcPts val="0"/>
              </a:spcBef>
            </a:pPr>
            <a:r>
              <a:rPr lang="ru-RU" dirty="0"/>
              <a:t>20. Что такое межремонтный период и каков он должен быть для паровых турбин</a:t>
            </a:r>
            <a:r>
              <a:rPr lang="ru-RU" dirty="0" smtClean="0"/>
              <a:t>?</a:t>
            </a:r>
            <a:endParaRPr lang="en-US" dirty="0"/>
          </a:p>
        </p:txBody>
      </p:sp>
    </p:spTree>
    <p:extLst>
      <p:ext uri="{BB962C8B-B14F-4D97-AF65-F5344CB8AC3E}">
        <p14:creationId xmlns:p14="http://schemas.microsoft.com/office/powerpoint/2010/main" val="309062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8565" y="375647"/>
            <a:ext cx="10604863" cy="5215255"/>
          </a:xfrm>
        </p:spPr>
        <p:txBody>
          <a:bodyPr>
            <a:normAutofit fontScale="92500" lnSpcReduction="20000"/>
          </a:bodyPr>
          <a:lstStyle/>
          <a:p>
            <a:pPr algn="just"/>
            <a:r>
              <a:rPr lang="ru-RU" dirty="0" smtClean="0"/>
              <a:t>движется к выходной камере ЦВД 38. В этой камере в нижней половине корпуса ЦВД имеются два выходных патрубка 37. К ним приварены паропроводы, направляющие пар в котел для промежуточного перегрева.</a:t>
            </a:r>
          </a:p>
          <a:p>
            <a:pPr algn="just"/>
            <a:r>
              <a:rPr lang="ru-RU" dirty="0" smtClean="0"/>
              <a:t>Вторично перегретый пар по трубопроводам поступает через стопорный клапан (не показан на рис.1) к регулирующим клапанам 4, а из них — в паровпускную полость ЦСД 26. Далее пар расширяется в проточной части ЦСД и поступает в ею выходной патрубок 22, а из него   в две перепускные трубы 6 (иногда их называют </a:t>
            </a:r>
            <a:r>
              <a:rPr lang="ru-RU" dirty="0" err="1" smtClean="0"/>
              <a:t>ресиверными</a:t>
            </a:r>
            <a:r>
              <a:rPr lang="ru-RU" dirty="0" smtClean="0"/>
              <a:t>), которые подают пар в паровпускную камеру ЦНД 9. В отличие от однопоточных ЦВД и ЦСД. ЦНД почти всегда выполняют </a:t>
            </a:r>
            <a:r>
              <a:rPr lang="ru-RU" dirty="0" err="1" smtClean="0"/>
              <a:t>двухпоточными</a:t>
            </a:r>
            <a:r>
              <a:rPr lang="ru-RU" dirty="0" smtClean="0"/>
              <a:t>: попав в камеру 9, пар расходится на два одинаковых потока и, пройдя их, поступает в выходные патрубки ЦНД 14. Из них пар направляется вниз в конденсатор.</a:t>
            </a:r>
          </a:p>
          <a:p>
            <a:pPr algn="just"/>
            <a:r>
              <a:rPr lang="ru-RU" dirty="0" smtClean="0"/>
              <a:t>Перед передней опорой 41 располагается блок регулирования и управления турбиной 44. Иго механизм управления 43 позволяет пускать, нагружать, разгружать и останавливать турбину.</a:t>
            </a:r>
            <a:endParaRPr lang="en-US" dirty="0"/>
          </a:p>
        </p:txBody>
      </p:sp>
    </p:spTree>
    <p:extLst>
      <p:ext uri="{BB962C8B-B14F-4D97-AF65-F5344CB8AC3E}">
        <p14:creationId xmlns:p14="http://schemas.microsoft.com/office/powerpoint/2010/main" val="9273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Проточная часть и принцип действия турбины</a:t>
            </a:r>
            <a:br>
              <a:rPr lang="ru-RU" dirty="0"/>
            </a:br>
            <a:endParaRPr lang="en-US" dirty="0"/>
          </a:p>
        </p:txBody>
      </p:sp>
      <p:sp>
        <p:nvSpPr>
          <p:cNvPr id="3" name="Объект 2"/>
          <p:cNvSpPr>
            <a:spLocks noGrp="1"/>
          </p:cNvSpPr>
          <p:nvPr>
            <p:ph idx="1"/>
          </p:nvPr>
        </p:nvSpPr>
        <p:spPr/>
        <p:txBody>
          <a:bodyPr>
            <a:normAutofit/>
          </a:bodyPr>
          <a:lstStyle/>
          <a:p>
            <a:pPr algn="just"/>
            <a:r>
              <a:rPr lang="ru-RU" dirty="0" smtClean="0"/>
              <a:t>«Сердце турбины» — проточная часть, которая является самым сложным и самым дорогим элементом турбины.</a:t>
            </a:r>
          </a:p>
          <a:p>
            <a:pPr algn="just"/>
            <a:r>
              <a:rPr lang="ru-RU" dirty="0" smtClean="0"/>
              <a:t>Сложность ее создания определяется высокими технологическими требованиями к изготовлению, материалам, монтажу. Число стран, выпускающих мощные паровые турбины по разработанной ими технической документации, не превышает десяти.</a:t>
            </a:r>
            <a:endParaRPr lang="en-US" dirty="0"/>
          </a:p>
        </p:txBody>
      </p:sp>
    </p:spTree>
    <p:extLst>
      <p:ext uri="{BB962C8B-B14F-4D97-AF65-F5344CB8AC3E}">
        <p14:creationId xmlns:p14="http://schemas.microsoft.com/office/powerpoint/2010/main" val="41618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944" y="156119"/>
            <a:ext cx="12226834" cy="392521"/>
          </a:xfrm>
        </p:spPr>
        <p:txBody>
          <a:bodyPr>
            <a:normAutofit fontScale="90000"/>
          </a:bodyPr>
          <a:lstStyle/>
          <a:p>
            <a:r>
              <a:rPr lang="ru-RU" sz="2400" dirty="0" smtClean="0"/>
              <a:t>Фрагмент проточной части турбины с выхлопным патрубком</a:t>
            </a:r>
            <a:endParaRPr lang="en-US" sz="2400" dirty="0"/>
          </a:p>
        </p:txBody>
      </p:sp>
      <p:pic>
        <p:nvPicPr>
          <p:cNvPr id="4" name="Объект 3"/>
          <p:cNvPicPr>
            <a:picLocks noGrp="1" noChangeAspect="1"/>
          </p:cNvPicPr>
          <p:nvPr>
            <p:ph idx="1"/>
          </p:nvPr>
        </p:nvPicPr>
        <p:blipFill>
          <a:blip r:embed="rId2"/>
          <a:stretch>
            <a:fillRect/>
          </a:stretch>
        </p:blipFill>
        <p:spPr>
          <a:xfrm>
            <a:off x="195944" y="548640"/>
            <a:ext cx="4767942" cy="6231484"/>
          </a:xfrm>
          <a:prstGeom prst="rect">
            <a:avLst/>
          </a:prstGeom>
        </p:spPr>
      </p:pic>
      <p:sp>
        <p:nvSpPr>
          <p:cNvPr id="6" name="TextBox 5"/>
          <p:cNvSpPr txBox="1"/>
          <p:nvPr/>
        </p:nvSpPr>
        <p:spPr>
          <a:xfrm>
            <a:off x="4833257" y="548640"/>
            <a:ext cx="7358743" cy="2585323"/>
          </a:xfrm>
          <a:prstGeom prst="rect">
            <a:avLst/>
          </a:prstGeom>
          <a:noFill/>
        </p:spPr>
        <p:txBody>
          <a:bodyPr wrap="square" rtlCol="0">
            <a:spAutoFit/>
          </a:bodyPr>
          <a:lstStyle/>
          <a:p>
            <a:r>
              <a:rPr lang="ru-RU" dirty="0" smtClean="0"/>
              <a:t>1 </a:t>
            </a:r>
            <a:r>
              <a:rPr lang="ru-RU" dirty="0"/>
              <a:t>— сопловые лопатки кольцевой решетки первой ступени; 2 </a:t>
            </a:r>
            <a:r>
              <a:rPr lang="ru-RU" dirty="0" smtClean="0"/>
              <a:t>- рабочие </a:t>
            </a:r>
            <a:r>
              <a:rPr lang="ru-RU" dirty="0"/>
              <a:t>лопатки первой ступени; 3 — корпус цилиндра турбины; 4 — обойма диафрагм; 5 — лопатки сопловой кольцевой решетки последней ступени; 6 </a:t>
            </a:r>
            <a:r>
              <a:rPr lang="ru-RU" dirty="0" smtClean="0"/>
              <a:t>- рабочие </a:t>
            </a:r>
            <a:r>
              <a:rPr lang="ru-RU" dirty="0"/>
              <a:t>лопатки последней </a:t>
            </a:r>
            <a:r>
              <a:rPr lang="ru-RU" dirty="0" smtClean="0"/>
              <a:t>ступени; </a:t>
            </a:r>
            <a:r>
              <a:rPr lang="ru-RU" dirty="0"/>
              <a:t>7 </a:t>
            </a:r>
            <a:r>
              <a:rPr lang="ru-RU" dirty="0" smtClean="0"/>
              <a:t>- сборная </a:t>
            </a:r>
            <a:r>
              <a:rPr lang="ru-RU" dirty="0"/>
              <a:t>камера пара, выходящего из последней ступени и идущего к выходным патрубкам; 8 — концевые уплотнения цилиндра; </a:t>
            </a:r>
            <a:r>
              <a:rPr lang="ru-RU" dirty="0" smtClean="0"/>
              <a:t>9 </a:t>
            </a:r>
            <a:r>
              <a:rPr lang="ru-RU" dirty="0"/>
              <a:t>— патрубки отбора пара на </a:t>
            </a:r>
            <a:r>
              <a:rPr lang="ru-RU" dirty="0" smtClean="0"/>
              <a:t>регенерацию; </a:t>
            </a:r>
            <a:r>
              <a:rPr lang="ru-RU" dirty="0"/>
              <a:t>10 — </a:t>
            </a:r>
            <a:r>
              <a:rPr lang="ru-RU" dirty="0" smtClean="0"/>
              <a:t>диафрагменное </a:t>
            </a:r>
            <a:r>
              <a:rPr lang="ru-RU" dirty="0"/>
              <a:t>уплотнение; </a:t>
            </a:r>
            <a:r>
              <a:rPr lang="ru-RU" dirty="0" smtClean="0"/>
              <a:t>11 </a:t>
            </a:r>
            <a:r>
              <a:rPr lang="ru-RU" dirty="0"/>
              <a:t>— диафрагма ступени; 12 — диск для закрепления рабочих лопаток на </a:t>
            </a:r>
            <a:r>
              <a:rPr lang="ru-RU" dirty="0" smtClean="0"/>
              <a:t>роторе; </a:t>
            </a:r>
            <a:r>
              <a:rPr lang="ru-RU" dirty="0"/>
              <a:t>13 — вал </a:t>
            </a:r>
            <a:r>
              <a:rPr lang="ru-RU" dirty="0" smtClean="0"/>
              <a:t>ротора</a:t>
            </a:r>
            <a:endParaRPr lang="en-US" dirty="0"/>
          </a:p>
        </p:txBody>
      </p:sp>
      <p:sp>
        <p:nvSpPr>
          <p:cNvPr id="7" name="TextBox 6"/>
          <p:cNvSpPr txBox="1"/>
          <p:nvPr/>
        </p:nvSpPr>
        <p:spPr>
          <a:xfrm>
            <a:off x="4833258" y="3239589"/>
            <a:ext cx="7249886" cy="2585323"/>
          </a:xfrm>
          <a:prstGeom prst="rect">
            <a:avLst/>
          </a:prstGeom>
          <a:noFill/>
        </p:spPr>
        <p:txBody>
          <a:bodyPr wrap="square" rtlCol="0">
            <a:spAutoFit/>
          </a:bodyPr>
          <a:lstStyle/>
          <a:p>
            <a:r>
              <a:rPr lang="ru-RU" dirty="0"/>
              <a:t>Сопловая решетка состоит </a:t>
            </a:r>
            <a:r>
              <a:rPr lang="ru-RU" dirty="0" smtClean="0"/>
              <a:t>из </a:t>
            </a:r>
            <a:r>
              <a:rPr lang="ru-RU" dirty="0"/>
              <a:t>одинаковых сопловых лопаток </a:t>
            </a:r>
            <a:r>
              <a:rPr lang="ru-RU" dirty="0" smtClean="0"/>
              <a:t>1, </a:t>
            </a:r>
            <a:r>
              <a:rPr lang="ru-RU" dirty="0"/>
              <a:t>установленных по окружности на равном расстоянии друг от друга. Сопловые лопатки имеют вполне определенный профиль в сечении, и поэтому между ними образуется вполне определенный сопловый канал (сопло) для прохода пара. Сопловые лопатки закреплены в диафрагме 2 (см. также поз. </a:t>
            </a:r>
            <a:r>
              <a:rPr lang="ru-RU" dirty="0" smtClean="0"/>
              <a:t>11), </a:t>
            </a:r>
            <a:r>
              <a:rPr lang="ru-RU" dirty="0"/>
              <a:t>имеющей горизонтальный разъем, необходимый для установки ротора при </a:t>
            </a:r>
            <a:r>
              <a:rPr lang="ru-RU" dirty="0" smtClean="0"/>
              <a:t>монтаже. </a:t>
            </a:r>
            <a:r>
              <a:rPr lang="ru-RU" dirty="0"/>
              <a:t>Диафрагма — это кольцевая перегородка, которая подвешивается двумя лапками 3 на уровне горизонтального разъема в кольцевой расточке обоймы. </a:t>
            </a:r>
            <a:endParaRPr lang="en-US" dirty="0"/>
          </a:p>
        </p:txBody>
      </p:sp>
    </p:spTree>
    <p:extLst>
      <p:ext uri="{BB962C8B-B14F-4D97-AF65-F5344CB8AC3E}">
        <p14:creationId xmlns:p14="http://schemas.microsoft.com/office/powerpoint/2010/main" val="390637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2" y="287382"/>
            <a:ext cx="4924697" cy="4801314"/>
          </a:xfrm>
          <a:prstGeom prst="rect">
            <a:avLst/>
          </a:prstGeom>
          <a:noFill/>
        </p:spPr>
        <p:txBody>
          <a:bodyPr wrap="square" rtlCol="0">
            <a:spAutoFit/>
          </a:bodyPr>
          <a:lstStyle/>
          <a:p>
            <a:pPr algn="just"/>
            <a:r>
              <a:rPr lang="ru-RU" dirty="0" smtClean="0"/>
              <a:t>Обойма охватывает несколько диафрагм (две, три и более) — отсюда и ее название. В свою очередь обойма 12 лапками 6 (рис. 3) подвешивается в корпусе 3 турбины. Кольцевое пространство между обоймами часто используется для камеры отбора пара на регенеративные подогреватели.</a:t>
            </a:r>
          </a:p>
          <a:p>
            <a:pPr algn="just"/>
            <a:r>
              <a:rPr lang="ru-RU" dirty="0"/>
              <a:t>Таким образом, неподвижные в пространстве корпус 3 турбины, обоймы 4 и диафрагмы </a:t>
            </a:r>
            <a:r>
              <a:rPr lang="ru-RU" dirty="0" smtClean="0"/>
              <a:t>11 (рис.2</a:t>
            </a:r>
            <a:r>
              <a:rPr lang="ru-RU" dirty="0"/>
              <a:t>) обеспечивают неподвижность сопловых каналов сопловой решетки. Сами каналы, благодаря особым форме сопловых лопаток и их установке в решетках, выполняются суживающими (</a:t>
            </a:r>
            <a:r>
              <a:rPr lang="ru-RU" dirty="0" smtClean="0"/>
              <a:t>рис. 4</a:t>
            </a:r>
            <a:r>
              <a:rPr lang="ru-RU" dirty="0"/>
              <a:t>): площадь для прохода пара на выходе из </a:t>
            </a:r>
            <a:r>
              <a:rPr lang="ru-RU" dirty="0" smtClean="0"/>
              <a:t>сопловой </a:t>
            </a:r>
            <a:r>
              <a:rPr lang="ru-RU" dirty="0"/>
              <a:t>решетки выполняют в несколько раз меньше, чем на входе. </a:t>
            </a:r>
            <a:endParaRPr lang="en-US" dirty="0"/>
          </a:p>
        </p:txBody>
      </p:sp>
      <p:pic>
        <p:nvPicPr>
          <p:cNvPr id="5" name="Рисунок 4"/>
          <p:cNvPicPr>
            <a:picLocks noChangeAspect="1"/>
          </p:cNvPicPr>
          <p:nvPr/>
        </p:nvPicPr>
        <p:blipFill>
          <a:blip r:embed="rId2"/>
          <a:stretch>
            <a:fillRect/>
          </a:stretch>
        </p:blipFill>
        <p:spPr>
          <a:xfrm>
            <a:off x="5159829" y="287382"/>
            <a:ext cx="6703387" cy="5003075"/>
          </a:xfrm>
          <a:prstGeom prst="rect">
            <a:avLst/>
          </a:prstGeom>
        </p:spPr>
      </p:pic>
      <p:sp>
        <p:nvSpPr>
          <p:cNvPr id="6" name="TextBox 5"/>
          <p:cNvSpPr txBox="1"/>
          <p:nvPr/>
        </p:nvSpPr>
        <p:spPr>
          <a:xfrm>
            <a:off x="261257" y="5146766"/>
            <a:ext cx="11930743" cy="2031325"/>
          </a:xfrm>
          <a:prstGeom prst="rect">
            <a:avLst/>
          </a:prstGeom>
          <a:noFill/>
        </p:spPr>
        <p:txBody>
          <a:bodyPr wrap="square" rtlCol="0">
            <a:spAutoFit/>
          </a:bodyPr>
          <a:lstStyle/>
          <a:p>
            <a:r>
              <a:rPr lang="ru-RU" dirty="0" smtClean="0"/>
              <a:t>1 — </a:t>
            </a:r>
            <a:r>
              <a:rPr lang="ru-RU" dirty="0"/>
              <a:t>сопловые лопатки; 2 — диафрагма; 3 — лапки для подвески диафрагмы в корпусе; 4,5 — шпонки, служащие для фиксации положения верхней половины диафрагмы по отношению к нижней; 6 — лапки для установки обоймы диафрагм в корпусе турбины; 7 — кольцевые пазы для установки соседних диафрагм; 8 — </a:t>
            </a:r>
            <a:r>
              <a:rPr lang="ru-RU" dirty="0" smtClean="0"/>
              <a:t>отверстия </a:t>
            </a:r>
            <a:r>
              <a:rPr lang="ru-RU" dirty="0"/>
              <a:t>под рым-болты (болты с кольцевой головкой) для </a:t>
            </a:r>
            <a:r>
              <a:rPr lang="ru-RU" dirty="0" err="1" smtClean="0"/>
              <a:t>строппорения</a:t>
            </a:r>
            <a:r>
              <a:rPr lang="ru-RU" dirty="0" smtClean="0"/>
              <a:t> нижней </a:t>
            </a:r>
            <a:r>
              <a:rPr lang="ru-RU" dirty="0"/>
              <a:t>половины обоймы и переноски се краном; </a:t>
            </a:r>
            <a:r>
              <a:rPr lang="ru-RU" dirty="0" smtClean="0"/>
              <a:t>9, </a:t>
            </a:r>
            <a:r>
              <a:rPr lang="ru-RU" dirty="0"/>
              <a:t>10 — отверстия соответственно под шпильки и болты, скрепляющие верхнюю и нижнюю половины диафрагмы: </a:t>
            </a:r>
            <a:r>
              <a:rPr lang="ru-RU" dirty="0" smtClean="0"/>
              <a:t>11 — </a:t>
            </a:r>
            <a:r>
              <a:rPr lang="ru-RU" dirty="0"/>
              <a:t>кольцевая расточка в диафрагме для установки сегментов </a:t>
            </a:r>
            <a:r>
              <a:rPr lang="ru-RU" dirty="0" err="1" smtClean="0"/>
              <a:t>днафрагменного</a:t>
            </a:r>
            <a:r>
              <a:rPr lang="ru-RU" dirty="0" smtClean="0"/>
              <a:t> </a:t>
            </a:r>
            <a:r>
              <a:rPr lang="ru-RU" dirty="0"/>
              <a:t>уплотнения: 12 — обойма</a:t>
            </a:r>
          </a:p>
          <a:p>
            <a:endParaRPr lang="en-US" dirty="0"/>
          </a:p>
        </p:txBody>
      </p:sp>
    </p:spTree>
    <p:extLst>
      <p:ext uri="{BB962C8B-B14F-4D97-AF65-F5344CB8AC3E}">
        <p14:creationId xmlns:p14="http://schemas.microsoft.com/office/powerpoint/2010/main" val="40839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447569"/>
            <a:ext cx="4096253" cy="2919893"/>
          </a:xfrm>
          <a:prstGeom prst="rect">
            <a:avLst/>
          </a:prstGeom>
        </p:spPr>
      </p:pic>
      <p:sp>
        <p:nvSpPr>
          <p:cNvPr id="5" name="TextBox 4"/>
          <p:cNvSpPr txBox="1"/>
          <p:nvPr/>
        </p:nvSpPr>
        <p:spPr>
          <a:xfrm>
            <a:off x="444136" y="169817"/>
            <a:ext cx="11508377" cy="1477328"/>
          </a:xfrm>
          <a:prstGeom prst="rect">
            <a:avLst/>
          </a:prstGeom>
          <a:noFill/>
        </p:spPr>
        <p:txBody>
          <a:bodyPr wrap="square" rtlCol="0">
            <a:spAutoFit/>
          </a:bodyPr>
          <a:lstStyle/>
          <a:p>
            <a:pPr algn="just"/>
            <a:r>
              <a:rPr lang="ru-RU" dirty="0"/>
              <a:t>Е</a:t>
            </a:r>
            <a:r>
              <a:rPr lang="ru-RU" dirty="0" smtClean="0"/>
              <a:t>сли иметь в виду, что объем пара за сопловой решеткой больше, чем на входе, так как давление за ней меньше, то ясно, что скорость пара на выходе из решетки будет в несколько раз больше, чем на входе. Действительно, если на входе в сопловую решетку скорость пара 50—100 м/с, то на выходе из нее — 300—400 м/с и более.</a:t>
            </a:r>
          </a:p>
          <a:p>
            <a:pPr algn="just"/>
            <a:endParaRPr lang="ru-RU" dirty="0" smtClean="0"/>
          </a:p>
          <a:p>
            <a:endParaRPr lang="en-US" dirty="0"/>
          </a:p>
        </p:txBody>
      </p:sp>
      <p:sp>
        <p:nvSpPr>
          <p:cNvPr id="6" name="TextBox 5"/>
          <p:cNvSpPr txBox="1"/>
          <p:nvPr/>
        </p:nvSpPr>
        <p:spPr>
          <a:xfrm>
            <a:off x="4330797" y="1447569"/>
            <a:ext cx="7641772" cy="3970318"/>
          </a:xfrm>
          <a:prstGeom prst="rect">
            <a:avLst/>
          </a:prstGeom>
          <a:noFill/>
        </p:spPr>
        <p:txBody>
          <a:bodyPr wrap="square" rtlCol="0">
            <a:spAutoFit/>
          </a:bodyPr>
          <a:lstStyle/>
          <a:p>
            <a:pPr algn="just"/>
            <a:r>
              <a:rPr lang="ru-RU" dirty="0"/>
              <a:t>Поток пара не только приобретает большую скорость, но и изменяет свое направление: выходные части сопловых лопаток (профилей) заставляют пар развернуться и двигаться в направлении не вдоль оси турбины (скорость с»), а поперек (говорят, что поток пара приобретает закрутку</a:t>
            </a:r>
          </a:p>
          <a:p>
            <a:pPr algn="just"/>
            <a:r>
              <a:rPr lang="ru-RU" dirty="0"/>
              <a:t>окружное направление). Таким образом, из сопловых каналов </a:t>
            </a:r>
            <a:r>
              <a:rPr lang="ru-RU" dirty="0" smtClean="0"/>
              <a:t>выходит </a:t>
            </a:r>
            <a:r>
              <a:rPr lang="ru-RU" dirty="0"/>
              <a:t>мощная закрученная кольцевая струя пара, ширина которой равна высоте сопловых лопаток. Часть потенциальной энергии пара преобразована сопловыми каналами в кинетическую энергию кольцевой струи пара, движущейся с огромной скоростью (обычно эта скорость несколько меньше скорости звука, но в некоторых ступенях и больше нее). Заметим для сравнения, что типичный пассажирский самолет летит со скоростью 720 км/с, т.е. 200 м/с.</a:t>
            </a:r>
          </a:p>
          <a:p>
            <a:endParaRPr lang="ru-RU" dirty="0"/>
          </a:p>
          <a:p>
            <a:endParaRPr lang="en-US" dirty="0"/>
          </a:p>
        </p:txBody>
      </p:sp>
      <p:sp>
        <p:nvSpPr>
          <p:cNvPr id="7" name="TextBox 6"/>
          <p:cNvSpPr txBox="1"/>
          <p:nvPr/>
        </p:nvSpPr>
        <p:spPr>
          <a:xfrm>
            <a:off x="171911" y="4608037"/>
            <a:ext cx="3714750" cy="1477328"/>
          </a:xfrm>
          <a:prstGeom prst="rect">
            <a:avLst/>
          </a:prstGeom>
          <a:noFill/>
        </p:spPr>
        <p:txBody>
          <a:bodyPr wrap="square" rtlCol="0">
            <a:spAutoFit/>
          </a:bodyPr>
          <a:lstStyle/>
          <a:p>
            <a:r>
              <a:rPr lang="ru-RU" dirty="0" smtClean="0"/>
              <a:t>Рис.4</a:t>
            </a:r>
            <a:r>
              <a:rPr lang="ru-RU" dirty="0"/>
              <a:t>. Сопловые каналы и </a:t>
            </a:r>
            <a:r>
              <a:rPr lang="ru-RU" dirty="0" smtClean="0"/>
              <a:t>визуализированное течение </a:t>
            </a:r>
            <a:r>
              <a:rPr lang="ru-RU" dirty="0"/>
              <a:t>потока в </a:t>
            </a:r>
            <a:r>
              <a:rPr lang="ru-RU" dirty="0" smtClean="0"/>
              <a:t>них: 1 </a:t>
            </a:r>
            <a:r>
              <a:rPr lang="ru-RU" dirty="0"/>
              <a:t>— сопловые каналы; 2 — профили сопловых лопаток</a:t>
            </a:r>
          </a:p>
          <a:p>
            <a:endParaRPr lang="en-US" dirty="0"/>
          </a:p>
        </p:txBody>
      </p:sp>
    </p:spTree>
    <p:extLst>
      <p:ext uri="{BB962C8B-B14F-4D97-AF65-F5344CB8AC3E}">
        <p14:creationId xmlns:p14="http://schemas.microsoft.com/office/powerpoint/2010/main" val="221026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70472" y="417244"/>
            <a:ext cx="3010401" cy="4270310"/>
          </a:xfrm>
          <a:prstGeom prst="rect">
            <a:avLst/>
          </a:prstGeom>
        </p:spPr>
      </p:pic>
      <p:sp>
        <p:nvSpPr>
          <p:cNvPr id="5" name="TextBox 4"/>
          <p:cNvSpPr txBox="1"/>
          <p:nvPr/>
        </p:nvSpPr>
        <p:spPr>
          <a:xfrm>
            <a:off x="385012" y="4848726"/>
            <a:ext cx="3164304" cy="2031325"/>
          </a:xfrm>
          <a:prstGeom prst="rect">
            <a:avLst/>
          </a:prstGeom>
          <a:noFill/>
        </p:spPr>
        <p:txBody>
          <a:bodyPr wrap="square" rtlCol="0">
            <a:spAutoFit/>
          </a:bodyPr>
          <a:lstStyle/>
          <a:p>
            <a:r>
              <a:rPr lang="ru-RU" dirty="0"/>
              <a:t>Рис. </a:t>
            </a:r>
            <a:r>
              <a:rPr lang="ru-RU" dirty="0" smtClean="0"/>
              <a:t>5</a:t>
            </a:r>
            <a:r>
              <a:rPr lang="ru-RU" dirty="0"/>
              <a:t>. Каналы рабочей решетки и </a:t>
            </a:r>
            <a:r>
              <a:rPr lang="ru-RU" dirty="0" smtClean="0"/>
              <a:t>визуализация течение потока </a:t>
            </a:r>
            <a:r>
              <a:rPr lang="ru-RU" dirty="0"/>
              <a:t>в них:</a:t>
            </a:r>
          </a:p>
          <a:p>
            <a:r>
              <a:rPr lang="ru-RU" dirty="0" smtClean="0"/>
              <a:t>1 </a:t>
            </a:r>
            <a:r>
              <a:rPr lang="ru-RU" dirty="0"/>
              <a:t>— профили рабочих </a:t>
            </a:r>
            <a:r>
              <a:rPr lang="ru-RU" dirty="0" smtClean="0"/>
              <a:t>лопаток</a:t>
            </a:r>
            <a:r>
              <a:rPr lang="ru-RU" dirty="0"/>
              <a:t>; </a:t>
            </a:r>
            <a:endParaRPr lang="ru-RU" dirty="0" smtClean="0"/>
          </a:p>
          <a:p>
            <a:r>
              <a:rPr lang="ru-RU" dirty="0" smtClean="0"/>
              <a:t>2 </a:t>
            </a:r>
            <a:r>
              <a:rPr lang="ru-RU" dirty="0"/>
              <a:t>— каналы рабочей решетки</a:t>
            </a:r>
          </a:p>
          <a:p>
            <a:endParaRPr lang="en-US" dirty="0"/>
          </a:p>
        </p:txBody>
      </p:sp>
      <p:sp>
        <p:nvSpPr>
          <p:cNvPr id="6" name="TextBox 5"/>
          <p:cNvSpPr txBox="1"/>
          <p:nvPr/>
        </p:nvSpPr>
        <p:spPr>
          <a:xfrm>
            <a:off x="3380873" y="577516"/>
            <a:ext cx="8642685" cy="5632311"/>
          </a:xfrm>
          <a:prstGeom prst="rect">
            <a:avLst/>
          </a:prstGeom>
          <a:noFill/>
        </p:spPr>
        <p:txBody>
          <a:bodyPr wrap="square" rtlCol="0">
            <a:spAutoFit/>
          </a:bodyPr>
          <a:lstStyle/>
          <a:p>
            <a:pPr algn="just"/>
            <a:r>
              <a:rPr lang="ru-RU" dirty="0"/>
              <a:t>Теперь необходимо </a:t>
            </a:r>
            <a:r>
              <a:rPr lang="ru-RU" dirty="0" smtClean="0"/>
              <a:t>заставить </a:t>
            </a:r>
            <a:r>
              <a:rPr lang="ru-RU" dirty="0"/>
              <a:t>созданную кольцевую струю пара вращать вал </a:t>
            </a:r>
            <a:r>
              <a:rPr lang="ru-RU" dirty="0" smtClean="0"/>
              <a:t>турбины. </a:t>
            </a:r>
            <a:r>
              <a:rPr lang="ru-RU" dirty="0"/>
              <a:t>С этой целью </a:t>
            </a:r>
            <a:r>
              <a:rPr lang="ru-RU" dirty="0" smtClean="0"/>
              <a:t>ее (струю пара) </a:t>
            </a:r>
            <a:r>
              <a:rPr lang="ru-RU" dirty="0"/>
              <a:t>направляют на кольцевую решетку профилей, образованную рабочими лопатками 2. Для этого, прежде всего, рабочей решетке дают возможность вращаться: ее </a:t>
            </a:r>
            <a:r>
              <a:rPr lang="ru-RU" dirty="0" smtClean="0"/>
              <a:t>закрепляют </a:t>
            </a:r>
            <a:r>
              <a:rPr lang="ru-RU" dirty="0"/>
              <a:t>на диске </a:t>
            </a:r>
            <a:r>
              <a:rPr lang="ru-RU" dirty="0" smtClean="0"/>
              <a:t>ротора</a:t>
            </a:r>
            <a:r>
              <a:rPr lang="ru-RU" dirty="0"/>
              <a:t>, который соединен с валом </a:t>
            </a:r>
            <a:r>
              <a:rPr lang="ru-RU" dirty="0" smtClean="0"/>
              <a:t>3 </a:t>
            </a:r>
            <a:r>
              <a:rPr lang="ru-RU" dirty="0"/>
              <a:t>и уложен во вкладыши опорных подшипников. Поэтому, если на рабочую лопатку будет действовать окружная сила, имеющая плечо относительно оси вращения, то ротор начинает вращаться. Эту силу создают с помощью специальной решетки профилей (рис. </a:t>
            </a:r>
            <a:r>
              <a:rPr lang="ru-RU" dirty="0" smtClean="0"/>
              <a:t>5</a:t>
            </a:r>
            <a:r>
              <a:rPr lang="ru-RU" dirty="0"/>
              <a:t>), образующих рабочие каналы вполне определенной </a:t>
            </a:r>
            <a:r>
              <a:rPr lang="ru-RU" dirty="0" smtClean="0"/>
              <a:t>формы. Пар, </a:t>
            </a:r>
            <a:r>
              <a:rPr lang="ru-RU" dirty="0"/>
              <a:t>протекающий через каналы рабочей решетки, изменяет свое направление, и это главная причина появления окружной силы Р, действующей на каждую рабочую лопатку. Скорость пара в рабочей решетке уменьшается, так как вследствие окружной податливости рабочих лопаток поток пара как бы вязнет внутри канала. В результате из рабочей решетки пар выходит со скоростью </a:t>
            </a:r>
            <a:r>
              <a:rPr lang="ru-RU" dirty="0" smtClean="0"/>
              <a:t>С</a:t>
            </a:r>
            <a:r>
              <a:rPr lang="ru-RU" sz="1600" dirty="0" smtClean="0"/>
              <a:t>2</a:t>
            </a:r>
            <a:r>
              <a:rPr lang="ru-RU" dirty="0" smtClean="0"/>
              <a:t>, примерно равной </a:t>
            </a:r>
            <a:r>
              <a:rPr lang="ru-RU" dirty="0"/>
              <a:t>скорости </a:t>
            </a:r>
            <a:r>
              <a:rPr lang="ru-RU" dirty="0" smtClean="0"/>
              <a:t>С</a:t>
            </a:r>
            <a:r>
              <a:rPr lang="ru-RU" sz="1600" dirty="0" smtClean="0"/>
              <a:t>0</a:t>
            </a:r>
            <a:r>
              <a:rPr lang="ru-RU" dirty="0" smtClean="0"/>
              <a:t> </a:t>
            </a:r>
            <a:r>
              <a:rPr lang="ru-RU" dirty="0"/>
              <a:t>на входе в сопловую решетку. Но поскольку </a:t>
            </a:r>
            <a:r>
              <a:rPr lang="ru-RU" dirty="0" smtClean="0"/>
              <a:t>давление и </a:t>
            </a:r>
            <a:r>
              <a:rPr lang="ru-RU" dirty="0"/>
              <a:t>температура пара за ступенью меньше, чем перед ней, из-за того, что в конденсаторе принудительно поддерживается низкое давление, и оно постепенно повышается к паровпускной части турбины, то часть кинетической энергии потока пара, идущего через ступень, преобразуется в механическую (вращательную) энергию ротора, которая в конечном счете передается ротору электрогенератора.</a:t>
            </a:r>
          </a:p>
          <a:p>
            <a:endParaRPr lang="en-US" dirty="0"/>
          </a:p>
        </p:txBody>
      </p:sp>
    </p:spTree>
    <p:extLst>
      <p:ext uri="{BB962C8B-B14F-4D97-AF65-F5344CB8AC3E}">
        <p14:creationId xmlns:p14="http://schemas.microsoft.com/office/powerpoint/2010/main" val="30326971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5494</Words>
  <Application>Microsoft Office PowerPoint</Application>
  <PresentationFormat>Широкоэкранный</PresentationFormat>
  <Paragraphs>166</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Arial</vt:lpstr>
      <vt:lpstr>Calibri</vt:lpstr>
      <vt:lpstr>Calibri Light</vt:lpstr>
      <vt:lpstr>Тема Office</vt:lpstr>
      <vt:lpstr>УСТРОЙСТВО СОВРЕМЕННЫХ ПАРОВЫХ ТУРБИН</vt:lpstr>
      <vt:lpstr>Устройство паровой турбины</vt:lpstr>
      <vt:lpstr>Презентация PowerPoint</vt:lpstr>
      <vt:lpstr>Презентация PowerPoint</vt:lpstr>
      <vt:lpstr>Проточная часть и принцип действия турбины </vt:lpstr>
      <vt:lpstr>Фрагмент проточной части турбины с выхлопным патрубком</vt:lpstr>
      <vt:lpstr>Презентация PowerPoint</vt:lpstr>
      <vt:lpstr>Презентация PowerPoint</vt:lpstr>
      <vt:lpstr>Презентация PowerPoint</vt:lpstr>
      <vt:lpstr>Презентация PowerPoint</vt:lpstr>
      <vt:lpstr>Конструкция основных узлов и деталей паровых турбин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Типы паровых турбин и области их использования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технические требования к паровым турбинам и их характеристики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УСТРОЙСТВО СОВРЕМЕННЫХ ПАРОВЫХ ТУРБИН</dc:title>
  <dc:creator>MOVCHAN</dc:creator>
  <cp:lastModifiedBy>MOVCHAN</cp:lastModifiedBy>
  <cp:revision>16</cp:revision>
  <dcterms:created xsi:type="dcterms:W3CDTF">2023-02-26T17:41:28Z</dcterms:created>
  <dcterms:modified xsi:type="dcterms:W3CDTF">2023-02-26T20:38:24Z</dcterms:modified>
</cp:coreProperties>
</file>