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1" r:id="rId7"/>
    <p:sldId id="262" r:id="rId8"/>
    <p:sldId id="260" r:id="rId9"/>
    <p:sldId id="263" r:id="rId10"/>
    <p:sldId id="265" r:id="rId11"/>
    <p:sldId id="266" r:id="rId12"/>
    <p:sldId id="264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49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Психологічна діагностика спілкування та диференційна діагностика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ЗНМ і РАС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Порушення мовлення, емоційні розлади носять вторинний характер</a:t>
            </a:r>
          </a:p>
          <a:p>
            <a:r>
              <a:rPr lang="uk-UA" dirty="0" smtClean="0"/>
              <a:t>Відсутність мовлення в ранньому онтогенезі</a:t>
            </a:r>
          </a:p>
          <a:p>
            <a:r>
              <a:rPr lang="uk-UA" dirty="0" smtClean="0"/>
              <a:t>Ехолалії</a:t>
            </a:r>
          </a:p>
          <a:p>
            <a:r>
              <a:rPr lang="uk-UA" dirty="0" smtClean="0"/>
              <a:t>Активне використання міміки та жестів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313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Грубо порушено емоційний контакт,  емоційна сфера</a:t>
            </a:r>
          </a:p>
          <a:p>
            <a:r>
              <a:rPr lang="uk-UA" dirty="0" smtClean="0"/>
              <a:t>Нормальний розвиток</a:t>
            </a:r>
          </a:p>
          <a:p>
            <a:r>
              <a:rPr lang="uk-UA" dirty="0" smtClean="0"/>
              <a:t>Мовлення в ранньому онтогенезі, часто – втрата в 1,5-2 р., однак, зберігається мовлення на самоті.</a:t>
            </a:r>
          </a:p>
          <a:p>
            <a:r>
              <a:rPr lang="uk-UA" dirty="0" smtClean="0"/>
              <a:t>Ехолалії</a:t>
            </a:r>
          </a:p>
          <a:p>
            <a:r>
              <a:rPr lang="uk-UA" dirty="0" smtClean="0"/>
              <a:t>Труднощі або неможливість міміки та жестів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ЗНМ і РАС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4244280" cy="52578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Адекватність поведінки, її передбачуваність</a:t>
            </a:r>
          </a:p>
          <a:p>
            <a:endParaRPr lang="uk-UA" dirty="0" smtClean="0"/>
          </a:p>
          <a:p>
            <a:r>
              <a:rPr lang="uk-UA" dirty="0" smtClean="0"/>
              <a:t>Незначні порушення моторики, координації рухів;</a:t>
            </a:r>
          </a:p>
          <a:p>
            <a:r>
              <a:rPr lang="uk-UA" dirty="0" smtClean="0"/>
              <a:t>Сформованість ігрової діяльності</a:t>
            </a:r>
          </a:p>
          <a:p>
            <a:endParaRPr lang="uk-UA" dirty="0" smtClean="0"/>
          </a:p>
          <a:p>
            <a:r>
              <a:rPr lang="uk-UA" dirty="0" smtClean="0"/>
              <a:t>Збереження наслідування, імітації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Наявність емоцій та поведінки, </a:t>
            </a:r>
            <a:r>
              <a:rPr lang="uk-UA" dirty="0" err="1" smtClean="0"/>
              <a:t>непедбачуваність</a:t>
            </a:r>
            <a:endParaRPr lang="uk-UA" dirty="0" smtClean="0"/>
          </a:p>
          <a:p>
            <a:r>
              <a:rPr lang="uk-UA" dirty="0" smtClean="0"/>
              <a:t>Стереотипні рухи, ритуальні рухи, </a:t>
            </a:r>
            <a:r>
              <a:rPr lang="uk-UA" dirty="0" err="1" smtClean="0"/>
              <a:t>самостимуляція</a:t>
            </a:r>
            <a:endParaRPr lang="uk-UA" dirty="0" smtClean="0"/>
          </a:p>
          <a:p>
            <a:r>
              <a:rPr lang="uk-UA" dirty="0" smtClean="0"/>
              <a:t>Своєрідність (стереотипність, хаотичність, нестійкість, надання переваги неігровим предметам)</a:t>
            </a:r>
          </a:p>
          <a:p>
            <a:r>
              <a:rPr lang="uk-UA" dirty="0" smtClean="0"/>
              <a:t>Нездатність до імітації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Методики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Базові критерії – соціальна взаємодія та імітація</a:t>
            </a:r>
          </a:p>
          <a:p>
            <a:r>
              <a:rPr lang="uk-UA" dirty="0" smtClean="0"/>
              <a:t>Методика </a:t>
            </a:r>
            <a:r>
              <a:rPr lang="en-US" dirty="0" smtClean="0"/>
              <a:t>STAT</a:t>
            </a:r>
            <a:r>
              <a:rPr lang="uk-UA" dirty="0" smtClean="0"/>
              <a:t> (критерії : гра, наслідування, прохання, спрямовування уваги).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Сенсорна алалія (слухова агнозія) і порушення слуху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Обмежена можливість спонтанного розвитку мовлення</a:t>
            </a:r>
          </a:p>
          <a:p>
            <a:r>
              <a:rPr lang="uk-UA" dirty="0" smtClean="0"/>
              <a:t>Нестійкість зв'язку між словом і предметом</a:t>
            </a:r>
          </a:p>
          <a:p>
            <a:r>
              <a:rPr lang="uk-UA" dirty="0" smtClean="0"/>
              <a:t>При СА нестійка межа сприймання</a:t>
            </a:r>
          </a:p>
          <a:p>
            <a:r>
              <a:rPr lang="uk-UA" dirty="0" smtClean="0"/>
              <a:t>Неадекватність, вибірковість слухового сприймання</a:t>
            </a:r>
          </a:p>
          <a:p>
            <a:r>
              <a:rPr lang="uk-UA" dirty="0" smtClean="0"/>
              <a:t>Голос модульований</a:t>
            </a:r>
          </a:p>
          <a:p>
            <a:r>
              <a:rPr lang="uk-UA" dirty="0" smtClean="0"/>
              <a:t>Істерії, </a:t>
            </a:r>
            <a:r>
              <a:rPr lang="uk-UA" dirty="0" err="1" smtClean="0"/>
              <a:t>гіперакузії</a:t>
            </a:r>
            <a:r>
              <a:rPr lang="uk-UA" dirty="0" smtClean="0"/>
              <a:t>, ехолалії</a:t>
            </a:r>
          </a:p>
          <a:p>
            <a:r>
              <a:rPr lang="uk-UA" dirty="0" smtClean="0"/>
              <a:t>Емоційна лабільність</a:t>
            </a:r>
          </a:p>
          <a:p>
            <a:r>
              <a:rPr lang="uk-UA" dirty="0" smtClean="0"/>
              <a:t>Використання слухового апарату і підвищення голосу не покращує сприймання мовлення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Без спеціального навчання мовлення не формується</a:t>
            </a:r>
          </a:p>
          <a:p>
            <a:r>
              <a:rPr lang="uk-UA" dirty="0" smtClean="0"/>
              <a:t>Стійкий зв’язок між словом і предметом</a:t>
            </a:r>
          </a:p>
          <a:p>
            <a:r>
              <a:rPr lang="uk-UA" dirty="0" smtClean="0"/>
              <a:t>Межа сприймання стабільна</a:t>
            </a:r>
          </a:p>
          <a:p>
            <a:r>
              <a:rPr lang="uk-UA" dirty="0" smtClean="0"/>
              <a:t>Стабільність слухового сприймання</a:t>
            </a:r>
          </a:p>
          <a:p>
            <a:r>
              <a:rPr lang="uk-UA" dirty="0" smtClean="0"/>
              <a:t>Голос специфічний монотонний, невиразний</a:t>
            </a:r>
          </a:p>
          <a:p>
            <a:r>
              <a:rPr lang="uk-UA" dirty="0" smtClean="0"/>
              <a:t>Не відмічається </a:t>
            </a:r>
          </a:p>
          <a:p>
            <a:r>
              <a:rPr lang="uk-UA" dirty="0" smtClean="0"/>
              <a:t>Слуховий апарат </a:t>
            </a:r>
            <a:r>
              <a:rPr lang="uk-UA" dirty="0" err="1" smtClean="0"/>
              <a:t>допомогає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ЗНМ і ПТСР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Тривалість симптоматики</a:t>
            </a:r>
          </a:p>
          <a:p>
            <a:r>
              <a:rPr lang="uk-UA" dirty="0" smtClean="0"/>
              <a:t>Чи був період нормального розвитку?</a:t>
            </a:r>
          </a:p>
          <a:p>
            <a:r>
              <a:rPr lang="uk-UA" dirty="0" smtClean="0"/>
              <a:t>Чи залежить симптоматика від умов перебування дитини</a:t>
            </a:r>
            <a:r>
              <a:rPr lang="uk-UA" smtClean="0"/>
              <a:t>, оточення?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Психологічний діагноз розробляється на підставі сукупності симптомів</a:t>
            </a:r>
          </a:p>
          <a:p>
            <a:r>
              <a:rPr lang="uk-UA" dirty="0" smtClean="0"/>
              <a:t>Один симптом не є підставою для віднесення розвитку до </a:t>
            </a:r>
            <a:r>
              <a:rPr lang="uk-UA" dirty="0" err="1" smtClean="0"/>
              <a:t>дизонтогенезу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Будь-який симптом може бути тимчасовий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Діагностика спілкування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Інформаційні, </a:t>
            </a:r>
            <a:r>
              <a:rPr lang="uk-UA" dirty="0" err="1" smtClean="0"/>
              <a:t>перцептивні</a:t>
            </a:r>
            <a:r>
              <a:rPr lang="uk-UA" dirty="0" smtClean="0"/>
              <a:t>, інтерактивні комунікативні вміння; мовленнєві експресивно-мімічні-дійові комунікативні засоби;</a:t>
            </a:r>
          </a:p>
          <a:p>
            <a:r>
              <a:rPr lang="uk-UA" dirty="0" smtClean="0"/>
              <a:t>Структура комунікативної діяльності (комунікативні мотиви та потреби; планування й прогнозування, самоконтроль і реалізація дій, стійкість і результативність комунікативної діяльності)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tx2"/>
                </a:solidFill>
              </a:rPr>
              <a:t>Форми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 err="1" smtClean="0">
                <a:solidFill>
                  <a:schemeClr val="tx2"/>
                </a:solidFill>
              </a:rPr>
              <a:t>спілкування</a:t>
            </a:r>
            <a:r>
              <a:rPr lang="ru-RU" dirty="0" smtClean="0">
                <a:solidFill>
                  <a:schemeClr val="tx2"/>
                </a:solidFill>
              </a:rPr>
              <a:t>  (М.І. </a:t>
            </a:r>
            <a:r>
              <a:rPr lang="ru-RU" dirty="0" err="1" smtClean="0">
                <a:solidFill>
                  <a:schemeClr val="tx2"/>
                </a:solidFill>
              </a:rPr>
              <a:t>Лісіна</a:t>
            </a:r>
            <a:r>
              <a:rPr lang="ru-RU" dirty="0" smtClean="0">
                <a:solidFill>
                  <a:schemeClr val="tx2"/>
                </a:solidFill>
              </a:rPr>
              <a:t>)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1026" name="Picture 2" descr="Елена Смирнова. Детская психология: учебник для вуз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8800"/>
            <a:ext cx="9143999" cy="44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-33786"/>
            <a:ext cx="8221166" cy="6891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Діагностика спілкування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Шкала спостережень І.В. Мартиненко</a:t>
            </a:r>
          </a:p>
          <a:p>
            <a:r>
              <a:rPr lang="uk-UA" dirty="0" smtClean="0"/>
              <a:t>Шкала соціальної комунікації (з раннього віку)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Диференційна діагностика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ЗНМ й ІН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ЗНМ як результат не сформованості мовних операцій планування і реалізації висловлювань</a:t>
            </a:r>
          </a:p>
          <a:p>
            <a:pPr>
              <a:buNone/>
            </a:pPr>
            <a:endParaRPr lang="uk-UA" dirty="0" smtClean="0"/>
          </a:p>
          <a:p>
            <a:r>
              <a:rPr lang="uk-UA" dirty="0" smtClean="0"/>
              <a:t>Порушення переважно усного мовлення розуміння збережено.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Невербальні форми мислення збережені, добре засвоюють нове, продуктивно використовують допомогу, критичні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92514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Систематичне недорозвинення мовлення внаслідок тотального психічного недорозвинення і порушення пізнавальної діяльності</a:t>
            </a:r>
          </a:p>
          <a:p>
            <a:r>
              <a:rPr lang="uk-UA" dirty="0" smtClean="0"/>
              <a:t>Розуміння мовлення утруднене, особливо причинно-наслідкових конструкцій</a:t>
            </a:r>
          </a:p>
          <a:p>
            <a:r>
              <a:rPr lang="uk-UA" dirty="0" smtClean="0"/>
              <a:t>Порушення верб. та </a:t>
            </a:r>
            <a:r>
              <a:rPr lang="uk-UA" dirty="0" err="1" smtClean="0"/>
              <a:t>неверб</a:t>
            </a:r>
            <a:r>
              <a:rPr lang="uk-UA" dirty="0" smtClean="0"/>
              <a:t>. форм мислення, нездатність встановлювати причинно-наслідкові зв'язки, некритичність, неспроможність переносити засвоєні вміння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Диференційна діагностика ЗНМ та ІН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Здатність до переносу засвоєних розумових дій на інші види діяльності</a:t>
            </a:r>
          </a:p>
          <a:p>
            <a:r>
              <a:rPr lang="uk-UA" dirty="0" smtClean="0"/>
              <a:t>Диференційованість емоційних реакцій</a:t>
            </a:r>
          </a:p>
          <a:p>
            <a:r>
              <a:rPr lang="uk-UA" dirty="0" smtClean="0"/>
              <a:t>Сформованість </a:t>
            </a:r>
            <a:r>
              <a:rPr lang="uk-UA" dirty="0" err="1" smtClean="0"/>
              <a:t>мисленнєвих</a:t>
            </a:r>
            <a:r>
              <a:rPr lang="uk-UA" dirty="0" smtClean="0"/>
              <a:t> операцій на невербальному рівні</a:t>
            </a:r>
          </a:p>
          <a:p>
            <a:r>
              <a:rPr lang="uk-UA" dirty="0" smtClean="0"/>
              <a:t>Проявляють зацікавленість діяльністю, часто критичні до себе.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/>
                </a:solidFill>
              </a:rPr>
              <a:t>Методи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Тести інтелекту</a:t>
            </a:r>
          </a:p>
          <a:p>
            <a:r>
              <a:rPr lang="uk-UA" dirty="0" smtClean="0"/>
              <a:t>Методики діагностики мислення (словесно-логічного та невербального)</a:t>
            </a:r>
          </a:p>
          <a:p>
            <a:r>
              <a:rPr lang="ru-RU" dirty="0" smtClean="0"/>
              <a:t>Методика </a:t>
            </a:r>
            <a:r>
              <a:rPr lang="ru-RU" dirty="0" err="1" smtClean="0"/>
              <a:t>Ілляшенко</a:t>
            </a:r>
            <a:r>
              <a:rPr lang="ru-RU" dirty="0" smtClean="0"/>
              <a:t>, </a:t>
            </a:r>
            <a:r>
              <a:rPr lang="ru-RU" dirty="0" err="1" smtClean="0"/>
              <a:t>Обухівська</a:t>
            </a:r>
            <a:r>
              <a:rPr lang="ru-RU" dirty="0" smtClean="0"/>
              <a:t>, </a:t>
            </a:r>
            <a:r>
              <a:rPr lang="ru-RU" dirty="0" err="1" smtClean="0"/>
              <a:t>Стадненко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443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Психологічна діагностика спілкування та диференційна діагностика</vt:lpstr>
      <vt:lpstr>Діагностика спілкування</vt:lpstr>
      <vt:lpstr>Форми спілкування  (М.І. Лісіна)</vt:lpstr>
      <vt:lpstr>Слайд 4</vt:lpstr>
      <vt:lpstr>Діагностика спілкування</vt:lpstr>
      <vt:lpstr>Диференційна діагностика</vt:lpstr>
      <vt:lpstr>ЗНМ й ІН</vt:lpstr>
      <vt:lpstr>Диференційна діагностика ЗНМ та ІН</vt:lpstr>
      <vt:lpstr>Методи</vt:lpstr>
      <vt:lpstr>ЗНМ і РАС</vt:lpstr>
      <vt:lpstr>ЗНМ і РАС</vt:lpstr>
      <vt:lpstr>Методики</vt:lpstr>
      <vt:lpstr>Сенсорна алалія (слухова агнозія) і порушення слуху</vt:lpstr>
      <vt:lpstr>ЗНМ і ПТСР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Психологічна діагностика спілкування та диференційна діагностика</dc:title>
  <dc:creator>tviydevice</dc:creator>
  <cp:lastModifiedBy>tviydevice</cp:lastModifiedBy>
  <cp:revision>22</cp:revision>
  <dcterms:created xsi:type="dcterms:W3CDTF">2021-02-28T18:10:34Z</dcterms:created>
  <dcterms:modified xsi:type="dcterms:W3CDTF">2021-05-28T09:15:07Z</dcterms:modified>
</cp:coreProperties>
</file>