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3" r:id="rId5"/>
    <p:sldId id="262" r:id="rId6"/>
    <p:sldId id="261" r:id="rId7"/>
    <p:sldId id="257" r:id="rId8"/>
    <p:sldId id="260" r:id="rId9"/>
    <p:sldId id="258" r:id="rId10"/>
    <p:sldId id="25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B31D3-1FB5-4125-ACA6-3ACEC0069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CB5058-2B91-40A6-A62E-F0F68877A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28F2E-84C1-4991-BB60-E7EDE303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47178-1629-4629-A835-C093883E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4AD00E-5B59-4CC3-8984-8985CBE9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3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E75A6-7844-4429-90D0-0AE4FDA37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314500-3DBC-4064-AB46-44AFC5BBB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5B4C53-5B58-4826-BDDA-8F6F62788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605DE-4E3B-46AB-8C5E-F6CBC8B8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ADE64-60B3-4668-8032-C01575D7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90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2EC1FA-86E0-4F0D-956C-268640B38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564048-32CC-4264-902C-523249CD9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25147-8C79-40FC-94E3-4CA20B75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7C7B-CA3D-45D8-BD86-FEDE3CA28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B9A6F6-DC8A-4ED8-B3DA-D17CCED7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15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F9DC7-EA29-4967-A630-3A45D095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0CD568-B4EB-4BFE-8334-E60335D2C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F1D90-5128-442E-A7A8-FD793D5C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ACA9A4-F664-473D-B848-7F0BD5B1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6D5A9-806F-4EEB-B3E8-51B3E0B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3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7BE44-1554-441F-9506-F6349037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8F042-F7CF-4861-88A4-FC829955F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5B361-4D20-4943-AF04-377E8EB99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07E9F-4195-4DD7-98AE-F66BE95AE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640A1-B32B-4838-8CC7-8D60AB64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995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7C6AB-6D2E-45C0-BA7A-37C2D070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2FD221-1B93-497B-AED6-BAB20FDFC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41F570-A85A-4C2A-92B0-DB57C2CCB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EAD2E3-E1E2-40B4-812E-FEEDA7A2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413BD0-9519-4721-BE39-C14D93B7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0ED1AB-A56E-4EB8-A111-CFEF71C7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89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E43EC-BFC9-41C8-B824-49F46688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8C665-21CF-4B08-AD57-654878C2A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84FE51-4680-4165-A4FB-6D4F56DFD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2CEB98-14B4-4EAC-8942-CD5E723A1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E32066-BABF-4375-9AE6-B9FB0D64F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8C72FD-8B20-47E4-889E-30E48625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FA6CF7-6BD1-49A3-8A13-6770643D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808909-9DE4-4B76-ABAC-684AB710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66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3C600-C37A-49FB-9126-4A182224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9BFA58-942C-4B54-9F7C-42B989A2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D864AB-6806-4802-81F6-670482B2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E7041B-8588-4099-9C00-E6B34299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2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8A4885-2836-4129-AD92-28BAFE10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A3CF45-2D51-4F42-AFD6-81986E69B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F376D4-121C-4AB8-9D4A-857059E1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1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9B631-14FD-44AB-BFA7-8C143759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A87188-2554-458F-851F-329E431D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440FCF-7026-4161-9F0E-9EC5D68F0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692417-CBD5-4746-8E2C-7A2D4039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31464E-F8FF-48BB-A74E-0F5693BD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88FB4-90E5-4CC9-95A9-EC4AC20B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5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E9411-30F9-474F-AEA8-7684B0C8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19BA69-560C-4D1A-9763-B828D58A1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BE895F-AEA1-496D-9E48-66ECCF695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0D7458-9D2C-4249-AF32-1BBF3C14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DF4184-0F48-48A1-8AAC-72347E05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13BA3-D5BB-4CD9-BB1B-0C59154B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0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BE045-04C4-4E56-97D7-96A2CBF9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951C14-BBF3-4990-B21D-D7D5B8286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611C-2AF8-42CC-AEF4-1C5955BCA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6B991-0FD0-4B65-A2B4-0A6DAB700C6C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56DFD-F0BD-41FF-805D-5158A2BF2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66A0A6-4FFA-4222-A091-512E796CA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8FE6B-C358-4E06-B3F0-50172A38E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1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static.baza.farpost.ru/v/1421150655532_bulletin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http://img.inforico.com.ua/a/penopalistirol-2-3-5sm--952c-1442642845601500-1-big.jpg" TargetMode="Externa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http://www.aboveallinsulation.net/components/com_wordpress/wp/wp-content/uploads/2013/11/1-Airport-Wayfinding_05941.jpg" TargetMode="External"/><Relationship Id="rId7" Type="http://schemas.openxmlformats.org/officeDocument/2006/relationships/image" Target="http://www.trubyvppu.ru/uploads/images/ppu3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http://www.1stroitelny.kz/img/show/type/full/id/54f29dce426afbf5168b45a7.png" TargetMode="External"/><Relationship Id="rId4" Type="http://schemas.openxmlformats.org/officeDocument/2006/relationships/image" Target="../media/image14.jpeg"/><Relationship Id="rId9" Type="http://schemas.openxmlformats.org/officeDocument/2006/relationships/image" Target="http://storage.azh.kz/archive/558a/87/86/a85f88/4a/4b/010/000/photos/3724018394.jpg/full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byheart.ru/wp-content/uploads/2016/04/Penofol-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http://proton-st.ru/d/33186/d/762166803_7.jpg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ttp://remontik.info/wp-content/uploads/2015/02/materialy_teplo.jpg">
            <a:extLst>
              <a:ext uri="{FF2B5EF4-FFF2-40B4-BE49-F238E27FC236}">
                <a16:creationId xmlns:a16="http://schemas.microsoft.com/office/drawing/2014/main" id="{72B40A0C-5541-42C7-BEB2-23AC3EB9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38" y="-31418"/>
            <a:ext cx="7503761" cy="688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/>
          </a:bodyPr>
          <a:lstStyle/>
          <a:p>
            <a:pPr algn="l"/>
            <a:r>
              <a:rPr lang="uk-UA" sz="5400" b="1" dirty="0"/>
              <a:t>Тема: </a:t>
            </a:r>
          </a:p>
          <a:p>
            <a:pPr algn="l"/>
            <a:r>
              <a:rPr lang="uk-UA" sz="5400" b="1" dirty="0"/>
              <a:t>Сучасні </a:t>
            </a:r>
          </a:p>
          <a:p>
            <a:pPr algn="l"/>
            <a:r>
              <a:rPr lang="uk-UA" sz="5400" b="1" dirty="0"/>
              <a:t>теплоізоляційні </a:t>
            </a:r>
          </a:p>
          <a:p>
            <a:pPr algn="l"/>
            <a:r>
              <a:rPr lang="uk-UA" sz="5400" b="1" dirty="0"/>
              <a:t>матеріали</a:t>
            </a:r>
          </a:p>
          <a:p>
            <a:endParaRPr lang="uk-UA" sz="3600" b="1" dirty="0"/>
          </a:p>
          <a:p>
            <a:pPr indent="457200" algn="just">
              <a:lnSpc>
                <a:spcPct val="100000"/>
              </a:lnSpc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8293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uk-UA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endParaRPr lang="ru-RU" dirty="0"/>
          </a:p>
          <a:p>
            <a:pPr indent="457200" algn="just"/>
            <a:r>
              <a:rPr lang="ru-RU" dirty="0"/>
              <a:t>Аналог – </a:t>
            </a:r>
            <a:r>
              <a:rPr lang="ru-RU" dirty="0" err="1"/>
              <a:t>Полифом</a:t>
            </a:r>
            <a:r>
              <a:rPr lang="ru-RU" dirty="0"/>
              <a:t> </a:t>
            </a:r>
            <a:r>
              <a:rPr lang="ru-RU" dirty="0" err="1"/>
              <a:t>японскої</a:t>
            </a:r>
            <a:r>
              <a:rPr lang="ru-RU" dirty="0"/>
              <a:t> </a:t>
            </a:r>
            <a:r>
              <a:rPr lang="ru-RU" dirty="0" err="1"/>
              <a:t>фірми</a:t>
            </a:r>
            <a:r>
              <a:rPr lang="ru-RU" dirty="0"/>
              <a:t> </a:t>
            </a:r>
            <a:r>
              <a:rPr lang="ru-RU" altLang="ru-RU" dirty="0"/>
              <a:t>"</a:t>
            </a:r>
            <a:r>
              <a:rPr lang="ru-RU" altLang="ru-RU" dirty="0" err="1"/>
              <a:t>Фурукава</a:t>
            </a:r>
            <a:r>
              <a:rPr lang="ru-RU" altLang="ru-RU" dirty="0"/>
              <a:t>" , </a:t>
            </a:r>
          </a:p>
          <a:p>
            <a:pPr indent="457200" algn="just"/>
            <a:r>
              <a:rPr lang="ru-RU" altLang="ru-RU" dirty="0" err="1"/>
              <a:t>Магнофлекс</a:t>
            </a:r>
            <a:r>
              <a:rPr lang="ru-RU" altLang="ru-RU" dirty="0"/>
              <a:t>. </a:t>
            </a:r>
            <a:endParaRPr lang="ru-RU" dirty="0"/>
          </a:p>
        </p:txBody>
      </p:sp>
      <p:pic>
        <p:nvPicPr>
          <p:cNvPr id="4" name="Picture 2" descr="penofol-folgirovannyiy-3">
            <a:extLst>
              <a:ext uri="{FF2B5EF4-FFF2-40B4-BE49-F238E27FC236}">
                <a16:creationId xmlns:a16="http://schemas.microsoft.com/office/drawing/2014/main" id="{53451541-F786-4DF1-9042-2CB0D238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74"/>
            <a:ext cx="9439422" cy="40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794_big">
            <a:extLst>
              <a:ext uri="{FF2B5EF4-FFF2-40B4-BE49-F238E27FC236}">
                <a16:creationId xmlns:a16="http://schemas.microsoft.com/office/drawing/2014/main" id="{6B5FC094-2292-4FF9-A495-4C1BBF5F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616" y="2690813"/>
            <a:ext cx="4824413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5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 lnSpcReduction="10000"/>
          </a:bodyPr>
          <a:lstStyle/>
          <a:p>
            <a:pPr indent="457200"/>
            <a:r>
              <a:rPr lang="ru-RU" sz="2800" b="1" dirty="0" err="1"/>
              <a:t>Екструзійний</a:t>
            </a:r>
            <a:r>
              <a:rPr lang="ru-RU" sz="2800" b="1" dirty="0"/>
              <a:t> </a:t>
            </a:r>
          </a:p>
          <a:p>
            <a:pPr indent="457200"/>
            <a:r>
              <a:rPr lang="ru-RU" sz="2800" b="1" dirty="0" err="1"/>
              <a:t>пінополістирол</a:t>
            </a:r>
            <a:endParaRPr lang="ru-RU" sz="2800" b="1" dirty="0"/>
          </a:p>
          <a:p>
            <a:pPr indent="457200"/>
            <a:endParaRPr lang="ru-RU" dirty="0"/>
          </a:p>
          <a:p>
            <a:pPr indent="457200"/>
            <a:endParaRPr lang="ru-RU" dirty="0"/>
          </a:p>
          <a:p>
            <a:pPr indent="457200"/>
            <a:endParaRPr lang="ru-RU" dirty="0"/>
          </a:p>
          <a:p>
            <a:pPr indent="457200"/>
            <a:endParaRPr lang="ru-RU" dirty="0"/>
          </a:p>
          <a:p>
            <a:pPr indent="457200"/>
            <a:endParaRPr lang="ru-RU" dirty="0"/>
          </a:p>
          <a:p>
            <a:pPr indent="457200"/>
            <a:endParaRPr lang="ru-RU" dirty="0"/>
          </a:p>
          <a:p>
            <a:pPr indent="457200" algn="just"/>
            <a:r>
              <a:rPr lang="uk-UA" dirty="0"/>
              <a:t>Отриманий матеріал має рівномірну структуру, що складається з дрібних, повністю закритих осередків з розмірами 0,1...0,2 мм.</a:t>
            </a:r>
          </a:p>
          <a:p>
            <a:pPr indent="457200" algn="just"/>
            <a:r>
              <a:rPr lang="uk-UA" dirty="0"/>
              <a:t>Сировиною для отримання </a:t>
            </a:r>
            <a:r>
              <a:rPr lang="uk-UA" dirty="0" err="1"/>
              <a:t>екструзійного</a:t>
            </a:r>
            <a:r>
              <a:rPr lang="uk-UA" dirty="0"/>
              <a:t> пінополістиролу служать порошок або гранули полістиролу різних марок, як спінювачі використовують гази, органічні </a:t>
            </a:r>
            <a:r>
              <a:rPr lang="uk-UA" dirty="0" err="1"/>
              <a:t>порофори</a:t>
            </a:r>
            <a:r>
              <a:rPr lang="uk-UA" dirty="0"/>
              <a:t>, мінеральні </a:t>
            </a:r>
            <a:r>
              <a:rPr lang="uk-UA" dirty="0" err="1"/>
              <a:t>газоутворювачі</a:t>
            </a:r>
            <a:r>
              <a:rPr lang="uk-UA" dirty="0"/>
              <a:t>, </a:t>
            </a:r>
            <a:r>
              <a:rPr lang="uk-UA" dirty="0" err="1"/>
              <a:t>легкокиплячі</a:t>
            </a:r>
            <a:r>
              <a:rPr lang="uk-UA" dirty="0"/>
              <a:t> рідини (суміші легких </a:t>
            </a:r>
            <a:r>
              <a:rPr lang="uk-UA" dirty="0" err="1"/>
              <a:t>фреонів</a:t>
            </a:r>
            <a:r>
              <a:rPr lang="uk-UA" dirty="0"/>
              <a:t> і діоксид вуглецю СО</a:t>
            </a:r>
            <a:r>
              <a:rPr lang="uk-UA" sz="1600" dirty="0"/>
              <a:t>2</a:t>
            </a:r>
            <a:r>
              <a:rPr lang="uk-UA" dirty="0"/>
              <a:t>). Кількість </a:t>
            </a:r>
            <a:r>
              <a:rPr lang="uk-UA" dirty="0" err="1"/>
              <a:t>спінюючих</a:t>
            </a:r>
            <a:r>
              <a:rPr lang="uk-UA" dirty="0"/>
              <a:t> агентів становить 4...5 масових частин на 100 частин полімеру. При екструзії вводять також різні добавки: барвники, пластифікатори, </a:t>
            </a:r>
            <a:r>
              <a:rPr lang="uk-UA" dirty="0" err="1"/>
              <a:t>антипірени</a:t>
            </a:r>
            <a:r>
              <a:rPr lang="uk-UA" dirty="0"/>
              <a:t> та інші речовини, що дозволяють отримати </a:t>
            </a:r>
            <a:r>
              <a:rPr lang="uk-UA" dirty="0" err="1"/>
              <a:t>пінопласти</a:t>
            </a:r>
            <a:r>
              <a:rPr lang="uk-UA" dirty="0"/>
              <a:t> з необхідними властивостями (еластичні, пофарбовані, </a:t>
            </a:r>
            <a:r>
              <a:rPr lang="uk-UA" dirty="0" err="1"/>
              <a:t>слабогорючі</a:t>
            </a:r>
            <a:r>
              <a:rPr lang="uk-UA" dirty="0"/>
              <a:t> тощо).</a:t>
            </a:r>
          </a:p>
          <a:p>
            <a:pPr indent="457200"/>
            <a:endParaRPr lang="ru-RU" dirty="0"/>
          </a:p>
        </p:txBody>
      </p:sp>
      <p:pic>
        <p:nvPicPr>
          <p:cNvPr id="4" name="Picture 2" descr="http://static.baza.farpost.ru/v/1421150655532_bulletin">
            <a:extLst>
              <a:ext uri="{FF2B5EF4-FFF2-40B4-BE49-F238E27FC236}">
                <a16:creationId xmlns:a16="http://schemas.microsoft.com/office/drawing/2014/main" id="{7E7332A1-2ED9-4C29-8F03-1AD80B8B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1"/>
            <a:ext cx="4378275" cy="351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http://img.inforico.com.ua/a/penopalistirol-2-3-5sm--952c-1442642845601500-1-big.jpg">
            <a:extLst>
              <a:ext uri="{FF2B5EF4-FFF2-40B4-BE49-F238E27FC236}">
                <a16:creationId xmlns:a16="http://schemas.microsoft.com/office/drawing/2014/main" id="{3A688AE6-34C2-44BE-8544-211A0ACEA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84" y="0"/>
            <a:ext cx="3992816" cy="264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31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73" y="98474"/>
            <a:ext cx="11971607" cy="6639951"/>
          </a:xfrm>
        </p:spPr>
        <p:txBody>
          <a:bodyPr/>
          <a:lstStyle/>
          <a:p>
            <a:pPr indent="457200" algn="just"/>
            <a:r>
              <a:rPr lang="uk-UA" dirty="0"/>
              <a:t>Отриманий матеріал має рівномірну структуру, що складається з дрібних, повністю закритих осередків з розмірами 0,1...0,2 мм.</a:t>
            </a:r>
          </a:p>
          <a:p>
            <a:pPr indent="457200" algn="just"/>
            <a:r>
              <a:rPr lang="uk-UA" dirty="0"/>
              <a:t>Завдяки замкнутій, однорідній, дрібної структурі </a:t>
            </a:r>
            <a:r>
              <a:rPr lang="uk-UA" dirty="0" err="1"/>
              <a:t>екструзійний</a:t>
            </a:r>
            <a:r>
              <a:rPr lang="uk-UA" dirty="0"/>
              <a:t> пінополістирол володіє низькою теплопровідністю, практично нульовим водопоглинанням, високою міцністю на стиск. Поверхня готових плит гладка, із закритою пористістю, у вигляді водовідштовхувальної оболонки, дозволяє використовувати їх у зовнішніх стінах без додаткової гідроізоляції.</a:t>
            </a:r>
          </a:p>
          <a:p>
            <a:pPr indent="457200" algn="just"/>
            <a:r>
              <a:rPr lang="uk-UA" dirty="0"/>
              <a:t>Вироби зберігають свої властивості після тривалого впливу заморожування – відтавання. Це хімічно інертний і не схильний до гниття нетоксичний матеріал.</a:t>
            </a:r>
          </a:p>
          <a:p>
            <a:pPr indent="457200" algn="just"/>
            <a:r>
              <a:rPr lang="uk-UA" dirty="0"/>
              <a:t>Особливістю </a:t>
            </a:r>
            <a:r>
              <a:rPr lang="uk-UA" dirty="0" err="1"/>
              <a:t>екструзійного</a:t>
            </a:r>
            <a:r>
              <a:rPr lang="uk-UA" dirty="0"/>
              <a:t> пінополістиролу є низька </a:t>
            </a:r>
            <a:r>
              <a:rPr lang="uk-UA" dirty="0" err="1"/>
              <a:t>паропроникність</a:t>
            </a:r>
            <a:r>
              <a:rPr lang="uk-UA" dirty="0"/>
              <a:t>, у 40 - 70 разів менше, ніж у звичайного. Щоб уникнути </a:t>
            </a:r>
            <a:r>
              <a:rPr lang="uk-UA" dirty="0" err="1"/>
              <a:t>відсирювання</a:t>
            </a:r>
            <a:r>
              <a:rPr lang="uk-UA" dirty="0"/>
              <a:t> стін, потрібне додаткове кондиціювання житлових приміщень.</a:t>
            </a:r>
          </a:p>
        </p:txBody>
      </p:sp>
    </p:spTree>
    <p:extLst>
      <p:ext uri="{BB962C8B-B14F-4D97-AF65-F5344CB8AC3E}">
        <p14:creationId xmlns:p14="http://schemas.microsoft.com/office/powerpoint/2010/main" val="217138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uk-UA" dirty="0"/>
          </a:p>
          <a:p>
            <a:pPr indent="457200" algn="just"/>
            <a:endParaRPr lang="ru-RU" dirty="0"/>
          </a:p>
        </p:txBody>
      </p:sp>
      <p:pic>
        <p:nvPicPr>
          <p:cNvPr id="4" name="Picture 4" descr="http://www.aboveallinsulation.net/components/com_wordpress/wp/wp-content/uploads/2013/11/1-Airport-Wayfinding_05941.jpg">
            <a:extLst>
              <a:ext uri="{FF2B5EF4-FFF2-40B4-BE49-F238E27FC236}">
                <a16:creationId xmlns:a16="http://schemas.microsoft.com/office/drawing/2014/main" id="{FFE3C265-C391-49CC-8DDE-092BBB15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2912" cy="363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ttp://www.1stroitelny.kz/img/show/type/full/id/54f29dce426afbf5168b45a7.png">
            <a:extLst>
              <a:ext uri="{FF2B5EF4-FFF2-40B4-BE49-F238E27FC236}">
                <a16:creationId xmlns:a16="http://schemas.microsoft.com/office/drawing/2014/main" id="{D65095E4-A1CD-4993-BD00-10CD829B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07" y="0"/>
            <a:ext cx="5343793" cy="39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trubyvppu.ru/uploads/images/ppu3.jpg">
            <a:extLst>
              <a:ext uri="{FF2B5EF4-FFF2-40B4-BE49-F238E27FC236}">
                <a16:creationId xmlns:a16="http://schemas.microsoft.com/office/drawing/2014/main" id="{4182B972-EDFA-4487-BE36-3CDDE604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" y="3726943"/>
            <a:ext cx="4038243" cy="303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http://storage.azh.kz/archive/558a/87/86/a85f88/4a/4b/010/000/photos/3724018394.jpg/full.jpg">
            <a:extLst>
              <a:ext uri="{FF2B5EF4-FFF2-40B4-BE49-F238E27FC236}">
                <a16:creationId xmlns:a16="http://schemas.microsoft.com/office/drawing/2014/main" id="{3EF8264E-8CCB-4297-90E9-F98D9B09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05" y="3827566"/>
            <a:ext cx="4406542" cy="293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47F5B-CA78-49F3-AD1B-FF1343ED8F3B}"/>
              </a:ext>
            </a:extLst>
          </p:cNvPr>
          <p:cNvSpPr txBox="1"/>
          <p:nvPr/>
        </p:nvSpPr>
        <p:spPr>
          <a:xfrm>
            <a:off x="4056499" y="4385687"/>
            <a:ext cx="2946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Пінополіуретан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93120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 err="1"/>
              <a:t>Пінополіуретани</a:t>
            </a:r>
            <a:r>
              <a:rPr lang="uk-UA" dirty="0"/>
              <a:t> </a:t>
            </a:r>
            <a:r>
              <a:rPr lang="ru-RU" dirty="0"/>
              <a:t>(</a:t>
            </a:r>
            <a:r>
              <a:rPr lang="en-US" dirty="0"/>
              <a:t>polyurethane foams, </a:t>
            </a:r>
            <a:r>
              <a:rPr lang="ru-RU" dirty="0"/>
              <a:t>ППУ, </a:t>
            </a:r>
            <a:r>
              <a:rPr lang="uk-UA" dirty="0" err="1"/>
              <a:t>ріпор</a:t>
            </a:r>
            <a:r>
              <a:rPr lang="uk-UA" dirty="0"/>
              <a:t> і </a:t>
            </a:r>
            <a:r>
              <a:rPr lang="uk-UA" dirty="0" err="1"/>
              <a:t>т.д</a:t>
            </a:r>
            <a:r>
              <a:rPr lang="uk-UA" dirty="0"/>
              <a:t>.) виробляється </a:t>
            </a:r>
            <a:r>
              <a:rPr lang="uk-UA" dirty="0" err="1"/>
              <a:t>безпресовим</a:t>
            </a:r>
            <a:r>
              <a:rPr lang="uk-UA" dirty="0"/>
              <a:t> методом на основі композицій, що містять </a:t>
            </a:r>
            <a:r>
              <a:rPr lang="uk-UA" dirty="0" err="1"/>
              <a:t>ізоціанати</a:t>
            </a:r>
            <a:r>
              <a:rPr lang="uk-UA" dirty="0"/>
              <a:t> і </a:t>
            </a:r>
            <a:r>
              <a:rPr lang="uk-UA" dirty="0" err="1"/>
              <a:t>гідроксиловмісні</a:t>
            </a:r>
            <a:r>
              <a:rPr lang="uk-UA" dirty="0"/>
              <a:t> олігомери (поліефіри, </a:t>
            </a:r>
            <a:r>
              <a:rPr lang="uk-UA" dirty="0" err="1"/>
              <a:t>олігоефіри</a:t>
            </a:r>
            <a:r>
              <a:rPr lang="uk-UA" dirty="0"/>
              <a:t>), а також воду, каталізатори, емульгатори, в деяких випадках -</a:t>
            </a:r>
            <a:r>
              <a:rPr lang="uk-UA" altLang="ru-RU" dirty="0">
                <a:latin typeface="Calibri" panose="020F0502020204030204" pitchFamily="34" charset="0"/>
              </a:rPr>
              <a:t> наповнювачі, пігменти та </a:t>
            </a:r>
            <a:r>
              <a:rPr lang="uk-UA" altLang="ru-RU" dirty="0" err="1">
                <a:latin typeface="Calibri" panose="020F0502020204030204" pitchFamily="34" charset="0"/>
              </a:rPr>
              <a:t>антипірени</a:t>
            </a:r>
            <a:r>
              <a:rPr lang="uk-UA" dirty="0"/>
              <a:t>. Розрізняють ППУ двох типів: еластичні м'які поропласти (поролон) та жорсткі міцні </a:t>
            </a:r>
            <a:r>
              <a:rPr lang="uk-UA" dirty="0" err="1"/>
              <a:t>пінопласти</a:t>
            </a:r>
            <a:r>
              <a:rPr lang="uk-UA" dirty="0"/>
              <a:t>. Еластичні ППУ застосовують для виробництва м'яких меблів, губок, килимових виробів, герметизації стиків тощо. Жорсткі ППУ застосовуються для виготовлення тришарових панелей типу сендвіч, плит покриття, як </a:t>
            </a:r>
            <a:r>
              <a:rPr lang="uk-UA" dirty="0" err="1"/>
              <a:t>електро</a:t>
            </a:r>
            <a:r>
              <a:rPr lang="uk-UA" dirty="0"/>
              <a:t>-, тепло-і звукоізоляційних матеріалів. З </a:t>
            </a:r>
            <a:r>
              <a:rPr lang="uk-UA" dirty="0" err="1"/>
              <a:t>пінополіуретанів</a:t>
            </a:r>
            <a:r>
              <a:rPr lang="uk-UA" dirty="0"/>
              <a:t> отримують теплову ізоляцію трубопроводів, холодильників, резервуарів та сховищ високої якості.</a:t>
            </a:r>
          </a:p>
          <a:p>
            <a:pPr indent="457200" algn="just"/>
            <a:r>
              <a:rPr lang="uk-UA" dirty="0"/>
              <a:t>Еластичні </a:t>
            </a:r>
            <a:r>
              <a:rPr lang="uk-UA" dirty="0" err="1"/>
              <a:t>пінополіуретани</a:t>
            </a:r>
            <a:r>
              <a:rPr lang="uk-UA" dirty="0"/>
              <a:t> марок «ППУ-Е» отримують на основі простих </a:t>
            </a:r>
            <a:r>
              <a:rPr lang="uk-UA" dirty="0" err="1"/>
              <a:t>олігоефірів</a:t>
            </a:r>
            <a:r>
              <a:rPr lang="uk-UA" dirty="0"/>
              <a:t> з молекулярною масою 750...600, синтезованих з оксидів </a:t>
            </a:r>
            <a:r>
              <a:rPr lang="uk-UA" dirty="0" err="1"/>
              <a:t>алкіленів</a:t>
            </a:r>
            <a:r>
              <a:rPr lang="uk-UA" dirty="0"/>
              <a:t> (етилену, пропілену), </a:t>
            </a:r>
            <a:r>
              <a:rPr lang="uk-UA" dirty="0" err="1"/>
              <a:t>тетрагідрофурану</a:t>
            </a:r>
            <a:r>
              <a:rPr lang="uk-UA" dirty="0"/>
              <a:t> та </a:t>
            </a:r>
            <a:r>
              <a:rPr lang="uk-UA" dirty="0" err="1"/>
              <a:t>гліколей</a:t>
            </a:r>
            <a:r>
              <a:rPr lang="uk-UA" dirty="0"/>
              <a:t>. Рідше використовують складні </a:t>
            </a:r>
            <a:r>
              <a:rPr lang="uk-UA" dirty="0" err="1"/>
              <a:t>олігоефіри</a:t>
            </a:r>
            <a:r>
              <a:rPr lang="uk-UA" dirty="0"/>
              <a:t> </a:t>
            </a:r>
            <a:r>
              <a:rPr lang="uk-UA" dirty="0" err="1"/>
              <a:t>дикарбонових</a:t>
            </a:r>
            <a:r>
              <a:rPr lang="uk-UA" dirty="0"/>
              <a:t> кислот та </a:t>
            </a:r>
            <a:r>
              <a:rPr lang="uk-UA" dirty="0" err="1"/>
              <a:t>гліколей</a:t>
            </a:r>
            <a:r>
              <a:rPr lang="uk-UA" dirty="0"/>
              <a:t>.</a:t>
            </a:r>
          </a:p>
          <a:p>
            <a:pPr indent="457200" algn="just"/>
            <a:r>
              <a:rPr lang="uk-UA" dirty="0"/>
              <a:t>Жорсткі </a:t>
            </a:r>
            <a:r>
              <a:rPr lang="uk-UA" dirty="0" err="1"/>
              <a:t>пінополіуретани</a:t>
            </a:r>
            <a:r>
              <a:rPr lang="uk-UA" dirty="0"/>
              <a:t> марок ПУ-..., ППУ-..., </a:t>
            </a:r>
            <a:r>
              <a:rPr lang="uk-UA" dirty="0" err="1"/>
              <a:t>Вілан</a:t>
            </a:r>
            <a:r>
              <a:rPr lang="uk-UA" dirty="0"/>
              <a:t>-..., </a:t>
            </a:r>
            <a:r>
              <a:rPr lang="uk-UA" dirty="0" err="1"/>
              <a:t>Ізолан</a:t>
            </a:r>
            <a:r>
              <a:rPr lang="uk-UA" dirty="0"/>
              <a:t>-.... </a:t>
            </a:r>
            <a:r>
              <a:rPr lang="uk-UA" dirty="0" err="1"/>
              <a:t>Ріпор</a:t>
            </a:r>
            <a:r>
              <a:rPr lang="uk-UA" dirty="0"/>
              <a:t>-... та інші отримують з простих </a:t>
            </a:r>
            <a:r>
              <a:rPr lang="uk-UA" dirty="0" err="1"/>
              <a:t>олігоефірів</a:t>
            </a:r>
            <a:r>
              <a:rPr lang="uk-UA" dirty="0"/>
              <a:t> розгалуженої структури на основі оксидів </a:t>
            </a:r>
            <a:r>
              <a:rPr lang="uk-UA" dirty="0" err="1"/>
              <a:t>алкіленів</a:t>
            </a:r>
            <a:r>
              <a:rPr lang="uk-UA" dirty="0"/>
              <a:t> та </a:t>
            </a:r>
            <a:r>
              <a:rPr lang="uk-UA" dirty="0" err="1"/>
              <a:t>тріолів</a:t>
            </a:r>
            <a:r>
              <a:rPr lang="uk-UA" dirty="0"/>
              <a:t> (гліцерину, </a:t>
            </a:r>
            <a:r>
              <a:rPr lang="uk-UA" dirty="0" err="1"/>
              <a:t>триметилопропану</a:t>
            </a:r>
            <a:r>
              <a:rPr lang="uk-UA" dirty="0"/>
              <a:t>) та ін.). Використовують також складні </a:t>
            </a:r>
            <a:r>
              <a:rPr lang="uk-UA" dirty="0" err="1"/>
              <a:t>олігоефіри</a:t>
            </a:r>
            <a:r>
              <a:rPr lang="uk-UA" dirty="0"/>
              <a:t> на основі </a:t>
            </a:r>
            <a:r>
              <a:rPr lang="uk-UA" dirty="0" err="1"/>
              <a:t>дикарбонових</a:t>
            </a:r>
            <a:r>
              <a:rPr lang="uk-UA" dirty="0"/>
              <a:t> кислот та </a:t>
            </a:r>
            <a:r>
              <a:rPr lang="uk-UA" dirty="0" err="1"/>
              <a:t>тріолів</a:t>
            </a:r>
            <a:r>
              <a:rPr lang="uk-UA" dirty="0"/>
              <a:t> або їх сумішей з </a:t>
            </a:r>
            <a:r>
              <a:rPr lang="uk-UA" dirty="0" err="1"/>
              <a:t>діетиленгліколем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3257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/>
          </a:bodyPr>
          <a:lstStyle/>
          <a:p>
            <a:pPr indent="457200" algn="just"/>
            <a:endParaRPr lang="ru-RU" sz="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80883-7871-4649-B04E-858D6D6D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E17470-8F06-42B4-B79A-312F1EA7C5AE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 descr="https://pirrogroup.ru/upload/000/u1/74/7f/pirromembrane-photo-big.png">
            <a:extLst>
              <a:ext uri="{FF2B5EF4-FFF2-40B4-BE49-F238E27FC236}">
                <a16:creationId xmlns:a16="http://schemas.microsoft.com/office/drawing/2014/main" id="{AF5DB69F-6409-4816-B1F7-3D16DFF54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3" y="53891"/>
            <a:ext cx="3353128" cy="335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pirrogroup.ru/upload/000/u1/68/49/pirrouniversal-photo-big.png">
            <a:extLst>
              <a:ext uri="{FF2B5EF4-FFF2-40B4-BE49-F238E27FC236}">
                <a16:creationId xmlns:a16="http://schemas.microsoft.com/office/drawing/2014/main" id="{1D0312D8-D91B-4333-8637-EE1B324D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51" y="98474"/>
            <a:ext cx="3233481" cy="323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DEC06C73-ED55-465E-B4D8-CB03867D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3558"/>
            <a:ext cx="30386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600" dirty="0">
                <a:latin typeface="+mn-lt"/>
              </a:rPr>
              <a:t>з двостороннім облицюванням алюмінієвою тисненою фольгою товщиною 50 </a:t>
            </a:r>
            <a:r>
              <a:rPr lang="uk-UA" altLang="ru-RU" sz="1600" dirty="0" err="1">
                <a:latin typeface="+mn-lt"/>
              </a:rPr>
              <a:t>мкм</a:t>
            </a:r>
            <a:endParaRPr lang="uk-UA" altLang="ru-RU" sz="1600" dirty="0">
              <a:latin typeface="+mn-l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58F9784-2B9C-43FD-9752-FAD033E64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566" y="2552700"/>
            <a:ext cx="2974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600" dirty="0">
                <a:latin typeface="+mn-lt"/>
              </a:rPr>
              <a:t>з двостороннім облицюванням багатошаровим алюмінієвим (</a:t>
            </a:r>
            <a:r>
              <a:rPr lang="uk-UA" altLang="ru-RU" sz="1600" dirty="0" err="1">
                <a:latin typeface="+mn-lt"/>
              </a:rPr>
              <a:t>алюмоламінатом</a:t>
            </a:r>
            <a:r>
              <a:rPr lang="uk-UA" altLang="ru-RU" sz="1600" dirty="0">
                <a:latin typeface="+mn-lt"/>
              </a:rPr>
              <a:t>)</a:t>
            </a:r>
          </a:p>
        </p:txBody>
      </p:sp>
      <p:pic>
        <p:nvPicPr>
          <p:cNvPr id="9" name="Picture 6" descr="https://pirrogroup.ru/upload/000/u1/c9/3a/pirrostucco-photo-big.png">
            <a:extLst>
              <a:ext uri="{FF2B5EF4-FFF2-40B4-BE49-F238E27FC236}">
                <a16:creationId xmlns:a16="http://schemas.microsoft.com/office/drawing/2014/main" id="{84193D9C-7393-4425-8A49-864685729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20" y="98475"/>
            <a:ext cx="3325983" cy="332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15FF22B-18E0-47E7-98E1-7F9F9C5C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5" y="2475166"/>
            <a:ext cx="28797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+mn-lt"/>
              </a:rPr>
              <a:t>з </a:t>
            </a:r>
            <a:r>
              <a:rPr lang="ru-RU" altLang="ru-RU" dirty="0" err="1">
                <a:latin typeface="+mn-lt"/>
              </a:rPr>
              <a:t>двостороннім</a:t>
            </a:r>
            <a:r>
              <a:rPr lang="ru-RU" altLang="ru-RU" dirty="0">
                <a:latin typeface="+mn-lt"/>
              </a:rPr>
              <a:t> </a:t>
            </a:r>
            <a:r>
              <a:rPr lang="ru-RU" altLang="ru-RU" dirty="0" err="1">
                <a:latin typeface="+mn-lt"/>
              </a:rPr>
              <a:t>облицюванням</a:t>
            </a:r>
            <a:r>
              <a:rPr lang="ru-RU" altLang="ru-RU" dirty="0">
                <a:latin typeface="+mn-lt"/>
              </a:rPr>
              <a:t> </a:t>
            </a:r>
            <a:r>
              <a:rPr lang="ru-RU" altLang="ru-RU" dirty="0" err="1">
                <a:latin typeface="+mn-lt"/>
              </a:rPr>
              <a:t>склохолстом</a:t>
            </a:r>
            <a:endParaRPr lang="ru-RU" altLang="ru-RU" dirty="0">
              <a:latin typeface="+mn-lt"/>
            </a:endParaRPr>
          </a:p>
        </p:txBody>
      </p:sp>
      <p:pic>
        <p:nvPicPr>
          <p:cNvPr id="11" name="Picture 8" descr="https://pirrogroup.ru/upload/000/u1/73/9b/pirrointerior-photo-big.png">
            <a:extLst>
              <a:ext uri="{FF2B5EF4-FFF2-40B4-BE49-F238E27FC236}">
                <a16:creationId xmlns:a16="http://schemas.microsoft.com/office/drawing/2014/main" id="{2C3D61BE-281F-4216-BCD1-69A10E017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7"/>
            <a:ext cx="3362322" cy="336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F693D6D2-1E0C-441A-A5E8-F11AF5B8C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9466" y="6208445"/>
            <a:ext cx="33623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dirty="0">
                <a:latin typeface="+mn-lt"/>
              </a:rPr>
              <a:t>з двостороннім облицюванням крафт-папером</a:t>
            </a:r>
          </a:p>
        </p:txBody>
      </p:sp>
      <p:pic>
        <p:nvPicPr>
          <p:cNvPr id="13" name="Picture 10" descr="https://pirrogroup.ru/upload/000/u1/bd/e7/pirrobitum-photo-big.png">
            <a:extLst>
              <a:ext uri="{FF2B5EF4-FFF2-40B4-BE49-F238E27FC236}">
                <a16:creationId xmlns:a16="http://schemas.microsoft.com/office/drawing/2014/main" id="{E3462FF0-100A-4D8B-B54B-3CD64B883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62" y="3489845"/>
            <a:ext cx="3362321" cy="336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878BFC1C-7AC7-4D36-9D09-91367285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611" y="5942931"/>
            <a:ext cx="41734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dirty="0">
                <a:latin typeface="+mn-lt"/>
              </a:rPr>
              <a:t>з нижнім облицюванням з </a:t>
            </a:r>
            <a:r>
              <a:rPr lang="uk-UA" altLang="ru-RU" dirty="0" err="1">
                <a:latin typeface="+mn-lt"/>
              </a:rPr>
              <a:t>склохолста</a:t>
            </a:r>
            <a:r>
              <a:rPr lang="uk-UA" altLang="ru-RU" dirty="0">
                <a:latin typeface="+mn-lt"/>
              </a:rPr>
              <a:t> і верхнім облицюванням з </a:t>
            </a:r>
            <a:r>
              <a:rPr lang="uk-UA" altLang="ru-RU" dirty="0" err="1">
                <a:latin typeface="+mn-lt"/>
              </a:rPr>
              <a:t>склохолста</a:t>
            </a:r>
            <a:r>
              <a:rPr lang="uk-UA" altLang="ru-RU" dirty="0">
                <a:latin typeface="+mn-lt"/>
              </a:rPr>
              <a:t>, просоченого бітумом</a:t>
            </a:r>
          </a:p>
        </p:txBody>
      </p:sp>
      <p:pic>
        <p:nvPicPr>
          <p:cNvPr id="15" name="Picture 12" descr="https://pirrogroup.ru/upload/000/u1/53/f3/pirroslope-photo-big.png">
            <a:extLst>
              <a:ext uri="{FF2B5EF4-FFF2-40B4-BE49-F238E27FC236}">
                <a16:creationId xmlns:a16="http://schemas.microsoft.com/office/drawing/2014/main" id="{A847B420-3394-46A2-9645-6378F9403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35" y="3320094"/>
            <a:ext cx="4666712" cy="323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1D90B39C-3ED2-4A37-AE9A-C8647F1B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995" y="5503956"/>
            <a:ext cx="3240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dirty="0">
                <a:latin typeface="+mn-lt"/>
              </a:rPr>
              <a:t>формує  </a:t>
            </a:r>
            <a:r>
              <a:rPr lang="uk-UA" altLang="ru-RU" dirty="0" err="1">
                <a:latin typeface="+mn-lt"/>
              </a:rPr>
              <a:t>ухилоутворюючий</a:t>
            </a:r>
            <a:r>
              <a:rPr lang="uk-UA" altLang="ru-RU" dirty="0">
                <a:latin typeface="+mn-lt"/>
              </a:rPr>
              <a:t> шар на плоских основах,</a:t>
            </a:r>
            <a:br>
              <a:rPr lang="uk-UA" altLang="ru-RU" dirty="0">
                <a:latin typeface="+mn-lt"/>
              </a:rPr>
            </a:br>
            <a:r>
              <a:rPr lang="uk-UA" altLang="ru-RU" dirty="0" err="1">
                <a:latin typeface="+mn-lt"/>
              </a:rPr>
              <a:t>разуклонку</a:t>
            </a:r>
            <a:r>
              <a:rPr lang="uk-UA" altLang="ru-RU" dirty="0">
                <a:latin typeface="+mn-lt"/>
              </a:rPr>
              <a:t> і </a:t>
            </a:r>
            <a:r>
              <a:rPr lang="uk-UA" altLang="ru-RU" dirty="0" err="1">
                <a:latin typeface="+mn-lt"/>
              </a:rPr>
              <a:t>контрухили</a:t>
            </a:r>
            <a:r>
              <a:rPr lang="uk-UA" altLang="ru-RU" dirty="0">
                <a:latin typeface="+mn-lt"/>
              </a:rPr>
              <a:t> по шару теплоізоляції</a:t>
            </a:r>
          </a:p>
        </p:txBody>
      </p:sp>
    </p:spTree>
    <p:extLst>
      <p:ext uri="{BB962C8B-B14F-4D97-AF65-F5344CB8AC3E}">
        <p14:creationId xmlns:p14="http://schemas.microsoft.com/office/powerpoint/2010/main" val="393608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445F6C-77CA-4F24-983C-D7667F51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6" t="17725" r="18695" b="17416"/>
          <a:stretch>
            <a:fillRect/>
          </a:stretch>
        </p:blipFill>
        <p:spPr bwMode="auto">
          <a:xfrm>
            <a:off x="0" y="-1"/>
            <a:ext cx="11915335" cy="689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00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0701EC-D3BA-408D-B07F-516F7229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17703" r="20226" b="19144"/>
          <a:stretch>
            <a:fillRect/>
          </a:stretch>
        </p:blipFill>
        <p:spPr bwMode="auto">
          <a:xfrm>
            <a:off x="-1" y="18035"/>
            <a:ext cx="11676185" cy="689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15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F9A6E8-8D83-448F-918F-AB479906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15710" r="19974" b="22202"/>
          <a:stretch>
            <a:fillRect/>
          </a:stretch>
        </p:blipFill>
        <p:spPr bwMode="auto">
          <a:xfrm>
            <a:off x="0" y="98474"/>
            <a:ext cx="11830929" cy="679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289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E3804C1-CEF5-4806-8212-378E8FA47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13603" r="20184" b="28067"/>
          <a:stretch>
            <a:fillRect/>
          </a:stretch>
        </p:blipFill>
        <p:spPr bwMode="auto">
          <a:xfrm>
            <a:off x="0" y="98474"/>
            <a:ext cx="12231350" cy="666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45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uk-UA" sz="2000" dirty="0"/>
              <a:t>Встановлено, що витрати тепла на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опалення в Україні надмірно високі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за цих кліматичних умов. Одна з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основних причин ситуації, що склалася –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 те, що більшість функціонуючого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житлового фонду побудована в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50 - 70-ті роки. минулого століття,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коли паливо коштувало відносно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дешево, а будівельні матеріали були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дорогими. Тому й будували житлові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будинки, заощаджуючи на товщині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стін, на теплоізоляційних матеріалах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для того, що тепло забезпечать гарячі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батареї. Проте ціни на теплоносії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зросли в сотні разів, та й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виробництво тепла, яке отримується в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 основному за рахунок спалювання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органічного палива, забруднює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біосферу шкідливими продуктами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згоряння. Тому сьогодні ставиться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завдання підвищувати енергетичну </a:t>
            </a:r>
          </a:p>
          <a:p>
            <a:pPr algn="just">
              <a:spcBef>
                <a:spcPts val="0"/>
              </a:spcBef>
            </a:pPr>
            <a:r>
              <a:rPr lang="uk-UA" sz="2000" dirty="0"/>
              <a:t>ефективність будівель різного призначення, насамперед житлових. А основний спосіб вирішення такого завдання - додатково утеплювати вже збудовані будівлі та </a:t>
            </a:r>
            <a:r>
              <a:rPr lang="uk-UA" sz="2000" dirty="0" err="1"/>
              <a:t>теплоізолювати</a:t>
            </a:r>
            <a:r>
              <a:rPr lang="uk-UA" sz="2000" dirty="0"/>
              <a:t> до потрібних кондицій, що будуються. Тому сьогодні теплоізоляційні матеріали стали одним з основних видів будівельних матеріалів. Асортимент видів ТІМ налічує щонайменше 100 конкретних найменувань, вироблених у промислових обсягах. Відповідно до ГОСТ 16381-77 це безліч матеріалів поділено на класи в залежності від ряду подібних ознак.</a:t>
            </a:r>
          </a:p>
        </p:txBody>
      </p:sp>
      <p:pic>
        <p:nvPicPr>
          <p:cNvPr id="4" name="Picture 2" descr="http://otoplenie-gid.ru/wp-content/uploads/poteri-teploty--odin-i-vazhnyh-punktov-pri-raschete-shemy-obogreva.jpg">
            <a:extLst>
              <a:ext uri="{FF2B5EF4-FFF2-40B4-BE49-F238E27FC236}">
                <a16:creationId xmlns:a16="http://schemas.microsoft.com/office/drawing/2014/main" id="{631112A0-AD7A-4352-BF27-56543F62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037" y="98474"/>
            <a:ext cx="8525022" cy="5035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83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445C20-58D3-4D16-83E9-E82619EE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t="16858" r="20560" b="25252"/>
          <a:stretch>
            <a:fillRect/>
          </a:stretch>
        </p:blipFill>
        <p:spPr bwMode="auto">
          <a:xfrm>
            <a:off x="-128954" y="98473"/>
            <a:ext cx="12230042" cy="652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277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B0BF41B-CDB9-4DB0-B905-201747149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0281" r="19676" b="4800"/>
          <a:stretch>
            <a:fillRect/>
          </a:stretch>
        </p:blipFill>
        <p:spPr bwMode="auto">
          <a:xfrm>
            <a:off x="0" y="0"/>
            <a:ext cx="9017391" cy="701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70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787765-D185-4BC3-934F-4426C88E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t="12297" r="19846" b="17941"/>
          <a:stretch>
            <a:fillRect/>
          </a:stretch>
        </p:blipFill>
        <p:spPr bwMode="auto">
          <a:xfrm>
            <a:off x="-1" y="0"/>
            <a:ext cx="10818055" cy="692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959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/>
            <a:r>
              <a:rPr lang="uk-UA" sz="2800" b="1" dirty="0"/>
              <a:t>Насипна теплоізоляція</a:t>
            </a:r>
          </a:p>
          <a:p>
            <a:pPr indent="457200" algn="just"/>
            <a:r>
              <a:rPr lang="uk-UA" dirty="0"/>
              <a:t>Теплоізоляція насипна (ТН) - це частинки твердих тіл, всередині яких є порожнечі, завдяки яким ці частинки мають низьку теплопровідність. Якщо такими частинками засипати порожнину в стіні будівлі, стіна буде теплою. Давніми прикладами ТН є тирса, якою утеплюють нижні вінці зроблених з колод будинків, верховий торф. В даний час як ТН використовують подрібнений керамзит, піноскло, пінополістирол у вигляді спінених гранул.</a:t>
            </a:r>
          </a:p>
        </p:txBody>
      </p:sp>
      <p:pic>
        <p:nvPicPr>
          <p:cNvPr id="4" name="Рисунок 1" descr="%D0%92%D0%B5%D1%80%D0%BC%D0%B8%D0%BA%D1%83%D0%BB%D0%B8%D1%82">
            <a:extLst>
              <a:ext uri="{FF2B5EF4-FFF2-40B4-BE49-F238E27FC236}">
                <a16:creationId xmlns:a16="http://schemas.microsoft.com/office/drawing/2014/main" id="{44B266E7-2331-497D-8636-EA0AD763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" y="2622697"/>
            <a:ext cx="5241267" cy="37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 descr="04">
            <a:extLst>
              <a:ext uri="{FF2B5EF4-FFF2-40B4-BE49-F238E27FC236}">
                <a16:creationId xmlns:a16="http://schemas.microsoft.com/office/drawing/2014/main" id="{C6739EFC-B7A1-4525-B0A6-A48155F8B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99" y="2594122"/>
            <a:ext cx="5875606" cy="373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908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/>
              <a:t>Вихідна сировина - вермікуліт - є лускатий мінерал, що містить велику кількість зв'язаної води. При нагріванні до 800 </a:t>
            </a:r>
            <a:r>
              <a:rPr lang="uk-UA" baseline="30000" dirty="0" err="1"/>
              <a:t>о</a:t>
            </a:r>
            <a:r>
              <a:rPr lang="uk-UA" dirty="0" err="1"/>
              <a:t>С</a:t>
            </a:r>
            <a:r>
              <a:rPr lang="uk-UA" dirty="0"/>
              <a:t> вода спучує ці лусочки, а пружність їх забезпечує збереження пухкості шару спученого вермікуліту навіть при сильному стисканні і, отже, хороші теплоізоляційні властивості.</a:t>
            </a:r>
          </a:p>
          <a:p>
            <a:pPr indent="457200" algn="just"/>
            <a:r>
              <a:rPr lang="uk-UA" dirty="0"/>
              <a:t>Сипучість спученого вермикуліту забезпечує можливість його засипання в порожнині складної форми як при новому будівництві, так і реконструкції, ремонті. У сипучому стані його рекомендують використовувати для </a:t>
            </a:r>
            <a:r>
              <a:rPr lang="uk-UA" dirty="0" err="1"/>
              <a:t>теплоізолювання</a:t>
            </a:r>
            <a:r>
              <a:rPr lang="uk-UA" dirty="0"/>
              <a:t> підлог, міжповерхових </a:t>
            </a:r>
            <a:r>
              <a:rPr lang="uk-UA" dirty="0" err="1"/>
              <a:t>перекриттів</a:t>
            </a:r>
            <a:r>
              <a:rPr lang="uk-UA" dirty="0"/>
              <a:t>, горищ, у </a:t>
            </a:r>
            <a:r>
              <a:rPr lang="uk-UA" dirty="0" err="1"/>
              <a:t>колодязевому</a:t>
            </a:r>
            <a:r>
              <a:rPr lang="uk-UA" dirty="0"/>
              <a:t> цегляному колодці.</a:t>
            </a:r>
          </a:p>
          <a:p>
            <a:pPr indent="457200" algn="just"/>
            <a:r>
              <a:rPr lang="uk-UA" dirty="0"/>
              <a:t>На відміну від таких сипких </a:t>
            </a:r>
            <a:r>
              <a:rPr lang="uk-UA" dirty="0" err="1"/>
              <a:t>ТіМ</a:t>
            </a:r>
            <a:r>
              <a:rPr lang="uk-UA" dirty="0"/>
              <a:t>, як, наприклад, керамзит, спучений вермикуліт після ущільнення на 20 - 25% переходить в пружно-стислий стан, при якому сили тертя об стінки конструкції і один про одного починають перевищувати додаткові ущільнюючі дії стиснення, матеріал становиться </a:t>
            </a:r>
            <a:r>
              <a:rPr lang="uk-UA" dirty="0" err="1"/>
              <a:t>нестискаємим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0357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F41AE7A-B2D1-4F56-AE5B-33E37DAB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3020" r="17403" b="18326"/>
          <a:stretch>
            <a:fillRect/>
          </a:stretch>
        </p:blipFill>
        <p:spPr bwMode="auto">
          <a:xfrm>
            <a:off x="0" y="98474"/>
            <a:ext cx="7835705" cy="608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7999D-7E5A-4301-9A4B-788C4EE34CF2}"/>
              </a:ext>
            </a:extLst>
          </p:cNvPr>
          <p:cNvSpPr txBox="1"/>
          <p:nvPr/>
        </p:nvSpPr>
        <p:spPr>
          <a:xfrm>
            <a:off x="7835705" y="98474"/>
            <a:ext cx="42401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Призначена вона для утеплення з одночасним вирівнюванням внутрішніх та зовнішніх стін із цегли, бетону. Після висихання поверхню штукатурки із цієї суміші захищають шпаклівкою на основі цементу та фарбують. Випускають </a:t>
            </a:r>
            <a:r>
              <a:rPr lang="en-US" sz="2400" dirty="0"/>
              <a:t>VERMIX </a:t>
            </a:r>
            <a:r>
              <a:rPr lang="uk-UA" sz="2400" dirty="0"/>
              <a:t>і з великою часткою цементу. Така суміш призначена для вирівнювання та утеплення бетонних основ під укладання підлогової керамічної плитки, паркету, лінолеуму, килимових покриттів.</a:t>
            </a:r>
          </a:p>
        </p:txBody>
      </p:sp>
    </p:spTree>
    <p:extLst>
      <p:ext uri="{BB962C8B-B14F-4D97-AF65-F5344CB8AC3E}">
        <p14:creationId xmlns:p14="http://schemas.microsoft.com/office/powerpoint/2010/main" val="3536516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/>
          </a:bodyPr>
          <a:lstStyle/>
          <a:p>
            <a:pPr indent="457200" algn="l"/>
            <a:r>
              <a:rPr lang="uk-UA" sz="3200" dirty="0"/>
              <a:t>Пінопласт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Це найдешевший, але при цьому 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дуже ефективний утеплювач. 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Пінопласт марки Ф15 має реальну 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довговічність 10-15 років, і 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використовувати його </a:t>
            </a:r>
            <a:r>
              <a:rPr lang="uk-UA" dirty="0" err="1"/>
              <a:t>рекомендо</a:t>
            </a:r>
            <a:r>
              <a:rPr lang="uk-UA" dirty="0"/>
              <a:t>-</a:t>
            </a:r>
          </a:p>
          <a:p>
            <a:pPr algn="just">
              <a:spcBef>
                <a:spcPts val="0"/>
              </a:spcBef>
            </a:pPr>
            <a:r>
              <a:rPr lang="uk-UA" dirty="0" err="1"/>
              <a:t>вано</a:t>
            </a:r>
            <a:r>
              <a:rPr lang="uk-UA" dirty="0"/>
              <a:t> лише при теплоізоляції будівель,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 розрахованих на невеликий термін 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експлуатації. Пінопласт марки Ф35 більш 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щільний, довговічний та дорогий </a:t>
            </a:r>
          </a:p>
          <a:p>
            <a:pPr algn="just">
              <a:spcBef>
                <a:spcPts val="0"/>
              </a:spcBef>
            </a:pPr>
            <a:r>
              <a:rPr lang="uk-UA" dirty="0"/>
              <a:t>матеріал. </a:t>
            </a:r>
          </a:p>
          <a:p>
            <a:pPr algn="just">
              <a:spcBef>
                <a:spcPts val="0"/>
              </a:spcBef>
            </a:pPr>
            <a:endParaRPr lang="uk-UA" dirty="0"/>
          </a:p>
          <a:p>
            <a:pPr algn="just">
              <a:spcBef>
                <a:spcPts val="0"/>
              </a:spcBef>
            </a:pPr>
            <a:r>
              <a:rPr lang="uk-UA" dirty="0"/>
              <a:t>Термін служби близько 30-50 років. Формально сучасні </a:t>
            </a:r>
            <a:r>
              <a:rPr lang="uk-UA" dirty="0" err="1"/>
              <a:t>пінопласти</a:t>
            </a:r>
            <a:r>
              <a:rPr lang="uk-UA" dirty="0"/>
              <a:t> екологічно безпечні. Але гарантувати те, що конкретний виробник не економить на сировині, і виготовляє його із сертифікованого та дорожчого полістиролу, а не з дешевшого та найнебезпечнішого для здоров'я, не можна. Тому застосовувати їх варто лише зовні будівлі.</a:t>
            </a:r>
          </a:p>
        </p:txBody>
      </p:sp>
      <p:pic>
        <p:nvPicPr>
          <p:cNvPr id="4" name="penoplast_horiz_0.jpg">
            <a:extLst>
              <a:ext uri="{FF2B5EF4-FFF2-40B4-BE49-F238E27FC236}">
                <a16:creationId xmlns:a16="http://schemas.microsoft.com/office/drawing/2014/main" id="{4B7F06AB-B133-4C9C-A6E2-DA2CDA6FB1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65" r="11065"/>
          <a:stretch>
            <a:fillRect/>
          </a:stretch>
        </p:blipFill>
        <p:spPr>
          <a:xfrm>
            <a:off x="5395623" y="98474"/>
            <a:ext cx="6796377" cy="37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11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k-flex_st_dlya_trub_teploizolyaciya.jpg">
            <a:extLst>
              <a:ext uri="{FF2B5EF4-FFF2-40B4-BE49-F238E27FC236}">
                <a16:creationId xmlns:a16="http://schemas.microsoft.com/office/drawing/2014/main" id="{8CAE16F5-51B2-4A25-AAA0-C2E71C93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65" b="12965"/>
          <a:stretch>
            <a:fillRect/>
          </a:stretch>
        </p:blipFill>
        <p:spPr>
          <a:xfrm>
            <a:off x="-50799" y="-26979"/>
            <a:ext cx="5844540" cy="3217936"/>
          </a:xfrm>
          <a:prstGeom prst="rect">
            <a:avLst/>
          </a:prstGeom>
        </p:spPr>
      </p:pic>
      <p:sp>
        <p:nvSpPr>
          <p:cNvPr id="5" name="Shape 201">
            <a:extLst>
              <a:ext uri="{FF2B5EF4-FFF2-40B4-BE49-F238E27FC236}">
                <a16:creationId xmlns:a16="http://schemas.microsoft.com/office/drawing/2014/main" id="{DDC619F6-E703-46A3-992A-CE4968389D14}"/>
              </a:ext>
            </a:extLst>
          </p:cNvPr>
          <p:cNvSpPr txBox="1">
            <a:spLocks/>
          </p:cNvSpPr>
          <p:nvPr/>
        </p:nvSpPr>
        <p:spPr>
          <a:xfrm>
            <a:off x="762000" y="-600416"/>
            <a:ext cx="11480800" cy="1203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K-FLEX</a:t>
            </a:r>
          </a:p>
        </p:txBody>
      </p:sp>
      <p:sp>
        <p:nvSpPr>
          <p:cNvPr id="6" name="Shape 202">
            <a:extLst>
              <a:ext uri="{FF2B5EF4-FFF2-40B4-BE49-F238E27FC236}">
                <a16:creationId xmlns:a16="http://schemas.microsoft.com/office/drawing/2014/main" id="{F6CD7901-DC4E-4DA2-B043-DE91CDA35D5F}"/>
              </a:ext>
            </a:extLst>
          </p:cNvPr>
          <p:cNvSpPr txBox="1">
            <a:spLocks/>
          </p:cNvSpPr>
          <p:nvPr/>
        </p:nvSpPr>
        <p:spPr>
          <a:xfrm>
            <a:off x="7821636" y="1195756"/>
            <a:ext cx="4421163" cy="361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1414">
              <a:defRPr sz="1608">
                <a:effectLst>
                  <a:outerShdw blurRad="34036" dist="17018" dir="5400000" rotWithShape="0">
                    <a:srgbClr val="000000"/>
                  </a:outerShdw>
                </a:effectLst>
              </a:defRPr>
            </a:pPr>
            <a:r>
              <a:rPr lang="en-US" sz="1608" dirty="0"/>
              <a:t>K-FLEX – </a:t>
            </a:r>
            <a:r>
              <a:rPr lang="uk-UA" dirty="0"/>
              <a:t>матеріал, виготовлений із спіненого штучного каучуку із закритими порами.</a:t>
            </a:r>
          </a:p>
          <a:p>
            <a:pPr defTabSz="391414">
              <a:defRPr sz="1608">
                <a:effectLst>
                  <a:outerShdw blurRad="34036" dist="17018" dir="5400000" rotWithShape="0">
                    <a:srgbClr val="000000"/>
                  </a:outerShdw>
                </a:effectLst>
              </a:defRPr>
            </a:pPr>
            <a:r>
              <a:rPr lang="uk-UA" dirty="0"/>
              <a:t>Коефіцієнт теплопровідності – 0,03 Вт/(</a:t>
            </a:r>
            <a:r>
              <a:rPr lang="uk-UA" dirty="0" err="1"/>
              <a:t>м·К</a:t>
            </a:r>
            <a:r>
              <a:rPr lang="uk-UA" dirty="0"/>
              <a:t>);</a:t>
            </a:r>
          </a:p>
          <a:p>
            <a:pPr defTabSz="391414">
              <a:defRPr sz="1608">
                <a:effectLst>
                  <a:outerShdw blurRad="34036" dist="17018" dir="5400000" rotWithShape="0">
                    <a:srgbClr val="000000"/>
                  </a:outerShdw>
                </a:effectLst>
              </a:defRPr>
            </a:pPr>
            <a:r>
              <a:rPr lang="uk-UA" dirty="0"/>
              <a:t>  Щільність (жорсткість) – 40 кг/м3;</a:t>
            </a:r>
          </a:p>
          <a:p>
            <a:pPr defTabSz="391414">
              <a:defRPr sz="1608">
                <a:effectLst>
                  <a:outerShdw blurRad="34036" dist="17018" dir="5400000" rotWithShape="0">
                    <a:srgbClr val="000000"/>
                  </a:outerShdw>
                </a:effectLst>
              </a:defRPr>
            </a:pPr>
            <a:r>
              <a:rPr lang="uk-UA" dirty="0"/>
              <a:t>Горючість (пожежна безпека) – Г4;</a:t>
            </a:r>
          </a:p>
          <a:p>
            <a:pPr defTabSz="391414">
              <a:defRPr sz="1608">
                <a:effectLst>
                  <a:outerShdw blurRad="34036" dist="17018" dir="5400000" rotWithShape="0">
                    <a:srgbClr val="000000"/>
                  </a:outerShdw>
                </a:effectLst>
              </a:defRPr>
            </a:pPr>
            <a:r>
              <a:rPr lang="uk-UA" dirty="0"/>
              <a:t>  Ефективний при ізоляції від дуже високих чи дуже низьких температур;</a:t>
            </a:r>
          </a:p>
          <a:p>
            <a:pPr defTabSz="391414">
              <a:defRPr sz="1608">
                <a:effectLst>
                  <a:outerShdw blurRad="34036" dist="17018" dir="5400000" rotWithShape="0">
                    <a:srgbClr val="000000"/>
                  </a:outerShdw>
                </a:effectLst>
              </a:defRPr>
            </a:pPr>
            <a:r>
              <a:rPr lang="uk-UA" dirty="0"/>
              <a:t>Додаткові </a:t>
            </a:r>
            <a:r>
              <a:rPr lang="uk-UA" dirty="0" err="1"/>
              <a:t>шумоізолюючі</a:t>
            </a:r>
            <a:r>
              <a:rPr lang="uk-UA" dirty="0"/>
              <a:t> властивості</a:t>
            </a:r>
            <a:r>
              <a:rPr lang="ru-RU" sz="1608" dirty="0"/>
              <a:t>.</a:t>
            </a:r>
          </a:p>
        </p:txBody>
      </p:sp>
      <p:pic>
        <p:nvPicPr>
          <p:cNvPr id="7" name="Picture 2" descr="http://renrus.ru/images/K-FLEX/piar10.png">
            <a:extLst>
              <a:ext uri="{FF2B5EF4-FFF2-40B4-BE49-F238E27FC236}">
                <a16:creationId xmlns:a16="http://schemas.microsoft.com/office/drawing/2014/main" id="{5D968C20-527B-4618-ADF7-E8C2CD22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799" y="2478157"/>
            <a:ext cx="7441809" cy="4665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513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4ABD54A-5D52-4E28-85AA-347F19AE93ED}"/>
              </a:ext>
            </a:extLst>
          </p:cNvPr>
          <p:cNvSpPr txBox="1">
            <a:spLocks/>
          </p:cNvSpPr>
          <p:nvPr/>
        </p:nvSpPr>
        <p:spPr>
          <a:xfrm>
            <a:off x="2366682" y="619177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/>
              <a:t>Приклад використання </a:t>
            </a:r>
            <a:r>
              <a:rPr lang="en-US" b="1" dirty="0"/>
              <a:t>K-FLEX</a:t>
            </a:r>
            <a:endParaRPr lang="ru-RU" b="1" dirty="0"/>
          </a:p>
        </p:txBody>
      </p:sp>
      <p:pic>
        <p:nvPicPr>
          <p:cNvPr id="5" name="Picture 2" descr="http://static.popret.ru/images/img.php?w=800&amp;h=600&amp;l=%2Fstore%2Ft%2F7%2F1%2F1%2F711_15253_1210156853.jpg">
            <a:extLst>
              <a:ext uri="{FF2B5EF4-FFF2-40B4-BE49-F238E27FC236}">
                <a16:creationId xmlns:a16="http://schemas.microsoft.com/office/drawing/2014/main" id="{6CAB9AA9-AF60-46F9-A275-FAA12866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50" y="98474"/>
            <a:ext cx="9144000" cy="6093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685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/>
              <a:t>   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822BAF3-37CB-4F9E-8E2F-8F29DC234F04}"/>
              </a:ext>
            </a:extLst>
          </p:cNvPr>
          <p:cNvSpPr txBox="1">
            <a:spLocks/>
          </p:cNvSpPr>
          <p:nvPr/>
        </p:nvSpPr>
        <p:spPr>
          <a:xfrm>
            <a:off x="467544" y="0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/>
              <a:t>Ізоллат</a:t>
            </a:r>
            <a:endParaRPr lang="ru-RU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C277585-CD30-4D8B-91E7-E291D37A3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00" y="634663"/>
            <a:ext cx="676330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Ізоллат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рідка в’язка суспензія, яка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образовує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міцне полімерне покриття на поверхні. Складається з керамічних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мікросфер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 розрядженим повітрям і акрилового </a:t>
            </a:r>
            <a:r>
              <a:rPr kumimoji="0" lang="uk-UA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зв’язуючого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98B14F6-1ACF-455D-85CA-0CED84CF4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3" y="3712538"/>
            <a:ext cx="584444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Характеристики: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Коеффіцієнт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теплопроводності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- 0,005 Вт/(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м·К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Щільність (жорсткість) - 400 кг/м³;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Горючість (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пожежобезпечність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– НГ;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Водонепроникність;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Адгезія (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зцеплення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 поверхнями які покриваються).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" name="Picture 2" descr="http://xn--80aahedofdv4adgsum4i.xn--p1ai/images/asset/003/025/711/3025711/desktop_horizontal.jpg?1440145508">
            <a:extLst>
              <a:ext uri="{FF2B5EF4-FFF2-40B4-BE49-F238E27FC236}">
                <a16:creationId xmlns:a16="http://schemas.microsoft.com/office/drawing/2014/main" id="{CC1DC4D3-F401-4087-97D1-6C7034B6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3508" y="1410604"/>
            <a:ext cx="5328592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91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r>
              <a:rPr lang="uk-UA" dirty="0"/>
              <a:t>Класифікація </a:t>
            </a:r>
            <a:r>
              <a:rPr lang="uk-UA" dirty="0" err="1"/>
              <a:t>ТіМ</a:t>
            </a:r>
            <a:endParaRPr lang="uk-UA" dirty="0"/>
          </a:p>
          <a:p>
            <a:pPr indent="457200" algn="just"/>
            <a:r>
              <a:rPr lang="uk-UA" dirty="0"/>
              <a:t>Насамперед </a:t>
            </a:r>
            <a:r>
              <a:rPr lang="uk-UA" dirty="0" err="1"/>
              <a:t>ТіМ</a:t>
            </a:r>
            <a:r>
              <a:rPr lang="uk-UA" dirty="0"/>
              <a:t> поділяють на класи за основною властивістю – теплопровідністю. Чим нижчий коефіцієнт теплопровідності, тим кращими теплоізоляційними властивостями має ТІМ. По теплопровідності ТІМ поділяють на </a:t>
            </a:r>
            <a:r>
              <a:rPr lang="uk-UA" u="sng" dirty="0"/>
              <a:t>класи</a:t>
            </a:r>
            <a:r>
              <a:rPr lang="uk-UA" dirty="0"/>
              <a:t>:</a:t>
            </a:r>
          </a:p>
          <a:p>
            <a:pPr indent="457200" algn="just"/>
            <a:r>
              <a:rPr lang="uk-UA" dirty="0"/>
              <a:t>- А, що включає матеріали, коефіцієнт теплопровідності яких нижче 0,06 Вт/м;</a:t>
            </a:r>
          </a:p>
          <a:p>
            <a:pPr indent="457200" algn="just"/>
            <a:r>
              <a:rPr lang="uk-UA" dirty="0"/>
              <a:t>- Б, що включає матеріали, коефіцієнт теплопровідності яких лежить в інтервалі від 0,06 до 0,115;</a:t>
            </a:r>
          </a:p>
          <a:p>
            <a:pPr indent="457200" algn="just"/>
            <a:r>
              <a:rPr lang="uk-UA" dirty="0"/>
              <a:t>- В, що включає матеріали, коефіцієнт теплопровідності яких більший за 0,115.</a:t>
            </a:r>
          </a:p>
          <a:p>
            <a:pPr indent="457200" algn="just"/>
            <a:r>
              <a:rPr lang="uk-UA" u="sng" dirty="0"/>
              <a:t>За величиною середньої щільності </a:t>
            </a:r>
            <a:r>
              <a:rPr lang="uk-UA" dirty="0"/>
              <a:t>(одиниця вимірювання цього показника - кг/м3) </a:t>
            </a:r>
            <a:r>
              <a:rPr lang="uk-UA" dirty="0" err="1"/>
              <a:t>ТіМ</a:t>
            </a:r>
            <a:r>
              <a:rPr lang="uk-UA" dirty="0"/>
              <a:t> поділяють на марки: 15, 25, 35, 50, 75, 100, 125, 150, 175, 200, 250, 300, 350, 400, 450, 500. Марка є верхньою межею його середньої щільності.</a:t>
            </a:r>
          </a:p>
          <a:p>
            <a:pPr indent="457200" algn="just"/>
            <a:r>
              <a:rPr lang="uk-UA" u="sng" dirty="0"/>
              <a:t>За жорсткістю</a:t>
            </a:r>
            <a:r>
              <a:rPr lang="uk-UA" dirty="0"/>
              <a:t> </a:t>
            </a:r>
            <a:r>
              <a:rPr lang="uk-UA" dirty="0" err="1"/>
              <a:t>ТіМ</a:t>
            </a:r>
            <a:r>
              <a:rPr lang="uk-UA" dirty="0"/>
              <a:t> поділяють на м'які, напівжорсткі, жорсткі, підвищеної жорсткості.</a:t>
            </a:r>
          </a:p>
          <a:p>
            <a:pPr indent="457200" algn="just"/>
            <a:r>
              <a:rPr lang="uk-UA" u="sng" dirty="0"/>
              <a:t>За формою та зовнішнім виглядом</a:t>
            </a:r>
            <a:r>
              <a:rPr lang="uk-UA" dirty="0"/>
              <a:t> </a:t>
            </a:r>
            <a:r>
              <a:rPr lang="uk-UA" dirty="0" err="1"/>
              <a:t>ТіМ</a:t>
            </a:r>
            <a:r>
              <a:rPr lang="uk-UA" dirty="0"/>
              <a:t> поділяють на штучні вироби (плити, блоки, цеглини, циліндри, </a:t>
            </a:r>
            <a:r>
              <a:rPr lang="uk-UA" dirty="0" err="1"/>
              <a:t>напівциліндри</a:t>
            </a:r>
            <a:r>
              <a:rPr lang="uk-UA" dirty="0"/>
              <a:t>, шкаралупи, сегменти, мати), рулонні вироби, шнури.</a:t>
            </a:r>
          </a:p>
        </p:txBody>
      </p:sp>
    </p:spTree>
    <p:extLst>
      <p:ext uri="{BB962C8B-B14F-4D97-AF65-F5344CB8AC3E}">
        <p14:creationId xmlns:p14="http://schemas.microsoft.com/office/powerpoint/2010/main" val="3924489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4D90E18-4E1E-4D10-8F23-646129D4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5188" cy="405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izollat62.ru/rimg/files/objects/wpsfpwvksuftnofs%202010%20imarkvqedsuf.jpg">
            <a:extLst>
              <a:ext uri="{FF2B5EF4-FFF2-40B4-BE49-F238E27FC236}">
                <a16:creationId xmlns:a16="http://schemas.microsoft.com/office/drawing/2014/main" id="{58EC092E-3C7D-498D-AFD6-AB7B819D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30" y="3016237"/>
            <a:ext cx="5401791" cy="386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8125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6" name="Picture 2" descr="http://www.krasfair.ru/upload/iblock/07f/13341470571338.jpg">
            <a:extLst>
              <a:ext uri="{FF2B5EF4-FFF2-40B4-BE49-F238E27FC236}">
                <a16:creationId xmlns:a16="http://schemas.microsoft.com/office/drawing/2014/main" id="{8FF8C632-0EFD-461C-8DDC-4868C8F3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474"/>
            <a:ext cx="6190495" cy="464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pro-uteplenie.ru/wp-content/uploads/kraska-mozhet-ispolzovatsya-dlya-teploizolyatsii-truboprovodov-768x576.jpg">
            <a:extLst>
              <a:ext uri="{FF2B5EF4-FFF2-40B4-BE49-F238E27FC236}">
                <a16:creationId xmlns:a16="http://schemas.microsoft.com/office/drawing/2014/main" id="{F07288AF-5124-4F71-A560-40941253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10" y="1965923"/>
            <a:ext cx="6522098" cy="489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312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/>
              <a:t>  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FB951E-8481-4138-9C42-C46A7E979829}"/>
              </a:ext>
            </a:extLst>
          </p:cNvPr>
          <p:cNvSpPr txBox="1">
            <a:spLocks/>
          </p:cNvSpPr>
          <p:nvPr/>
        </p:nvSpPr>
        <p:spPr>
          <a:xfrm>
            <a:off x="-935502" y="9847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/>
              <a:t>Аерогель</a:t>
            </a:r>
            <a:endParaRPr lang="uk-UA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58CDC70-C3FF-4507-8833-008EF709A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3" y="1073061"/>
            <a:ext cx="68684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Аерогель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матеріал, який представляє собою гель, в якому рідка фаза повністю заміщена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газообразною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02A477D-47AD-4E44-B346-43CD49E94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9879"/>
            <a:ext cx="704791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Характеристики: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Коефіцієнт теплопровідності - 0,022 Вт/(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м·К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Щільність (жорсткість) - 180 кг/м³;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Горючість (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пожежобезпечність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– НГ;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</a:pP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Водонепроникнен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Паропроникність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Висока міцність;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Ізоляція від дуже високих температур.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" name="Picture 2" descr="http://sciencelibrary.ru/wp-content/uploads/2014/09/wpid-aerogel-vozmozhno-samyy-neobychnyy-material-v-mire_i_1.jpg">
            <a:extLst>
              <a:ext uri="{FF2B5EF4-FFF2-40B4-BE49-F238E27FC236}">
                <a16:creationId xmlns:a16="http://schemas.microsoft.com/office/drawing/2014/main" id="{F0DA7550-9C83-4A48-BCC5-167563848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1673" y="3221273"/>
            <a:ext cx="6110416" cy="3734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0723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/>
              <a:t>Приклад використання аерогелю</a:t>
            </a:r>
            <a:endParaRPr lang="ru-RU" dirty="0"/>
          </a:p>
        </p:txBody>
      </p:sp>
      <p:pic>
        <p:nvPicPr>
          <p:cNvPr id="4" name="Picture 2" descr="http://images.mirstroek.ru/images/services_images/big/imgvzmU9k.jpeg">
            <a:extLst>
              <a:ext uri="{FF2B5EF4-FFF2-40B4-BE49-F238E27FC236}">
                <a16:creationId xmlns:a16="http://schemas.microsoft.com/office/drawing/2014/main" id="{D72EF139-88E3-4CE2-86B1-368BAFD4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506437"/>
            <a:ext cx="8169225" cy="6126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488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/>
              <a:t>  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10A44F2-9162-4566-B093-7B26AFC4A9DD}"/>
              </a:ext>
            </a:extLst>
          </p:cNvPr>
          <p:cNvSpPr txBox="1">
            <a:spLocks/>
          </p:cNvSpPr>
          <p:nvPr/>
        </p:nvSpPr>
        <p:spPr>
          <a:xfrm>
            <a:off x="1160584" y="222560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dirty="0"/>
              <a:t>Використання монтажної піни</a:t>
            </a:r>
          </a:p>
        </p:txBody>
      </p:sp>
      <p:pic>
        <p:nvPicPr>
          <p:cNvPr id="5" name="Picture 2" descr="http://vovsevremena.ru/wp-content/uploads/2014/12/0375_03.jpg">
            <a:extLst>
              <a:ext uri="{FF2B5EF4-FFF2-40B4-BE49-F238E27FC236}">
                <a16:creationId xmlns:a16="http://schemas.microsoft.com/office/drawing/2014/main" id="{91968E38-2C96-49C3-8047-65CADB4F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031" y="826475"/>
            <a:ext cx="9425353" cy="5983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847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/>
              <a:t> 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84B2B91-43A6-42C3-B51C-3DE870E33F07}"/>
              </a:ext>
            </a:extLst>
          </p:cNvPr>
          <p:cNvSpPr txBox="1">
            <a:spLocks/>
          </p:cNvSpPr>
          <p:nvPr/>
        </p:nvSpPr>
        <p:spPr>
          <a:xfrm>
            <a:off x="578416" y="-2342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Монтаж </a:t>
            </a:r>
            <a:r>
              <a:rPr lang="ru-RU" b="1" dirty="0" err="1"/>
              <a:t>пінопласта</a:t>
            </a:r>
            <a:endParaRPr lang="ru-RU" b="1" dirty="0"/>
          </a:p>
        </p:txBody>
      </p:sp>
      <p:pic>
        <p:nvPicPr>
          <p:cNvPr id="5" name="Picture 2" descr="http://strport.ru/sites/default/files/shtukaturka-mokryj-fasad.jpg">
            <a:extLst>
              <a:ext uri="{FF2B5EF4-FFF2-40B4-BE49-F238E27FC236}">
                <a16:creationId xmlns:a16="http://schemas.microsoft.com/office/drawing/2014/main" id="{D6EF721E-967E-47E8-B0DA-691E100C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16" y="810246"/>
            <a:ext cx="9144000" cy="594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948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r>
              <a:rPr lang="uk-UA" dirty="0"/>
              <a:t>  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F2060B5-57C3-4AE1-879E-4364406261A7}"/>
              </a:ext>
            </a:extLst>
          </p:cNvPr>
          <p:cNvSpPr txBox="1">
            <a:spLocks/>
          </p:cNvSpPr>
          <p:nvPr/>
        </p:nvSpPr>
        <p:spPr>
          <a:xfrm>
            <a:off x="668215" y="0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Монтаж </a:t>
            </a:r>
            <a:r>
              <a:rPr lang="ru-RU" b="1" dirty="0" err="1"/>
              <a:t>теплоізоляції</a:t>
            </a:r>
            <a:r>
              <a:rPr lang="ru-RU" b="1" dirty="0"/>
              <a:t> </a:t>
            </a:r>
            <a:r>
              <a:rPr lang="ru-RU" b="1" dirty="0" err="1"/>
              <a:t>Урса</a:t>
            </a:r>
            <a:endParaRPr lang="ru-RU" b="1" dirty="0"/>
          </a:p>
        </p:txBody>
      </p:sp>
      <p:pic>
        <p:nvPicPr>
          <p:cNvPr id="5" name="Picture 2" descr="http://www.tsmos.ru/images/ursa-terra6.jpg">
            <a:extLst>
              <a:ext uri="{FF2B5EF4-FFF2-40B4-BE49-F238E27FC236}">
                <a16:creationId xmlns:a16="http://schemas.microsoft.com/office/drawing/2014/main" id="{B2723E12-B2FC-41BD-972C-695C7A83B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16" y="1268760"/>
            <a:ext cx="9144000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550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 descr="http://fasad.druzi.biz/file/Bez_imeni-1a(1).jpg">
            <a:extLst>
              <a:ext uri="{FF2B5EF4-FFF2-40B4-BE49-F238E27FC236}">
                <a16:creationId xmlns:a16="http://schemas.microsoft.com/office/drawing/2014/main" id="{D01A0B61-BDB2-4C95-8B44-9586907CF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86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7554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DF173E-6424-4752-B00F-DA3D06FA9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8"/>
          <a:stretch/>
        </p:blipFill>
        <p:spPr bwMode="auto">
          <a:xfrm>
            <a:off x="161022" y="0"/>
            <a:ext cx="11261944" cy="411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974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/>
          <a:lstStyle/>
          <a:p>
            <a:pPr indent="45720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51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8032651" cy="6759526"/>
          </a:xfrm>
        </p:spPr>
        <p:txBody>
          <a:bodyPr/>
          <a:lstStyle/>
          <a:p>
            <a:pPr indent="457200" algn="just"/>
            <a:r>
              <a:rPr lang="uk-UA" dirty="0"/>
              <a:t>До інноваційних ТІМ, званих ще «теплоізоляцією третього тисячоліття», фахівці відносять так звану ізоляцію, що відбиває (</a:t>
            </a:r>
            <a:r>
              <a:rPr lang="ru-RU" dirty="0"/>
              <a:t>отражающую).</a:t>
            </a:r>
          </a:p>
          <a:p>
            <a:pPr indent="457200" algn="just"/>
            <a:r>
              <a:rPr lang="ru-RU" dirty="0"/>
              <a:t>Теплота переноситься за </a:t>
            </a:r>
            <a:r>
              <a:rPr lang="uk-UA" dirty="0"/>
              <a:t>рахунок теплопровідності, конвекції та випромінювання. Теплопровідність має природу теплового руху атомів та молекул речовини. Ці частинки рухаються тим із більшою швидкістю, чим вища температура. Механізм передачі у разі такий: швидші частки, зіштовхуючись із повільнішими, передають їм частина кінетичної енергії. При цьому швидкі остигають, повільні нагріваються</a:t>
            </a:r>
            <a:r>
              <a:rPr lang="ru-RU" dirty="0"/>
              <a:t>.</a:t>
            </a:r>
          </a:p>
          <a:p>
            <a:pPr indent="457200" algn="just"/>
            <a:r>
              <a:rPr lang="uk-UA" dirty="0"/>
              <a:t>Конвекція (від латинського </a:t>
            </a:r>
            <a:r>
              <a:rPr lang="en-US" dirty="0" err="1"/>
              <a:t>convectio</a:t>
            </a:r>
            <a:r>
              <a:rPr lang="en-US" dirty="0"/>
              <a:t> – </a:t>
            </a:r>
            <a:r>
              <a:rPr lang="uk-UA" dirty="0"/>
              <a:t>принесення, доставка) – явище перенесення теплоти за рахунок механічного пересування рідини, газу або сипких твердих тіл від </a:t>
            </a:r>
            <a:r>
              <a:rPr lang="uk-UA" dirty="0" err="1"/>
              <a:t>гарячіших</a:t>
            </a:r>
            <a:r>
              <a:rPr lang="uk-UA" dirty="0"/>
              <a:t> ділянок до холодніших.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26C2D3-0EF2-4B80-B3CB-A6874D78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432" y="98474"/>
            <a:ext cx="3579863" cy="3254421"/>
          </a:xfrm>
          <a:prstGeom prst="rect">
            <a:avLst/>
          </a:prstGeom>
        </p:spPr>
      </p:pic>
      <p:pic>
        <p:nvPicPr>
          <p:cNvPr id="4" name="Picture 5" descr="http://aquagroup.ru/sites/main/public/data/imgs/articles/vidy-sistem-otopleniya.png">
            <a:extLst>
              <a:ext uri="{FF2B5EF4-FFF2-40B4-BE49-F238E27FC236}">
                <a16:creationId xmlns:a16="http://schemas.microsoft.com/office/drawing/2014/main" id="{F1C68AD7-6508-4214-8B00-5EB83F94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17" y="3352895"/>
            <a:ext cx="3854548" cy="344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317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98474"/>
            <a:ext cx="8271801" cy="6759526"/>
          </a:xfrm>
        </p:spPr>
        <p:txBody>
          <a:bodyPr/>
          <a:lstStyle/>
          <a:p>
            <a:pPr indent="457200" algn="just"/>
            <a:r>
              <a:rPr lang="uk-UA" dirty="0"/>
              <a:t>Випромінювання, або променистий теплообмін, - це один із видів електромагнітного випромінювання, яке виникає за наявності в системі різниці температур. Цим воно відрізняється від радіочастотного, ультрафіолетового, гамма-випромінювання, яке виникає і без різниці температур.</a:t>
            </a:r>
          </a:p>
          <a:p>
            <a:pPr indent="457200" algn="just"/>
            <a:endParaRPr lang="uk-UA" dirty="0"/>
          </a:p>
        </p:txBody>
      </p:sp>
      <p:pic>
        <p:nvPicPr>
          <p:cNvPr id="4" name="Picture 5" descr="http://aquagroup.ru/sites/main/public/data/imgs/articles/vidy-sistem-otopleniya.png">
            <a:extLst>
              <a:ext uri="{FF2B5EF4-FFF2-40B4-BE49-F238E27FC236}">
                <a16:creationId xmlns:a16="http://schemas.microsoft.com/office/drawing/2014/main" id="{794BA091-8C35-4CA7-ABFA-A6452D13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34" y="121578"/>
            <a:ext cx="3777457" cy="335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kak-uteplit.ru/wp-content/uploads/2015/12/paneli.jpg">
            <a:extLst>
              <a:ext uri="{FF2B5EF4-FFF2-40B4-BE49-F238E27FC236}">
                <a16:creationId xmlns:a16="http://schemas.microsoft.com/office/drawing/2014/main" id="{FF7717CB-78C8-4073-ABAC-FB101530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8" y="2326849"/>
            <a:ext cx="5969391" cy="447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E22AA-CEB2-4234-A51E-CAF25B566BD5}"/>
              </a:ext>
            </a:extLst>
          </p:cNvPr>
          <p:cNvSpPr txBox="1"/>
          <p:nvPr/>
        </p:nvSpPr>
        <p:spPr>
          <a:xfrm>
            <a:off x="6222605" y="3429000"/>
            <a:ext cx="56791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Теплоізоляційні матеріали (ТІМ), які пригнічують можливість нагрітого тіла випромінювати теплоту отримали загальну назву "теплоізоляція, що відбиває", тобто ТІМ, здатні відображати електромагнітні хвилі в інфрачервоному діапазоні. З недавніх пір їх почали виготовляти у промислових масштабах, у тому числі й у нашій країні.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1658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 lnSpcReduction="10000"/>
          </a:bodyPr>
          <a:lstStyle/>
          <a:p>
            <a:pPr indent="457200" algn="just">
              <a:lnSpc>
                <a:spcPct val="100000"/>
              </a:lnSpc>
            </a:pPr>
            <a:r>
              <a:rPr lang="uk-UA" sz="2000" dirty="0"/>
              <a:t>ЩЕ ОДНА КЛАСИФІКАЦІЯ ТІМ</a:t>
            </a:r>
          </a:p>
          <a:p>
            <a:pPr indent="457200" algn="just">
              <a:lnSpc>
                <a:spcPct val="100000"/>
              </a:lnSpc>
            </a:pPr>
            <a:r>
              <a:rPr lang="uk-UA" sz="2000" dirty="0"/>
              <a:t>- </a:t>
            </a:r>
            <a:r>
              <a:rPr lang="uk-UA" sz="2000" b="1" u="sng" dirty="0"/>
              <a:t>Органічні</a:t>
            </a:r>
            <a:r>
              <a:rPr lang="uk-UA" sz="2000" dirty="0"/>
              <a:t>. Одержувані з використанням органічних речовин. Це насамперед різноманітні </a:t>
            </a:r>
            <a:r>
              <a:rPr lang="uk-UA" sz="2000" dirty="0" err="1"/>
              <a:t>пінопласти</a:t>
            </a:r>
            <a:r>
              <a:rPr lang="uk-UA" sz="2000" dirty="0"/>
              <a:t> (наприклад пінополістирол). Такі теплоізоляційні матеріали виготовляють із об'ємною масою від 10 до 100 кг/м3. Головний їх недолік - низька вогнестійкість, тому їх застосовують зазвичай при температурах не вище 90°</a:t>
            </a:r>
            <a:r>
              <a:rPr lang="en-US" sz="2000" dirty="0"/>
              <a:t>C, </a:t>
            </a:r>
            <a:r>
              <a:rPr lang="uk-UA" sz="2000" dirty="0"/>
              <a:t>а також при додатковому конструктивному захисті негорючими матеріалами (штукатурні фасади, тришарові панелі, стіни з облицюванням, облицювання з ГКЛ тощо). Так само як органічні ізолюючі матеріали використовують перероблену неділову деревину і відходи деревообробки (</a:t>
            </a:r>
            <a:r>
              <a:rPr lang="uk-UA" sz="2000" dirty="0" err="1"/>
              <a:t>деревно</a:t>
            </a:r>
            <a:r>
              <a:rPr lang="uk-UA" sz="2000" dirty="0"/>
              <a:t>-волокнисті плити і деревостружкові плити), сільськогосподарські відходи (соломіт, очерет та </a:t>
            </a:r>
            <a:r>
              <a:rPr lang="uk-UA" sz="2000" dirty="0" err="1"/>
              <a:t>ін</a:t>
            </a:r>
            <a:r>
              <a:rPr lang="uk-UA" sz="2000" dirty="0"/>
              <a:t>), торф (торфоплити) і </a:t>
            </a:r>
            <a:r>
              <a:rPr lang="uk-UA" sz="2000" dirty="0" err="1"/>
              <a:t>т.д</a:t>
            </a:r>
            <a:r>
              <a:rPr lang="uk-UA" sz="2000" dirty="0"/>
              <a:t>. Ці теплоізоляційні матеріали, як правило, відрізняються низькою водо-, </a:t>
            </a:r>
            <a:r>
              <a:rPr lang="uk-UA" sz="2000" dirty="0" err="1"/>
              <a:t>біостійкістю</a:t>
            </a:r>
            <a:r>
              <a:rPr lang="uk-UA" sz="2000" dirty="0"/>
              <a:t>, а також схильні до розкладання і використовуються в будівництві рідше. Виділяється серед них пінополіуретан, який в останні 10-20 років за характеристиками перевершив усі теплоізоляційні матеріали, що є на ринку. 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uk-UA" sz="2000" b="1" u="sng" dirty="0"/>
              <a:t>Неорганічні</a:t>
            </a:r>
            <a:r>
              <a:rPr lang="uk-UA" sz="2000" dirty="0"/>
              <a:t>. Мінеральна вата та вироби з неї (наприклад, мінераловатні плити), легкий та пористий бетон (газобетон і газосилікат), піноскло, скляне волокно, вироби зі спученого перліту, вермікуліту, </a:t>
            </a:r>
            <a:r>
              <a:rPr lang="uk-UA" sz="2000" dirty="0" err="1"/>
              <a:t>сотопласти</a:t>
            </a:r>
            <a:r>
              <a:rPr lang="uk-UA" sz="2000" dirty="0"/>
              <a:t> та ін. Вироби з мінеральної вати отримують переробкою розплавів гірських порід шлаків у склоподібне волокно. Об'ємна маса виробів із мінеральної вати 35-350 кг/м3. Характерна риса - низькі характеристики міцності і підвищене водопоглинання, тому застосування даних матеріалів обмежене і вимагає спеціальних </a:t>
            </a:r>
            <a:r>
              <a:rPr lang="uk-UA" sz="2000" dirty="0" err="1"/>
              <a:t>методик</a:t>
            </a:r>
            <a:r>
              <a:rPr lang="uk-UA" sz="2000" dirty="0"/>
              <a:t> установки. При виробництві сучасних теплоізоляційних мінераловатних виробів проводиться гідрофобізація волокна, що дозволяє знизити водопоглинання у процесі транспортування та монтажу ТІМ.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r>
              <a:rPr lang="uk-UA" sz="2000" b="1" u="sng" dirty="0"/>
              <a:t>Змішані</a:t>
            </a:r>
            <a:r>
              <a:rPr lang="uk-UA" sz="2000" dirty="0"/>
              <a:t> — використовуються в якості монтажних, виготовляють на основі азбесту (азбестовий картон, азбестовий папір, азбестова повсть(</a:t>
            </a:r>
            <a:r>
              <a:rPr lang="uk-UA" sz="2000" dirty="0" err="1"/>
              <a:t>войлок</a:t>
            </a:r>
            <a:r>
              <a:rPr lang="uk-UA" sz="2000" dirty="0"/>
              <a:t>)), сумішей азбесту та мінеральних в'яжучих речовин (</a:t>
            </a:r>
            <a:r>
              <a:rPr lang="uk-UA" sz="2000" dirty="0" err="1"/>
              <a:t>азбестодіатомові</a:t>
            </a:r>
            <a:r>
              <a:rPr lang="uk-UA" sz="2000" dirty="0"/>
              <a:t>, </a:t>
            </a:r>
            <a:r>
              <a:rPr lang="uk-UA" sz="2000" dirty="0" err="1"/>
              <a:t>азбестотрепельні</a:t>
            </a:r>
            <a:r>
              <a:rPr lang="uk-UA" sz="2000" dirty="0"/>
              <a:t>, </a:t>
            </a:r>
            <a:r>
              <a:rPr lang="uk-UA" sz="2000" dirty="0" err="1"/>
              <a:t>азбестовапнівокремнеземисті</a:t>
            </a:r>
            <a:r>
              <a:rPr lang="uk-UA" sz="2000" dirty="0"/>
              <a:t>, азбестоцементні вироби)</a:t>
            </a:r>
          </a:p>
          <a:p>
            <a:pPr marL="342900" indent="-342900" algn="just">
              <a:lnSpc>
                <a:spcPct val="100000"/>
              </a:lnSpc>
              <a:buFontTx/>
              <a:buChar char="-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8438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/>
          </a:bodyPr>
          <a:lstStyle/>
          <a:p>
            <a:pPr indent="457200" algn="just">
              <a:lnSpc>
                <a:spcPct val="100000"/>
              </a:lnSpc>
            </a:pPr>
            <a:r>
              <a:rPr lang="uk-UA" dirty="0"/>
              <a:t>«</a:t>
            </a:r>
            <a:r>
              <a:rPr lang="uk-UA" dirty="0" err="1"/>
              <a:t>Пінофол</a:t>
            </a:r>
            <a:r>
              <a:rPr lang="uk-UA" dirty="0"/>
              <a:t>» є рулонним матеріалом шириною до 1,5 м і товщиною від 3 до 20 мм із спіненого поліетилену, на одну або обидві сторони якого наклеєна алюмінієва фольга. Слід додати, що </a:t>
            </a:r>
            <a:r>
              <a:rPr lang="uk-UA" dirty="0" err="1"/>
              <a:t>пінофол</a:t>
            </a:r>
            <a:r>
              <a:rPr lang="uk-UA" dirty="0"/>
              <a:t> не лише </a:t>
            </a:r>
            <a:r>
              <a:rPr lang="uk-UA" dirty="0" err="1"/>
              <a:t>теплоізолює</a:t>
            </a:r>
            <a:r>
              <a:rPr lang="uk-UA" dirty="0"/>
              <a:t> об'єкт, але й є гідроізоляцією, також пароізоляцією.</a:t>
            </a:r>
          </a:p>
          <a:p>
            <a:pPr indent="457200" algn="just">
              <a:lnSpc>
                <a:spcPct val="100000"/>
              </a:lnSpc>
            </a:pPr>
            <a:endParaRPr lang="uk-UA" sz="2000" dirty="0"/>
          </a:p>
          <a:p>
            <a:pPr indent="457200" algn="just">
              <a:lnSpc>
                <a:spcPct val="100000"/>
              </a:lnSpc>
            </a:pPr>
            <a:endParaRPr lang="uk-UA" sz="2000" dirty="0"/>
          </a:p>
          <a:p>
            <a:pPr indent="457200" algn="just">
              <a:lnSpc>
                <a:spcPct val="100000"/>
              </a:lnSpc>
            </a:pPr>
            <a:endParaRPr lang="uk-UA" sz="2000" dirty="0"/>
          </a:p>
        </p:txBody>
      </p:sp>
      <p:pic>
        <p:nvPicPr>
          <p:cNvPr id="4" name="Picture 2" descr="http://byheart.ru/wp-content/uploads/2016/04/Penofol-1.jpg">
            <a:extLst>
              <a:ext uri="{FF2B5EF4-FFF2-40B4-BE49-F238E27FC236}">
                <a16:creationId xmlns:a16="http://schemas.microsoft.com/office/drawing/2014/main" id="{973F4C43-153C-4E7A-B80C-59D08346D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7" y="1645921"/>
            <a:ext cx="4197685" cy="520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http://proton-st.ru/d/33186/d/762166803_7.jpg">
            <a:extLst>
              <a:ext uri="{FF2B5EF4-FFF2-40B4-BE49-F238E27FC236}">
                <a16:creationId xmlns:a16="http://schemas.microsoft.com/office/drawing/2014/main" id="{EC477345-35F2-439B-AE0C-CF2AEC21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98" y="1645922"/>
            <a:ext cx="6819289" cy="520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17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63" y="365760"/>
            <a:ext cx="11422966" cy="6492240"/>
          </a:xfrm>
        </p:spPr>
        <p:txBody>
          <a:bodyPr/>
          <a:lstStyle/>
          <a:p>
            <a:pPr algn="just"/>
            <a:r>
              <a:rPr lang="ru-RU" altLang="ru-RU" b="1" dirty="0"/>
              <a:t>"</a:t>
            </a:r>
            <a:r>
              <a:rPr lang="ru-RU" altLang="ru-RU" b="1" dirty="0" err="1"/>
              <a:t>Магнофлекс</a:t>
            </a:r>
            <a:r>
              <a:rPr lang="ru-RU" altLang="ru-RU" b="1" dirty="0"/>
              <a:t> </a:t>
            </a:r>
            <a:r>
              <a:rPr lang="en-US" altLang="ru-RU" b="1" dirty="0"/>
              <a:t>R - </a:t>
            </a:r>
            <a:r>
              <a:rPr lang="uk-UA" altLang="ru-RU" dirty="0"/>
              <a:t>матеріал, подібний до </a:t>
            </a:r>
            <a:r>
              <a:rPr lang="uk-UA" altLang="ru-RU" dirty="0" err="1"/>
              <a:t>пінофолу</a:t>
            </a:r>
            <a:r>
              <a:rPr lang="uk-UA" altLang="ru-RU" dirty="0"/>
              <a:t>.</a:t>
            </a:r>
          </a:p>
          <a:p>
            <a:pPr algn="just"/>
            <a:r>
              <a:rPr lang="uk-UA" altLang="ru-RU" dirty="0"/>
              <a:t>Між </a:t>
            </a:r>
            <a:r>
              <a:rPr lang="uk-UA" altLang="ru-RU" dirty="0" err="1"/>
              <a:t>пінополіетиленом</a:t>
            </a:r>
            <a:r>
              <a:rPr lang="uk-UA" altLang="ru-RU" dirty="0"/>
              <a:t> і клейовим шаром вставлена ​​спеціальна мембрана, що не дозволяє клейовому шару мігрувати в пори піни, зростає термін зберігання матеріалу без втрати властивостей, що клеять. Виготовляється "</a:t>
            </a:r>
            <a:r>
              <a:rPr lang="uk-UA" altLang="ru-RU" dirty="0" err="1"/>
              <a:t>Магнофлекс</a:t>
            </a:r>
            <a:r>
              <a:rPr lang="uk-UA" altLang="ru-RU" dirty="0"/>
              <a:t> </a:t>
            </a:r>
            <a:r>
              <a:rPr lang="en-US" altLang="ru-RU" dirty="0"/>
              <a:t>R" </a:t>
            </a:r>
            <a:r>
              <a:rPr lang="uk-UA" altLang="ru-RU" dirty="0"/>
              <a:t>чотирьох типів</a:t>
            </a:r>
            <a:r>
              <a:rPr lang="ru-RU" altLang="ru-RU" dirty="0"/>
              <a:t>:</a:t>
            </a:r>
          </a:p>
          <a:p>
            <a:pPr algn="just"/>
            <a:r>
              <a:rPr lang="en-US" altLang="ru-RU" dirty="0"/>
              <a:t>A - </a:t>
            </a:r>
            <a:r>
              <a:rPr lang="uk-UA" altLang="ru-RU" dirty="0"/>
              <a:t>дубльований алюмінієвою фольгою з одного боку</a:t>
            </a:r>
            <a:r>
              <a:rPr lang="ru-RU" altLang="ru-RU" dirty="0"/>
              <a:t>;</a:t>
            </a:r>
          </a:p>
          <a:p>
            <a:pPr algn="just"/>
            <a:r>
              <a:rPr lang="en-US" altLang="ru-RU" dirty="0"/>
              <a:t>B – </a:t>
            </a:r>
            <a:r>
              <a:rPr lang="uk-UA" altLang="ru-RU" dirty="0"/>
              <a:t>дубльований алюмінієвою фольгою з двох сторін</a:t>
            </a:r>
            <a:r>
              <a:rPr lang="ru-RU" altLang="ru-RU" dirty="0"/>
              <a:t>;</a:t>
            </a:r>
          </a:p>
          <a:p>
            <a:pPr algn="just"/>
            <a:r>
              <a:rPr lang="en-US" altLang="ru-RU" dirty="0"/>
              <a:t>C - </a:t>
            </a:r>
            <a:r>
              <a:rPr lang="uk-UA" altLang="ru-RU" dirty="0"/>
              <a:t>дубльований алюмінієвою фольгою з одного боку і шаром, що клеїться, з </a:t>
            </a:r>
            <a:r>
              <a:rPr lang="uk-UA" altLang="ru-RU" dirty="0" err="1"/>
              <a:t>антиадгезійною</a:t>
            </a:r>
            <a:r>
              <a:rPr lang="uk-UA" altLang="ru-RU" dirty="0"/>
              <a:t> плівкою - з іншого</a:t>
            </a:r>
            <a:r>
              <a:rPr lang="ru-RU" altLang="ru-RU" dirty="0"/>
              <a:t>;</a:t>
            </a:r>
          </a:p>
          <a:p>
            <a:pPr algn="just"/>
            <a:r>
              <a:rPr lang="en-US" altLang="ru-RU" dirty="0"/>
              <a:t>L - </a:t>
            </a:r>
            <a:r>
              <a:rPr lang="uk-UA" altLang="ru-RU" dirty="0"/>
              <a:t>дубльований металізованою </a:t>
            </a:r>
            <a:r>
              <a:rPr lang="uk-UA" altLang="ru-RU" dirty="0" err="1"/>
              <a:t>поліетилентерефталатною</a:t>
            </a:r>
            <a:r>
              <a:rPr lang="uk-UA" altLang="ru-RU" dirty="0"/>
              <a:t> (лавсановою) плівкою з одного боку</a:t>
            </a:r>
            <a:r>
              <a:rPr lang="ru-RU" alt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444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50D3-8286-453E-9565-9DDD252FA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8474"/>
            <a:ext cx="12192000" cy="6759526"/>
          </a:xfrm>
        </p:spPr>
        <p:txBody>
          <a:bodyPr>
            <a:normAutofit fontScale="92500" lnSpcReduction="20000"/>
          </a:bodyPr>
          <a:lstStyle/>
          <a:p>
            <a:pPr indent="457200" algn="just"/>
            <a:r>
              <a:rPr lang="uk-UA" b="1" u="sng" dirty="0"/>
              <a:t>Переваги</a:t>
            </a:r>
            <a:r>
              <a:rPr lang="uk-UA" dirty="0"/>
              <a:t>:</a:t>
            </a:r>
          </a:p>
          <a:p>
            <a:pPr indent="457200" algn="just"/>
            <a:r>
              <a:rPr lang="uk-UA" dirty="0"/>
              <a:t>- екологічно чистий матеріал, так як поліетилен та фольга використовуються для пакування продуктів;</a:t>
            </a:r>
          </a:p>
          <a:p>
            <a:pPr indent="457200" algn="just"/>
            <a:r>
              <a:rPr lang="uk-UA" dirty="0"/>
              <a:t>- висока здатність до відбиття тепла;</a:t>
            </a:r>
          </a:p>
          <a:p>
            <a:pPr indent="457200" algn="just"/>
            <a:r>
              <a:rPr lang="uk-UA" dirty="0"/>
              <a:t>- не вбирає вологу;</a:t>
            </a:r>
          </a:p>
          <a:p>
            <a:pPr indent="457200" algn="just"/>
            <a:r>
              <a:rPr lang="uk-UA" dirty="0"/>
              <a:t>- не пропускає шум;</a:t>
            </a:r>
          </a:p>
          <a:p>
            <a:pPr indent="457200" algn="just"/>
            <a:r>
              <a:rPr lang="uk-UA" dirty="0"/>
              <a:t>- він не горить і здатний до </a:t>
            </a:r>
            <a:r>
              <a:rPr lang="uk-UA" dirty="0" err="1"/>
              <a:t>самозагасання</a:t>
            </a:r>
            <a:r>
              <a:rPr lang="uk-UA" dirty="0"/>
              <a:t>;</a:t>
            </a:r>
          </a:p>
          <a:p>
            <a:pPr indent="457200" algn="just"/>
            <a:r>
              <a:rPr lang="uk-UA" dirty="0"/>
              <a:t>- не псується гризунами;</a:t>
            </a:r>
          </a:p>
          <a:p>
            <a:pPr indent="457200" algn="just"/>
            <a:r>
              <a:rPr lang="uk-UA" dirty="0"/>
              <a:t>- простий у застосуванні, для його монтажу не потрібні спеціальні інструменти, достатньо мати ножиці;</a:t>
            </a:r>
          </a:p>
          <a:p>
            <a:pPr indent="457200" algn="just"/>
            <a:r>
              <a:rPr lang="uk-UA" dirty="0"/>
              <a:t>- зручний у перевезенні, маленька товщина дозволяє змотувати його в рулон та перевозити будь-яким транспортом;</a:t>
            </a:r>
          </a:p>
          <a:p>
            <a:pPr indent="457200" algn="just"/>
            <a:r>
              <a:rPr lang="uk-UA" dirty="0"/>
              <a:t>- тонкий у порівнянні з іншими матеріалами;</a:t>
            </a:r>
          </a:p>
          <a:p>
            <a:pPr indent="457200" algn="just"/>
            <a:r>
              <a:rPr lang="uk-UA" dirty="0"/>
              <a:t>- відбиває шкідливий вплив радіації.</a:t>
            </a:r>
          </a:p>
          <a:p>
            <a:pPr indent="457200" algn="just"/>
            <a:r>
              <a:rPr lang="uk-UA" b="1" u="sng" dirty="0"/>
              <a:t>Недоліки:</a:t>
            </a:r>
          </a:p>
          <a:p>
            <a:pPr indent="457200" algn="just"/>
            <a:r>
              <a:rPr lang="uk-UA" dirty="0"/>
              <a:t>- м'який матеріал, що прогинається при натисканні, на нього не можна наносити штукатурку або клеїти шпалери;</a:t>
            </a:r>
          </a:p>
          <a:p>
            <a:pPr indent="457200" algn="just"/>
            <a:r>
              <a:rPr lang="uk-UA" dirty="0"/>
              <a:t>- під час роботи з </a:t>
            </a:r>
            <a:r>
              <a:rPr lang="uk-UA" dirty="0" err="1"/>
              <a:t>пенофолом</a:t>
            </a:r>
            <a:r>
              <a:rPr lang="uk-UA" dirty="0"/>
              <a:t> потрібен спеціальний клей;</a:t>
            </a:r>
          </a:p>
          <a:p>
            <a:pPr indent="457200" algn="just"/>
            <a:r>
              <a:rPr lang="uk-UA" dirty="0"/>
              <a:t>- зовні його використовують лише як додатковий матеріал.</a:t>
            </a:r>
          </a:p>
        </p:txBody>
      </p:sp>
    </p:spTree>
    <p:extLst>
      <p:ext uri="{BB962C8B-B14F-4D97-AF65-F5344CB8AC3E}">
        <p14:creationId xmlns:p14="http://schemas.microsoft.com/office/powerpoint/2010/main" val="4241437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2255</Words>
  <Application>Microsoft Office PowerPoint</Application>
  <PresentationFormat>Широкоэкранный</PresentationFormat>
  <Paragraphs>157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Ekaterina</cp:lastModifiedBy>
  <cp:revision>20</cp:revision>
  <dcterms:created xsi:type="dcterms:W3CDTF">2022-04-30T16:27:58Z</dcterms:created>
  <dcterms:modified xsi:type="dcterms:W3CDTF">2022-05-01T15:29:35Z</dcterms:modified>
</cp:coreProperties>
</file>