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1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58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9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969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1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9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9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9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9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1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9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1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4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DEC7-A81B-4592-9055-22ACAEA40923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9CEBE0C-E49F-48C0-AA21-2AECD8E9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дистанційного</a:t>
            </a:r>
            <a:r>
              <a:rPr lang="ru-RU" b="1" dirty="0"/>
              <a:t>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банківських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</a:t>
            </a:r>
            <a:r>
              <a:rPr lang="ru-RU" b="1" dirty="0" err="1"/>
              <a:t>клієнтам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1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www.vostok.dp.ua/images/db/karta_z_mahnitnoyu_smuhoy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011" y="624110"/>
            <a:ext cx="8472102" cy="525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07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2.ЧІП КАРТКИ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785" y="2133600"/>
            <a:ext cx="5308979" cy="3777622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Чіп</a:t>
            </a:r>
            <a:r>
              <a:rPr lang="ru-RU" b="1" dirty="0"/>
              <a:t> </a:t>
            </a:r>
            <a:r>
              <a:rPr lang="ru-RU" b="1" dirty="0" err="1"/>
              <a:t>картка</a:t>
            </a:r>
            <a:r>
              <a:rPr lang="ru-RU" b="1" dirty="0"/>
              <a:t> (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відома</a:t>
            </a:r>
            <a:r>
              <a:rPr lang="ru-RU" b="1" dirty="0"/>
              <a:t> як «смарт-</a:t>
            </a:r>
            <a:r>
              <a:rPr lang="ru-RU" b="1" dirty="0" err="1"/>
              <a:t>картка</a:t>
            </a:r>
            <a:r>
              <a:rPr lang="ru-RU" b="1" dirty="0"/>
              <a:t>")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пластикова</a:t>
            </a:r>
            <a:r>
              <a:rPr lang="ru-RU" dirty="0"/>
              <a:t> </a:t>
            </a:r>
            <a:r>
              <a:rPr lang="ru-RU" dirty="0" err="1"/>
              <a:t>картка</a:t>
            </a:r>
            <a:r>
              <a:rPr lang="ru-RU" dirty="0"/>
              <a:t> з </a:t>
            </a:r>
            <a:r>
              <a:rPr lang="ru-RU" dirty="0" err="1"/>
              <a:t>вбудованою</a:t>
            </a:r>
            <a:r>
              <a:rPr lang="ru-RU" dirty="0"/>
              <a:t> </a:t>
            </a:r>
            <a:r>
              <a:rPr lang="ru-RU" dirty="0" err="1"/>
              <a:t>інтегрованою</a:t>
            </a:r>
            <a:r>
              <a:rPr lang="ru-RU" dirty="0"/>
              <a:t> </a:t>
            </a:r>
            <a:r>
              <a:rPr lang="ru-RU" dirty="0" err="1"/>
              <a:t>мікросхемою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мікрочіпом</a:t>
            </a:r>
            <a:r>
              <a:rPr lang="ru-RU" dirty="0"/>
              <a:t>.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магнітної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 </a:t>
            </a:r>
            <a:r>
              <a:rPr lang="ru-RU" dirty="0" err="1"/>
              <a:t>мікросхему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карткою</a:t>
            </a:r>
            <a:r>
              <a:rPr lang="ru-RU" dirty="0"/>
              <a:t> через </a:t>
            </a:r>
            <a:r>
              <a:rPr lang="ru-RU" dirty="0" err="1"/>
              <a:t>електронні</a:t>
            </a:r>
            <a:r>
              <a:rPr lang="ru-RU" dirty="0"/>
              <a:t> канали.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поза системою оплати. За стандартом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мікросхеми</a:t>
            </a:r>
            <a:r>
              <a:rPr lang="ru-RU" dirty="0"/>
              <a:t> і </a:t>
            </a:r>
            <a:r>
              <a:rPr lang="ru-RU" dirty="0" err="1"/>
              <a:t>контактів</a:t>
            </a:r>
            <a:r>
              <a:rPr lang="ru-RU" dirty="0"/>
              <a:t> строго стандартизовано для </a:t>
            </a:r>
            <a:r>
              <a:rPr lang="ru-RU" dirty="0" err="1"/>
              <a:t>універсальності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платіжних</a:t>
            </a:r>
            <a:r>
              <a:rPr lang="ru-RU" dirty="0"/>
              <a:t> систем.  </a:t>
            </a:r>
            <a:r>
              <a:rPr lang="ru-RU" dirty="0" err="1"/>
              <a:t>Звісно,смарт-картки</a:t>
            </a:r>
            <a:r>
              <a:rPr lang="ru-RU" dirty="0"/>
              <a:t> </a:t>
            </a:r>
            <a:r>
              <a:rPr lang="ru-RU" dirty="0" err="1"/>
              <a:t>коштують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дорожче</a:t>
            </a:r>
            <a:r>
              <a:rPr lang="ru-RU" dirty="0"/>
              <a:t> за </a:t>
            </a:r>
            <a:r>
              <a:rPr lang="ru-RU" dirty="0" err="1"/>
              <a:t>магнітні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Объект 5" descr="295849128_2_644x461_vigotovlennya-kartki-vodya-chp-kartki-dlya-tsifrovogo-tahografa-fotograf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78146" y="235461"/>
            <a:ext cx="4866613" cy="2848933"/>
          </a:xfrm>
          <a:prstGeom prst="rect">
            <a:avLst/>
          </a:prstGeom>
        </p:spPr>
      </p:pic>
      <p:pic>
        <p:nvPicPr>
          <p:cNvPr id="7" name="Рисунок 6" descr="295849128_3_644x461_vigotovlennya-kartki-vodya-chp-kartki-dlya-tsifrovogo-tahografa-prochie-uslu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3975" y="3473043"/>
            <a:ext cx="4500336" cy="283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4050" y="746941"/>
            <a:ext cx="7744773" cy="48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178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3. БЕЗКОНТАКТНІ </a:t>
            </a:r>
            <a:r>
              <a:rPr lang="ru-RU" b="1" dirty="0" err="1" smtClean="0">
                <a:solidFill>
                  <a:schemeClr val="tx1"/>
                </a:solidFill>
              </a:rPr>
              <a:t>КАРТки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048" y="1544521"/>
            <a:ext cx="5009465" cy="4308144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Безконтактні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картки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високотехнологічні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інноваційною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безконтактних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платежів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дозволяє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миттєво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оплачувати</a:t>
            </a:r>
            <a:r>
              <a:rPr lang="ru-RU" dirty="0">
                <a:solidFill>
                  <a:schemeClr val="tx1"/>
                </a:solidFill>
              </a:rPr>
              <a:t> покупки,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приклавши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платіжну</a:t>
            </a:r>
            <a:r>
              <a:rPr lang="ru-RU" dirty="0">
                <a:solidFill>
                  <a:schemeClr val="tx1"/>
                </a:solidFill>
              </a:rPr>
              <a:t> карту до дисплея </a:t>
            </a:r>
            <a:r>
              <a:rPr lang="ru-RU" dirty="0" err="1">
                <a:solidFill>
                  <a:schemeClr val="tx1"/>
                </a:solidFill>
              </a:rPr>
              <a:t>безконтактного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зчитувального</a:t>
            </a:r>
            <a:r>
              <a:rPr lang="ru-RU" dirty="0">
                <a:solidFill>
                  <a:schemeClr val="tx1"/>
                </a:solidFill>
              </a:rPr>
              <a:t> пристрою на </a:t>
            </a:r>
            <a:r>
              <a:rPr lang="ru-RU" dirty="0" err="1">
                <a:solidFill>
                  <a:schemeClr val="tx1"/>
                </a:solidFill>
              </a:rPr>
              <a:t>касі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платіжному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терміналі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Достатньо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піднести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картку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en-US" dirty="0">
                <a:solidFill>
                  <a:schemeClr val="tx1"/>
                </a:solidFill>
              </a:rPr>
              <a:t>POS-</a:t>
            </a:r>
            <a:r>
              <a:rPr lang="ru-RU" dirty="0" err="1">
                <a:solidFill>
                  <a:schemeClr val="tx1"/>
                </a:solidFill>
              </a:rPr>
              <a:t>терміналу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прийому</a:t>
            </a:r>
            <a:r>
              <a:rPr lang="ru-RU" dirty="0">
                <a:solidFill>
                  <a:schemeClr val="tx1"/>
                </a:solidFill>
              </a:rPr>
              <a:t> карт і </a:t>
            </a:r>
            <a:r>
              <a:rPr lang="ru-RU" dirty="0" err="1">
                <a:solidFill>
                  <a:schemeClr val="tx1"/>
                </a:solidFill>
              </a:rPr>
              <a:t>торкнутися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верхньої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панелі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характерним</a:t>
            </a:r>
            <a:r>
              <a:rPr lang="ru-RU" dirty="0">
                <a:solidFill>
                  <a:schemeClr val="tx1"/>
                </a:solidFill>
              </a:rPr>
              <a:t> значком. </a:t>
            </a:r>
          </a:p>
          <a:p>
            <a:endParaRPr lang="ru-RU" dirty="0"/>
          </a:p>
        </p:txBody>
      </p:sp>
      <p:pic>
        <p:nvPicPr>
          <p:cNvPr id="7" name="Picture 4" descr="http://vycherpno.ck.ua/wp-content/uploads/2015/11/50917-710x4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4647" y="1385869"/>
            <a:ext cx="4313238" cy="2636542"/>
          </a:xfrm>
          <a:prstGeom prst="rect">
            <a:avLst/>
          </a:prstGeom>
          <a:noFill/>
        </p:spPr>
      </p:pic>
      <p:pic>
        <p:nvPicPr>
          <p:cNvPr id="8" name="Рисунок 7" descr="1_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7532" y="3698593"/>
            <a:ext cx="4388877" cy="29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3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4. </a:t>
            </a:r>
            <a:r>
              <a:rPr lang="ru-RU" b="1" dirty="0">
                <a:solidFill>
                  <a:schemeClr val="tx1"/>
                </a:solidFill>
              </a:rPr>
              <a:t>КОМБІНОВАНІ КАРТКИ</a:t>
            </a:r>
            <a:endParaRPr lang="ru-RU" dirty="0"/>
          </a:p>
        </p:txBody>
      </p:sp>
      <p:pic>
        <p:nvPicPr>
          <p:cNvPr id="6" name="Picture 2" descr="http://konesh.ru/imgs/diplomnaya-rabota-obespechenie-bezopasnosti-informacionnoj/1298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67" y="1620417"/>
            <a:ext cx="10999646" cy="4039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75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2" y="180764"/>
            <a:ext cx="10839594" cy="12808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Пластикові</a:t>
            </a:r>
            <a:r>
              <a:rPr lang="ru-RU" b="1" dirty="0" smtClean="0"/>
              <a:t>  </a:t>
            </a:r>
            <a:r>
              <a:rPr lang="ru-RU" b="1" dirty="0" err="1" smtClean="0"/>
              <a:t>картки</a:t>
            </a:r>
            <a:r>
              <a:rPr lang="ru-RU" b="1" dirty="0" smtClean="0"/>
              <a:t> 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класифікувати</a:t>
            </a:r>
            <a:r>
              <a:rPr lang="ru-RU" b="1" dirty="0" smtClean="0"/>
              <a:t>  за  </a:t>
            </a:r>
            <a:r>
              <a:rPr lang="ru-RU" b="1" dirty="0" err="1" smtClean="0"/>
              <a:t>різними</a:t>
            </a:r>
            <a:r>
              <a:rPr lang="ru-RU" b="1" dirty="0" smtClean="0"/>
              <a:t> </a:t>
            </a:r>
            <a:r>
              <a:rPr lang="ru-RU" b="1" dirty="0" err="1" smtClean="0"/>
              <a:t>ознаками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873" y="1461654"/>
            <a:ext cx="10825739" cy="539634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 За способом </a:t>
            </a:r>
            <a:r>
              <a:rPr lang="ru-RU" dirty="0" err="1"/>
              <a:t>використання</a:t>
            </a:r>
            <a:r>
              <a:rPr lang="ru-RU" dirty="0"/>
              <a:t>: </a:t>
            </a:r>
            <a:r>
              <a:rPr lang="ru-RU" dirty="0" err="1"/>
              <a:t>індивідуальні</a:t>
            </a:r>
            <a:r>
              <a:rPr lang="ru-RU" dirty="0"/>
              <a:t>, </a:t>
            </a:r>
            <a:r>
              <a:rPr lang="ru-RU" dirty="0" err="1"/>
              <a:t>сімейні</a:t>
            </a:r>
            <a:r>
              <a:rPr lang="ru-RU" dirty="0"/>
              <a:t>, </a:t>
            </a:r>
            <a:r>
              <a:rPr lang="ru-RU" dirty="0" err="1"/>
              <a:t>корпо-ративні</a:t>
            </a:r>
            <a:r>
              <a:rPr lang="ru-RU" dirty="0"/>
              <a:t>.</a:t>
            </a:r>
          </a:p>
          <a:p>
            <a:r>
              <a:rPr lang="ru-RU" dirty="0" err="1"/>
              <a:t>Корпоративні</a:t>
            </a:r>
            <a:r>
              <a:rPr lang="ru-RU" dirty="0"/>
              <a:t>  </a:t>
            </a:r>
            <a:r>
              <a:rPr lang="ru-RU" dirty="0" err="1"/>
              <a:t>картки</a:t>
            </a:r>
            <a:r>
              <a:rPr lang="ru-RU" dirty="0"/>
              <a:t>  </a:t>
            </a:r>
            <a:r>
              <a:rPr lang="ru-RU" dirty="0" err="1"/>
              <a:t>видаються</a:t>
            </a:r>
            <a:r>
              <a:rPr lang="ru-RU" dirty="0"/>
              <a:t>  </a:t>
            </a:r>
            <a:r>
              <a:rPr lang="ru-RU" dirty="0" err="1"/>
              <a:t>юридичним</a:t>
            </a:r>
            <a:r>
              <a:rPr lang="ru-RU" dirty="0"/>
              <a:t>  особам  для </a:t>
            </a:r>
            <a:r>
              <a:rPr lang="ru-RU" dirty="0" err="1"/>
              <a:t>ведення</a:t>
            </a:r>
            <a:r>
              <a:rPr lang="ru-RU" dirty="0"/>
              <a:t>  </a:t>
            </a:r>
            <a:r>
              <a:rPr lang="ru-RU" dirty="0" err="1"/>
              <a:t>розрахунків</a:t>
            </a:r>
            <a:r>
              <a:rPr lang="ru-RU" dirty="0"/>
              <a:t>  </a:t>
            </a:r>
            <a:r>
              <a:rPr lang="ru-RU" dirty="0" err="1"/>
              <a:t>організації</a:t>
            </a:r>
            <a:r>
              <a:rPr lang="ru-RU" dirty="0"/>
              <a:t>  (</a:t>
            </a:r>
            <a:r>
              <a:rPr lang="ru-RU" dirty="0" err="1"/>
              <a:t>фірми</a:t>
            </a:r>
            <a:r>
              <a:rPr lang="ru-RU" dirty="0"/>
              <a:t>),  на  </a:t>
            </a:r>
            <a:r>
              <a:rPr lang="ru-RU" dirty="0" err="1"/>
              <a:t>основі</a:t>
            </a:r>
            <a:r>
              <a:rPr lang="ru-RU" dirty="0"/>
              <a:t>  </a:t>
            </a:r>
            <a:r>
              <a:rPr lang="ru-RU" dirty="0" err="1"/>
              <a:t>цієї</a:t>
            </a:r>
            <a:r>
              <a:rPr lang="ru-RU" dirty="0"/>
              <a:t> 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 </a:t>
            </a:r>
            <a:r>
              <a:rPr lang="ru-RU" dirty="0" err="1"/>
              <a:t>вестися</a:t>
            </a:r>
            <a:r>
              <a:rPr lang="ru-RU" dirty="0"/>
              <a:t>  і  </a:t>
            </a:r>
            <a:r>
              <a:rPr lang="ru-RU" dirty="0" err="1"/>
              <a:t>відкриватися</a:t>
            </a:r>
            <a:r>
              <a:rPr lang="ru-RU" dirty="0"/>
              <a:t>  </a:t>
            </a:r>
            <a:r>
              <a:rPr lang="ru-RU" dirty="0" err="1"/>
              <a:t>індивідуальні</a:t>
            </a:r>
            <a:r>
              <a:rPr lang="ru-RU" dirty="0"/>
              <a:t>  та  </a:t>
            </a:r>
            <a:r>
              <a:rPr lang="ru-RU" dirty="0" err="1"/>
              <a:t>персональні</a:t>
            </a:r>
            <a:r>
              <a:rPr lang="ru-RU" dirty="0"/>
              <a:t>  </a:t>
            </a:r>
            <a:r>
              <a:rPr lang="ru-RU" dirty="0" err="1"/>
              <a:t>ра-хунки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.</a:t>
            </a:r>
          </a:p>
          <a:p>
            <a:r>
              <a:rPr lang="ru-RU" dirty="0"/>
              <a:t> За </a:t>
            </a:r>
            <a:r>
              <a:rPr lang="ru-RU" dirty="0" err="1"/>
              <a:t>функціями</a:t>
            </a:r>
            <a:r>
              <a:rPr lang="ru-RU" dirty="0"/>
              <a:t>: </a:t>
            </a:r>
            <a:r>
              <a:rPr lang="ru-RU" dirty="0" err="1"/>
              <a:t>кредитні</a:t>
            </a:r>
            <a:r>
              <a:rPr lang="ru-RU" dirty="0"/>
              <a:t>, </a:t>
            </a:r>
            <a:r>
              <a:rPr lang="ru-RU" dirty="0" err="1"/>
              <a:t>дебетові</a:t>
            </a:r>
            <a:r>
              <a:rPr lang="ru-RU" dirty="0"/>
              <a:t>,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гаманець</a:t>
            </a:r>
            <a:r>
              <a:rPr lang="ru-RU" dirty="0"/>
              <a:t>,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dirty="0" err="1"/>
              <a:t>Кредитні</a:t>
            </a:r>
            <a:r>
              <a:rPr lang="ru-RU" dirty="0"/>
              <a:t>  </a:t>
            </a:r>
            <a:r>
              <a:rPr lang="ru-RU" dirty="0" err="1"/>
              <a:t>картки</a:t>
            </a:r>
            <a:r>
              <a:rPr lang="ru-RU" dirty="0"/>
              <a:t> – </a:t>
            </a:r>
            <a:r>
              <a:rPr lang="ru-RU" dirty="0" err="1"/>
              <a:t>дають</a:t>
            </a:r>
            <a:r>
              <a:rPr lang="ru-RU" dirty="0"/>
              <a:t>  </a:t>
            </a:r>
            <a:r>
              <a:rPr lang="ru-RU" dirty="0" err="1"/>
              <a:t>змогу</a:t>
            </a:r>
            <a:r>
              <a:rPr lang="ru-RU" dirty="0"/>
              <a:t>  </a:t>
            </a:r>
            <a:r>
              <a:rPr lang="ru-RU" dirty="0" err="1"/>
              <a:t>отримувати</a:t>
            </a:r>
            <a:r>
              <a:rPr lang="ru-RU" dirty="0"/>
              <a:t>  кредит  </a:t>
            </a:r>
            <a:r>
              <a:rPr lang="ru-RU" dirty="0" err="1"/>
              <a:t>під</a:t>
            </a:r>
            <a:r>
              <a:rPr lang="ru-RU" dirty="0"/>
              <a:t>  час </a:t>
            </a:r>
            <a:r>
              <a:rPr lang="ru-RU" dirty="0" err="1"/>
              <a:t>купівлі</a:t>
            </a:r>
            <a:r>
              <a:rPr lang="ru-RU" dirty="0"/>
              <a:t>,  а  </a:t>
            </a:r>
            <a:r>
              <a:rPr lang="ru-RU" dirty="0" err="1"/>
              <a:t>також</a:t>
            </a:r>
            <a:r>
              <a:rPr lang="ru-RU" dirty="0"/>
              <a:t>  </a:t>
            </a:r>
            <a:r>
              <a:rPr lang="ru-RU" dirty="0" err="1"/>
              <a:t>отримувати</a:t>
            </a:r>
            <a:r>
              <a:rPr lang="ru-RU" dirty="0"/>
              <a:t>  </a:t>
            </a:r>
            <a:r>
              <a:rPr lang="ru-RU" dirty="0" err="1"/>
              <a:t>готівкову</a:t>
            </a:r>
            <a:r>
              <a:rPr lang="ru-RU" dirty="0"/>
              <a:t>  </a:t>
            </a:r>
            <a:r>
              <a:rPr lang="ru-RU" dirty="0" err="1"/>
              <a:t>позику</a:t>
            </a:r>
            <a:r>
              <a:rPr lang="ru-RU" dirty="0"/>
              <a:t>  (</a:t>
            </a:r>
            <a:r>
              <a:rPr lang="ru-RU" dirty="0" err="1"/>
              <a:t>бувають</a:t>
            </a:r>
            <a:r>
              <a:rPr lang="ru-RU" dirty="0"/>
              <a:t>  </a:t>
            </a:r>
            <a:r>
              <a:rPr lang="ru-RU" dirty="0" err="1"/>
              <a:t>бан-ківські</a:t>
            </a:r>
            <a:r>
              <a:rPr lang="ru-RU" dirty="0"/>
              <a:t>,  туризму  та  </a:t>
            </a:r>
            <a:r>
              <a:rPr lang="ru-RU" dirty="0" err="1"/>
              <a:t>розваг</a:t>
            </a:r>
            <a:r>
              <a:rPr lang="ru-RU" dirty="0"/>
              <a:t>).  </a:t>
            </a:r>
            <a:r>
              <a:rPr lang="ru-RU" dirty="0" err="1"/>
              <a:t>Останні</a:t>
            </a:r>
            <a:r>
              <a:rPr lang="ru-RU" dirty="0"/>
              <a:t> – (</a:t>
            </a:r>
            <a:r>
              <a:rPr lang="ru-RU" dirty="0" err="1"/>
              <a:t>наприклад</a:t>
            </a:r>
            <a:r>
              <a:rPr lang="ru-RU" dirty="0"/>
              <a:t>,  </a:t>
            </a:r>
            <a:r>
              <a:rPr lang="ru-RU" dirty="0" err="1"/>
              <a:t>American</a:t>
            </a:r>
            <a:r>
              <a:rPr lang="ru-RU" dirty="0"/>
              <a:t> </a:t>
            </a:r>
            <a:r>
              <a:rPr lang="ru-RU" dirty="0" err="1"/>
              <a:t>Express</a:t>
            </a:r>
            <a:r>
              <a:rPr lang="ru-RU" dirty="0"/>
              <a:t>)  </a:t>
            </a:r>
            <a:r>
              <a:rPr lang="ru-RU" dirty="0" err="1"/>
              <a:t>дають</a:t>
            </a:r>
            <a:r>
              <a:rPr lang="ru-RU" dirty="0"/>
              <a:t>  </a:t>
            </a:r>
            <a:r>
              <a:rPr lang="ru-RU" dirty="0" err="1"/>
              <a:t>змогу</a:t>
            </a:r>
            <a:r>
              <a:rPr lang="ru-RU" dirty="0"/>
              <a:t>  </a:t>
            </a:r>
            <a:r>
              <a:rPr lang="ru-RU" dirty="0" err="1"/>
              <a:t>виконувати</a:t>
            </a:r>
            <a:r>
              <a:rPr lang="ru-RU" dirty="0"/>
              <a:t>  </a:t>
            </a:r>
            <a:r>
              <a:rPr lang="ru-RU" dirty="0" err="1"/>
              <a:t>розрахунки</a:t>
            </a:r>
            <a:r>
              <a:rPr lang="ru-RU" dirty="0"/>
              <a:t>  за  </a:t>
            </a:r>
            <a:r>
              <a:rPr lang="ru-RU" dirty="0" err="1"/>
              <a:t>товари</a:t>
            </a:r>
            <a:r>
              <a:rPr lang="ru-RU" dirty="0"/>
              <a:t>  </a:t>
            </a:r>
            <a:r>
              <a:rPr lang="ru-RU" dirty="0" err="1"/>
              <a:t>чи</a:t>
            </a:r>
            <a:r>
              <a:rPr lang="ru-RU" dirty="0"/>
              <a:t>  </a:t>
            </a:r>
            <a:r>
              <a:rPr lang="ru-RU" dirty="0" err="1"/>
              <a:t>пос-луги</a:t>
            </a:r>
            <a:r>
              <a:rPr lang="ru-RU" dirty="0"/>
              <a:t>,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пільги</a:t>
            </a:r>
            <a:r>
              <a:rPr lang="ru-RU" dirty="0"/>
              <a:t> при </a:t>
            </a:r>
            <a:r>
              <a:rPr lang="ru-RU" dirty="0" err="1"/>
              <a:t>замовленні</a:t>
            </a:r>
            <a:r>
              <a:rPr lang="ru-RU" dirty="0"/>
              <a:t> </a:t>
            </a:r>
            <a:r>
              <a:rPr lang="ru-RU" dirty="0" err="1"/>
              <a:t>квитків</a:t>
            </a:r>
            <a:r>
              <a:rPr lang="ru-RU" dirty="0"/>
              <a:t>, </a:t>
            </a:r>
            <a:r>
              <a:rPr lang="ru-RU" dirty="0" err="1"/>
              <a:t>номерів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, </a:t>
            </a:r>
            <a:r>
              <a:rPr lang="ru-RU" dirty="0" err="1"/>
              <a:t>стра-хуванні</a:t>
            </a:r>
            <a:r>
              <a:rPr lang="ru-RU" dirty="0"/>
              <a:t>,  </a:t>
            </a:r>
            <a:r>
              <a:rPr lang="ru-RU" dirty="0" err="1"/>
              <a:t>отриманні</a:t>
            </a:r>
            <a:r>
              <a:rPr lang="ru-RU" dirty="0"/>
              <a:t>  </a:t>
            </a:r>
            <a:r>
              <a:rPr lang="ru-RU" dirty="0" err="1"/>
              <a:t>кредитів</a:t>
            </a:r>
            <a:r>
              <a:rPr lang="ru-RU" dirty="0"/>
              <a:t>  </a:t>
            </a:r>
            <a:r>
              <a:rPr lang="ru-RU" dirty="0" err="1"/>
              <a:t>тощо</a:t>
            </a:r>
            <a:r>
              <a:rPr lang="ru-RU" dirty="0"/>
              <a:t>.  Вони  </a:t>
            </a:r>
            <a:r>
              <a:rPr lang="ru-RU" dirty="0" err="1"/>
              <a:t>можуть</a:t>
            </a:r>
            <a:r>
              <a:rPr lang="ru-RU" dirty="0"/>
              <a:t>  бути  </a:t>
            </a:r>
            <a:r>
              <a:rPr lang="ru-RU" dirty="0" err="1"/>
              <a:t>індиві-дуальні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корпоративні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dirty="0" err="1"/>
              <a:t>Дебетові</a:t>
            </a:r>
            <a:r>
              <a:rPr lang="ru-RU" dirty="0"/>
              <a:t>  </a:t>
            </a:r>
            <a:r>
              <a:rPr lang="ru-RU" dirty="0" err="1"/>
              <a:t>картки</a:t>
            </a:r>
            <a:r>
              <a:rPr lang="ru-RU" dirty="0"/>
              <a:t> – </a:t>
            </a:r>
            <a:r>
              <a:rPr lang="ru-RU" dirty="0" err="1"/>
              <a:t>дають</a:t>
            </a:r>
            <a:r>
              <a:rPr lang="ru-RU" dirty="0"/>
              <a:t>  </a:t>
            </a:r>
            <a:r>
              <a:rPr lang="ru-RU" dirty="0" err="1"/>
              <a:t>змогу</a:t>
            </a:r>
            <a:r>
              <a:rPr lang="ru-RU" dirty="0"/>
              <a:t>  </a:t>
            </a:r>
            <a:r>
              <a:rPr lang="ru-RU" dirty="0" err="1"/>
              <a:t>отримувати</a:t>
            </a:r>
            <a:r>
              <a:rPr lang="ru-RU" dirty="0"/>
              <a:t>  </a:t>
            </a:r>
            <a:r>
              <a:rPr lang="ru-RU" dirty="0" err="1"/>
              <a:t>готівку</a:t>
            </a:r>
            <a:r>
              <a:rPr lang="ru-RU" dirty="0"/>
              <a:t>  через банкомат, </a:t>
            </a:r>
            <a:r>
              <a:rPr lang="ru-RU" dirty="0" err="1"/>
              <a:t>оплачувати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</a:t>
            </a:r>
            <a:r>
              <a:rPr lang="ru-RU" dirty="0" err="1"/>
              <a:t>Розрахунки</a:t>
            </a:r>
            <a:r>
              <a:rPr lang="ru-RU" dirty="0"/>
              <a:t> по </a:t>
            </a:r>
            <a:r>
              <a:rPr lang="ru-RU" dirty="0" err="1"/>
              <a:t>даному</a:t>
            </a:r>
            <a:r>
              <a:rPr lang="ru-RU" dirty="0"/>
              <a:t> типу </a:t>
            </a:r>
            <a:r>
              <a:rPr lang="ru-RU" dirty="0" err="1"/>
              <a:t>карток</a:t>
            </a:r>
            <a:r>
              <a:rPr lang="ru-RU" dirty="0"/>
              <a:t> –</a:t>
            </a:r>
            <a:r>
              <a:rPr lang="ru-RU" dirty="0" err="1"/>
              <a:t>обмежені</a:t>
            </a:r>
            <a:r>
              <a:rPr lang="ru-RU" dirty="0"/>
              <a:t>.</a:t>
            </a:r>
          </a:p>
          <a:p>
            <a:pPr marL="0" lvl="0" indent="0">
              <a:buNone/>
            </a:pPr>
            <a:r>
              <a:rPr lang="ru-RU" dirty="0" err="1"/>
              <a:t>Електронний</a:t>
            </a:r>
            <a:r>
              <a:rPr lang="ru-RU" dirty="0"/>
              <a:t>  </a:t>
            </a:r>
            <a:r>
              <a:rPr lang="ru-RU" dirty="0" err="1"/>
              <a:t>гаманець</a:t>
            </a:r>
            <a:r>
              <a:rPr lang="ru-RU" dirty="0"/>
              <a:t>  і  </a:t>
            </a:r>
            <a:r>
              <a:rPr lang="ru-RU" dirty="0" err="1"/>
              <a:t>гроші</a:t>
            </a:r>
            <a:r>
              <a:rPr lang="ru-RU" dirty="0"/>
              <a:t> 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.  </a:t>
            </a:r>
            <a:r>
              <a:rPr lang="ru-RU" dirty="0" err="1"/>
              <a:t>Їх</a:t>
            </a:r>
            <a:r>
              <a:rPr lang="ru-RU" dirty="0"/>
              <a:t>  суть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переводяться</a:t>
            </a:r>
            <a:r>
              <a:rPr lang="ru-RU" dirty="0"/>
              <a:t> на </a:t>
            </a:r>
            <a:r>
              <a:rPr lang="ru-RU" dirty="0" err="1"/>
              <a:t>картку</a:t>
            </a:r>
            <a:r>
              <a:rPr lang="ru-RU" dirty="0"/>
              <a:t> партнера.  Тут  </a:t>
            </a:r>
            <a:r>
              <a:rPr lang="ru-RU" dirty="0" err="1"/>
              <a:t>невеликі</a:t>
            </a:r>
            <a:r>
              <a:rPr lang="ru-RU" dirty="0"/>
              <a:t>  </a:t>
            </a:r>
            <a:r>
              <a:rPr lang="ru-RU" dirty="0" err="1"/>
              <a:t>гроші</a:t>
            </a:r>
            <a:r>
              <a:rPr lang="ru-RU" dirty="0"/>
              <a:t>  для  </a:t>
            </a:r>
            <a:r>
              <a:rPr lang="ru-RU" dirty="0" err="1"/>
              <a:t>поточних</a:t>
            </a:r>
            <a:r>
              <a:rPr lang="ru-RU" dirty="0"/>
              <a:t>  </a:t>
            </a:r>
            <a:r>
              <a:rPr lang="ru-RU" dirty="0" err="1"/>
              <a:t>розрахунків</a:t>
            </a:r>
            <a:r>
              <a:rPr lang="ru-RU" dirty="0"/>
              <a:t>.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анонімні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.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переводяться</a:t>
            </a:r>
            <a:r>
              <a:rPr lang="ru-RU" dirty="0"/>
              <a:t> з </a:t>
            </a:r>
            <a:r>
              <a:rPr lang="ru-RU" dirty="0" err="1"/>
              <a:t>банківського</a:t>
            </a:r>
            <a:r>
              <a:rPr lang="ru-RU" dirty="0"/>
              <a:t> </a:t>
            </a:r>
            <a:r>
              <a:rPr lang="ru-RU" dirty="0" err="1"/>
              <a:t>рахунку</a:t>
            </a:r>
            <a:r>
              <a:rPr lang="ru-RU" dirty="0"/>
              <a:t> на гама-</a:t>
            </a:r>
            <a:r>
              <a:rPr lang="ru-RU" dirty="0" err="1"/>
              <a:t>нець</a:t>
            </a:r>
            <a:r>
              <a:rPr lang="ru-RU" dirty="0"/>
              <a:t> і </a:t>
            </a:r>
            <a:r>
              <a:rPr lang="ru-RU" dirty="0" err="1"/>
              <a:t>одразу</a:t>
            </a:r>
            <a:r>
              <a:rPr lang="ru-RU" dirty="0"/>
              <a:t> ж </a:t>
            </a:r>
            <a:r>
              <a:rPr lang="ru-RU" dirty="0" err="1"/>
              <a:t>знімаються</a:t>
            </a:r>
            <a:r>
              <a:rPr lang="ru-RU" dirty="0"/>
              <a:t>.</a:t>
            </a:r>
          </a:p>
          <a:p>
            <a:r>
              <a:rPr lang="ru-RU" dirty="0"/>
              <a:t> За  </a:t>
            </a:r>
            <a:r>
              <a:rPr lang="ru-RU" dirty="0" err="1"/>
              <a:t>відношенням</a:t>
            </a:r>
            <a:r>
              <a:rPr lang="ru-RU" dirty="0"/>
              <a:t>:  </a:t>
            </a:r>
            <a:r>
              <a:rPr lang="ru-RU" dirty="0" err="1"/>
              <a:t>банківські</a:t>
            </a:r>
            <a:r>
              <a:rPr lang="ru-RU" dirty="0"/>
              <a:t>,  </a:t>
            </a:r>
            <a:r>
              <a:rPr lang="ru-RU" dirty="0" err="1"/>
              <a:t>комерційні</a:t>
            </a:r>
            <a:r>
              <a:rPr lang="ru-RU" dirty="0"/>
              <a:t>,  </a:t>
            </a:r>
            <a:r>
              <a:rPr lang="ru-RU" dirty="0" err="1"/>
              <a:t>карткових</a:t>
            </a:r>
            <a:r>
              <a:rPr lang="ru-RU" dirty="0"/>
              <a:t>  </a:t>
            </a:r>
            <a:r>
              <a:rPr lang="ru-RU" dirty="0" err="1"/>
              <a:t>асоціацій</a:t>
            </a:r>
            <a:r>
              <a:rPr lang="ru-RU" dirty="0"/>
              <a:t>.</a:t>
            </a:r>
          </a:p>
          <a:p>
            <a:r>
              <a:rPr lang="ru-RU" dirty="0"/>
              <a:t> За  </a:t>
            </a:r>
            <a:r>
              <a:rPr lang="ru-RU" dirty="0" err="1"/>
              <a:t>територією</a:t>
            </a:r>
            <a:r>
              <a:rPr lang="ru-RU" dirty="0"/>
              <a:t>:  </a:t>
            </a:r>
            <a:r>
              <a:rPr lang="ru-RU" dirty="0" err="1"/>
              <a:t>міжнародні</a:t>
            </a:r>
            <a:r>
              <a:rPr lang="ru-RU" dirty="0"/>
              <a:t>,  </a:t>
            </a:r>
            <a:r>
              <a:rPr lang="ru-RU" dirty="0" err="1"/>
              <a:t>національні</a:t>
            </a:r>
            <a:r>
              <a:rPr lang="ru-RU" dirty="0"/>
              <a:t>,  </a:t>
            </a:r>
            <a:r>
              <a:rPr lang="ru-RU" dirty="0" err="1"/>
              <a:t>регіональні</a:t>
            </a:r>
            <a:r>
              <a:rPr lang="ru-RU" dirty="0"/>
              <a:t>,  </a:t>
            </a:r>
            <a:r>
              <a:rPr lang="ru-RU" dirty="0" err="1"/>
              <a:t>ло-кальні</a:t>
            </a:r>
            <a:r>
              <a:rPr lang="ru-RU" dirty="0"/>
              <a:t>.</a:t>
            </a:r>
          </a:p>
          <a:p>
            <a:r>
              <a:rPr lang="ru-RU" dirty="0"/>
              <a:t> За  </a:t>
            </a:r>
            <a:r>
              <a:rPr lang="ru-RU" dirty="0" err="1"/>
              <a:t>терміном</a:t>
            </a:r>
            <a:r>
              <a:rPr lang="ru-RU" dirty="0"/>
              <a:t>  </a:t>
            </a:r>
            <a:r>
              <a:rPr lang="ru-RU" dirty="0" err="1"/>
              <a:t>використання</a:t>
            </a:r>
            <a:r>
              <a:rPr lang="ru-RU" dirty="0"/>
              <a:t>:  </a:t>
            </a:r>
            <a:r>
              <a:rPr lang="ru-RU" dirty="0" err="1"/>
              <a:t>обмежені</a:t>
            </a:r>
            <a:r>
              <a:rPr lang="ru-RU" dirty="0"/>
              <a:t>  </a:t>
            </a:r>
            <a:r>
              <a:rPr lang="ru-RU" dirty="0" err="1"/>
              <a:t>певним</a:t>
            </a:r>
            <a:r>
              <a:rPr lang="ru-RU" dirty="0"/>
              <a:t>  </a:t>
            </a:r>
            <a:r>
              <a:rPr lang="ru-RU" dirty="0" err="1"/>
              <a:t>терміном</a:t>
            </a:r>
            <a:r>
              <a:rPr lang="ru-RU" dirty="0"/>
              <a:t>, </a:t>
            </a:r>
            <a:r>
              <a:rPr lang="ru-RU" dirty="0" err="1"/>
              <a:t>необмежені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</a:p>
          <a:p>
            <a:r>
              <a:rPr lang="ru-RU" dirty="0"/>
              <a:t> За  способом  </a:t>
            </a:r>
            <a:r>
              <a:rPr lang="ru-RU" dirty="0" err="1"/>
              <a:t>запису</a:t>
            </a:r>
            <a:r>
              <a:rPr lang="ru-RU" dirty="0"/>
              <a:t>:  з  </a:t>
            </a:r>
            <a:r>
              <a:rPr lang="ru-RU" dirty="0" err="1"/>
              <a:t>графічним</a:t>
            </a:r>
            <a:r>
              <a:rPr lang="ru-RU" dirty="0"/>
              <a:t>  </a:t>
            </a:r>
            <a:r>
              <a:rPr lang="ru-RU" dirty="0" err="1"/>
              <a:t>записом</a:t>
            </a:r>
            <a:r>
              <a:rPr lang="ru-RU" dirty="0"/>
              <a:t>,  </a:t>
            </a:r>
            <a:r>
              <a:rPr lang="ru-RU" dirty="0" err="1"/>
              <a:t>зі</a:t>
            </a:r>
            <a:r>
              <a:rPr lang="ru-RU" dirty="0"/>
              <a:t>  </a:t>
            </a:r>
            <a:r>
              <a:rPr lang="ru-RU" dirty="0" smtClean="0"/>
              <a:t>штрих-</a:t>
            </a:r>
            <a:r>
              <a:rPr lang="ru-RU" dirty="0" err="1" smtClean="0"/>
              <a:t>кодуванням</a:t>
            </a:r>
            <a:r>
              <a:rPr lang="ru-RU" dirty="0"/>
              <a:t>,  з  </a:t>
            </a:r>
            <a:r>
              <a:rPr lang="ru-RU" dirty="0" err="1"/>
              <a:t>магнітною</a:t>
            </a:r>
            <a:r>
              <a:rPr lang="ru-RU" dirty="0"/>
              <a:t>  </a:t>
            </a:r>
            <a:r>
              <a:rPr lang="ru-RU" dirty="0" err="1"/>
              <a:t>смугою</a:t>
            </a:r>
            <a:r>
              <a:rPr lang="ru-RU" dirty="0"/>
              <a:t>,  з  </a:t>
            </a:r>
            <a:r>
              <a:rPr lang="ru-RU" dirty="0" err="1"/>
              <a:t>мікропроцесором</a:t>
            </a:r>
            <a:r>
              <a:rPr lang="ru-RU" dirty="0"/>
              <a:t>,  з  </a:t>
            </a:r>
            <a:r>
              <a:rPr lang="ru-RU" dirty="0" err="1" smtClean="0"/>
              <a:t>ембосируванням</a:t>
            </a:r>
            <a:r>
              <a:rPr lang="ru-RU" dirty="0"/>
              <a:t>,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оптичної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З </a:t>
            </a:r>
            <a:r>
              <a:rPr lang="ru-RU" dirty="0" err="1"/>
              <a:t>графічним</a:t>
            </a:r>
            <a:r>
              <a:rPr lang="ru-RU" dirty="0"/>
              <a:t> </a:t>
            </a:r>
            <a:r>
              <a:rPr lang="ru-RU" dirty="0" err="1"/>
              <a:t>записом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smtClean="0"/>
              <a:t>практично  </a:t>
            </a:r>
            <a:r>
              <a:rPr lang="ru-RU" dirty="0"/>
              <a:t>на  </a:t>
            </a:r>
            <a:r>
              <a:rPr lang="ru-RU" dirty="0" err="1"/>
              <a:t>всіх</a:t>
            </a:r>
            <a:r>
              <a:rPr lang="ru-RU" dirty="0"/>
              <a:t>  </a:t>
            </a:r>
            <a:r>
              <a:rPr lang="ru-RU" dirty="0" err="1"/>
              <a:t>картках</a:t>
            </a:r>
            <a:r>
              <a:rPr lang="ru-RU" dirty="0"/>
              <a:t>.  На  </a:t>
            </a:r>
            <a:r>
              <a:rPr lang="ru-RU" dirty="0" err="1"/>
              <a:t>цій</a:t>
            </a:r>
            <a:r>
              <a:rPr lang="ru-RU" dirty="0"/>
              <a:t>  </a:t>
            </a:r>
            <a:r>
              <a:rPr lang="ru-RU" dirty="0" err="1"/>
              <a:t>картці</a:t>
            </a:r>
            <a:r>
              <a:rPr lang="ru-RU" dirty="0"/>
              <a:t>  </a:t>
            </a:r>
            <a:r>
              <a:rPr lang="ru-RU" dirty="0" err="1"/>
              <a:t>записані</a:t>
            </a:r>
            <a:r>
              <a:rPr lang="ru-RU" dirty="0"/>
              <a:t>  </a:t>
            </a:r>
            <a:r>
              <a:rPr lang="ru-RU" dirty="0" err="1"/>
              <a:t>особові</a:t>
            </a:r>
            <a:r>
              <a:rPr lang="ru-RU" dirty="0"/>
              <a:t>  </a:t>
            </a:r>
            <a:r>
              <a:rPr lang="ru-RU" dirty="0" err="1"/>
              <a:t>дані</a:t>
            </a:r>
            <a:r>
              <a:rPr lang="ru-RU" dirty="0"/>
              <a:t>  та  </a:t>
            </a:r>
            <a:r>
              <a:rPr lang="ru-RU" dirty="0" err="1" smtClean="0"/>
              <a:t>сканується</a:t>
            </a:r>
            <a:r>
              <a:rPr lang="ru-RU" dirty="0" smtClean="0"/>
              <a:t> </a:t>
            </a:r>
            <a:r>
              <a:rPr lang="ru-RU" dirty="0" err="1"/>
              <a:t>фотокартка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З  </a:t>
            </a:r>
            <a:r>
              <a:rPr lang="ru-RU" dirty="0" err="1"/>
              <a:t>ембосируванням</a:t>
            </a:r>
            <a:r>
              <a:rPr lang="ru-RU" dirty="0"/>
              <a:t> – </a:t>
            </a:r>
            <a:r>
              <a:rPr lang="ru-RU" dirty="0" err="1"/>
              <a:t>нанесення</a:t>
            </a:r>
            <a:r>
              <a:rPr lang="ru-RU" dirty="0"/>
              <a:t>  </a:t>
            </a:r>
            <a:r>
              <a:rPr lang="ru-RU" dirty="0" err="1"/>
              <a:t>рельєфних</a:t>
            </a:r>
            <a:r>
              <a:rPr lang="ru-RU" dirty="0"/>
              <a:t>  </a:t>
            </a:r>
            <a:r>
              <a:rPr lang="ru-RU" dirty="0" err="1"/>
              <a:t>даних</a:t>
            </a:r>
            <a:r>
              <a:rPr lang="ru-RU" dirty="0"/>
              <a:t>  шляхом </a:t>
            </a:r>
            <a:r>
              <a:rPr lang="ru-RU" dirty="0" err="1"/>
              <a:t>механічного</a:t>
            </a:r>
            <a:r>
              <a:rPr lang="ru-RU" dirty="0"/>
              <a:t> </a:t>
            </a:r>
            <a:r>
              <a:rPr lang="ru-RU" dirty="0" err="1"/>
              <a:t>видавлювання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Штрих-</a:t>
            </a:r>
            <a:r>
              <a:rPr lang="ru-RU" dirty="0" err="1"/>
              <a:t>кодові</a:t>
            </a:r>
            <a:r>
              <a:rPr lang="ru-RU" dirty="0"/>
              <a:t> – не  </a:t>
            </a:r>
            <a:r>
              <a:rPr lang="ru-RU" dirty="0" err="1"/>
              <a:t>знайшли</a:t>
            </a:r>
            <a:r>
              <a:rPr lang="ru-RU" dirty="0"/>
              <a:t>  широкого  </a:t>
            </a:r>
            <a:r>
              <a:rPr lang="ru-RU" dirty="0" err="1"/>
              <a:t>розповсюдження</a:t>
            </a:r>
            <a:r>
              <a:rPr lang="ru-RU" dirty="0"/>
              <a:t>  в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карткових</a:t>
            </a:r>
            <a:r>
              <a:rPr lang="ru-RU" dirty="0"/>
              <a:t> системах.</a:t>
            </a:r>
          </a:p>
          <a:p>
            <a:pPr lvl="0"/>
            <a:r>
              <a:rPr lang="ru-RU" dirty="0" err="1"/>
              <a:t>Картки</a:t>
            </a:r>
            <a:r>
              <a:rPr lang="ru-RU" dirty="0"/>
              <a:t> з </a:t>
            </a:r>
            <a:r>
              <a:rPr lang="ru-RU" dirty="0" err="1"/>
              <a:t>магнітною</a:t>
            </a:r>
            <a:r>
              <a:rPr lang="ru-RU" dirty="0"/>
              <a:t> </a:t>
            </a:r>
            <a:r>
              <a:rPr lang="ru-RU" dirty="0" err="1"/>
              <a:t>смугою</a:t>
            </a:r>
            <a:r>
              <a:rPr lang="ru-RU" dirty="0"/>
              <a:t> –</a:t>
            </a:r>
            <a:r>
              <a:rPr lang="ru-RU" dirty="0" err="1"/>
              <a:t>інформація</a:t>
            </a:r>
            <a:r>
              <a:rPr lang="ru-RU" dirty="0"/>
              <a:t> нанесена на маг -</a:t>
            </a:r>
            <a:r>
              <a:rPr lang="ru-RU" dirty="0" err="1"/>
              <a:t>нітну</a:t>
            </a:r>
            <a:r>
              <a:rPr lang="ru-RU" dirty="0"/>
              <a:t> </a:t>
            </a:r>
            <a:r>
              <a:rPr lang="ru-RU" dirty="0" err="1"/>
              <a:t>смугу</a:t>
            </a:r>
            <a:r>
              <a:rPr lang="ru-RU" dirty="0"/>
              <a:t>. </a:t>
            </a:r>
            <a:r>
              <a:rPr lang="ru-RU" dirty="0" err="1"/>
              <a:t>Типи</a:t>
            </a:r>
            <a:r>
              <a:rPr lang="ru-RU" dirty="0"/>
              <a:t>: VISA, </a:t>
            </a:r>
            <a:r>
              <a:rPr lang="ru-RU" dirty="0" err="1"/>
              <a:t>MasterCard</a:t>
            </a:r>
            <a:r>
              <a:rPr lang="ru-RU" dirty="0"/>
              <a:t>, </a:t>
            </a:r>
            <a:r>
              <a:rPr lang="ru-RU" dirty="0" err="1"/>
              <a:t>EuroCard</a:t>
            </a:r>
            <a:r>
              <a:rPr lang="ru-RU" dirty="0"/>
              <a:t>, </a:t>
            </a:r>
            <a:r>
              <a:rPr lang="ru-RU" dirty="0" err="1"/>
              <a:t>American</a:t>
            </a:r>
            <a:r>
              <a:rPr lang="ru-RU" dirty="0"/>
              <a:t> </a:t>
            </a:r>
            <a:r>
              <a:rPr lang="ru-RU" dirty="0" err="1"/>
              <a:t>Express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розповсюджені</a:t>
            </a:r>
            <a:r>
              <a:rPr lang="ru-RU" dirty="0"/>
              <a:t>, але </a:t>
            </a:r>
            <a:r>
              <a:rPr lang="ru-RU" dirty="0" err="1"/>
              <a:t>захист</a:t>
            </a:r>
            <a:r>
              <a:rPr lang="ru-RU" dirty="0"/>
              <a:t> не </a:t>
            </a:r>
            <a:r>
              <a:rPr lang="ru-RU" dirty="0" err="1"/>
              <a:t>надійний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З </a:t>
            </a:r>
            <a:r>
              <a:rPr lang="ru-RU" dirty="0" err="1"/>
              <a:t>кодуванням</a:t>
            </a:r>
            <a:r>
              <a:rPr lang="ru-RU" dirty="0"/>
              <a:t> на </a:t>
            </a:r>
            <a:r>
              <a:rPr lang="ru-RU" dirty="0" err="1"/>
              <a:t>чіпах</a:t>
            </a:r>
            <a:r>
              <a:rPr lang="ru-RU" dirty="0"/>
              <a:t> –смарт-</a:t>
            </a:r>
            <a:r>
              <a:rPr lang="ru-RU" dirty="0" err="1"/>
              <a:t>картки</a:t>
            </a:r>
            <a:r>
              <a:rPr lang="ru-RU" dirty="0"/>
              <a:t> та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.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–</a:t>
            </a:r>
            <a:r>
              <a:rPr lang="ru-RU" dirty="0" err="1"/>
              <a:t>картки</a:t>
            </a:r>
            <a:r>
              <a:rPr lang="ru-RU" dirty="0"/>
              <a:t> з </a:t>
            </a:r>
            <a:r>
              <a:rPr lang="ru-RU" dirty="0" err="1"/>
              <a:t>мікросхемою</a:t>
            </a:r>
            <a:r>
              <a:rPr lang="ru-RU" dirty="0"/>
              <a:t>.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як </a:t>
            </a:r>
            <a:r>
              <a:rPr lang="ru-RU" dirty="0" err="1"/>
              <a:t>телефонні</a:t>
            </a:r>
            <a:r>
              <a:rPr lang="ru-RU" dirty="0"/>
              <a:t>. Смарт-</a:t>
            </a:r>
            <a:r>
              <a:rPr lang="ru-RU" dirty="0" err="1"/>
              <a:t>картки</a:t>
            </a:r>
            <a:r>
              <a:rPr lang="ru-RU" dirty="0"/>
              <a:t> –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попередні</a:t>
            </a:r>
            <a:r>
              <a:rPr lang="ru-RU" dirty="0"/>
              <a:t>, але </a:t>
            </a:r>
            <a:r>
              <a:rPr lang="ru-RU" dirty="0" err="1"/>
              <a:t>мікропроцесор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  <a:p>
            <a:pPr lvl="0"/>
            <a:r>
              <a:rPr lang="ru-RU" dirty="0" err="1"/>
              <a:t>Картки</a:t>
            </a:r>
            <a:r>
              <a:rPr lang="ru-RU" dirty="0"/>
              <a:t>  </a:t>
            </a:r>
            <a:r>
              <a:rPr lang="ru-RU" dirty="0" err="1"/>
              <a:t>оптичної</a:t>
            </a:r>
            <a:r>
              <a:rPr lang="ru-RU" dirty="0"/>
              <a:t>  </a:t>
            </a:r>
            <a:r>
              <a:rPr lang="ru-RU" dirty="0" err="1"/>
              <a:t>пам’яті</a:t>
            </a:r>
            <a:r>
              <a:rPr lang="ru-RU" dirty="0"/>
              <a:t> – </a:t>
            </a:r>
            <a:r>
              <a:rPr lang="ru-RU" dirty="0" err="1"/>
              <a:t>мають</a:t>
            </a:r>
            <a:r>
              <a:rPr lang="ru-RU" dirty="0"/>
              <a:t>  </a:t>
            </a:r>
            <a:r>
              <a:rPr lang="ru-RU" dirty="0" err="1"/>
              <a:t>великі</a:t>
            </a:r>
            <a:r>
              <a:rPr lang="ru-RU" dirty="0"/>
              <a:t>  (</a:t>
            </a:r>
            <a:r>
              <a:rPr lang="ru-RU" dirty="0" err="1"/>
              <a:t>порівняно</a:t>
            </a:r>
            <a:r>
              <a:rPr lang="ru-RU" dirty="0"/>
              <a:t>  з </a:t>
            </a:r>
            <a:r>
              <a:rPr lang="ru-RU" dirty="0" err="1"/>
              <a:t>попередніми</a:t>
            </a:r>
            <a:r>
              <a:rPr lang="ru-RU" dirty="0"/>
              <a:t>)  </a:t>
            </a:r>
            <a:r>
              <a:rPr lang="ru-RU" dirty="0" err="1"/>
              <a:t>обяги</a:t>
            </a:r>
            <a:r>
              <a:rPr lang="ru-RU" dirty="0"/>
              <a:t>  </a:t>
            </a:r>
            <a:r>
              <a:rPr lang="ru-RU" dirty="0" err="1"/>
              <a:t>пам’яті</a:t>
            </a:r>
            <a:r>
              <a:rPr lang="ru-RU" dirty="0"/>
              <a:t>,  але  </a:t>
            </a:r>
            <a:r>
              <a:rPr lang="ru-RU" dirty="0" err="1"/>
              <a:t>інформація</a:t>
            </a:r>
            <a:r>
              <a:rPr lang="ru-RU" dirty="0"/>
              <a:t>  </a:t>
            </a:r>
            <a:r>
              <a:rPr lang="ru-RU" dirty="0" err="1"/>
              <a:t>може</a:t>
            </a:r>
            <a:r>
              <a:rPr lang="ru-RU" dirty="0"/>
              <a:t>  </a:t>
            </a:r>
            <a:r>
              <a:rPr lang="ru-RU" dirty="0" err="1"/>
              <a:t>записуватись</a:t>
            </a:r>
            <a:r>
              <a:rPr lang="ru-RU" dirty="0"/>
              <a:t> один раз за </a:t>
            </a:r>
            <a:r>
              <a:rPr lang="ru-RU" dirty="0" err="1"/>
              <a:t>допомогою</a:t>
            </a:r>
            <a:r>
              <a:rPr lang="ru-RU" dirty="0"/>
              <a:t> лазера. У </a:t>
            </a:r>
            <a:r>
              <a:rPr lang="ru-RU" dirty="0" err="1"/>
              <a:t>банківській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-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застосовується</a:t>
            </a:r>
            <a:r>
              <a:rPr lang="ru-RU" dirty="0"/>
              <a:t>.</a:t>
            </a:r>
          </a:p>
          <a:p>
            <a:r>
              <a:rPr lang="ru-RU" dirty="0"/>
              <a:t> За сферою </a:t>
            </a:r>
            <a:r>
              <a:rPr lang="ru-RU" dirty="0" err="1"/>
              <a:t>обслуговування</a:t>
            </a:r>
            <a:r>
              <a:rPr lang="ru-RU" dirty="0"/>
              <a:t>: </a:t>
            </a:r>
            <a:r>
              <a:rPr lang="ru-RU" dirty="0" err="1"/>
              <a:t>універсальні</a:t>
            </a:r>
            <a:r>
              <a:rPr lang="ru-RU" dirty="0"/>
              <a:t>, </a:t>
            </a:r>
            <a:r>
              <a:rPr lang="ru-RU" dirty="0" err="1"/>
              <a:t>приватні</a:t>
            </a:r>
            <a:r>
              <a:rPr lang="ru-RU" dirty="0"/>
              <a:t> (</a:t>
            </a:r>
            <a:r>
              <a:rPr lang="ru-RU" dirty="0" err="1"/>
              <a:t>цільові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43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ереваги від упровадження платіжних карток для користувачів послуг карткових платіжних систе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222" y="624110"/>
            <a:ext cx="9144000" cy="5784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86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Контрольні 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60763"/>
            <a:ext cx="8915400" cy="52785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Охарактеризуйте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карткового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роль і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.</a:t>
            </a:r>
          </a:p>
          <a:p>
            <a:r>
              <a:rPr lang="ru-RU" dirty="0"/>
              <a:t>2. Охарактеризуйте </a:t>
            </a:r>
            <a:r>
              <a:rPr lang="ru-RU" dirty="0" err="1"/>
              <a:t>банківські</a:t>
            </a:r>
            <a:r>
              <a:rPr lang="ru-RU" dirty="0"/>
              <a:t> </a:t>
            </a:r>
            <a:r>
              <a:rPr lang="ru-RU" dirty="0" err="1"/>
              <a:t>карткові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для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r>
              <a:rPr lang="ru-RU" dirty="0"/>
              <a:t>3. Охарактеризуйте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 і </a:t>
            </a:r>
            <a:r>
              <a:rPr lang="ru-RU" dirty="0" err="1"/>
              <a:t>опишіть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.</a:t>
            </a:r>
          </a:p>
          <a:p>
            <a:r>
              <a:rPr lang="ru-RU" dirty="0"/>
              <a:t>4. Охарактеризуйте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зарплатного проекту та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банку і </a:t>
            </a:r>
            <a:r>
              <a:rPr lang="ru-RU" dirty="0" err="1"/>
              <a:t>клієнта</a:t>
            </a:r>
            <a:r>
              <a:rPr lang="ru-RU" dirty="0"/>
              <a:t> – </a:t>
            </a:r>
            <a:r>
              <a:rPr lang="ru-RU" dirty="0" err="1"/>
              <a:t>юридичної</a:t>
            </a:r>
            <a:r>
              <a:rPr lang="ru-RU" dirty="0"/>
              <a:t> особи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Наведіть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і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еквайрингу</a:t>
            </a:r>
            <a:r>
              <a:rPr lang="ru-RU" dirty="0"/>
              <a:t>.</a:t>
            </a:r>
          </a:p>
          <a:p>
            <a:r>
              <a:rPr lang="ru-RU" dirty="0"/>
              <a:t>6. Охарактеризуйте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процесингу</a:t>
            </a:r>
            <a:r>
              <a:rPr lang="ru-RU" dirty="0"/>
              <a:t> в </a:t>
            </a:r>
            <a:r>
              <a:rPr lang="ru-RU" dirty="0" err="1"/>
              <a:t>платіжній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і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процесингового</a:t>
            </a:r>
            <a:r>
              <a:rPr lang="ru-RU" dirty="0"/>
              <a:t> центру.</a:t>
            </a:r>
          </a:p>
          <a:p>
            <a:r>
              <a:rPr lang="ru-RU" dirty="0"/>
              <a:t>7. Охарактеризуйте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платіжні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: </a:t>
            </a:r>
            <a:r>
              <a:rPr lang="en-US" dirty="0"/>
              <a:t>Visa, MasterCard International, American Express.</a:t>
            </a:r>
          </a:p>
          <a:p>
            <a:r>
              <a:rPr lang="en-US" dirty="0"/>
              <a:t>8. </a:t>
            </a:r>
            <a:r>
              <a:rPr lang="ru-RU" dirty="0" err="1"/>
              <a:t>Наведіть</a:t>
            </a:r>
            <a:r>
              <a:rPr lang="ru-RU" dirty="0"/>
              <a:t> характеристики </a:t>
            </a:r>
            <a:r>
              <a:rPr lang="ru-RU" dirty="0" err="1"/>
              <a:t>платіжної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 НСМЕП і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вона є.</a:t>
            </a:r>
          </a:p>
          <a:p>
            <a:r>
              <a:rPr lang="ru-RU" dirty="0"/>
              <a:t>9. </a:t>
            </a:r>
            <a:r>
              <a:rPr lang="ru-RU" dirty="0" err="1"/>
              <a:t>Наведіть</a:t>
            </a:r>
            <a:r>
              <a:rPr lang="ru-RU" dirty="0"/>
              <a:t> мету, </a:t>
            </a:r>
            <a:r>
              <a:rPr lang="ru-RU" dirty="0" err="1"/>
              <a:t>призначення</a:t>
            </a:r>
            <a:r>
              <a:rPr lang="ru-RU" dirty="0"/>
              <a:t> НСМЕП. Охарактеризуйте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смарт-</a:t>
            </a:r>
            <a:r>
              <a:rPr lang="ru-RU" dirty="0" err="1"/>
              <a:t>технологій</a:t>
            </a:r>
            <a:r>
              <a:rPr lang="ru-RU" dirty="0"/>
              <a:t> в НСМЕП.</a:t>
            </a:r>
          </a:p>
          <a:p>
            <a:r>
              <a:rPr lang="ru-RU" dirty="0"/>
              <a:t>10. Охарактеризуйте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банку в НСМЕП.</a:t>
            </a:r>
          </a:p>
          <a:p>
            <a:r>
              <a:rPr lang="ru-RU" dirty="0"/>
              <a:t>11. </a:t>
            </a:r>
            <a:r>
              <a:rPr lang="ru-RU" dirty="0" err="1"/>
              <a:t>Опишіть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комерційного</a:t>
            </a:r>
            <a:r>
              <a:rPr lang="ru-RU" dirty="0"/>
              <a:t> банку в НСМЕП.</a:t>
            </a:r>
          </a:p>
        </p:txBody>
      </p:sp>
    </p:spTree>
    <p:extLst>
      <p:ext uri="{BB962C8B-B14F-4D97-AF65-F5344CB8AC3E}">
        <p14:creationId xmlns:p14="http://schemas.microsoft.com/office/powerpoint/2010/main" val="6421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587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accent1"/>
                </a:solidFill>
              </a:rPr>
              <a:t>Пластикові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картки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87857" y="2133600"/>
            <a:ext cx="5115219" cy="4253552"/>
          </a:xfrm>
        </p:spPr>
        <p:txBody>
          <a:bodyPr/>
          <a:lstStyle/>
          <a:p>
            <a:pPr algn="just"/>
            <a:r>
              <a:rPr lang="ru-RU" sz="2400" b="1" dirty="0" err="1">
                <a:solidFill>
                  <a:schemeClr val="tx1"/>
                </a:solidFill>
              </a:rPr>
              <a:t>Пластикові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картки</a:t>
            </a:r>
            <a:r>
              <a:rPr lang="ru-RU" sz="2400" dirty="0">
                <a:solidFill>
                  <a:schemeClr val="tx1"/>
                </a:solidFill>
              </a:rPr>
              <a:t> –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персоніфікований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платіжний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інструмент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надає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, яка </a:t>
            </a:r>
            <a:r>
              <a:rPr lang="ru-RU" sz="2400" dirty="0" err="1">
                <a:solidFill>
                  <a:schemeClr val="tx1"/>
                </a:solidFill>
              </a:rPr>
              <a:t>користується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карткою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можливість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безготівкової</a:t>
            </a:r>
            <a:r>
              <a:rPr lang="ru-RU" sz="2400" dirty="0">
                <a:solidFill>
                  <a:schemeClr val="tx1"/>
                </a:solidFill>
              </a:rPr>
              <a:t> оплати </a:t>
            </a:r>
            <a:r>
              <a:rPr lang="ru-RU" sz="2400" dirty="0" err="1">
                <a:solidFill>
                  <a:schemeClr val="tx1"/>
                </a:solidFill>
              </a:rPr>
              <a:t>товарів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послуг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одержати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наявні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кошти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відділеннях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філіях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err="1">
                <a:solidFill>
                  <a:schemeClr val="tx1"/>
                </a:solidFill>
              </a:rPr>
              <a:t>банків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банківських</a:t>
            </a:r>
            <a:r>
              <a:rPr lang="ru-RU" sz="2400" dirty="0">
                <a:solidFill>
                  <a:schemeClr val="tx1"/>
                </a:solidFill>
              </a:rPr>
              <a:t> автоматах.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 descr="navyazyvayut-plastikovye-kar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57127" y="2770496"/>
            <a:ext cx="3895867" cy="24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6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28299" y="2133600"/>
            <a:ext cx="5674777" cy="37776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err="1">
                <a:solidFill>
                  <a:schemeClr val="tx1"/>
                </a:solidFill>
              </a:rPr>
              <a:t>Ідею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запропонував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Едуард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Белламі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книзі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Дивлячись</a:t>
            </a:r>
            <a:r>
              <a:rPr lang="ru-RU" dirty="0">
                <a:solidFill>
                  <a:schemeClr val="tx1"/>
                </a:solidFill>
              </a:rPr>
              <a:t> назад" у 1880 р. 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 	</a:t>
            </a:r>
            <a:r>
              <a:rPr lang="ru-RU" dirty="0" err="1">
                <a:solidFill>
                  <a:schemeClr val="tx1"/>
                </a:solidFill>
              </a:rPr>
              <a:t>Проте</a:t>
            </a:r>
            <a:r>
              <a:rPr lang="ru-RU" dirty="0">
                <a:solidFill>
                  <a:schemeClr val="tx1"/>
                </a:solidFill>
              </a:rPr>
              <a:t> реально </a:t>
            </a:r>
            <a:r>
              <a:rPr lang="ru-RU" dirty="0" err="1">
                <a:solidFill>
                  <a:schemeClr val="tx1"/>
                </a:solidFill>
              </a:rPr>
              <a:t>перші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випущені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в 1914 р. </a:t>
            </a:r>
            <a:r>
              <a:rPr lang="ru-RU" dirty="0" err="1">
                <a:solidFill>
                  <a:schemeClr val="tx1"/>
                </a:solidFill>
              </a:rPr>
              <a:t>відомою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фірмою</a:t>
            </a:r>
            <a:r>
              <a:rPr lang="ru-RU" dirty="0">
                <a:solidFill>
                  <a:schemeClr val="tx1"/>
                </a:solidFill>
              </a:rPr>
              <a:t> 	</a:t>
            </a:r>
            <a:r>
              <a:rPr lang="ru-RU" dirty="0" err="1">
                <a:solidFill>
                  <a:schemeClr val="tx1"/>
                </a:solidFill>
              </a:rPr>
              <a:t>Mobil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Oil</a:t>
            </a:r>
            <a:r>
              <a:rPr lang="ru-RU" dirty="0">
                <a:solidFill>
                  <a:schemeClr val="tx1"/>
                </a:solidFill>
              </a:rPr>
              <a:t>. 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Вони </a:t>
            </a:r>
            <a:r>
              <a:rPr lang="ru-RU" dirty="0" err="1">
                <a:solidFill>
                  <a:schemeClr val="tx1"/>
                </a:solidFill>
              </a:rPr>
              <a:t>використовувалися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оплаті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торгових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операцій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нафтопродуктами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великі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американські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магазини</a:t>
            </a:r>
            <a:r>
              <a:rPr lang="ru-RU" dirty="0">
                <a:solidFill>
                  <a:schemeClr val="tx1"/>
                </a:solidFill>
              </a:rPr>
              <a:t> почали </a:t>
            </a:r>
            <a:r>
              <a:rPr lang="ru-RU" dirty="0" err="1">
                <a:solidFill>
                  <a:schemeClr val="tx1"/>
                </a:solidFill>
              </a:rPr>
              <a:t>видавати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своїм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постійним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клієнтам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заслуговують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довіру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Перші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картонними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дані</a:t>
            </a:r>
            <a:r>
              <a:rPr lang="ru-RU" dirty="0">
                <a:solidFill>
                  <a:schemeClr val="tx1"/>
                </a:solidFill>
              </a:rPr>
              <a:t> на них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записувались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витискались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s://upload.wikimedia.org/wikipedia/commons/thumb/0/0b/Edward_Bellamy_-_photograph_c.1889.jpg/267px-Edward_Bellamy_-_photograph_c.18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791" y="1162323"/>
            <a:ext cx="2079930" cy="2999150"/>
          </a:xfrm>
          <a:prstGeom prst="rect">
            <a:avLst/>
          </a:prstGeom>
          <a:noFill/>
        </p:spPr>
      </p:pic>
      <p:pic>
        <p:nvPicPr>
          <p:cNvPr id="6" name="Picture 4" descr="http://www.dakar71.ru/assets/images/masla/esso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085" y="4161473"/>
            <a:ext cx="1740162" cy="1789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59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05970" y="3196623"/>
            <a:ext cx="9798642" cy="3359091"/>
          </a:xfrm>
        </p:spPr>
        <p:txBody>
          <a:bodyPr/>
          <a:lstStyle/>
          <a:p>
            <a:pPr algn="just"/>
            <a:r>
              <a:rPr lang="ru-RU" dirty="0" err="1">
                <a:solidFill>
                  <a:schemeClr val="tx1"/>
                </a:solidFill>
              </a:rPr>
              <a:t>Сучасна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пластикова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являє</a:t>
            </a:r>
            <a:r>
              <a:rPr lang="ru-RU" dirty="0">
                <a:solidFill>
                  <a:schemeClr val="tx1"/>
                </a:solidFill>
              </a:rPr>
              <a:t> собою пластину </a:t>
            </a:r>
            <a:r>
              <a:rPr lang="ru-RU" dirty="0" err="1">
                <a:solidFill>
                  <a:schemeClr val="tx1"/>
                </a:solidFill>
              </a:rPr>
              <a:t>стандартних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розмірів</a:t>
            </a:r>
            <a:r>
              <a:rPr lang="ru-RU" dirty="0">
                <a:solidFill>
                  <a:schemeClr val="tx1"/>
                </a:solidFill>
              </a:rPr>
              <a:t> (85.6 мм 53.9 мм 0.76 мм), </a:t>
            </a:r>
            <a:r>
              <a:rPr lang="ru-RU" dirty="0" err="1">
                <a:solidFill>
                  <a:schemeClr val="tx1"/>
                </a:solidFill>
              </a:rPr>
              <a:t>виготовлену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спеціальної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стійкої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механічних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термічних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впливів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пластмаси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Одна </a:t>
            </a:r>
            <a:r>
              <a:rPr lang="ru-RU" dirty="0">
                <a:solidFill>
                  <a:schemeClr val="tx1"/>
                </a:solidFill>
              </a:rPr>
              <a:t>з </a:t>
            </a:r>
            <a:r>
              <a:rPr lang="ru-RU" dirty="0" err="1">
                <a:solidFill>
                  <a:schemeClr val="tx1"/>
                </a:solidFill>
              </a:rPr>
              <a:t>основних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пластикової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ідентифікації</a:t>
            </a:r>
            <a:r>
              <a:rPr lang="ru-RU" dirty="0">
                <a:solidFill>
                  <a:schemeClr val="tx1"/>
                </a:solidFill>
              </a:rPr>
              <a:t> особи,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використовує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картку</a:t>
            </a:r>
            <a:r>
              <a:rPr lang="ru-RU" dirty="0">
                <a:solidFill>
                  <a:schemeClr val="tx1"/>
                </a:solidFill>
              </a:rPr>
              <a:t>, як </a:t>
            </a:r>
            <a:r>
              <a:rPr lang="ru-RU" dirty="0" err="1">
                <a:solidFill>
                  <a:schemeClr val="tx1"/>
                </a:solidFill>
              </a:rPr>
              <a:t>суб'єкта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платіжної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. Для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пластикову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наносяться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логотипи</a:t>
            </a:r>
            <a:r>
              <a:rPr lang="ru-RU" dirty="0">
                <a:solidFill>
                  <a:schemeClr val="tx1"/>
                </a:solidFill>
              </a:rPr>
              <a:t> банку-</a:t>
            </a:r>
            <a:r>
              <a:rPr lang="ru-RU" dirty="0" err="1">
                <a:solidFill>
                  <a:schemeClr val="tx1"/>
                </a:solidFill>
              </a:rPr>
              <a:t>емітента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платіжної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обслуговує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ім'я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, номер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рахунку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термін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ru-RU" dirty="0"/>
          </a:p>
        </p:txBody>
      </p:sp>
      <p:pic>
        <p:nvPicPr>
          <p:cNvPr id="7" name="Picture 4" descr="http://fb.ru/misc/i/gallery/32174/848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083" y="796499"/>
            <a:ext cx="3063822" cy="2144676"/>
          </a:xfrm>
          <a:prstGeom prst="rect">
            <a:avLst/>
          </a:prstGeom>
          <a:noFill/>
        </p:spPr>
      </p:pic>
      <p:pic>
        <p:nvPicPr>
          <p:cNvPr id="8" name="Picture 6" descr="http://www.konteh.com.ua/picture/card/car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747" y="575390"/>
            <a:ext cx="4400309" cy="2493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59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характером: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790364"/>
            <a:ext cx="8915400" cy="112085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1). </a:t>
            </a:r>
            <a:r>
              <a:rPr lang="ru-RU" b="1" dirty="0" err="1">
                <a:solidFill>
                  <a:schemeClr val="tx1"/>
                </a:solidFill>
              </a:rPr>
              <a:t>Індивідуальна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картка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окремим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клієнтам</a:t>
            </a:r>
            <a:r>
              <a:rPr lang="ru-RU" dirty="0">
                <a:solidFill>
                  <a:schemeClr val="tx1"/>
                </a:solidFill>
              </a:rPr>
              <a:t> банку.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бути "стандартною"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"золотою". </a:t>
            </a:r>
            <a:r>
              <a:rPr lang="ru-RU" dirty="0" err="1">
                <a:solidFill>
                  <a:schemeClr val="tx1"/>
                </a:solidFill>
              </a:rPr>
              <a:t>Остання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призначена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високою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кредито­спроможністю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передбачає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пільги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користувачів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/>
          </a:p>
        </p:txBody>
      </p:sp>
      <p:pic>
        <p:nvPicPr>
          <p:cNvPr id="4" name="Рисунок 3" descr="Visa Classic bank 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302" y="1995067"/>
            <a:ext cx="3789976" cy="2476618"/>
          </a:xfrm>
          <a:prstGeom prst="rect">
            <a:avLst/>
          </a:prstGeom>
        </p:spPr>
      </p:pic>
      <p:pic>
        <p:nvPicPr>
          <p:cNvPr id="5" name="Рисунок 4" descr="Visa Gold bank 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6912" y="1904182"/>
            <a:ext cx="3929058" cy="25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67579" y="1806053"/>
            <a:ext cx="5881188" cy="443097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2). </a:t>
            </a:r>
            <a:r>
              <a:rPr lang="ru-RU" sz="2400" b="1" dirty="0" err="1">
                <a:solidFill>
                  <a:schemeClr val="tx1"/>
                </a:solidFill>
              </a:rPr>
              <a:t>Сімейна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картка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Видається</a:t>
            </a:r>
            <a:r>
              <a:rPr lang="ru-RU" sz="2400" dirty="0">
                <a:solidFill>
                  <a:schemeClr val="tx1"/>
                </a:solidFill>
              </a:rPr>
              <a:t> членам </a:t>
            </a:r>
            <a:r>
              <a:rPr lang="ru-RU" sz="2400" dirty="0" err="1">
                <a:solidFill>
                  <a:schemeClr val="tx1"/>
                </a:solidFill>
              </a:rPr>
              <a:t>родини</a:t>
            </a:r>
            <a:r>
              <a:rPr lang="ru-RU" sz="2400" dirty="0">
                <a:solidFill>
                  <a:schemeClr val="tx1"/>
                </a:solidFill>
              </a:rPr>
              <a:t> особи,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уклала</a:t>
            </a:r>
            <a:r>
              <a:rPr lang="ru-RU" sz="2400" dirty="0">
                <a:solidFill>
                  <a:schemeClr val="tx1"/>
                </a:solidFill>
              </a:rPr>
              <a:t> контракт та </a:t>
            </a:r>
            <a:r>
              <a:rPr lang="ru-RU" sz="2400" dirty="0" err="1">
                <a:solidFill>
                  <a:schemeClr val="tx1"/>
                </a:solidFill>
              </a:rPr>
              <a:t>несе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відповідальність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рахунком</a:t>
            </a:r>
            <a:r>
              <a:rPr lang="ru-RU" sz="2400" dirty="0">
                <a:solidFill>
                  <a:schemeClr val="tx1"/>
                </a:solidFill>
              </a:rPr>
              <a:t>. Дана </a:t>
            </a:r>
            <a:r>
              <a:rPr lang="ru-RU" sz="2400" dirty="0" err="1">
                <a:solidFill>
                  <a:schemeClr val="tx1"/>
                </a:solidFill>
              </a:rPr>
              <a:t>картка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фактично</a:t>
            </a:r>
            <a:r>
              <a:rPr lang="ru-RU" sz="2400" dirty="0">
                <a:solidFill>
                  <a:schemeClr val="tx1"/>
                </a:solidFill>
              </a:rPr>
              <a:t> є </a:t>
            </a:r>
            <a:r>
              <a:rPr lang="ru-RU" sz="2400" dirty="0" err="1">
                <a:solidFill>
                  <a:schemeClr val="tx1"/>
                </a:solidFill>
              </a:rPr>
              <a:t>анонімною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виконує</a:t>
            </a:r>
            <a:r>
              <a:rPr lang="ru-RU" sz="2400" dirty="0">
                <a:solidFill>
                  <a:schemeClr val="tx1"/>
                </a:solidFill>
              </a:rPr>
              <a:t> роль </a:t>
            </a:r>
            <a:r>
              <a:rPr lang="ru-RU" sz="2400" dirty="0" err="1">
                <a:solidFill>
                  <a:schemeClr val="tx1"/>
                </a:solidFill>
              </a:rPr>
              <a:t>електронного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гаманця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Сімейна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картка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дозволяє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проводити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розрахунки</a:t>
            </a:r>
            <a:r>
              <a:rPr lang="ru-RU" sz="2400" dirty="0">
                <a:solidFill>
                  <a:schemeClr val="tx1"/>
                </a:solidFill>
              </a:rPr>
              <a:t> в межах </a:t>
            </a:r>
            <a:r>
              <a:rPr lang="ru-RU" sz="2400" dirty="0" err="1">
                <a:solidFill>
                  <a:schemeClr val="tx1"/>
                </a:solidFill>
              </a:rPr>
              <a:t>коштів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виділених</a:t>
            </a:r>
            <a:r>
              <a:rPr lang="ru-RU" sz="2400" dirty="0">
                <a:solidFill>
                  <a:schemeClr val="tx1"/>
                </a:solidFill>
              </a:rPr>
              <a:t> особою, яка </a:t>
            </a:r>
            <a:r>
              <a:rPr lang="ru-RU" sz="2400" dirty="0" err="1">
                <a:solidFill>
                  <a:schemeClr val="tx1"/>
                </a:solidFill>
              </a:rPr>
              <a:t>уклала</a:t>
            </a:r>
            <a:r>
              <a:rPr lang="ru-RU" sz="2400" dirty="0">
                <a:solidFill>
                  <a:schemeClr val="tx1"/>
                </a:solidFill>
              </a:rPr>
              <a:t> контракт з банком, і як правило </a:t>
            </a:r>
            <a:r>
              <a:rPr lang="ru-RU" sz="2400" dirty="0" err="1">
                <a:solidFill>
                  <a:schemeClr val="tx1"/>
                </a:solidFill>
              </a:rPr>
              <a:t>може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використовуватися</a:t>
            </a:r>
            <a:r>
              <a:rPr lang="ru-RU" sz="2400" dirty="0">
                <a:solidFill>
                  <a:schemeClr val="tx1"/>
                </a:solidFill>
              </a:rPr>
              <a:t> членами </a:t>
            </a:r>
            <a:r>
              <a:rPr lang="ru-RU" sz="2400" dirty="0" err="1">
                <a:solidFill>
                  <a:schemeClr val="tx1"/>
                </a:solidFill>
              </a:rPr>
              <a:t>однієї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родини</a:t>
            </a:r>
            <a:r>
              <a:rPr lang="ru-RU" sz="2400" dirty="0">
                <a:solidFill>
                  <a:schemeClr val="tx1"/>
                </a:solidFill>
              </a:rPr>
              <a:t> для </a:t>
            </a:r>
            <a:r>
              <a:rPr lang="ru-RU" sz="2400" dirty="0" err="1">
                <a:solidFill>
                  <a:schemeClr val="tx1"/>
                </a:solidFill>
              </a:rPr>
              <a:t>проведення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поточних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платежів</a:t>
            </a:r>
            <a:endParaRPr lang="ru-RU" sz="2400" dirty="0"/>
          </a:p>
        </p:txBody>
      </p:sp>
      <p:pic>
        <p:nvPicPr>
          <p:cNvPr id="7" name="Объект 6" descr="1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91373" y="2271044"/>
            <a:ext cx="4313238" cy="28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7672" y="2373284"/>
            <a:ext cx="5852198" cy="4335439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3). Корпоративна </a:t>
            </a:r>
            <a:r>
              <a:rPr lang="ru-RU" b="1" dirty="0" err="1">
                <a:solidFill>
                  <a:schemeClr val="tx1"/>
                </a:solidFill>
              </a:rPr>
              <a:t>картка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В</a:t>
            </a:r>
            <a:r>
              <a:rPr lang="ru-RU" dirty="0" err="1">
                <a:solidFill>
                  <a:schemeClr val="tx1"/>
                </a:solidFill>
              </a:rPr>
              <a:t>идається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фірмі</a:t>
            </a:r>
            <a:r>
              <a:rPr lang="ru-RU" dirty="0">
                <a:solidFill>
                  <a:schemeClr val="tx1"/>
                </a:solidFill>
              </a:rPr>
              <a:t>), на </a:t>
            </a:r>
            <a:r>
              <a:rPr lang="ru-RU" dirty="0" err="1">
                <a:solidFill>
                  <a:schemeClr val="tx1"/>
                </a:solidFill>
              </a:rPr>
              <a:t>основі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надаватись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індивідуальні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обраним</a:t>
            </a:r>
            <a:r>
              <a:rPr lang="ru-RU" dirty="0">
                <a:solidFill>
                  <a:schemeClr val="tx1"/>
                </a:solidFill>
              </a:rPr>
              <a:t> особам. </a:t>
            </a:r>
            <a:r>
              <a:rPr lang="ru-RU" dirty="0" err="1">
                <a:solidFill>
                  <a:schemeClr val="tx1"/>
                </a:solidFill>
              </a:rPr>
              <a:t>Відповідальність</a:t>
            </a:r>
            <a:r>
              <a:rPr lang="ru-RU" dirty="0">
                <a:solidFill>
                  <a:schemeClr val="tx1"/>
                </a:solidFill>
              </a:rPr>
              <a:t> перед банком за </a:t>
            </a:r>
            <a:r>
              <a:rPr lang="ru-RU" dirty="0" err="1">
                <a:solidFill>
                  <a:schemeClr val="tx1"/>
                </a:solidFill>
              </a:rPr>
              <a:t>корпоративний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рахунок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несе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організація</a:t>
            </a:r>
            <a:r>
              <a:rPr lang="ru-RU" dirty="0">
                <a:solidFill>
                  <a:schemeClr val="tx1"/>
                </a:solidFill>
              </a:rPr>
              <a:t>, а не </a:t>
            </a:r>
            <a:r>
              <a:rPr lang="ru-RU" dirty="0" err="1">
                <a:solidFill>
                  <a:schemeClr val="tx1"/>
                </a:solidFill>
              </a:rPr>
              <a:t>клієнти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користувачами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індивідуальних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корпоративних</a:t>
            </a:r>
            <a:r>
              <a:rPr lang="ru-RU" dirty="0">
                <a:solidFill>
                  <a:schemeClr val="tx1"/>
                </a:solidFill>
              </a:rPr>
              <a:t>  </a:t>
            </a:r>
            <a:r>
              <a:rPr lang="ru-RU" dirty="0" err="1">
                <a:solidFill>
                  <a:schemeClr val="tx1"/>
                </a:solidFill>
              </a:rPr>
              <a:t>карток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Корпоративні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використо</a:t>
            </a:r>
            <a:r>
              <a:rPr lang="ru-RU" dirty="0">
                <a:solidFill>
                  <a:schemeClr val="tx1"/>
                </a:solidFill>
              </a:rPr>
              <a:t>­ </a:t>
            </a:r>
            <a:r>
              <a:rPr lang="ru-RU" dirty="0" err="1">
                <a:solidFill>
                  <a:schemeClr val="tx1"/>
                </a:solidFill>
              </a:rPr>
              <a:t>вуватись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незначних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поточних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господарських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розрахунків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надаватись</a:t>
            </a:r>
            <a:r>
              <a:rPr lang="ru-RU" dirty="0">
                <a:solidFill>
                  <a:schemeClr val="tx1"/>
                </a:solidFill>
              </a:rPr>
              <a:t> персоналу у </a:t>
            </a:r>
            <a:r>
              <a:rPr lang="ru-RU" dirty="0" err="1">
                <a:solidFill>
                  <a:schemeClr val="tx1"/>
                </a:solidFill>
              </a:rPr>
              <a:t>випадках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відряджень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endParaRPr lang="ru-RU" dirty="0"/>
          </a:p>
        </p:txBody>
      </p:sp>
      <p:pic>
        <p:nvPicPr>
          <p:cNvPr id="5" name="Picture 4" descr="http://www.oschadbank.ua/upload/iblock/bec/_0025_DebitGold_Corp_card-mi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124" y="2841568"/>
            <a:ext cx="4313238" cy="2804984"/>
          </a:xfrm>
          <a:prstGeom prst="rect">
            <a:avLst/>
          </a:prstGeom>
          <a:noFill/>
        </p:spPr>
      </p:pic>
      <p:pic>
        <p:nvPicPr>
          <p:cNvPr id="6" name="Рисунок 5" descr="23952_plastikovye_karty_dizajn_plastika_i_poligrafkomplekty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2449" y="155826"/>
            <a:ext cx="3537375" cy="2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133599"/>
            <a:ext cx="5988676" cy="4117075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4). </a:t>
            </a:r>
            <a:r>
              <a:rPr lang="ru-RU" b="1" dirty="0" err="1">
                <a:solidFill>
                  <a:schemeClr val="tx1"/>
                </a:solidFill>
              </a:rPr>
              <a:t>Картки</a:t>
            </a:r>
            <a:r>
              <a:rPr lang="ru-RU" b="1" dirty="0">
                <a:solidFill>
                  <a:schemeClr val="tx1"/>
                </a:solidFill>
              </a:rPr>
              <a:t> туризму і </a:t>
            </a:r>
            <a:r>
              <a:rPr lang="ru-RU" b="1" dirty="0" err="1">
                <a:solidFill>
                  <a:schemeClr val="tx1"/>
                </a:solidFill>
              </a:rPr>
              <a:t>розваг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travel &amp; </a:t>
            </a:r>
            <a:r>
              <a:rPr lang="en-US" dirty="0" err="1">
                <a:solidFill>
                  <a:schemeClr val="tx1"/>
                </a:solidFill>
              </a:rPr>
              <a:t>entertaiment</a:t>
            </a:r>
            <a:r>
              <a:rPr lang="en-US" dirty="0">
                <a:solidFill>
                  <a:schemeClr val="tx1"/>
                </a:solidFill>
              </a:rPr>
              <a:t> cards) - </a:t>
            </a:r>
            <a:r>
              <a:rPr lang="ru-RU" dirty="0" err="1">
                <a:solidFill>
                  <a:schemeClr val="tx1"/>
                </a:solidFill>
              </a:rPr>
              <a:t>платіжні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випускаються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компаніями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спеціалізуються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обслуговуванні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зазначеної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сфери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American Express, Dinners Club</a:t>
            </a:r>
            <a:r>
              <a:rPr lang="uk-UA" dirty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NK_KPN_SVP_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0747" y="2126222"/>
            <a:ext cx="4442836" cy="333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8173" y="2133600"/>
            <a:ext cx="5554639" cy="3777622"/>
          </a:xfrm>
        </p:spPr>
        <p:txBody>
          <a:bodyPr/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Магнітна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картка</a:t>
            </a:r>
            <a:r>
              <a:rPr lang="ru-RU" dirty="0">
                <a:solidFill>
                  <a:schemeClr val="tx1"/>
                </a:solidFill>
              </a:rPr>
              <a:t> -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пластикова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картка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відповідає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специфікаціям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ISO,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зворотному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боці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магнітну</a:t>
            </a:r>
            <a:r>
              <a:rPr lang="ru-RU" dirty="0">
                <a:solidFill>
                  <a:schemeClr val="tx1"/>
                </a:solidFill>
              </a:rPr>
              <a:t> шуту з </a:t>
            </a:r>
            <a:r>
              <a:rPr lang="ru-RU" dirty="0" err="1">
                <a:solidFill>
                  <a:schemeClr val="tx1"/>
                </a:solidFill>
              </a:rPr>
              <a:t>інформацією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об'ємом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100 байт </a:t>
            </a:r>
            <a:r>
              <a:rPr lang="ru-RU" dirty="0" err="1">
                <a:solidFill>
                  <a:schemeClr val="tx1"/>
                </a:solidFill>
              </a:rPr>
              <a:t>пам'яті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прочитується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спеціальним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зчитуючим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пристроєм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місце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підпису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магнітні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r>
              <a:rPr lang="ru-RU" dirty="0">
                <a:solidFill>
                  <a:schemeClr val="tx1"/>
                </a:solidFill>
              </a:rPr>
              <a:t> широко </a:t>
            </a:r>
            <a:r>
              <a:rPr lang="ru-RU" dirty="0" err="1">
                <a:solidFill>
                  <a:schemeClr val="tx1"/>
                </a:solidFill>
              </a:rPr>
              <a:t>використовуються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усьому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банківські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кредитні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дебетові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картки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0747" y="1080900"/>
            <a:ext cx="3944452" cy="2457967"/>
          </a:xfrm>
          <a:prstGeom prst="rect">
            <a:avLst/>
          </a:prstGeom>
        </p:spPr>
      </p:pic>
      <p:pic>
        <p:nvPicPr>
          <p:cNvPr id="6" name="Рисунок 5" descr="371b0-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743" y="4015033"/>
            <a:ext cx="2841434" cy="17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619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867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Системи дистанційного надання банківських послуг клієнтам. </vt:lpstr>
      <vt:lpstr>Пластикові  картки</vt:lpstr>
      <vt:lpstr>Презентация PowerPoint</vt:lpstr>
      <vt:lpstr>Презентация PowerPoint</vt:lpstr>
      <vt:lpstr>За характером: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2.ЧІП КАРТКИ</vt:lpstr>
      <vt:lpstr>Презентация PowerPoint</vt:lpstr>
      <vt:lpstr>3. БЕЗКОНТАКТНІ КАРТки</vt:lpstr>
      <vt:lpstr>4. КОМБІНОВАНІ КАРТКИ</vt:lpstr>
      <vt:lpstr>Пластикові  картки  можна класифікувати  за  різними ознаками:   </vt:lpstr>
      <vt:lpstr>Презентация PowerPoint</vt:lpstr>
      <vt:lpstr>Контрольні питання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5</cp:revision>
  <dcterms:created xsi:type="dcterms:W3CDTF">2020-05-21T09:31:29Z</dcterms:created>
  <dcterms:modified xsi:type="dcterms:W3CDTF">2020-11-13T05:58:54Z</dcterms:modified>
</cp:coreProperties>
</file>