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custDataLst>
    <p:tags r:id="rId1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098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98831-810A-49EF-89D2-9708E12BD806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DE365-5DB3-4DDE-A5BE-36A308ED72D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98831-810A-49EF-89D2-9708E12BD806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DE365-5DB3-4DDE-A5BE-36A308ED72D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98831-810A-49EF-89D2-9708E12BD806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DE365-5DB3-4DDE-A5BE-36A308ED72D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98831-810A-49EF-89D2-9708E12BD806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DE365-5DB3-4DDE-A5BE-36A308ED72D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98831-810A-49EF-89D2-9708E12BD806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DE365-5DB3-4DDE-A5BE-36A308ED72D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98831-810A-49EF-89D2-9708E12BD806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DE365-5DB3-4DDE-A5BE-36A308ED72D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98831-810A-49EF-89D2-9708E12BD806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DE365-5DB3-4DDE-A5BE-36A308ED72D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98831-810A-49EF-89D2-9708E12BD806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DE365-5DB3-4DDE-A5BE-36A308ED72D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98831-810A-49EF-89D2-9708E12BD806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DE365-5DB3-4DDE-A5BE-36A308ED72D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98831-810A-49EF-89D2-9708E12BD806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DE365-5DB3-4DDE-A5BE-36A308ED72D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98831-810A-49EF-89D2-9708E12BD806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DE365-5DB3-4DDE-A5BE-36A308ED72D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B498831-810A-49EF-89D2-9708E12BD806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0AADE365-5DB3-4DDE-A5BE-36A308ED72D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340769"/>
            <a:ext cx="7772400" cy="2259682"/>
          </a:xfrm>
        </p:spPr>
        <p:txBody>
          <a:bodyPr>
            <a:normAutofit/>
          </a:bodyPr>
          <a:lstStyle/>
          <a:p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Презентація на тему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Парниковий ефект.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Озонові дірки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570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0" y="3212976"/>
            <a:ext cx="8892480" cy="3645024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Причин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явища</a:t>
            </a:r>
            <a:r>
              <a:rPr lang="ru-RU" dirty="0"/>
              <a:t> є </a:t>
            </a:r>
            <a:r>
              <a:rPr lang="ru-RU" dirty="0" err="1"/>
              <a:t>кілька</a:t>
            </a:r>
            <a:r>
              <a:rPr lang="ru-RU" dirty="0"/>
              <a:t>, і </a:t>
            </a:r>
            <a:r>
              <a:rPr lang="ru-RU" dirty="0" err="1"/>
              <a:t>найголовніша</a:t>
            </a:r>
            <a:r>
              <a:rPr lang="ru-RU" dirty="0"/>
              <a:t> з них – </a:t>
            </a:r>
            <a:r>
              <a:rPr lang="ru-RU" dirty="0" err="1"/>
              <a:t>забруднення</a:t>
            </a:r>
            <a:r>
              <a:rPr lang="ru-RU" dirty="0"/>
              <a:t> </a:t>
            </a:r>
            <a:r>
              <a:rPr lang="ru-RU" dirty="0" err="1"/>
              <a:t>навколишнього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. </a:t>
            </a:r>
            <a:r>
              <a:rPr lang="ru-RU" dirty="0" err="1"/>
              <a:t>Безліч</a:t>
            </a:r>
            <a:r>
              <a:rPr lang="ru-RU" dirty="0"/>
              <a:t> фабрик, </a:t>
            </a:r>
            <a:r>
              <a:rPr lang="ru-RU" dirty="0" err="1"/>
              <a:t>заводів</a:t>
            </a:r>
            <a:r>
              <a:rPr lang="ru-RU" dirty="0"/>
              <a:t>, </a:t>
            </a:r>
            <a:r>
              <a:rPr lang="ru-RU" dirty="0" err="1"/>
              <a:t>димових</a:t>
            </a:r>
            <a:r>
              <a:rPr lang="ru-RU" dirty="0"/>
              <a:t> </a:t>
            </a:r>
            <a:r>
              <a:rPr lang="ru-RU" dirty="0" err="1"/>
              <a:t>газових</a:t>
            </a:r>
            <a:r>
              <a:rPr lang="ru-RU" dirty="0"/>
              <a:t> ТЕЦ </a:t>
            </a:r>
            <a:r>
              <a:rPr lang="ru-RU" dirty="0" err="1"/>
              <a:t>викидають</a:t>
            </a:r>
            <a:r>
              <a:rPr lang="ru-RU" dirty="0"/>
              <a:t> в атмосферу, в тому </a:t>
            </a:r>
            <a:r>
              <a:rPr lang="ru-RU" dirty="0" err="1"/>
              <a:t>числі</a:t>
            </a:r>
            <a:r>
              <a:rPr lang="ru-RU" dirty="0"/>
              <a:t>, і </a:t>
            </a:r>
            <a:r>
              <a:rPr lang="ru-RU" dirty="0" err="1"/>
              <a:t>згадуваний</a:t>
            </a:r>
            <a:r>
              <a:rPr lang="ru-RU" dirty="0"/>
              <a:t> хлор, і той </a:t>
            </a:r>
            <a:r>
              <a:rPr lang="ru-RU" dirty="0" err="1"/>
              <a:t>вже</a:t>
            </a:r>
            <a:r>
              <a:rPr lang="ru-RU" dirty="0"/>
              <a:t> </a:t>
            </a:r>
            <a:r>
              <a:rPr lang="ru-RU" dirty="0" err="1"/>
              <a:t>вступаючи</a:t>
            </a:r>
            <a:r>
              <a:rPr lang="ru-RU" dirty="0"/>
              <a:t> в </a:t>
            </a:r>
            <a:r>
              <a:rPr lang="ru-RU" dirty="0" err="1"/>
              <a:t>хімічні</a:t>
            </a:r>
            <a:r>
              <a:rPr lang="ru-RU" dirty="0"/>
              <a:t> </a:t>
            </a:r>
            <a:r>
              <a:rPr lang="ru-RU" dirty="0" err="1"/>
              <a:t>реакції</a:t>
            </a:r>
            <a:r>
              <a:rPr lang="ru-RU" dirty="0"/>
              <a:t>, </a:t>
            </a:r>
            <a:r>
              <a:rPr lang="ru-RU" dirty="0" err="1"/>
              <a:t>робить</a:t>
            </a:r>
            <a:r>
              <a:rPr lang="ru-RU" dirty="0"/>
              <a:t> бум в </a:t>
            </a:r>
            <a:r>
              <a:rPr lang="ru-RU" dirty="0" err="1" smtClean="0"/>
              <a:t>атмосфері</a:t>
            </a:r>
            <a:r>
              <a:rPr lang="ru-RU" dirty="0" smtClean="0"/>
              <a:t> .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появі</a:t>
            </a:r>
            <a:r>
              <a:rPr lang="ru-RU" dirty="0"/>
              <a:t> </a:t>
            </a:r>
            <a:r>
              <a:rPr lang="ru-RU" dirty="0" err="1"/>
              <a:t>озонових</a:t>
            </a:r>
            <a:r>
              <a:rPr lang="ru-RU" dirty="0"/>
              <a:t> </a:t>
            </a:r>
            <a:r>
              <a:rPr lang="ru-RU" dirty="0" err="1"/>
              <a:t>дір</a:t>
            </a:r>
            <a:r>
              <a:rPr lang="ru-RU" dirty="0"/>
              <a:t> в </a:t>
            </a:r>
            <a:r>
              <a:rPr lang="ru-RU" dirty="0" err="1"/>
              <a:t>чималому</a:t>
            </a:r>
            <a:r>
              <a:rPr lang="ru-RU" dirty="0"/>
              <a:t> </a:t>
            </a:r>
            <a:r>
              <a:rPr lang="ru-RU" dirty="0" err="1"/>
              <a:t>ступені</a:t>
            </a:r>
            <a:r>
              <a:rPr lang="ru-RU" dirty="0"/>
              <a:t> </a:t>
            </a:r>
            <a:r>
              <a:rPr lang="ru-RU" dirty="0" err="1"/>
              <a:t>сприяли</a:t>
            </a:r>
            <a:r>
              <a:rPr lang="ru-RU" dirty="0"/>
              <a:t> </a:t>
            </a:r>
            <a:r>
              <a:rPr lang="ru-RU" dirty="0" err="1"/>
              <a:t>ядерні</a:t>
            </a:r>
            <a:r>
              <a:rPr lang="ru-RU" dirty="0"/>
              <a:t> </a:t>
            </a:r>
            <a:r>
              <a:rPr lang="ru-RU" dirty="0" err="1"/>
              <a:t>випробування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проводилися</a:t>
            </a:r>
            <a:r>
              <a:rPr lang="ru-RU" dirty="0"/>
              <a:t> в </a:t>
            </a:r>
            <a:r>
              <a:rPr lang="ru-RU" dirty="0" err="1"/>
              <a:t>минулому</a:t>
            </a:r>
            <a:r>
              <a:rPr lang="ru-RU" dirty="0"/>
              <a:t> </a:t>
            </a:r>
            <a:r>
              <a:rPr lang="ru-RU" dirty="0" err="1"/>
              <a:t>столітті</a:t>
            </a:r>
            <a:r>
              <a:rPr lang="ru-RU" dirty="0"/>
              <a:t>. При </a:t>
            </a:r>
            <a:r>
              <a:rPr lang="ru-RU" dirty="0" err="1"/>
              <a:t>ядерних</a:t>
            </a:r>
            <a:r>
              <a:rPr lang="ru-RU" dirty="0"/>
              <a:t> </a:t>
            </a:r>
            <a:r>
              <a:rPr lang="ru-RU" dirty="0" err="1"/>
              <a:t>вибухах</a:t>
            </a:r>
            <a:r>
              <a:rPr lang="ru-RU" dirty="0"/>
              <a:t> в атмосферу </a:t>
            </a:r>
            <a:r>
              <a:rPr lang="ru-RU" dirty="0" err="1"/>
              <a:t>потрапляють</a:t>
            </a:r>
            <a:r>
              <a:rPr lang="ru-RU" dirty="0"/>
              <a:t> окиси азоту,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вступаючи</a:t>
            </a:r>
            <a:r>
              <a:rPr lang="ru-RU" dirty="0"/>
              <a:t> в </a:t>
            </a:r>
            <a:r>
              <a:rPr lang="ru-RU" dirty="0" err="1"/>
              <a:t>хімічні</a:t>
            </a:r>
            <a:r>
              <a:rPr lang="ru-RU" dirty="0"/>
              <a:t> </a:t>
            </a:r>
            <a:r>
              <a:rPr lang="ru-RU" dirty="0" err="1"/>
              <a:t>реакції</a:t>
            </a:r>
            <a:r>
              <a:rPr lang="ru-RU" dirty="0"/>
              <a:t> з озоном,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руйнують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.</a:t>
            </a:r>
          </a:p>
        </p:txBody>
      </p:sp>
      <p:pic>
        <p:nvPicPr>
          <p:cNvPr id="9218" name="Picture 2" descr="Ð¢ÐÐ¦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9660" y="188640"/>
            <a:ext cx="4994920" cy="2813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2037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650512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посиленого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ультрафіолетового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випромінювання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збільшиться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людей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захворюванням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рак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шкіри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падає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імунітет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приводить і до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багатьох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хвороб. </a:t>
            </a:r>
            <a:b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800" dirty="0"/>
          </a:p>
        </p:txBody>
      </p:sp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107504" y="2679192"/>
            <a:ext cx="4391343" cy="406347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Втім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посиленого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ультрафіолетового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випромінювання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проходить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крізь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озонову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діру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страждати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не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люди, а й,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жителі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верхніх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шарів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океану: креветки,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краби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водорості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Чим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небезпечні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озонові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діри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них? Все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 проблемами з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імунітетом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10242" name="Picture 2" descr="Ð ÐµÐ·ÑÐ»ÑÑÐ°Ñ Ð¿Ð¾ÑÑÐºÑ Ð·Ð¾Ð±ÑÐ°Ð¶ÐµÐ½Ñ Ð·Ð° Ð·Ð°Ð¿Ð¸ÑÐ¾Ð¼ &quot;Ð¾Ð·Ð¾Ð½Ð¾Ð²Ñ Ð´ÑÑÐ¸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617563"/>
            <a:ext cx="4125105" cy="4125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191665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-180528" y="1556792"/>
            <a:ext cx="4392488" cy="5904656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ru-RU" b="1" dirty="0" err="1" smtClean="0">
                <a:solidFill>
                  <a:schemeClr val="tx1"/>
                </a:solidFill>
              </a:rPr>
              <a:t>Почати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регулювання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викидів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руйнівних</a:t>
            </a:r>
            <a:r>
              <a:rPr lang="ru-RU" b="1" dirty="0">
                <a:solidFill>
                  <a:schemeClr val="tx1"/>
                </a:solidFill>
              </a:rPr>
              <a:t> для озону </a:t>
            </a:r>
            <a:r>
              <a:rPr lang="ru-RU" b="1" dirty="0" err="1">
                <a:solidFill>
                  <a:schemeClr val="tx1"/>
                </a:solidFill>
              </a:rPr>
              <a:t>хімічних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елементів</a:t>
            </a:r>
            <a:r>
              <a:rPr lang="ru-RU" b="1" dirty="0">
                <a:solidFill>
                  <a:schemeClr val="tx1"/>
                </a:solidFill>
              </a:rPr>
              <a:t> в атмосферу.</a:t>
            </a:r>
          </a:p>
          <a:p>
            <a:pPr fontAlgn="base"/>
            <a:r>
              <a:rPr lang="ru-RU" b="1" dirty="0" err="1">
                <a:solidFill>
                  <a:schemeClr val="tx1"/>
                </a:solidFill>
              </a:rPr>
              <a:t>Почати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відновлювати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штучним</a:t>
            </a:r>
            <a:r>
              <a:rPr lang="ru-RU" b="1" dirty="0">
                <a:solidFill>
                  <a:schemeClr val="tx1"/>
                </a:solidFill>
              </a:rPr>
              <a:t> шляхом </a:t>
            </a:r>
            <a:r>
              <a:rPr lang="ru-RU" b="1" dirty="0" err="1">
                <a:solidFill>
                  <a:schemeClr val="tx1"/>
                </a:solidFill>
              </a:rPr>
              <a:t>кількість</a:t>
            </a:r>
            <a:r>
              <a:rPr lang="ru-RU" b="1" dirty="0">
                <a:solidFill>
                  <a:schemeClr val="tx1"/>
                </a:solidFill>
              </a:rPr>
              <a:t> озону на </a:t>
            </a:r>
            <a:r>
              <a:rPr lang="ru-RU" b="1" dirty="0" err="1">
                <a:solidFill>
                  <a:schemeClr val="tx1"/>
                </a:solidFill>
              </a:rPr>
              <a:t>місці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озонових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дір</a:t>
            </a:r>
            <a:r>
              <a:rPr lang="ru-RU" b="1" dirty="0">
                <a:solidFill>
                  <a:schemeClr val="tx1"/>
                </a:solidFill>
              </a:rPr>
              <a:t>. </a:t>
            </a:r>
            <a:r>
              <a:rPr lang="ru-RU" b="1" dirty="0" err="1">
                <a:solidFill>
                  <a:schemeClr val="tx1"/>
                </a:solidFill>
              </a:rPr>
              <a:t>Робити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це</a:t>
            </a:r>
            <a:r>
              <a:rPr lang="ru-RU" b="1" dirty="0">
                <a:solidFill>
                  <a:schemeClr val="tx1"/>
                </a:solidFill>
              </a:rPr>
              <a:t> таким чином, за </a:t>
            </a:r>
            <a:r>
              <a:rPr lang="ru-RU" b="1" dirty="0" err="1">
                <a:solidFill>
                  <a:schemeClr val="tx1"/>
                </a:solidFill>
              </a:rPr>
              <a:t>допомогою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літальних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апаратів</a:t>
            </a:r>
            <a:r>
              <a:rPr lang="ru-RU" b="1" dirty="0">
                <a:solidFill>
                  <a:schemeClr val="tx1"/>
                </a:solidFill>
              </a:rPr>
              <a:t> на </a:t>
            </a:r>
            <a:r>
              <a:rPr lang="ru-RU" b="1" dirty="0" err="1">
                <a:solidFill>
                  <a:schemeClr val="tx1"/>
                </a:solidFill>
              </a:rPr>
              <a:t>висоті</a:t>
            </a:r>
            <a:r>
              <a:rPr lang="ru-RU" b="1" dirty="0">
                <a:solidFill>
                  <a:schemeClr val="tx1"/>
                </a:solidFill>
              </a:rPr>
              <a:t> 12-30 км </a:t>
            </a:r>
            <a:r>
              <a:rPr lang="ru-RU" b="1" dirty="0" err="1">
                <a:solidFill>
                  <a:schemeClr val="tx1"/>
                </a:solidFill>
              </a:rPr>
              <a:t>розпорошувати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штучний</a:t>
            </a:r>
            <a:r>
              <a:rPr lang="ru-RU" b="1" dirty="0">
                <a:solidFill>
                  <a:schemeClr val="tx1"/>
                </a:solidFill>
              </a:rPr>
              <a:t> озон в </a:t>
            </a:r>
            <a:r>
              <a:rPr lang="ru-RU" b="1" dirty="0" err="1">
                <a:solidFill>
                  <a:schemeClr val="tx1"/>
                </a:solidFill>
              </a:rPr>
              <a:t>атмосфері</a:t>
            </a:r>
            <a:r>
              <a:rPr lang="ru-RU" b="1" dirty="0">
                <a:solidFill>
                  <a:schemeClr val="tx1"/>
                </a:solidFill>
              </a:rPr>
              <a:t>. </a:t>
            </a:r>
            <a:r>
              <a:rPr lang="ru-RU" b="1" dirty="0" err="1">
                <a:solidFill>
                  <a:schemeClr val="tx1"/>
                </a:solidFill>
              </a:rPr>
              <a:t>Недоліком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цього</a:t>
            </a:r>
            <a:r>
              <a:rPr lang="ru-RU" b="1" dirty="0">
                <a:solidFill>
                  <a:schemeClr val="tx1"/>
                </a:solidFill>
              </a:rPr>
              <a:t> методу є </a:t>
            </a:r>
            <a:r>
              <a:rPr lang="ru-RU" b="1" dirty="0" err="1">
                <a:solidFill>
                  <a:schemeClr val="tx1"/>
                </a:solidFill>
              </a:rPr>
              <a:t>необхідність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суттєвих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економічних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витрат</a:t>
            </a:r>
            <a:r>
              <a:rPr lang="ru-RU" b="1" dirty="0">
                <a:solidFill>
                  <a:schemeClr val="tx1"/>
                </a:solidFill>
              </a:rPr>
              <a:t>, та й </a:t>
            </a:r>
            <a:r>
              <a:rPr lang="ru-RU" b="1" dirty="0" err="1">
                <a:solidFill>
                  <a:schemeClr val="tx1"/>
                </a:solidFill>
              </a:rPr>
              <a:t>значну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кількість</a:t>
            </a:r>
            <a:r>
              <a:rPr lang="ru-RU" b="1" dirty="0">
                <a:solidFill>
                  <a:schemeClr val="tx1"/>
                </a:solidFill>
              </a:rPr>
              <a:t> озону за раз </a:t>
            </a:r>
            <a:r>
              <a:rPr lang="ru-RU" b="1" dirty="0" err="1">
                <a:solidFill>
                  <a:schemeClr val="tx1"/>
                </a:solidFill>
              </a:rPr>
              <a:t>розпорошити</a:t>
            </a:r>
            <a:r>
              <a:rPr lang="ru-RU" b="1" dirty="0">
                <a:solidFill>
                  <a:schemeClr val="tx1"/>
                </a:solidFill>
              </a:rPr>
              <a:t> в </a:t>
            </a:r>
            <a:r>
              <a:rPr lang="ru-RU" b="1" dirty="0" err="1">
                <a:solidFill>
                  <a:schemeClr val="tx1"/>
                </a:solidFill>
              </a:rPr>
              <a:t>атмосфері</a:t>
            </a:r>
            <a:r>
              <a:rPr lang="ru-RU" b="1" dirty="0">
                <a:solidFill>
                  <a:schemeClr val="tx1"/>
                </a:solidFill>
              </a:rPr>
              <a:t> при </a:t>
            </a:r>
            <a:r>
              <a:rPr lang="ru-RU" b="1" dirty="0" err="1">
                <a:solidFill>
                  <a:schemeClr val="tx1"/>
                </a:solidFill>
              </a:rPr>
              <a:t>сучасних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технологіях</a:t>
            </a:r>
            <a:r>
              <a:rPr lang="ru-RU" b="1" dirty="0">
                <a:solidFill>
                  <a:schemeClr val="tx1"/>
                </a:solidFill>
              </a:rPr>
              <a:t>, на жаль, </a:t>
            </a:r>
            <a:r>
              <a:rPr lang="ru-RU" b="1" dirty="0" err="1">
                <a:solidFill>
                  <a:schemeClr val="tx1"/>
                </a:solidFill>
              </a:rPr>
              <a:t>неможливо</a:t>
            </a:r>
            <a:r>
              <a:rPr lang="ru-RU" b="1" dirty="0">
                <a:solidFill>
                  <a:schemeClr val="tx1"/>
                </a:solidFill>
              </a:rPr>
              <a:t>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45336"/>
            <a:ext cx="8229600" cy="515512"/>
          </a:xfrm>
        </p:spPr>
        <p:txBody>
          <a:bodyPr>
            <a:normAutofit fontScale="90000"/>
          </a:bodyPr>
          <a:lstStyle/>
          <a:p>
            <a:pPr marL="0" indent="0" fontAlgn="base"/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Рішення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проблеми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озонових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дір</a:t>
            </a:r>
            <a:r>
              <a:rPr lang="ru-RU" b="1" dirty="0">
                <a:solidFill>
                  <a:schemeClr val="tx1"/>
                </a:solidFill>
              </a:rPr>
              <a:t>:</a:t>
            </a:r>
            <a:br>
              <a:rPr lang="ru-RU" b="1" dirty="0">
                <a:solidFill>
                  <a:schemeClr val="tx1"/>
                </a:solidFill>
              </a:rPr>
            </a:br>
            <a:r>
              <a:rPr lang="uk-UA" b="1" dirty="0">
                <a:solidFill>
                  <a:schemeClr val="tx1"/>
                </a:solidFill>
              </a:rPr>
              <a:t/>
            </a:r>
            <a:br>
              <a:rPr lang="uk-UA" b="1" dirty="0">
                <a:solidFill>
                  <a:schemeClr val="tx1"/>
                </a:solidFill>
              </a:rPr>
            </a:br>
            <a:r>
              <a:rPr lang="uk-UA" b="1" dirty="0">
                <a:solidFill>
                  <a:schemeClr val="tx1"/>
                </a:solidFill>
              </a:rPr>
              <a:t/>
            </a:r>
            <a:br>
              <a:rPr lang="uk-UA" b="1" dirty="0">
                <a:solidFill>
                  <a:schemeClr val="tx1"/>
                </a:solidFill>
              </a:rPr>
            </a:br>
            <a:endParaRPr lang="ru-RU" dirty="0"/>
          </a:p>
        </p:txBody>
      </p:sp>
      <p:pic>
        <p:nvPicPr>
          <p:cNvPr id="11266" name="Picture 2" descr="Ð ÐµÐ·ÑÐ»ÑÑÐ°Ñ Ð¿Ð¾ÑÑÐºÑ Ð·Ð¾Ð±ÑÐ°Ð¶ÐµÐ½Ñ Ð·Ð° Ð·Ð°Ð¿Ð¸ÑÐ¾Ð¼ &quot;Ð¾Ð·Ð¾Ð½Ð¾Ð²Ñ Ð´ÑÑÐ¸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515" y="2276872"/>
            <a:ext cx="4581178" cy="3650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7015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9208" y="692696"/>
            <a:ext cx="8229600" cy="1252728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Парниковий ефект -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температури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поверхні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планети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тому, </a:t>
            </a:r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гази в </a:t>
            </a:r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атмосфері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властивість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утримувати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тепло.</a:t>
            </a:r>
          </a:p>
        </p:txBody>
      </p:sp>
      <p:pic>
        <p:nvPicPr>
          <p:cNvPr id="1026" name="Picture 2" descr="Ð ÐµÐ·ÑÐ»ÑÑÐ°Ñ Ð¿Ð¾ÑÑÐºÑ Ð·Ð¾Ð±ÑÐ°Ð¶ÐµÐ½Ñ Ð·Ð° Ð·Ð°Ð¿Ð¸ÑÐ¾Ð¼ &quot;Ð¿Ð°ÑÐ½Ð¸ÐºÐ¾Ð²Ð¸Ð¹ ÐµÑÐµÐºÑ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3189813"/>
            <a:ext cx="4464496" cy="3433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6245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" y="3573016"/>
            <a:ext cx="9143999" cy="3168352"/>
          </a:xfrm>
        </p:spPr>
        <p:txBody>
          <a:bodyPr>
            <a:normAutofit fontScale="85000" lnSpcReduction="10000"/>
          </a:bodyPr>
          <a:lstStyle/>
          <a:p>
            <a:r>
              <a:rPr lang="ru-RU" dirty="0" err="1"/>
              <a:t>Клімат</a:t>
            </a:r>
            <a:r>
              <a:rPr lang="ru-RU" dirty="0"/>
              <a:t> </a:t>
            </a:r>
            <a:r>
              <a:rPr lang="ru-RU" dirty="0" err="1"/>
              <a:t>Землі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в основному </a:t>
            </a:r>
            <a:r>
              <a:rPr lang="ru-RU" dirty="0" err="1"/>
              <a:t>від</a:t>
            </a:r>
            <a:r>
              <a:rPr lang="ru-RU" dirty="0"/>
              <a:t> стану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атмосфери</a:t>
            </a:r>
            <a:r>
              <a:rPr lang="ru-RU" dirty="0"/>
              <a:t>,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геологічної</a:t>
            </a:r>
            <a:r>
              <a:rPr lang="ru-RU" dirty="0"/>
              <a:t> </a:t>
            </a:r>
            <a:r>
              <a:rPr lang="ru-RU" dirty="0" err="1"/>
              <a:t>історії</a:t>
            </a:r>
            <a:r>
              <a:rPr lang="ru-RU" dirty="0"/>
              <a:t> </a:t>
            </a:r>
            <a:r>
              <a:rPr lang="ru-RU" dirty="0" err="1"/>
              <a:t>періодично</a:t>
            </a:r>
            <a:r>
              <a:rPr lang="ru-RU" dirty="0"/>
              <a:t> </a:t>
            </a:r>
            <a:r>
              <a:rPr lang="ru-RU" dirty="0" err="1"/>
              <a:t>змінювався</a:t>
            </a:r>
            <a:r>
              <a:rPr lang="ru-RU" dirty="0"/>
              <a:t>: </a:t>
            </a:r>
            <a:r>
              <a:rPr lang="ru-RU" dirty="0" err="1"/>
              <a:t>чергувалися</a:t>
            </a:r>
            <a:r>
              <a:rPr lang="ru-RU" dirty="0"/>
              <a:t> </a:t>
            </a:r>
            <a:r>
              <a:rPr lang="ru-RU" dirty="0" err="1"/>
              <a:t>епохи</a:t>
            </a:r>
            <a:r>
              <a:rPr lang="ru-RU" dirty="0"/>
              <a:t> </a:t>
            </a:r>
            <a:r>
              <a:rPr lang="ru-RU" dirty="0" err="1"/>
              <a:t>істотного</a:t>
            </a:r>
            <a:r>
              <a:rPr lang="ru-RU" dirty="0"/>
              <a:t> </a:t>
            </a:r>
            <a:r>
              <a:rPr lang="ru-RU" dirty="0" err="1"/>
              <a:t>похолодання</a:t>
            </a:r>
            <a:r>
              <a:rPr lang="ru-RU" dirty="0"/>
              <a:t>, коли </a:t>
            </a:r>
            <a:r>
              <a:rPr lang="ru-RU" dirty="0" err="1"/>
              <a:t>значні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суші</a:t>
            </a:r>
            <a:r>
              <a:rPr lang="ru-RU" dirty="0"/>
              <a:t> </a:t>
            </a:r>
            <a:r>
              <a:rPr lang="ru-RU" dirty="0" err="1"/>
              <a:t>вкривалися</a:t>
            </a:r>
            <a:r>
              <a:rPr lang="ru-RU" dirty="0"/>
              <a:t> </a:t>
            </a:r>
            <a:r>
              <a:rPr lang="ru-RU" dirty="0" err="1"/>
              <a:t>льодовиками</a:t>
            </a:r>
            <a:r>
              <a:rPr lang="ru-RU" dirty="0"/>
              <a:t>, та </a:t>
            </a:r>
            <a:r>
              <a:rPr lang="ru-RU" dirty="0" err="1"/>
              <a:t>епохи</a:t>
            </a:r>
            <a:r>
              <a:rPr lang="ru-RU" dirty="0"/>
              <a:t> </a:t>
            </a:r>
            <a:r>
              <a:rPr lang="ru-RU" dirty="0" err="1"/>
              <a:t>потепління</a:t>
            </a:r>
            <a:r>
              <a:rPr lang="ru-RU" dirty="0"/>
              <a:t> (до </a:t>
            </a:r>
            <a:r>
              <a:rPr lang="ru-RU" dirty="0" err="1"/>
              <a:t>речі</a:t>
            </a:r>
            <a:r>
              <a:rPr lang="ru-RU" dirty="0"/>
              <a:t>, ми </a:t>
            </a:r>
            <a:r>
              <a:rPr lang="ru-RU" dirty="0" err="1"/>
              <a:t>живемо</a:t>
            </a:r>
            <a:r>
              <a:rPr lang="ru-RU" dirty="0"/>
              <a:t> </a:t>
            </a:r>
            <a:r>
              <a:rPr lang="ru-RU" dirty="0" err="1"/>
              <a:t>саме</a:t>
            </a:r>
            <a:r>
              <a:rPr lang="ru-RU" dirty="0"/>
              <a:t> в </a:t>
            </a:r>
            <a:r>
              <a:rPr lang="ru-RU" dirty="0" err="1"/>
              <a:t>епоху</a:t>
            </a:r>
            <a:r>
              <a:rPr lang="ru-RU" dirty="0"/>
              <a:t> </a:t>
            </a:r>
            <a:r>
              <a:rPr lang="ru-RU" dirty="0" err="1"/>
              <a:t>потепління</a:t>
            </a:r>
            <a:r>
              <a:rPr lang="ru-RU" dirty="0"/>
              <a:t>, коли </a:t>
            </a:r>
            <a:r>
              <a:rPr lang="ru-RU" dirty="0" err="1"/>
              <a:t>розтанули</a:t>
            </a:r>
            <a:r>
              <a:rPr lang="ru-RU" dirty="0"/>
              <a:t> </a:t>
            </a:r>
            <a:r>
              <a:rPr lang="ru-RU" dirty="0" err="1"/>
              <a:t>великі</a:t>
            </a:r>
            <a:r>
              <a:rPr lang="ru-RU" dirty="0"/>
              <a:t> </a:t>
            </a:r>
            <a:r>
              <a:rPr lang="ru-RU" dirty="0" err="1"/>
              <a:t>льодовикові</a:t>
            </a:r>
            <a:r>
              <a:rPr lang="ru-RU" dirty="0"/>
              <a:t> </a:t>
            </a:r>
            <a:r>
              <a:rPr lang="ru-RU" dirty="0" err="1"/>
              <a:t>щити</a:t>
            </a:r>
            <a:r>
              <a:rPr lang="ru-RU" dirty="0"/>
              <a:t> у </a:t>
            </a:r>
            <a:r>
              <a:rPr lang="ru-RU" dirty="0" err="1"/>
              <a:t>Євразії</a:t>
            </a:r>
            <a:r>
              <a:rPr lang="ru-RU" dirty="0"/>
              <a:t> та </a:t>
            </a:r>
            <a:r>
              <a:rPr lang="ru-RU" dirty="0" err="1"/>
              <a:t>Північній</a:t>
            </a:r>
            <a:r>
              <a:rPr lang="ru-RU" dirty="0"/>
              <a:t> </a:t>
            </a:r>
            <a:r>
              <a:rPr lang="ru-RU" dirty="0" err="1"/>
              <a:t>Америці</a:t>
            </a:r>
            <a:r>
              <a:rPr lang="ru-RU" dirty="0"/>
              <a:t>). Та </a:t>
            </a:r>
            <a:r>
              <a:rPr lang="ru-RU" dirty="0" err="1"/>
              <a:t>останнім</a:t>
            </a:r>
            <a:r>
              <a:rPr lang="ru-RU" dirty="0"/>
              <a:t> часом метеорологи </a:t>
            </a:r>
            <a:r>
              <a:rPr lang="ru-RU" dirty="0" err="1"/>
              <a:t>б'ють</a:t>
            </a:r>
            <a:r>
              <a:rPr lang="ru-RU" dirty="0"/>
              <a:t> на сполох: </a:t>
            </a:r>
            <a:r>
              <a:rPr lang="ru-RU" dirty="0" err="1"/>
              <a:t>сьогодні</a:t>
            </a:r>
            <a:r>
              <a:rPr lang="ru-RU" dirty="0"/>
              <a:t> атмосфера </a:t>
            </a:r>
            <a:r>
              <a:rPr lang="ru-RU" dirty="0" err="1"/>
              <a:t>Землі</a:t>
            </a:r>
            <a:r>
              <a:rPr lang="ru-RU" dirty="0"/>
              <a:t> </a:t>
            </a:r>
            <a:r>
              <a:rPr lang="ru-RU" dirty="0" err="1"/>
              <a:t>розігрівається</a:t>
            </a:r>
            <a:r>
              <a:rPr lang="ru-RU" dirty="0"/>
              <a:t> </a:t>
            </a:r>
            <a:r>
              <a:rPr lang="ru-RU" dirty="0" err="1"/>
              <a:t>набагато</a:t>
            </a:r>
            <a:r>
              <a:rPr lang="ru-RU" dirty="0"/>
              <a:t> </a:t>
            </a:r>
            <a:r>
              <a:rPr lang="ru-RU" dirty="0" err="1"/>
              <a:t>швидше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будь-коли в </a:t>
            </a:r>
            <a:r>
              <a:rPr lang="ru-RU" dirty="0" err="1"/>
              <a:t>минулому</a:t>
            </a:r>
            <a:r>
              <a:rPr lang="ru-RU" dirty="0"/>
              <a:t>. За </a:t>
            </a:r>
            <a:r>
              <a:rPr lang="ru-RU" dirty="0" err="1"/>
              <a:t>даними</a:t>
            </a:r>
            <a:r>
              <a:rPr lang="ru-RU" dirty="0"/>
              <a:t> ООН, з </a:t>
            </a:r>
            <a:r>
              <a:rPr lang="ru-RU" dirty="0" err="1"/>
              <a:t>кінця</a:t>
            </a:r>
            <a:r>
              <a:rPr lang="ru-RU" dirty="0"/>
              <a:t> </a:t>
            </a:r>
            <a:r>
              <a:rPr lang="en-US" dirty="0"/>
              <a:t>XIX </a:t>
            </a:r>
            <a:r>
              <a:rPr lang="ru-RU" dirty="0"/>
              <a:t>до початку </a:t>
            </a:r>
            <a:r>
              <a:rPr lang="en-US" dirty="0"/>
              <a:t>XXI </a:t>
            </a:r>
            <a:r>
              <a:rPr lang="ru-RU" dirty="0"/>
              <a:t>ст. глобальна температура на </a:t>
            </a:r>
            <a:r>
              <a:rPr lang="ru-RU" dirty="0" err="1"/>
              <a:t>земній</a:t>
            </a:r>
            <a:r>
              <a:rPr lang="ru-RU" dirty="0"/>
              <a:t> </a:t>
            </a:r>
            <a:r>
              <a:rPr lang="ru-RU" dirty="0" err="1"/>
              <a:t>кулі</a:t>
            </a:r>
            <a:r>
              <a:rPr lang="ru-RU" dirty="0"/>
              <a:t> </a:t>
            </a:r>
            <a:r>
              <a:rPr lang="ru-RU" dirty="0" err="1"/>
              <a:t>підвищилася</a:t>
            </a:r>
            <a:r>
              <a:rPr lang="ru-RU" dirty="0"/>
              <a:t> </a:t>
            </a:r>
            <a:r>
              <a:rPr lang="ru-RU" dirty="0" err="1"/>
              <a:t>загалом</a:t>
            </a:r>
            <a:r>
              <a:rPr lang="ru-RU" dirty="0"/>
              <a:t> на 0,6 °С. </a:t>
            </a:r>
            <a:r>
              <a:rPr lang="ru-RU" dirty="0" err="1"/>
              <a:t>Середня</a:t>
            </a:r>
            <a:r>
              <a:rPr lang="ru-RU" dirty="0"/>
              <a:t> </a:t>
            </a:r>
            <a:r>
              <a:rPr lang="ru-RU" dirty="0" err="1"/>
              <a:t>швидкість</a:t>
            </a:r>
            <a:r>
              <a:rPr lang="ru-RU" dirty="0"/>
              <a:t>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глобальної</a:t>
            </a:r>
            <a:r>
              <a:rPr lang="ru-RU" dirty="0"/>
              <a:t> </a:t>
            </a:r>
            <a:r>
              <a:rPr lang="ru-RU" dirty="0" err="1"/>
              <a:t>температури</a:t>
            </a:r>
            <a:r>
              <a:rPr lang="ru-RU" dirty="0"/>
              <a:t> до 1970 р. становила 0,05 °С за 10 </a:t>
            </a:r>
            <a:r>
              <a:rPr lang="ru-RU" dirty="0" err="1"/>
              <a:t>років</a:t>
            </a:r>
            <a:r>
              <a:rPr lang="ru-RU" dirty="0"/>
              <a:t>, а </a:t>
            </a:r>
            <a:r>
              <a:rPr lang="ru-RU" dirty="0" err="1"/>
              <a:t>останніми</a:t>
            </a:r>
            <a:r>
              <a:rPr lang="ru-RU" dirty="0"/>
              <a:t> </a:t>
            </a:r>
            <a:r>
              <a:rPr lang="ru-RU" dirty="0" err="1"/>
              <a:t>десятиліттями</a:t>
            </a:r>
            <a:r>
              <a:rPr lang="ru-RU" dirty="0"/>
              <a:t> вона </a:t>
            </a:r>
            <a:r>
              <a:rPr lang="ru-RU" dirty="0" err="1"/>
              <a:t>подвоїлася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зумовлено</a:t>
            </a:r>
            <a:r>
              <a:rPr lang="ru-RU" dirty="0"/>
              <a:t> такими причинами:</a:t>
            </a:r>
          </a:p>
        </p:txBody>
      </p:sp>
      <p:pic>
        <p:nvPicPr>
          <p:cNvPr id="2050" name="Picture 2" descr="Ð ÐµÐ·ÑÐ»ÑÑÐ°Ñ Ð¿Ð¾ÑÑÐºÑ Ð·Ð¾Ð±ÑÐ°Ð¶ÐµÐ½Ñ Ð·Ð° Ð·Ð°Ð¿Ð¸ÑÐ¾Ð¼ &quot;Ð¿Ð°ÑÐ½Ð¸ÐºÐ¾Ð²Ð¸Ð¹ ÐµÑÐµÐºÑ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5562" y="358197"/>
            <a:ext cx="3952875" cy="318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67589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71600" y="4221088"/>
            <a:ext cx="7408333" cy="3450696"/>
          </a:xfrm>
        </p:spPr>
        <p:txBody>
          <a:bodyPr/>
          <a:lstStyle/>
          <a:p>
            <a:r>
              <a:rPr lang="ru-RU" dirty="0"/>
              <a:t>- </a:t>
            </a:r>
            <a:r>
              <a:rPr lang="ru-RU" dirty="0" err="1" smtClean="0"/>
              <a:t>людина</a:t>
            </a:r>
            <a:r>
              <a:rPr lang="ru-RU" dirty="0" smtClean="0"/>
              <a:t> </a:t>
            </a:r>
            <a:r>
              <a:rPr lang="ru-RU" dirty="0"/>
              <a:t>"</a:t>
            </a:r>
            <a:r>
              <a:rPr lang="ru-RU" dirty="0" err="1"/>
              <a:t>підігріває</a:t>
            </a:r>
            <a:r>
              <a:rPr lang="ru-RU" dirty="0"/>
              <a:t>" атмосферу, </a:t>
            </a:r>
            <a:r>
              <a:rPr lang="ru-RU" dirty="0" err="1"/>
              <a:t>спалюючи</a:t>
            </a:r>
            <a:r>
              <a:rPr lang="ru-RU" dirty="0"/>
              <a:t> </a:t>
            </a:r>
            <a:r>
              <a:rPr lang="ru-RU" dirty="0" err="1"/>
              <a:t>велику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вугілля</a:t>
            </a:r>
            <a:r>
              <a:rPr lang="ru-RU" dirty="0"/>
              <a:t>, </a:t>
            </a:r>
            <a:r>
              <a:rPr lang="ru-RU" dirty="0" err="1"/>
              <a:t>нафти</a:t>
            </a:r>
            <a:r>
              <a:rPr lang="ru-RU" dirty="0"/>
              <a:t>, газу,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будуючи</a:t>
            </a:r>
            <a:r>
              <a:rPr lang="ru-RU" dirty="0"/>
              <a:t>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атомні</a:t>
            </a:r>
            <a:r>
              <a:rPr lang="ru-RU" dirty="0"/>
              <a:t> </a:t>
            </a:r>
            <a:r>
              <a:rPr lang="ru-RU" dirty="0" err="1"/>
              <a:t>електростанції</a:t>
            </a:r>
            <a:r>
              <a:rPr lang="ru-RU" dirty="0"/>
              <a:t>;</a:t>
            </a:r>
          </a:p>
          <a:p>
            <a:r>
              <a:rPr lang="ru-RU" dirty="0"/>
              <a:t>- </a:t>
            </a:r>
            <a:r>
              <a:rPr lang="ru-RU" dirty="0" err="1" smtClean="0"/>
              <a:t>внаслідок</a:t>
            </a:r>
            <a:r>
              <a:rPr lang="ru-RU" dirty="0" smtClean="0"/>
              <a:t> </a:t>
            </a:r>
            <a:r>
              <a:rPr lang="ru-RU" dirty="0" err="1"/>
              <a:t>спалювання</a:t>
            </a:r>
            <a:r>
              <a:rPr lang="ru-RU" dirty="0"/>
              <a:t> </a:t>
            </a:r>
            <a:r>
              <a:rPr lang="ru-RU" dirty="0" err="1"/>
              <a:t>органічного</a:t>
            </a:r>
            <a:r>
              <a:rPr lang="ru-RU" dirty="0"/>
              <a:t> </a:t>
            </a:r>
            <a:r>
              <a:rPr lang="ru-RU" dirty="0" err="1"/>
              <a:t>палива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знищення</a:t>
            </a:r>
            <a:r>
              <a:rPr lang="ru-RU" dirty="0"/>
              <a:t> </a:t>
            </a:r>
            <a:r>
              <a:rPr lang="ru-RU" dirty="0" err="1"/>
              <a:t>лісів</a:t>
            </a:r>
            <a:r>
              <a:rPr lang="ru-RU" dirty="0"/>
              <a:t> в </a:t>
            </a:r>
            <a:r>
              <a:rPr lang="ru-RU" dirty="0" err="1"/>
              <a:t>атмосфері</a:t>
            </a:r>
            <a:r>
              <a:rPr lang="ru-RU" dirty="0"/>
              <a:t> </a:t>
            </a:r>
            <a:r>
              <a:rPr lang="ru-RU" dirty="0" err="1"/>
              <a:t>нагромаджується</a:t>
            </a:r>
            <a:r>
              <a:rPr lang="ru-RU" dirty="0"/>
              <a:t> </a:t>
            </a:r>
            <a:r>
              <a:rPr lang="ru-RU" dirty="0" err="1"/>
              <a:t>вуглекислий</a:t>
            </a:r>
            <a:r>
              <a:rPr lang="ru-RU" dirty="0"/>
              <a:t> газ.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Причини парникового ефекту</a:t>
            </a:r>
            <a:endParaRPr lang="ru-RU" dirty="0"/>
          </a:p>
        </p:txBody>
      </p:sp>
      <p:pic>
        <p:nvPicPr>
          <p:cNvPr id="3074" name="Picture 2" descr="Ð ÐµÐ·ÑÐ»ÑÑÐ°Ñ Ð¿Ð¾ÑÑÐºÑ Ð·Ð¾Ð±ÑÐ°Ð¶ÐµÐ½Ñ Ð·Ð° Ð·Ð°Ð¿Ð¸ÑÐ¾Ð¼ &quot;Ð¿Ð°ÑÐ½Ð¸ÐºÐ¾Ð²Ð¸Ð¹ ÐµÑÐµÐºÑ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955340"/>
            <a:ext cx="2381250" cy="2238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18182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0" y="404664"/>
            <a:ext cx="4176464" cy="6453336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парникового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ефекту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Земля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енергію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Сонця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основному у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видимій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частині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спектру, а сама,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набагато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холоднішим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тілом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випромінює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космічний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простір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інфрачервоні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промені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але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газів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атмосфери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водяна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пара,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вуглекислий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газ, метан, окисли азоту та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хоч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є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прозорими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видимих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променів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але активно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поглинають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інфрачервоні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промені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утримуючи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самим в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атмосфері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частину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тепла, яка повинна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потрапити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Космос. Таким чином на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поверхні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Землі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утримується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температура на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придатному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Затримуючи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тепло в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атмосфері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Землі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гази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створюють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парниковим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гази -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парниковими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4098" name="Picture 2" descr="ÐÐ¾Ð²âÑÐ·Ð°Ð½Ðµ Ð·Ð¾Ð±ÑÐ°Ð¶ÐµÐ½Ð½Ñ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332656"/>
            <a:ext cx="3816424" cy="2893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Ð ÐµÐ·ÑÐ»ÑÑÐ°Ñ Ð¿Ð¾ÑÑÐºÑ Ð·Ð¾Ð±ÑÐ°Ð¶ÐµÐ½Ñ Ð·Ð° Ð·Ð°Ð¿Ð¸ÑÐ¾Ð¼ &quot;Ð¿Ð°ÑÐ½Ð¸ÐºÐ¾Ð²Ð¸Ð¹ ÐµÑÐµÐºÑ&quot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7961" y="3980692"/>
            <a:ext cx="3986808" cy="2657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920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0" y="188640"/>
            <a:ext cx="8892479" cy="3744416"/>
          </a:xfrm>
        </p:spPr>
        <p:txBody>
          <a:bodyPr>
            <a:normAutofit/>
          </a:bodyPr>
          <a:lstStyle/>
          <a:p>
            <a:pPr algn="just"/>
            <a:r>
              <a:rPr lang="ru-RU" b="1" dirty="0" err="1">
                <a:solidFill>
                  <a:schemeClr val="tx1"/>
                </a:solidFill>
              </a:rPr>
              <a:t>Парниковий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ефект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існує</a:t>
            </a:r>
            <a:r>
              <a:rPr lang="ru-RU" b="1" dirty="0">
                <a:solidFill>
                  <a:schemeClr val="tx1"/>
                </a:solidFill>
              </a:rPr>
              <a:t> з тих </a:t>
            </a:r>
            <a:r>
              <a:rPr lang="ru-RU" b="1" dirty="0" err="1">
                <a:solidFill>
                  <a:schemeClr val="tx1"/>
                </a:solidFill>
              </a:rPr>
              <a:t>пір</a:t>
            </a:r>
            <a:r>
              <a:rPr lang="ru-RU" b="1" dirty="0">
                <a:solidFill>
                  <a:schemeClr val="tx1"/>
                </a:solidFill>
              </a:rPr>
              <a:t>, як на </a:t>
            </a:r>
            <a:r>
              <a:rPr lang="ru-RU" b="1" dirty="0" err="1">
                <a:solidFill>
                  <a:schemeClr val="tx1"/>
                </a:solidFill>
              </a:rPr>
              <a:t>нашій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планеті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з'явилася</a:t>
            </a:r>
            <a:r>
              <a:rPr lang="ru-RU" b="1" dirty="0">
                <a:solidFill>
                  <a:schemeClr val="tx1"/>
                </a:solidFill>
              </a:rPr>
              <a:t> атмосфера. Сам по </a:t>
            </a:r>
            <a:r>
              <a:rPr lang="ru-RU" b="1" dirty="0" err="1">
                <a:solidFill>
                  <a:schemeClr val="tx1"/>
                </a:solidFill>
              </a:rPr>
              <a:t>собі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він</a:t>
            </a:r>
            <a:r>
              <a:rPr lang="ru-RU" b="1" dirty="0">
                <a:solidFill>
                  <a:schemeClr val="tx1"/>
                </a:solidFill>
              </a:rPr>
              <a:t> не є </a:t>
            </a:r>
            <a:r>
              <a:rPr lang="ru-RU" b="1" dirty="0" err="1">
                <a:solidFill>
                  <a:schemeClr val="tx1"/>
                </a:solidFill>
              </a:rPr>
              <a:t>негативним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явищем</a:t>
            </a:r>
            <a:r>
              <a:rPr lang="ru-RU" b="1" dirty="0">
                <a:solidFill>
                  <a:schemeClr val="tx1"/>
                </a:solidFill>
              </a:rPr>
              <a:t>. </a:t>
            </a:r>
            <a:r>
              <a:rPr lang="ru-RU" b="1" dirty="0" err="1">
                <a:solidFill>
                  <a:schemeClr val="tx1"/>
                </a:solidFill>
              </a:rPr>
              <a:t>Ефект</a:t>
            </a:r>
            <a:r>
              <a:rPr lang="ru-RU" b="1" dirty="0">
                <a:solidFill>
                  <a:schemeClr val="tx1"/>
                </a:solidFill>
              </a:rPr>
              <a:t>, </a:t>
            </a:r>
            <a:r>
              <a:rPr lang="ru-RU" b="1" dirty="0" err="1">
                <a:solidFill>
                  <a:schemeClr val="tx1"/>
                </a:solidFill>
              </a:rPr>
              <a:t>зумовлений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загальною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дією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парникових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компонентів</a:t>
            </a:r>
            <a:r>
              <a:rPr lang="ru-RU" b="1" dirty="0">
                <a:solidFill>
                  <a:schemeClr val="tx1"/>
                </a:solidFill>
              </a:rPr>
              <a:t>, </a:t>
            </a:r>
            <a:r>
              <a:rPr lang="ru-RU" b="1" dirty="0" err="1">
                <a:solidFill>
                  <a:schemeClr val="tx1"/>
                </a:solidFill>
              </a:rPr>
              <a:t>вкрай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важливий</a:t>
            </a:r>
            <a:r>
              <a:rPr lang="ru-RU" b="1" dirty="0">
                <a:solidFill>
                  <a:schemeClr val="tx1"/>
                </a:solidFill>
              </a:rPr>
              <a:t>: за </a:t>
            </a:r>
            <a:r>
              <a:rPr lang="ru-RU" b="1" dirty="0" err="1">
                <a:solidFill>
                  <a:schemeClr val="tx1"/>
                </a:solidFill>
              </a:rPr>
              <a:t>відсутності</a:t>
            </a:r>
            <a:r>
              <a:rPr lang="ru-RU" b="1" dirty="0">
                <a:solidFill>
                  <a:schemeClr val="tx1"/>
                </a:solidFill>
              </a:rPr>
              <a:t> парникового </a:t>
            </a:r>
            <a:r>
              <a:rPr lang="ru-RU" b="1" dirty="0" err="1">
                <a:solidFill>
                  <a:schemeClr val="tx1"/>
                </a:solidFill>
              </a:rPr>
              <a:t>ефекту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середня</a:t>
            </a:r>
            <a:r>
              <a:rPr lang="ru-RU" b="1" dirty="0">
                <a:solidFill>
                  <a:schemeClr val="tx1"/>
                </a:solidFill>
              </a:rPr>
              <a:t> температура на </a:t>
            </a:r>
            <a:r>
              <a:rPr lang="ru-RU" b="1" dirty="0" err="1">
                <a:solidFill>
                  <a:schemeClr val="tx1"/>
                </a:solidFill>
              </a:rPr>
              <a:t>Землі</a:t>
            </a:r>
            <a:r>
              <a:rPr lang="ru-RU" b="1" dirty="0">
                <a:solidFill>
                  <a:schemeClr val="tx1"/>
                </a:solidFill>
              </a:rPr>
              <a:t> (</a:t>
            </a:r>
            <a:r>
              <a:rPr lang="ru-RU" b="1" dirty="0" err="1">
                <a:solidFill>
                  <a:schemeClr val="tx1"/>
                </a:solidFill>
              </a:rPr>
              <a:t>тобто</a:t>
            </a:r>
            <a:r>
              <a:rPr lang="ru-RU" b="1" dirty="0">
                <a:solidFill>
                  <a:schemeClr val="tx1"/>
                </a:solidFill>
              </a:rPr>
              <a:t> у приземному </a:t>
            </a:r>
            <a:r>
              <a:rPr lang="ru-RU" b="1" dirty="0" err="1">
                <a:solidFill>
                  <a:schemeClr val="tx1"/>
                </a:solidFill>
              </a:rPr>
              <a:t>шарі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повітря</a:t>
            </a:r>
            <a:r>
              <a:rPr lang="ru-RU" b="1" dirty="0">
                <a:solidFill>
                  <a:schemeClr val="tx1"/>
                </a:solidFill>
              </a:rPr>
              <a:t>) </a:t>
            </a:r>
            <a:r>
              <a:rPr lang="ru-RU" b="1" dirty="0" err="1">
                <a:solidFill>
                  <a:schemeClr val="tx1"/>
                </a:solidFill>
              </a:rPr>
              <a:t>була</a:t>
            </a:r>
            <a:r>
              <a:rPr lang="ru-RU" b="1" dirty="0">
                <a:solidFill>
                  <a:schemeClr val="tx1"/>
                </a:solidFill>
              </a:rPr>
              <a:t> б на 33 °С </a:t>
            </a:r>
            <a:r>
              <a:rPr lang="ru-RU" b="1" dirty="0" err="1">
                <a:solidFill>
                  <a:schemeClr val="tx1"/>
                </a:solidFill>
              </a:rPr>
              <a:t>нижчою</a:t>
            </a:r>
            <a:r>
              <a:rPr lang="ru-RU" b="1" dirty="0">
                <a:solidFill>
                  <a:schemeClr val="tx1"/>
                </a:solidFill>
              </a:rPr>
              <a:t>, </a:t>
            </a:r>
            <a:r>
              <a:rPr lang="ru-RU" b="1" dirty="0" err="1">
                <a:solidFill>
                  <a:schemeClr val="tx1"/>
                </a:solidFill>
              </a:rPr>
              <a:t>ніж</a:t>
            </a:r>
            <a:r>
              <a:rPr lang="ru-RU" b="1" dirty="0">
                <a:solidFill>
                  <a:schemeClr val="tx1"/>
                </a:solidFill>
              </a:rPr>
              <a:t> зараз, і </a:t>
            </a:r>
            <a:r>
              <a:rPr lang="ru-RU" b="1" dirty="0" err="1">
                <a:solidFill>
                  <a:schemeClr val="tx1"/>
                </a:solidFill>
              </a:rPr>
              <a:t>дорівнювала</a:t>
            </a:r>
            <a:r>
              <a:rPr lang="ru-RU" b="1" dirty="0">
                <a:solidFill>
                  <a:schemeClr val="tx1"/>
                </a:solidFill>
              </a:rPr>
              <a:t> б </a:t>
            </a:r>
            <a:r>
              <a:rPr lang="ru-RU" b="1" dirty="0" err="1">
                <a:solidFill>
                  <a:schemeClr val="tx1"/>
                </a:solidFill>
              </a:rPr>
              <a:t>лише</a:t>
            </a:r>
            <a:r>
              <a:rPr lang="ru-RU" b="1" dirty="0">
                <a:solidFill>
                  <a:schemeClr val="tx1"/>
                </a:solidFill>
              </a:rPr>
              <a:t> -18 °С, </a:t>
            </a:r>
            <a:r>
              <a:rPr lang="ru-RU" b="1" dirty="0" err="1">
                <a:solidFill>
                  <a:schemeClr val="tx1"/>
                </a:solidFill>
              </a:rPr>
              <a:t>тобто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була</a:t>
            </a:r>
            <a:r>
              <a:rPr lang="ru-RU" b="1" dirty="0">
                <a:solidFill>
                  <a:schemeClr val="tx1"/>
                </a:solidFill>
              </a:rPr>
              <a:t> би </a:t>
            </a:r>
            <a:r>
              <a:rPr lang="ru-RU" b="1" dirty="0" err="1">
                <a:solidFill>
                  <a:schemeClr val="tx1"/>
                </a:solidFill>
              </a:rPr>
              <a:t>близькою</a:t>
            </a:r>
            <a:r>
              <a:rPr lang="ru-RU" b="1" dirty="0">
                <a:solidFill>
                  <a:schemeClr val="tx1"/>
                </a:solidFill>
              </a:rPr>
              <a:t> до </a:t>
            </a:r>
            <a:r>
              <a:rPr lang="ru-RU" b="1" dirty="0" err="1">
                <a:solidFill>
                  <a:schemeClr val="tx1"/>
                </a:solidFill>
              </a:rPr>
              <a:t>січневої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температури</a:t>
            </a:r>
            <a:r>
              <a:rPr lang="ru-RU" b="1" dirty="0">
                <a:solidFill>
                  <a:schemeClr val="tx1"/>
                </a:solidFill>
              </a:rPr>
              <a:t> в </a:t>
            </a:r>
            <a:r>
              <a:rPr lang="ru-RU" b="1" dirty="0" err="1">
                <a:solidFill>
                  <a:schemeClr val="tx1"/>
                </a:solidFill>
              </a:rPr>
              <a:t>Арктиці</a:t>
            </a:r>
            <a:r>
              <a:rPr lang="ru-RU" b="1" dirty="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5122" name="Picture 2" descr="ÐÐµÑÐ°Ð½ÑÐ·Ð¼ ÑÑÐ²Ð¾ÑÐµÐ½Ð½Ñ Ð¿Ð°ÑÐ½Ð¸ÐºÐ¾Ð²Ð¾Ð³Ð¾ ÐµÑÐµÐºÑÑ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106" y="3205394"/>
            <a:ext cx="4752528" cy="3637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5466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0" y="1988840"/>
            <a:ext cx="7408333" cy="3666720"/>
          </a:xfrm>
        </p:spPr>
        <p:txBody>
          <a:bodyPr/>
          <a:lstStyle/>
          <a:p>
            <a:r>
              <a:rPr lang="ru-RU" sz="2800" b="1" dirty="0" err="1"/>
              <a:t>Існують</a:t>
            </a:r>
            <a:r>
              <a:rPr lang="ru-RU" sz="2800" b="1" dirty="0"/>
              <a:t> 6 </a:t>
            </a:r>
            <a:r>
              <a:rPr lang="ru-RU" sz="2800" b="1" dirty="0" err="1"/>
              <a:t>основних</a:t>
            </a:r>
            <a:r>
              <a:rPr lang="ru-RU" sz="2800" b="1" dirty="0"/>
              <a:t> </a:t>
            </a:r>
            <a:r>
              <a:rPr lang="ru-RU" sz="2800" b="1" dirty="0" err="1"/>
              <a:t>парникових</a:t>
            </a:r>
            <a:r>
              <a:rPr lang="ru-RU" sz="2800" b="1" dirty="0"/>
              <a:t> </a:t>
            </a:r>
            <a:r>
              <a:rPr lang="ru-RU" sz="2800" b="1" dirty="0" err="1"/>
              <a:t>газів</a:t>
            </a:r>
            <a:r>
              <a:rPr lang="ru-RU" sz="2800" b="1" dirty="0"/>
              <a:t>, </a:t>
            </a:r>
            <a:r>
              <a:rPr lang="ru-RU" sz="2800" b="1" dirty="0" err="1"/>
              <a:t>які</a:t>
            </a:r>
            <a:r>
              <a:rPr lang="ru-RU" sz="2800" b="1" dirty="0"/>
              <a:t> </a:t>
            </a:r>
            <a:r>
              <a:rPr lang="ru-RU" sz="2800" b="1" dirty="0" err="1"/>
              <a:t>входять</a:t>
            </a:r>
            <a:r>
              <a:rPr lang="ru-RU" sz="2800" b="1" dirty="0"/>
              <a:t> до </a:t>
            </a:r>
            <a:r>
              <a:rPr lang="ru-RU" sz="2800" b="1" dirty="0" err="1"/>
              <a:t>хімічного</a:t>
            </a:r>
            <a:r>
              <a:rPr lang="ru-RU" sz="2800" b="1" dirty="0"/>
              <a:t> складу </a:t>
            </a:r>
            <a:r>
              <a:rPr lang="ru-RU" sz="2800" b="1" dirty="0" err="1"/>
              <a:t>атмосфери</a:t>
            </a:r>
            <a:r>
              <a:rPr lang="ru-RU" sz="2800" b="1" dirty="0"/>
              <a:t>: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- </a:t>
            </a:r>
            <a:r>
              <a:rPr lang="ru-RU" dirty="0" err="1"/>
              <a:t>водяна</a:t>
            </a:r>
            <a:r>
              <a:rPr lang="ru-RU" dirty="0"/>
              <a:t> пара; </a:t>
            </a:r>
            <a:br>
              <a:rPr lang="ru-RU" dirty="0"/>
            </a:br>
            <a:r>
              <a:rPr lang="ru-RU" dirty="0"/>
              <a:t>- </a:t>
            </a:r>
            <a:r>
              <a:rPr lang="ru-RU" dirty="0" err="1"/>
              <a:t>вуглекислий</a:t>
            </a:r>
            <a:r>
              <a:rPr lang="ru-RU" dirty="0"/>
              <a:t> газ;</a:t>
            </a:r>
            <a:br>
              <a:rPr lang="ru-RU" dirty="0"/>
            </a:br>
            <a:r>
              <a:rPr lang="ru-RU" dirty="0"/>
              <a:t>- метан;</a:t>
            </a:r>
            <a:br>
              <a:rPr lang="ru-RU" dirty="0"/>
            </a:br>
            <a:r>
              <a:rPr lang="ru-RU" dirty="0"/>
              <a:t>- озон;</a:t>
            </a:r>
            <a:br>
              <a:rPr lang="ru-RU" dirty="0"/>
            </a:br>
            <a:r>
              <a:rPr lang="ru-RU" dirty="0"/>
              <a:t>- закис </a:t>
            </a:r>
            <a:r>
              <a:rPr lang="ru-RU" dirty="0" smtClean="0"/>
              <a:t>азоту</a:t>
            </a:r>
          </a:p>
          <a:p>
            <a:r>
              <a:rPr lang="uk-UA" dirty="0" smtClean="0"/>
              <a:t>- </a:t>
            </a:r>
            <a:r>
              <a:rPr lang="ru-RU" dirty="0" err="1"/>
              <a:t>хлоро-фторо-вуглеці</a:t>
            </a:r>
            <a:endParaRPr lang="ru-RU" dirty="0"/>
          </a:p>
        </p:txBody>
      </p:sp>
      <p:pic>
        <p:nvPicPr>
          <p:cNvPr id="6146" name="Picture 2" descr="Ð ÐµÐ·ÑÐ»ÑÑÐ°Ñ Ð¿Ð¾ÑÑÐºÑ Ð·Ð¾Ð±ÑÐ°Ð¶ÐµÐ½Ñ Ð·Ð° Ð·Ð°Ð¿Ð¸ÑÐ¾Ð¼ &quot;Ð¿Ð°ÑÐ½Ð¸ÐºÐ¾Ð²Ð¸Ð¹ ÐµÑÐµÐºÑ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789040"/>
            <a:ext cx="3779912" cy="2672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90767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1250" y="1556792"/>
            <a:ext cx="8892480" cy="2880320"/>
          </a:xfrm>
        </p:spPr>
        <p:txBody>
          <a:bodyPr>
            <a:normAutofit/>
          </a:bodyPr>
          <a:lstStyle/>
          <a:p>
            <a:r>
              <a:rPr lang="ru-RU" sz="1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викидів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поглиначів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парникових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газів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Природний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парниковий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Землі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підтримується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віковому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балансу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викидами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парникових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газів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утриманням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поглиначами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Найбільшими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поглиначами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вуглекислого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газу, доля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становить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близько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70%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сукупних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антропогенних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викидів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парникових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газів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вуглецю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океан і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наземна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біомаса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Таким чином,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вирубки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додаткове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насадження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лісів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значній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мірі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знизити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антропогенний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тиск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клімат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Землі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Шляхи </a:t>
            </a:r>
            <a:r>
              <a:rPr lang="ru-RU" b="1" dirty="0" err="1"/>
              <a:t>вирішення</a:t>
            </a:r>
            <a:r>
              <a:rPr lang="ru-RU" b="1" dirty="0"/>
              <a:t> </a:t>
            </a:r>
            <a:r>
              <a:rPr lang="ru-RU" b="1" dirty="0" err="1"/>
              <a:t>проблеми</a:t>
            </a:r>
            <a:r>
              <a:rPr lang="ru-RU" b="1" dirty="0"/>
              <a:t>:</a:t>
            </a:r>
            <a:endParaRPr lang="ru-RU" dirty="0"/>
          </a:p>
        </p:txBody>
      </p:sp>
      <p:pic>
        <p:nvPicPr>
          <p:cNvPr id="7170" name="Picture 2" descr="ÐÐ¾Ð²âÑÐ·Ð°Ð½Ðµ Ð·Ð¾Ð±ÑÐ°Ð¶ÐµÐ½Ð½Ñ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3861049"/>
            <a:ext cx="4247659" cy="3001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04102" y="3717032"/>
            <a:ext cx="388843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боку, </a:t>
            </a:r>
            <a:r>
              <a:rPr 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викидів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парникових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газів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екологічно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чистих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енергоресурсів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альтернативних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поновлюваних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джерел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енергії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істотно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вплинути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тенденцію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клімату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63295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628800"/>
            <a:ext cx="8028880" cy="3849291"/>
          </a:xfrm>
        </p:spPr>
        <p:txBody>
          <a:bodyPr/>
          <a:lstStyle/>
          <a:p>
            <a:r>
              <a:rPr lang="ru-RU" b="1" dirty="0" err="1">
                <a:solidFill>
                  <a:schemeClr val="tx1"/>
                </a:solidFill>
              </a:rPr>
              <a:t>Озонова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діра</a:t>
            </a:r>
            <a:r>
              <a:rPr lang="ru-RU" dirty="0">
                <a:solidFill>
                  <a:schemeClr val="tx1"/>
                </a:solidFill>
              </a:rPr>
              <a:t> — </a:t>
            </a:r>
            <a:r>
              <a:rPr lang="ru-RU" dirty="0" err="1">
                <a:solidFill>
                  <a:schemeClr val="tx1"/>
                </a:solidFill>
              </a:rPr>
              <a:t>локальне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падіння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концентрації</a:t>
            </a:r>
            <a:r>
              <a:rPr lang="ru-RU" dirty="0">
                <a:solidFill>
                  <a:schemeClr val="tx1"/>
                </a:solidFill>
              </a:rPr>
              <a:t> озону в </a:t>
            </a:r>
            <a:r>
              <a:rPr lang="ru-RU" dirty="0" err="1">
                <a:solidFill>
                  <a:schemeClr val="tx1"/>
                </a:solidFill>
              </a:rPr>
              <a:t>стратосфері</a:t>
            </a:r>
            <a:r>
              <a:rPr lang="ru-RU" dirty="0">
                <a:solidFill>
                  <a:schemeClr val="tx1"/>
                </a:solidFill>
              </a:rPr>
              <a:t> на 10—40 %. </a:t>
            </a:r>
            <a:r>
              <a:rPr lang="ru-RU" dirty="0" err="1">
                <a:solidFill>
                  <a:schemeClr val="tx1"/>
                </a:solidFill>
              </a:rPr>
              <a:t>Пов'язано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це</a:t>
            </a:r>
            <a:r>
              <a:rPr lang="ru-RU" dirty="0">
                <a:solidFill>
                  <a:schemeClr val="tx1"/>
                </a:solidFill>
              </a:rPr>
              <a:t> з </a:t>
            </a:r>
            <a:r>
              <a:rPr lang="ru-RU" dirty="0" err="1">
                <a:solidFill>
                  <a:schemeClr val="tx1"/>
                </a:solidFill>
              </a:rPr>
              <a:t>дією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фреонів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зменшенням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кількості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кисню</a:t>
            </a:r>
            <a:r>
              <a:rPr lang="ru-RU" dirty="0">
                <a:solidFill>
                  <a:schemeClr val="tx1"/>
                </a:solidFill>
              </a:rPr>
              <a:t> при запусках </a:t>
            </a:r>
            <a:r>
              <a:rPr lang="ru-RU" dirty="0" err="1">
                <a:solidFill>
                  <a:schemeClr val="tx1"/>
                </a:solidFill>
              </a:rPr>
              <a:t>космічних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кораблів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польотами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реактивних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літаків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Чітко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виявляється</a:t>
            </a:r>
            <a:r>
              <a:rPr lang="ru-RU" dirty="0">
                <a:solidFill>
                  <a:schemeClr val="tx1"/>
                </a:solidFill>
              </a:rPr>
              <a:t> при </a:t>
            </a:r>
            <a:r>
              <a:rPr lang="ru-RU" dirty="0" err="1">
                <a:solidFill>
                  <a:schemeClr val="tx1"/>
                </a:solidFill>
              </a:rPr>
              <a:t>надмірно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низьких</a:t>
            </a:r>
            <a:r>
              <a:rPr lang="ru-RU" dirty="0">
                <a:solidFill>
                  <a:schemeClr val="tx1"/>
                </a:solidFill>
              </a:rPr>
              <a:t> температурах.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Озонові дірки</a:t>
            </a:r>
            <a:endParaRPr lang="ru-RU" dirty="0"/>
          </a:p>
        </p:txBody>
      </p:sp>
      <p:pic>
        <p:nvPicPr>
          <p:cNvPr id="8194" name="Picture 2" descr="Ð ÐµÐ·ÑÐ»ÑÑÐ°Ñ Ð¿Ð¾ÑÑÐºÑ Ð·Ð¾Ð±ÑÐ°Ð¶ÐµÐ½Ñ Ð·Ð° Ð·Ð°Ð¿Ð¸ÑÐ¾Ð¼ &quot;Ð¾Ð·Ð¾Ð½Ð¾Ð²Ñ Ð´ÑÑÐ¸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808306"/>
            <a:ext cx="4922912" cy="2765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8132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fb25cdaab88b89f2f48a28cd6f86f199a3f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46</TotalTime>
  <Words>644</Words>
  <Application>Microsoft Office PowerPoint</Application>
  <PresentationFormat>Экран (4:3)</PresentationFormat>
  <Paragraphs>24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Candara</vt:lpstr>
      <vt:lpstr>Symbol</vt:lpstr>
      <vt:lpstr>Times New Roman</vt:lpstr>
      <vt:lpstr>Волна</vt:lpstr>
      <vt:lpstr>Презентація на тему: Парниковий ефект.  Озонові дірки</vt:lpstr>
      <vt:lpstr>Парниковий ефект -  підвищення температури поверхні планети завдяки тому, що гази в атмосфері мають властивість утримувати тепло.</vt:lpstr>
      <vt:lpstr>Презентация PowerPoint</vt:lpstr>
      <vt:lpstr>Причини парникового ефекту</vt:lpstr>
      <vt:lpstr>Презентация PowerPoint</vt:lpstr>
      <vt:lpstr>Презентация PowerPoint</vt:lpstr>
      <vt:lpstr>Презентация PowerPoint</vt:lpstr>
      <vt:lpstr>Шляхи вирішення проблеми:</vt:lpstr>
      <vt:lpstr>Озонові дірки</vt:lpstr>
      <vt:lpstr>Презентация PowerPoint</vt:lpstr>
      <vt:lpstr>  Внаслідок посиленого ультрафіолетового випромінювання може збільшиться кількість людей із захворюванням на рак шкіри. Крім цього падає загальний імунітет людини, що приводить і до багатьох інших хвороб.  </vt:lpstr>
      <vt:lpstr> Рішення проблеми озонових дір: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на тему: Парниковий ефект.  Озонові дірки</dc:title>
  <dc:creator>Пользователь Windows</dc:creator>
  <cp:lastModifiedBy>Yulia Petrusha</cp:lastModifiedBy>
  <cp:revision>10</cp:revision>
  <dcterms:created xsi:type="dcterms:W3CDTF">2018-05-14T22:09:38Z</dcterms:created>
  <dcterms:modified xsi:type="dcterms:W3CDTF">2020-10-31T11:38:11Z</dcterms:modified>
</cp:coreProperties>
</file>