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60" r:id="rId5"/>
    <p:sldId id="264" r:id="rId6"/>
    <p:sldId id="268" r:id="rId7"/>
    <p:sldId id="258" r:id="rId8"/>
    <p:sldId id="263" r:id="rId9"/>
    <p:sldId id="265" r:id="rId10"/>
    <p:sldId id="257" r:id="rId11"/>
    <p:sldId id="269" r:id="rId12"/>
    <p:sldId id="270" r:id="rId13"/>
    <p:sldId id="271" r:id="rId14"/>
    <p:sldId id="272" r:id="rId15"/>
    <p:sldId id="273" r:id="rId16"/>
    <p:sldId id="277" r:id="rId17"/>
    <p:sldId id="278" r:id="rId18"/>
    <p:sldId id="266" r:id="rId19"/>
    <p:sldId id="274" r:id="rId20"/>
    <p:sldId id="267" r:id="rId21"/>
    <p:sldId id="279" r:id="rId22"/>
    <p:sldId id="275" r:id="rId23"/>
    <p:sldId id="281" r:id="rId24"/>
    <p:sldId id="276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Якість продукції та методи її оцінювання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Управлінські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та </a:t>
            </a:r>
            <a:r>
              <a:rPr lang="ru-RU" dirty="0" err="1" smtClean="0"/>
              <a:t>конкретний</a:t>
            </a:r>
            <a:r>
              <a:rPr lang="ru-RU" dirty="0" smtClean="0"/>
              <a:t> 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обов'язків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 кожного </a:t>
            </a:r>
            <a:r>
              <a:rPr lang="ru-RU" dirty="0" err="1" smtClean="0"/>
              <a:t>співробітника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формалізованої</a:t>
            </a:r>
            <a:r>
              <a:rPr lang="ru-RU" dirty="0" smtClean="0"/>
              <a:t> </a:t>
            </a:r>
            <a:r>
              <a:rPr lang="ru-RU" dirty="0" err="1" smtClean="0"/>
              <a:t>методології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прийомів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 та контроль </a:t>
            </a:r>
            <a:r>
              <a:rPr lang="ru-RU" dirty="0" err="1" smtClean="0"/>
              <a:t>виконання</a:t>
            </a:r>
            <a:r>
              <a:rPr lang="ru-RU" dirty="0" smtClean="0"/>
              <a:t> методик;</a:t>
            </a:r>
          </a:p>
          <a:p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необхідного</a:t>
            </a:r>
            <a:r>
              <a:rPr lang="ru-RU" dirty="0" smtClean="0"/>
              <a:t> </a:t>
            </a:r>
            <a:r>
              <a:rPr lang="ru-RU" dirty="0" err="1" smtClean="0"/>
              <a:t>кошторису</a:t>
            </a:r>
            <a:r>
              <a:rPr lang="ru-RU" dirty="0" smtClean="0"/>
              <a:t> </a:t>
            </a:r>
            <a:r>
              <a:rPr lang="ru-RU" dirty="0" err="1" smtClean="0"/>
              <a:t>капіталовкладень</a:t>
            </a:r>
            <a:r>
              <a:rPr lang="ru-RU" dirty="0" smtClean="0"/>
              <a:t> в </a:t>
            </a:r>
            <a:r>
              <a:rPr lang="ru-RU" dirty="0" err="1" smtClean="0"/>
              <a:t>якість</a:t>
            </a:r>
            <a:r>
              <a:rPr lang="ru-RU" dirty="0" smtClean="0"/>
              <a:t> у </a:t>
            </a:r>
            <a:r>
              <a:rPr lang="ru-RU" dirty="0" err="1" smtClean="0"/>
              <a:t>річному</a:t>
            </a:r>
            <a:r>
              <a:rPr lang="ru-RU" dirty="0" smtClean="0"/>
              <a:t> бюджетному </a:t>
            </a:r>
            <a:r>
              <a:rPr lang="ru-RU" dirty="0" err="1" smtClean="0"/>
              <a:t>плані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орієнтація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на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науково-технічних</a:t>
            </a:r>
            <a:r>
              <a:rPr lang="ru-RU" dirty="0" smtClean="0"/>
              <a:t> </a:t>
            </a:r>
            <a:r>
              <a:rPr lang="ru-RU" dirty="0" err="1" smtClean="0"/>
              <a:t>розробок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;</a:t>
            </a:r>
          </a:p>
          <a:p>
            <a:r>
              <a:rPr lang="ru-RU" dirty="0" smtClean="0"/>
              <a:t>контроль за </a:t>
            </a:r>
            <a:r>
              <a:rPr lang="ru-RU" dirty="0" err="1" smtClean="0"/>
              <a:t>виконанням</a:t>
            </a:r>
            <a:r>
              <a:rPr lang="ru-RU" dirty="0" smtClean="0"/>
              <a:t> норм </a:t>
            </a:r>
            <a:r>
              <a:rPr lang="ru-RU" dirty="0" err="1" smtClean="0"/>
              <a:t>екології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892899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</a:t>
            </a:r>
            <a:r>
              <a:rPr lang="ru-RU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r>
              <a:rPr lang="ru-RU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якістю</a:t>
            </a:r>
            <a:endParaRPr lang="ru-RU" sz="40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46058"/>
            <a:ext cx="89289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організаційні</a:t>
            </a:r>
            <a:r>
              <a:rPr lang="ru-RU" b="1" dirty="0"/>
              <a:t> (</a:t>
            </a:r>
            <a:r>
              <a:rPr lang="ru-RU" b="1" dirty="0" err="1"/>
              <a:t>адміністративні</a:t>
            </a:r>
            <a:r>
              <a:rPr lang="ru-RU" b="1" dirty="0"/>
              <a:t>):</a:t>
            </a:r>
          </a:p>
          <a:p>
            <a:r>
              <a:rPr lang="ru-RU" dirty="0"/>
              <a:t>а) </a:t>
            </a:r>
            <a:r>
              <a:rPr lang="ru-RU" dirty="0" err="1"/>
              <a:t>розпорядні</a:t>
            </a:r>
            <a:r>
              <a:rPr lang="ru-RU" dirty="0"/>
              <a:t> (</a:t>
            </a:r>
            <a:r>
              <a:rPr lang="ru-RU" dirty="0" err="1"/>
              <a:t>директиви</a:t>
            </a:r>
            <a:r>
              <a:rPr lang="ru-RU" dirty="0"/>
              <a:t>, </a:t>
            </a:r>
            <a:r>
              <a:rPr lang="ru-RU" dirty="0" err="1"/>
              <a:t>накази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r>
              <a:rPr lang="ru-RU" dirty="0"/>
              <a:t>б) </a:t>
            </a:r>
            <a:r>
              <a:rPr lang="ru-RU" dirty="0" err="1"/>
              <a:t>регламентуючі</a:t>
            </a:r>
            <a:r>
              <a:rPr lang="ru-RU" dirty="0"/>
              <a:t> (</a:t>
            </a:r>
            <a:r>
              <a:rPr lang="ru-RU" dirty="0" err="1"/>
              <a:t>норми</a:t>
            </a:r>
            <a:r>
              <a:rPr lang="ru-RU" dirty="0"/>
              <a:t>, </a:t>
            </a:r>
            <a:r>
              <a:rPr lang="ru-RU" dirty="0" err="1"/>
              <a:t>нормативи</a:t>
            </a:r>
            <a:r>
              <a:rPr lang="ru-RU" dirty="0"/>
              <a:t>, </a:t>
            </a:r>
            <a:r>
              <a:rPr lang="ru-RU" dirty="0" err="1"/>
              <a:t>положення</a:t>
            </a:r>
            <a:r>
              <a:rPr lang="ru-RU" dirty="0"/>
              <a:t>);</a:t>
            </a:r>
          </a:p>
          <a:p>
            <a:r>
              <a:rPr lang="ru-RU" dirty="0"/>
              <a:t>в) </a:t>
            </a:r>
            <a:r>
              <a:rPr lang="ru-RU" dirty="0" err="1"/>
              <a:t>дисциплінарні</a:t>
            </a:r>
            <a:r>
              <a:rPr lang="ru-RU" dirty="0"/>
              <a:t> (</a:t>
            </a:r>
            <a:r>
              <a:rPr lang="ru-RU" dirty="0" err="1"/>
              <a:t>відповідальність</a:t>
            </a:r>
            <a:r>
              <a:rPr lang="ru-RU" dirty="0"/>
              <a:t> та </a:t>
            </a:r>
            <a:r>
              <a:rPr lang="ru-RU" dirty="0" err="1"/>
              <a:t>заохочування</a:t>
            </a:r>
            <a:r>
              <a:rPr lang="ru-RU" dirty="0"/>
              <a:t>);</a:t>
            </a:r>
          </a:p>
          <a:p>
            <a:r>
              <a:rPr lang="ru-RU" dirty="0"/>
              <a:t>1.2.2 </a:t>
            </a:r>
            <a:r>
              <a:rPr lang="ru-RU" dirty="0" err="1"/>
              <a:t>соціально-психологічні</a:t>
            </a:r>
            <a:r>
              <a:rPr lang="ru-RU" dirty="0"/>
              <a:t>:</a:t>
            </a:r>
          </a:p>
          <a:p>
            <a:r>
              <a:rPr lang="ru-RU" dirty="0"/>
              <a:t>а) </a:t>
            </a:r>
            <a:r>
              <a:rPr lang="ru-RU" dirty="0" err="1"/>
              <a:t>соціальні</a:t>
            </a:r>
            <a:r>
              <a:rPr lang="ru-RU" dirty="0"/>
              <a:t> (</a:t>
            </a:r>
            <a:r>
              <a:rPr lang="ru-RU" dirty="0" err="1"/>
              <a:t>виховання</a:t>
            </a:r>
            <a:r>
              <a:rPr lang="ru-RU" dirty="0"/>
              <a:t> та </a:t>
            </a:r>
            <a:r>
              <a:rPr lang="ru-RU" dirty="0" err="1"/>
              <a:t>мотивація</a:t>
            </a:r>
            <a:r>
              <a:rPr lang="ru-RU" dirty="0"/>
              <a:t>);</a:t>
            </a:r>
          </a:p>
          <a:p>
            <a:r>
              <a:rPr lang="ru-RU" dirty="0"/>
              <a:t>б) </a:t>
            </a:r>
            <a:r>
              <a:rPr lang="ru-RU" dirty="0" err="1"/>
              <a:t>психологічні</a:t>
            </a:r>
            <a:r>
              <a:rPr lang="ru-RU" dirty="0"/>
              <a:t> (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клімату</a:t>
            </a:r>
            <a:r>
              <a:rPr lang="ru-RU" dirty="0"/>
              <a:t> в </a:t>
            </a:r>
            <a:r>
              <a:rPr lang="ru-RU" dirty="0" err="1"/>
              <a:t>колективі</a:t>
            </a:r>
            <a:r>
              <a:rPr lang="ru-RU" dirty="0"/>
              <a:t>, </a:t>
            </a:r>
            <a:r>
              <a:rPr lang="ru-RU" dirty="0" err="1"/>
              <a:t>психологічна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позитивними</a:t>
            </a:r>
            <a:r>
              <a:rPr lang="ru-RU" dirty="0"/>
              <a:t> прикладами)</a:t>
            </a:r>
          </a:p>
          <a:p>
            <a:r>
              <a:rPr lang="ru-RU" b="1" dirty="0" err="1" smtClean="0"/>
              <a:t>техніко-технологічні</a:t>
            </a:r>
            <a:r>
              <a:rPr lang="ru-RU" b="1" dirty="0"/>
              <a:t>:</a:t>
            </a:r>
          </a:p>
          <a:p>
            <a:r>
              <a:rPr lang="ru-RU" dirty="0"/>
              <a:t>а)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контролю </a:t>
            </a:r>
            <a:r>
              <a:rPr lang="ru-RU" dirty="0" err="1"/>
              <a:t>якості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технологічного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процесів</a:t>
            </a:r>
            <a:r>
              <a:rPr lang="ru-RU" dirty="0"/>
              <a:t>;</a:t>
            </a:r>
          </a:p>
          <a:p>
            <a:r>
              <a:rPr lang="ru-RU" b="1" dirty="0" err="1" smtClean="0"/>
              <a:t>економічні</a:t>
            </a:r>
            <a:r>
              <a:rPr lang="ru-RU" b="1" dirty="0"/>
              <a:t>:</a:t>
            </a:r>
          </a:p>
          <a:p>
            <a:r>
              <a:rPr lang="ru-RU" dirty="0"/>
              <a:t>а)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 та </a:t>
            </a:r>
            <a:r>
              <a:rPr lang="ru-RU" dirty="0" err="1"/>
              <a:t>матеріальної</a:t>
            </a:r>
            <a:r>
              <a:rPr lang="ru-RU" dirty="0"/>
              <a:t> </a:t>
            </a:r>
            <a:r>
              <a:rPr lang="ru-RU" dirty="0" err="1"/>
              <a:t>зацікавленості</a:t>
            </a:r>
            <a:r>
              <a:rPr lang="ru-RU" dirty="0"/>
              <a:t>;</a:t>
            </a:r>
          </a:p>
          <a:p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err="1"/>
              <a:t>ціноутворення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;</a:t>
            </a:r>
          </a:p>
          <a:p>
            <a:r>
              <a:rPr lang="ru-RU" dirty="0"/>
              <a:t>в)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</a:t>
            </a:r>
          </a:p>
          <a:p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та </a:t>
            </a:r>
            <a:r>
              <a:rPr lang="ru-RU" dirty="0" err="1"/>
              <a:t>зовнішній</a:t>
            </a:r>
            <a:r>
              <a:rPr lang="ru-RU" dirty="0"/>
              <a:t> характер.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реалізовані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236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85698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solidFill>
                  <a:schemeClr val="accent1"/>
                </a:solidFill>
              </a:rPr>
              <a:t>Системний</a:t>
            </a:r>
            <a:r>
              <a:rPr lang="ru-RU" sz="3200" dirty="0">
                <a:solidFill>
                  <a:schemeClr val="accent1"/>
                </a:solidFill>
              </a:rPr>
              <a:t> </a:t>
            </a:r>
            <a:r>
              <a:rPr lang="ru-RU" sz="3200" dirty="0" err="1">
                <a:solidFill>
                  <a:schemeClr val="accent1"/>
                </a:solidFill>
              </a:rPr>
              <a:t>підхід</a:t>
            </a:r>
            <a:r>
              <a:rPr lang="ru-RU" sz="3200" dirty="0">
                <a:solidFill>
                  <a:schemeClr val="accent1"/>
                </a:solidFill>
              </a:rPr>
              <a:t> до </a:t>
            </a:r>
            <a:r>
              <a:rPr lang="ru-RU" sz="3200" dirty="0" err="1">
                <a:solidFill>
                  <a:schemeClr val="accent1"/>
                </a:solidFill>
              </a:rPr>
              <a:t>управління</a:t>
            </a:r>
            <a:r>
              <a:rPr lang="ru-RU" sz="3200" dirty="0">
                <a:solidFill>
                  <a:schemeClr val="accent1"/>
                </a:solidFill>
              </a:rPr>
              <a:t> </a:t>
            </a:r>
            <a:r>
              <a:rPr lang="ru-RU" sz="3200" dirty="0" err="1" smtClean="0">
                <a:solidFill>
                  <a:schemeClr val="accent1"/>
                </a:solidFill>
              </a:rPr>
              <a:t>якістю</a:t>
            </a:r>
            <a:endParaRPr lang="ru-RU" sz="3200" dirty="0" smtClean="0">
              <a:solidFill>
                <a:schemeClr val="accent1"/>
              </a:solidFill>
            </a:endParaRPr>
          </a:p>
          <a:p>
            <a:r>
              <a:rPr lang="ru-RU" sz="2200" dirty="0" err="1"/>
              <a:t>передбачає</a:t>
            </a:r>
            <a:r>
              <a:rPr lang="ru-RU" sz="2200" dirty="0"/>
              <a:t> </a:t>
            </a:r>
            <a:r>
              <a:rPr lang="ru-RU" sz="2200" dirty="0" err="1"/>
              <a:t>використання</a:t>
            </a:r>
            <a:r>
              <a:rPr lang="ru-RU" sz="2200" dirty="0"/>
              <a:t> таких </a:t>
            </a:r>
            <a:r>
              <a:rPr lang="ru-RU" sz="2200" dirty="0" err="1"/>
              <a:t>принципів</a:t>
            </a:r>
            <a:r>
              <a:rPr lang="ru-RU" sz="2200" dirty="0"/>
              <a:t>:</a:t>
            </a:r>
          </a:p>
          <a:p>
            <a:r>
              <a:rPr lang="ru-RU" sz="2200" dirty="0"/>
              <a:t>- </a:t>
            </a:r>
            <a:r>
              <a:rPr lang="ru-RU" sz="2200" b="1" dirty="0" err="1"/>
              <a:t>цілеспрямованість</a:t>
            </a:r>
            <a:r>
              <a:rPr lang="ru-RU" sz="2200" b="1" dirty="0"/>
              <a:t> </a:t>
            </a:r>
            <a:r>
              <a:rPr lang="ru-RU" sz="2200" dirty="0"/>
              <a:t>- </a:t>
            </a:r>
            <a:r>
              <a:rPr lang="ru-RU" sz="2200" dirty="0" err="1"/>
              <a:t>дозволяє</a:t>
            </a:r>
            <a:r>
              <a:rPr lang="ru-RU" sz="2200" dirty="0"/>
              <a:t> </a:t>
            </a:r>
            <a:r>
              <a:rPr lang="ru-RU" sz="2200" dirty="0" err="1"/>
              <a:t>встановити</a:t>
            </a:r>
            <a:r>
              <a:rPr lang="ru-RU" sz="2200" dirty="0"/>
              <a:t> </a:t>
            </a:r>
            <a:r>
              <a:rPr lang="ru-RU" sz="2200" dirty="0" err="1"/>
              <a:t>межі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та </a:t>
            </a:r>
            <a:r>
              <a:rPr lang="ru-RU" sz="2200" dirty="0" err="1"/>
              <a:t>адресність</a:t>
            </a:r>
            <a:r>
              <a:rPr lang="ru-RU" sz="2200" dirty="0"/>
              <a:t> </a:t>
            </a:r>
            <a:r>
              <a:rPr lang="ru-RU" sz="2200" dirty="0" err="1"/>
              <a:t>управлінських</a:t>
            </a:r>
            <a:r>
              <a:rPr lang="ru-RU" sz="2200" dirty="0"/>
              <a:t> </a:t>
            </a:r>
            <a:r>
              <a:rPr lang="ru-RU" sz="2200" dirty="0" err="1"/>
              <a:t>рішень</a:t>
            </a:r>
            <a:r>
              <a:rPr lang="ru-RU" sz="2200" dirty="0"/>
              <a:t>;</a:t>
            </a:r>
          </a:p>
          <a:p>
            <a:r>
              <a:rPr lang="ru-RU" sz="2200" dirty="0"/>
              <a:t>- </a:t>
            </a:r>
            <a:r>
              <a:rPr lang="ru-RU" sz="2200" b="1" dirty="0" err="1"/>
              <a:t>комплексність</a:t>
            </a:r>
            <a:r>
              <a:rPr lang="ru-RU" sz="2200" dirty="0"/>
              <a:t> - </a:t>
            </a:r>
            <a:r>
              <a:rPr lang="ru-RU" sz="2200" dirty="0" err="1"/>
              <a:t>охоплює</a:t>
            </a:r>
            <a:r>
              <a:rPr lang="ru-RU" sz="2200" dirty="0"/>
              <a:t> </a:t>
            </a:r>
            <a:r>
              <a:rPr lang="ru-RU" sz="2200" dirty="0" err="1"/>
              <a:t>усі</a:t>
            </a:r>
            <a:r>
              <a:rPr lang="ru-RU" sz="2200" dirty="0"/>
              <a:t> </a:t>
            </a:r>
            <a:r>
              <a:rPr lang="ru-RU" sz="2200" dirty="0" err="1"/>
              <a:t>стадії</a:t>
            </a:r>
            <a:r>
              <a:rPr lang="ru-RU" sz="2200" dirty="0"/>
              <a:t> </a:t>
            </a:r>
            <a:r>
              <a:rPr lang="ru-RU" sz="2200" dirty="0" err="1"/>
              <a:t>життєвого</a:t>
            </a:r>
            <a:r>
              <a:rPr lang="ru-RU" sz="2200" dirty="0"/>
              <a:t> циклу </a:t>
            </a:r>
            <a:r>
              <a:rPr lang="ru-RU" sz="2200" dirty="0" err="1"/>
              <a:t>продукції</a:t>
            </a:r>
            <a:r>
              <a:rPr lang="ru-RU" sz="2200" dirty="0"/>
              <a:t> та </a:t>
            </a:r>
            <a:r>
              <a:rPr lang="ru-RU" sz="2200" dirty="0" err="1"/>
              <a:t>послуг</a:t>
            </a:r>
            <a:r>
              <a:rPr lang="ru-RU" sz="2200" dirty="0"/>
              <a:t>, </a:t>
            </a:r>
            <a:r>
              <a:rPr lang="ru-RU" sz="2200" dirty="0" err="1"/>
              <a:t>усі</a:t>
            </a:r>
            <a:r>
              <a:rPr lang="ru-RU" sz="2200" dirty="0"/>
              <a:t> </a:t>
            </a:r>
            <a:r>
              <a:rPr lang="ru-RU" sz="2200" dirty="0" err="1"/>
              <a:t>структурні</a:t>
            </a:r>
            <a:r>
              <a:rPr lang="ru-RU" sz="2200" dirty="0"/>
              <a:t> </a:t>
            </a:r>
            <a:r>
              <a:rPr lang="ru-RU" sz="2200" dirty="0" err="1"/>
              <a:t>підрозділи</a:t>
            </a:r>
            <a:r>
              <a:rPr lang="ru-RU" sz="2200" dirty="0"/>
              <a:t>, </a:t>
            </a:r>
            <a:r>
              <a:rPr lang="ru-RU" sz="2200" dirty="0" err="1"/>
              <a:t>керівництво</a:t>
            </a:r>
            <a:r>
              <a:rPr lang="ru-RU" sz="2200" dirty="0"/>
              <a:t> та увесь персонал </a:t>
            </a:r>
            <a:r>
              <a:rPr lang="ru-RU" sz="2200" dirty="0" err="1"/>
              <a:t>підприємства</a:t>
            </a:r>
            <a:r>
              <a:rPr lang="ru-RU" sz="2200" dirty="0"/>
              <a:t>;</a:t>
            </a:r>
          </a:p>
          <a:p>
            <a:r>
              <a:rPr lang="ru-RU" sz="2200" dirty="0"/>
              <a:t>- </a:t>
            </a:r>
            <a:r>
              <a:rPr lang="ru-RU" sz="2200" b="1" dirty="0" err="1"/>
              <a:t>безперервність</a:t>
            </a:r>
            <a:r>
              <a:rPr lang="ru-RU" sz="2200" dirty="0"/>
              <a:t> - </a:t>
            </a:r>
            <a:r>
              <a:rPr lang="ru-RU" sz="2200" dirty="0" err="1"/>
              <a:t>забезпечує</a:t>
            </a:r>
            <a:r>
              <a:rPr lang="ru-RU" sz="2200" dirty="0"/>
              <a:t> </a:t>
            </a:r>
            <a:r>
              <a:rPr lang="ru-RU" sz="2200" dirty="0" err="1"/>
              <a:t>процес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, </a:t>
            </a:r>
            <a:r>
              <a:rPr lang="ru-RU" sz="2200" dirty="0" err="1"/>
              <a:t>який</a:t>
            </a:r>
            <a:r>
              <a:rPr lang="ru-RU" sz="2200" dirty="0"/>
              <a:t> </a:t>
            </a:r>
            <a:r>
              <a:rPr lang="ru-RU" sz="2200" dirty="0" err="1"/>
              <a:t>орієнтований</a:t>
            </a:r>
            <a:r>
              <a:rPr lang="ru-RU" sz="2200" dirty="0"/>
              <a:t> на </a:t>
            </a:r>
            <a:r>
              <a:rPr lang="ru-RU" sz="2200" dirty="0" err="1"/>
              <a:t>постійне</a:t>
            </a:r>
            <a:r>
              <a:rPr lang="ru-RU" sz="2200" dirty="0"/>
              <a:t> </a:t>
            </a:r>
            <a:r>
              <a:rPr lang="ru-RU" sz="2200" dirty="0" err="1"/>
              <a:t>поліпшення</a:t>
            </a:r>
            <a:r>
              <a:rPr lang="ru-RU" sz="2200" dirty="0"/>
              <a:t> </a:t>
            </a:r>
            <a:r>
              <a:rPr lang="ru-RU" sz="2200" dirty="0" err="1"/>
              <a:t>системи</a:t>
            </a:r>
            <a:r>
              <a:rPr lang="ru-RU" sz="2200" dirty="0"/>
              <a:t>;</a:t>
            </a:r>
          </a:p>
          <a:p>
            <a:r>
              <a:rPr lang="ru-RU" sz="2200" dirty="0"/>
              <a:t> </a:t>
            </a:r>
            <a:r>
              <a:rPr lang="ru-RU" sz="2200" dirty="0" smtClean="0"/>
              <a:t>- </a:t>
            </a:r>
            <a:r>
              <a:rPr lang="ru-RU" sz="2200" b="1" dirty="0" err="1"/>
              <a:t>об'єктивність</a:t>
            </a:r>
            <a:r>
              <a:rPr lang="ru-RU" sz="2200" dirty="0"/>
              <a:t> - </a:t>
            </a:r>
            <a:r>
              <a:rPr lang="ru-RU" sz="2200" dirty="0" err="1"/>
              <a:t>орієнтує</a:t>
            </a:r>
            <a:r>
              <a:rPr lang="ru-RU" sz="2200" dirty="0"/>
              <a:t> на </a:t>
            </a:r>
            <a:r>
              <a:rPr lang="ru-RU" sz="2200" dirty="0" err="1"/>
              <a:t>використання</a:t>
            </a:r>
            <a:r>
              <a:rPr lang="ru-RU" sz="2200" dirty="0"/>
              <a:t> </a:t>
            </a:r>
            <a:r>
              <a:rPr lang="ru-RU" sz="2200" dirty="0" err="1"/>
              <a:t>адекватних</a:t>
            </a:r>
            <a:r>
              <a:rPr lang="ru-RU" sz="2200" dirty="0"/>
              <a:t> </a:t>
            </a:r>
            <a:r>
              <a:rPr lang="ru-RU" sz="2200" dirty="0" err="1"/>
              <a:t>методів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, </a:t>
            </a:r>
            <a:r>
              <a:rPr lang="ru-RU" sz="2200" dirty="0" err="1"/>
              <a:t>вибір</a:t>
            </a:r>
            <a:r>
              <a:rPr lang="ru-RU" sz="2200" dirty="0"/>
              <a:t> </a:t>
            </a:r>
            <a:r>
              <a:rPr lang="ru-RU" sz="2200" dirty="0" err="1"/>
              <a:t>показників</a:t>
            </a:r>
            <a:r>
              <a:rPr lang="ru-RU" sz="2200" dirty="0"/>
              <a:t>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відображають</a:t>
            </a:r>
            <a:r>
              <a:rPr lang="ru-RU" sz="2200" dirty="0"/>
              <a:t> </a:t>
            </a:r>
            <a:r>
              <a:rPr lang="ru-RU" sz="2200" dirty="0" err="1"/>
              <a:t>дійсний</a:t>
            </a:r>
            <a:r>
              <a:rPr lang="ru-RU" sz="2200" dirty="0"/>
              <a:t> стан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якістю</a:t>
            </a:r>
            <a:r>
              <a:rPr lang="ru-RU" sz="2200" dirty="0"/>
              <a:t>, </a:t>
            </a:r>
            <a:r>
              <a:rPr lang="ru-RU" sz="2200" dirty="0" err="1"/>
              <a:t>підбір</a:t>
            </a:r>
            <a:r>
              <a:rPr lang="ru-RU" sz="2200" dirty="0"/>
              <a:t> </a:t>
            </a:r>
            <a:r>
              <a:rPr lang="ru-RU" sz="2200" dirty="0" err="1"/>
              <a:t>управлінського</a:t>
            </a:r>
            <a:r>
              <a:rPr lang="ru-RU" sz="2200" dirty="0"/>
              <a:t> персоналу </a:t>
            </a:r>
            <a:r>
              <a:rPr lang="ru-RU" sz="2200" dirty="0" err="1"/>
              <a:t>відповідної</a:t>
            </a:r>
            <a:r>
              <a:rPr lang="ru-RU" sz="2200" dirty="0"/>
              <a:t> </a:t>
            </a:r>
            <a:r>
              <a:rPr lang="ru-RU" sz="2200" dirty="0" err="1"/>
              <a:t>кваліфікації</a:t>
            </a:r>
            <a:r>
              <a:rPr lang="ru-RU" sz="2200" dirty="0"/>
              <a:t>;</a:t>
            </a:r>
          </a:p>
          <a:p>
            <a:r>
              <a:rPr lang="ru-RU" sz="2200" dirty="0"/>
              <a:t>- </a:t>
            </a:r>
            <a:r>
              <a:rPr lang="ru-RU" sz="2200" b="1" dirty="0" err="1"/>
              <a:t>оптимальність</a:t>
            </a:r>
            <a:r>
              <a:rPr lang="ru-RU" sz="2200" b="1" dirty="0"/>
              <a:t> </a:t>
            </a:r>
            <a:r>
              <a:rPr lang="ru-RU" sz="2200" dirty="0"/>
              <a:t>- </a:t>
            </a:r>
            <a:r>
              <a:rPr lang="ru-RU" sz="2200" dirty="0" err="1"/>
              <a:t>передбачає</a:t>
            </a:r>
            <a:r>
              <a:rPr lang="ru-RU" sz="2200" dirty="0"/>
              <a:t> </a:t>
            </a:r>
            <a:r>
              <a:rPr lang="ru-RU" sz="2200" dirty="0" err="1"/>
              <a:t>необхідність</a:t>
            </a:r>
            <a:r>
              <a:rPr lang="ru-RU" sz="2200" dirty="0"/>
              <a:t> </a:t>
            </a:r>
            <a:r>
              <a:rPr lang="ru-RU" sz="2200" dirty="0" err="1"/>
              <a:t>забезпечення</a:t>
            </a:r>
            <a:r>
              <a:rPr lang="ru-RU" sz="2200" dirty="0"/>
              <a:t> </a:t>
            </a:r>
            <a:r>
              <a:rPr lang="ru-RU" sz="2200" dirty="0" err="1"/>
              <a:t>результативності</a:t>
            </a:r>
            <a:r>
              <a:rPr lang="ru-RU" sz="2200" dirty="0"/>
              <a:t> та </a:t>
            </a:r>
            <a:r>
              <a:rPr lang="ru-RU" sz="2200" dirty="0" err="1"/>
              <a:t>ефективності</a:t>
            </a:r>
            <a:r>
              <a:rPr lang="ru-RU" sz="2200" dirty="0"/>
              <a:t> </a:t>
            </a:r>
            <a:r>
              <a:rPr lang="ru-RU" sz="2200" dirty="0" err="1"/>
              <a:t>процесів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якістю</a:t>
            </a:r>
            <a:r>
              <a:rPr lang="ru-RU" sz="2200" dirty="0"/>
              <a:t> </a:t>
            </a:r>
            <a:r>
              <a:rPr lang="ru-RU" sz="2200" dirty="0" err="1"/>
              <a:t>зокрема</a:t>
            </a:r>
            <a:r>
              <a:rPr lang="ru-RU" sz="2200" dirty="0"/>
              <a:t> та </a:t>
            </a:r>
            <a:r>
              <a:rPr lang="ru-RU" sz="2200" dirty="0" err="1"/>
              <a:t>системи</a:t>
            </a:r>
            <a:r>
              <a:rPr lang="ru-RU" sz="2200" dirty="0"/>
              <a:t> у </a:t>
            </a:r>
            <a:r>
              <a:rPr lang="ru-RU" sz="2200" dirty="0" err="1"/>
              <a:t>цілому</a:t>
            </a:r>
            <a:r>
              <a:rPr lang="ru-RU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9524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accent1"/>
                </a:solidFill>
              </a:rPr>
              <a:t>Основні</a:t>
            </a:r>
            <a:r>
              <a:rPr lang="ru-RU" sz="2800" dirty="0">
                <a:solidFill>
                  <a:schemeClr val="accent1"/>
                </a:solidFill>
              </a:rPr>
              <a:t> </a:t>
            </a:r>
            <a:r>
              <a:rPr lang="ru-RU" sz="2800" dirty="0" err="1">
                <a:solidFill>
                  <a:schemeClr val="accent1"/>
                </a:solidFill>
              </a:rPr>
              <a:t>терміни</a:t>
            </a:r>
            <a:r>
              <a:rPr lang="ru-RU" sz="2800" dirty="0">
                <a:solidFill>
                  <a:schemeClr val="accent1"/>
                </a:solidFill>
              </a:rPr>
              <a:t> та </a:t>
            </a:r>
            <a:r>
              <a:rPr lang="ru-RU" sz="2800" dirty="0" err="1">
                <a:solidFill>
                  <a:schemeClr val="accent1"/>
                </a:solidFill>
              </a:rPr>
              <a:t>визначення</a:t>
            </a:r>
            <a:r>
              <a:rPr lang="ru-RU" sz="2800" dirty="0">
                <a:solidFill>
                  <a:schemeClr val="accent1"/>
                </a:solidFill>
              </a:rPr>
              <a:t> в </a:t>
            </a:r>
            <a:r>
              <a:rPr lang="ru-RU" sz="2800" dirty="0" err="1">
                <a:solidFill>
                  <a:schemeClr val="accent1"/>
                </a:solidFill>
              </a:rPr>
              <a:t>галузі</a:t>
            </a:r>
            <a:r>
              <a:rPr lang="ru-RU" sz="2800" dirty="0">
                <a:solidFill>
                  <a:schemeClr val="accent1"/>
                </a:solidFill>
              </a:rPr>
              <a:t> </a:t>
            </a:r>
            <a:r>
              <a:rPr lang="ru-RU" sz="2800" dirty="0" err="1">
                <a:solidFill>
                  <a:schemeClr val="accent1"/>
                </a:solidFill>
              </a:rPr>
              <a:t>управління</a:t>
            </a:r>
            <a:r>
              <a:rPr lang="ru-RU" sz="2800" dirty="0">
                <a:solidFill>
                  <a:schemeClr val="accent1"/>
                </a:solidFill>
              </a:rPr>
              <a:t> </a:t>
            </a:r>
            <a:r>
              <a:rPr lang="ru-RU" sz="2800" dirty="0" err="1" smtClean="0">
                <a:solidFill>
                  <a:schemeClr val="accent1"/>
                </a:solidFill>
              </a:rPr>
              <a:t>якістю</a:t>
            </a:r>
            <a:endParaRPr lang="ru-RU" sz="2800" dirty="0" smtClean="0">
              <a:solidFill>
                <a:schemeClr val="accent1"/>
              </a:solidFill>
            </a:endParaRPr>
          </a:p>
          <a:p>
            <a:r>
              <a:rPr lang="ru-RU" sz="2400" dirty="0" err="1"/>
              <a:t>Єдність</a:t>
            </a:r>
            <a:r>
              <a:rPr lang="ru-RU" sz="2400" dirty="0"/>
              <a:t> </a:t>
            </a:r>
            <a:r>
              <a:rPr lang="ru-RU" sz="2400" dirty="0" err="1"/>
              <a:t>термінології</a:t>
            </a:r>
            <a:r>
              <a:rPr lang="ru-RU" sz="2400" dirty="0"/>
              <a:t>, </a:t>
            </a:r>
            <a:r>
              <a:rPr lang="ru-RU" sz="2400" dirty="0" err="1"/>
              <a:t>показників</a:t>
            </a:r>
            <a:r>
              <a:rPr lang="ru-RU" sz="2400" dirty="0"/>
              <a:t> та </a:t>
            </a:r>
            <a:r>
              <a:rPr lang="ru-RU" sz="2400" dirty="0" err="1"/>
              <a:t>методів</a:t>
            </a:r>
            <a:r>
              <a:rPr lang="ru-RU" sz="2400" dirty="0"/>
              <a:t> </a:t>
            </a:r>
            <a:r>
              <a:rPr lang="ru-RU" sz="2400" dirty="0" err="1"/>
              <a:t>встановлення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була</a:t>
            </a:r>
            <a:r>
              <a:rPr lang="ru-RU" sz="2400" dirty="0"/>
              <a:t> </a:t>
            </a:r>
            <a:r>
              <a:rPr lang="ru-RU" sz="2400" dirty="0" err="1"/>
              <a:t>забезпечена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розробленої</a:t>
            </a:r>
            <a:r>
              <a:rPr lang="ru-RU" sz="2400" dirty="0"/>
              <a:t> </a:t>
            </a:r>
            <a:r>
              <a:rPr lang="ru-RU" sz="2400" dirty="0" err="1"/>
              <a:t>Державним</a:t>
            </a:r>
            <a:r>
              <a:rPr lang="ru-RU" sz="2400" dirty="0"/>
              <a:t> </a:t>
            </a:r>
            <a:r>
              <a:rPr lang="ru-RU" sz="2400" dirty="0" err="1"/>
              <a:t>науково-дослідним</a:t>
            </a:r>
            <a:r>
              <a:rPr lang="ru-RU" sz="2400" dirty="0"/>
              <a:t> </a:t>
            </a:r>
            <a:r>
              <a:rPr lang="ru-RU" sz="2400" dirty="0" err="1"/>
              <a:t>інститутом</a:t>
            </a:r>
            <a:r>
              <a:rPr lang="ru-RU" sz="2400" dirty="0"/>
              <a:t> «Система» </a:t>
            </a:r>
            <a:r>
              <a:rPr lang="ru-RU" sz="2400" dirty="0" err="1"/>
              <a:t>Держстандарту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серії</a:t>
            </a:r>
            <a:r>
              <a:rPr lang="ru-RU" sz="2400" dirty="0"/>
              <a:t> нормативно-</a:t>
            </a:r>
            <a:r>
              <a:rPr lang="ru-RU" sz="2400" dirty="0" err="1"/>
              <a:t>технічних</a:t>
            </a:r>
            <a:r>
              <a:rPr lang="ru-RU" sz="2400" dirty="0"/>
              <a:t> </a:t>
            </a:r>
            <a:r>
              <a:rPr lang="ru-RU" sz="2400" dirty="0" err="1"/>
              <a:t>документів</a:t>
            </a:r>
            <a:r>
              <a:rPr lang="ru-RU" sz="2400" dirty="0"/>
              <a:t> (НТД), </a:t>
            </a:r>
            <a:r>
              <a:rPr lang="ru-RU" sz="2400" dirty="0" err="1"/>
              <a:t>найважливішими</a:t>
            </a:r>
            <a:r>
              <a:rPr lang="ru-RU" sz="2400" dirty="0"/>
              <a:t> з </a:t>
            </a:r>
            <a:r>
              <a:rPr lang="ru-RU" sz="2400" dirty="0" err="1"/>
              <a:t>яких</a:t>
            </a:r>
            <a:r>
              <a:rPr lang="ru-RU" sz="2400" dirty="0"/>
              <a:t> є:</a:t>
            </a:r>
          </a:p>
          <a:p>
            <a:r>
              <a:rPr lang="ru-RU" sz="2400" dirty="0"/>
              <a:t>ДСТУ 2925-94 «</a:t>
            </a:r>
            <a:r>
              <a:rPr lang="ru-RU" sz="2400" dirty="0" err="1"/>
              <a:t>Якість</a:t>
            </a:r>
            <a:r>
              <a:rPr lang="ru-RU" sz="2400" dirty="0"/>
              <a:t> </a:t>
            </a:r>
            <a:r>
              <a:rPr lang="ru-RU" sz="2400" dirty="0" err="1"/>
              <a:t>продукції</a:t>
            </a:r>
            <a:r>
              <a:rPr lang="ru-RU" sz="2400" dirty="0"/>
              <a:t>. </a:t>
            </a:r>
            <a:r>
              <a:rPr lang="ru-RU" sz="2400" dirty="0" err="1"/>
              <a:t>Оцінювання</a:t>
            </a:r>
            <a:r>
              <a:rPr lang="ru-RU" sz="2400" dirty="0"/>
              <a:t> </a:t>
            </a:r>
            <a:r>
              <a:rPr lang="ru-RU" sz="2400" dirty="0" err="1"/>
              <a:t>якості</a:t>
            </a:r>
            <a:r>
              <a:rPr lang="ru-RU" sz="2400" dirty="0"/>
              <a:t>. </a:t>
            </a:r>
            <a:r>
              <a:rPr lang="ru-RU" sz="2400" dirty="0" err="1"/>
              <a:t>Терміни</a:t>
            </a:r>
            <a:r>
              <a:rPr lang="ru-RU" sz="2400" dirty="0"/>
              <a:t> та </a:t>
            </a:r>
            <a:r>
              <a:rPr lang="ru-RU" sz="2400" dirty="0" err="1"/>
              <a:t>визначення</a:t>
            </a:r>
            <a:r>
              <a:rPr lang="ru-RU" sz="2400" dirty="0"/>
              <a:t>» </a:t>
            </a:r>
          </a:p>
          <a:p>
            <a:r>
              <a:rPr lang="ru-RU" sz="2400" dirty="0"/>
              <a:t>ДСТУ 3230-95 «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якістю</a:t>
            </a:r>
            <a:r>
              <a:rPr lang="ru-RU" sz="2400" dirty="0"/>
              <a:t> та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якості</a:t>
            </a:r>
            <a:r>
              <a:rPr lang="ru-RU" sz="2400" dirty="0"/>
              <a:t>. </a:t>
            </a:r>
            <a:r>
              <a:rPr lang="ru-RU" sz="2400" dirty="0" err="1"/>
              <a:t>Терміни</a:t>
            </a:r>
            <a:r>
              <a:rPr lang="ru-RU" sz="2400" dirty="0"/>
              <a:t> та </a:t>
            </a:r>
            <a:r>
              <a:rPr lang="ru-RU" sz="2400" dirty="0" err="1"/>
              <a:t>визначення</a:t>
            </a:r>
            <a:r>
              <a:rPr lang="ru-RU" sz="2400" dirty="0"/>
              <a:t>».</a:t>
            </a:r>
          </a:p>
          <a:p>
            <a:r>
              <a:rPr lang="ru-RU" sz="2400" dirty="0"/>
              <a:t>ДСТУ 3021-95 </a:t>
            </a:r>
            <a:r>
              <a:rPr lang="ru-RU" sz="2400" dirty="0" err="1"/>
              <a:t>Випробовування</a:t>
            </a:r>
            <a:r>
              <a:rPr lang="ru-RU" sz="2400" dirty="0"/>
              <a:t> і контроль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продукції</a:t>
            </a:r>
            <a:r>
              <a:rPr lang="ru-RU" sz="2400" dirty="0"/>
              <a:t>. </a:t>
            </a:r>
            <a:r>
              <a:rPr lang="ru-RU" sz="2400" dirty="0" err="1"/>
              <a:t>Терміни</a:t>
            </a:r>
            <a:r>
              <a:rPr lang="ru-RU" sz="2400" dirty="0"/>
              <a:t> і </a:t>
            </a:r>
            <a:r>
              <a:rPr lang="ru-RU" sz="2400" dirty="0" err="1"/>
              <a:t>визначення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Міжнародний</a:t>
            </a:r>
            <a:r>
              <a:rPr lang="ru-RU" sz="2400" dirty="0"/>
              <a:t> стандарт І</a:t>
            </a:r>
            <a:r>
              <a:rPr lang="en-US" sz="2400" dirty="0"/>
              <a:t>SO 8402:1994 </a:t>
            </a:r>
            <a:r>
              <a:rPr lang="ru-RU" sz="2400" dirty="0" err="1"/>
              <a:t>Загальне</a:t>
            </a:r>
            <a:r>
              <a:rPr lang="ru-RU" sz="2400" dirty="0"/>
              <a:t> </a:t>
            </a:r>
            <a:r>
              <a:rPr lang="ru-RU" sz="2400" dirty="0" err="1"/>
              <a:t>керівництво</a:t>
            </a:r>
            <a:r>
              <a:rPr lang="ru-RU" sz="2400" dirty="0"/>
              <a:t> </a:t>
            </a:r>
            <a:r>
              <a:rPr lang="ru-RU" sz="2400" dirty="0" err="1"/>
              <a:t>якістю</a:t>
            </a:r>
            <a:r>
              <a:rPr lang="ru-RU" sz="2400" dirty="0"/>
              <a:t> і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якості</a:t>
            </a:r>
            <a:r>
              <a:rPr lang="ru-RU" sz="2400" dirty="0"/>
              <a:t>. Словник.</a:t>
            </a:r>
          </a:p>
        </p:txBody>
      </p:sp>
    </p:spTree>
    <p:extLst>
      <p:ext uri="{BB962C8B-B14F-4D97-AF65-F5344CB8AC3E}">
        <p14:creationId xmlns:p14="http://schemas.microsoft.com/office/powerpoint/2010/main" val="1915652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3" y="26064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Показник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продукції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кількісна</a:t>
            </a:r>
            <a:r>
              <a:rPr lang="ru-RU" dirty="0"/>
              <a:t> характеристика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.</a:t>
            </a:r>
          </a:p>
          <a:p>
            <a:r>
              <a:rPr lang="ru-RU" b="1" dirty="0" err="1"/>
              <a:t>Придатна</a:t>
            </a:r>
            <a:r>
              <a:rPr lang="ru-RU" b="1" dirty="0"/>
              <a:t> </a:t>
            </a:r>
            <a:r>
              <a:rPr lang="ru-RU" b="1" dirty="0" err="1"/>
              <a:t>продукція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задовольняє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встановленим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.</a:t>
            </a:r>
          </a:p>
          <a:p>
            <a:r>
              <a:rPr lang="ru-RU" b="1" dirty="0" err="1"/>
              <a:t>Ознака</a:t>
            </a:r>
            <a:r>
              <a:rPr lang="ru-RU" b="1" dirty="0"/>
              <a:t> </a:t>
            </a:r>
            <a:r>
              <a:rPr lang="ru-RU" b="1" dirty="0" err="1"/>
              <a:t>продукції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якісна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кількісна</a:t>
            </a:r>
            <a:r>
              <a:rPr lang="ru-RU" dirty="0"/>
              <a:t> характеристика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</a:p>
          <a:p>
            <a:r>
              <a:rPr lang="ru-RU" b="1" dirty="0"/>
              <a:t>Параметр </a:t>
            </a:r>
            <a:r>
              <a:rPr lang="ru-RU" b="1" dirty="0" err="1"/>
              <a:t>продукції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ознака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яка </a:t>
            </a:r>
            <a:r>
              <a:rPr lang="ru-RU" dirty="0" err="1"/>
              <a:t>кількісно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.</a:t>
            </a:r>
          </a:p>
          <a:p>
            <a:r>
              <a:rPr lang="ru-RU" b="1" dirty="0" err="1"/>
              <a:t>Властивість</a:t>
            </a:r>
            <a:r>
              <a:rPr lang="ru-RU" b="1" dirty="0"/>
              <a:t> </a:t>
            </a:r>
            <a:r>
              <a:rPr lang="ru-RU" b="1" dirty="0" err="1"/>
              <a:t>продукції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об’єктивна</a:t>
            </a:r>
            <a:r>
              <a:rPr lang="ru-RU" dirty="0"/>
              <a:t> </a:t>
            </a:r>
            <a:r>
              <a:rPr lang="ru-RU" dirty="0" err="1"/>
              <a:t>особливість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виявлятися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чає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,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.</a:t>
            </a:r>
          </a:p>
          <a:p>
            <a:r>
              <a:rPr lang="ru-RU" b="1" dirty="0"/>
              <a:t>Брак -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продукція</a:t>
            </a:r>
            <a:r>
              <a:rPr lang="ru-RU" dirty="0"/>
              <a:t>, </a:t>
            </a:r>
            <a:r>
              <a:rPr lang="ru-RU" dirty="0" err="1"/>
              <a:t>передавання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споживачу</a:t>
            </a:r>
            <a:r>
              <a:rPr lang="ru-RU" dirty="0"/>
              <a:t> не </a:t>
            </a:r>
            <a:r>
              <a:rPr lang="ru-RU" dirty="0" err="1"/>
              <a:t>допускається</a:t>
            </a:r>
            <a:r>
              <a:rPr lang="ru-RU" dirty="0"/>
              <a:t> через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дефектів</a:t>
            </a:r>
            <a:r>
              <a:rPr lang="ru-RU" dirty="0"/>
              <a:t>.</a:t>
            </a:r>
          </a:p>
          <a:p>
            <a:r>
              <a:rPr lang="ru-RU" b="1" dirty="0"/>
              <a:t>Дефект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заданої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очікуваної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, яка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(</a:t>
            </a:r>
            <a:r>
              <a:rPr lang="ru-RU" dirty="0" err="1"/>
              <a:t>послуги</a:t>
            </a:r>
            <a:r>
              <a:rPr lang="ru-RU" dirty="0"/>
              <a:t>), </a:t>
            </a:r>
            <a:r>
              <a:rPr lang="ru-RU" dirty="0" err="1"/>
              <a:t>включно</a:t>
            </a:r>
            <a:r>
              <a:rPr lang="ru-RU" dirty="0"/>
              <a:t> з </a:t>
            </a:r>
            <a:r>
              <a:rPr lang="ru-RU" dirty="0" err="1"/>
              <a:t>вимогами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.</a:t>
            </a:r>
          </a:p>
          <a:p>
            <a:r>
              <a:rPr lang="ru-RU" b="1" dirty="0"/>
              <a:t>Дефектна </a:t>
            </a:r>
            <a:r>
              <a:rPr lang="ru-RU" b="1" dirty="0" err="1"/>
              <a:t>одиниця</a:t>
            </a:r>
            <a:r>
              <a:rPr lang="ru-RU" b="1" dirty="0"/>
              <a:t> </a:t>
            </a:r>
            <a:r>
              <a:rPr lang="ru-RU" b="1" dirty="0" err="1"/>
              <a:t>продукції</a:t>
            </a:r>
            <a:r>
              <a:rPr lang="ru-RU" b="1" dirty="0"/>
              <a:t> -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одиниця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б один дефект.</a:t>
            </a:r>
          </a:p>
          <a:p>
            <a:r>
              <a:rPr lang="ru-RU" b="1" dirty="0" err="1"/>
              <a:t>Рівень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продукції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відносна</a:t>
            </a:r>
            <a:r>
              <a:rPr lang="ru-RU" dirty="0"/>
              <a:t> характеристика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яка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оцінюваних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з </a:t>
            </a:r>
            <a:r>
              <a:rPr lang="ru-RU" dirty="0" err="1"/>
              <a:t>базовими</a:t>
            </a:r>
            <a:r>
              <a:rPr lang="ru-RU" dirty="0"/>
              <a:t> </a:t>
            </a:r>
            <a:r>
              <a:rPr lang="ru-RU" dirty="0" err="1"/>
              <a:t>значеннями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379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925252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err="1"/>
              <a:t>Технічний</a:t>
            </a:r>
            <a:r>
              <a:rPr lang="ru-RU" sz="2200" b="1" dirty="0"/>
              <a:t> </a:t>
            </a:r>
            <a:r>
              <a:rPr lang="ru-RU" sz="2200" b="1" dirty="0" err="1"/>
              <a:t>рівень</a:t>
            </a:r>
            <a:r>
              <a:rPr lang="ru-RU" sz="2200" b="1" dirty="0"/>
              <a:t> </a:t>
            </a:r>
            <a:r>
              <a:rPr lang="ru-RU" sz="2200" b="1" dirty="0" err="1"/>
              <a:t>продукції</a:t>
            </a:r>
            <a:r>
              <a:rPr lang="ru-RU" sz="2200" b="1" dirty="0"/>
              <a:t> </a:t>
            </a:r>
            <a:r>
              <a:rPr lang="ru-RU" sz="2200" dirty="0"/>
              <a:t>-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відносна</a:t>
            </a:r>
            <a:r>
              <a:rPr lang="ru-RU" sz="2200" dirty="0"/>
              <a:t> характеристика </a:t>
            </a:r>
            <a:r>
              <a:rPr lang="ru-RU" sz="2200" dirty="0" err="1"/>
              <a:t>якості</a:t>
            </a:r>
            <a:r>
              <a:rPr lang="ru-RU" sz="2200" dirty="0"/>
              <a:t> </a:t>
            </a:r>
            <a:r>
              <a:rPr lang="ru-RU" sz="2200" dirty="0" err="1"/>
              <a:t>продукції</a:t>
            </a:r>
            <a:r>
              <a:rPr lang="ru-RU" sz="2200" dirty="0"/>
              <a:t>, яка </a:t>
            </a:r>
            <a:r>
              <a:rPr lang="ru-RU" sz="2200" dirty="0" err="1"/>
              <a:t>ґрунтується</a:t>
            </a:r>
            <a:r>
              <a:rPr lang="ru-RU" sz="2200" dirty="0"/>
              <a:t> на </a:t>
            </a:r>
            <a:r>
              <a:rPr lang="ru-RU" sz="2200" dirty="0" err="1"/>
              <a:t>порівнянні</a:t>
            </a:r>
            <a:r>
              <a:rPr lang="ru-RU" sz="2200" dirty="0"/>
              <a:t> </a:t>
            </a:r>
            <a:r>
              <a:rPr lang="ru-RU" sz="2200" dirty="0" err="1"/>
              <a:t>значень</a:t>
            </a:r>
            <a:r>
              <a:rPr lang="ru-RU" sz="2200" dirty="0"/>
              <a:t> </a:t>
            </a:r>
            <a:r>
              <a:rPr lang="ru-RU" sz="2200" dirty="0" err="1"/>
              <a:t>показників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характеризують</a:t>
            </a:r>
            <a:r>
              <a:rPr lang="ru-RU" sz="2200" dirty="0"/>
              <a:t> </a:t>
            </a:r>
            <a:r>
              <a:rPr lang="ru-RU" sz="2200" dirty="0" err="1"/>
              <a:t>технічну</a:t>
            </a:r>
            <a:r>
              <a:rPr lang="ru-RU" sz="2200" dirty="0"/>
              <a:t> </a:t>
            </a:r>
            <a:r>
              <a:rPr lang="ru-RU" sz="2200" dirty="0" err="1"/>
              <a:t>досконалість</a:t>
            </a:r>
            <a:r>
              <a:rPr lang="ru-RU" sz="2200" dirty="0"/>
              <a:t> </a:t>
            </a:r>
            <a:r>
              <a:rPr lang="ru-RU" sz="2200" dirty="0" err="1"/>
              <a:t>оцінюваної</a:t>
            </a:r>
            <a:r>
              <a:rPr lang="ru-RU" sz="2200" dirty="0"/>
              <a:t> </a:t>
            </a:r>
            <a:r>
              <a:rPr lang="ru-RU" sz="2200" dirty="0" err="1"/>
              <a:t>продукції</a:t>
            </a:r>
            <a:r>
              <a:rPr lang="ru-RU" sz="2200" dirty="0"/>
              <a:t>, з </a:t>
            </a:r>
            <a:r>
              <a:rPr lang="ru-RU" sz="2200" dirty="0" err="1"/>
              <a:t>базовими</a:t>
            </a:r>
            <a:r>
              <a:rPr lang="ru-RU" sz="2200" dirty="0"/>
              <a:t> </a:t>
            </a:r>
            <a:r>
              <a:rPr lang="ru-RU" sz="2200" dirty="0" err="1"/>
              <a:t>значеннями</a:t>
            </a:r>
            <a:r>
              <a:rPr lang="ru-RU" sz="2200" dirty="0"/>
              <a:t> </a:t>
            </a:r>
            <a:r>
              <a:rPr lang="ru-RU" sz="2200" dirty="0" err="1"/>
              <a:t>відповідних</a:t>
            </a:r>
            <a:r>
              <a:rPr lang="ru-RU" sz="2200" dirty="0"/>
              <a:t> </a:t>
            </a:r>
            <a:r>
              <a:rPr lang="ru-RU" sz="2200" dirty="0" err="1"/>
              <a:t>показників</a:t>
            </a:r>
            <a:r>
              <a:rPr lang="ru-RU" sz="2200" dirty="0"/>
              <a:t>.</a:t>
            </a:r>
          </a:p>
          <a:p>
            <a:r>
              <a:rPr lang="ru-RU" sz="2200" b="1" dirty="0" err="1"/>
              <a:t>Інтегральний</a:t>
            </a:r>
            <a:r>
              <a:rPr lang="ru-RU" sz="2200" b="1" dirty="0"/>
              <a:t> </a:t>
            </a:r>
            <a:r>
              <a:rPr lang="ru-RU" sz="2200" b="1" dirty="0" err="1"/>
              <a:t>показник</a:t>
            </a:r>
            <a:r>
              <a:rPr lang="ru-RU" sz="2200" b="1" dirty="0"/>
              <a:t> </a:t>
            </a:r>
            <a:r>
              <a:rPr lang="ru-RU" sz="2200" b="1" dirty="0" err="1"/>
              <a:t>якості</a:t>
            </a:r>
            <a:r>
              <a:rPr lang="ru-RU" sz="2200" b="1" dirty="0"/>
              <a:t> </a:t>
            </a:r>
            <a:r>
              <a:rPr lang="ru-RU" sz="2200" b="1" dirty="0" err="1"/>
              <a:t>продукції</a:t>
            </a:r>
            <a:r>
              <a:rPr lang="ru-RU" sz="2200" b="1" dirty="0"/>
              <a:t> </a:t>
            </a:r>
            <a:r>
              <a:rPr lang="ru-RU" sz="2200" dirty="0"/>
              <a:t>-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показник</a:t>
            </a:r>
            <a:r>
              <a:rPr lang="ru-RU" sz="2200" dirty="0"/>
              <a:t> </a:t>
            </a:r>
            <a:r>
              <a:rPr lang="ru-RU" sz="2200" dirty="0" err="1"/>
              <a:t>якості</a:t>
            </a:r>
            <a:r>
              <a:rPr lang="ru-RU" sz="2200" dirty="0"/>
              <a:t> </a:t>
            </a:r>
            <a:r>
              <a:rPr lang="ru-RU" sz="2200" dirty="0" err="1"/>
              <a:t>продукції</a:t>
            </a:r>
            <a:r>
              <a:rPr lang="ru-RU" sz="2200" dirty="0"/>
              <a:t>, </a:t>
            </a:r>
            <a:r>
              <a:rPr lang="ru-RU" sz="2200" dirty="0" err="1"/>
              <a:t>який</a:t>
            </a:r>
            <a:r>
              <a:rPr lang="ru-RU" sz="2200" dirty="0"/>
              <a:t> </a:t>
            </a:r>
            <a:r>
              <a:rPr lang="ru-RU" sz="2200" dirty="0" err="1"/>
              <a:t>характеризує</a:t>
            </a:r>
            <a:r>
              <a:rPr lang="ru-RU" sz="2200" dirty="0"/>
              <a:t> </a:t>
            </a:r>
            <a:r>
              <a:rPr lang="ru-RU" sz="2200" dirty="0" err="1"/>
              <a:t>відношення</a:t>
            </a:r>
            <a:r>
              <a:rPr lang="ru-RU" sz="2200" dirty="0"/>
              <a:t> </a:t>
            </a:r>
            <a:r>
              <a:rPr lang="ru-RU" sz="2200" dirty="0" err="1"/>
              <a:t>сумарного</a:t>
            </a:r>
            <a:r>
              <a:rPr lang="ru-RU" sz="2200" dirty="0"/>
              <a:t> </a:t>
            </a:r>
            <a:r>
              <a:rPr lang="ru-RU" sz="2200" dirty="0" err="1"/>
              <a:t>корисного</a:t>
            </a:r>
            <a:r>
              <a:rPr lang="ru-RU" sz="2200" dirty="0"/>
              <a:t> </a:t>
            </a:r>
            <a:r>
              <a:rPr lang="ru-RU" sz="2200" dirty="0" err="1"/>
              <a:t>ефекту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експлуатації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споживання</a:t>
            </a:r>
            <a:r>
              <a:rPr lang="ru-RU" sz="2200" dirty="0"/>
              <a:t> </a:t>
            </a:r>
            <a:r>
              <a:rPr lang="ru-RU" sz="2200" dirty="0" err="1"/>
              <a:t>продукції</a:t>
            </a:r>
            <a:r>
              <a:rPr lang="ru-RU" sz="2200" dirty="0"/>
              <a:t> до </a:t>
            </a:r>
            <a:r>
              <a:rPr lang="ru-RU" sz="2200" dirty="0" err="1"/>
              <a:t>сумарних</a:t>
            </a:r>
            <a:r>
              <a:rPr lang="ru-RU" sz="2200" dirty="0"/>
              <a:t> </a:t>
            </a:r>
            <a:r>
              <a:rPr lang="ru-RU" sz="2200" dirty="0" err="1"/>
              <a:t>витрат</a:t>
            </a:r>
            <a:r>
              <a:rPr lang="ru-RU" sz="2200" dirty="0"/>
              <a:t> на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виготовлення</a:t>
            </a:r>
            <a:r>
              <a:rPr lang="ru-RU" sz="2200" dirty="0"/>
              <a:t> і </a:t>
            </a:r>
            <a:r>
              <a:rPr lang="ru-RU" sz="2200" dirty="0" err="1"/>
              <a:t>експлуатацію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споживання</a:t>
            </a:r>
            <a:r>
              <a:rPr lang="ru-RU" sz="2200" dirty="0"/>
              <a:t>.</a:t>
            </a:r>
          </a:p>
          <a:p>
            <a:r>
              <a:rPr lang="ru-RU" sz="2200" b="1" dirty="0" err="1"/>
              <a:t>Одиничний</a:t>
            </a:r>
            <a:r>
              <a:rPr lang="ru-RU" sz="2200" b="1" dirty="0"/>
              <a:t> </a:t>
            </a:r>
            <a:r>
              <a:rPr lang="ru-RU" sz="2200" b="1" dirty="0" err="1"/>
              <a:t>показник</a:t>
            </a:r>
            <a:r>
              <a:rPr lang="ru-RU" sz="2200" b="1" dirty="0"/>
              <a:t> </a:t>
            </a:r>
            <a:r>
              <a:rPr lang="ru-RU" sz="2200" b="1" dirty="0" err="1"/>
              <a:t>якості</a:t>
            </a:r>
            <a:r>
              <a:rPr lang="ru-RU" sz="2200" b="1" dirty="0"/>
              <a:t> </a:t>
            </a:r>
            <a:r>
              <a:rPr lang="ru-RU" sz="2200" b="1" dirty="0" err="1"/>
              <a:t>продукції</a:t>
            </a:r>
            <a:r>
              <a:rPr lang="ru-RU" sz="2200" b="1" dirty="0"/>
              <a:t> </a:t>
            </a:r>
            <a:r>
              <a:rPr lang="ru-RU" sz="2200" dirty="0"/>
              <a:t>-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показник</a:t>
            </a:r>
            <a:r>
              <a:rPr lang="ru-RU" sz="2200" dirty="0"/>
              <a:t> </a:t>
            </a:r>
            <a:r>
              <a:rPr lang="ru-RU" sz="2200" dirty="0" err="1"/>
              <a:t>якості</a:t>
            </a:r>
            <a:r>
              <a:rPr lang="ru-RU" sz="2200" dirty="0"/>
              <a:t> </a:t>
            </a:r>
            <a:r>
              <a:rPr lang="ru-RU" sz="2200" dirty="0" err="1"/>
              <a:t>продукції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характеризує</a:t>
            </a:r>
            <a:r>
              <a:rPr lang="ru-RU" sz="2200" dirty="0"/>
              <a:t> одну з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властивостей</a:t>
            </a:r>
            <a:r>
              <a:rPr lang="ru-RU" sz="2200" dirty="0"/>
              <a:t>.</a:t>
            </a:r>
          </a:p>
          <a:p>
            <a:r>
              <a:rPr lang="ru-RU" sz="2200" dirty="0" err="1"/>
              <a:t>Базове</a:t>
            </a:r>
            <a:r>
              <a:rPr lang="ru-RU" sz="2200" dirty="0"/>
              <a:t> </a:t>
            </a:r>
            <a:r>
              <a:rPr lang="ru-RU" sz="2200" dirty="0" err="1"/>
              <a:t>значення</a:t>
            </a:r>
            <a:r>
              <a:rPr lang="ru-RU" sz="2200" dirty="0"/>
              <a:t> </a:t>
            </a:r>
            <a:r>
              <a:rPr lang="ru-RU" sz="2200" dirty="0" err="1"/>
              <a:t>показника</a:t>
            </a:r>
            <a:r>
              <a:rPr lang="ru-RU" sz="2200" dirty="0"/>
              <a:t> </a:t>
            </a:r>
            <a:r>
              <a:rPr lang="ru-RU" sz="2200" dirty="0" err="1"/>
              <a:t>якості</a:t>
            </a:r>
            <a:r>
              <a:rPr lang="ru-RU" sz="2200" dirty="0"/>
              <a:t> </a:t>
            </a:r>
            <a:r>
              <a:rPr lang="ru-RU" sz="2200" dirty="0" err="1"/>
              <a:t>продукції</a:t>
            </a:r>
            <a:r>
              <a:rPr lang="ru-RU" sz="2200" dirty="0"/>
              <a:t> -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значення</a:t>
            </a:r>
            <a:r>
              <a:rPr lang="ru-RU" sz="2200" dirty="0"/>
              <a:t> </a:t>
            </a:r>
            <a:r>
              <a:rPr lang="ru-RU" sz="2200" dirty="0" err="1"/>
              <a:t>показника</a:t>
            </a:r>
            <a:r>
              <a:rPr lang="ru-RU" sz="2200" dirty="0"/>
              <a:t> </a:t>
            </a:r>
            <a:r>
              <a:rPr lang="ru-RU" sz="2200" dirty="0" err="1"/>
              <a:t>якості</a:t>
            </a:r>
            <a:r>
              <a:rPr lang="ru-RU" sz="2200" dirty="0"/>
              <a:t> </a:t>
            </a:r>
            <a:r>
              <a:rPr lang="ru-RU" sz="2200" dirty="0" err="1"/>
              <a:t>продукції</a:t>
            </a:r>
            <a:r>
              <a:rPr lang="ru-RU" sz="2200" dirty="0"/>
              <a:t>, </a:t>
            </a:r>
            <a:r>
              <a:rPr lang="ru-RU" sz="2200" dirty="0" err="1"/>
              <a:t>прийняте</a:t>
            </a:r>
            <a:r>
              <a:rPr lang="ru-RU" sz="2200" dirty="0"/>
              <a:t> за основу </a:t>
            </a:r>
            <a:r>
              <a:rPr lang="ru-RU" sz="2200" dirty="0" err="1"/>
              <a:t>під</a:t>
            </a:r>
            <a:r>
              <a:rPr lang="ru-RU" sz="2200" dirty="0"/>
              <a:t> час </a:t>
            </a:r>
            <a:r>
              <a:rPr lang="ru-RU" sz="2200" dirty="0" err="1"/>
              <a:t>порівняльного</a:t>
            </a:r>
            <a:r>
              <a:rPr lang="ru-RU" sz="2200" dirty="0"/>
              <a:t> </a:t>
            </a:r>
            <a:r>
              <a:rPr lang="ru-RU" sz="2200" dirty="0" err="1"/>
              <a:t>оцінювання</a:t>
            </a:r>
            <a:r>
              <a:rPr lang="ru-RU" sz="2200" dirty="0"/>
              <a:t>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якості</a:t>
            </a:r>
            <a:r>
              <a:rPr lang="ru-RU" sz="2200" dirty="0"/>
              <a:t>.</a:t>
            </a:r>
          </a:p>
          <a:p>
            <a:r>
              <a:rPr lang="ru-RU" sz="2200" b="1" dirty="0" err="1"/>
              <a:t>Оптимальне</a:t>
            </a:r>
            <a:r>
              <a:rPr lang="ru-RU" sz="2200" b="1" dirty="0"/>
              <a:t> </a:t>
            </a:r>
            <a:r>
              <a:rPr lang="ru-RU" sz="2200" b="1" dirty="0" err="1"/>
              <a:t>значення</a:t>
            </a:r>
            <a:r>
              <a:rPr lang="ru-RU" sz="2200" b="1" dirty="0"/>
              <a:t> </a:t>
            </a:r>
            <a:r>
              <a:rPr lang="ru-RU" sz="2200" b="1" dirty="0" err="1"/>
              <a:t>показника</a:t>
            </a:r>
            <a:r>
              <a:rPr lang="ru-RU" sz="2200" b="1" dirty="0"/>
              <a:t> </a:t>
            </a:r>
            <a:r>
              <a:rPr lang="ru-RU" sz="2200" b="1" dirty="0" err="1"/>
              <a:t>якості</a:t>
            </a:r>
            <a:r>
              <a:rPr lang="ru-RU" sz="2200" b="1" dirty="0"/>
              <a:t> </a:t>
            </a:r>
            <a:r>
              <a:rPr lang="ru-RU" sz="2200" b="1" dirty="0" err="1"/>
              <a:t>продукції</a:t>
            </a:r>
            <a:r>
              <a:rPr lang="ru-RU" sz="2200" b="1" dirty="0"/>
              <a:t> </a:t>
            </a:r>
            <a:r>
              <a:rPr lang="ru-RU" sz="2200" dirty="0"/>
              <a:t>-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значення</a:t>
            </a:r>
            <a:r>
              <a:rPr lang="ru-RU" sz="2200" dirty="0"/>
              <a:t> </a:t>
            </a:r>
            <a:r>
              <a:rPr lang="ru-RU" sz="2200" dirty="0" err="1"/>
              <a:t>показника</a:t>
            </a:r>
            <a:r>
              <a:rPr lang="ru-RU" sz="2200" dirty="0"/>
              <a:t> </a:t>
            </a:r>
            <a:r>
              <a:rPr lang="ru-RU" sz="2200" dirty="0" err="1"/>
              <a:t>якості</a:t>
            </a:r>
            <a:r>
              <a:rPr lang="ru-RU" sz="2200" dirty="0"/>
              <a:t> </a:t>
            </a:r>
            <a:r>
              <a:rPr lang="ru-RU" sz="2200" dirty="0" err="1"/>
              <a:t>продукції</a:t>
            </a:r>
            <a:r>
              <a:rPr lang="ru-RU" sz="2200" dirty="0"/>
              <a:t>, за </a:t>
            </a:r>
            <a:r>
              <a:rPr lang="ru-RU" sz="2200" dirty="0" err="1"/>
              <a:t>якого</a:t>
            </a:r>
            <a:r>
              <a:rPr lang="ru-RU" sz="2200" dirty="0"/>
              <a:t> </a:t>
            </a:r>
            <a:r>
              <a:rPr lang="ru-RU" sz="2200" dirty="0" err="1"/>
              <a:t>досягається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найбільший</a:t>
            </a:r>
            <a:r>
              <a:rPr lang="ru-RU" sz="2200" dirty="0"/>
              <a:t> </a:t>
            </a:r>
            <a:r>
              <a:rPr lang="ru-RU" sz="2200" dirty="0" err="1"/>
              <a:t>ефект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експлуатації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споживання</a:t>
            </a:r>
            <a:r>
              <a:rPr lang="ru-RU" sz="2200" dirty="0"/>
              <a:t> </a:t>
            </a:r>
            <a:r>
              <a:rPr lang="ru-RU" sz="2200" dirty="0" err="1"/>
              <a:t>продукції</a:t>
            </a:r>
            <a:r>
              <a:rPr lang="ru-RU" sz="2200" dirty="0"/>
              <a:t> за </a:t>
            </a:r>
            <a:r>
              <a:rPr lang="ru-RU" sz="2200" dirty="0" err="1"/>
              <a:t>заданих</a:t>
            </a:r>
            <a:r>
              <a:rPr lang="ru-RU" sz="2200" dirty="0"/>
              <a:t> </a:t>
            </a:r>
            <a:r>
              <a:rPr lang="ru-RU" sz="2200" dirty="0" err="1"/>
              <a:t>витрат</a:t>
            </a:r>
            <a:r>
              <a:rPr lang="ru-RU" sz="2200" dirty="0"/>
              <a:t> на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створення</a:t>
            </a:r>
            <a:r>
              <a:rPr lang="ru-RU" sz="2200" dirty="0"/>
              <a:t>, </a:t>
            </a:r>
            <a:r>
              <a:rPr lang="ru-RU" sz="2200" dirty="0" err="1"/>
              <a:t>експлуатацію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споживання</a:t>
            </a:r>
            <a:r>
              <a:rPr lang="ru-RU" sz="2200" dirty="0"/>
              <a:t>, </a:t>
            </a:r>
            <a:r>
              <a:rPr lang="ru-RU" sz="2200" dirty="0" err="1"/>
              <a:t>або</a:t>
            </a:r>
            <a:r>
              <a:rPr lang="ru-RU" sz="2200" dirty="0"/>
              <a:t> заданий </a:t>
            </a:r>
            <a:r>
              <a:rPr lang="ru-RU" sz="2200" dirty="0" err="1"/>
              <a:t>ефект</a:t>
            </a:r>
            <a:r>
              <a:rPr lang="ru-RU" sz="2200" dirty="0"/>
              <a:t> за </a:t>
            </a:r>
            <a:r>
              <a:rPr lang="ru-RU" sz="2200" dirty="0" err="1"/>
              <a:t>найменших</a:t>
            </a:r>
            <a:r>
              <a:rPr lang="ru-RU" sz="2200" dirty="0"/>
              <a:t> </a:t>
            </a:r>
            <a:r>
              <a:rPr lang="ru-RU" sz="2200" dirty="0" err="1"/>
              <a:t>витрат</a:t>
            </a:r>
            <a:r>
              <a:rPr lang="ru-RU" sz="2200" dirty="0"/>
              <a:t>,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найбільше</a:t>
            </a:r>
            <a:r>
              <a:rPr lang="ru-RU" sz="2200" dirty="0"/>
              <a:t> </a:t>
            </a:r>
            <a:r>
              <a:rPr lang="ru-RU" sz="2200" dirty="0" err="1"/>
              <a:t>відношення</a:t>
            </a:r>
            <a:r>
              <a:rPr lang="ru-RU" sz="2200" dirty="0"/>
              <a:t> </a:t>
            </a:r>
            <a:r>
              <a:rPr lang="ru-RU" sz="2200" dirty="0" err="1"/>
              <a:t>ефекту</a:t>
            </a:r>
            <a:r>
              <a:rPr lang="ru-RU" sz="2200" dirty="0"/>
              <a:t> до </a:t>
            </a:r>
            <a:r>
              <a:rPr lang="ru-RU" sz="2200" dirty="0" err="1"/>
              <a:t>витрат</a:t>
            </a:r>
            <a:r>
              <a:rPr lang="ru-RU" sz="2200" dirty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99479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80" y="0"/>
            <a:ext cx="932452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Вимога</a:t>
            </a:r>
            <a:r>
              <a:rPr lang="ru-RU" b="1" dirty="0" smtClean="0"/>
              <a:t> </a:t>
            </a:r>
            <a:r>
              <a:rPr lang="ru-RU" dirty="0"/>
              <a:t>– </a:t>
            </a:r>
            <a:r>
              <a:rPr lang="ru-RU" dirty="0" err="1"/>
              <a:t>сформульовані</a:t>
            </a:r>
            <a:r>
              <a:rPr lang="ru-RU" dirty="0"/>
              <a:t> потреби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очікування</a:t>
            </a:r>
            <a:r>
              <a:rPr lang="ru-RU" dirty="0"/>
              <a:t>, </a:t>
            </a:r>
            <a:r>
              <a:rPr lang="ru-RU" dirty="0" err="1"/>
              <a:t>загальнозрозумілі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обов’язкові</a:t>
            </a:r>
            <a:r>
              <a:rPr lang="ru-RU" dirty="0"/>
              <a:t>. «</a:t>
            </a:r>
            <a:r>
              <a:rPr lang="ru-RU" dirty="0" err="1"/>
              <a:t>Загальнозрозумілі</a:t>
            </a:r>
            <a:r>
              <a:rPr lang="ru-RU" dirty="0"/>
              <a:t>»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звичаєм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загальноприйнятою</a:t>
            </a:r>
            <a:r>
              <a:rPr lang="ru-RU" dirty="0"/>
              <a:t> практикою для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замовників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зацікавлених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 Для </a:t>
            </a:r>
            <a:r>
              <a:rPr lang="ru-RU" dirty="0" err="1"/>
              <a:t>позначення</a:t>
            </a:r>
            <a:r>
              <a:rPr lang="ru-RU" dirty="0"/>
              <a:t> конкретного типу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вживати</a:t>
            </a:r>
            <a:r>
              <a:rPr lang="ru-RU" dirty="0"/>
              <a:t> </a:t>
            </a:r>
            <a:r>
              <a:rPr lang="ru-RU" dirty="0" err="1"/>
              <a:t>означальні</a:t>
            </a:r>
            <a:r>
              <a:rPr lang="ru-RU" dirty="0"/>
              <a:t> слова,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вимога</a:t>
            </a:r>
            <a:r>
              <a:rPr lang="ru-RU" dirty="0"/>
              <a:t> до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вимога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, </a:t>
            </a:r>
            <a:r>
              <a:rPr lang="ru-RU" dirty="0" err="1"/>
              <a:t>вимога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b="1" dirty="0"/>
              <a:t>Установлена </a:t>
            </a:r>
            <a:r>
              <a:rPr lang="ru-RU" b="1" dirty="0" err="1"/>
              <a:t>вимога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вимога</a:t>
            </a:r>
            <a:r>
              <a:rPr lang="ru-RU" dirty="0"/>
              <a:t>, </a:t>
            </a:r>
            <a:r>
              <a:rPr lang="ru-RU" dirty="0" err="1"/>
              <a:t>сформульована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документі</a:t>
            </a:r>
            <a:r>
              <a:rPr lang="ru-RU" dirty="0"/>
              <a:t>.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ставити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зацікавлені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.</a:t>
            </a:r>
          </a:p>
          <a:p>
            <a:r>
              <a:rPr lang="ru-RU" b="1" dirty="0" smtClean="0"/>
              <a:t>Характеристика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власна</a:t>
            </a:r>
            <a:r>
              <a:rPr lang="ru-RU" dirty="0"/>
              <a:t> характеристика (характерна </a:t>
            </a:r>
            <a:r>
              <a:rPr lang="ru-RU" dirty="0" err="1"/>
              <a:t>особливість</a:t>
            </a:r>
            <a:r>
              <a:rPr lang="ru-RU" dirty="0"/>
              <a:t>)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пов’язана</a:t>
            </a:r>
            <a:r>
              <a:rPr lang="ru-RU" dirty="0"/>
              <a:t> з </a:t>
            </a:r>
            <a:r>
              <a:rPr lang="ru-RU" dirty="0" err="1"/>
              <a:t>вимогою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Відповідність</a:t>
            </a:r>
            <a:r>
              <a:rPr lang="ru-RU" dirty="0"/>
              <a:t> –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.</a:t>
            </a:r>
          </a:p>
          <a:p>
            <a:r>
              <a:rPr lang="ru-RU" b="1" dirty="0" err="1"/>
              <a:t>Невідповідність</a:t>
            </a:r>
            <a:r>
              <a:rPr lang="ru-RU" dirty="0"/>
              <a:t> – </a:t>
            </a:r>
            <a:r>
              <a:rPr lang="ru-RU" dirty="0" err="1"/>
              <a:t>невиконання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 smtClean="0"/>
              <a:t>.</a:t>
            </a:r>
          </a:p>
          <a:p>
            <a:r>
              <a:rPr lang="ru-RU" dirty="0" err="1"/>
              <a:t>Запобіжна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– </a:t>
            </a:r>
            <a:r>
              <a:rPr lang="ru-RU" dirty="0" err="1"/>
              <a:t>дія</a:t>
            </a:r>
            <a:r>
              <a:rPr lang="ru-RU" dirty="0"/>
              <a:t>, яку </a:t>
            </a:r>
            <a:r>
              <a:rPr lang="ru-RU" dirty="0" err="1"/>
              <a:t>виконують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усунути</a:t>
            </a:r>
            <a:r>
              <a:rPr lang="ru-RU" dirty="0"/>
              <a:t> причину </a:t>
            </a:r>
            <a:r>
              <a:rPr lang="ru-RU" dirty="0" err="1"/>
              <a:t>виявленої</a:t>
            </a:r>
            <a:r>
              <a:rPr lang="ru-RU" dirty="0"/>
              <a:t> </a:t>
            </a:r>
            <a:r>
              <a:rPr lang="ru-RU" dirty="0" err="1"/>
              <a:t>невідповідності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потенційно</a:t>
            </a:r>
            <a:r>
              <a:rPr lang="ru-RU" dirty="0"/>
              <a:t> </a:t>
            </a:r>
            <a:r>
              <a:rPr lang="ru-RU" dirty="0" err="1"/>
              <a:t>небажаної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</a:t>
            </a:r>
          </a:p>
          <a:p>
            <a:r>
              <a:rPr lang="ru-RU" dirty="0" err="1"/>
              <a:t>Коригувальна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- </a:t>
            </a:r>
            <a:r>
              <a:rPr lang="ru-RU" dirty="0" err="1"/>
              <a:t>дія</a:t>
            </a:r>
            <a:r>
              <a:rPr lang="ru-RU" dirty="0"/>
              <a:t>, яку </a:t>
            </a:r>
            <a:r>
              <a:rPr lang="ru-RU" dirty="0" err="1"/>
              <a:t>виконують</a:t>
            </a:r>
            <a:r>
              <a:rPr lang="ru-RU" dirty="0"/>
              <a:t> для </a:t>
            </a:r>
            <a:r>
              <a:rPr lang="ru-RU" dirty="0" err="1"/>
              <a:t>усунення</a:t>
            </a:r>
            <a:r>
              <a:rPr lang="ru-RU" dirty="0"/>
              <a:t> причини </a:t>
            </a:r>
            <a:r>
              <a:rPr lang="ru-RU" dirty="0" err="1"/>
              <a:t>виявленої</a:t>
            </a:r>
            <a:r>
              <a:rPr lang="ru-RU" dirty="0"/>
              <a:t> </a:t>
            </a:r>
            <a:r>
              <a:rPr lang="ru-RU" dirty="0" err="1"/>
              <a:t>невідповідності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небажаної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 </a:t>
            </a:r>
            <a:r>
              <a:rPr lang="ru-RU" dirty="0" err="1"/>
              <a:t>Коригувальну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запобігти</a:t>
            </a:r>
            <a:r>
              <a:rPr lang="ru-RU" dirty="0"/>
              <a:t> повторному </a:t>
            </a:r>
            <a:r>
              <a:rPr lang="ru-RU" dirty="0" err="1"/>
              <a:t>виникненню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як </a:t>
            </a:r>
            <a:r>
              <a:rPr lang="ru-RU" dirty="0" err="1"/>
              <a:t>запобіжну</a:t>
            </a:r>
            <a:r>
              <a:rPr lang="ru-RU" dirty="0"/>
              <a:t> для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розрізняти</a:t>
            </a:r>
            <a:r>
              <a:rPr lang="ru-RU" dirty="0"/>
              <a:t> </a:t>
            </a:r>
            <a:r>
              <a:rPr lang="ru-RU" dirty="0" err="1"/>
              <a:t>коригувальну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та </a:t>
            </a:r>
            <a:r>
              <a:rPr lang="ru-RU" dirty="0" err="1"/>
              <a:t>коригування</a:t>
            </a:r>
            <a:r>
              <a:rPr lang="ru-RU" dirty="0"/>
              <a:t>.</a:t>
            </a:r>
          </a:p>
          <a:p>
            <a:r>
              <a:rPr lang="ru-RU" dirty="0" err="1"/>
              <a:t>Коригування</a:t>
            </a:r>
            <a:r>
              <a:rPr lang="ru-RU" dirty="0"/>
              <a:t> – </a:t>
            </a:r>
            <a:r>
              <a:rPr lang="ru-RU" dirty="0" err="1"/>
              <a:t>дія</a:t>
            </a:r>
            <a:r>
              <a:rPr lang="ru-RU" dirty="0"/>
              <a:t>, яку </a:t>
            </a:r>
            <a:r>
              <a:rPr lang="ru-RU" dirty="0" err="1"/>
              <a:t>виконують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усунути</a:t>
            </a:r>
            <a:r>
              <a:rPr lang="ru-RU" dirty="0"/>
              <a:t> </a:t>
            </a:r>
            <a:r>
              <a:rPr lang="ru-RU" dirty="0" err="1"/>
              <a:t>виявлену</a:t>
            </a:r>
            <a:r>
              <a:rPr lang="ru-RU" dirty="0"/>
              <a:t> </a:t>
            </a:r>
            <a:r>
              <a:rPr lang="ru-RU" dirty="0" err="1"/>
              <a:t>невідповідність</a:t>
            </a:r>
            <a:r>
              <a:rPr lang="ru-RU" dirty="0"/>
              <a:t>. </a:t>
            </a:r>
            <a:r>
              <a:rPr lang="ru-RU" dirty="0" err="1"/>
              <a:t>Коригуванням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переробляння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</a:t>
            </a:r>
          </a:p>
          <a:p>
            <a:r>
              <a:rPr lang="ru-RU" dirty="0" err="1"/>
              <a:t>Переробляння</a:t>
            </a:r>
            <a:r>
              <a:rPr lang="ru-RU" dirty="0"/>
              <a:t> – </a:t>
            </a:r>
            <a:r>
              <a:rPr lang="ru-RU" dirty="0" err="1"/>
              <a:t>дія</a:t>
            </a:r>
            <a:r>
              <a:rPr lang="ru-RU" dirty="0"/>
              <a:t>, яку </a:t>
            </a:r>
            <a:r>
              <a:rPr lang="ru-RU" dirty="0" err="1"/>
              <a:t>виконують</a:t>
            </a:r>
            <a:r>
              <a:rPr lang="ru-RU" dirty="0"/>
              <a:t> з </a:t>
            </a:r>
            <a:r>
              <a:rPr lang="ru-RU" dirty="0" err="1"/>
              <a:t>невідповідною</a:t>
            </a:r>
            <a:r>
              <a:rPr lang="ru-RU" dirty="0"/>
              <a:t> </a:t>
            </a:r>
            <a:r>
              <a:rPr lang="ru-RU" dirty="0" err="1"/>
              <a:t>продукцією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відповідною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5282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Зниження</a:t>
            </a:r>
            <a:r>
              <a:rPr lang="ru-RU" b="1" dirty="0"/>
              <a:t> </a:t>
            </a:r>
            <a:r>
              <a:rPr lang="ru-RU" b="1" dirty="0" err="1"/>
              <a:t>рівня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змінювання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невідповідної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відповідною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початково </a:t>
            </a:r>
            <a:r>
              <a:rPr lang="ru-RU" dirty="0" err="1"/>
              <a:t>встановлених</a:t>
            </a:r>
            <a:r>
              <a:rPr lang="ru-RU" dirty="0"/>
              <a:t>.</a:t>
            </a:r>
          </a:p>
          <a:p>
            <a:r>
              <a:rPr lang="ru-RU" b="1" dirty="0" err="1"/>
              <a:t>Бракування</a:t>
            </a:r>
            <a:r>
              <a:rPr lang="ru-RU" dirty="0"/>
              <a:t> – </a:t>
            </a:r>
            <a:r>
              <a:rPr lang="ru-RU" dirty="0" err="1"/>
              <a:t>дія</a:t>
            </a:r>
            <a:r>
              <a:rPr lang="ru-RU" dirty="0"/>
              <a:t>, яку </a:t>
            </a:r>
            <a:r>
              <a:rPr lang="ru-RU" dirty="0" err="1"/>
              <a:t>виконують</a:t>
            </a:r>
            <a:r>
              <a:rPr lang="ru-RU" dirty="0"/>
              <a:t> з </a:t>
            </a:r>
            <a:r>
              <a:rPr lang="ru-RU" dirty="0" err="1"/>
              <a:t>невідповідною</a:t>
            </a:r>
            <a:r>
              <a:rPr lang="ru-RU" dirty="0"/>
              <a:t> </a:t>
            </a:r>
            <a:r>
              <a:rPr lang="ru-RU" dirty="0" err="1"/>
              <a:t>продукцією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допустити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початкового </a:t>
            </a:r>
            <a:r>
              <a:rPr lang="ru-RU" dirty="0" err="1"/>
              <a:t>передбачуваного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утилізація</a:t>
            </a:r>
            <a:r>
              <a:rPr lang="ru-RU" dirty="0"/>
              <a:t>, </a:t>
            </a:r>
            <a:r>
              <a:rPr lang="ru-RU" dirty="0" err="1"/>
              <a:t>знищення</a:t>
            </a:r>
            <a:r>
              <a:rPr lang="ru-RU" dirty="0"/>
              <a:t>. У </a:t>
            </a:r>
            <a:r>
              <a:rPr lang="ru-RU" dirty="0" err="1"/>
              <a:t>ситуації</a:t>
            </a:r>
            <a:r>
              <a:rPr lang="ru-RU" dirty="0"/>
              <a:t> з </a:t>
            </a:r>
            <a:r>
              <a:rPr lang="ru-RU" dirty="0" err="1"/>
              <a:t>невідповідною</a:t>
            </a:r>
            <a:r>
              <a:rPr lang="ru-RU" dirty="0"/>
              <a:t> </a:t>
            </a:r>
            <a:r>
              <a:rPr lang="ru-RU" dirty="0" err="1"/>
              <a:t>послугою</a:t>
            </a:r>
            <a:r>
              <a:rPr lang="ru-RU" dirty="0"/>
              <a:t> </a:t>
            </a:r>
            <a:r>
              <a:rPr lang="ru-RU" dirty="0" err="1"/>
              <a:t>запобігають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, </a:t>
            </a:r>
            <a:r>
              <a:rPr lang="ru-RU" dirty="0" err="1"/>
              <a:t>припинивши</a:t>
            </a:r>
            <a:r>
              <a:rPr lang="ru-RU" dirty="0"/>
              <a:t> </a:t>
            </a:r>
            <a:r>
              <a:rPr lang="ru-RU" dirty="0" err="1"/>
              <a:t>надавання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</a:t>
            </a:r>
          </a:p>
          <a:p>
            <a:r>
              <a:rPr lang="ru-RU" b="1" dirty="0"/>
              <a:t>Поступка </a:t>
            </a:r>
            <a:r>
              <a:rPr lang="ru-RU" dirty="0"/>
              <a:t>– </a:t>
            </a:r>
            <a:r>
              <a:rPr lang="ru-RU" dirty="0" err="1"/>
              <a:t>дозвіл</a:t>
            </a:r>
            <a:r>
              <a:rPr lang="ru-RU" dirty="0"/>
              <a:t>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випуск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яка не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установленим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. Поступку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постачання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невідповідні</a:t>
            </a:r>
            <a:r>
              <a:rPr lang="ru-RU" dirty="0"/>
              <a:t> характеристики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терміну</a:t>
            </a:r>
            <a:r>
              <a:rPr lang="ru-RU" dirty="0"/>
              <a:t> </a:t>
            </a:r>
            <a:r>
              <a:rPr lang="ru-RU" dirty="0" err="1"/>
              <a:t>постачання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погоджених</a:t>
            </a:r>
            <a:r>
              <a:rPr lang="ru-RU" dirty="0"/>
              <a:t> в </a:t>
            </a:r>
            <a:r>
              <a:rPr lang="ru-RU" dirty="0" err="1"/>
              <a:t>установлених</a:t>
            </a:r>
            <a:r>
              <a:rPr lang="ru-RU" dirty="0"/>
              <a:t> межах.</a:t>
            </a:r>
          </a:p>
          <a:p>
            <a:r>
              <a:rPr lang="ru-RU" b="1" dirty="0" err="1"/>
              <a:t>Дозвіл</a:t>
            </a:r>
            <a:r>
              <a:rPr lang="ru-RU" b="1" dirty="0"/>
              <a:t> на </a:t>
            </a:r>
            <a:r>
              <a:rPr lang="ru-RU" b="1" dirty="0" err="1"/>
              <a:t>відхил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дозвіл</a:t>
            </a:r>
            <a:r>
              <a:rPr lang="ru-RU" dirty="0"/>
              <a:t> не </a:t>
            </a:r>
            <a:r>
              <a:rPr lang="ru-RU" dirty="0" err="1"/>
              <a:t>дотримуватися</a:t>
            </a:r>
            <a:r>
              <a:rPr lang="ru-RU" dirty="0"/>
              <a:t> початково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до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виданих</a:t>
            </a:r>
            <a:r>
              <a:rPr lang="ru-RU" dirty="0"/>
              <a:t> до початку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. </a:t>
            </a:r>
            <a:r>
              <a:rPr lang="ru-RU" dirty="0" err="1"/>
              <a:t>Дозвіл</a:t>
            </a:r>
            <a:r>
              <a:rPr lang="ru-RU" dirty="0"/>
              <a:t> на </a:t>
            </a:r>
            <a:r>
              <a:rPr lang="ru-RU" dirty="0" err="1"/>
              <a:t>відхил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видають</a:t>
            </a:r>
            <a:r>
              <a:rPr lang="ru-RU" dirty="0"/>
              <a:t> на </a:t>
            </a:r>
            <a:r>
              <a:rPr lang="ru-RU" dirty="0" err="1"/>
              <a:t>обмежену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часу, а </a:t>
            </a:r>
            <a:r>
              <a:rPr lang="ru-RU" dirty="0" err="1"/>
              <a:t>також</a:t>
            </a:r>
            <a:r>
              <a:rPr lang="ru-RU" dirty="0"/>
              <a:t> для конкретного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</a:p>
          <a:p>
            <a:r>
              <a:rPr lang="ru-RU" b="1" dirty="0" err="1"/>
              <a:t>Задоволеність</a:t>
            </a:r>
            <a:r>
              <a:rPr lang="ru-RU" b="1" dirty="0"/>
              <a:t> </a:t>
            </a:r>
            <a:r>
              <a:rPr lang="ru-RU" b="1" dirty="0" err="1"/>
              <a:t>замовника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замовником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. </a:t>
            </a:r>
            <a:r>
              <a:rPr lang="ru-RU" dirty="0" err="1"/>
              <a:t>Скарги</a:t>
            </a:r>
            <a:r>
              <a:rPr lang="ru-RU" dirty="0"/>
              <a:t> </a:t>
            </a:r>
            <a:r>
              <a:rPr lang="ru-RU" dirty="0" err="1"/>
              <a:t>замовників</a:t>
            </a:r>
            <a:r>
              <a:rPr lang="ru-RU" dirty="0"/>
              <a:t> є </a:t>
            </a:r>
            <a:r>
              <a:rPr lang="ru-RU" dirty="0" err="1"/>
              <a:t>загальноприйнятим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 </a:t>
            </a:r>
            <a:r>
              <a:rPr lang="ru-RU" dirty="0" err="1"/>
              <a:t>низького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задоволеності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, але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скарг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задоволеності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2229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Рівень дефектності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0975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dirty="0" smtClean="0"/>
              <a:t>    Цей </a:t>
            </a:r>
            <a:r>
              <a:rPr lang="ru-RU" sz="3200" dirty="0" err="1" smtClean="0"/>
              <a:t>індекс</a:t>
            </a:r>
            <a:r>
              <a:rPr lang="ru-RU" sz="3200" dirty="0" smtClean="0"/>
              <a:t> </a:t>
            </a:r>
            <a:r>
              <a:rPr lang="ru-RU" sz="3200" dirty="0" err="1" smtClean="0"/>
              <a:t>являє</a:t>
            </a:r>
            <a:r>
              <a:rPr lang="ru-RU" sz="3200" dirty="0" smtClean="0"/>
              <a:t> собою </a:t>
            </a:r>
            <a:r>
              <a:rPr lang="ru-RU" sz="3200" dirty="0" err="1" smtClean="0"/>
              <a:t>комплексний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показник</a:t>
            </a:r>
            <a:r>
              <a:rPr lang="ru-RU" sz="3200" dirty="0" smtClean="0"/>
              <a:t> </a:t>
            </a:r>
            <a:r>
              <a:rPr lang="ru-RU" sz="3200" dirty="0" err="1" smtClean="0"/>
              <a:t>якості</a:t>
            </a:r>
            <a:r>
              <a:rPr lang="ru-RU" sz="3200" dirty="0" smtClean="0"/>
              <a:t>, </a:t>
            </a:r>
            <a:r>
              <a:rPr lang="ru-RU" sz="3200" dirty="0" err="1" smtClean="0"/>
              <a:t>рівний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середньозваженому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значенню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відносних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коефіцієнтів</a:t>
            </a:r>
            <a:r>
              <a:rPr lang="ru-RU" sz="3200" dirty="0" smtClean="0"/>
              <a:t> </a:t>
            </a:r>
            <a:r>
              <a:rPr lang="ru-RU" sz="3200" dirty="0" err="1" smtClean="0"/>
              <a:t>дефектності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видів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продукції</a:t>
            </a:r>
            <a:r>
              <a:rPr lang="ru-RU" sz="3200" dirty="0" smtClean="0"/>
              <a:t> за </a:t>
            </a:r>
            <a:r>
              <a:rPr lang="ru-RU" sz="3200" dirty="0" err="1" smtClean="0"/>
              <a:t>розглянутий</a:t>
            </a:r>
            <a:r>
              <a:rPr lang="ru-RU" sz="3200" dirty="0" smtClean="0"/>
              <a:t> </a:t>
            </a:r>
            <a:r>
              <a:rPr lang="ru-RU" sz="3200" dirty="0" err="1" smtClean="0"/>
              <a:t>період</a:t>
            </a:r>
            <a:r>
              <a:rPr lang="ru-RU" sz="3200" dirty="0"/>
              <a:t>. </a:t>
            </a:r>
            <a:r>
              <a:rPr lang="ru-RU" sz="3200" dirty="0" err="1"/>
              <a:t>показником</a:t>
            </a:r>
            <a:r>
              <a:rPr lang="ru-RU" sz="3200" dirty="0"/>
              <a:t> </a:t>
            </a:r>
            <a:r>
              <a:rPr lang="ru-RU" sz="3200" dirty="0" err="1"/>
              <a:t>дефектності</a:t>
            </a:r>
            <a:r>
              <a:rPr lang="ru-RU" sz="3200" dirty="0"/>
              <a:t> </a:t>
            </a:r>
            <a:r>
              <a:rPr lang="ru-RU" sz="3200" dirty="0" err="1"/>
              <a:t>продукції</a:t>
            </a:r>
            <a:r>
              <a:rPr lang="ru-RU" sz="3200" dirty="0"/>
              <a:t> </a:t>
            </a:r>
            <a:r>
              <a:rPr lang="ru-RU" sz="3200" dirty="0" err="1"/>
              <a:t>розуміють</a:t>
            </a:r>
            <a:r>
              <a:rPr lang="ru-RU" sz="3200" dirty="0"/>
              <a:t> </a:t>
            </a:r>
            <a:r>
              <a:rPr lang="ru-RU" sz="3200" dirty="0" err="1"/>
              <a:t>середньозважену</a:t>
            </a:r>
            <a:r>
              <a:rPr lang="ru-RU" sz="3200" dirty="0"/>
              <a:t> </a:t>
            </a:r>
            <a:r>
              <a:rPr lang="ru-RU" sz="3200" dirty="0" err="1"/>
              <a:t>кількість</a:t>
            </a:r>
            <a:r>
              <a:rPr lang="ru-RU" sz="3200" dirty="0"/>
              <a:t> </a:t>
            </a:r>
            <a:r>
              <a:rPr lang="ru-RU" sz="3200" dirty="0" err="1"/>
              <a:t>дефектів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припадає</a:t>
            </a:r>
            <a:r>
              <a:rPr lang="ru-RU" sz="3200" dirty="0"/>
              <a:t> на один </a:t>
            </a:r>
            <a:r>
              <a:rPr lang="ru-RU" sz="3200" dirty="0" err="1"/>
              <a:t>виріб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одиницю</a:t>
            </a:r>
            <a:r>
              <a:rPr lang="ru-RU" sz="3200" dirty="0"/>
              <a:t> </a:t>
            </a:r>
            <a:r>
              <a:rPr lang="ru-RU" sz="3200" dirty="0" err="1"/>
              <a:t>продукції</a:t>
            </a:r>
            <a:r>
              <a:rPr lang="ru-RU" sz="3200" dirty="0"/>
              <a:t>. Для </a:t>
            </a:r>
            <a:r>
              <a:rPr lang="ru-RU" sz="3200" dirty="0" err="1"/>
              <a:t>розрахунків</a:t>
            </a:r>
            <a:r>
              <a:rPr lang="ru-RU" sz="3200" dirty="0"/>
              <a:t> </a:t>
            </a:r>
            <a:r>
              <a:rPr lang="ru-RU" sz="3200" dirty="0" err="1"/>
              <a:t>індексу</a:t>
            </a:r>
            <a:r>
              <a:rPr lang="ru-RU" sz="3200" dirty="0"/>
              <a:t> </a:t>
            </a:r>
            <a:r>
              <a:rPr lang="ru-RU" sz="3200" dirty="0" err="1"/>
              <a:t>дефектності</a:t>
            </a:r>
            <a:r>
              <a:rPr lang="ru-RU" sz="3200" dirty="0"/>
              <a:t> </a:t>
            </a:r>
            <a:r>
              <a:rPr lang="ru-RU" sz="3200" dirty="0" err="1"/>
              <a:t>певного</a:t>
            </a:r>
            <a:r>
              <a:rPr lang="ru-RU" sz="3200" dirty="0"/>
              <a:t> виду </a:t>
            </a:r>
            <a:r>
              <a:rPr lang="ru-RU" sz="3200" dirty="0" err="1"/>
              <a:t>продукції</a:t>
            </a:r>
            <a:r>
              <a:rPr lang="ru-RU" sz="3200" dirty="0"/>
              <a:t> </a:t>
            </a:r>
            <a:r>
              <a:rPr lang="ru-RU" sz="3200" dirty="0" err="1"/>
              <a:t>потрібно</a:t>
            </a:r>
            <a:r>
              <a:rPr lang="ru-RU" sz="3200" dirty="0"/>
              <a:t> </a:t>
            </a:r>
            <a:r>
              <a:rPr lang="ru-RU" sz="3200" dirty="0" err="1"/>
              <a:t>заздалегідь</a:t>
            </a:r>
            <a:r>
              <a:rPr lang="ru-RU" sz="3200" dirty="0"/>
              <a:t> </a:t>
            </a:r>
            <a:r>
              <a:rPr lang="ru-RU" sz="3200" dirty="0" err="1"/>
              <a:t>скласти</a:t>
            </a:r>
            <a:r>
              <a:rPr lang="ru-RU" sz="3200" dirty="0"/>
              <a:t> </a:t>
            </a:r>
            <a:r>
              <a:rPr lang="ru-RU" sz="3200" dirty="0" err="1"/>
              <a:t>перелік</a:t>
            </a:r>
            <a:r>
              <a:rPr lang="ru-RU" sz="3200" dirty="0"/>
              <a:t> </a:t>
            </a:r>
            <a:r>
              <a:rPr lang="ru-RU" sz="3200" dirty="0" err="1"/>
              <a:t>усіх</a:t>
            </a:r>
            <a:r>
              <a:rPr lang="ru-RU" sz="3200" dirty="0"/>
              <a:t> </a:t>
            </a:r>
            <a:r>
              <a:rPr lang="ru-RU" sz="3200" dirty="0" err="1"/>
              <a:t>дефектів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можуть</a:t>
            </a:r>
            <a:r>
              <a:rPr lang="ru-RU" sz="3200" dirty="0"/>
              <a:t> </a:t>
            </a:r>
            <a:r>
              <a:rPr lang="ru-RU" sz="3200" dirty="0" err="1"/>
              <a:t>виникнути</a:t>
            </a:r>
            <a:r>
              <a:rPr lang="ru-RU" sz="3200" dirty="0"/>
              <a:t> у </a:t>
            </a:r>
            <a:r>
              <a:rPr lang="ru-RU" sz="3200" dirty="0" err="1"/>
              <a:t>виготовлених</a:t>
            </a:r>
            <a:r>
              <a:rPr lang="ru-RU" sz="3200" dirty="0"/>
              <a:t> </a:t>
            </a:r>
            <a:r>
              <a:rPr lang="ru-RU" sz="3200" dirty="0" err="1"/>
              <a:t>виробах</a:t>
            </a:r>
            <a:r>
              <a:rPr lang="ru-RU" sz="3200" dirty="0"/>
              <a:t>, і </a:t>
            </a:r>
            <a:r>
              <a:rPr lang="ru-RU" sz="3200" dirty="0" err="1"/>
              <a:t>визначити</a:t>
            </a:r>
            <a:r>
              <a:rPr lang="ru-RU" sz="3200" dirty="0"/>
              <a:t> </a:t>
            </a:r>
            <a:r>
              <a:rPr lang="ru-RU" sz="3200" dirty="0" err="1"/>
              <a:t>їхню</a:t>
            </a:r>
            <a:r>
              <a:rPr lang="ru-RU" sz="3200" dirty="0"/>
              <a:t> </a:t>
            </a:r>
            <a:r>
              <a:rPr lang="ru-RU" sz="3200" dirty="0" err="1"/>
              <a:t>значущість</a:t>
            </a:r>
            <a:r>
              <a:rPr lang="ru-RU" sz="3200" dirty="0"/>
              <a:t> (вагу). </a:t>
            </a:r>
            <a:r>
              <a:rPr lang="ru-RU" sz="3200" dirty="0" err="1"/>
              <a:t>Остання</a:t>
            </a:r>
            <a:r>
              <a:rPr lang="ru-RU" sz="3200" dirty="0"/>
              <a:t> </a:t>
            </a:r>
            <a:r>
              <a:rPr lang="ru-RU" sz="3200" dirty="0" err="1"/>
              <a:t>встановлюється</a:t>
            </a:r>
            <a:r>
              <a:rPr lang="ru-RU" sz="3200" dirty="0"/>
              <a:t> </a:t>
            </a:r>
            <a:r>
              <a:rPr lang="ru-RU" sz="3200" dirty="0" err="1"/>
              <a:t>експертним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вартісним</a:t>
            </a:r>
            <a:r>
              <a:rPr lang="ru-RU" sz="3200" dirty="0"/>
              <a:t> методом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Показник</a:t>
            </a:r>
            <a:r>
              <a:rPr lang="ru-RU" sz="2400" dirty="0"/>
              <a:t> (</a:t>
            </a:r>
            <a:r>
              <a:rPr lang="ru-RU" sz="2400" dirty="0" err="1"/>
              <a:t>коефіцієнт</a:t>
            </a:r>
            <a:r>
              <a:rPr lang="ru-RU" sz="2400" dirty="0"/>
              <a:t>) </a:t>
            </a:r>
            <a:r>
              <a:rPr lang="ru-RU" sz="2400" dirty="0" err="1"/>
              <a:t>дефектності</a:t>
            </a:r>
            <a:r>
              <a:rPr lang="ru-RU" sz="2400" dirty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за формулою</a:t>
            </a:r>
            <a:r>
              <a:rPr lang="ru-RU" sz="2400" dirty="0" smtClean="0"/>
              <a:t>:</a:t>
            </a:r>
          </a:p>
          <a:p>
            <a:endParaRPr lang="ru-RU" sz="2400" dirty="0"/>
          </a:p>
          <a:p>
            <a:r>
              <a:rPr lang="ru-RU" sz="2400" dirty="0"/>
              <a:t> </a:t>
            </a:r>
          </a:p>
          <a:p>
            <a:endParaRPr lang="ru-RU" sz="2400" dirty="0"/>
          </a:p>
          <a:p>
            <a:r>
              <a:rPr lang="ru-RU" sz="2400" dirty="0"/>
              <a:t>де </a:t>
            </a:r>
            <a:r>
              <a:rPr lang="ru-RU" sz="2400" dirty="0" err="1"/>
              <a:t>Мі</a:t>
            </a:r>
            <a:r>
              <a:rPr lang="ru-RU" sz="2400" dirty="0"/>
              <a:t> —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дефектів</a:t>
            </a:r>
            <a:r>
              <a:rPr lang="ru-RU" sz="2400" dirty="0"/>
              <a:t> /-го виду; п —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одиниць</a:t>
            </a:r>
            <a:r>
              <a:rPr lang="ru-RU" sz="2400" dirty="0"/>
              <a:t> </a:t>
            </a:r>
            <a:r>
              <a:rPr lang="ru-RU" sz="2400" dirty="0" err="1"/>
              <a:t>продукції</a:t>
            </a:r>
            <a:r>
              <a:rPr lang="ru-RU" sz="2400" dirty="0"/>
              <a:t> </a:t>
            </a:r>
            <a:r>
              <a:rPr lang="ru-RU" sz="2400" dirty="0" err="1"/>
              <a:t>вибірки</a:t>
            </a:r>
            <a:r>
              <a:rPr lang="ru-RU" sz="2400" dirty="0"/>
              <a:t>; О, — </a:t>
            </a:r>
            <a:r>
              <a:rPr lang="ru-RU" sz="2400" dirty="0" err="1"/>
              <a:t>коефіцієнт</a:t>
            </a:r>
            <a:r>
              <a:rPr lang="ru-RU" sz="2400" dirty="0"/>
              <a:t> </a:t>
            </a:r>
            <a:r>
              <a:rPr lang="ru-RU" sz="2400" dirty="0" err="1"/>
              <a:t>вагомості</a:t>
            </a:r>
            <a:r>
              <a:rPr lang="ru-RU" sz="2400" dirty="0"/>
              <a:t> і-</a:t>
            </a:r>
            <a:r>
              <a:rPr lang="ru-RU" sz="2400" dirty="0" err="1"/>
              <a:t>го</a:t>
            </a:r>
            <a:r>
              <a:rPr lang="ru-RU" sz="2400" dirty="0"/>
              <a:t> дефекту; б/—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дефектів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трапляються</a:t>
            </a:r>
            <a:r>
              <a:rPr lang="ru-RU" sz="2400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980728"/>
            <a:ext cx="3055025" cy="103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18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Поняття якості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vi-VN" b="1" dirty="0" smtClean="0"/>
              <a:t>Я́кість проду́кції</a:t>
            </a:r>
            <a:r>
              <a:rPr lang="vi-VN" dirty="0" smtClean="0"/>
              <a:t> — це сукупність властивостей продукції, які обумовлюють її придатність задовольнити певні потреби відповідно до призначення.</a:t>
            </a:r>
            <a:endParaRPr lang="uk-UA" dirty="0" smtClean="0"/>
          </a:p>
          <a:p>
            <a:pPr indent="0">
              <a:buNone/>
            </a:pPr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якості</a:t>
            </a:r>
            <a:r>
              <a:rPr lang="ru-RU" b="1" dirty="0" smtClean="0"/>
              <a:t> товару – </a:t>
            </a:r>
            <a:r>
              <a:rPr lang="ru-RU" dirty="0" err="1" smtClean="0"/>
              <a:t>це</a:t>
            </a:r>
            <a:r>
              <a:rPr lang="ru-RU" b="1" dirty="0" smtClean="0"/>
              <a:t> </a:t>
            </a:r>
            <a:r>
              <a:rPr lang="ru-RU" dirty="0" err="1" smtClean="0"/>
              <a:t>відносна</a:t>
            </a:r>
            <a:r>
              <a:rPr lang="ru-RU" dirty="0" smtClean="0"/>
              <a:t> характеристика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якісних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оцінюваного</a:t>
            </a:r>
            <a:r>
              <a:rPr lang="ru-RU" dirty="0" smtClean="0"/>
              <a:t> товару,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відповідними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 товару,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приймається</a:t>
            </a:r>
            <a:r>
              <a:rPr lang="ru-RU" dirty="0" smtClean="0"/>
              <a:t> як </a:t>
            </a:r>
            <a:r>
              <a:rPr lang="ru-RU" dirty="0" err="1" smtClean="0"/>
              <a:t>базовий</a:t>
            </a:r>
            <a:r>
              <a:rPr lang="ru-RU" dirty="0" smtClean="0"/>
              <a:t> </a:t>
            </a:r>
            <a:r>
              <a:rPr lang="ru-RU" dirty="0" err="1" smtClean="0"/>
              <a:t>зразок</a:t>
            </a:r>
            <a:r>
              <a:rPr lang="ru-RU" dirty="0" smtClean="0"/>
              <a:t>.</a:t>
            </a:r>
            <a:endParaRPr lang="vi-VN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/>
          <a:lstStyle/>
          <a:p>
            <a:r>
              <a:rPr lang="uk-UA" dirty="0" smtClean="0"/>
              <a:t>Методи оцінки якості товару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63" y="1052736"/>
            <a:ext cx="8786874" cy="528638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err="1"/>
              <a:t>Оцінювання</a:t>
            </a:r>
            <a:r>
              <a:rPr lang="ru-RU" b="1" dirty="0"/>
              <a:t> </a:t>
            </a:r>
            <a:r>
              <a:rPr lang="ru-RU" b="1" dirty="0" err="1"/>
              <a:t>рівня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продукц</a:t>
            </a:r>
            <a:r>
              <a:rPr lang="ru-RU" dirty="0" err="1"/>
              <a:t>ії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яка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обрання</a:t>
            </a:r>
            <a:r>
              <a:rPr lang="ru-RU" dirty="0"/>
              <a:t> </a:t>
            </a:r>
            <a:r>
              <a:rPr lang="ru-RU" dirty="0" err="1"/>
              <a:t>номенклатури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оцінюваної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та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з </a:t>
            </a:r>
            <a:r>
              <a:rPr lang="ru-RU" dirty="0" err="1"/>
              <a:t>базовими</a:t>
            </a:r>
            <a:r>
              <a:rPr lang="ru-RU" dirty="0"/>
              <a:t>.</a:t>
            </a:r>
          </a:p>
          <a:p>
            <a:pPr algn="just"/>
            <a:r>
              <a:rPr lang="ru-RU" b="1" dirty="0" err="1"/>
              <a:t>Диференційний</a:t>
            </a:r>
            <a:r>
              <a:rPr lang="ru-RU" b="1" dirty="0"/>
              <a:t> метод </a:t>
            </a:r>
            <a:r>
              <a:rPr lang="ru-RU" b="1" dirty="0" err="1"/>
              <a:t>оцінювання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продукції</a:t>
            </a:r>
            <a:r>
              <a:rPr lang="ru-RU" b="1" dirty="0"/>
              <a:t> - </a:t>
            </a:r>
            <a:r>
              <a:rPr lang="ru-RU" dirty="0" err="1"/>
              <a:t>це</a:t>
            </a:r>
            <a:r>
              <a:rPr lang="ru-RU" dirty="0"/>
              <a:t> метод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одиничних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</a:t>
            </a:r>
          </a:p>
          <a:p>
            <a:pPr algn="just"/>
            <a:r>
              <a:rPr lang="ru-RU" b="1" dirty="0" err="1"/>
              <a:t>Вимірювальний</a:t>
            </a:r>
            <a:r>
              <a:rPr lang="ru-RU" b="1" dirty="0"/>
              <a:t> метод </a:t>
            </a:r>
            <a:r>
              <a:rPr lang="ru-RU" b="1" dirty="0" err="1"/>
              <a:t>визначення</a:t>
            </a:r>
            <a:r>
              <a:rPr lang="ru-RU" b="1" dirty="0"/>
              <a:t> </a:t>
            </a:r>
            <a:r>
              <a:rPr lang="ru-RU" b="1" dirty="0" err="1"/>
              <a:t>показників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продукції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метод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вимірювань</a:t>
            </a:r>
            <a:r>
              <a:rPr lang="ru-RU" dirty="0"/>
              <a:t>.</a:t>
            </a:r>
          </a:p>
          <a:p>
            <a:pPr algn="just"/>
            <a:r>
              <a:rPr lang="ru-RU" b="1" dirty="0" err="1"/>
              <a:t>Комплексний</a:t>
            </a:r>
            <a:r>
              <a:rPr lang="ru-RU" b="1" dirty="0"/>
              <a:t> метод </a:t>
            </a:r>
            <a:r>
              <a:rPr lang="ru-RU" b="1" dirty="0" err="1"/>
              <a:t>оцінювання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продукції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метод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комплексних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</a:t>
            </a:r>
          </a:p>
          <a:p>
            <a:pPr algn="just"/>
            <a:r>
              <a:rPr lang="ru-RU" b="1" dirty="0" err="1"/>
              <a:t>Органолептичний</a:t>
            </a:r>
            <a:r>
              <a:rPr lang="ru-RU" b="1" dirty="0"/>
              <a:t> метод </a:t>
            </a:r>
            <a:r>
              <a:rPr lang="ru-RU" b="1" dirty="0" err="1"/>
              <a:t>визначення</a:t>
            </a:r>
            <a:r>
              <a:rPr lang="ru-RU" b="1" dirty="0"/>
              <a:t> </a:t>
            </a:r>
            <a:r>
              <a:rPr lang="ru-RU" b="1" dirty="0" err="1"/>
              <a:t>показників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продукції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метод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органами </a:t>
            </a:r>
            <a:r>
              <a:rPr lang="ru-RU" dirty="0" err="1"/>
              <a:t>чуття</a:t>
            </a:r>
            <a:r>
              <a:rPr lang="ru-RU" dirty="0"/>
              <a:t>.</a:t>
            </a:r>
          </a:p>
          <a:p>
            <a:pPr algn="just"/>
            <a:r>
              <a:rPr lang="ru-RU" b="1" dirty="0" err="1"/>
              <a:t>Змішаний</a:t>
            </a:r>
            <a:r>
              <a:rPr lang="ru-RU" b="1" dirty="0"/>
              <a:t> метод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метод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одночасному</a:t>
            </a:r>
            <a:r>
              <a:rPr lang="ru-RU" dirty="0"/>
              <a:t>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одиничних</a:t>
            </a:r>
            <a:r>
              <a:rPr lang="ru-RU" dirty="0"/>
              <a:t> та </a:t>
            </a:r>
            <a:r>
              <a:rPr lang="ru-RU" dirty="0" err="1"/>
              <a:t>комплексних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b="1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28343"/>
            <a:ext cx="842493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 smtClean="0">
                <a:solidFill>
                  <a:schemeClr val="accent1"/>
                </a:solidFill>
              </a:rPr>
              <a:t>сучасні</a:t>
            </a:r>
            <a:r>
              <a:rPr lang="ru-RU" sz="4000" dirty="0" smtClean="0">
                <a:solidFill>
                  <a:schemeClr val="accent1"/>
                </a:solidFill>
              </a:rPr>
              <a:t> </a:t>
            </a:r>
            <a:r>
              <a:rPr lang="ru-RU" sz="4000" dirty="0" err="1" smtClean="0">
                <a:solidFill>
                  <a:schemeClr val="accent1"/>
                </a:solidFill>
              </a:rPr>
              <a:t>системи</a:t>
            </a:r>
            <a:r>
              <a:rPr lang="ru-RU" sz="4000" dirty="0" smtClean="0">
                <a:solidFill>
                  <a:schemeClr val="accent1"/>
                </a:solidFill>
              </a:rPr>
              <a:t> </a:t>
            </a:r>
            <a:r>
              <a:rPr lang="ru-RU" sz="4000" dirty="0" err="1">
                <a:solidFill>
                  <a:schemeClr val="accent1"/>
                </a:solidFill>
              </a:rPr>
              <a:t>управління</a:t>
            </a:r>
            <a:r>
              <a:rPr lang="ru-RU" sz="4000" dirty="0">
                <a:solidFill>
                  <a:schemeClr val="accent1"/>
                </a:solidFill>
              </a:rPr>
              <a:t> </a:t>
            </a:r>
            <a:r>
              <a:rPr lang="ru-RU" sz="4000" dirty="0" err="1">
                <a:solidFill>
                  <a:schemeClr val="accent1"/>
                </a:solidFill>
              </a:rPr>
              <a:t>якістю</a:t>
            </a:r>
            <a:endParaRPr lang="ru-RU" sz="4000" dirty="0" smtClean="0">
              <a:solidFill>
                <a:schemeClr val="accent1"/>
              </a:solidFill>
            </a:endParaRPr>
          </a:p>
          <a:p>
            <a:endParaRPr lang="ru-RU" dirty="0"/>
          </a:p>
          <a:p>
            <a:r>
              <a:rPr lang="ru-RU" dirty="0" smtClean="0"/>
              <a:t>–</a:t>
            </a:r>
            <a:r>
              <a:rPr lang="ru-RU" dirty="0"/>
              <a:t>	система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– СУЯ)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ДСТУ </a:t>
            </a:r>
            <a:r>
              <a:rPr lang="en-US" dirty="0"/>
              <a:t>ISO</a:t>
            </a:r>
          </a:p>
          <a:p>
            <a:r>
              <a:rPr lang="en-US" dirty="0"/>
              <a:t>9001;</a:t>
            </a:r>
          </a:p>
          <a:p>
            <a:r>
              <a:rPr lang="en-US" dirty="0"/>
              <a:t>–	</a:t>
            </a:r>
            <a:r>
              <a:rPr lang="ru-RU" dirty="0"/>
              <a:t>система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безпечністю</a:t>
            </a:r>
            <a:r>
              <a:rPr lang="ru-RU" dirty="0"/>
              <a:t> </a:t>
            </a:r>
            <a:r>
              <a:rPr lang="ru-RU" dirty="0" err="1"/>
              <a:t>харчових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– СУБХП)</a:t>
            </a:r>
          </a:p>
          <a:p>
            <a:r>
              <a:rPr lang="ru-RU" dirty="0" err="1"/>
              <a:t>або</a:t>
            </a:r>
            <a:r>
              <a:rPr lang="ru-RU" dirty="0"/>
              <a:t> НАССР (в </a:t>
            </a:r>
            <a:r>
              <a:rPr lang="ru-RU" dirty="0" err="1"/>
              <a:t>перекладі</a:t>
            </a:r>
            <a:r>
              <a:rPr lang="ru-RU" dirty="0"/>
              <a:t> з </a:t>
            </a:r>
            <a:r>
              <a:rPr lang="ru-RU" dirty="0" err="1"/>
              <a:t>англійської</a:t>
            </a:r>
            <a:r>
              <a:rPr lang="ru-RU" dirty="0"/>
              <a:t> –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 та </a:t>
            </a: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критичні</a:t>
            </a:r>
            <a:r>
              <a:rPr lang="ru-RU" dirty="0"/>
              <a:t> точки);</a:t>
            </a:r>
          </a:p>
          <a:p>
            <a:r>
              <a:rPr lang="ru-RU" dirty="0"/>
              <a:t>–	система </a:t>
            </a:r>
            <a:r>
              <a:rPr lang="ru-RU" dirty="0" err="1"/>
              <a:t>екологічного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ДСТУ </a:t>
            </a:r>
            <a:r>
              <a:rPr lang="en-US" dirty="0"/>
              <a:t>ISO 14001;</a:t>
            </a:r>
          </a:p>
          <a:p>
            <a:r>
              <a:rPr lang="en-US" dirty="0"/>
              <a:t>–	</a:t>
            </a:r>
            <a:r>
              <a:rPr lang="ru-RU" dirty="0"/>
              <a:t>система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безпекою</a:t>
            </a:r>
            <a:r>
              <a:rPr lang="ru-RU" dirty="0"/>
              <a:t> та </a:t>
            </a:r>
            <a:r>
              <a:rPr lang="ru-RU" dirty="0" err="1"/>
              <a:t>гігієною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(</a:t>
            </a:r>
            <a:r>
              <a:rPr lang="en-US" dirty="0"/>
              <a:t>OHSAS)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ДСТУ </a:t>
            </a:r>
            <a:r>
              <a:rPr lang="en-US" dirty="0"/>
              <a:t>OHSAS 18001 </a:t>
            </a:r>
            <a:r>
              <a:rPr lang="ru-RU" dirty="0"/>
              <a:t>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5521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03649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err="1"/>
              <a:t>Загальне</a:t>
            </a:r>
            <a:r>
              <a:rPr lang="ru-RU" sz="2200" b="1" dirty="0"/>
              <a:t> </a:t>
            </a:r>
            <a:r>
              <a:rPr lang="ru-RU" sz="2200" b="1" dirty="0" err="1"/>
              <a:t>управління</a:t>
            </a:r>
            <a:r>
              <a:rPr lang="ru-RU" sz="2200" b="1" dirty="0"/>
              <a:t> </a:t>
            </a:r>
            <a:r>
              <a:rPr lang="ru-RU" sz="2200" b="1" dirty="0" err="1"/>
              <a:t>якістю</a:t>
            </a:r>
            <a:r>
              <a:rPr lang="ru-RU" sz="2200" b="1" dirty="0"/>
              <a:t> </a:t>
            </a:r>
            <a:r>
              <a:rPr lang="ru-RU" sz="2200" dirty="0"/>
              <a:t>-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підхід</a:t>
            </a:r>
            <a:r>
              <a:rPr lang="ru-RU" sz="2200" dirty="0"/>
              <a:t> до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організацією</a:t>
            </a:r>
            <a:r>
              <a:rPr lang="ru-RU" sz="2200" dirty="0"/>
              <a:t>, </a:t>
            </a:r>
            <a:r>
              <a:rPr lang="ru-RU" sz="2200" dirty="0" err="1"/>
              <a:t>спрямований</a:t>
            </a:r>
            <a:r>
              <a:rPr lang="ru-RU" sz="2200" dirty="0"/>
              <a:t> на </a:t>
            </a:r>
            <a:r>
              <a:rPr lang="ru-RU" sz="2200" dirty="0" err="1"/>
              <a:t>якість</a:t>
            </a:r>
            <a:r>
              <a:rPr lang="ru-RU" sz="2200" dirty="0"/>
              <a:t>, </a:t>
            </a:r>
            <a:r>
              <a:rPr lang="ru-RU" sz="2200" dirty="0" err="1"/>
              <a:t>ґрунтується</a:t>
            </a:r>
            <a:r>
              <a:rPr lang="ru-RU" sz="2200" dirty="0"/>
              <a:t> на </a:t>
            </a:r>
            <a:r>
              <a:rPr lang="ru-RU" sz="2200" dirty="0" err="1"/>
              <a:t>участі</a:t>
            </a:r>
            <a:r>
              <a:rPr lang="ru-RU" sz="2200" dirty="0"/>
              <a:t> </a:t>
            </a:r>
            <a:r>
              <a:rPr lang="ru-RU" sz="2200" dirty="0" err="1"/>
              <a:t>всіх</a:t>
            </a:r>
            <a:r>
              <a:rPr lang="ru-RU" sz="2200" dirty="0"/>
              <a:t>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членів</a:t>
            </a:r>
            <a:r>
              <a:rPr lang="ru-RU" sz="2200" dirty="0"/>
              <a:t> і </a:t>
            </a:r>
            <a:r>
              <a:rPr lang="ru-RU" sz="2200" dirty="0" err="1"/>
              <a:t>має</a:t>
            </a:r>
            <a:r>
              <a:rPr lang="ru-RU" sz="2200" dirty="0"/>
              <a:t> на </a:t>
            </a:r>
            <a:r>
              <a:rPr lang="ru-RU" sz="2200" dirty="0" err="1"/>
              <a:t>меті</a:t>
            </a:r>
            <a:r>
              <a:rPr lang="ru-RU" sz="2200" dirty="0"/>
              <a:t> як </a:t>
            </a:r>
            <a:r>
              <a:rPr lang="ru-RU" sz="2200" dirty="0" err="1"/>
              <a:t>досягнення</a:t>
            </a:r>
            <a:r>
              <a:rPr lang="ru-RU" sz="2200" dirty="0"/>
              <a:t> </a:t>
            </a:r>
            <a:r>
              <a:rPr lang="ru-RU" sz="2200" dirty="0" err="1"/>
              <a:t>довготермінового</a:t>
            </a:r>
            <a:r>
              <a:rPr lang="ru-RU" sz="2200" dirty="0"/>
              <a:t> </a:t>
            </a:r>
            <a:r>
              <a:rPr lang="ru-RU" sz="2200" dirty="0" err="1"/>
              <a:t>успіху</a:t>
            </a:r>
            <a:r>
              <a:rPr lang="ru-RU" sz="2200" dirty="0"/>
              <a:t> шляхом </a:t>
            </a:r>
            <a:r>
              <a:rPr lang="ru-RU" sz="2200" dirty="0" err="1"/>
              <a:t>задоволення</a:t>
            </a:r>
            <a:r>
              <a:rPr lang="ru-RU" sz="2200" dirty="0"/>
              <a:t> потреб </a:t>
            </a:r>
            <a:r>
              <a:rPr lang="ru-RU" sz="2200" dirty="0" err="1"/>
              <a:t>споживача</a:t>
            </a:r>
            <a:r>
              <a:rPr lang="ru-RU" sz="2200" dirty="0"/>
              <a:t>, так і </a:t>
            </a:r>
            <a:r>
              <a:rPr lang="ru-RU" sz="2200" dirty="0" err="1"/>
              <a:t>отримання</a:t>
            </a:r>
            <a:r>
              <a:rPr lang="ru-RU" sz="2200" dirty="0"/>
              <a:t> </a:t>
            </a:r>
            <a:r>
              <a:rPr lang="ru-RU" sz="2200" dirty="0" err="1"/>
              <a:t>користі</a:t>
            </a:r>
            <a:r>
              <a:rPr lang="ru-RU" sz="2200" dirty="0"/>
              <a:t> для </a:t>
            </a:r>
            <a:r>
              <a:rPr lang="ru-RU" sz="2200" dirty="0" err="1"/>
              <a:t>членів</a:t>
            </a:r>
            <a:r>
              <a:rPr lang="ru-RU" sz="2200" dirty="0"/>
              <a:t> </a:t>
            </a:r>
            <a:r>
              <a:rPr lang="ru-RU" sz="2200" dirty="0" err="1"/>
              <a:t>організації</a:t>
            </a:r>
            <a:r>
              <a:rPr lang="ru-RU" sz="2200" dirty="0"/>
              <a:t> та </a:t>
            </a:r>
            <a:r>
              <a:rPr lang="ru-RU" sz="2200" dirty="0" err="1"/>
              <a:t>суспільства</a:t>
            </a:r>
            <a:r>
              <a:rPr lang="ru-RU" sz="2200" dirty="0"/>
              <a:t>.</a:t>
            </a:r>
          </a:p>
          <a:p>
            <a:endParaRPr lang="ru-RU" sz="2200" dirty="0"/>
          </a:p>
          <a:p>
            <a:r>
              <a:rPr lang="en-US" sz="2200" b="1" i="1" dirty="0"/>
              <a:t>Total quality </a:t>
            </a:r>
            <a:r>
              <a:rPr lang="en-US" sz="2200" b="1" i="1" dirty="0" err="1"/>
              <a:t>manaqment</a:t>
            </a:r>
            <a:r>
              <a:rPr lang="en-US" sz="2200" b="1" i="1" dirty="0"/>
              <a:t> (TQM</a:t>
            </a:r>
            <a:r>
              <a:rPr lang="en-US" sz="2200" dirty="0"/>
              <a:t>) (</a:t>
            </a:r>
            <a:r>
              <a:rPr lang="ru-RU" sz="2200" dirty="0" err="1"/>
              <a:t>загальне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якістю</a:t>
            </a:r>
            <a:r>
              <a:rPr lang="ru-RU" sz="2200" dirty="0"/>
              <a:t>)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складові</a:t>
            </a:r>
            <a:r>
              <a:rPr lang="ru-RU" sz="2200" dirty="0"/>
              <a:t> </a:t>
            </a:r>
            <a:r>
              <a:rPr lang="ru-RU" sz="2200" dirty="0" err="1"/>
              <a:t>частини</a:t>
            </a:r>
            <a:r>
              <a:rPr lang="ru-RU" sz="2200" dirty="0"/>
              <a:t> </a:t>
            </a:r>
            <a:r>
              <a:rPr lang="ru-RU" sz="2200" dirty="0" err="1"/>
              <a:t>деколи</a:t>
            </a:r>
            <a:r>
              <a:rPr lang="ru-RU" sz="2200" dirty="0"/>
              <a:t> </a:t>
            </a:r>
            <a:r>
              <a:rPr lang="ru-RU" sz="2200" dirty="0" err="1"/>
              <a:t>називають</a:t>
            </a:r>
            <a:r>
              <a:rPr lang="ru-RU" sz="2200" dirty="0"/>
              <a:t> «</a:t>
            </a:r>
            <a:r>
              <a:rPr lang="en-US" sz="2200" dirty="0"/>
              <a:t>total quality» («</a:t>
            </a:r>
            <a:r>
              <a:rPr lang="ru-RU" sz="2200" dirty="0" err="1"/>
              <a:t>загальна</a:t>
            </a:r>
            <a:r>
              <a:rPr lang="ru-RU" sz="2200" dirty="0"/>
              <a:t> </a:t>
            </a:r>
            <a:r>
              <a:rPr lang="ru-RU" sz="2200" dirty="0" err="1"/>
              <a:t>якість</a:t>
            </a:r>
            <a:r>
              <a:rPr lang="ru-RU" sz="2200" dirty="0"/>
              <a:t>»), «</a:t>
            </a:r>
            <a:r>
              <a:rPr lang="en-US" sz="2200" dirty="0"/>
              <a:t>CWQC (company wide quality control)» («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якістю</a:t>
            </a:r>
            <a:r>
              <a:rPr lang="ru-RU" sz="2200" dirty="0"/>
              <a:t> в межах </a:t>
            </a:r>
            <a:r>
              <a:rPr lang="ru-RU" sz="2200" dirty="0" err="1"/>
              <a:t>компанії</a:t>
            </a:r>
            <a:r>
              <a:rPr lang="ru-RU" sz="2200" dirty="0"/>
              <a:t>»), «</a:t>
            </a:r>
            <a:r>
              <a:rPr lang="en-US" sz="2200" dirty="0"/>
              <a:t>TQC» (total quality control) («</a:t>
            </a:r>
            <a:r>
              <a:rPr lang="ru-RU" sz="2200" dirty="0" err="1"/>
              <a:t>загальне</a:t>
            </a:r>
            <a:r>
              <a:rPr lang="ru-RU" sz="2200" dirty="0"/>
              <a:t> </a:t>
            </a:r>
            <a:r>
              <a:rPr lang="ru-RU" sz="2200" dirty="0" err="1"/>
              <a:t>оперативне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якістю</a:t>
            </a:r>
            <a:r>
              <a:rPr lang="ru-RU" sz="2200" dirty="0"/>
              <a:t>») </a:t>
            </a:r>
            <a:r>
              <a:rPr lang="ru-RU" sz="2200" dirty="0" err="1"/>
              <a:t>тощо</a:t>
            </a:r>
            <a:r>
              <a:rPr lang="ru-RU" sz="2200" dirty="0"/>
              <a:t>.</a:t>
            </a:r>
          </a:p>
          <a:p>
            <a:r>
              <a:rPr lang="ru-RU" sz="2200" b="1" dirty="0" err="1"/>
              <a:t>Поліпшення</a:t>
            </a:r>
            <a:r>
              <a:rPr lang="ru-RU" sz="2200" b="1" dirty="0"/>
              <a:t> </a:t>
            </a:r>
            <a:r>
              <a:rPr lang="ru-RU" sz="2200" b="1" dirty="0" err="1"/>
              <a:t>якості</a:t>
            </a:r>
            <a:r>
              <a:rPr lang="ru-RU" sz="2200" b="1" dirty="0"/>
              <a:t> </a:t>
            </a:r>
            <a:r>
              <a:rPr lang="ru-RU" sz="2200" dirty="0"/>
              <a:t>- </a:t>
            </a:r>
            <a:r>
              <a:rPr lang="ru-RU" sz="2200" dirty="0" err="1"/>
              <a:t>це</a:t>
            </a:r>
            <a:r>
              <a:rPr lang="ru-RU" sz="2200" dirty="0"/>
              <a:t> заходи, </a:t>
            </a:r>
            <a:r>
              <a:rPr lang="ru-RU" sz="2200" dirty="0" err="1"/>
              <a:t>здійснювані</a:t>
            </a:r>
            <a:r>
              <a:rPr lang="ru-RU" sz="2200" dirty="0"/>
              <a:t> в </a:t>
            </a:r>
            <a:r>
              <a:rPr lang="ru-RU" sz="2200" dirty="0" err="1"/>
              <a:t>організації</a:t>
            </a:r>
            <a:r>
              <a:rPr lang="ru-RU" sz="2200" dirty="0"/>
              <a:t> для </a:t>
            </a:r>
            <a:r>
              <a:rPr lang="ru-RU" sz="2200" dirty="0" err="1"/>
              <a:t>підвищення</a:t>
            </a:r>
            <a:r>
              <a:rPr lang="ru-RU" sz="2200" dirty="0"/>
              <a:t> </a:t>
            </a:r>
            <a:r>
              <a:rPr lang="ru-RU" sz="2200" dirty="0" err="1"/>
              <a:t>ефективності</a:t>
            </a:r>
            <a:r>
              <a:rPr lang="ru-RU" sz="2200" dirty="0"/>
              <a:t> та </a:t>
            </a:r>
            <a:r>
              <a:rPr lang="ru-RU" sz="2200" dirty="0" err="1"/>
              <a:t>результативності</a:t>
            </a:r>
            <a:r>
              <a:rPr lang="ru-RU" sz="2200" dirty="0"/>
              <a:t> </a:t>
            </a:r>
            <a:r>
              <a:rPr lang="ru-RU" sz="2200" dirty="0" err="1"/>
              <a:t>діяльності</a:t>
            </a:r>
            <a:r>
              <a:rPr lang="ru-RU" sz="2200" dirty="0"/>
              <a:t>, </a:t>
            </a:r>
            <a:r>
              <a:rPr lang="ru-RU" sz="2200" dirty="0" err="1"/>
              <a:t>процесів</a:t>
            </a:r>
            <a:r>
              <a:rPr lang="ru-RU" sz="2200" dirty="0"/>
              <a:t> з метою </a:t>
            </a:r>
            <a:r>
              <a:rPr lang="ru-RU" sz="2200" dirty="0" err="1"/>
              <a:t>одержання</a:t>
            </a:r>
            <a:r>
              <a:rPr lang="ru-RU" sz="2200" dirty="0"/>
              <a:t> </a:t>
            </a:r>
            <a:r>
              <a:rPr lang="ru-RU" sz="2200" dirty="0" err="1"/>
              <a:t>користі</a:t>
            </a:r>
            <a:r>
              <a:rPr lang="ru-RU" sz="2200" dirty="0"/>
              <a:t> як для </a:t>
            </a:r>
            <a:r>
              <a:rPr lang="ru-RU" sz="2200" dirty="0" err="1"/>
              <a:t>організації</a:t>
            </a:r>
            <a:r>
              <a:rPr lang="ru-RU" sz="2200" dirty="0"/>
              <a:t>, так і для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споживачів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649528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80"/>
            <a:ext cx="8496944" cy="390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546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9713"/>
            <a:ext cx="89644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документ,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регламентовано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заходи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ресурси</a:t>
            </a:r>
            <a:r>
              <a:rPr lang="ru-RU" dirty="0"/>
              <a:t> і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проекту </a:t>
            </a:r>
            <a:r>
              <a:rPr lang="ru-RU" dirty="0" err="1"/>
              <a:t>чи</a:t>
            </a:r>
            <a:r>
              <a:rPr lang="ru-RU" dirty="0"/>
              <a:t> контракту.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здебільшого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посилання</a:t>
            </a:r>
            <a:r>
              <a:rPr lang="ru-RU" dirty="0"/>
              <a:t> на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настанови</a:t>
            </a:r>
            <a:r>
              <a:rPr lang="ru-RU" dirty="0"/>
              <a:t> з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Система </a:t>
            </a:r>
            <a:r>
              <a:rPr lang="ru-RU" dirty="0" err="1"/>
              <a:t>якості</a:t>
            </a:r>
            <a:r>
              <a:rPr lang="ru-RU" dirty="0"/>
              <a:t> повинна </a:t>
            </a:r>
            <a:r>
              <a:rPr lang="ru-RU" dirty="0" err="1"/>
              <a:t>охоплювати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,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споживання</a:t>
            </a:r>
            <a:r>
              <a:rPr lang="ru-RU" dirty="0"/>
              <a:t> і </a:t>
            </a:r>
            <a:r>
              <a:rPr lang="ru-RU" dirty="0" err="1"/>
              <a:t>утилізації</a:t>
            </a:r>
            <a:r>
              <a:rPr lang="ru-RU" dirty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Петля </a:t>
            </a:r>
            <a:r>
              <a:rPr lang="ru-RU" b="1" dirty="0" err="1"/>
              <a:t>якості</a:t>
            </a:r>
            <a:r>
              <a:rPr lang="ru-RU" b="1" dirty="0"/>
              <a:t> — </a:t>
            </a:r>
            <a:r>
              <a:rPr lang="ru-RU" dirty="0" err="1"/>
              <a:t>це</a:t>
            </a:r>
            <a:r>
              <a:rPr lang="ru-RU" dirty="0"/>
              <a:t> концептуальна модель </a:t>
            </a:r>
            <a:r>
              <a:rPr lang="ru-RU" dirty="0" err="1"/>
              <a:t>взаємозалежних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якість</a:t>
            </a:r>
            <a:r>
              <a:rPr lang="ru-RU" dirty="0"/>
              <a:t>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стадіях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потреб до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; </a:t>
            </a:r>
            <a:r>
              <a:rPr lang="ru-RU" dirty="0" err="1"/>
              <a:t>являє</a:t>
            </a:r>
            <a:r>
              <a:rPr lang="ru-RU" dirty="0"/>
              <a:t> собою модель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на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шляхом </a:t>
            </a:r>
            <a:r>
              <a:rPr lang="ru-RU" dirty="0" err="1"/>
              <a:t>послідовної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адміністративного</a:t>
            </a:r>
            <a:r>
              <a:rPr lang="ru-RU" dirty="0"/>
              <a:t> та оперативного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.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861048"/>
            <a:ext cx="7272808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59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err="1"/>
              <a:t>Порівняльна</a:t>
            </a:r>
            <a:r>
              <a:rPr lang="ru-RU" sz="3200" dirty="0"/>
              <a:t> характеристика </a:t>
            </a:r>
            <a:r>
              <a:rPr lang="ru-RU" sz="3200" dirty="0" err="1"/>
              <a:t>підходів</a:t>
            </a:r>
            <a:r>
              <a:rPr lang="ru-RU" sz="3200" dirty="0"/>
              <a:t> до </a:t>
            </a:r>
            <a:r>
              <a:rPr lang="ru-RU" sz="3200" dirty="0" err="1"/>
              <a:t>управління</a:t>
            </a:r>
            <a:r>
              <a:rPr lang="ru-RU" sz="3200" dirty="0"/>
              <a:t> </a:t>
            </a:r>
            <a:r>
              <a:rPr lang="ru-RU" sz="3200" dirty="0" err="1"/>
              <a:t>якістю</a:t>
            </a:r>
            <a:r>
              <a:rPr lang="ru-RU" sz="3200" dirty="0"/>
              <a:t> </a:t>
            </a:r>
            <a:r>
              <a:rPr lang="ru-RU" sz="3200" dirty="0" err="1"/>
              <a:t>продукції</a:t>
            </a:r>
            <a:r>
              <a:rPr lang="ru-RU" sz="3200" dirty="0"/>
              <a:t> на </a:t>
            </a:r>
            <a:r>
              <a:rPr lang="ru-RU" sz="3200" dirty="0" err="1"/>
              <a:t>підприємств</a:t>
            </a:r>
            <a:endParaRPr lang="en-US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1844824"/>
            <a:ext cx="9036496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471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0"/>
            <a:ext cx="871296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система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є </a:t>
            </a:r>
            <a:r>
              <a:rPr lang="ru-RU" dirty="0" err="1"/>
              <a:t>тим</a:t>
            </a:r>
            <a:r>
              <a:rPr lang="ru-RU" dirty="0"/>
              <a:t> фактором,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/>
              <a:t>конкурентоспроможність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а й </a:t>
            </a:r>
            <a:r>
              <a:rPr lang="ru-RU" dirty="0" err="1"/>
              <a:t>генерувати</a:t>
            </a:r>
            <a:r>
              <a:rPr lang="ru-RU" dirty="0"/>
              <a:t> </a:t>
            </a:r>
            <a:r>
              <a:rPr lang="ru-RU" dirty="0" err="1"/>
              <a:t>конкурентні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та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сталого</a:t>
            </a:r>
            <a:r>
              <a:rPr lang="ru-RU" dirty="0"/>
              <a:t> </a:t>
            </a:r>
            <a:r>
              <a:rPr lang="ru-RU" dirty="0" err="1" smtClean="0"/>
              <a:t>розвитку</a:t>
            </a:r>
            <a:endParaRPr lang="ru-RU" dirty="0" smtClean="0"/>
          </a:p>
          <a:p>
            <a:r>
              <a:rPr lang="ru-RU" dirty="0" err="1"/>
              <a:t>основними</a:t>
            </a:r>
            <a:r>
              <a:rPr lang="ru-RU" dirty="0"/>
              <a:t>	</a:t>
            </a:r>
            <a:r>
              <a:rPr lang="ru-RU" dirty="0" err="1"/>
              <a:t>напрямками</a:t>
            </a:r>
            <a:r>
              <a:rPr lang="ru-RU" dirty="0"/>
              <a:t>	</a:t>
            </a:r>
            <a:r>
              <a:rPr lang="ru-RU" dirty="0" err="1"/>
              <a:t>підвищення</a:t>
            </a:r>
            <a:r>
              <a:rPr lang="ru-RU" dirty="0"/>
              <a:t>	</a:t>
            </a:r>
            <a:r>
              <a:rPr lang="ru-RU" dirty="0" err="1"/>
              <a:t>якості</a:t>
            </a:r>
            <a:r>
              <a:rPr lang="ru-RU" dirty="0"/>
              <a:t>	та </a:t>
            </a:r>
            <a:r>
              <a:rPr lang="ru-RU" dirty="0" err="1"/>
              <a:t>конкурентоспроможності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бути:</a:t>
            </a:r>
          </a:p>
          <a:p>
            <a:r>
              <a:rPr lang="ru-RU" dirty="0"/>
              <a:t>–	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науки	і </a:t>
            </a:r>
            <a:r>
              <a:rPr lang="ru-RU" dirty="0" err="1"/>
              <a:t>техніки</a:t>
            </a:r>
            <a:r>
              <a:rPr lang="ru-RU" dirty="0"/>
              <a:t>	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проєктування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/>
              <a:t>–	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новітніх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у </a:t>
            </a:r>
            <a:r>
              <a:rPr lang="ru-RU" dirty="0" err="1"/>
              <a:t>виробництво</a:t>
            </a:r>
            <a:r>
              <a:rPr lang="ru-RU" dirty="0"/>
              <a:t> та </a:t>
            </a:r>
            <a:r>
              <a:rPr lang="ru-RU" dirty="0" err="1"/>
              <a:t>суворе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технологічної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;</a:t>
            </a:r>
          </a:p>
          <a:p>
            <a:r>
              <a:rPr lang="ru-RU" dirty="0"/>
              <a:t>–	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виробників</a:t>
            </a:r>
            <a:r>
              <a:rPr lang="ru-RU" dirty="0"/>
              <a:t> </a:t>
            </a:r>
            <a:r>
              <a:rPr lang="ru-RU" dirty="0" err="1"/>
              <a:t>необхідним</a:t>
            </a:r>
            <a:r>
              <a:rPr lang="ru-RU" dirty="0"/>
              <a:t> </a:t>
            </a:r>
            <a:r>
              <a:rPr lang="ru-RU" dirty="0" err="1"/>
              <a:t>виробничим</a:t>
            </a:r>
            <a:r>
              <a:rPr lang="ru-RU" dirty="0"/>
              <a:t> </a:t>
            </a:r>
            <a:r>
              <a:rPr lang="ru-RU" dirty="0" err="1"/>
              <a:t>обладнанням</a:t>
            </a:r>
            <a:r>
              <a:rPr lang="ru-RU" dirty="0"/>
              <a:t>;</a:t>
            </a:r>
          </a:p>
          <a:p>
            <a:r>
              <a:rPr lang="ru-RU" dirty="0"/>
              <a:t>–	</a:t>
            </a:r>
            <a:r>
              <a:rPr lang="ru-RU" dirty="0" err="1"/>
              <a:t>удосконалення</a:t>
            </a:r>
            <a:r>
              <a:rPr lang="ru-RU" dirty="0"/>
              <a:t>	</a:t>
            </a:r>
            <a:r>
              <a:rPr lang="ru-RU" dirty="0" err="1"/>
              <a:t>діючих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	і	</a:t>
            </a:r>
            <a:r>
              <a:rPr lang="ru-RU" dirty="0" err="1"/>
              <a:t>технічних</a:t>
            </a:r>
            <a:r>
              <a:rPr lang="ru-RU" dirty="0"/>
              <a:t>	умов,	</a:t>
            </a:r>
            <a:r>
              <a:rPr lang="ru-RU" dirty="0" err="1"/>
              <a:t>сертифікація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/>
              <a:t>–	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норм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виробництвом</a:t>
            </a:r>
            <a:r>
              <a:rPr lang="ru-RU" dirty="0"/>
              <a:t>;</a:t>
            </a:r>
          </a:p>
          <a:p>
            <a:r>
              <a:rPr lang="ru-RU" dirty="0"/>
              <a:t>–	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контролю та самоконтролю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;</a:t>
            </a:r>
          </a:p>
          <a:p>
            <a:r>
              <a:rPr lang="ru-RU" dirty="0"/>
              <a:t>–	</a:t>
            </a:r>
            <a:r>
              <a:rPr lang="ru-RU" dirty="0" err="1"/>
              <a:t>розширення</a:t>
            </a:r>
            <a:r>
              <a:rPr lang="ru-RU" dirty="0"/>
              <a:t>	</a:t>
            </a:r>
            <a:r>
              <a:rPr lang="ru-RU" dirty="0" err="1"/>
              <a:t>прямих</a:t>
            </a:r>
            <a:r>
              <a:rPr lang="ru-RU" dirty="0"/>
              <a:t>	</a:t>
            </a:r>
            <a:r>
              <a:rPr lang="ru-RU" dirty="0" err="1"/>
              <a:t>економічних</a:t>
            </a:r>
            <a:r>
              <a:rPr lang="ru-RU" dirty="0"/>
              <a:t>	</a:t>
            </a:r>
            <a:r>
              <a:rPr lang="ru-RU" dirty="0" err="1"/>
              <a:t>зв’язків</a:t>
            </a:r>
            <a:r>
              <a:rPr lang="ru-RU" dirty="0"/>
              <a:t>	</a:t>
            </a:r>
            <a:r>
              <a:rPr lang="ru-RU" dirty="0" err="1"/>
              <a:t>між</a:t>
            </a:r>
            <a:r>
              <a:rPr lang="ru-RU" dirty="0"/>
              <a:t>	</a:t>
            </a:r>
            <a:r>
              <a:rPr lang="ru-RU" dirty="0" err="1"/>
              <a:t>виробниками</a:t>
            </a:r>
            <a:r>
              <a:rPr lang="ru-RU" dirty="0"/>
              <a:t>	і </a:t>
            </a:r>
            <a:r>
              <a:rPr lang="ru-RU" dirty="0" err="1"/>
              <a:t>споживачами</a:t>
            </a:r>
            <a:r>
              <a:rPr lang="ru-RU" dirty="0"/>
              <a:t>;</a:t>
            </a:r>
          </a:p>
          <a:p>
            <a:r>
              <a:rPr lang="ru-RU" dirty="0"/>
              <a:t>–	</a:t>
            </a:r>
            <a:r>
              <a:rPr lang="ru-RU" dirty="0" err="1"/>
              <a:t>узагальнення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передового </a:t>
            </a:r>
            <a:r>
              <a:rPr lang="ru-RU" dirty="0" err="1"/>
              <a:t>вітчизняного</a:t>
            </a:r>
            <a:r>
              <a:rPr lang="ru-RU" dirty="0"/>
              <a:t> та </a:t>
            </a:r>
            <a:r>
              <a:rPr lang="ru-RU" dirty="0" err="1"/>
              <a:t>зарубіжного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та </a:t>
            </a:r>
            <a:r>
              <a:rPr lang="ru-RU" dirty="0" err="1"/>
              <a:t>конкурентоспроможності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/>
              <a:t>–	</a:t>
            </a:r>
            <a:r>
              <a:rPr lang="ru-RU" dirty="0" err="1"/>
              <a:t>застосування</a:t>
            </a:r>
            <a:r>
              <a:rPr lang="ru-RU" dirty="0"/>
              <a:t>	</a:t>
            </a:r>
            <a:r>
              <a:rPr lang="ru-RU" dirty="0" err="1"/>
              <a:t>узгодженої</a:t>
            </a:r>
            <a:r>
              <a:rPr lang="ru-RU" dirty="0"/>
              <a:t>	</a:t>
            </a:r>
            <a:r>
              <a:rPr lang="ru-RU" dirty="0" err="1"/>
              <a:t>системи</a:t>
            </a:r>
            <a:r>
              <a:rPr lang="ru-RU" dirty="0"/>
              <a:t>	</a:t>
            </a:r>
            <a:r>
              <a:rPr lang="ru-RU" dirty="0" err="1"/>
              <a:t>прогнозування</a:t>
            </a:r>
            <a:r>
              <a:rPr lang="ru-RU" dirty="0"/>
              <a:t>	та	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необхідного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/>
              <a:t>–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036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00" y="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встановлення</a:t>
            </a:r>
            <a:r>
              <a:rPr lang="ru-RU" sz="2000" dirty="0"/>
              <a:t> </a:t>
            </a:r>
            <a:r>
              <a:rPr lang="ru-RU" sz="2000" dirty="0" err="1"/>
              <a:t>виробниками</a:t>
            </a:r>
            <a:r>
              <a:rPr lang="ru-RU" sz="2000" dirty="0"/>
              <a:t> </a:t>
            </a:r>
            <a:r>
              <a:rPr lang="ru-RU" sz="2000" dirty="0" err="1"/>
              <a:t>прийнятних</a:t>
            </a:r>
            <a:r>
              <a:rPr lang="ru-RU" sz="2000" dirty="0"/>
              <a:t> </a:t>
            </a:r>
            <a:r>
              <a:rPr lang="ru-RU" sz="2000" dirty="0" err="1"/>
              <a:t>цін</a:t>
            </a:r>
            <a:r>
              <a:rPr lang="ru-RU" sz="2000" dirty="0"/>
              <a:t> для </a:t>
            </a:r>
            <a:r>
              <a:rPr lang="ru-RU" sz="2000" dirty="0" err="1"/>
              <a:t>споживачів</a:t>
            </a:r>
            <a:r>
              <a:rPr lang="ru-RU" sz="2000" dirty="0"/>
              <a:t>;</a:t>
            </a:r>
          </a:p>
          <a:p>
            <a:r>
              <a:rPr lang="ru-RU" sz="2000" dirty="0"/>
              <a:t>–	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належної</a:t>
            </a:r>
            <a:r>
              <a:rPr lang="ru-RU" sz="2000" dirty="0"/>
              <a:t> </a:t>
            </a:r>
            <a:r>
              <a:rPr lang="ru-RU" sz="2000" dirty="0" err="1"/>
              <a:t>мотивації</a:t>
            </a:r>
            <a:r>
              <a:rPr lang="ru-RU" sz="2000" dirty="0"/>
              <a:t> </a:t>
            </a:r>
            <a:r>
              <a:rPr lang="ru-RU" sz="2000" dirty="0" err="1"/>
              <a:t>праці</a:t>
            </a:r>
            <a:r>
              <a:rPr lang="ru-RU" sz="2000" dirty="0"/>
              <a:t>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категорій</a:t>
            </a:r>
            <a:r>
              <a:rPr lang="ru-RU" sz="2000" dirty="0"/>
              <a:t> персоналу;</a:t>
            </a:r>
          </a:p>
          <a:p>
            <a:r>
              <a:rPr lang="ru-RU" sz="2000" dirty="0"/>
              <a:t>–	комплексна </a:t>
            </a:r>
            <a:r>
              <a:rPr lang="ru-RU" sz="2000" dirty="0" err="1"/>
              <a:t>активізація</a:t>
            </a:r>
            <a:r>
              <a:rPr lang="ru-RU" sz="2000" dirty="0"/>
              <a:t> </a:t>
            </a:r>
            <a:r>
              <a:rPr lang="ru-RU" sz="2000" dirty="0" err="1"/>
              <a:t>людського</a:t>
            </a:r>
            <a:r>
              <a:rPr lang="ru-RU" sz="2000" dirty="0"/>
              <a:t> фактору та </a:t>
            </a:r>
            <a:r>
              <a:rPr lang="ru-RU" sz="2000" dirty="0" err="1"/>
              <a:t>реалізація</a:t>
            </a:r>
            <a:r>
              <a:rPr lang="ru-RU" sz="2000" dirty="0"/>
              <a:t> </a:t>
            </a:r>
            <a:r>
              <a:rPr lang="ru-RU" sz="2000" dirty="0" err="1"/>
              <a:t>адаптованої</a:t>
            </a:r>
            <a:r>
              <a:rPr lang="ru-RU" sz="2000" dirty="0"/>
              <a:t> до </a:t>
            </a:r>
            <a:r>
              <a:rPr lang="ru-RU" sz="2000" dirty="0" err="1"/>
              <a:t>ринкових</a:t>
            </a:r>
            <a:r>
              <a:rPr lang="ru-RU" sz="2000" dirty="0"/>
              <a:t> умов </a:t>
            </a:r>
            <a:r>
              <a:rPr lang="ru-RU" sz="2000" dirty="0" err="1"/>
              <a:t>кадрової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;</a:t>
            </a:r>
          </a:p>
          <a:p>
            <a:r>
              <a:rPr lang="ru-RU" sz="2000" dirty="0"/>
              <a:t>–	</a:t>
            </a:r>
            <a:r>
              <a:rPr lang="ru-RU" sz="2000" dirty="0" err="1"/>
              <a:t>постійне</a:t>
            </a:r>
            <a:r>
              <a:rPr lang="ru-RU" sz="2000" dirty="0"/>
              <a:t> </a:t>
            </a:r>
            <a:r>
              <a:rPr lang="ru-RU" sz="2000" dirty="0" err="1"/>
              <a:t>вдосконалення</a:t>
            </a:r>
            <a:r>
              <a:rPr lang="ru-RU" sz="2000" dirty="0"/>
              <a:t> </a:t>
            </a:r>
            <a:r>
              <a:rPr lang="ru-RU" sz="2000" dirty="0" err="1"/>
              <a:t>масивів</a:t>
            </a:r>
            <a:r>
              <a:rPr lang="ru-RU" sz="2000" dirty="0"/>
              <a:t> </a:t>
            </a:r>
            <a:r>
              <a:rPr lang="ru-RU" sz="2000" dirty="0" err="1"/>
              <a:t>нормативної</a:t>
            </a:r>
            <a:r>
              <a:rPr lang="ru-RU" sz="2000" dirty="0"/>
              <a:t> </a:t>
            </a:r>
            <a:r>
              <a:rPr lang="ru-RU" sz="2000" dirty="0" err="1"/>
              <a:t>документації</a:t>
            </a:r>
            <a:r>
              <a:rPr lang="ru-RU" sz="2000" dirty="0"/>
              <a:t>, шляхом </a:t>
            </a:r>
            <a:r>
              <a:rPr lang="ru-RU" sz="2000" dirty="0" err="1"/>
              <a:t>застосування</a:t>
            </a:r>
            <a:r>
              <a:rPr lang="ru-RU" sz="2000" dirty="0"/>
              <a:t> </a:t>
            </a:r>
            <a:r>
              <a:rPr lang="ru-RU" sz="2000" dirty="0" err="1"/>
              <a:t>методів</a:t>
            </a:r>
            <a:r>
              <a:rPr lang="ru-RU" sz="2000" dirty="0"/>
              <a:t> </a:t>
            </a:r>
            <a:r>
              <a:rPr lang="ru-RU" sz="2000" dirty="0" err="1"/>
              <a:t>оптимізації</a:t>
            </a:r>
            <a:r>
              <a:rPr lang="ru-RU" sz="2000" dirty="0"/>
              <a:t>, </a:t>
            </a:r>
            <a:r>
              <a:rPr lang="ru-RU" sz="2000" dirty="0" err="1"/>
              <a:t>раціоналізації</a:t>
            </a:r>
            <a:r>
              <a:rPr lang="ru-RU" sz="2000" dirty="0"/>
              <a:t>, </a:t>
            </a:r>
            <a:r>
              <a:rPr lang="ru-RU" sz="2000" dirty="0" err="1"/>
              <a:t>взаємоузгодженості</a:t>
            </a:r>
            <a:r>
              <a:rPr lang="ru-RU" sz="2000" dirty="0"/>
              <a:t> та </a:t>
            </a:r>
            <a:r>
              <a:rPr lang="ru-RU" sz="2000" dirty="0" err="1"/>
              <a:t>уніфікації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базується</a:t>
            </a:r>
            <a:r>
              <a:rPr lang="ru-RU" sz="2000" dirty="0"/>
              <a:t> на державному </a:t>
            </a:r>
            <a:r>
              <a:rPr lang="ru-RU" sz="2000" dirty="0" err="1"/>
              <a:t>регулюванні</a:t>
            </a:r>
            <a:r>
              <a:rPr lang="ru-RU" sz="2000" dirty="0"/>
              <a:t> </a:t>
            </a:r>
            <a:r>
              <a:rPr lang="ru-RU" sz="2000" dirty="0" err="1"/>
              <a:t>гармонізації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endParaRPr lang="ru-RU" sz="2000" dirty="0"/>
          </a:p>
          <a:p>
            <a:r>
              <a:rPr lang="ru-RU" sz="2000" dirty="0"/>
              <a:t> </a:t>
            </a:r>
            <a:r>
              <a:rPr lang="ru-RU" sz="2000" dirty="0" err="1" smtClean="0"/>
              <a:t>стандартів</a:t>
            </a:r>
            <a:r>
              <a:rPr lang="ru-RU" sz="2000" dirty="0" smtClean="0"/>
              <a:t> </a:t>
            </a:r>
            <a:r>
              <a:rPr lang="ru-RU" sz="2000" dirty="0" err="1"/>
              <a:t>якості</a:t>
            </a:r>
            <a:r>
              <a:rPr lang="ru-RU" sz="2000" dirty="0"/>
              <a:t> </a:t>
            </a:r>
            <a:r>
              <a:rPr lang="ru-RU" sz="2000" dirty="0" err="1"/>
              <a:t>товарів</a:t>
            </a:r>
            <a:r>
              <a:rPr lang="ru-RU" sz="2000" dirty="0"/>
              <a:t> у </a:t>
            </a:r>
            <a:r>
              <a:rPr lang="ru-RU" sz="2000" dirty="0" err="1"/>
              <a:t>відповідності</a:t>
            </a:r>
            <a:r>
              <a:rPr lang="ru-RU" sz="2000" dirty="0"/>
              <a:t> </a:t>
            </a:r>
            <a:r>
              <a:rPr lang="ru-RU" sz="2000" dirty="0" err="1"/>
              <a:t>міжнародних</a:t>
            </a:r>
            <a:r>
              <a:rPr lang="ru-RU" sz="2000" dirty="0"/>
              <a:t> і </a:t>
            </a:r>
            <a:r>
              <a:rPr lang="ru-RU" sz="2000" dirty="0" err="1"/>
              <a:t>європейських</a:t>
            </a:r>
            <a:r>
              <a:rPr lang="ru-RU" sz="2000" dirty="0"/>
              <a:t> </a:t>
            </a:r>
            <a:r>
              <a:rPr lang="ru-RU" sz="2000" dirty="0" smtClean="0"/>
              <a:t>норм</a:t>
            </a:r>
          </a:p>
          <a:p>
            <a:r>
              <a:rPr lang="ru-RU" sz="2000" b="1" dirty="0"/>
              <a:t>Проблема </a:t>
            </a:r>
            <a:r>
              <a:rPr lang="ru-RU" sz="2000" b="1" dirty="0" err="1"/>
              <a:t>забезпечення</a:t>
            </a:r>
            <a:r>
              <a:rPr lang="ru-RU" sz="2000" b="1" dirty="0"/>
              <a:t> </a:t>
            </a:r>
            <a:r>
              <a:rPr lang="ru-RU" sz="2000" b="1" dirty="0" err="1"/>
              <a:t>якості</a:t>
            </a:r>
            <a:r>
              <a:rPr lang="ru-RU" sz="2000" b="1" dirty="0"/>
              <a:t> </a:t>
            </a:r>
            <a:r>
              <a:rPr lang="ru-RU" sz="2000" b="1" dirty="0" err="1"/>
              <a:t>продукції</a:t>
            </a:r>
            <a:r>
              <a:rPr lang="ru-RU" sz="2000" b="1" dirty="0"/>
              <a:t> </a:t>
            </a:r>
            <a:r>
              <a:rPr lang="ru-RU" sz="2000" dirty="0"/>
              <a:t>у </a:t>
            </a:r>
            <a:r>
              <a:rPr lang="ru-RU" sz="2000" dirty="0" err="1"/>
              <a:t>світі</a:t>
            </a:r>
            <a:r>
              <a:rPr lang="ru-RU" sz="2000" dirty="0"/>
              <a:t> </a:t>
            </a:r>
            <a:r>
              <a:rPr lang="ru-RU" sz="2000" dirty="0" err="1"/>
              <a:t>вирішується</a:t>
            </a:r>
            <a:r>
              <a:rPr lang="ru-RU" sz="2000" dirty="0"/>
              <a:t> шляхом </a:t>
            </a:r>
            <a:r>
              <a:rPr lang="ru-RU" sz="2000" dirty="0" err="1"/>
              <a:t>оцінки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відповідності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сертифікації</a:t>
            </a:r>
            <a:r>
              <a:rPr lang="ru-RU" sz="2000" dirty="0"/>
              <a:t>. </a:t>
            </a:r>
            <a:r>
              <a:rPr lang="ru-RU" sz="2000" dirty="0" err="1"/>
              <a:t>Сертифікація</a:t>
            </a:r>
            <a:r>
              <a:rPr lang="ru-RU" sz="2000" dirty="0"/>
              <a:t> </a:t>
            </a:r>
            <a:r>
              <a:rPr lang="ru-RU" sz="2000" dirty="0" err="1"/>
              <a:t>забезпечує</a:t>
            </a:r>
            <a:r>
              <a:rPr lang="ru-RU" sz="2000" dirty="0"/>
              <a:t> </a:t>
            </a:r>
            <a:r>
              <a:rPr lang="ru-RU" sz="2000" dirty="0" err="1"/>
              <a:t>одне</a:t>
            </a:r>
            <a:r>
              <a:rPr lang="ru-RU" sz="2000" dirty="0"/>
              <a:t> з </a:t>
            </a:r>
            <a:r>
              <a:rPr lang="ru-RU" sz="2000" dirty="0" err="1"/>
              <a:t>важливих</a:t>
            </a:r>
            <a:r>
              <a:rPr lang="ru-RU" sz="2000" dirty="0"/>
              <a:t> прав </a:t>
            </a:r>
            <a:r>
              <a:rPr lang="ru-RU" sz="2000" dirty="0" err="1"/>
              <a:t>людини</a:t>
            </a:r>
            <a:r>
              <a:rPr lang="ru-RU" sz="2000" dirty="0"/>
              <a:t> – право на </a:t>
            </a:r>
            <a:r>
              <a:rPr lang="ru-RU" sz="2000" dirty="0" err="1"/>
              <a:t>безпеку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 [6]. Одним </a:t>
            </a:r>
            <a:r>
              <a:rPr lang="ru-RU" sz="2000" dirty="0" err="1"/>
              <a:t>зі</a:t>
            </a:r>
            <a:r>
              <a:rPr lang="ru-RU" sz="2000" dirty="0"/>
              <a:t> </a:t>
            </a:r>
            <a:r>
              <a:rPr lang="ru-RU" sz="2000" dirty="0" err="1"/>
              <a:t>значущих</a:t>
            </a:r>
            <a:r>
              <a:rPr lang="ru-RU" sz="2000" dirty="0"/>
              <a:t> </a:t>
            </a:r>
            <a:r>
              <a:rPr lang="ru-RU" sz="2000" dirty="0" err="1"/>
              <a:t>показників</a:t>
            </a:r>
            <a:r>
              <a:rPr lang="ru-RU" sz="2000" dirty="0"/>
              <a:t> </a:t>
            </a:r>
            <a:r>
              <a:rPr lang="ru-RU" sz="2000" dirty="0" err="1"/>
              <a:t>якості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 є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безпека</a:t>
            </a:r>
            <a:r>
              <a:rPr lang="ru-RU" sz="2000" dirty="0"/>
              <a:t> для </a:t>
            </a:r>
            <a:r>
              <a:rPr lang="ru-RU" sz="2000" dirty="0" err="1"/>
              <a:t>здоров’я</a:t>
            </a:r>
            <a:r>
              <a:rPr lang="ru-RU" sz="2000" dirty="0"/>
              <a:t>, майна людей та </a:t>
            </a:r>
            <a:r>
              <a:rPr lang="ru-RU" sz="2000" dirty="0" err="1"/>
              <a:t>навколишнього</a:t>
            </a:r>
            <a:r>
              <a:rPr lang="ru-RU" sz="2000" dirty="0"/>
              <a:t> </a:t>
            </a:r>
            <a:r>
              <a:rPr lang="ru-RU" sz="2000" dirty="0" err="1"/>
              <a:t>середовища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Найефективнішим</a:t>
            </a:r>
            <a:r>
              <a:rPr lang="ru-RU" sz="2000" dirty="0"/>
              <a:t> способом </a:t>
            </a:r>
            <a:r>
              <a:rPr lang="ru-RU" sz="2000" dirty="0" err="1"/>
              <a:t>удосконалення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підприємством</a:t>
            </a:r>
            <a:r>
              <a:rPr lang="ru-RU" sz="2000" dirty="0"/>
              <a:t> є </a:t>
            </a:r>
            <a:r>
              <a:rPr lang="ru-RU" sz="2000" dirty="0" err="1"/>
              <a:t>впровадження</a:t>
            </a:r>
            <a:r>
              <a:rPr lang="ru-RU" sz="2000" dirty="0"/>
              <a:t> </a:t>
            </a:r>
            <a:r>
              <a:rPr lang="ru-RU" sz="2000" dirty="0" err="1"/>
              <a:t>інтегрованих</a:t>
            </a:r>
            <a:r>
              <a:rPr lang="ru-RU" sz="2000" dirty="0"/>
              <a:t> систем менеджменту, </a:t>
            </a:r>
            <a:r>
              <a:rPr lang="ru-RU" sz="2000" dirty="0" err="1"/>
              <a:t>створених</a:t>
            </a:r>
            <a:r>
              <a:rPr lang="ru-RU" sz="2000" dirty="0"/>
              <a:t> </a:t>
            </a:r>
            <a:r>
              <a:rPr lang="ru-RU" sz="2000" dirty="0" err="1"/>
              <a:t>відповідно</a:t>
            </a:r>
            <a:r>
              <a:rPr lang="ru-RU" sz="2000" dirty="0"/>
              <a:t> до </a:t>
            </a:r>
            <a:r>
              <a:rPr lang="ru-RU" sz="2000" dirty="0" err="1"/>
              <a:t>вимог</a:t>
            </a:r>
            <a:r>
              <a:rPr lang="ru-RU" sz="2000" dirty="0"/>
              <a:t> </a:t>
            </a:r>
            <a:r>
              <a:rPr lang="ru-RU" sz="2000" dirty="0" err="1"/>
              <a:t>міжнародних</a:t>
            </a:r>
            <a:r>
              <a:rPr lang="ru-RU" sz="2000" dirty="0"/>
              <a:t> </a:t>
            </a:r>
            <a:r>
              <a:rPr lang="ru-RU" sz="2000" dirty="0" err="1"/>
              <a:t>стандартів</a:t>
            </a:r>
            <a:r>
              <a:rPr lang="ru-RU" sz="2000" dirty="0"/>
              <a:t>: </a:t>
            </a:r>
            <a:r>
              <a:rPr lang="en-US" sz="2000" b="1" dirty="0"/>
              <a:t>ISO 9000, ISO 14001, ONSAS 18000</a:t>
            </a:r>
            <a:r>
              <a:rPr lang="en-US" sz="2000" dirty="0"/>
              <a:t> </a:t>
            </a:r>
            <a:r>
              <a:rPr lang="ru-RU" sz="2000" dirty="0"/>
              <a:t>та </a:t>
            </a:r>
            <a:r>
              <a:rPr lang="ru-RU" sz="2000" dirty="0" err="1"/>
              <a:t>деяких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. </a:t>
            </a:r>
            <a:r>
              <a:rPr lang="ru-RU" sz="2000" dirty="0" err="1"/>
              <a:t>Засновані</a:t>
            </a:r>
            <a:r>
              <a:rPr lang="ru-RU" sz="2000" dirty="0"/>
              <a:t> на </a:t>
            </a:r>
            <a:r>
              <a:rPr lang="ru-RU" sz="2000" dirty="0" err="1"/>
              <a:t>основі</a:t>
            </a:r>
            <a:r>
              <a:rPr lang="ru-RU" sz="2000" dirty="0"/>
              <a:t> </a:t>
            </a:r>
            <a:r>
              <a:rPr lang="ru-RU" sz="2000" dirty="0" err="1"/>
              <a:t>світового</a:t>
            </a:r>
            <a:r>
              <a:rPr lang="ru-RU" sz="2000" dirty="0"/>
              <a:t> </a:t>
            </a:r>
            <a:r>
              <a:rPr lang="ru-RU" sz="2000" dirty="0" err="1"/>
              <a:t>досвіду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,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стандарти</a:t>
            </a:r>
            <a:r>
              <a:rPr lang="ru-RU" sz="2000" dirty="0"/>
              <a:t> є </a:t>
            </a:r>
            <a:r>
              <a:rPr lang="ru-RU" sz="2000" dirty="0" err="1"/>
              <a:t>рекомендаціями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вдосконалення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підприємствами</a:t>
            </a:r>
            <a:r>
              <a:rPr lang="ru-RU" sz="2000" dirty="0"/>
              <a:t> </a:t>
            </a:r>
          </a:p>
          <a:p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45975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1226"/>
          </a:xfrm>
        </p:spPr>
        <p:txBody>
          <a:bodyPr>
            <a:normAutofit/>
          </a:bodyPr>
          <a:lstStyle/>
          <a:p>
            <a:r>
              <a:rPr lang="ru-RU" sz="2800" dirty="0"/>
              <a:t>Схема </a:t>
            </a:r>
            <a:r>
              <a:rPr lang="ru-RU" sz="2800" dirty="0" err="1"/>
              <a:t>управління</a:t>
            </a:r>
            <a:r>
              <a:rPr lang="ru-RU" sz="2800" dirty="0"/>
              <a:t> </a:t>
            </a:r>
            <a:r>
              <a:rPr lang="ru-RU" sz="2800" dirty="0" err="1"/>
              <a:t>якістю</a:t>
            </a:r>
            <a:r>
              <a:rPr lang="ru-RU" sz="2800" dirty="0"/>
              <a:t> «</a:t>
            </a:r>
            <a:r>
              <a:rPr lang="ru-RU" sz="2800" dirty="0" err="1"/>
              <a:t>п’ять</a:t>
            </a:r>
            <a:r>
              <a:rPr lang="ru-RU" sz="2800" dirty="0"/>
              <a:t> М»</a:t>
            </a:r>
            <a:endParaRPr lang="en-US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124744"/>
            <a:ext cx="8424936" cy="396044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9512" y="5445224"/>
            <a:ext cx="9324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шляхом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складовими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: персоналом, </a:t>
            </a:r>
            <a:r>
              <a:rPr lang="ru-RU" dirty="0" err="1"/>
              <a:t>обладнанням</a:t>
            </a:r>
            <a:r>
              <a:rPr lang="ru-RU" dirty="0"/>
              <a:t>, </a:t>
            </a:r>
            <a:r>
              <a:rPr lang="ru-RU" dirty="0" err="1"/>
              <a:t>матеріалами</a:t>
            </a:r>
            <a:r>
              <a:rPr lang="ru-RU" dirty="0"/>
              <a:t> для </a:t>
            </a:r>
            <a:r>
              <a:rPr lang="ru-RU" dirty="0" err="1"/>
              <a:t>оснащення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підрозділах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372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3" y="260648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Система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 </a:t>
            </a:r>
            <a:r>
              <a:rPr lang="ru-RU" dirty="0" err="1"/>
              <a:t>зорієнтована</a:t>
            </a:r>
            <a:r>
              <a:rPr lang="ru-RU" dirty="0"/>
              <a:t>, з одного боку, на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підприємливих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ефективну</a:t>
            </a:r>
            <a:r>
              <a:rPr lang="ru-RU" dirty="0"/>
              <a:t> </a:t>
            </a:r>
            <a:r>
              <a:rPr lang="ru-RU" dirty="0" err="1"/>
              <a:t>ротацію</a:t>
            </a:r>
            <a:r>
              <a:rPr lang="ru-RU" dirty="0"/>
              <a:t>, з </a:t>
            </a:r>
            <a:r>
              <a:rPr lang="ru-RU" dirty="0" err="1"/>
              <a:t>іншого</a:t>
            </a:r>
            <a:r>
              <a:rPr lang="ru-RU" dirty="0"/>
              <a:t> – </a:t>
            </a:r>
            <a:r>
              <a:rPr lang="ru-RU" dirty="0" err="1"/>
              <a:t>виключає</a:t>
            </a:r>
            <a:r>
              <a:rPr lang="ru-RU" dirty="0"/>
              <a:t> </a:t>
            </a:r>
            <a:r>
              <a:rPr lang="ru-RU" dirty="0" err="1"/>
              <a:t>дублювання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. </a:t>
            </a:r>
            <a:r>
              <a:rPr lang="ru-RU" dirty="0" err="1"/>
              <a:t>Інтегровані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є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зрілості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гнучкість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змінюватися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менеджменту (</a:t>
            </a:r>
            <a:r>
              <a:rPr lang="en-US" dirty="0"/>
              <a:t>ISO 9001, ISO 14001 </a:t>
            </a:r>
            <a:r>
              <a:rPr lang="ru-RU" dirty="0"/>
              <a:t>та </a:t>
            </a:r>
            <a:r>
              <a:rPr lang="ru-RU" dirty="0" err="1"/>
              <a:t>ін</a:t>
            </a:r>
            <a:r>
              <a:rPr lang="ru-RU" dirty="0"/>
              <a:t>.),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в </a:t>
            </a:r>
            <a:r>
              <a:rPr lang="ru-RU" dirty="0" err="1"/>
              <a:t>цих</a:t>
            </a:r>
            <a:r>
              <a:rPr lang="ru-RU" dirty="0"/>
              <a:t> стандартах.</a:t>
            </a:r>
          </a:p>
          <a:p>
            <a:r>
              <a:rPr lang="ru-RU" dirty="0" err="1"/>
              <a:t>Питаннями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, </a:t>
            </a:r>
            <a:r>
              <a:rPr lang="ru-RU" dirty="0" err="1"/>
              <a:t>прийняття</a:t>
            </a:r>
            <a:r>
              <a:rPr lang="ru-RU" dirty="0"/>
              <a:t> та </a:t>
            </a:r>
            <a:r>
              <a:rPr lang="ru-RU" dirty="0" err="1"/>
              <a:t>видання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рівноправні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стандартизації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на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:</a:t>
            </a:r>
          </a:p>
          <a:p>
            <a:r>
              <a:rPr lang="ru-RU" dirty="0"/>
              <a:t>–	</a:t>
            </a:r>
            <a:r>
              <a:rPr lang="en-US" dirty="0"/>
              <a:t>ISO (International Standard Organization) –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 smtClean="0"/>
              <a:t>стандартизації</a:t>
            </a:r>
            <a:endParaRPr lang="ru-RU" dirty="0" smtClean="0"/>
          </a:p>
          <a:p>
            <a:r>
              <a:rPr lang="en-US" dirty="0"/>
              <a:t>–	IEC	(International	</a:t>
            </a:r>
            <a:r>
              <a:rPr lang="en-US" dirty="0" err="1"/>
              <a:t>Electrotechnical</a:t>
            </a:r>
            <a:r>
              <a:rPr lang="en-US" dirty="0"/>
              <a:t>	Commission)	–	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електротехнічна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536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Показники якості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економічності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надійності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Показники</a:t>
            </a:r>
            <a:r>
              <a:rPr lang="ru-RU" dirty="0" smtClean="0"/>
              <a:t> </a:t>
            </a:r>
            <a:r>
              <a:rPr lang="ru-RU" dirty="0" err="1" smtClean="0"/>
              <a:t>технологічності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Ергономічні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Естетичні</a:t>
            </a:r>
            <a:r>
              <a:rPr lang="ru-RU" dirty="0" smtClean="0"/>
              <a:t> </a:t>
            </a:r>
            <a:r>
              <a:rPr lang="ru-RU" dirty="0" err="1" smtClean="0"/>
              <a:t>показники</a:t>
            </a:r>
            <a:r>
              <a:rPr lang="ru-RU" dirty="0" smtClean="0"/>
              <a:t>;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Відмінності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та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стандартизації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700808"/>
            <a:ext cx="7992888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0901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систем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Міжнародною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стандартизації</a:t>
            </a:r>
            <a:r>
              <a:rPr lang="ru-RU" dirty="0"/>
              <a:t> (</a:t>
            </a:r>
            <a:r>
              <a:rPr lang="en-US" dirty="0"/>
              <a:t>ISO)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затверджено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(МС) </a:t>
            </a:r>
            <a:r>
              <a:rPr lang="en-US" dirty="0"/>
              <a:t>ISO </a:t>
            </a:r>
            <a:r>
              <a:rPr lang="ru-RU" dirty="0" err="1"/>
              <a:t>серії</a:t>
            </a:r>
            <a:r>
              <a:rPr lang="ru-RU" dirty="0"/>
              <a:t> 9000 [10]:</a:t>
            </a:r>
          </a:p>
          <a:p>
            <a:r>
              <a:rPr lang="ru-RU" dirty="0"/>
              <a:t>–	МС </a:t>
            </a:r>
            <a:r>
              <a:rPr lang="en-US" dirty="0"/>
              <a:t>ISO 9000 «</a:t>
            </a:r>
            <a:r>
              <a:rPr lang="ru-RU" dirty="0" err="1"/>
              <a:t>Загальне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та </a:t>
            </a:r>
            <a:r>
              <a:rPr lang="ru-RU" dirty="0" err="1"/>
              <a:t>стандарти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 </a:t>
            </a:r>
            <a:r>
              <a:rPr lang="ru-RU" dirty="0" err="1"/>
              <a:t>Керівні</a:t>
            </a:r>
            <a:r>
              <a:rPr lang="ru-RU" dirty="0"/>
              <a:t> </a:t>
            </a:r>
            <a:r>
              <a:rPr lang="ru-RU" dirty="0" err="1"/>
              <a:t>вказівки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та </a:t>
            </a:r>
            <a:r>
              <a:rPr lang="ru-RU" dirty="0" err="1"/>
              <a:t>застосування</a:t>
            </a:r>
            <a:r>
              <a:rPr lang="ru-RU" dirty="0"/>
              <a:t>»;</a:t>
            </a:r>
          </a:p>
          <a:p>
            <a:r>
              <a:rPr lang="ru-RU" dirty="0"/>
              <a:t>–	МС </a:t>
            </a:r>
            <a:r>
              <a:rPr lang="en-US" dirty="0"/>
              <a:t>ISO 9001 «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 Модель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за </a:t>
            </a:r>
            <a:r>
              <a:rPr lang="ru-RU" dirty="0" err="1"/>
              <a:t>проєктування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розроблення</a:t>
            </a:r>
            <a:r>
              <a:rPr lang="ru-RU" dirty="0"/>
              <a:t>, </a:t>
            </a:r>
            <a:r>
              <a:rPr lang="ru-RU" dirty="0" err="1"/>
              <a:t>виробництва</a:t>
            </a:r>
            <a:r>
              <a:rPr lang="ru-RU" dirty="0"/>
              <a:t>, монтажу й </a:t>
            </a:r>
            <a:r>
              <a:rPr lang="ru-RU" dirty="0" err="1"/>
              <a:t>обслуговування</a:t>
            </a:r>
            <a:r>
              <a:rPr lang="ru-RU" dirty="0"/>
              <a:t>»;</a:t>
            </a:r>
          </a:p>
          <a:p>
            <a:r>
              <a:rPr lang="ru-RU" dirty="0"/>
              <a:t>–	МС </a:t>
            </a:r>
            <a:r>
              <a:rPr lang="en-US" dirty="0"/>
              <a:t>ISO 9002 «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 Модель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за </a:t>
            </a:r>
            <a:r>
              <a:rPr lang="ru-RU" dirty="0" err="1"/>
              <a:t>виробництва</a:t>
            </a:r>
            <a:r>
              <a:rPr lang="ru-RU" dirty="0"/>
              <a:t> і монтажу»;</a:t>
            </a:r>
          </a:p>
          <a:p>
            <a:r>
              <a:rPr lang="ru-RU" dirty="0"/>
              <a:t>–	МС </a:t>
            </a:r>
            <a:r>
              <a:rPr lang="en-US" dirty="0"/>
              <a:t>ISO 9003 «</a:t>
            </a:r>
            <a:r>
              <a:rPr lang="ru-RU" dirty="0"/>
              <a:t>Система </a:t>
            </a:r>
            <a:r>
              <a:rPr lang="ru-RU" dirty="0" err="1"/>
              <a:t>якості</a:t>
            </a:r>
            <a:r>
              <a:rPr lang="ru-RU" dirty="0"/>
              <a:t>. Модель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за </a:t>
            </a:r>
            <a:r>
              <a:rPr lang="ru-RU" dirty="0" err="1"/>
              <a:t>кінцевого</a:t>
            </a:r>
            <a:r>
              <a:rPr lang="ru-RU" dirty="0"/>
              <a:t> </a:t>
            </a:r>
            <a:r>
              <a:rPr lang="ru-RU" dirty="0" err="1"/>
              <a:t>контролювання</a:t>
            </a:r>
            <a:r>
              <a:rPr lang="ru-RU" dirty="0"/>
              <a:t> та </a:t>
            </a:r>
            <a:r>
              <a:rPr lang="ru-RU" dirty="0" err="1"/>
              <a:t>випробування</a:t>
            </a:r>
            <a:r>
              <a:rPr lang="ru-RU" dirty="0"/>
              <a:t>»;</a:t>
            </a:r>
          </a:p>
          <a:p>
            <a:r>
              <a:rPr lang="ru-RU" dirty="0"/>
              <a:t>–	МС </a:t>
            </a:r>
            <a:r>
              <a:rPr lang="en-US" dirty="0"/>
              <a:t>ISO 9004 «</a:t>
            </a:r>
            <a:r>
              <a:rPr lang="ru-RU" dirty="0" err="1"/>
              <a:t>Загальне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і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.</a:t>
            </a:r>
          </a:p>
          <a:p>
            <a:r>
              <a:rPr lang="ru-RU" dirty="0" err="1"/>
              <a:t>Керівні</a:t>
            </a:r>
            <a:r>
              <a:rPr lang="ru-RU" dirty="0"/>
              <a:t> </a:t>
            </a:r>
            <a:r>
              <a:rPr lang="ru-RU" dirty="0" err="1"/>
              <a:t>вказівки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626025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81186"/>
          </a:xfrm>
        </p:spPr>
        <p:txBody>
          <a:bodyPr>
            <a:normAutofit fontScale="90000"/>
          </a:bodyPr>
          <a:lstStyle/>
          <a:p>
            <a:r>
              <a:rPr lang="ru-RU" sz="2000" b="1" dirty="0" err="1"/>
              <a:t>Складові</a:t>
            </a:r>
            <a:r>
              <a:rPr lang="ru-RU" sz="2000" b="1" dirty="0"/>
              <a:t> </a:t>
            </a:r>
            <a:r>
              <a:rPr lang="ru-RU" sz="2000" b="1" dirty="0" err="1"/>
              <a:t>елементи</a:t>
            </a:r>
            <a:r>
              <a:rPr lang="ru-RU" sz="2000" b="1" dirty="0"/>
              <a:t> </a:t>
            </a:r>
            <a:r>
              <a:rPr lang="ru-RU" sz="2000" b="1" dirty="0" err="1"/>
              <a:t>системи</a:t>
            </a:r>
            <a:r>
              <a:rPr lang="ru-RU" sz="2000" b="1" dirty="0"/>
              <a:t> </a:t>
            </a:r>
            <a:r>
              <a:rPr lang="ru-RU" sz="2000" b="1" dirty="0" err="1"/>
              <a:t>управління</a:t>
            </a:r>
            <a:r>
              <a:rPr lang="ru-RU" sz="2000" b="1" dirty="0"/>
              <a:t> </a:t>
            </a:r>
            <a:r>
              <a:rPr lang="ru-RU" sz="2000" b="1" dirty="0" err="1"/>
              <a:t>якістю</a:t>
            </a:r>
            <a:r>
              <a:rPr lang="ru-RU" sz="2000" b="1" dirty="0"/>
              <a:t> </a:t>
            </a:r>
            <a:r>
              <a:rPr lang="ru-RU" sz="2000" b="1" dirty="0" err="1"/>
              <a:t>продукці</a:t>
            </a:r>
            <a:endParaRPr lang="en-US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724639"/>
              </p:ext>
            </p:extLst>
          </p:nvPr>
        </p:nvGraphicFramePr>
        <p:xfrm>
          <a:off x="1" y="548680"/>
          <a:ext cx="8820470" cy="655527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18014">
                  <a:extLst>
                    <a:ext uri="{9D8B030D-6E8A-4147-A177-3AD203B41FA5}">
                      <a16:colId xmlns:a16="http://schemas.microsoft.com/office/drawing/2014/main" val="2804757177"/>
                    </a:ext>
                  </a:extLst>
                </a:gridCol>
                <a:gridCol w="4908003">
                  <a:extLst>
                    <a:ext uri="{9D8B030D-6E8A-4147-A177-3AD203B41FA5}">
                      <a16:colId xmlns:a16="http://schemas.microsoft.com/office/drawing/2014/main" val="801571141"/>
                    </a:ext>
                  </a:extLst>
                </a:gridCol>
                <a:gridCol w="1166039">
                  <a:extLst>
                    <a:ext uri="{9D8B030D-6E8A-4147-A177-3AD203B41FA5}">
                      <a16:colId xmlns:a16="http://schemas.microsoft.com/office/drawing/2014/main" val="2662522442"/>
                    </a:ext>
                  </a:extLst>
                </a:gridCol>
                <a:gridCol w="1170624">
                  <a:extLst>
                    <a:ext uri="{9D8B030D-6E8A-4147-A177-3AD203B41FA5}">
                      <a16:colId xmlns:a16="http://schemas.microsoft.com/office/drawing/2014/main" val="2069360423"/>
                    </a:ext>
                  </a:extLst>
                </a:gridCol>
                <a:gridCol w="1157790">
                  <a:extLst>
                    <a:ext uri="{9D8B030D-6E8A-4147-A177-3AD203B41FA5}">
                      <a16:colId xmlns:a16="http://schemas.microsoft.com/office/drawing/2014/main" val="411437344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57785" marR="774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Елементи</a:t>
                      </a:r>
                      <a:r>
                        <a:rPr lang="uk-UA" sz="1400" spc="-6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uk-UA" sz="14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</a:t>
                      </a: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якістю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ISO</a:t>
                      </a:r>
                      <a:r>
                        <a:rPr lang="uk-UA" sz="14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9001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2540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ISO</a:t>
                      </a:r>
                      <a:r>
                        <a:rPr lang="uk-UA" sz="14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9002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ISO</a:t>
                      </a:r>
                      <a:r>
                        <a:rPr lang="uk-UA" sz="14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9003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381296"/>
                  </a:ext>
                </a:extLst>
              </a:tr>
              <a:tr h="426954">
                <a:tc>
                  <a:txBody>
                    <a:bodyPr/>
                    <a:lstStyle/>
                    <a:p>
                      <a:pPr marL="8890" marR="7747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Відповідальність</a:t>
                      </a:r>
                      <a:r>
                        <a:rPr lang="uk-UA" sz="1400" spc="17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керівництва</a:t>
                      </a:r>
                      <a:r>
                        <a:rPr lang="uk-UA" sz="1400" spc="1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1400" spc="18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r>
                        <a:rPr lang="uk-UA" sz="1400" spc="18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(організаційна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структура,</a:t>
                      </a:r>
                      <a:r>
                        <a:rPr lang="uk-UA" sz="14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права</a:t>
                      </a:r>
                      <a:r>
                        <a:rPr lang="uk-UA" sz="14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4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обов’язки)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811797"/>
                  </a:ext>
                </a:extLst>
              </a:tr>
              <a:tr h="427881">
                <a:tc>
                  <a:txBody>
                    <a:bodyPr/>
                    <a:lstStyle/>
                    <a:p>
                      <a:pPr marL="8890" marR="7747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Вимоги</a:t>
                      </a:r>
                      <a:r>
                        <a:rPr lang="uk-UA" sz="1400" spc="18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1400" spc="17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uk-UA" sz="1400" spc="1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uk-UA" sz="1400" spc="1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якості</a:t>
                      </a:r>
                      <a:r>
                        <a:rPr lang="uk-UA" sz="1400" spc="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(організація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роботи,</a:t>
                      </a:r>
                      <a:r>
                        <a:rPr lang="uk-UA" sz="1400" spc="-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інструкції)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0486634"/>
                  </a:ext>
                </a:extLst>
              </a:tr>
              <a:tr h="213477">
                <a:tc>
                  <a:txBody>
                    <a:bodyPr/>
                    <a:lstStyle/>
                    <a:p>
                      <a:pPr marL="8890" marR="774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</a:t>
                      </a:r>
                      <a:r>
                        <a:rPr lang="uk-UA" sz="1400" spc="-5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контракту</a:t>
                      </a:r>
                      <a:r>
                        <a:rPr lang="uk-UA" sz="1400" spc="-6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(договору)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254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107146"/>
                  </a:ext>
                </a:extLst>
              </a:tr>
              <a:tr h="426954">
                <a:tc>
                  <a:txBody>
                    <a:bodyPr/>
                    <a:lstStyle/>
                    <a:p>
                      <a:pPr marL="8890" marR="7747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r>
                        <a:rPr lang="uk-UA" sz="1400" spc="18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проєкту</a:t>
                      </a:r>
                      <a:r>
                        <a:rPr lang="uk-UA" sz="1400" spc="1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(контроль</a:t>
                      </a:r>
                      <a:r>
                        <a:rPr lang="uk-UA" sz="1400" spc="1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якості</a:t>
                      </a:r>
                      <a:r>
                        <a:rPr lang="uk-UA" sz="1400" spc="1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</a:t>
                      </a:r>
                      <a:r>
                        <a:rPr lang="uk-UA" sz="1400" spc="18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проєктних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робіт)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 marR="2540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254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659320"/>
                  </a:ext>
                </a:extLst>
              </a:tr>
              <a:tr h="213477">
                <a:tc>
                  <a:txBody>
                    <a:bodyPr/>
                    <a:lstStyle/>
                    <a:p>
                      <a:pPr marL="8890" marR="774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документації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596404"/>
                  </a:ext>
                </a:extLst>
              </a:tr>
              <a:tr h="426954">
                <a:tc>
                  <a:txBody>
                    <a:bodyPr/>
                    <a:lstStyle/>
                    <a:p>
                      <a:pPr marL="8890" marR="7747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Праця</a:t>
                      </a:r>
                      <a:r>
                        <a:rPr lang="uk-UA" sz="1400" spc="1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400" spc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постачальниками</a:t>
                      </a:r>
                      <a:r>
                        <a:rPr lang="uk-UA" sz="1400" spc="1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uk-UA" sz="1400" spc="39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якості</a:t>
                      </a:r>
                      <a:r>
                        <a:rPr lang="uk-UA" sz="1400" spc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матеріалів</a:t>
                      </a:r>
                      <a:r>
                        <a:rPr lang="uk-UA" sz="1400" spc="14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комплектуючих</a:t>
                      </a:r>
                      <a:r>
                        <a:rPr lang="uk-UA" sz="1400" spc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виробів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254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714166"/>
                  </a:ext>
                </a:extLst>
              </a:tr>
              <a:tr h="213477">
                <a:tc>
                  <a:txBody>
                    <a:bodyPr/>
                    <a:lstStyle/>
                    <a:p>
                      <a:pPr marL="8890" marR="774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Постачання</a:t>
                      </a:r>
                      <a:r>
                        <a:rPr lang="uk-UA" sz="1400" spc="-6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</a:t>
                      </a: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замовнику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254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121062"/>
                  </a:ext>
                </a:extLst>
              </a:tr>
              <a:tr h="213477">
                <a:tc>
                  <a:txBody>
                    <a:bodyPr/>
                    <a:lstStyle/>
                    <a:p>
                      <a:pPr marL="8890" marR="774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Маркування</a:t>
                      </a:r>
                      <a:r>
                        <a:rPr lang="uk-UA" sz="1400" spc="-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4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облік</a:t>
                      </a: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</a:t>
                      </a:r>
                      <a:r>
                        <a:rPr lang="uk-UA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(ідентифікація)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254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946040"/>
                  </a:ext>
                </a:extLst>
              </a:tr>
              <a:tr h="213477">
                <a:tc>
                  <a:txBody>
                    <a:bodyPr/>
                    <a:lstStyle/>
                    <a:p>
                      <a:pPr marL="8890" marR="774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400" spc="-6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</a:t>
                      </a:r>
                      <a:r>
                        <a:rPr lang="uk-UA" sz="14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виробництва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254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968209"/>
                  </a:ext>
                </a:extLst>
              </a:tr>
              <a:tr h="426954">
                <a:tc>
                  <a:txBody>
                    <a:bodyPr/>
                    <a:lstStyle/>
                    <a:p>
                      <a:pPr marL="8890" marR="1460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r>
                        <a:rPr lang="uk-UA" sz="1400" spc="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продукції,</a:t>
                      </a:r>
                      <a:r>
                        <a:rPr lang="uk-UA" sz="1400" spc="4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здійснення</a:t>
                      </a:r>
                      <a:r>
                        <a:rPr lang="uk-UA" sz="1400" spc="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випробувань</a:t>
                      </a:r>
                      <a:r>
                        <a:rPr lang="uk-UA" sz="1400" spc="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тому</a:t>
                      </a:r>
                      <a:r>
                        <a:rPr lang="uk-UA" sz="14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числі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вхідний</a:t>
                      </a:r>
                      <a:r>
                        <a:rPr lang="uk-UA" sz="1400" spc="-5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r>
                        <a:rPr lang="uk-UA" sz="1400" spc="-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покупної</a:t>
                      </a:r>
                      <a:r>
                        <a:rPr lang="uk-UA" sz="14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261031"/>
                  </a:ext>
                </a:extLst>
              </a:tr>
              <a:tr h="426954">
                <a:tc>
                  <a:txBody>
                    <a:bodyPr/>
                    <a:lstStyle/>
                    <a:p>
                      <a:pPr marL="8890" marR="1460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Перевірка</a:t>
                      </a:r>
                      <a:r>
                        <a:rPr lang="uk-UA" sz="14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контрольно-вимірювального</a:t>
                      </a:r>
                      <a:r>
                        <a:rPr lang="uk-UA" sz="1400" spc="-6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4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випробувального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обладнання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958798"/>
                  </a:ext>
                </a:extLst>
              </a:tr>
              <a:tr h="427881">
                <a:tc>
                  <a:txBody>
                    <a:bodyPr/>
                    <a:lstStyle/>
                    <a:p>
                      <a:pPr marL="8890" marR="1460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Статус</a:t>
                      </a:r>
                      <a:r>
                        <a:rPr lang="uk-UA" sz="1400" spc="35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</a:t>
                      </a:r>
                      <a:r>
                        <a:rPr lang="uk-UA" sz="1400" spc="36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технічного</a:t>
                      </a:r>
                      <a:r>
                        <a:rPr lang="uk-UA" sz="1400" spc="3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контролю</a:t>
                      </a:r>
                      <a:r>
                        <a:rPr lang="uk-UA" sz="1400" spc="36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(свідчення</a:t>
                      </a:r>
                      <a:r>
                        <a:rPr lang="uk-UA" sz="1400" spc="36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ts val="109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</a:t>
                      </a:r>
                      <a:r>
                        <a:rPr lang="uk-UA" sz="1400" spc="-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контролю</a:t>
                      </a:r>
                      <a:r>
                        <a:rPr lang="uk-UA" sz="1400" spc="-4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випробувань)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196483"/>
                  </a:ext>
                </a:extLst>
              </a:tr>
              <a:tr h="426954">
                <a:tc>
                  <a:txBody>
                    <a:bodyPr/>
                    <a:lstStyle/>
                    <a:p>
                      <a:pPr marL="8890" marR="1460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Ізолювання</a:t>
                      </a:r>
                      <a:r>
                        <a:rPr lang="uk-UA" sz="1400" spc="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браку</a:t>
                      </a:r>
                      <a:r>
                        <a:rPr lang="uk-UA" sz="14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(порядок</a:t>
                      </a:r>
                      <a:r>
                        <a:rPr lang="uk-UA" sz="1400" spc="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</a:t>
                      </a:r>
                      <a:r>
                        <a:rPr lang="uk-UA" sz="1400" spc="5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продукції,</a:t>
                      </a:r>
                      <a:r>
                        <a:rPr lang="uk-UA" sz="1400" spc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400" spc="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відповідає</a:t>
                      </a:r>
                      <a:r>
                        <a:rPr lang="uk-UA" sz="1400" spc="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вимогам</a:t>
                      </a:r>
                      <a:r>
                        <a:rPr lang="uk-UA" sz="1400" spc="4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нормативно-технічних</a:t>
                      </a:r>
                      <a:r>
                        <a:rPr lang="uk-UA" sz="1400" spc="6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документів)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704826"/>
                  </a:ext>
                </a:extLst>
              </a:tr>
              <a:tr h="213477">
                <a:tc>
                  <a:txBody>
                    <a:bodyPr/>
                    <a:lstStyle/>
                    <a:p>
                      <a:pPr marL="8890" marR="1460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</a:t>
                      </a:r>
                      <a:r>
                        <a:rPr lang="uk-UA" sz="1400" spc="-4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якості,</a:t>
                      </a:r>
                      <a:r>
                        <a:rPr lang="uk-UA" sz="14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робота</a:t>
                      </a:r>
                      <a:r>
                        <a:rPr lang="uk-UA" sz="14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4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рекламаціями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254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406692"/>
                  </a:ext>
                </a:extLst>
              </a:tr>
              <a:tr h="426954">
                <a:tc>
                  <a:txBody>
                    <a:bodyPr/>
                    <a:lstStyle/>
                    <a:p>
                      <a:pPr marL="8890" marR="1460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105"/>
                        </a:lnSpc>
                        <a:spcAft>
                          <a:spcPts val="0"/>
                        </a:spcAft>
                        <a:tabLst>
                          <a:tab pos="648335" algn="l"/>
                          <a:tab pos="937895" algn="l"/>
                          <a:tab pos="1781175" algn="l"/>
                          <a:tab pos="2771775" algn="l"/>
                        </a:tabLst>
                      </a:pP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Вимоги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експлуатації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(використання)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продукції,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ts val="1095"/>
                        </a:lnSpc>
                        <a:spcAft>
                          <a:spcPts val="0"/>
                        </a:spcAft>
                      </a:pP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збереження,</a:t>
                      </a:r>
                      <a:r>
                        <a:rPr lang="uk-UA" sz="1400" spc="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пакування,</a:t>
                      </a:r>
                      <a:r>
                        <a:rPr lang="uk-UA" sz="1400" spc="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перевезення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32587"/>
                  </a:ext>
                </a:extLst>
              </a:tr>
              <a:tr h="213477">
                <a:tc>
                  <a:txBody>
                    <a:bodyPr/>
                    <a:lstStyle/>
                    <a:p>
                      <a:pPr marL="8890" marR="1460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Вимоги</a:t>
                      </a:r>
                      <a:r>
                        <a:rPr lang="uk-UA" sz="14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1400" spc="-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документації</a:t>
                      </a:r>
                      <a:r>
                        <a:rPr lang="uk-UA" sz="14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4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якості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616786"/>
                  </a:ext>
                </a:extLst>
              </a:tr>
              <a:tr h="213477">
                <a:tc>
                  <a:txBody>
                    <a:bodyPr/>
                    <a:lstStyle/>
                    <a:p>
                      <a:pPr marL="8890" marR="1460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Систематична</a:t>
                      </a:r>
                      <a:r>
                        <a:rPr lang="uk-UA" sz="1400" spc="5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самоперевірка</a:t>
                      </a:r>
                      <a:r>
                        <a:rPr lang="uk-UA" sz="1400" spc="6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якості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254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35460"/>
                  </a:ext>
                </a:extLst>
              </a:tr>
              <a:tr h="213477">
                <a:tc>
                  <a:txBody>
                    <a:bodyPr/>
                    <a:lstStyle/>
                    <a:p>
                      <a:pPr marL="8890" marR="1460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Навчання</a:t>
                      </a:r>
                      <a:r>
                        <a:rPr lang="uk-UA" sz="1400" spc="-5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персоналу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248705"/>
                  </a:ext>
                </a:extLst>
              </a:tr>
              <a:tr h="213477">
                <a:tc>
                  <a:txBody>
                    <a:bodyPr/>
                    <a:lstStyle/>
                    <a:p>
                      <a:pPr marL="8890" marR="1460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Застосування</a:t>
                      </a:r>
                      <a:r>
                        <a:rPr lang="uk-UA" sz="1400" spc="-6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статистичних</a:t>
                      </a:r>
                      <a:r>
                        <a:rPr lang="uk-UA" sz="1400" spc="-6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методів</a:t>
                      </a:r>
                      <a:r>
                        <a:rPr lang="uk-UA" sz="1400" spc="-5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контролю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65" marR="2540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63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uk-UA" sz="1400" spc="-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51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0411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3" y="188640"/>
            <a:ext cx="92525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Вітчизняний</a:t>
            </a:r>
            <a:r>
              <a:rPr lang="ru-RU" dirty="0"/>
              <a:t> та </a:t>
            </a:r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доводить,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середньому</a:t>
            </a:r>
            <a:r>
              <a:rPr lang="ru-RU" dirty="0"/>
              <a:t> на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систем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підприємство</a:t>
            </a:r>
            <a:r>
              <a:rPr lang="ru-RU" dirty="0"/>
              <a:t> </a:t>
            </a:r>
            <a:r>
              <a:rPr lang="ru-RU" dirty="0" err="1"/>
              <a:t>досягає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 на 25-30%, </a:t>
            </a:r>
            <a:r>
              <a:rPr lang="ru-RU" dirty="0" err="1"/>
              <a:t>розширення</a:t>
            </a:r>
            <a:r>
              <a:rPr lang="ru-RU" dirty="0"/>
              <a:t> ринку на 10-11%,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собівартості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на 45-55% [23].</a:t>
            </a:r>
          </a:p>
          <a:p>
            <a:r>
              <a:rPr lang="ru-RU" dirty="0"/>
              <a:t>У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контексті</a:t>
            </a:r>
            <a:r>
              <a:rPr lang="ru-RU" dirty="0"/>
              <a:t>,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багатоаспектний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й </a:t>
            </a:r>
            <a:r>
              <a:rPr lang="ru-RU" dirty="0" err="1"/>
              <a:t>конкурентоспроможності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на </a:t>
            </a:r>
            <a:r>
              <a:rPr lang="ru-RU" dirty="0" err="1"/>
              <a:t>виробництво</a:t>
            </a:r>
            <a:r>
              <a:rPr lang="ru-RU" dirty="0"/>
              <a:t> та </a:t>
            </a:r>
            <a:r>
              <a:rPr lang="ru-RU" dirty="0" err="1"/>
              <a:t>імідж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 на </a:t>
            </a:r>
            <a:r>
              <a:rPr lang="ru-RU" dirty="0" err="1"/>
              <a:t>темпи</a:t>
            </a:r>
            <a:r>
              <a:rPr lang="ru-RU" dirty="0"/>
              <a:t> й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науково-технічного</a:t>
            </a:r>
            <a:r>
              <a:rPr lang="ru-RU" dirty="0"/>
              <a:t> </a:t>
            </a:r>
            <a:r>
              <a:rPr lang="ru-RU" dirty="0" err="1"/>
              <a:t>прогресу</a:t>
            </a:r>
            <a:r>
              <a:rPr lang="ru-RU" dirty="0"/>
              <a:t>; на структуру </a:t>
            </a:r>
            <a:r>
              <a:rPr lang="ru-RU" dirty="0" err="1"/>
              <a:t>виробництва</a:t>
            </a:r>
            <a:r>
              <a:rPr lang="ru-RU" dirty="0"/>
              <a:t> та </a:t>
            </a:r>
            <a:r>
              <a:rPr lang="ru-RU" dirty="0" err="1"/>
              <a:t>функціональний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потужностей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та </a:t>
            </a:r>
            <a:r>
              <a:rPr lang="ru-RU" dirty="0" err="1"/>
              <a:t>конкурентоспроможності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: </a:t>
            </a:r>
            <a:r>
              <a:rPr lang="ru-RU" dirty="0" err="1"/>
              <a:t>ефективне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; </a:t>
            </a:r>
            <a:r>
              <a:rPr lang="ru-RU" dirty="0" err="1"/>
              <a:t>економію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,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палива</a:t>
            </a:r>
            <a:r>
              <a:rPr lang="ru-RU" dirty="0"/>
              <a:t>, </a:t>
            </a:r>
            <a:r>
              <a:rPr lang="ru-RU" dirty="0" err="1"/>
              <a:t>енергії</a:t>
            </a:r>
            <a:r>
              <a:rPr lang="ru-RU" dirty="0"/>
              <a:t>;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інвестицій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: </a:t>
            </a:r>
            <a:r>
              <a:rPr lang="ru-RU" dirty="0" err="1"/>
              <a:t>повнішому</a:t>
            </a:r>
            <a:r>
              <a:rPr lang="ru-RU" dirty="0"/>
              <a:t> </a:t>
            </a:r>
            <a:r>
              <a:rPr lang="ru-RU" dirty="0" err="1"/>
              <a:t>задоволенню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; </a:t>
            </a:r>
            <a:r>
              <a:rPr lang="ru-RU" dirty="0" err="1"/>
              <a:t>виходу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на </a:t>
            </a:r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</a:t>
            </a:r>
            <a:r>
              <a:rPr lang="ru-RU" dirty="0" err="1"/>
              <a:t>збільшенню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експорту</a:t>
            </a:r>
            <a:r>
              <a:rPr lang="ru-RU" dirty="0"/>
              <a:t>; </a:t>
            </a:r>
            <a:r>
              <a:rPr lang="ru-RU" dirty="0" err="1"/>
              <a:t>формуванню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як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надійного</a:t>
            </a:r>
            <a:r>
              <a:rPr lang="ru-RU" dirty="0"/>
              <a:t> партнера [20].</a:t>
            </a:r>
          </a:p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та ринку, </a:t>
            </a:r>
            <a:r>
              <a:rPr lang="ru-RU" dirty="0" err="1"/>
              <a:t>займати</a:t>
            </a:r>
            <a:r>
              <a:rPr lang="ru-RU" dirty="0"/>
              <a:t> </a:t>
            </a:r>
            <a:r>
              <a:rPr lang="ru-RU" dirty="0" err="1"/>
              <a:t>провідні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,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впроваджують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систем менеджменту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– </a:t>
            </a:r>
            <a:r>
              <a:rPr lang="en-US" dirty="0"/>
              <a:t>ISO 9001, HACCP, ISO 14001, OHSAS 18001 </a:t>
            </a:r>
            <a:r>
              <a:rPr lang="ru-RU" dirty="0"/>
              <a:t>та </a:t>
            </a:r>
            <a:r>
              <a:rPr lang="ru-RU" dirty="0" err="1"/>
              <a:t>інших</a:t>
            </a:r>
            <a:r>
              <a:rPr lang="ru-RU" dirty="0"/>
              <a:t>. </a:t>
            </a:r>
            <a:r>
              <a:rPr lang="ru-RU" dirty="0" err="1"/>
              <a:t>Інтегрована</a:t>
            </a:r>
            <a:r>
              <a:rPr lang="ru-RU" dirty="0"/>
              <a:t> система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ефективним</a:t>
            </a:r>
            <a:r>
              <a:rPr lang="ru-RU" dirty="0"/>
              <a:t> </a:t>
            </a:r>
            <a:r>
              <a:rPr lang="ru-RU" dirty="0" err="1"/>
              <a:t>інструментом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,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підприємству</a:t>
            </a:r>
            <a:r>
              <a:rPr lang="ru-RU" dirty="0"/>
              <a:t>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функціонувати</a:t>
            </a:r>
            <a:r>
              <a:rPr lang="ru-RU" dirty="0"/>
              <a:t> на ринку [15, </a:t>
            </a:r>
            <a:r>
              <a:rPr lang="en-US" dirty="0"/>
              <a:t>c. 19], </a:t>
            </a:r>
            <a:r>
              <a:rPr lang="ru-RU" dirty="0" err="1"/>
              <a:t>об’єднує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зацікавлених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мети і в </a:t>
            </a:r>
            <a:r>
              <a:rPr lang="ru-RU" dirty="0" err="1"/>
              <a:t>підсумку</a:t>
            </a:r>
            <a:r>
              <a:rPr lang="ru-RU" dirty="0"/>
              <a:t> – </a:t>
            </a:r>
            <a:r>
              <a:rPr lang="ru-RU" dirty="0" err="1"/>
              <a:t>підприємство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у </a:t>
            </a:r>
            <a:r>
              <a:rPr lang="ru-RU" dirty="0" err="1"/>
              <a:t>жорсткому</a:t>
            </a:r>
            <a:r>
              <a:rPr lang="ru-RU" dirty="0"/>
              <a:t> конкурентному </a:t>
            </a:r>
            <a:r>
              <a:rPr lang="ru-RU" dirty="0" err="1"/>
              <a:t>середовищі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34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7510"/>
          </a:xfrm>
        </p:spPr>
        <p:txBody>
          <a:bodyPr/>
          <a:lstStyle/>
          <a:p>
            <a:r>
              <a:rPr lang="ru-RU" dirty="0" err="1" smtClean="0"/>
              <a:t>Показники</a:t>
            </a:r>
            <a:r>
              <a:rPr lang="ru-RU" dirty="0" smtClean="0"/>
              <a:t> 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 та </a:t>
            </a:r>
            <a:r>
              <a:rPr lang="ru-RU" dirty="0" err="1" smtClean="0"/>
              <a:t>уніфікації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Патентно-правові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транспортабельності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Взаємозамінність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Управління якістю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 - </a:t>
            </a:r>
            <a:r>
              <a:rPr lang="ru-RU" dirty="0" err="1" smtClean="0"/>
              <a:t>аспекти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, </a:t>
            </a:r>
            <a:r>
              <a:rPr lang="ru-RU" dirty="0" err="1" smtClean="0"/>
              <a:t>цілі</a:t>
            </a:r>
            <a:r>
              <a:rPr lang="ru-RU" dirty="0" smtClean="0"/>
              <a:t> та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таких </a:t>
            </a:r>
            <a:r>
              <a:rPr lang="ru-RU" dirty="0" err="1" smtClean="0"/>
              <a:t>засобів</a:t>
            </a:r>
            <a:r>
              <a:rPr lang="ru-RU" dirty="0" smtClean="0"/>
              <a:t>, як </a:t>
            </a:r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оперативне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,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та 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в рамках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err="1"/>
              <a:t>Механізм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якістю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взаємопов'язаних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та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принципів</a:t>
            </a:r>
            <a:r>
              <a:rPr lang="ru-RU" dirty="0"/>
              <a:t>, </a:t>
            </a:r>
            <a:r>
              <a:rPr lang="ru-RU" dirty="0" err="1"/>
              <a:t>методів</a:t>
            </a:r>
            <a:r>
              <a:rPr lang="ru-RU" dirty="0"/>
              <a:t> та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циклу </a:t>
            </a:r>
            <a:r>
              <a:rPr lang="ru-RU" dirty="0" err="1"/>
              <a:t>продукції</a:t>
            </a:r>
            <a:r>
              <a:rPr lang="ru-RU" dirty="0"/>
              <a:t> й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err="1"/>
              <a:t>Об'єкти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якістю</a:t>
            </a:r>
            <a:r>
              <a:rPr lang="ru-RU" b="1" dirty="0"/>
              <a:t> </a:t>
            </a:r>
            <a:r>
              <a:rPr lang="ru-RU" b="1" dirty="0" err="1"/>
              <a:t>продукції</a:t>
            </a:r>
            <a:r>
              <a:rPr lang="ru-RU" b="1" dirty="0"/>
              <a:t>, </a:t>
            </a:r>
            <a:r>
              <a:rPr lang="ru-RU" b="1" dirty="0" err="1"/>
              <a:t>посл</a:t>
            </a:r>
            <a:r>
              <a:rPr lang="ru-RU" dirty="0" err="1"/>
              <a:t>уг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фактори</a:t>
            </a:r>
            <a:r>
              <a:rPr lang="ru-RU" dirty="0"/>
              <a:t> та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err="1"/>
              <a:t>Суб'єкти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якістю</a:t>
            </a:r>
            <a:r>
              <a:rPr lang="ru-RU" b="1" dirty="0"/>
              <a:t> </a:t>
            </a:r>
            <a:r>
              <a:rPr lang="ru-RU" b="1" dirty="0" err="1"/>
              <a:t>послуг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окремі</a:t>
            </a:r>
            <a:r>
              <a:rPr lang="ru-RU" dirty="0"/>
              <a:t> особи,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реалізують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та </a:t>
            </a:r>
            <a:r>
              <a:rPr lang="ru-RU" dirty="0" err="1"/>
              <a:t>методів</a:t>
            </a:r>
            <a:r>
              <a:rPr lang="ru-RU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/>
              <a:t>До </a:t>
            </a:r>
            <a:r>
              <a:rPr lang="ru-RU" b="1" dirty="0" err="1"/>
              <a:t>функцій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якістю</a:t>
            </a:r>
            <a:r>
              <a:rPr lang="ru-RU" b="1" dirty="0"/>
              <a:t> </a:t>
            </a:r>
            <a:r>
              <a:rPr lang="ru-RU" b="1" dirty="0" err="1"/>
              <a:t>продукції</a:t>
            </a:r>
            <a:r>
              <a:rPr lang="ru-RU" b="1" dirty="0"/>
              <a:t>, </a:t>
            </a:r>
            <a:r>
              <a:rPr lang="ru-RU" b="1" dirty="0" err="1"/>
              <a:t>послуг</a:t>
            </a:r>
            <a:r>
              <a:rPr lang="ru-RU" b="1" dirty="0"/>
              <a:t> </a:t>
            </a:r>
            <a:r>
              <a:rPr lang="ru-RU" dirty="0"/>
              <a:t>на </a:t>
            </a:r>
            <a:r>
              <a:rPr lang="ru-RU" dirty="0" err="1"/>
              <a:t>підприємстві</a:t>
            </a:r>
            <a:r>
              <a:rPr lang="ru-RU" dirty="0"/>
              <a:t> належать: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- </a:t>
            </a:r>
            <a:r>
              <a:rPr lang="ru-RU" dirty="0" err="1"/>
              <a:t>прогнозування</a:t>
            </a:r>
            <a:r>
              <a:rPr lang="ru-RU" dirty="0"/>
              <a:t> та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- </a:t>
            </a:r>
            <a:r>
              <a:rPr lang="ru-RU" dirty="0" err="1"/>
              <a:t>оцінка</a:t>
            </a:r>
            <a:r>
              <a:rPr lang="ru-RU" dirty="0"/>
              <a:t> й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- контроль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-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й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неї</a:t>
            </a:r>
            <a:r>
              <a:rPr lang="ru-RU" dirty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err="1"/>
              <a:t>Кожна</a:t>
            </a:r>
            <a:r>
              <a:rPr lang="ru-RU" dirty="0"/>
              <a:t> з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споріднених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за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диференціюються</a:t>
            </a:r>
            <a:r>
              <a:rPr lang="ru-RU" dirty="0"/>
              <a:t> за </a:t>
            </a:r>
            <a:r>
              <a:rPr lang="ru-RU" dirty="0" err="1"/>
              <a:t>стадіями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циклу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рівнями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конкретизуються</a:t>
            </a:r>
            <a:r>
              <a:rPr lang="ru-RU" dirty="0"/>
              <a:t> та </a:t>
            </a:r>
            <a:r>
              <a:rPr lang="ru-RU" dirty="0" err="1"/>
              <a:t>відображаються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130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планування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вищого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систематизація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документальне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методик, </a:t>
            </a:r>
            <a:r>
              <a:rPr lang="ru-RU" dirty="0" err="1" smtClean="0"/>
              <a:t>протоколів</a:t>
            </a:r>
            <a:r>
              <a:rPr lang="ru-RU" dirty="0" smtClean="0"/>
              <a:t>, </a:t>
            </a:r>
            <a:r>
              <a:rPr lang="ru-RU" dirty="0" err="1" smtClean="0"/>
              <a:t>інструкцій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персоналу;</a:t>
            </a:r>
          </a:p>
          <a:p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, в </a:t>
            </a:r>
            <a:r>
              <a:rPr lang="ru-RU" dirty="0" err="1" smtClean="0"/>
              <a:t>управлінні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регулярні</a:t>
            </a:r>
            <a:r>
              <a:rPr lang="ru-RU" dirty="0" smtClean="0"/>
              <a:t> </a:t>
            </a:r>
            <a:r>
              <a:rPr lang="ru-RU" dirty="0" err="1" smtClean="0"/>
              <a:t>перевірки</a:t>
            </a:r>
            <a:r>
              <a:rPr lang="ru-RU" dirty="0" smtClean="0"/>
              <a:t>,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зворотного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коректування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безперервне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персоналу </a:t>
            </a:r>
            <a:r>
              <a:rPr lang="ru-RU" dirty="0" err="1" smtClean="0"/>
              <a:t>прийомів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використання</a:t>
            </a:r>
            <a:r>
              <a:rPr lang="ru-RU" dirty="0" smtClean="0"/>
              <a:t> у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перевищують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;</a:t>
            </a:r>
          </a:p>
          <a:p>
            <a:r>
              <a:rPr lang="ru-RU" dirty="0" smtClean="0"/>
              <a:t>контроль </a:t>
            </a:r>
            <a:r>
              <a:rPr lang="ru-RU" dirty="0" err="1" smtClean="0"/>
              <a:t>продукції</a:t>
            </a:r>
            <a:r>
              <a:rPr lang="ru-RU" dirty="0" smtClean="0"/>
              <a:t> на кожному </a:t>
            </a:r>
            <a:r>
              <a:rPr lang="ru-RU" dirty="0" err="1" smtClean="0"/>
              <a:t>етапі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контролю;</a:t>
            </a:r>
          </a:p>
          <a:p>
            <a:r>
              <a:rPr lang="ru-RU" dirty="0" err="1" smtClean="0"/>
              <a:t>діагностика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керованості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простежування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регулярний</a:t>
            </a:r>
            <a:r>
              <a:rPr lang="ru-RU" dirty="0" smtClean="0"/>
              <a:t> перегляд </a:t>
            </a:r>
            <a:r>
              <a:rPr lang="ru-RU" dirty="0" err="1" smtClean="0"/>
              <a:t>технологій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економікою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капіталовкладень</a:t>
            </a:r>
            <a:r>
              <a:rPr lang="ru-RU" dirty="0" smtClean="0"/>
              <a:t> в </a:t>
            </a:r>
            <a:r>
              <a:rPr lang="ru-RU" dirty="0" err="1" smtClean="0"/>
              <a:t>якість</a:t>
            </a:r>
            <a:r>
              <a:rPr lang="ru-RU" dirty="0" smtClean="0"/>
              <a:t> (</a:t>
            </a:r>
            <a:r>
              <a:rPr lang="ru-RU" dirty="0" err="1" smtClean="0"/>
              <a:t>витрати</a:t>
            </a:r>
            <a:r>
              <a:rPr lang="ru-RU" dirty="0" smtClean="0"/>
              <a:t> на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навчання</a:t>
            </a:r>
            <a:r>
              <a:rPr lang="ru-RU" dirty="0" smtClean="0"/>
              <a:t> персоналу, </a:t>
            </a:r>
            <a:r>
              <a:rPr lang="ru-RU" dirty="0" err="1" smtClean="0"/>
              <a:t>вивчення</a:t>
            </a:r>
            <a:r>
              <a:rPr lang="ru-RU" dirty="0" smtClean="0"/>
              <a:t> ринку, контроль, </a:t>
            </a:r>
            <a:r>
              <a:rPr lang="ru-RU" dirty="0" err="1" smtClean="0"/>
              <a:t>діагностику</a:t>
            </a:r>
            <a:r>
              <a:rPr lang="ru-RU" dirty="0" smtClean="0"/>
              <a:t>, </a:t>
            </a:r>
            <a:r>
              <a:rPr lang="ru-RU" dirty="0" err="1" smtClean="0"/>
              <a:t>переоснащення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незалежних</a:t>
            </a:r>
            <a:r>
              <a:rPr lang="ru-RU" dirty="0" smtClean="0"/>
              <a:t> </a:t>
            </a:r>
            <a:r>
              <a:rPr lang="ru-RU" dirty="0" err="1" smtClean="0"/>
              <a:t>експертів</a:t>
            </a:r>
            <a:r>
              <a:rPr lang="ru-RU" dirty="0" smtClean="0"/>
              <a:t>, </a:t>
            </a:r>
            <a:r>
              <a:rPr lang="ru-RU" dirty="0" err="1" smtClean="0"/>
              <a:t>особисті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персоналу та </a:t>
            </a:r>
            <a:r>
              <a:rPr lang="ru-RU" dirty="0" err="1" smtClean="0"/>
              <a:t>ін</a:t>
            </a:r>
            <a:r>
              <a:rPr lang="ru-RU" dirty="0" smtClean="0"/>
              <a:t>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91</TotalTime>
  <Words>3231</Words>
  <Application>Microsoft Office PowerPoint</Application>
  <PresentationFormat>Экран (4:3)</PresentationFormat>
  <Paragraphs>289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Century Gothic</vt:lpstr>
      <vt:lpstr>Times New Roman</vt:lpstr>
      <vt:lpstr>Verdana</vt:lpstr>
      <vt:lpstr>Wingdings</vt:lpstr>
      <vt:lpstr>Wingdings 2</vt:lpstr>
      <vt:lpstr>Яркая</vt:lpstr>
      <vt:lpstr>Тема 4</vt:lpstr>
      <vt:lpstr>Поняття якості</vt:lpstr>
      <vt:lpstr>Показники якості</vt:lpstr>
      <vt:lpstr>Презентация PowerPoint</vt:lpstr>
      <vt:lpstr>Управління якістю</vt:lpstr>
      <vt:lpstr>Презентация PowerPoint</vt:lpstr>
      <vt:lpstr>Загальні аспекти</vt:lpstr>
      <vt:lpstr>Технічні аспекти:</vt:lpstr>
      <vt:lpstr>Економічні аспекти:</vt:lpstr>
      <vt:lpstr>Управлінські аспекти: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Рівень дефектності</vt:lpstr>
      <vt:lpstr>Презентация PowerPoint</vt:lpstr>
      <vt:lpstr>Методи оцінки якості товару</vt:lpstr>
      <vt:lpstr>Презентация PowerPoint</vt:lpstr>
      <vt:lpstr>Презентация PowerPoint</vt:lpstr>
      <vt:lpstr>Презентация PowerPoint</vt:lpstr>
      <vt:lpstr>Презентация PowerPoint</vt:lpstr>
      <vt:lpstr>Порівняльна характеристика підходів до управління якістю продукції на підприємств</vt:lpstr>
      <vt:lpstr>Презентация PowerPoint</vt:lpstr>
      <vt:lpstr>Презентация PowerPoint</vt:lpstr>
      <vt:lpstr>Схема управління якістю «п’ять М»</vt:lpstr>
      <vt:lpstr>Презентация PowerPoint</vt:lpstr>
      <vt:lpstr>Відмінності європейської та міжнародної стандартизації</vt:lpstr>
      <vt:lpstr>Презентация PowerPoint</vt:lpstr>
      <vt:lpstr>Складові елементи системи управління якістю продукці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</dc:title>
  <dc:creator>User</dc:creator>
  <cp:lastModifiedBy>Valeria Tymoshyk</cp:lastModifiedBy>
  <cp:revision>14</cp:revision>
  <dcterms:created xsi:type="dcterms:W3CDTF">2021-10-11T12:36:22Z</dcterms:created>
  <dcterms:modified xsi:type="dcterms:W3CDTF">2024-09-23T09:11:44Z</dcterms:modified>
</cp:coreProperties>
</file>