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Діяльність працівників Національної поліції у сфері розгляду звернень громадян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763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Усі звернення громадян, що надходять до органів (підрозділів) поліції, підлягають обов’язковій класифікації за встановленими </a:t>
            </a:r>
            <a:r>
              <a:rPr lang="uk-UA" b="1" u="sng" dirty="0">
                <a:solidFill>
                  <a:srgbClr val="FF0000"/>
                </a:solidFill>
              </a:rPr>
              <a:t>статтею </a:t>
            </a:r>
            <a:r>
              <a:rPr lang="uk-UA" b="1" u="sng" dirty="0" smtClean="0">
                <a:solidFill>
                  <a:srgbClr val="FF0000"/>
                </a:solidFill>
              </a:rPr>
              <a:t>3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Закону </a:t>
            </a:r>
            <a:r>
              <a:rPr lang="uk-UA" b="1" dirty="0">
                <a:solidFill>
                  <a:srgbClr val="FF0000"/>
                </a:solidFill>
              </a:rPr>
              <a:t>України «Про звернення громадян</a:t>
            </a:r>
            <a:r>
              <a:rPr lang="uk-UA" dirty="0"/>
              <a:t>» видами, а саме: </a:t>
            </a:r>
            <a:endParaRPr lang="uk-UA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пропозиції </a:t>
            </a:r>
            <a:r>
              <a:rPr lang="uk-UA" b="1" dirty="0">
                <a:solidFill>
                  <a:srgbClr val="FF0000"/>
                </a:solidFill>
              </a:rPr>
              <a:t>(зауваження), </a:t>
            </a:r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заяви </a:t>
            </a:r>
            <a:r>
              <a:rPr lang="uk-UA" b="1" dirty="0">
                <a:solidFill>
                  <a:srgbClr val="FF0000"/>
                </a:solidFill>
              </a:rPr>
              <a:t>(клопотання) </a:t>
            </a:r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скарги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356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пропозиція</a:t>
            </a:r>
            <a:r>
              <a:rPr lang="ru-RU" dirty="0"/>
              <a:t> (</a:t>
            </a:r>
            <a:r>
              <a:rPr lang="ru-RU" dirty="0" err="1"/>
              <a:t>зауваження</a:t>
            </a:r>
            <a:r>
              <a:rPr lang="ru-RU" dirty="0"/>
              <a:t>) -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де </a:t>
            </a:r>
            <a:r>
              <a:rPr lang="ru-RU" dirty="0" err="1"/>
              <a:t>висловлюються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порада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рекомендація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і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депутатів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,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думки </a:t>
            </a:r>
            <a:r>
              <a:rPr lang="ru-RU" b="1" dirty="0" err="1">
                <a:solidFill>
                  <a:srgbClr val="FF0000"/>
                </a:solidFill>
              </a:rPr>
              <a:t>щодо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врегулювання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суспільних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відносин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та умов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державного і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соціально-культурної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сфер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і </a:t>
            </a:r>
            <a:r>
              <a:rPr lang="ru-RU" dirty="0" err="1"/>
              <a:t>суспільства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3663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err="1"/>
              <a:t>заява</a:t>
            </a:r>
            <a:r>
              <a:rPr lang="ru-RU" dirty="0"/>
              <a:t> (</a:t>
            </a:r>
            <a:r>
              <a:rPr lang="ru-RU" dirty="0" err="1"/>
              <a:t>клопотання</a:t>
            </a:r>
            <a:r>
              <a:rPr lang="ru-RU" dirty="0"/>
              <a:t>) -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проханням</a:t>
            </a:r>
            <a:r>
              <a:rPr lang="ru-RU" dirty="0"/>
              <a:t> про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закріплених</a:t>
            </a:r>
            <a:r>
              <a:rPr lang="ru-RU" dirty="0"/>
              <a:t> </a:t>
            </a:r>
            <a:r>
              <a:rPr lang="ru-RU" u="sng" dirty="0" err="1"/>
              <a:t>Конституцією</a:t>
            </a:r>
            <a:r>
              <a:rPr lang="ru-RU" dirty="0"/>
              <a:t> та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прав та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про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недоліки</a:t>
            </a:r>
            <a:r>
              <a:rPr lang="ru-RU" dirty="0"/>
              <a:t> в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форм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народних</a:t>
            </a:r>
            <a:r>
              <a:rPr lang="ru-RU" dirty="0"/>
              <a:t> </a:t>
            </a:r>
            <a:r>
              <a:rPr lang="ru-RU" dirty="0" err="1"/>
              <a:t>депутатів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депутатів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рад,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висловлення</a:t>
            </a:r>
            <a:r>
              <a:rPr lang="ru-RU" dirty="0"/>
              <a:t> думки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Клопотання</a:t>
            </a:r>
            <a:r>
              <a:rPr lang="ru-RU" dirty="0"/>
              <a:t> - </a:t>
            </a:r>
            <a:r>
              <a:rPr lang="ru-RU" dirty="0" err="1"/>
              <a:t>письмове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з </a:t>
            </a:r>
            <a:r>
              <a:rPr lang="ru-RU" b="1" dirty="0" err="1">
                <a:solidFill>
                  <a:srgbClr val="FF0000"/>
                </a:solidFill>
              </a:rPr>
              <a:t>проханням</a:t>
            </a:r>
            <a:r>
              <a:rPr lang="ru-RU" b="1" dirty="0">
                <a:solidFill>
                  <a:srgbClr val="FF0000"/>
                </a:solidFill>
              </a:rPr>
              <a:t> про </a:t>
            </a:r>
            <a:r>
              <a:rPr lang="ru-RU" b="1" dirty="0" err="1">
                <a:solidFill>
                  <a:srgbClr val="FF0000"/>
                </a:solidFill>
              </a:rPr>
              <a:t>визнання</a:t>
            </a:r>
            <a:r>
              <a:rPr lang="ru-RU" b="1" dirty="0">
                <a:solidFill>
                  <a:srgbClr val="FF0000"/>
                </a:solidFill>
              </a:rPr>
              <a:t> за особою </a:t>
            </a:r>
            <a:r>
              <a:rPr lang="ru-RU" b="1" dirty="0" err="1">
                <a:solidFill>
                  <a:srgbClr val="FF0000"/>
                </a:solidFill>
              </a:rPr>
              <a:t>відповідного</a:t>
            </a:r>
            <a:r>
              <a:rPr lang="ru-RU" b="1" dirty="0">
                <a:solidFill>
                  <a:srgbClr val="FF0000"/>
                </a:solidFill>
              </a:rPr>
              <a:t> статусу, прав </a:t>
            </a:r>
            <a:r>
              <a:rPr lang="ru-RU" b="1" dirty="0" err="1">
                <a:solidFill>
                  <a:srgbClr val="FF0000"/>
                </a:solidFill>
              </a:rPr>
              <a:t>чи</a:t>
            </a:r>
            <a:r>
              <a:rPr lang="ru-RU" b="1" dirty="0">
                <a:solidFill>
                  <a:srgbClr val="FF0000"/>
                </a:solidFill>
              </a:rPr>
              <a:t> свобод </a:t>
            </a:r>
            <a:r>
              <a:rPr lang="ru-RU" dirty="0" err="1"/>
              <a:t>тощо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8802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скарга</a:t>
            </a:r>
            <a:r>
              <a:rPr lang="ru-RU" dirty="0"/>
              <a:t> -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з </a:t>
            </a:r>
            <a:r>
              <a:rPr lang="ru-RU" b="1" dirty="0" err="1">
                <a:solidFill>
                  <a:srgbClr val="FF0000"/>
                </a:solidFill>
              </a:rPr>
              <a:t>вимогою</a:t>
            </a:r>
            <a:r>
              <a:rPr lang="ru-RU" b="1" dirty="0">
                <a:solidFill>
                  <a:srgbClr val="FF0000"/>
                </a:solidFill>
              </a:rPr>
              <a:t> про </a:t>
            </a:r>
            <a:r>
              <a:rPr lang="ru-RU" b="1" dirty="0" err="1">
                <a:solidFill>
                  <a:srgbClr val="FF0000"/>
                </a:solidFill>
              </a:rPr>
              <a:t>поновлення</a:t>
            </a:r>
            <a:r>
              <a:rPr lang="ru-RU" b="1" dirty="0">
                <a:solidFill>
                  <a:srgbClr val="FF0000"/>
                </a:solidFill>
              </a:rPr>
              <a:t> прав і </a:t>
            </a:r>
            <a:r>
              <a:rPr lang="ru-RU" b="1" dirty="0" err="1">
                <a:solidFill>
                  <a:srgbClr val="FF0000"/>
                </a:solidFill>
              </a:rPr>
              <a:t>захист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законних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інтересів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громадян</a:t>
            </a:r>
            <a:r>
              <a:rPr lang="ru-RU" dirty="0"/>
              <a:t>, </a:t>
            </a:r>
            <a:r>
              <a:rPr lang="ru-RU" dirty="0" err="1"/>
              <a:t>порушених</a:t>
            </a:r>
            <a:r>
              <a:rPr lang="ru-RU" dirty="0"/>
              <a:t> </a:t>
            </a:r>
            <a:r>
              <a:rPr lang="ru-RU" dirty="0" err="1"/>
              <a:t>діями</a:t>
            </a:r>
            <a:r>
              <a:rPr lang="ru-RU" dirty="0"/>
              <a:t> (</a:t>
            </a:r>
            <a:r>
              <a:rPr lang="ru-RU" dirty="0" err="1"/>
              <a:t>бездіяльністю</a:t>
            </a:r>
            <a:r>
              <a:rPr lang="ru-RU" dirty="0"/>
              <a:t>), </a:t>
            </a:r>
            <a:r>
              <a:rPr lang="ru-RU" dirty="0" err="1"/>
              <a:t>рішеннями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r>
              <a:rPr lang="ru-RU" dirty="0" err="1"/>
              <a:t>об’єднань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4807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звернень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b="1" dirty="0" err="1">
                <a:solidFill>
                  <a:srgbClr val="FF0000"/>
                </a:solidFill>
              </a:rPr>
              <a:t>усним</a:t>
            </a:r>
            <a:r>
              <a:rPr lang="ru-RU" dirty="0"/>
              <a:t> (</a:t>
            </a:r>
            <a:r>
              <a:rPr lang="ru-RU" dirty="0" err="1"/>
              <a:t>викладеним</a:t>
            </a:r>
            <a:r>
              <a:rPr lang="ru-RU" dirty="0"/>
              <a:t> </a:t>
            </a:r>
            <a:r>
              <a:rPr lang="ru-RU" dirty="0" err="1"/>
              <a:t>громадянином</a:t>
            </a:r>
            <a:r>
              <a:rPr lang="ru-RU" dirty="0"/>
              <a:t> на </a:t>
            </a:r>
            <a:r>
              <a:rPr lang="ru-RU" b="1" dirty="0" err="1">
                <a:solidFill>
                  <a:srgbClr val="FF0000"/>
                </a:solidFill>
              </a:rPr>
              <a:t>особистому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прийомі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телефонного </a:t>
            </a:r>
            <a:r>
              <a:rPr lang="ru-RU" b="1" dirty="0" err="1">
                <a:solidFill>
                  <a:srgbClr val="FF0000"/>
                </a:solidFill>
              </a:rPr>
              <a:t>зв’язку</a:t>
            </a:r>
            <a:r>
              <a:rPr lang="ru-RU" b="1" dirty="0">
                <a:solidFill>
                  <a:srgbClr val="FF0000"/>
                </a:solidFill>
              </a:rPr>
              <a:t> через </a:t>
            </a:r>
            <a:r>
              <a:rPr lang="ru-RU" b="1" dirty="0" err="1">
                <a:solidFill>
                  <a:srgbClr val="FF0000"/>
                </a:solidFill>
              </a:rPr>
              <a:t>визначені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контактні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центри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телефонні</a:t>
            </a:r>
            <a:r>
              <a:rPr lang="ru-RU" b="1" dirty="0">
                <a:solidFill>
                  <a:srgbClr val="FF0000"/>
                </a:solidFill>
              </a:rPr>
              <a:t> «</a:t>
            </a:r>
            <a:r>
              <a:rPr lang="ru-RU" b="1" dirty="0" err="1">
                <a:solidFill>
                  <a:srgbClr val="FF0000"/>
                </a:solidFill>
              </a:rPr>
              <a:t>гарячі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лінії</a:t>
            </a:r>
            <a:r>
              <a:rPr lang="ru-RU" dirty="0"/>
              <a:t>» та </a:t>
            </a:r>
            <a:r>
              <a:rPr lang="ru-RU" b="1" dirty="0" err="1">
                <a:solidFill>
                  <a:srgbClr val="FF0000"/>
                </a:solidFill>
              </a:rPr>
              <a:t>записаним</a:t>
            </a:r>
            <a:r>
              <a:rPr lang="ru-RU" b="1" dirty="0">
                <a:solidFill>
                  <a:srgbClr val="FF0000"/>
                </a:solidFill>
              </a:rPr>
              <a:t> (</a:t>
            </a:r>
            <a:r>
              <a:rPr lang="ru-RU" b="1" dirty="0" err="1">
                <a:solidFill>
                  <a:srgbClr val="FF0000"/>
                </a:solidFill>
              </a:rPr>
              <a:t>зареєстрованим</a:t>
            </a:r>
            <a:r>
              <a:rPr lang="ru-RU" b="1" dirty="0">
                <a:solidFill>
                  <a:srgbClr val="FF0000"/>
                </a:solidFill>
              </a:rPr>
              <a:t>) </a:t>
            </a:r>
            <a:r>
              <a:rPr lang="ru-RU" b="1" dirty="0" err="1">
                <a:solidFill>
                  <a:srgbClr val="FF0000"/>
                </a:solidFill>
              </a:rPr>
              <a:t>посадовою</a:t>
            </a:r>
            <a:r>
              <a:rPr lang="ru-RU" b="1" dirty="0">
                <a:solidFill>
                  <a:srgbClr val="FF0000"/>
                </a:solidFill>
              </a:rPr>
              <a:t> особою) </a:t>
            </a:r>
            <a:r>
              <a:rPr lang="ru-RU" b="1" dirty="0" err="1">
                <a:solidFill>
                  <a:srgbClr val="FF0000"/>
                </a:solidFill>
              </a:rPr>
              <a:t>чи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письмовим</a:t>
            </a:r>
            <a:r>
              <a:rPr lang="ru-RU" dirty="0"/>
              <a:t>, </a:t>
            </a:r>
            <a:r>
              <a:rPr lang="ru-RU" dirty="0" err="1"/>
              <a:t>надісланим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поштою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переданим</a:t>
            </a:r>
            <a:r>
              <a:rPr lang="ru-RU" dirty="0"/>
              <a:t> </a:t>
            </a:r>
            <a:r>
              <a:rPr lang="ru-RU" dirty="0" err="1"/>
              <a:t>громадянином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особисто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через </a:t>
            </a:r>
            <a:r>
              <a:rPr lang="ru-RU" dirty="0" err="1"/>
              <a:t>уповноважену</a:t>
            </a:r>
            <a:r>
              <a:rPr lang="ru-RU" dirty="0"/>
              <a:t> ним особу,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ru-RU" dirty="0" err="1"/>
              <a:t>оформлені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прийому</a:t>
            </a:r>
            <a:r>
              <a:rPr lang="ru-RU" dirty="0"/>
              <a:t>).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err="1" smtClean="0">
                <a:solidFill>
                  <a:srgbClr val="FF0000"/>
                </a:solidFill>
              </a:rPr>
              <a:t>Письмове</a:t>
            </a:r>
            <a:r>
              <a:rPr lang="ru-RU" dirty="0" smtClean="0"/>
              <a:t>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надісланим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,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(</a:t>
            </a:r>
            <a:r>
              <a:rPr lang="ru-RU" b="1" dirty="0" err="1">
                <a:solidFill>
                  <a:srgbClr val="FF0000"/>
                </a:solidFill>
              </a:rPr>
              <a:t>електронне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звернення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711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звернень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подане</a:t>
            </a:r>
            <a:r>
              <a:rPr lang="ru-RU" dirty="0"/>
              <a:t> як </a:t>
            </a:r>
            <a:r>
              <a:rPr lang="ru-RU" dirty="0" err="1"/>
              <a:t>окремою</a:t>
            </a:r>
            <a:r>
              <a:rPr lang="ru-RU" dirty="0"/>
              <a:t> особою (</a:t>
            </a:r>
            <a:r>
              <a:rPr lang="ru-RU" b="1" dirty="0" err="1">
                <a:solidFill>
                  <a:srgbClr val="FF0000"/>
                </a:solidFill>
              </a:rPr>
              <a:t>індивідуальне</a:t>
            </a:r>
            <a:r>
              <a:rPr lang="ru-RU" dirty="0"/>
              <a:t>), так і </a:t>
            </a:r>
            <a:r>
              <a:rPr lang="ru-RU" dirty="0" err="1"/>
              <a:t>групою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(</a:t>
            </a:r>
            <a:r>
              <a:rPr lang="ru-RU" b="1" dirty="0" err="1">
                <a:solidFill>
                  <a:srgbClr val="FF0000"/>
                </a:solidFill>
              </a:rPr>
              <a:t>колективне</a:t>
            </a:r>
            <a:r>
              <a:rPr lang="ru-RU" dirty="0"/>
              <a:t>).</a:t>
            </a:r>
          </a:p>
          <a:p>
            <a:r>
              <a:rPr lang="ru-RU" dirty="0" err="1"/>
              <a:t>Звернення</a:t>
            </a:r>
            <a:r>
              <a:rPr lang="ru-RU" dirty="0"/>
              <a:t> в </a:t>
            </a:r>
            <a:r>
              <a:rPr lang="ru-RU" dirty="0" err="1">
                <a:solidFill>
                  <a:srgbClr val="FF0000"/>
                </a:solidFill>
              </a:rPr>
              <a:t>інтересах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неповнолітніх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і </a:t>
            </a:r>
            <a:r>
              <a:rPr lang="ru-RU" dirty="0" err="1">
                <a:solidFill>
                  <a:srgbClr val="FF0000"/>
                </a:solidFill>
              </a:rPr>
              <a:t>недієздатних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осіб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подаються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законними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представниками</a:t>
            </a:r>
            <a:r>
              <a:rPr lang="ru-RU" b="1" dirty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502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звернень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>
                <a:solidFill>
                  <a:srgbClr val="FF0000"/>
                </a:solidFill>
              </a:rPr>
              <a:t>За ознакою надходження</a:t>
            </a:r>
            <a:r>
              <a:rPr lang="uk-UA" dirty="0"/>
              <a:t> звернення громадян </a:t>
            </a:r>
            <a:r>
              <a:rPr lang="uk-UA" dirty="0" smtClean="0"/>
              <a:t>визнаються: </a:t>
            </a:r>
          </a:p>
          <a:p>
            <a:r>
              <a:rPr lang="uk-UA" b="1" dirty="0" smtClean="0"/>
              <a:t>первинними</a:t>
            </a:r>
            <a:r>
              <a:rPr lang="uk-UA" b="1" dirty="0"/>
              <a:t>, </a:t>
            </a:r>
            <a:endParaRPr lang="uk-UA" b="1" dirty="0" smtClean="0"/>
          </a:p>
          <a:p>
            <a:r>
              <a:rPr lang="uk-UA" b="1" dirty="0" smtClean="0"/>
              <a:t>повторними</a:t>
            </a:r>
            <a:r>
              <a:rPr lang="uk-UA" b="1" dirty="0"/>
              <a:t>, </a:t>
            </a:r>
            <a:endParaRPr lang="uk-UA" b="1" dirty="0" smtClean="0"/>
          </a:p>
          <a:p>
            <a:r>
              <a:rPr lang="uk-UA" b="1" dirty="0" smtClean="0"/>
              <a:t>дублетними</a:t>
            </a:r>
            <a:r>
              <a:rPr lang="uk-UA" b="1" dirty="0"/>
              <a:t>, </a:t>
            </a:r>
            <a:endParaRPr lang="uk-UA" b="1" dirty="0" smtClean="0"/>
          </a:p>
          <a:p>
            <a:r>
              <a:rPr lang="uk-UA" b="1" dirty="0" smtClean="0"/>
              <a:t>неодноразовими</a:t>
            </a:r>
            <a:r>
              <a:rPr lang="uk-UA" b="1" dirty="0"/>
              <a:t>, </a:t>
            </a:r>
            <a:endParaRPr lang="uk-UA" b="1" dirty="0" smtClean="0"/>
          </a:p>
          <a:p>
            <a:r>
              <a:rPr lang="uk-UA" b="1" dirty="0" smtClean="0"/>
              <a:t>масовими</a:t>
            </a:r>
            <a:r>
              <a:rPr lang="uk-UA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42355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err="1">
                <a:solidFill>
                  <a:srgbClr val="FF0000"/>
                </a:solidFill>
              </a:rPr>
              <a:t>Первинними</a:t>
            </a:r>
            <a:r>
              <a:rPr lang="ru-RU" dirty="0"/>
              <a:t> є </a:t>
            </a:r>
            <a:r>
              <a:rPr lang="ru-RU" dirty="0" err="1"/>
              <a:t>звернення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:</a:t>
            </a:r>
          </a:p>
          <a:p>
            <a:r>
              <a:rPr lang="ru-RU" dirty="0" err="1"/>
              <a:t>надійшли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окремої</a:t>
            </a:r>
            <a:r>
              <a:rPr lang="ru-RU" dirty="0"/>
              <a:t> особи (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), яка (</a:t>
            </a:r>
            <a:r>
              <a:rPr lang="ru-RU" dirty="0" err="1"/>
              <a:t>які</a:t>
            </a:r>
            <a:r>
              <a:rPr lang="ru-RU" dirty="0"/>
              <a:t>) </a:t>
            </a:r>
            <a:r>
              <a:rPr lang="ru-RU" b="1" dirty="0" err="1">
                <a:solidFill>
                  <a:srgbClr val="FF0000"/>
                </a:solidFill>
              </a:rPr>
              <a:t>вперше</a:t>
            </a:r>
            <a:r>
              <a:rPr lang="ru-RU" dirty="0"/>
              <a:t> </a:t>
            </a:r>
            <a:r>
              <a:rPr lang="ru-RU" dirty="0" err="1"/>
              <a:t>звернулася</a:t>
            </a:r>
            <a:r>
              <a:rPr lang="ru-RU" dirty="0"/>
              <a:t>(</a:t>
            </a:r>
            <a:r>
              <a:rPr lang="ru-RU" dirty="0" err="1"/>
              <a:t>ися</a:t>
            </a:r>
            <a:r>
              <a:rPr lang="ru-RU" dirty="0"/>
              <a:t>) до органу (</a:t>
            </a:r>
            <a:r>
              <a:rPr lang="ru-RU" dirty="0" err="1"/>
              <a:t>підрозділу</a:t>
            </a:r>
            <a:r>
              <a:rPr lang="ru-RU" dirty="0"/>
              <a:t>) </a:t>
            </a:r>
            <a:r>
              <a:rPr lang="ru-RU" dirty="0" err="1"/>
              <a:t>поліції</a:t>
            </a:r>
            <a:r>
              <a:rPr lang="ru-RU" dirty="0"/>
              <a:t>;</a:t>
            </a:r>
          </a:p>
          <a:p>
            <a:r>
              <a:rPr lang="uk-UA" dirty="0"/>
              <a:t>надійшли від окремої особи (групи осіб), яка (які) </a:t>
            </a:r>
            <a:r>
              <a:rPr lang="uk-UA" b="1" dirty="0">
                <a:solidFill>
                  <a:srgbClr val="FF0000"/>
                </a:solidFill>
              </a:rPr>
              <a:t>не вперше</a:t>
            </a:r>
            <a:r>
              <a:rPr lang="uk-UA" dirty="0"/>
              <a:t> звернулася(</a:t>
            </a:r>
            <a:r>
              <a:rPr lang="uk-UA" dirty="0" err="1"/>
              <a:t>ися</a:t>
            </a:r>
            <a:r>
              <a:rPr lang="uk-UA" dirty="0"/>
              <a:t>) до органу (підрозділу) поліції, </a:t>
            </a:r>
            <a:r>
              <a:rPr lang="uk-UA" b="1" dirty="0">
                <a:solidFill>
                  <a:srgbClr val="FF0000"/>
                </a:solidFill>
              </a:rPr>
              <a:t>але питання</a:t>
            </a:r>
            <a:r>
              <a:rPr lang="uk-UA" dirty="0"/>
              <a:t>, що порушене у </a:t>
            </a:r>
            <a:r>
              <a:rPr lang="ru-RU" dirty="0" err="1"/>
              <a:t>зверненні</a:t>
            </a:r>
            <a:r>
              <a:rPr lang="ru-RU" dirty="0"/>
              <a:t>, </a:t>
            </a:r>
            <a:r>
              <a:rPr lang="ru-RU" dirty="0" err="1"/>
              <a:t>жодним</a:t>
            </a:r>
            <a:r>
              <a:rPr lang="ru-RU" dirty="0"/>
              <a:t> чином </a:t>
            </a:r>
            <a:r>
              <a:rPr lang="ru-RU" b="1" dirty="0">
                <a:solidFill>
                  <a:srgbClr val="FF0000"/>
                </a:solidFill>
              </a:rPr>
              <a:t>не </a:t>
            </a:r>
            <a:r>
              <a:rPr lang="ru-RU" b="1" dirty="0" err="1">
                <a:solidFill>
                  <a:srgbClr val="FF0000"/>
                </a:solidFill>
              </a:rPr>
              <a:t>стосується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попередніх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звернень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є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 для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первинним</a:t>
            </a:r>
            <a:r>
              <a:rPr lang="ru-RU" dirty="0"/>
              <a:t>;</a:t>
            </a:r>
          </a:p>
          <a:p>
            <a:r>
              <a:rPr lang="ru-RU" dirty="0" err="1"/>
              <a:t>надійшли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окремої</a:t>
            </a:r>
            <a:r>
              <a:rPr lang="ru-RU" dirty="0"/>
              <a:t> особи (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), яка (</a:t>
            </a:r>
            <a:r>
              <a:rPr lang="ru-RU" dirty="0" err="1"/>
              <a:t>які</a:t>
            </a:r>
            <a:r>
              <a:rPr lang="ru-RU" dirty="0"/>
              <a:t>) </a:t>
            </a:r>
            <a:r>
              <a:rPr lang="ru-RU" b="1" dirty="0">
                <a:solidFill>
                  <a:srgbClr val="FF0000"/>
                </a:solidFill>
              </a:rPr>
              <a:t>не </a:t>
            </a:r>
            <a:r>
              <a:rPr lang="ru-RU" b="1" dirty="0" err="1">
                <a:solidFill>
                  <a:srgbClr val="FF0000"/>
                </a:solidFill>
              </a:rPr>
              <a:t>вперше</a:t>
            </a:r>
            <a:r>
              <a:rPr lang="ru-RU" dirty="0"/>
              <a:t> </a:t>
            </a:r>
            <a:r>
              <a:rPr lang="ru-RU" dirty="0" err="1"/>
              <a:t>звернулася</a:t>
            </a:r>
            <a:r>
              <a:rPr lang="ru-RU" dirty="0"/>
              <a:t>(</a:t>
            </a:r>
            <a:r>
              <a:rPr lang="ru-RU" dirty="0" err="1"/>
              <a:t>ися</a:t>
            </a:r>
            <a:r>
              <a:rPr lang="ru-RU" dirty="0"/>
              <a:t>) до органу (</a:t>
            </a:r>
            <a:r>
              <a:rPr lang="ru-RU" dirty="0" err="1"/>
              <a:t>підрозділу</a:t>
            </a:r>
            <a:r>
              <a:rPr lang="ru-RU" dirty="0"/>
              <a:t>) </a:t>
            </a:r>
            <a:r>
              <a:rPr lang="ru-RU" dirty="0" err="1"/>
              <a:t>поліції</a:t>
            </a:r>
            <a:r>
              <a:rPr lang="ru-RU" dirty="0"/>
              <a:t>, але </a:t>
            </a:r>
            <a:r>
              <a:rPr lang="ru-RU" b="1" dirty="0" err="1">
                <a:solidFill>
                  <a:srgbClr val="FF0000"/>
                </a:solidFill>
              </a:rPr>
              <a:t>попередні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звернення</a:t>
            </a:r>
            <a:r>
              <a:rPr lang="ru-RU" b="1" dirty="0">
                <a:solidFill>
                  <a:srgbClr val="FF0000"/>
                </a:solidFill>
              </a:rPr>
              <a:t> з </a:t>
            </a:r>
            <a:r>
              <a:rPr lang="ru-RU" b="1" dirty="0" err="1">
                <a:solidFill>
                  <a:srgbClr val="FF0000"/>
                </a:solidFill>
              </a:rPr>
              <a:t>питання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порушене</a:t>
            </a:r>
            <a:r>
              <a:rPr lang="ru-RU" dirty="0"/>
              <a:t> у </a:t>
            </a:r>
            <a:r>
              <a:rPr lang="ru-RU" dirty="0" err="1"/>
              <a:t>зверненні</a:t>
            </a:r>
            <a:r>
              <a:rPr lang="ru-RU" dirty="0"/>
              <a:t>, </a:t>
            </a:r>
            <a:r>
              <a:rPr lang="ru-RU" dirty="0" err="1"/>
              <a:t>визнавались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анонімними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1798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84910"/>
            <a:ext cx="8229600" cy="564125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>
                <a:solidFill>
                  <a:srgbClr val="FF0000"/>
                </a:solidFill>
              </a:rPr>
              <a:t>Повторними</a:t>
            </a:r>
            <a:r>
              <a:rPr lang="ru-RU" dirty="0"/>
              <a:t> є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:</a:t>
            </a:r>
          </a:p>
          <a:p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від</a:t>
            </a:r>
            <a:r>
              <a:rPr lang="ru-RU" b="1" dirty="0">
                <a:solidFill>
                  <a:srgbClr val="FF0000"/>
                </a:solidFill>
              </a:rPr>
              <a:t> того самого </a:t>
            </a:r>
            <a:r>
              <a:rPr lang="ru-RU" b="1" dirty="0" err="1">
                <a:solidFill>
                  <a:srgbClr val="FF0000"/>
                </a:solidFill>
              </a:rPr>
              <a:t>громадянина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з того </a:t>
            </a:r>
            <a:r>
              <a:rPr lang="ru-RU" b="1" dirty="0">
                <a:solidFill>
                  <a:srgbClr val="FF0000"/>
                </a:solidFill>
              </a:rPr>
              <a:t>самого </a:t>
            </a:r>
            <a:r>
              <a:rPr lang="ru-RU" b="1" dirty="0" err="1">
                <a:solidFill>
                  <a:srgbClr val="FF0000"/>
                </a:solidFill>
              </a:rPr>
              <a:t>питання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перше не </a:t>
            </a:r>
            <a:r>
              <a:rPr lang="ru-RU" b="1" dirty="0" err="1">
                <a:solidFill>
                  <a:srgbClr val="FF0000"/>
                </a:solidFill>
              </a:rPr>
              <a:t>вирішено</a:t>
            </a:r>
            <a:r>
              <a:rPr lang="ru-RU" b="1" dirty="0">
                <a:solidFill>
                  <a:srgbClr val="FF0000"/>
                </a:solidFill>
              </a:rPr>
              <a:t> по </a:t>
            </a:r>
            <a:r>
              <a:rPr lang="ru-RU" b="1" dirty="0" err="1">
                <a:solidFill>
                  <a:srgbClr val="FF0000"/>
                </a:solidFill>
              </a:rPr>
              <a:t>суті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вирішено</a:t>
            </a:r>
            <a:r>
              <a:rPr lang="ru-RU" b="1" dirty="0">
                <a:solidFill>
                  <a:srgbClr val="FF0000"/>
                </a:solidFill>
              </a:rPr>
              <a:t> не в </a:t>
            </a:r>
            <a:r>
              <a:rPr lang="ru-RU" b="1" dirty="0" err="1">
                <a:solidFill>
                  <a:srgbClr val="FF0000"/>
                </a:solidFill>
              </a:rPr>
              <a:t>повному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обсязі</a:t>
            </a:r>
            <a:r>
              <a:rPr lang="ru-RU" dirty="0"/>
              <a:t>;</a:t>
            </a:r>
          </a:p>
          <a:p>
            <a:r>
              <a:rPr lang="ru-RU" b="1" dirty="0" err="1">
                <a:solidFill>
                  <a:srgbClr val="FF0000"/>
                </a:solidFill>
              </a:rPr>
              <a:t>звернення</a:t>
            </a:r>
            <a:r>
              <a:rPr lang="ru-RU" b="1" dirty="0">
                <a:solidFill>
                  <a:srgbClr val="FF0000"/>
                </a:solidFill>
              </a:rPr>
              <a:t>, у </a:t>
            </a:r>
            <a:r>
              <a:rPr lang="ru-RU" b="1" dirty="0" err="1">
                <a:solidFill>
                  <a:srgbClr val="FF0000"/>
                </a:solidFill>
              </a:rPr>
              <a:t>якому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оскаржується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рішення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прийняте</a:t>
            </a:r>
            <a:r>
              <a:rPr lang="ru-RU" b="1" dirty="0">
                <a:solidFill>
                  <a:srgbClr val="FF0000"/>
                </a:solidFill>
              </a:rPr>
              <a:t> у </a:t>
            </a:r>
            <a:r>
              <a:rPr lang="ru-RU" b="1" dirty="0" err="1">
                <a:solidFill>
                  <a:srgbClr val="FF0000"/>
                </a:solidFill>
              </a:rPr>
              <a:t>зв’язку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з </a:t>
            </a:r>
            <a:r>
              <a:rPr lang="ru-RU" b="1" dirty="0" err="1">
                <a:solidFill>
                  <a:srgbClr val="FF0000"/>
                </a:solidFill>
              </a:rPr>
              <a:t>попереднім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зверненням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громадянина</a:t>
            </a:r>
            <a:r>
              <a:rPr lang="ru-RU" b="1" dirty="0">
                <a:solidFill>
                  <a:srgbClr val="FF0000"/>
                </a:solidFill>
              </a:rPr>
              <a:t>;</a:t>
            </a:r>
          </a:p>
          <a:p>
            <a:r>
              <a:rPr lang="ru-RU" b="1" dirty="0" err="1">
                <a:solidFill>
                  <a:srgbClr val="FF0000"/>
                </a:solidFill>
              </a:rPr>
              <a:t>звернення</a:t>
            </a:r>
            <a:r>
              <a:rPr lang="ru-RU" b="1" dirty="0">
                <a:solidFill>
                  <a:srgbClr val="FF0000"/>
                </a:solidFill>
              </a:rPr>
              <a:t>, у </a:t>
            </a:r>
            <a:r>
              <a:rPr lang="ru-RU" b="1" dirty="0" err="1">
                <a:solidFill>
                  <a:srgbClr val="FF0000"/>
                </a:solidFill>
              </a:rPr>
              <a:t>якому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повідомляється</a:t>
            </a:r>
            <a:r>
              <a:rPr lang="ru-RU" b="1" dirty="0">
                <a:solidFill>
                  <a:srgbClr val="FF0000"/>
                </a:solidFill>
              </a:rPr>
              <a:t> про </a:t>
            </a:r>
            <a:r>
              <a:rPr lang="ru-RU" b="1" dirty="0" err="1">
                <a:solidFill>
                  <a:srgbClr val="FF0000"/>
                </a:solidFill>
              </a:rPr>
              <a:t>несвоєчасний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розгляд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попереднього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звернення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з часу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минув </a:t>
            </a:r>
            <a:r>
              <a:rPr lang="ru-RU" dirty="0" err="1"/>
              <a:t>визначений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строк </a:t>
            </a:r>
            <a:r>
              <a:rPr lang="ru-RU" dirty="0" err="1"/>
              <a:t>розгляду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/>
              <a:t> </a:t>
            </a:r>
            <a:r>
              <a:rPr lang="ru-RU" dirty="0" err="1"/>
              <a:t>громадянину</a:t>
            </a:r>
            <a:r>
              <a:rPr lang="ru-RU" dirty="0"/>
              <a:t> не </a:t>
            </a:r>
            <a:r>
              <a:rPr lang="ru-RU" dirty="0" err="1"/>
              <a:t>надавалася</a:t>
            </a:r>
            <a:r>
              <a:rPr lang="ru-RU" dirty="0"/>
              <a:t>;</a:t>
            </a:r>
          </a:p>
          <a:p>
            <a:r>
              <a:rPr lang="ru-RU" b="1" dirty="0" err="1">
                <a:solidFill>
                  <a:srgbClr val="FF0000"/>
                </a:solidFill>
              </a:rPr>
              <a:t>звернення</a:t>
            </a:r>
            <a:r>
              <a:rPr lang="ru-RU" b="1" dirty="0">
                <a:solidFill>
                  <a:srgbClr val="FF0000"/>
                </a:solidFill>
              </a:rPr>
              <a:t>, у </a:t>
            </a:r>
            <a:r>
              <a:rPr lang="ru-RU" b="1" dirty="0" err="1">
                <a:solidFill>
                  <a:srgbClr val="FF0000"/>
                </a:solidFill>
              </a:rPr>
              <a:t>якому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йдеться</a:t>
            </a:r>
            <a:r>
              <a:rPr lang="ru-RU" b="1" dirty="0">
                <a:solidFill>
                  <a:srgbClr val="FF0000"/>
                </a:solidFill>
              </a:rPr>
              <a:t> про </a:t>
            </a:r>
            <a:r>
              <a:rPr lang="ru-RU" b="1" dirty="0" err="1">
                <a:solidFill>
                  <a:srgbClr val="FF0000"/>
                </a:solidFill>
              </a:rPr>
              <a:t>недоліки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допущені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під</a:t>
            </a:r>
            <a:r>
              <a:rPr lang="ru-RU" b="1" dirty="0">
                <a:solidFill>
                  <a:srgbClr val="FF0000"/>
                </a:solidFill>
              </a:rPr>
              <a:t> час </a:t>
            </a:r>
            <a:r>
              <a:rPr lang="ru-RU" b="1" dirty="0" err="1">
                <a:solidFill>
                  <a:srgbClr val="FF0000"/>
                </a:solidFill>
              </a:rPr>
              <a:t>розгляду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попереднього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звернення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 err="1"/>
              <a:t>громадянина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0647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Дублетними</a:t>
            </a:r>
            <a:r>
              <a:rPr lang="ru-RU" dirty="0"/>
              <a:t> є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тієї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самої</a:t>
            </a:r>
            <a:r>
              <a:rPr lang="ru-RU" dirty="0">
                <a:solidFill>
                  <a:srgbClr val="FF0000"/>
                </a:solidFill>
              </a:rPr>
              <a:t> особи </a:t>
            </a:r>
            <a:r>
              <a:rPr lang="ru-RU" dirty="0"/>
              <a:t>(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) </a:t>
            </a:r>
            <a:r>
              <a:rPr lang="ru-RU" dirty="0">
                <a:solidFill>
                  <a:srgbClr val="FF0000"/>
                </a:solidFill>
              </a:rPr>
              <a:t>з того самого </a:t>
            </a:r>
            <a:r>
              <a:rPr lang="ru-RU" dirty="0" err="1">
                <a:solidFill>
                  <a:srgbClr val="FF0000"/>
                </a:solidFill>
              </a:rPr>
              <a:t>питання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відправлені</a:t>
            </a:r>
            <a:r>
              <a:rPr lang="ru-RU" dirty="0"/>
              <a:t> особою (</a:t>
            </a:r>
            <a:r>
              <a:rPr lang="ru-RU" dirty="0" err="1"/>
              <a:t>групою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) </a:t>
            </a:r>
            <a:r>
              <a:rPr lang="ru-RU" dirty="0" err="1">
                <a:solidFill>
                  <a:srgbClr val="FF0000"/>
                </a:solidFill>
              </a:rPr>
              <a:t>різним</a:t>
            </a:r>
            <a:r>
              <a:rPr lang="ru-RU" dirty="0">
                <a:solidFill>
                  <a:srgbClr val="FF0000"/>
                </a:solidFill>
              </a:rPr>
              <a:t> адресатам</a:t>
            </a:r>
            <a:r>
              <a:rPr lang="ru-RU" dirty="0"/>
              <a:t> та </a:t>
            </a:r>
            <a:r>
              <a:rPr lang="ru-RU" dirty="0" err="1"/>
              <a:t>надіслані</a:t>
            </a:r>
            <a:r>
              <a:rPr lang="ru-RU" dirty="0"/>
              <a:t> адресатами на </a:t>
            </a:r>
            <a:r>
              <a:rPr lang="ru-RU" dirty="0" err="1"/>
              <a:t>розгляд</a:t>
            </a:r>
            <a:r>
              <a:rPr lang="ru-RU" dirty="0"/>
              <a:t> за </a:t>
            </a:r>
            <a:r>
              <a:rPr lang="ru-RU" dirty="0" err="1"/>
              <a:t>належністю</a:t>
            </a:r>
            <a:r>
              <a:rPr lang="ru-RU" dirty="0"/>
              <a:t> до органу (</a:t>
            </a:r>
            <a:r>
              <a:rPr lang="ru-RU" dirty="0" err="1"/>
              <a:t>підрозділу</a:t>
            </a:r>
            <a:r>
              <a:rPr lang="ru-RU" dirty="0"/>
              <a:t>) </a:t>
            </a:r>
            <a:r>
              <a:rPr lang="ru-RU" dirty="0" err="1"/>
              <a:t>поліції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4694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«Порядком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звернень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органах та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підрозділах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9695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>
                <a:solidFill>
                  <a:srgbClr val="FF0000"/>
                </a:solidFill>
              </a:rPr>
              <a:t>Неодноразовими</a:t>
            </a:r>
            <a:r>
              <a:rPr lang="ru-RU" dirty="0"/>
              <a:t> є </a:t>
            </a:r>
            <a:r>
              <a:rPr lang="ru-RU" dirty="0" err="1"/>
              <a:t>звернення</a:t>
            </a:r>
            <a:r>
              <a:rPr lang="ru-RU" dirty="0"/>
              <a:t> особи (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надійшли</a:t>
            </a:r>
            <a:r>
              <a:rPr lang="ru-RU" dirty="0"/>
              <a:t> до органу (</a:t>
            </a:r>
            <a:r>
              <a:rPr lang="ru-RU" dirty="0" err="1"/>
              <a:t>підрозділу</a:t>
            </a:r>
            <a:r>
              <a:rPr lang="ru-RU" dirty="0"/>
              <a:t>) </a:t>
            </a:r>
            <a:r>
              <a:rPr lang="ru-RU" dirty="0" err="1"/>
              <a:t>поліції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з того самого </a:t>
            </a:r>
            <a:r>
              <a:rPr lang="ru-RU" dirty="0" err="1">
                <a:solidFill>
                  <a:srgbClr val="FF0000"/>
                </a:solidFill>
              </a:rPr>
              <a:t>питання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що</a:t>
            </a:r>
            <a:r>
              <a:rPr lang="ru-RU" dirty="0">
                <a:solidFill>
                  <a:srgbClr val="FF0000"/>
                </a:solidFill>
              </a:rPr>
              <a:t> і </a:t>
            </a:r>
            <a:r>
              <a:rPr lang="ru-RU" dirty="0" err="1">
                <a:solidFill>
                  <a:srgbClr val="FF0000"/>
                </a:solidFill>
              </a:rPr>
              <a:t>попереднє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звернення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на </a:t>
            </a:r>
            <a:r>
              <a:rPr lang="ru-RU" dirty="0" err="1">
                <a:solidFill>
                  <a:srgbClr val="FF0000"/>
                </a:solidFill>
              </a:rPr>
              <a:t>попереднє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звернення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відповідь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ще</a:t>
            </a:r>
            <a:r>
              <a:rPr lang="ru-RU" dirty="0">
                <a:solidFill>
                  <a:srgbClr val="FF0000"/>
                </a:solidFill>
              </a:rPr>
              <a:t> не </a:t>
            </a:r>
            <a:r>
              <a:rPr lang="ru-RU" dirty="0" err="1">
                <a:solidFill>
                  <a:srgbClr val="FF0000"/>
                </a:solidFill>
              </a:rPr>
              <a:t>надана</a:t>
            </a:r>
            <a:r>
              <a:rPr lang="ru-RU" dirty="0"/>
              <a:t>, а </a:t>
            </a:r>
            <a:r>
              <a:rPr lang="ru-RU" dirty="0" err="1"/>
              <a:t>визначений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строк </a:t>
            </a:r>
            <a:r>
              <a:rPr lang="ru-RU" dirty="0" err="1">
                <a:solidFill>
                  <a:srgbClr val="FF0000"/>
                </a:solidFill>
              </a:rPr>
              <a:t>його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розгляду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ще</a:t>
            </a:r>
            <a:r>
              <a:rPr lang="ru-RU" dirty="0">
                <a:solidFill>
                  <a:srgbClr val="FF0000"/>
                </a:solidFill>
              </a:rPr>
              <a:t> не </a:t>
            </a:r>
            <a:r>
              <a:rPr lang="ru-RU" dirty="0" err="1">
                <a:solidFill>
                  <a:srgbClr val="FF0000"/>
                </a:solidFill>
              </a:rPr>
              <a:t>закінчився</a:t>
            </a:r>
            <a:r>
              <a:rPr lang="ru-RU" dirty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2312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3417243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>
                <a:solidFill>
                  <a:srgbClr val="FF0000"/>
                </a:solidFill>
              </a:rPr>
              <a:t>Масовими</a:t>
            </a:r>
            <a:r>
              <a:rPr lang="ru-RU" dirty="0"/>
              <a:t> є </a:t>
            </a:r>
            <a:r>
              <a:rPr lang="ru-RU" dirty="0" err="1"/>
              <a:t>звернення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надходять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у </a:t>
            </a:r>
            <a:r>
              <a:rPr lang="ru-RU" b="1" dirty="0" err="1">
                <a:solidFill>
                  <a:srgbClr val="FF0000"/>
                </a:solidFill>
              </a:rPr>
              <a:t>великій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кількості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від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різних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громадян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з </a:t>
            </a:r>
            <a:r>
              <a:rPr lang="ru-RU" b="1" dirty="0" err="1">
                <a:solidFill>
                  <a:srgbClr val="FF0000"/>
                </a:solidFill>
              </a:rPr>
              <a:t>однаковим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змістом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суттю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257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 звернення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У зверненні зазначають прізвище, ім’я, по батькові, місце проживання громадянина та викладають суть порушеного питання, зауваження, пропозиції, заяви чи скарги, прохання чи вимоги. </a:t>
            </a:r>
            <a:endParaRPr lang="uk-UA" dirty="0"/>
          </a:p>
          <a:p>
            <a:pPr marL="0" indent="0">
              <a:buNone/>
            </a:pPr>
            <a:r>
              <a:rPr lang="uk-UA" dirty="0" smtClean="0"/>
              <a:t>Письмове </a:t>
            </a:r>
            <a:r>
              <a:rPr lang="uk-UA" dirty="0"/>
              <a:t>звернення має бути </a:t>
            </a:r>
            <a:r>
              <a:rPr lang="uk-UA" b="1" dirty="0">
                <a:solidFill>
                  <a:srgbClr val="FF0000"/>
                </a:solidFill>
              </a:rPr>
              <a:t>надруковане </a:t>
            </a:r>
            <a:r>
              <a:rPr lang="uk-UA" dirty="0"/>
              <a:t>або написане від руки </a:t>
            </a:r>
            <a:r>
              <a:rPr lang="uk-UA" b="1" dirty="0" err="1">
                <a:solidFill>
                  <a:srgbClr val="FF0000"/>
                </a:solidFill>
              </a:rPr>
              <a:t>розбірливо</a:t>
            </a:r>
            <a:r>
              <a:rPr lang="uk-UA" b="1" dirty="0">
                <a:solidFill>
                  <a:srgbClr val="FF0000"/>
                </a:solidFill>
              </a:rPr>
              <a:t> і чітко, підписане заявником</a:t>
            </a:r>
            <a:r>
              <a:rPr lang="uk-UA" dirty="0"/>
              <a:t> (групою заявників) із зазначенням </a:t>
            </a:r>
            <a:r>
              <a:rPr lang="uk-UA" b="1" dirty="0">
                <a:solidFill>
                  <a:srgbClr val="FF0000"/>
                </a:solidFill>
              </a:rPr>
              <a:t>дати.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856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В </a:t>
            </a:r>
            <a:r>
              <a:rPr lang="ru-RU" b="1" dirty="0" err="1">
                <a:solidFill>
                  <a:srgbClr val="FF0000"/>
                </a:solidFill>
              </a:rPr>
              <a:t>електронному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зверненні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зазначено</a:t>
            </a:r>
            <a:r>
              <a:rPr lang="ru-RU" dirty="0"/>
              <a:t> </a:t>
            </a:r>
            <a:r>
              <a:rPr lang="ru-RU" dirty="0" err="1"/>
              <a:t>електронну</a:t>
            </a:r>
            <a:r>
              <a:rPr lang="ru-RU" dirty="0"/>
              <a:t> </a:t>
            </a:r>
            <a:r>
              <a:rPr lang="ru-RU" dirty="0" err="1"/>
              <a:t>поштову</a:t>
            </a:r>
            <a:r>
              <a:rPr lang="ru-RU" dirty="0"/>
              <a:t> адресу, на яку </a:t>
            </a:r>
            <a:r>
              <a:rPr lang="ru-RU" dirty="0" err="1"/>
              <a:t>заявнику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надіслано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з ним.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>
                <a:solidFill>
                  <a:srgbClr val="FF0000"/>
                </a:solidFill>
              </a:rPr>
              <a:t>електронного</a:t>
            </a:r>
            <a:r>
              <a:rPr lang="ru-RU" dirty="0">
                <a:solidFill>
                  <a:srgbClr val="FF0000"/>
                </a:solidFill>
              </a:rPr>
              <a:t> цифрового </a:t>
            </a:r>
            <a:r>
              <a:rPr lang="ru-RU" dirty="0" err="1">
                <a:solidFill>
                  <a:srgbClr val="FF0000"/>
                </a:solidFill>
              </a:rPr>
              <a:t>підпису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надсилання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не </a:t>
            </a:r>
            <a:r>
              <a:rPr lang="ru-RU" dirty="0" err="1">
                <a:solidFill>
                  <a:srgbClr val="FF0000"/>
                </a:solidFill>
              </a:rPr>
              <a:t>вимагається</a:t>
            </a:r>
            <a:r>
              <a:rPr lang="ru-RU" dirty="0"/>
              <a:t>.</a:t>
            </a:r>
          </a:p>
          <a:p>
            <a:r>
              <a:rPr lang="ru-RU" dirty="0" err="1"/>
              <a:t>Електронне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, </a:t>
            </a:r>
            <a:r>
              <a:rPr lang="ru-RU" dirty="0" err="1"/>
              <a:t>надіслане</a:t>
            </a:r>
            <a:r>
              <a:rPr lang="ru-RU" dirty="0"/>
              <a:t> </a:t>
            </a:r>
            <a:r>
              <a:rPr lang="ru-RU" b="1" dirty="0"/>
              <a:t>без </a:t>
            </a:r>
            <a:r>
              <a:rPr lang="ru-RU" b="1" dirty="0" err="1"/>
              <a:t>використання</a:t>
            </a:r>
            <a:r>
              <a:rPr lang="ru-RU" b="1" dirty="0"/>
              <a:t> </a:t>
            </a:r>
            <a:r>
              <a:rPr lang="ru-RU" b="1" dirty="0" err="1"/>
              <a:t>електронного</a:t>
            </a:r>
            <a:r>
              <a:rPr lang="ru-RU" b="1" dirty="0"/>
              <a:t> </a:t>
            </a:r>
            <a:r>
              <a:rPr lang="ru-RU" b="1" dirty="0" err="1"/>
              <a:t>підпису</a:t>
            </a:r>
            <a:r>
              <a:rPr lang="ru-RU" dirty="0"/>
              <a:t>, повинно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b="1" dirty="0" err="1"/>
              <a:t>вигляд</a:t>
            </a:r>
            <a:r>
              <a:rPr lang="ru-RU" b="1" dirty="0"/>
              <a:t> скан-</a:t>
            </a:r>
            <a:r>
              <a:rPr lang="ru-RU" b="1" dirty="0" err="1"/>
              <a:t>копії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фотокопії</a:t>
            </a:r>
            <a:r>
              <a:rPr lang="ru-RU" b="1" dirty="0"/>
              <a:t> </a:t>
            </a:r>
            <a:r>
              <a:rPr lang="ru-RU" b="1" dirty="0" err="1"/>
              <a:t>звернення</a:t>
            </a:r>
            <a:r>
              <a:rPr lang="ru-RU" dirty="0"/>
              <a:t> з </a:t>
            </a:r>
            <a:r>
              <a:rPr lang="ru-RU" dirty="0" err="1"/>
              <a:t>підписом</a:t>
            </a:r>
            <a:r>
              <a:rPr lang="ru-RU" dirty="0"/>
              <a:t> </a:t>
            </a:r>
            <a:r>
              <a:rPr lang="ru-RU" dirty="0" err="1"/>
              <a:t>заявника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.</a:t>
            </a:r>
          </a:p>
          <a:p>
            <a:r>
              <a:rPr lang="ru-RU" b="1" dirty="0" err="1">
                <a:solidFill>
                  <a:srgbClr val="FF0000"/>
                </a:solidFill>
              </a:rPr>
              <a:t>Інформація</a:t>
            </a:r>
            <a:r>
              <a:rPr lang="ru-RU" b="1" dirty="0">
                <a:solidFill>
                  <a:srgbClr val="FF0000"/>
                </a:solidFill>
              </a:rPr>
              <a:t> про </a:t>
            </a:r>
            <a:r>
              <a:rPr lang="ru-RU" b="1" dirty="0" err="1">
                <a:solidFill>
                  <a:srgbClr val="FF0000"/>
                </a:solidFill>
              </a:rPr>
              <a:t>електронні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поштові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адреси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 err="1"/>
              <a:t>розміщується</a:t>
            </a:r>
            <a:r>
              <a:rPr lang="ru-RU" dirty="0"/>
              <a:t> на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веб-</a:t>
            </a:r>
            <a:r>
              <a:rPr lang="ru-RU" b="1" dirty="0" err="1">
                <a:solidFill>
                  <a:srgbClr val="FF0000"/>
                </a:solidFill>
              </a:rPr>
              <a:t>сторінках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офіційного</a:t>
            </a:r>
            <a:r>
              <a:rPr lang="ru-RU" b="1" dirty="0">
                <a:solidFill>
                  <a:srgbClr val="FF0000"/>
                </a:solidFill>
              </a:rPr>
              <a:t> сайту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поліції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в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6918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Організація роботи зі зверненнями громадян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приймаються</a:t>
            </a:r>
            <a:r>
              <a:rPr lang="ru-RU" dirty="0"/>
              <a:t>, </a:t>
            </a:r>
            <a:r>
              <a:rPr lang="ru-RU" dirty="0" err="1"/>
              <a:t>попередньо</a:t>
            </a:r>
            <a:r>
              <a:rPr lang="ru-RU" dirty="0"/>
              <a:t> </a:t>
            </a:r>
            <a:r>
              <a:rPr lang="ru-RU" dirty="0" err="1"/>
              <a:t>розглядаються</a:t>
            </a:r>
            <a:r>
              <a:rPr lang="ru-RU" dirty="0"/>
              <a:t> та </a:t>
            </a:r>
            <a:r>
              <a:rPr lang="ru-RU" dirty="0" err="1"/>
              <a:t>централізовано</a:t>
            </a:r>
            <a:r>
              <a:rPr lang="ru-RU" dirty="0"/>
              <a:t> </a:t>
            </a:r>
            <a:r>
              <a:rPr lang="ru-RU" dirty="0" err="1"/>
              <a:t>реєструються</a:t>
            </a:r>
            <a:r>
              <a:rPr lang="ru-RU" dirty="0"/>
              <a:t> службою </a:t>
            </a:r>
            <a:r>
              <a:rPr lang="ru-RU" dirty="0" err="1"/>
              <a:t>діловодства</a:t>
            </a:r>
            <a:r>
              <a:rPr lang="ru-RU" dirty="0"/>
              <a:t> органу (</a:t>
            </a:r>
            <a:r>
              <a:rPr lang="ru-RU" dirty="0" err="1"/>
              <a:t>підрозділу</a:t>
            </a:r>
            <a:r>
              <a:rPr lang="ru-RU" dirty="0"/>
              <a:t>) </a:t>
            </a:r>
            <a:r>
              <a:rPr lang="ru-RU" dirty="0" err="1"/>
              <a:t>поліції</a:t>
            </a:r>
            <a:r>
              <a:rPr lang="ru-RU" dirty="0"/>
              <a:t> в </a:t>
            </a:r>
            <a:r>
              <a:rPr lang="ru-RU" b="1" dirty="0">
                <a:solidFill>
                  <a:srgbClr val="FF0000"/>
                </a:solidFill>
              </a:rPr>
              <a:t>день </a:t>
            </a:r>
            <a:r>
              <a:rPr lang="ru-RU" b="1" dirty="0" err="1">
                <a:solidFill>
                  <a:srgbClr val="FF0000"/>
                </a:solidFill>
              </a:rPr>
              <a:t>їх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надходження</a:t>
            </a:r>
            <a:r>
              <a:rPr lang="ru-RU" dirty="0"/>
              <a:t>, а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надійшли</a:t>
            </a:r>
            <a:r>
              <a:rPr lang="ru-RU" dirty="0"/>
              <a:t> в </a:t>
            </a:r>
            <a:r>
              <a:rPr lang="ru-RU" dirty="0" err="1"/>
              <a:t>неробочий</a:t>
            </a:r>
            <a:r>
              <a:rPr lang="ru-RU" dirty="0"/>
              <a:t> день і час, - </a:t>
            </a:r>
            <a:r>
              <a:rPr lang="ru-RU" b="1" dirty="0" err="1">
                <a:solidFill>
                  <a:srgbClr val="FF0000"/>
                </a:solidFill>
              </a:rPr>
              <a:t>наступного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після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нього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робочого</a:t>
            </a:r>
            <a:r>
              <a:rPr lang="ru-RU" b="1" dirty="0">
                <a:solidFill>
                  <a:srgbClr val="FF0000"/>
                </a:solidFill>
              </a:rPr>
              <a:t> дня </a:t>
            </a:r>
            <a:r>
              <a:rPr lang="ru-RU" dirty="0"/>
              <a:t>в </a:t>
            </a:r>
            <a:r>
              <a:rPr lang="ru-RU" dirty="0" err="1"/>
              <a:t>журналі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звернень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реєстраційно-контрольних</a:t>
            </a:r>
            <a:r>
              <a:rPr lang="ru-RU" dirty="0"/>
              <a:t> </a:t>
            </a:r>
            <a:r>
              <a:rPr lang="ru-RU" dirty="0" err="1"/>
              <a:t>картках</a:t>
            </a:r>
            <a:r>
              <a:rPr lang="ru-RU" dirty="0"/>
              <a:t> (</a:t>
            </a:r>
            <a:r>
              <a:rPr lang="ru-RU" dirty="0" err="1"/>
              <a:t>далі</a:t>
            </a:r>
            <a:r>
              <a:rPr lang="ru-RU" dirty="0"/>
              <a:t> - РКК</a:t>
            </a:r>
            <a:r>
              <a:rPr lang="ru-RU" dirty="0" smtClean="0"/>
              <a:t>), </a:t>
            </a:r>
            <a:r>
              <a:rPr lang="ru-RU" dirty="0" err="1"/>
              <a:t>придатних</a:t>
            </a:r>
            <a:r>
              <a:rPr lang="ru-RU" dirty="0"/>
              <a:t> для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персональними</a:t>
            </a:r>
            <a:r>
              <a:rPr lang="ru-RU" dirty="0"/>
              <a:t> </a:t>
            </a:r>
            <a:r>
              <a:rPr lang="ru-RU" dirty="0" err="1"/>
              <a:t>комп’ютерами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20260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надійшли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під</a:t>
            </a:r>
            <a:r>
              <a:rPr lang="ru-RU" b="1" dirty="0">
                <a:solidFill>
                  <a:srgbClr val="FF0000"/>
                </a:solidFill>
              </a:rPr>
              <a:t> час </a:t>
            </a:r>
            <a:r>
              <a:rPr lang="ru-RU" b="1" dirty="0" err="1">
                <a:solidFill>
                  <a:srgbClr val="FF0000"/>
                </a:solidFill>
              </a:rPr>
              <a:t>особистого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прийому</a:t>
            </a:r>
            <a:r>
              <a:rPr lang="ru-RU" dirty="0"/>
              <a:t>, </a:t>
            </a:r>
            <a:r>
              <a:rPr lang="ru-RU" dirty="0" err="1"/>
              <a:t>обліковуються</a:t>
            </a:r>
            <a:r>
              <a:rPr lang="ru-RU" dirty="0"/>
              <a:t> в </a:t>
            </a:r>
            <a:r>
              <a:rPr lang="ru-RU" b="1" dirty="0" err="1">
                <a:solidFill>
                  <a:srgbClr val="FF0000"/>
                </a:solidFill>
              </a:rPr>
              <a:t>журналі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обліку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особистого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прийому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громадян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/>
              <a:t>на РКК.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26836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>
                <a:solidFill>
                  <a:srgbClr val="FF0000"/>
                </a:solidFill>
              </a:rPr>
              <a:t>Конверти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зверненнями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надходять</a:t>
            </a:r>
            <a:r>
              <a:rPr lang="ru-RU" dirty="0"/>
              <a:t> до </a:t>
            </a:r>
            <a:r>
              <a:rPr lang="ru-RU" dirty="0" err="1"/>
              <a:t>органів</a:t>
            </a:r>
            <a:r>
              <a:rPr lang="ru-RU" dirty="0"/>
              <a:t> (</a:t>
            </a:r>
            <a:r>
              <a:rPr lang="ru-RU" dirty="0" err="1"/>
              <a:t>підрозділів</a:t>
            </a:r>
            <a:r>
              <a:rPr lang="ru-RU" dirty="0"/>
              <a:t>) </a:t>
            </a:r>
            <a:r>
              <a:rPr lang="ru-RU" dirty="0" err="1"/>
              <a:t>поліції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поштового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, </a:t>
            </a:r>
            <a:r>
              <a:rPr lang="ru-RU" b="1" dirty="0" err="1">
                <a:solidFill>
                  <a:srgbClr val="FF0000"/>
                </a:solidFill>
              </a:rPr>
              <a:t>розкривають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працівники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служби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діловодства</a:t>
            </a:r>
            <a:r>
              <a:rPr lang="ru-RU" b="1" dirty="0">
                <a:solidFill>
                  <a:srgbClr val="FF0000"/>
                </a:solidFill>
              </a:rPr>
              <a:t>.</a:t>
            </a:r>
          </a:p>
          <a:p>
            <a:r>
              <a:rPr lang="ru-RU" dirty="0" err="1"/>
              <a:t>Конверти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надійшли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на адресу </a:t>
            </a:r>
            <a:r>
              <a:rPr lang="ru-RU" b="1" dirty="0" err="1">
                <a:solidFill>
                  <a:srgbClr val="FF0000"/>
                </a:solidFill>
              </a:rPr>
              <a:t>керівництва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органів</a:t>
            </a:r>
            <a:r>
              <a:rPr lang="ru-RU" dirty="0"/>
              <a:t> (</a:t>
            </a:r>
            <a:r>
              <a:rPr lang="ru-RU" dirty="0" err="1"/>
              <a:t>підрозділів</a:t>
            </a:r>
            <a:r>
              <a:rPr lang="ru-RU" dirty="0"/>
              <a:t>) </a:t>
            </a:r>
            <a:r>
              <a:rPr lang="ru-RU" dirty="0" err="1"/>
              <a:t>поліції</a:t>
            </a:r>
            <a:r>
              <a:rPr lang="ru-RU" dirty="0"/>
              <a:t> з </a:t>
            </a:r>
            <a:r>
              <a:rPr lang="ru-RU" dirty="0" err="1"/>
              <a:t>позначкою</a:t>
            </a:r>
            <a:r>
              <a:rPr lang="ru-RU" dirty="0"/>
              <a:t> «</a:t>
            </a:r>
            <a:r>
              <a:rPr lang="ru-RU" dirty="0" err="1"/>
              <a:t>Особисто</a:t>
            </a:r>
            <a:r>
              <a:rPr lang="ru-RU" dirty="0"/>
              <a:t>», </a:t>
            </a:r>
            <a:r>
              <a:rPr lang="ru-RU" dirty="0" err="1"/>
              <a:t>надаються</a:t>
            </a:r>
            <a:r>
              <a:rPr lang="ru-RU" dirty="0"/>
              <a:t> на </a:t>
            </a:r>
            <a:r>
              <a:rPr lang="ru-RU" dirty="0" err="1"/>
              <a:t>розгляд</a:t>
            </a:r>
            <a:r>
              <a:rPr lang="ru-RU" dirty="0"/>
              <a:t> </a:t>
            </a:r>
            <a:r>
              <a:rPr lang="ru-RU" dirty="0" err="1"/>
              <a:t>керівництву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без </a:t>
            </a:r>
            <a:r>
              <a:rPr lang="ru-RU" b="1" dirty="0" err="1">
                <a:solidFill>
                  <a:srgbClr val="FF0000"/>
                </a:solidFill>
              </a:rPr>
              <a:t>порушення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їх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цілісності</a:t>
            </a:r>
            <a:r>
              <a:rPr lang="ru-RU" dirty="0"/>
              <a:t>.</a:t>
            </a:r>
          </a:p>
          <a:p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конверти</a:t>
            </a:r>
            <a:r>
              <a:rPr lang="ru-RU" dirty="0"/>
              <a:t> </a:t>
            </a:r>
            <a:r>
              <a:rPr lang="ru-RU" dirty="0" err="1"/>
              <a:t>відкриває</a:t>
            </a:r>
            <a:r>
              <a:rPr lang="ru-RU" dirty="0"/>
              <a:t> </a:t>
            </a:r>
            <a:r>
              <a:rPr lang="ru-RU" dirty="0" err="1"/>
              <a:t>особисто</a:t>
            </a:r>
            <a:r>
              <a:rPr lang="ru-RU" dirty="0"/>
              <a:t> адресат </a:t>
            </a:r>
            <a:r>
              <a:rPr lang="ru-RU" dirty="0" err="1"/>
              <a:t>або</a:t>
            </a:r>
            <a:r>
              <a:rPr lang="ru-RU" dirty="0"/>
              <a:t> особа, яка </a:t>
            </a:r>
            <a:r>
              <a:rPr lang="ru-RU" dirty="0" err="1"/>
              <a:t>надала</a:t>
            </a:r>
            <a:r>
              <a:rPr lang="ru-RU" dirty="0"/>
              <a:t> адресату </a:t>
            </a:r>
            <a:r>
              <a:rPr lang="ru-RU" dirty="0" err="1"/>
              <a:t>зазначений</a:t>
            </a:r>
            <a:r>
              <a:rPr lang="ru-RU" dirty="0"/>
              <a:t> конверт, 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присутності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з </a:t>
            </a:r>
            <a:r>
              <a:rPr lang="ru-RU" dirty="0" err="1"/>
              <a:t>резолюцією</a:t>
            </a:r>
            <a:r>
              <a:rPr lang="ru-RU" dirty="0"/>
              <a:t> </a:t>
            </a:r>
            <a:r>
              <a:rPr lang="ru-RU" dirty="0" err="1"/>
              <a:t>конверти</a:t>
            </a:r>
            <a:r>
              <a:rPr lang="ru-RU" dirty="0"/>
              <a:t> </a:t>
            </a:r>
            <a:r>
              <a:rPr lang="ru-RU" dirty="0" err="1"/>
              <a:t>повертають</a:t>
            </a:r>
            <a:r>
              <a:rPr lang="ru-RU" dirty="0"/>
              <a:t> до </a:t>
            </a:r>
            <a:r>
              <a:rPr lang="ru-RU" dirty="0" err="1"/>
              <a:t>служби</a:t>
            </a:r>
            <a:r>
              <a:rPr lang="ru-RU" dirty="0"/>
              <a:t> </a:t>
            </a:r>
            <a:r>
              <a:rPr lang="ru-RU" dirty="0" err="1"/>
              <a:t>діловодства</a:t>
            </a:r>
            <a:r>
              <a:rPr lang="ru-RU" dirty="0"/>
              <a:t> для </a:t>
            </a:r>
            <a:r>
              <a:rPr lang="ru-RU" dirty="0" err="1"/>
              <a:t>подальшої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та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виконавцям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708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звернень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органу (</a:t>
            </a:r>
            <a:r>
              <a:rPr lang="ru-RU" dirty="0" err="1"/>
              <a:t>підрозділу</a:t>
            </a:r>
            <a:r>
              <a:rPr lang="ru-RU" dirty="0"/>
              <a:t>) </a:t>
            </a:r>
            <a:r>
              <a:rPr lang="ru-RU" dirty="0" err="1"/>
              <a:t>поліції</a:t>
            </a:r>
            <a:r>
              <a:rPr lang="ru-RU" dirty="0"/>
              <a:t> </a:t>
            </a:r>
            <a:r>
              <a:rPr lang="ru-RU" dirty="0" err="1"/>
              <a:t>працівники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</a:t>
            </a:r>
            <a:r>
              <a:rPr lang="ru-RU" dirty="0" err="1"/>
              <a:t>діловодства</a:t>
            </a:r>
            <a:r>
              <a:rPr lang="ru-RU" dirty="0"/>
              <a:t>:</a:t>
            </a:r>
          </a:p>
          <a:p>
            <a:r>
              <a:rPr lang="ru-RU" dirty="0" err="1">
                <a:solidFill>
                  <a:srgbClr val="FF0000"/>
                </a:solidFill>
              </a:rPr>
              <a:t>вносять</a:t>
            </a:r>
            <a:r>
              <a:rPr lang="ru-RU" dirty="0">
                <a:solidFill>
                  <a:srgbClr val="FF0000"/>
                </a:solidFill>
              </a:rPr>
              <a:t> до журналу </a:t>
            </a:r>
            <a:r>
              <a:rPr lang="ru-RU" dirty="0" err="1">
                <a:solidFill>
                  <a:srgbClr val="FF0000"/>
                </a:solidFill>
              </a:rPr>
              <a:t>реєстрації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звернень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громадян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надійшли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поштового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,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,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(</a:t>
            </a:r>
            <a:r>
              <a:rPr lang="ru-RU" dirty="0" err="1"/>
              <a:t>електронні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), через </a:t>
            </a:r>
            <a:r>
              <a:rPr lang="ru-RU" dirty="0" err="1"/>
              <a:t>контактні</a:t>
            </a:r>
            <a:r>
              <a:rPr lang="ru-RU" dirty="0"/>
              <a:t> </a:t>
            </a:r>
            <a:r>
              <a:rPr lang="ru-RU" dirty="0" err="1"/>
              <a:t>центри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установи «</a:t>
            </a:r>
            <a:r>
              <a:rPr lang="ru-RU" dirty="0" err="1"/>
              <a:t>Урядовий</a:t>
            </a:r>
            <a:r>
              <a:rPr lang="ru-RU" dirty="0"/>
              <a:t> </a:t>
            </a:r>
            <a:r>
              <a:rPr lang="ru-RU" dirty="0" err="1"/>
              <a:t>контактний</a:t>
            </a:r>
            <a:r>
              <a:rPr lang="ru-RU" dirty="0"/>
              <a:t> центр» та </a:t>
            </a:r>
            <a:r>
              <a:rPr lang="ru-RU" dirty="0" err="1"/>
              <a:t>телефонну</a:t>
            </a:r>
            <a:r>
              <a:rPr lang="ru-RU" dirty="0"/>
              <a:t> «</a:t>
            </a:r>
            <a:r>
              <a:rPr lang="ru-RU" dirty="0" err="1"/>
              <a:t>гарячу</a:t>
            </a:r>
            <a:r>
              <a:rPr lang="ru-RU" dirty="0"/>
              <a:t> </a:t>
            </a:r>
            <a:r>
              <a:rPr lang="ru-RU" dirty="0" err="1"/>
              <a:t>лінію</a:t>
            </a:r>
            <a:r>
              <a:rPr lang="ru-RU" dirty="0"/>
              <a:t>»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поліції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до РКК </a:t>
            </a:r>
            <a:r>
              <a:rPr lang="ru-RU" dirty="0" err="1"/>
              <a:t>резолюцію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 та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терміни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доручень</a:t>
            </a:r>
            <a:r>
              <a:rPr lang="ru-RU" dirty="0"/>
              <a:t> за </a:t>
            </a:r>
            <a:r>
              <a:rPr lang="ru-RU" dirty="0" err="1"/>
              <a:t>зверненнями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;</a:t>
            </a:r>
          </a:p>
          <a:p>
            <a:r>
              <a:rPr lang="ru-RU" dirty="0" err="1">
                <a:solidFill>
                  <a:srgbClr val="FF0000"/>
                </a:solidFill>
              </a:rPr>
              <a:t>здійснюють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відправлення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звернень</a:t>
            </a:r>
            <a:r>
              <a:rPr lang="ru-RU" dirty="0">
                <a:solidFill>
                  <a:srgbClr val="FF0000"/>
                </a:solidFill>
              </a:rPr>
              <a:t> за </a:t>
            </a:r>
            <a:r>
              <a:rPr lang="ru-RU" dirty="0" err="1">
                <a:solidFill>
                  <a:srgbClr val="FF0000"/>
                </a:solidFill>
              </a:rPr>
              <a:t>належністю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відповідному</a:t>
            </a:r>
            <a:r>
              <a:rPr lang="ru-RU" dirty="0">
                <a:solidFill>
                  <a:srgbClr val="FF0000"/>
                </a:solidFill>
              </a:rPr>
              <a:t> державному органу </a:t>
            </a:r>
            <a:r>
              <a:rPr lang="ru-RU" dirty="0" err="1">
                <a:solidFill>
                  <a:srgbClr val="FF0000"/>
                </a:solidFill>
              </a:rPr>
              <a:t>чи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посадовій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особі</a:t>
            </a:r>
            <a:r>
              <a:rPr lang="ru-RU" dirty="0">
                <a:solidFill>
                  <a:srgbClr val="FF0000"/>
                </a:solidFill>
              </a:rPr>
              <a:t> з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належать до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поліції</a:t>
            </a:r>
            <a:r>
              <a:rPr lang="ru-RU" dirty="0"/>
              <a:t>, про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інформують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авторів</a:t>
            </a:r>
            <a:r>
              <a:rPr lang="ru-RU" dirty="0"/>
              <a:t>;</a:t>
            </a:r>
          </a:p>
          <a:p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доведення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звернень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громадян</a:t>
            </a:r>
            <a:r>
              <a:rPr lang="ru-RU" dirty="0">
                <a:solidFill>
                  <a:srgbClr val="FF0000"/>
                </a:solidFill>
              </a:rPr>
              <a:t> до </a:t>
            </a:r>
            <a:r>
              <a:rPr lang="ru-RU" dirty="0" err="1">
                <a:solidFill>
                  <a:srgbClr val="FF0000"/>
                </a:solidFill>
              </a:rPr>
              <a:t>зазначених</a:t>
            </a:r>
            <a:r>
              <a:rPr lang="ru-RU" dirty="0">
                <a:solidFill>
                  <a:srgbClr val="FF0000"/>
                </a:solidFill>
              </a:rPr>
              <a:t> у </a:t>
            </a:r>
            <a:r>
              <a:rPr lang="ru-RU" dirty="0" err="1">
                <a:solidFill>
                  <a:srgbClr val="FF0000"/>
                </a:solidFill>
              </a:rPr>
              <a:t>резолюції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виконавців</a:t>
            </a:r>
            <a:r>
              <a:rPr lang="ru-RU" dirty="0"/>
              <a:t>;</a:t>
            </a:r>
          </a:p>
          <a:p>
            <a:r>
              <a:rPr lang="ru-RU" dirty="0" err="1">
                <a:solidFill>
                  <a:srgbClr val="FF0000"/>
                </a:solidFill>
              </a:rPr>
              <a:t>беруть</a:t>
            </a:r>
            <a:r>
              <a:rPr lang="ru-RU" dirty="0">
                <a:solidFill>
                  <a:srgbClr val="FF0000"/>
                </a:solidFill>
              </a:rPr>
              <a:t> на контроль </a:t>
            </a:r>
            <a:r>
              <a:rPr lang="ru-RU" dirty="0" err="1">
                <a:solidFill>
                  <a:srgbClr val="FF0000"/>
                </a:solidFill>
              </a:rPr>
              <a:t>звернення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громадян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такого контролю </a:t>
            </a:r>
            <a:r>
              <a:rPr lang="ru-RU" dirty="0" err="1"/>
              <a:t>керівництвом</a:t>
            </a:r>
            <a:r>
              <a:rPr lang="ru-RU" dirty="0"/>
              <a:t> органу (</a:t>
            </a:r>
            <a:r>
              <a:rPr lang="ru-RU" dirty="0" err="1"/>
              <a:t>підрозділу</a:t>
            </a:r>
            <a:r>
              <a:rPr lang="ru-RU" dirty="0"/>
              <a:t>) </a:t>
            </a:r>
            <a:r>
              <a:rPr lang="ru-RU" dirty="0" err="1"/>
              <a:t>поліції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222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В </a:t>
            </a:r>
            <a:r>
              <a:rPr lang="ru-RU" dirty="0" err="1"/>
              <a:t>електронному</a:t>
            </a:r>
            <a:r>
              <a:rPr lang="ru-RU" dirty="0"/>
              <a:t> </a:t>
            </a:r>
            <a:r>
              <a:rPr lang="ru-RU" dirty="0" err="1"/>
              <a:t>реєстрі</a:t>
            </a:r>
            <a:r>
              <a:rPr lang="ru-RU" dirty="0"/>
              <a:t> </a:t>
            </a:r>
            <a:r>
              <a:rPr lang="ru-RU" dirty="0" err="1"/>
              <a:t>вхідних</a:t>
            </a:r>
            <a:r>
              <a:rPr lang="ru-RU" dirty="0"/>
              <a:t> </a:t>
            </a:r>
            <a:r>
              <a:rPr lang="ru-RU" dirty="0" err="1"/>
              <a:t>дзвінків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надходять</a:t>
            </a:r>
            <a:r>
              <a:rPr lang="ru-RU" dirty="0"/>
              <a:t> на «</a:t>
            </a:r>
            <a:r>
              <a:rPr lang="ru-RU" dirty="0" err="1"/>
              <a:t>гарячу</a:t>
            </a:r>
            <a:r>
              <a:rPr lang="ru-RU" dirty="0"/>
              <a:t> </a:t>
            </a:r>
            <a:r>
              <a:rPr lang="ru-RU" dirty="0" err="1"/>
              <a:t>лінію</a:t>
            </a:r>
            <a:r>
              <a:rPr lang="ru-RU" dirty="0"/>
              <a:t>», </a:t>
            </a:r>
            <a:r>
              <a:rPr lang="ru-RU" dirty="0">
                <a:solidFill>
                  <a:srgbClr val="FF0000"/>
                </a:solidFill>
              </a:rPr>
              <a:t>на </a:t>
            </a:r>
            <a:r>
              <a:rPr lang="ru-RU" dirty="0" err="1">
                <a:solidFill>
                  <a:srgbClr val="FF0000"/>
                </a:solidFill>
              </a:rPr>
              <a:t>звернення</a:t>
            </a:r>
            <a:r>
              <a:rPr lang="ru-RU" dirty="0">
                <a:solidFill>
                  <a:srgbClr val="FF0000"/>
                </a:solidFill>
              </a:rPr>
              <a:t> заводиться </a:t>
            </a:r>
            <a:r>
              <a:rPr lang="ru-RU" dirty="0" err="1">
                <a:solidFill>
                  <a:srgbClr val="FF0000"/>
                </a:solidFill>
              </a:rPr>
              <a:t>електронна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реєстраційна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картка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звернення</a:t>
            </a:r>
            <a:r>
              <a:rPr lang="ru-RU" dirty="0" smtClean="0"/>
              <a:t>, </a:t>
            </a:r>
            <a:r>
              <a:rPr lang="ru-RU" dirty="0"/>
              <a:t>у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зазначають</a:t>
            </a:r>
            <a:r>
              <a:rPr lang="ru-RU" dirty="0"/>
              <a:t> </a:t>
            </a:r>
            <a:r>
              <a:rPr lang="ru-RU" dirty="0" err="1"/>
              <a:t>прізвище</a:t>
            </a:r>
            <a:r>
              <a:rPr lang="ru-RU" dirty="0"/>
              <a:t>, </a:t>
            </a:r>
            <a:r>
              <a:rPr lang="ru-RU" dirty="0" err="1"/>
              <a:t>ім’я</a:t>
            </a:r>
            <a:r>
              <a:rPr lang="ru-RU" dirty="0"/>
              <a:t>, по </a:t>
            </a:r>
            <a:r>
              <a:rPr lang="ru-RU" dirty="0" err="1"/>
              <a:t>батькові</a:t>
            </a:r>
            <a:r>
              <a:rPr lang="ru-RU" dirty="0"/>
              <a:t> </a:t>
            </a:r>
            <a:r>
              <a:rPr lang="ru-RU" dirty="0" err="1"/>
              <a:t>заявника</a:t>
            </a:r>
            <a:r>
              <a:rPr lang="ru-RU" dirty="0"/>
              <a:t>, номер контактного телефону,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заявника</a:t>
            </a:r>
            <a:r>
              <a:rPr lang="ru-RU" dirty="0"/>
              <a:t> - </a:t>
            </a:r>
            <a:r>
              <a:rPr lang="ru-RU" dirty="0" err="1"/>
              <a:t>фізичної</a:t>
            </a:r>
            <a:r>
              <a:rPr lang="ru-RU" dirty="0"/>
              <a:t> особи, </a:t>
            </a:r>
            <a:r>
              <a:rPr lang="ru-RU" dirty="0" err="1"/>
              <a:t>електронну</a:t>
            </a:r>
            <a:r>
              <a:rPr lang="ru-RU" dirty="0"/>
              <a:t> адресу, на яку </a:t>
            </a:r>
            <a:r>
              <a:rPr lang="ru-RU" dirty="0" err="1"/>
              <a:t>заявнику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надіслана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з ним, </a:t>
            </a:r>
            <a:r>
              <a:rPr lang="ru-RU" dirty="0" err="1"/>
              <a:t>викладається</a:t>
            </a:r>
            <a:r>
              <a:rPr lang="ru-RU" dirty="0"/>
              <a:t> суть </a:t>
            </a:r>
            <a:r>
              <a:rPr lang="ru-RU" dirty="0" err="1"/>
              <a:t>порушеного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, </a:t>
            </a:r>
            <a:r>
              <a:rPr lang="ru-RU" dirty="0" err="1"/>
              <a:t>зауваження</a:t>
            </a:r>
            <a:r>
              <a:rPr lang="ru-RU" dirty="0"/>
              <a:t>, </a:t>
            </a:r>
            <a:r>
              <a:rPr lang="ru-RU" dirty="0" err="1"/>
              <a:t>пропозиції</a:t>
            </a:r>
            <a:r>
              <a:rPr lang="ru-RU" dirty="0"/>
              <a:t>, </a:t>
            </a:r>
            <a:r>
              <a:rPr lang="ru-RU" dirty="0" err="1"/>
              <a:t>прохання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. </a:t>
            </a:r>
            <a:r>
              <a:rPr lang="ru-RU" dirty="0">
                <a:solidFill>
                  <a:srgbClr val="FF0000"/>
                </a:solidFill>
              </a:rPr>
              <a:t>Кожному </a:t>
            </a:r>
            <a:r>
              <a:rPr lang="ru-RU" dirty="0" err="1">
                <a:solidFill>
                  <a:srgbClr val="FF0000"/>
                </a:solidFill>
              </a:rPr>
              <a:t>зверненню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надається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індивідуальний</a:t>
            </a:r>
            <a:r>
              <a:rPr lang="ru-RU" dirty="0">
                <a:solidFill>
                  <a:srgbClr val="FF0000"/>
                </a:solidFill>
              </a:rPr>
              <a:t> номер.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6908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заявник</a:t>
            </a:r>
            <a:r>
              <a:rPr lang="ru-RU" dirty="0"/>
              <a:t> не </a:t>
            </a:r>
            <a:r>
              <a:rPr lang="ru-RU" dirty="0" err="1"/>
              <a:t>називає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прізвища</a:t>
            </a:r>
            <a:r>
              <a:rPr lang="ru-RU" dirty="0"/>
              <a:t>, </a:t>
            </a:r>
            <a:r>
              <a:rPr lang="ru-RU" dirty="0" err="1"/>
              <a:t>імені</a:t>
            </a:r>
            <a:r>
              <a:rPr lang="ru-RU" dirty="0"/>
              <a:t>, по </a:t>
            </a:r>
            <a:r>
              <a:rPr lang="ru-RU" dirty="0" err="1"/>
              <a:t>батькові</a:t>
            </a:r>
            <a:r>
              <a:rPr lang="ru-RU" dirty="0"/>
              <a:t>,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реєструється</a:t>
            </a:r>
            <a:r>
              <a:rPr lang="ru-RU" dirty="0"/>
              <a:t> як </a:t>
            </a:r>
            <a:r>
              <a:rPr lang="ru-RU" b="1" dirty="0" err="1">
                <a:solidFill>
                  <a:srgbClr val="FF0000"/>
                </a:solidFill>
              </a:rPr>
              <a:t>анонімне</a:t>
            </a:r>
            <a:r>
              <a:rPr lang="ru-RU" b="1" dirty="0">
                <a:solidFill>
                  <a:srgbClr val="FF0000"/>
                </a:solidFill>
              </a:rPr>
              <a:t> і </a:t>
            </a:r>
            <a:r>
              <a:rPr lang="ru-RU" b="1" dirty="0" err="1">
                <a:solidFill>
                  <a:srgbClr val="FF0000"/>
                </a:solidFill>
              </a:rPr>
              <a:t>розгляду</a:t>
            </a:r>
            <a:r>
              <a:rPr lang="ru-RU" b="1" dirty="0">
                <a:solidFill>
                  <a:srgbClr val="FF0000"/>
                </a:solidFill>
              </a:rPr>
              <a:t> не </a:t>
            </a:r>
            <a:r>
              <a:rPr lang="ru-RU" b="1" dirty="0" err="1">
                <a:solidFill>
                  <a:srgbClr val="FF0000"/>
                </a:solidFill>
              </a:rPr>
              <a:t>підлягає</a:t>
            </a:r>
            <a:r>
              <a:rPr lang="ru-RU" b="1" dirty="0">
                <a:solidFill>
                  <a:srgbClr val="FF0000"/>
                </a:solidFill>
              </a:rPr>
              <a:t>.</a:t>
            </a:r>
          </a:p>
          <a:p>
            <a:r>
              <a:rPr lang="ru-RU" dirty="0"/>
              <a:t>23. </a:t>
            </a:r>
            <a:r>
              <a:rPr lang="ru-RU" dirty="0" err="1"/>
              <a:t>Звернення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не </a:t>
            </a:r>
            <a:r>
              <a:rPr lang="ru-RU" dirty="0" err="1">
                <a:solidFill>
                  <a:srgbClr val="FF0000"/>
                </a:solidFill>
              </a:rPr>
              <a:t>викладено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суті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порушеного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питання</a:t>
            </a:r>
            <a:r>
              <a:rPr lang="ru-RU" dirty="0"/>
              <a:t> (</a:t>
            </a:r>
            <a:r>
              <a:rPr lang="ru-RU" dirty="0" err="1"/>
              <a:t>зауваження</a:t>
            </a:r>
            <a:r>
              <a:rPr lang="ru-RU" dirty="0"/>
              <a:t>, </a:t>
            </a:r>
            <a:r>
              <a:rPr lang="ru-RU" dirty="0" err="1"/>
              <a:t>пропозиції</a:t>
            </a:r>
            <a:r>
              <a:rPr lang="ru-RU" dirty="0"/>
              <a:t>, </a:t>
            </a:r>
            <a:r>
              <a:rPr lang="ru-RU" dirty="0" err="1"/>
              <a:t>прохання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поліції</a:t>
            </a:r>
            <a:r>
              <a:rPr lang="ru-RU" dirty="0"/>
              <a:t>), </a:t>
            </a:r>
            <a:r>
              <a:rPr lang="ru-RU" dirty="0">
                <a:solidFill>
                  <a:srgbClr val="FF0000"/>
                </a:solidFill>
              </a:rPr>
              <a:t>не </a:t>
            </a:r>
            <a:r>
              <a:rPr lang="ru-RU" dirty="0" err="1">
                <a:solidFill>
                  <a:srgbClr val="FF0000"/>
                </a:solidFill>
              </a:rPr>
              <a:t>розглядається</a:t>
            </a:r>
            <a:r>
              <a:rPr lang="ru-RU" dirty="0"/>
              <a:t>, про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працівник</a:t>
            </a:r>
            <a:r>
              <a:rPr lang="ru-RU" dirty="0"/>
              <a:t> контакт-центру </a:t>
            </a:r>
            <a:r>
              <a:rPr lang="ru-RU" dirty="0" err="1"/>
              <a:t>повідомляє</a:t>
            </a:r>
            <a:r>
              <a:rPr lang="ru-RU" dirty="0"/>
              <a:t> </a:t>
            </a:r>
            <a:r>
              <a:rPr lang="ru-RU" dirty="0" err="1"/>
              <a:t>заявника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344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>
                <a:solidFill>
                  <a:srgbClr val="FF0000"/>
                </a:solidFill>
              </a:rPr>
              <a:t>Розгляд звернень та особистий прийом </a:t>
            </a:r>
            <a:r>
              <a:rPr lang="uk-UA" dirty="0"/>
              <a:t>громадян в органах та підрозділах поліції є </a:t>
            </a:r>
            <a:r>
              <a:rPr lang="uk-UA" dirty="0">
                <a:solidFill>
                  <a:srgbClr val="FF0000"/>
                </a:solidFill>
              </a:rPr>
              <a:t>складовою механізму реалізації прав громадян </a:t>
            </a:r>
            <a:r>
              <a:rPr lang="uk-UA" dirty="0"/>
              <a:t>на внесення до органів державної влади пропозицій щодо поліпшення їх діяльності, виявлення недоліків у роботі, оскарження дій посадових осіб та органів державної влади.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94376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Обмеження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Не </a:t>
            </a:r>
            <a:r>
              <a:rPr lang="ru-RU" dirty="0" err="1"/>
              <a:t>допускається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розголошення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одержаних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із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звернень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громадян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відомостей</a:t>
            </a:r>
            <a:r>
              <a:rPr lang="ru-RU" b="1" dirty="0">
                <a:solidFill>
                  <a:srgbClr val="FF0000"/>
                </a:solidFill>
              </a:rPr>
              <a:t> про </a:t>
            </a:r>
            <a:r>
              <a:rPr lang="ru-RU" b="1" dirty="0" err="1">
                <a:solidFill>
                  <a:srgbClr val="FF0000"/>
                </a:solidFill>
              </a:rPr>
              <a:t>особисте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життя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громадян</a:t>
            </a:r>
            <a:r>
              <a:rPr lang="ru-RU" b="1" dirty="0">
                <a:solidFill>
                  <a:srgbClr val="FF0000"/>
                </a:solidFill>
              </a:rPr>
              <a:t> без </a:t>
            </a:r>
            <a:r>
              <a:rPr lang="ru-RU" b="1" dirty="0" err="1">
                <a:solidFill>
                  <a:srgbClr val="FF0000"/>
                </a:solidFill>
              </a:rPr>
              <a:t>їхньої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згоди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чи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відомостей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державну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або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іншу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таємницю</a:t>
            </a:r>
            <a:r>
              <a:rPr lang="ru-RU" dirty="0"/>
              <a:t>, яка </a:t>
            </a:r>
            <a:r>
              <a:rPr lang="ru-RU" dirty="0" err="1"/>
              <a:t>охороняється</a:t>
            </a:r>
            <a:r>
              <a:rPr lang="ru-RU" dirty="0"/>
              <a:t> законом, </a:t>
            </a:r>
            <a:r>
              <a:rPr lang="ru-RU" dirty="0" err="1"/>
              <a:t>конфіденційної</a:t>
            </a:r>
            <a:r>
              <a:rPr lang="ru-RU" dirty="0"/>
              <a:t> та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обмежує</a:t>
            </a:r>
            <a:r>
              <a:rPr lang="ru-RU" dirty="0"/>
              <a:t> права й </a:t>
            </a:r>
            <a:r>
              <a:rPr lang="ru-RU" dirty="0" err="1"/>
              <a:t>законні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 smtClean="0"/>
              <a:t>громадян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Не </a:t>
            </a:r>
            <a:r>
              <a:rPr lang="ru-RU" dirty="0" err="1"/>
              <a:t>допускається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з’ясування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даних</a:t>
            </a:r>
            <a:r>
              <a:rPr lang="ru-RU" b="1" dirty="0">
                <a:solidFill>
                  <a:srgbClr val="FF0000"/>
                </a:solidFill>
              </a:rPr>
              <a:t> про особу </a:t>
            </a:r>
            <a:r>
              <a:rPr lang="ru-RU" b="1" dirty="0" err="1">
                <a:solidFill>
                  <a:srgbClr val="FF0000"/>
                </a:solidFill>
              </a:rPr>
              <a:t>громадянина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які</a:t>
            </a:r>
            <a:r>
              <a:rPr lang="ru-RU" b="1" dirty="0">
                <a:solidFill>
                  <a:srgbClr val="FF0000"/>
                </a:solidFill>
              </a:rPr>
              <a:t> не </a:t>
            </a:r>
            <a:r>
              <a:rPr lang="ru-RU" b="1" dirty="0" err="1">
                <a:solidFill>
                  <a:srgbClr val="FF0000"/>
                </a:solidFill>
              </a:rPr>
              <a:t>стосуються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звернення</a:t>
            </a:r>
            <a:r>
              <a:rPr lang="ru-RU" dirty="0"/>
              <a:t>. На </a:t>
            </a:r>
            <a:r>
              <a:rPr lang="ru-RU" dirty="0" err="1"/>
              <a:t>прохання</a:t>
            </a:r>
            <a:r>
              <a:rPr lang="ru-RU" dirty="0"/>
              <a:t> </a:t>
            </a:r>
            <a:r>
              <a:rPr lang="ru-RU" dirty="0" err="1"/>
              <a:t>громадянина</a:t>
            </a:r>
            <a:r>
              <a:rPr lang="ru-RU" dirty="0"/>
              <a:t>, </a:t>
            </a:r>
            <a:r>
              <a:rPr lang="ru-RU" dirty="0" err="1"/>
              <a:t>висловлене</a:t>
            </a:r>
            <a:r>
              <a:rPr lang="ru-RU" dirty="0"/>
              <a:t> в </a:t>
            </a:r>
            <a:r>
              <a:rPr lang="ru-RU" dirty="0" err="1"/>
              <a:t>усній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зазначене</a:t>
            </a:r>
            <a:r>
              <a:rPr lang="ru-RU" dirty="0"/>
              <a:t> в </a:t>
            </a:r>
            <a:r>
              <a:rPr lang="ru-RU" dirty="0" err="1"/>
              <a:t>тексті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, не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розголошенню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прізвище</a:t>
            </a:r>
            <a:r>
              <a:rPr lang="ru-RU" dirty="0"/>
              <a:t>,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та </a:t>
            </a:r>
            <a:r>
              <a:rPr lang="ru-RU" dirty="0" err="1"/>
              <a:t>роботи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!     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/>
              <a:t>заборона не </a:t>
            </a:r>
            <a:r>
              <a:rPr lang="ru-RU" dirty="0" err="1"/>
              <a:t>поширюється</a:t>
            </a:r>
            <a:r>
              <a:rPr lang="ru-RU" dirty="0"/>
              <a:t> на </a:t>
            </a:r>
            <a:r>
              <a:rPr lang="ru-RU" dirty="0" err="1"/>
              <a:t>випадки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повідомлення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інформації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що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міститься</a:t>
            </a:r>
            <a:r>
              <a:rPr lang="ru-RU" b="1" dirty="0">
                <a:solidFill>
                  <a:srgbClr val="FF0000"/>
                </a:solidFill>
              </a:rPr>
              <a:t> у </a:t>
            </a:r>
            <a:r>
              <a:rPr lang="ru-RU" b="1" dirty="0" err="1">
                <a:solidFill>
                  <a:srgbClr val="FF0000"/>
                </a:solidFill>
              </a:rPr>
              <a:t>зверненні</a:t>
            </a:r>
            <a:r>
              <a:rPr lang="ru-RU" b="1" dirty="0">
                <a:solidFill>
                  <a:srgbClr val="FF0000"/>
                </a:solidFill>
              </a:rPr>
              <a:t>, особам, </a:t>
            </a:r>
            <a:r>
              <a:rPr lang="ru-RU" b="1" dirty="0" err="1">
                <a:solidFill>
                  <a:srgbClr val="FF0000"/>
                </a:solidFill>
              </a:rPr>
              <a:t>яких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стосується</a:t>
            </a:r>
            <a:r>
              <a:rPr lang="ru-RU" b="1" dirty="0">
                <a:solidFill>
                  <a:srgbClr val="FF0000"/>
                </a:solidFill>
              </a:rPr>
              <a:t> справа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18484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975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 України мають право звернутися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органів (підрозділів) поліції, їх керівників із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зауваженнями, скаргами та пропозиціями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питань, пов’язаних з діяльністю Національної поліції України, підприємств, установ та організацій, що належать до сфери її управління, із заявами або клопотаннями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реалізацію своїх соціально-економічних, політичних та особистих прав і законних інтересів, а також зі скаргами про їх порушення.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248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/>
              <a:t>Особи, </a:t>
            </a:r>
            <a:r>
              <a:rPr lang="uk-UA" b="1" dirty="0">
                <a:solidFill>
                  <a:srgbClr val="FF0000"/>
                </a:solidFill>
              </a:rPr>
              <a:t>які не є громадянами України </a:t>
            </a:r>
            <a:r>
              <a:rPr lang="uk-UA" dirty="0"/>
              <a:t>і законно перебувають на її території, </a:t>
            </a:r>
            <a:r>
              <a:rPr lang="uk-UA" b="1" dirty="0">
                <a:solidFill>
                  <a:srgbClr val="FF0000"/>
                </a:solidFill>
              </a:rPr>
              <a:t>можуть також подавати звернення, як і громадяни України</a:t>
            </a:r>
            <a:r>
              <a:rPr lang="uk-UA" dirty="0"/>
              <a:t>, якщо інше не передбачено законодавством України та міжнародними </a:t>
            </a:r>
            <a:r>
              <a:rPr lang="uk-UA" dirty="0" smtClean="0"/>
              <a:t>договорами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FF0000"/>
                </a:solidFill>
              </a:rPr>
              <a:t>Забороняється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відмова</a:t>
            </a:r>
            <a:r>
              <a:rPr lang="ru-RU" b="1" dirty="0">
                <a:solidFill>
                  <a:srgbClr val="FF0000"/>
                </a:solidFill>
              </a:rPr>
              <a:t> в </a:t>
            </a:r>
            <a:r>
              <a:rPr lang="ru-RU" b="1" dirty="0" err="1">
                <a:solidFill>
                  <a:srgbClr val="FF0000"/>
                </a:solidFill>
              </a:rPr>
              <a:t>прийнятті</a:t>
            </a:r>
            <a:r>
              <a:rPr lang="ru-RU" b="1" dirty="0">
                <a:solidFill>
                  <a:srgbClr val="FF0000"/>
                </a:solidFill>
              </a:rPr>
              <a:t> та </a:t>
            </a:r>
            <a:r>
              <a:rPr lang="ru-RU" b="1" dirty="0" err="1">
                <a:solidFill>
                  <a:srgbClr val="FF0000"/>
                </a:solidFill>
              </a:rPr>
              <a:t>розгляді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звернення</a:t>
            </a:r>
            <a:r>
              <a:rPr lang="ru-RU" dirty="0"/>
              <a:t> з </a:t>
            </a:r>
            <a:r>
              <a:rPr lang="ru-RU" dirty="0" err="1"/>
              <a:t>посиланням</a:t>
            </a:r>
            <a:r>
              <a:rPr lang="ru-RU" dirty="0"/>
              <a:t> на </a:t>
            </a:r>
            <a:r>
              <a:rPr lang="ru-RU" b="1" dirty="0" err="1">
                <a:solidFill>
                  <a:srgbClr val="FF0000"/>
                </a:solidFill>
              </a:rPr>
              <a:t>політичні</a:t>
            </a:r>
            <a:r>
              <a:rPr lang="ru-RU" b="1" dirty="0">
                <a:solidFill>
                  <a:srgbClr val="FF0000"/>
                </a:solidFill>
              </a:rPr>
              <a:t> погляди, </a:t>
            </a:r>
            <a:r>
              <a:rPr lang="ru-RU" b="1" dirty="0" err="1">
                <a:solidFill>
                  <a:srgbClr val="FF0000"/>
                </a:solidFill>
              </a:rPr>
              <a:t>партійну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належність</a:t>
            </a:r>
            <a:r>
              <a:rPr lang="ru-RU" b="1" dirty="0">
                <a:solidFill>
                  <a:srgbClr val="FF0000"/>
                </a:solidFill>
              </a:rPr>
              <a:t>, стать, </a:t>
            </a:r>
            <a:r>
              <a:rPr lang="ru-RU" b="1" dirty="0" err="1">
                <a:solidFill>
                  <a:srgbClr val="FF0000"/>
                </a:solidFill>
              </a:rPr>
              <a:t>вік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віросповідання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національність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громадянина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незнання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мови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звернення</a:t>
            </a:r>
            <a:r>
              <a:rPr lang="ru-RU" b="1" dirty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099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Громадяни мають право </a:t>
            </a:r>
            <a:r>
              <a:rPr lang="uk-UA" dirty="0">
                <a:solidFill>
                  <a:srgbClr val="FF0000"/>
                </a:solidFill>
              </a:rPr>
              <a:t>звертатися</a:t>
            </a:r>
            <a:r>
              <a:rPr lang="uk-UA" dirty="0"/>
              <a:t> до органів (підрозділів) </a:t>
            </a:r>
            <a:r>
              <a:rPr lang="uk-UA" dirty="0">
                <a:solidFill>
                  <a:srgbClr val="FF0000"/>
                </a:solidFill>
              </a:rPr>
              <a:t>поліції українською чи іншою мовою, прийнятною для сторін.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199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Робота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зверненнями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і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особистий</a:t>
            </a:r>
            <a:r>
              <a:rPr lang="ru-RU" dirty="0"/>
              <a:t> </a:t>
            </a:r>
            <a:r>
              <a:rPr lang="ru-RU" dirty="0" err="1"/>
              <a:t>прийом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такі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складові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елементи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>
                <a:solidFill>
                  <a:srgbClr val="FF0000"/>
                </a:solidFill>
              </a:rPr>
              <a:t>приймання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реєстрація</a:t>
            </a:r>
            <a:r>
              <a:rPr lang="ru-RU" dirty="0"/>
              <a:t> і </a:t>
            </a:r>
            <a:r>
              <a:rPr lang="ru-RU" dirty="0" err="1"/>
              <a:t>первинний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розгляд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звернень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>
                <a:solidFill>
                  <a:srgbClr val="FF0000"/>
                </a:solidFill>
              </a:rPr>
              <a:t>вирішення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питань</a:t>
            </a:r>
            <a:r>
              <a:rPr lang="ru-RU" dirty="0"/>
              <a:t>, </a:t>
            </a:r>
            <a:r>
              <a:rPr lang="ru-RU" dirty="0" err="1"/>
              <a:t>порушених</a:t>
            </a:r>
            <a:r>
              <a:rPr lang="ru-RU" dirty="0"/>
              <a:t> у </a:t>
            </a:r>
            <a:r>
              <a:rPr lang="ru-RU" dirty="0" err="1"/>
              <a:t>зверненнях</a:t>
            </a:r>
            <a:r>
              <a:rPr lang="ru-RU" dirty="0"/>
              <a:t>, та </a:t>
            </a:r>
            <a:r>
              <a:rPr lang="ru-RU" dirty="0" err="1">
                <a:solidFill>
                  <a:srgbClr val="FF0000"/>
                </a:solidFill>
              </a:rPr>
              <a:t>надання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відповідей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авторам;</a:t>
            </a:r>
          </a:p>
          <a:p>
            <a:r>
              <a:rPr lang="ru-RU" dirty="0"/>
              <a:t>3) </a:t>
            </a:r>
            <a:r>
              <a:rPr lang="ru-RU" dirty="0">
                <a:solidFill>
                  <a:srgbClr val="FF0000"/>
                </a:solidFill>
              </a:rPr>
              <a:t>контроль за станом </a:t>
            </a:r>
            <a:r>
              <a:rPr lang="ru-RU" dirty="0" err="1">
                <a:solidFill>
                  <a:srgbClr val="FF0000"/>
                </a:solidFill>
              </a:rPr>
              <a:t>роботи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зверненнями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>
                <a:solidFill>
                  <a:srgbClr val="FF0000"/>
                </a:solidFill>
              </a:rPr>
              <a:t>узагальнення</a:t>
            </a:r>
            <a:r>
              <a:rPr lang="ru-RU" dirty="0">
                <a:solidFill>
                  <a:srgbClr val="FF0000"/>
                </a:solidFill>
              </a:rPr>
              <a:t> та </a:t>
            </a:r>
            <a:r>
              <a:rPr lang="ru-RU" dirty="0" err="1">
                <a:solidFill>
                  <a:srgbClr val="FF0000"/>
                </a:solidFill>
              </a:rPr>
              <a:t>аналіз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звернень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 smtClean="0"/>
              <a:t>;</a:t>
            </a:r>
          </a:p>
          <a:p>
            <a:r>
              <a:rPr lang="ru-RU" dirty="0"/>
              <a:t>5) </a:t>
            </a:r>
            <a:r>
              <a:rPr lang="ru-RU" dirty="0" err="1">
                <a:solidFill>
                  <a:srgbClr val="FF0000"/>
                </a:solidFill>
              </a:rPr>
              <a:t>використання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результатів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аналізу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1153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Діловодство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Діловодство</a:t>
            </a:r>
            <a:r>
              <a:rPr lang="ru-RU" dirty="0"/>
              <a:t> за </a:t>
            </a:r>
            <a:r>
              <a:rPr lang="ru-RU" dirty="0" err="1"/>
              <a:t>зверненнями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ведеться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структурним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підрозділом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органів</a:t>
            </a:r>
            <a:r>
              <a:rPr lang="ru-RU" dirty="0"/>
              <a:t> (</a:t>
            </a:r>
            <a:r>
              <a:rPr lang="ru-RU" dirty="0" err="1"/>
              <a:t>підрозділів</a:t>
            </a:r>
            <a:r>
              <a:rPr lang="ru-RU" dirty="0"/>
              <a:t>) </a:t>
            </a:r>
            <a:r>
              <a:rPr lang="ru-RU" dirty="0" err="1"/>
              <a:t>поліції</a:t>
            </a:r>
            <a:r>
              <a:rPr lang="ru-RU" dirty="0"/>
              <a:t>, на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покладено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особами, </a:t>
            </a:r>
            <a:r>
              <a:rPr lang="ru-RU" dirty="0" err="1">
                <a:solidFill>
                  <a:srgbClr val="FF0000"/>
                </a:solidFill>
              </a:rPr>
              <a:t>відповідальними</a:t>
            </a:r>
            <a:r>
              <a:rPr lang="ru-RU" dirty="0">
                <a:solidFill>
                  <a:srgbClr val="FF0000"/>
                </a:solidFill>
              </a:rPr>
              <a:t> за </a:t>
            </a:r>
            <a:r>
              <a:rPr lang="ru-RU" dirty="0" err="1">
                <a:solidFill>
                  <a:srgbClr val="FF0000"/>
                </a:solidFill>
              </a:rPr>
              <a:t>організацію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роботи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зверненнями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громадян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/>
              <a:t>окремо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діловодства</a:t>
            </a:r>
            <a:r>
              <a:rPr lang="ru-RU" dirty="0"/>
              <a:t>.</a:t>
            </a:r>
          </a:p>
          <a:p>
            <a:r>
              <a:rPr lang="ru-RU" dirty="0"/>
              <a:t>11. Порядок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діловодства</a:t>
            </a:r>
            <a:r>
              <a:rPr lang="ru-RU" dirty="0"/>
              <a:t> за </a:t>
            </a:r>
            <a:r>
              <a:rPr lang="ru-RU" dirty="0" err="1"/>
              <a:t>зверненнями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державну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або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іншу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таємницю</a:t>
            </a:r>
            <a:r>
              <a:rPr lang="ru-RU" dirty="0"/>
              <a:t>, яку </a:t>
            </a:r>
            <a:r>
              <a:rPr lang="ru-RU" dirty="0" err="1"/>
              <a:t>охороняє</a:t>
            </a:r>
            <a:r>
              <a:rPr lang="ru-RU" dirty="0"/>
              <a:t> закон,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спеціальними</a:t>
            </a:r>
            <a:r>
              <a:rPr lang="ru-RU" dirty="0"/>
              <a:t> нормативно-</a:t>
            </a:r>
            <a:r>
              <a:rPr lang="ru-RU" dirty="0" err="1"/>
              <a:t>правовими</a:t>
            </a:r>
            <a:r>
              <a:rPr lang="ru-RU" dirty="0"/>
              <a:t> актами.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772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/>
              <a:t>надходять</a:t>
            </a:r>
            <a:r>
              <a:rPr lang="ru-RU" dirty="0"/>
              <a:t> до </a:t>
            </a:r>
            <a:r>
              <a:rPr lang="ru-RU" dirty="0" err="1"/>
              <a:t>органів</a:t>
            </a:r>
            <a:r>
              <a:rPr lang="ru-RU" dirty="0"/>
              <a:t> (</a:t>
            </a:r>
            <a:r>
              <a:rPr lang="ru-RU" dirty="0" err="1"/>
              <a:t>підрозділів</a:t>
            </a:r>
            <a:r>
              <a:rPr lang="ru-RU" dirty="0"/>
              <a:t>) </a:t>
            </a:r>
            <a:r>
              <a:rPr lang="ru-RU" dirty="0" err="1"/>
              <a:t>поліції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листів</a:t>
            </a:r>
            <a:r>
              <a:rPr lang="ru-RU" dirty="0"/>
              <a:t>, </a:t>
            </a:r>
            <a:r>
              <a:rPr lang="ru-RU" b="1" dirty="0" err="1">
                <a:solidFill>
                  <a:srgbClr val="FF0000"/>
                </a:solidFill>
              </a:rPr>
              <a:t>під</a:t>
            </a:r>
            <a:r>
              <a:rPr lang="ru-RU" b="1" dirty="0">
                <a:solidFill>
                  <a:srgbClr val="FF0000"/>
                </a:solidFill>
              </a:rPr>
              <a:t> час </a:t>
            </a:r>
            <a:r>
              <a:rPr lang="ru-RU" b="1" dirty="0" err="1">
                <a:solidFill>
                  <a:srgbClr val="FF0000"/>
                </a:solidFill>
              </a:rPr>
              <a:t>їх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особистого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прийому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посадовими</a:t>
            </a:r>
            <a:r>
              <a:rPr lang="ru-RU" b="1" dirty="0">
                <a:solidFill>
                  <a:srgbClr val="FF0000"/>
                </a:solidFill>
              </a:rPr>
              <a:t> особами</a:t>
            </a:r>
            <a:r>
              <a:rPr lang="ru-RU" dirty="0"/>
              <a:t>,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мережі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Інтернет</a:t>
            </a:r>
            <a:r>
              <a:rPr lang="ru-RU" dirty="0"/>
              <a:t>,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електронного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зв’язку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b="1" dirty="0" err="1">
                <a:solidFill>
                  <a:srgbClr val="FF0000"/>
                </a:solidFill>
              </a:rPr>
              <a:t>засобів</a:t>
            </a:r>
            <a:r>
              <a:rPr lang="ru-RU" b="1" dirty="0">
                <a:solidFill>
                  <a:srgbClr val="FF0000"/>
                </a:solidFill>
              </a:rPr>
              <a:t> телефонного </a:t>
            </a:r>
            <a:r>
              <a:rPr lang="ru-RU" b="1" dirty="0" err="1">
                <a:solidFill>
                  <a:srgbClr val="FF0000"/>
                </a:solidFill>
              </a:rPr>
              <a:t>зв’язку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через </a:t>
            </a:r>
            <a:r>
              <a:rPr lang="ru-RU" dirty="0" err="1"/>
              <a:t>контактні</a:t>
            </a:r>
            <a:r>
              <a:rPr lang="ru-RU" dirty="0"/>
              <a:t> </a:t>
            </a:r>
            <a:r>
              <a:rPr lang="ru-RU" dirty="0" err="1"/>
              <a:t>центри</a:t>
            </a:r>
            <a:r>
              <a:rPr lang="ru-RU" dirty="0"/>
              <a:t>, </a:t>
            </a:r>
            <a:r>
              <a:rPr lang="ru-RU" dirty="0" err="1"/>
              <a:t>телефонні</a:t>
            </a:r>
            <a:r>
              <a:rPr lang="ru-RU" dirty="0"/>
              <a:t> «</a:t>
            </a:r>
            <a:r>
              <a:rPr lang="ru-RU" dirty="0" err="1"/>
              <a:t>гарячі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3840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1620</Words>
  <Application>Microsoft Office PowerPoint</Application>
  <PresentationFormat>Экран (4:3)</PresentationFormat>
  <Paragraphs>76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Діяльність працівників Національної поліції у сфері розгляду звернень громадян</vt:lpstr>
      <vt:lpstr>Презентация PowerPoint</vt:lpstr>
      <vt:lpstr>Презентация PowerPoint</vt:lpstr>
      <vt:lpstr>Презентация PowerPoint</vt:lpstr>
      <vt:lpstr>Презентация PowerPoint</vt:lpstr>
      <vt:lpstr>Мова</vt:lpstr>
      <vt:lpstr>Презентация PowerPoint</vt:lpstr>
      <vt:lpstr>Діловодство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Види звернень</vt:lpstr>
      <vt:lpstr>Види звернень</vt:lpstr>
      <vt:lpstr>Види звернень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Зміст звернення</vt:lpstr>
      <vt:lpstr>Презентация PowerPoint</vt:lpstr>
      <vt:lpstr>Організація роботи зі зверненнями громадян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Обмеження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Діяльність працівників Національної поліції у сфері розгляду звернень громадян</dc:title>
  <dc:creator>DashkO_o</dc:creator>
  <cp:lastModifiedBy>DashkO_o</cp:lastModifiedBy>
  <cp:revision>5</cp:revision>
  <dcterms:created xsi:type="dcterms:W3CDTF">2021-10-26T20:27:02Z</dcterms:created>
  <dcterms:modified xsi:type="dcterms:W3CDTF">2021-10-26T21:17:24Z</dcterms:modified>
</cp:coreProperties>
</file>