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9" r:id="rId5"/>
    <p:sldId id="260" r:id="rId6"/>
    <p:sldId id="261" r:id="rId7"/>
    <p:sldId id="262" r:id="rId8"/>
    <p:sldId id="268" r:id="rId9"/>
    <p:sldId id="263" r:id="rId10"/>
    <p:sldId id="265" r:id="rId11"/>
    <p:sldId id="264" r:id="rId12"/>
    <p:sldId id="266" r:id="rId13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4050" autoAdjust="0"/>
  </p:normalViewPr>
  <p:slideViewPr>
    <p:cSldViewPr>
      <p:cViewPr>
        <p:scale>
          <a:sx n="60" d="100"/>
          <a:sy n="60" d="100"/>
        </p:scale>
        <p:origin x="-1572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285720" y="571480"/>
            <a:ext cx="8712000" cy="21630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 dirty="0" err="1">
                <a:solidFill>
                  <a:srgbClr val="1510E2"/>
                </a:solidFill>
                <a:latin typeface="Calibri"/>
                <a:ea typeface="DejaVu Sans"/>
              </a:rPr>
              <a:t>Навчальна</a:t>
            </a:r>
            <a:r>
              <a:rPr lang="ru-RU" sz="4400" b="1" strike="noStrike" spc="-1" dirty="0">
                <a:solidFill>
                  <a:srgbClr val="1510E2"/>
                </a:solidFill>
                <a:latin typeface="Calibri"/>
                <a:ea typeface="DejaVu Sans"/>
              </a:rPr>
              <a:t> </a:t>
            </a:r>
            <a:r>
              <a:rPr lang="ru-RU" sz="4400" b="1" strike="noStrike" spc="-1" dirty="0" err="1">
                <a:solidFill>
                  <a:srgbClr val="1510E2"/>
                </a:solidFill>
                <a:latin typeface="Calibri"/>
                <a:ea typeface="DejaVu Sans"/>
              </a:rPr>
              <a:t>дисципліна</a:t>
            </a:r>
            <a:endParaRPr lang="ru-RU" sz="4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5400" b="1" strike="noStrike" spc="-1" dirty="0" smtClean="0">
                <a:solidFill>
                  <a:srgbClr val="FF0000"/>
                </a:solidFill>
                <a:latin typeface="Calibri"/>
                <a:ea typeface="DejaVu Sans"/>
              </a:rPr>
              <a:t>«</a:t>
            </a:r>
            <a:r>
              <a:rPr lang="ru-RU" sz="5400" b="1" strike="noStrike" spc="-1" dirty="0" err="1" smtClean="0">
                <a:solidFill>
                  <a:srgbClr val="FF0000"/>
                </a:solidFill>
                <a:latin typeface="Calibri"/>
                <a:ea typeface="DejaVu Sans"/>
              </a:rPr>
              <a:t>Біохімія</a:t>
            </a:r>
            <a:r>
              <a:rPr lang="ru-RU" sz="5400" b="1" strike="noStrike" spc="-1" dirty="0" smtClean="0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lang="ru-RU" sz="5400" b="1" strike="noStrike" spc="-1" dirty="0" err="1" smtClean="0">
                <a:solidFill>
                  <a:srgbClr val="FF0000"/>
                </a:solidFill>
                <a:latin typeface="Calibri"/>
                <a:ea typeface="DejaVu Sans"/>
              </a:rPr>
              <a:t>вітамінів</a:t>
            </a:r>
            <a:r>
              <a:rPr lang="ru-RU" sz="5400" b="1" strike="noStrike" spc="-1" dirty="0" smtClean="0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lang="ru-RU" sz="5400" b="1" spc="-1" dirty="0" smtClean="0">
                <a:solidFill>
                  <a:srgbClr val="FF0000"/>
                </a:solidFill>
                <a:latin typeface="Calibri"/>
              </a:rPr>
              <a:t>та </a:t>
            </a:r>
            <a:r>
              <a:rPr lang="ru-RU" sz="5400" b="1" spc="-1" dirty="0" err="1" smtClean="0">
                <a:solidFill>
                  <a:srgbClr val="FF0000"/>
                </a:solidFill>
                <a:latin typeface="Calibri"/>
              </a:rPr>
              <a:t>гормонів</a:t>
            </a:r>
            <a:r>
              <a:rPr lang="ru-RU" sz="5400" b="1" strike="noStrike" spc="-1" dirty="0" smtClean="0">
                <a:solidFill>
                  <a:srgbClr val="FF0000"/>
                </a:solidFill>
                <a:latin typeface="Calibri"/>
                <a:ea typeface="DejaVu Sans"/>
              </a:rPr>
              <a:t>»</a:t>
            </a:r>
            <a:endParaRPr lang="ru-RU" sz="5400" b="0" strike="noStrike" spc="-1" dirty="0">
              <a:latin typeface="Arial"/>
            </a:endParaRPr>
          </a:p>
        </p:txBody>
      </p:sp>
      <p:sp>
        <p:nvSpPr>
          <p:cNvPr id="78" name="CustomShape 3"/>
          <p:cNvSpPr/>
          <p:nvPr/>
        </p:nvSpPr>
        <p:spPr>
          <a:xfrm>
            <a:off x="5500800" y="5072040"/>
            <a:ext cx="318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  <a:spcBef>
                <a:spcPts val="799"/>
              </a:spcBef>
            </a:pPr>
            <a:r>
              <a:rPr lang="ru-RU" sz="2000" b="1" i="1" strike="noStrike" spc="-1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35846" name="Picture 6" descr="Ліки від ВІЛ та генна інженерія: в чому взаємозв'язок? - ITM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43182"/>
            <a:ext cx="3000396" cy="2251498"/>
          </a:xfrm>
          <a:prstGeom prst="rect">
            <a:avLst/>
          </a:prstGeom>
          <a:noFill/>
        </p:spPr>
      </p:pic>
      <p:pic>
        <p:nvPicPr>
          <p:cNvPr id="16386" name="Picture 2" descr="Вітаміни, їх роль в обміні речовин та енергії - Підручник з Біології і  екології. 10 клас. Соболь - Нова програм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3357562"/>
            <a:ext cx="2714644" cy="2702306"/>
          </a:xfrm>
          <a:prstGeom prst="rect">
            <a:avLst/>
          </a:prstGeom>
          <a:noFill/>
        </p:spPr>
      </p:pic>
      <p:pic>
        <p:nvPicPr>
          <p:cNvPr id="16388" name="Picture 4" descr="Гормони (Тиреоїдна панель) :: Міський лікувально-діагностичний центр  м.Вінниця (МЛДЦ Вінниця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66" y="4786322"/>
            <a:ext cx="3071834" cy="186213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 l="17569" t="29297" r="41252" b="18945"/>
          <a:stretch>
            <a:fillRect/>
          </a:stretch>
        </p:blipFill>
        <p:spPr bwMode="auto">
          <a:xfrm>
            <a:off x="500034" y="500042"/>
            <a:ext cx="8087321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 l="16472" t="29297" r="40702" b="14062"/>
          <a:stretch>
            <a:fillRect/>
          </a:stretch>
        </p:blipFill>
        <p:spPr bwMode="auto">
          <a:xfrm>
            <a:off x="214282" y="200483"/>
            <a:ext cx="8715436" cy="6371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936000" y="1584000"/>
            <a:ext cx="7272000" cy="346320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TextShape 2"/>
          <p:cNvSpPr txBox="1"/>
          <p:nvPr/>
        </p:nvSpPr>
        <p:spPr>
          <a:xfrm>
            <a:off x="571472" y="285728"/>
            <a:ext cx="8215370" cy="624641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just"/>
            <a:r>
              <a:rPr lang="uk-UA" sz="2800" b="1" i="1" strike="noStrike" spc="-1" dirty="0">
                <a:solidFill>
                  <a:srgbClr val="1510E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Метою вивчення навчальної дисципліни </a:t>
            </a:r>
            <a:r>
              <a:rPr lang="uk-UA" sz="2800" b="1" i="1" strike="noStrike" spc="-1" dirty="0" smtClean="0">
                <a:solidFill>
                  <a:srgbClr val="1510E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</a:t>
            </a:r>
            <a:r>
              <a:rPr lang="ru-RU" sz="2800" b="1" i="1" spc="-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Біохімія</a:t>
            </a:r>
            <a:r>
              <a:rPr lang="ru-RU" sz="2800" b="1" i="1" spc="-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spc="-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вітамінів</a:t>
            </a:r>
            <a:r>
              <a:rPr lang="ru-RU" sz="2800" b="1" i="1" spc="-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b="1" i="1" spc="-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гормонів</a:t>
            </a:r>
            <a:r>
              <a:rPr lang="uk-UA" sz="2800" b="1" i="1" strike="noStrike" spc="-1" dirty="0" smtClean="0">
                <a:solidFill>
                  <a:srgbClr val="1510E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 </a:t>
            </a:r>
            <a:r>
              <a:rPr lang="uk-UA" sz="2800" b="1" i="1" strike="noStrike" spc="-1" dirty="0" smtClean="0">
                <a:solidFill>
                  <a:srgbClr val="1510E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є</a:t>
            </a:r>
            <a:r>
              <a:rPr lang="uk-UA" sz="2400" b="1" strike="noStrike" spc="-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отримання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студентами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сучасних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про синтез,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секрецію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структуру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гормонів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переносників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забезпечує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молекулярні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механізми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інтеграції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метаболізму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клітин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органів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організму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цілому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; про структуру та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функції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вітамінів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розчиняються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воді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жирах,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джерелах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їхнього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вмісту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800" b="1" strike="noStrike" spc="-1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/>
            <a:endParaRPr lang="uk-UA" sz="2400" b="1" strike="noStrike" spc="-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800" b="1" i="1" strike="noStrike" spc="-1" dirty="0">
                <a:solidFill>
                  <a:srgbClr val="1510E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Основним завданням вивчення дисципліни </a:t>
            </a:r>
            <a:r>
              <a:rPr lang="uk-UA" sz="2800" b="1" i="1" strike="noStrike" spc="-1" dirty="0" smtClean="0">
                <a:solidFill>
                  <a:srgbClr val="1510E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</a:t>
            </a:r>
            <a:r>
              <a:rPr lang="ru-RU" sz="2800" b="1" i="1" spc="-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Біохімія</a:t>
            </a:r>
            <a:r>
              <a:rPr lang="ru-RU" sz="2800" b="1" i="1" spc="-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spc="-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вітамінів</a:t>
            </a:r>
            <a:r>
              <a:rPr lang="ru-RU" sz="2800" b="1" i="1" spc="-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b="1" i="1" spc="-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гормонів</a:t>
            </a:r>
            <a:r>
              <a:rPr lang="uk-UA" sz="2800" b="1" i="1" strike="noStrike" spc="-1" dirty="0" smtClean="0">
                <a:solidFill>
                  <a:srgbClr val="1510E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</a:t>
            </a:r>
            <a:r>
              <a:rPr lang="ru-RU" sz="2800" b="1" i="1" strike="noStrike" spc="-1" dirty="0" smtClean="0">
                <a:solidFill>
                  <a:srgbClr val="1510E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b="1" i="1" strike="noStrike" spc="-1" dirty="0" err="1" smtClean="0">
                <a:solidFill>
                  <a:srgbClr val="1510E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є</a:t>
            </a:r>
            <a:r>
              <a:rPr lang="ru-RU" sz="2800" b="1" i="1" strike="noStrike" spc="-1" dirty="0" smtClean="0">
                <a:solidFill>
                  <a:srgbClr val="1510E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вивчення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регуляції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внутрішніх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органів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гормонів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виділених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ендокринними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клітинами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безпосередньо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 кров,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дифундуючих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міжклітинний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простір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сусідні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клітини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вивчення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функції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водо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та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жиророзчинних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вітамінів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strike="noStrike" spc="-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214282" y="2857496"/>
            <a:ext cx="8713718" cy="38457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216000" indent="-216000" algn="just">
              <a:lnSpc>
                <a:spcPct val="8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lang="ru-RU" sz="2800" b="1" strike="noStrike" spc="-1" dirty="0" smtClean="0">
                <a:latin typeface="Times New Roman" pitchFamily="18" charset="0"/>
                <a:ea typeface="DejaVu Sans"/>
                <a:cs typeface="Times New Roman" pitchFamily="18" charset="0"/>
              </a:rPr>
              <a:t>1</a:t>
            </a:r>
            <a:r>
              <a:rPr lang="ru-RU" sz="2800" b="1" strike="noStrike" spc="-1" dirty="0" smtClean="0">
                <a:latin typeface="Times New Roman" pitchFamily="18" charset="0"/>
                <a:ea typeface="DejaVu Sans"/>
                <a:cs typeface="Times New Roman" pitchFamily="18" charset="0"/>
              </a:rPr>
              <a:t>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Гіпоталамо-гіпофізарні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гормони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16000" indent="-216000" algn="just">
              <a:lnSpc>
                <a:spcPct val="8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Гормони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щитоподібної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паращитоподібних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залоз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підшлункової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залози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16000" indent="-216000" algn="just">
              <a:lnSpc>
                <a:spcPct val="8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Стероїдні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гормони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надниркових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статевих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залоз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Змістовий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модуль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16000" indent="-216000" algn="just">
              <a:lnSpc>
                <a:spcPct val="8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Поняття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про АПУД систему: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гормони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окремих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органів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тканин та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клітин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тканинні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гормони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фактори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росту). </a:t>
            </a:r>
          </a:p>
          <a:p>
            <a:pPr marL="216000" indent="-216000" algn="just">
              <a:lnSpc>
                <a:spcPct val="8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Водорозчинні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вітаміни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16000" indent="-216000" algn="just">
              <a:lnSpc>
                <a:spcPct val="8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Жиророзчинні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вітаміни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strike="noStrike" spc="-1" dirty="0" smtClean="0"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endParaRPr lang="ru-RU" sz="2800" b="1" strike="noStrike" spc="-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endParaRPr lang="ru-RU" sz="2000" b="0" strike="noStrike" spc="-1" dirty="0">
              <a:latin typeface="Arial"/>
            </a:endParaRPr>
          </a:p>
        </p:txBody>
      </p:sp>
      <p:sp>
        <p:nvSpPr>
          <p:cNvPr id="85" name="CustomShape 2"/>
          <p:cNvSpPr/>
          <p:nvPr/>
        </p:nvSpPr>
        <p:spPr>
          <a:xfrm>
            <a:off x="4214810" y="285728"/>
            <a:ext cx="4713190" cy="23068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800" b="1" strike="noStrike" spc="-1" dirty="0" err="1" smtClean="0">
                <a:solidFill>
                  <a:srgbClr val="0070C0"/>
                </a:solidFill>
                <a:latin typeface="Calibri"/>
                <a:ea typeface="DejaVu Sans"/>
              </a:rPr>
              <a:t>Орієнтовний</a:t>
            </a:r>
            <a:r>
              <a:rPr lang="ru-RU" sz="4800" b="1" strike="noStrike" spc="-1" dirty="0" smtClean="0">
                <a:solidFill>
                  <a:srgbClr val="0070C0"/>
                </a:solidFill>
                <a:latin typeface="Calibri"/>
                <a:ea typeface="DejaVu Sans"/>
              </a:rPr>
              <a:t> </a:t>
            </a:r>
            <a:r>
              <a:rPr lang="ru-RU" sz="4800" b="1" strike="noStrike" spc="-1" dirty="0" err="1" smtClean="0">
                <a:solidFill>
                  <a:srgbClr val="0070C0"/>
                </a:solidFill>
                <a:latin typeface="Calibri"/>
                <a:ea typeface="DejaVu Sans"/>
              </a:rPr>
              <a:t>перелік</a:t>
            </a:r>
            <a:r>
              <a:rPr lang="ru-RU" sz="4800" b="1" strike="noStrike" spc="-1" dirty="0" smtClean="0">
                <a:solidFill>
                  <a:srgbClr val="0070C0"/>
                </a:solidFill>
                <a:latin typeface="Calibri"/>
                <a:ea typeface="DejaVu Sans"/>
              </a:rPr>
              <a:t> тем курсу</a:t>
            </a:r>
            <a:endParaRPr lang="ru-RU" sz="4800" b="0" strike="noStrike" spc="-1" dirty="0">
              <a:latin typeface="Arial"/>
            </a:endParaRPr>
          </a:p>
        </p:txBody>
      </p:sp>
      <p:pic>
        <p:nvPicPr>
          <p:cNvPr id="32770" name="Picture 2" descr="Генна інженерія: 20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3992259" cy="224314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 l="23609" t="24414" r="23682" b="6250"/>
          <a:stretch>
            <a:fillRect/>
          </a:stretch>
        </p:blipFill>
        <p:spPr bwMode="auto">
          <a:xfrm>
            <a:off x="31532" y="47297"/>
            <a:ext cx="9074382" cy="6711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 l="23609" t="18554" r="23682" b="11133"/>
          <a:stretch>
            <a:fillRect/>
          </a:stretch>
        </p:blipFill>
        <p:spPr bwMode="auto">
          <a:xfrm>
            <a:off x="0" y="160743"/>
            <a:ext cx="9144000" cy="669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50112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1" dirty="0" err="1" smtClean="0">
                <a:solidFill>
                  <a:srgbClr val="FF0000"/>
                </a:solidFill>
              </a:rPr>
              <a:t>Гормони</a:t>
            </a:r>
            <a:r>
              <a:rPr lang="ru-RU" sz="3200" b="1" i="1" dirty="0" smtClean="0">
                <a:solidFill>
                  <a:srgbClr val="FF0000"/>
                </a:solidFill>
              </a:rPr>
              <a:t> </a:t>
            </a:r>
            <a:r>
              <a:rPr lang="ru-RU" sz="3200" b="1" i="1" dirty="0" smtClean="0"/>
              <a:t>- </a:t>
            </a:r>
            <a:r>
              <a:rPr lang="ru-RU" sz="3200" b="1" i="1" dirty="0" err="1" smtClean="0"/>
              <a:t>хімічні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посередники</a:t>
            </a:r>
            <a:r>
              <a:rPr lang="ru-RU" sz="3200" b="1" i="1" dirty="0" smtClean="0"/>
              <a:t>, </a:t>
            </a:r>
            <a:r>
              <a:rPr lang="ru-RU" sz="3200" b="1" i="1" dirty="0" err="1" smtClean="0"/>
              <a:t>які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секретуються</a:t>
            </a:r>
            <a:r>
              <a:rPr lang="ru-RU" sz="3200" b="1" i="1" dirty="0" smtClean="0"/>
              <a:t> у </a:t>
            </a:r>
            <a:r>
              <a:rPr lang="ru-RU" sz="3200" b="1" i="1" dirty="0" err="1" smtClean="0"/>
              <a:t>кровотік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спеціалізованими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клітинами</a:t>
            </a:r>
            <a:r>
              <a:rPr lang="ru-RU" sz="3200" b="1" i="1" dirty="0" smtClean="0"/>
              <a:t>, </a:t>
            </a:r>
            <a:r>
              <a:rPr lang="ru-RU" sz="3200" b="1" i="1" dirty="0" err="1" smtClean="0"/>
              <a:t>і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володіють</a:t>
            </a:r>
            <a:r>
              <a:rPr lang="ru-RU" sz="3200" b="1" i="1" dirty="0" smtClean="0"/>
              <a:t> </a:t>
            </a:r>
            <a:endParaRPr lang="ru-RU" sz="3200" b="1" i="1" dirty="0" smtClean="0"/>
          </a:p>
          <a:p>
            <a:pPr algn="just">
              <a:buFont typeface="Wingdings" pitchFamily="2" charset="2"/>
              <a:buChar char="ü"/>
            </a:pPr>
            <a:r>
              <a:rPr lang="ru-RU" sz="2800" b="1" dirty="0" err="1" smtClean="0"/>
              <a:t>специфічністю</a:t>
            </a:r>
            <a:r>
              <a:rPr lang="ru-RU" sz="2800" b="1" dirty="0" smtClean="0"/>
              <a:t>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800" b="1" dirty="0" smtClean="0"/>
              <a:t> </a:t>
            </a:r>
            <a:r>
              <a:rPr lang="ru-RU" sz="2800" b="1" dirty="0" err="1" smtClean="0"/>
              <a:t>високою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біологічною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активністю</a:t>
            </a:r>
            <a:r>
              <a:rPr lang="ru-RU" sz="2800" b="1" dirty="0" smtClean="0"/>
              <a:t> </a:t>
            </a:r>
            <a:endParaRPr lang="ru-RU" sz="2800" b="1" dirty="0" smtClean="0"/>
          </a:p>
          <a:p>
            <a:pPr algn="just">
              <a:buFont typeface="Wingdings" pitchFamily="2" charset="2"/>
              <a:buChar char="ü"/>
            </a:pPr>
            <a:r>
              <a:rPr lang="ru-RU" sz="2800" b="1" dirty="0" smtClean="0"/>
              <a:t> </a:t>
            </a:r>
            <a:r>
              <a:rPr lang="ru-RU" sz="2800" b="1" dirty="0" err="1" smtClean="0"/>
              <a:t>дистантністю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дії</a:t>
            </a:r>
            <a:r>
              <a:rPr lang="ru-RU" sz="2800" b="1" dirty="0" smtClean="0"/>
              <a:t> </a:t>
            </a:r>
            <a:endParaRPr lang="ru-RU" sz="2800" b="1" dirty="0" smtClean="0"/>
          </a:p>
          <a:p>
            <a:pPr algn="just">
              <a:buFont typeface="Wingdings" pitchFamily="2" charset="2"/>
              <a:buChar char="ü"/>
            </a:pPr>
            <a:r>
              <a:rPr lang="ru-RU" sz="2800" b="1" dirty="0" smtClean="0"/>
              <a:t> </a:t>
            </a:r>
            <a:r>
              <a:rPr lang="ru-RU" sz="2800" b="1" dirty="0" err="1" smtClean="0"/>
              <a:t>здатністю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надавати</a:t>
            </a:r>
            <a:r>
              <a:rPr lang="ru-RU" sz="2800" b="1" dirty="0" smtClean="0"/>
              <a:t> свою </a:t>
            </a:r>
            <a:r>
              <a:rPr lang="ru-RU" sz="2800" b="1" dirty="0" err="1" smtClean="0"/>
              <a:t>дію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тільки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після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зв'язування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специфічними</a:t>
            </a:r>
            <a:r>
              <a:rPr lang="ru-RU" sz="2800" b="1" dirty="0" smtClean="0"/>
              <a:t> рецепторами </a:t>
            </a:r>
          </a:p>
          <a:p>
            <a:pPr algn="just"/>
            <a:r>
              <a:rPr lang="ru-RU" sz="2800" b="1" dirty="0" smtClean="0"/>
              <a:t> </a:t>
            </a:r>
          </a:p>
          <a:p>
            <a:pPr algn="just"/>
            <a:r>
              <a:rPr lang="ru-RU" sz="2800" b="1" dirty="0" err="1" smtClean="0"/>
              <a:t>Гормони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ніколи</a:t>
            </a:r>
            <a:r>
              <a:rPr lang="ru-RU" sz="2800" b="1" dirty="0" smtClean="0"/>
              <a:t> не </a:t>
            </a:r>
            <a:r>
              <a:rPr lang="ru-RU" sz="2800" b="1" dirty="0" err="1" smtClean="0"/>
              <a:t>використовуються</a:t>
            </a:r>
            <a:r>
              <a:rPr lang="ru-RU" sz="2800" b="1" dirty="0" smtClean="0"/>
              <a:t> як </a:t>
            </a:r>
            <a:r>
              <a:rPr lang="ru-RU" sz="2800" b="1" dirty="0" err="1" smtClean="0"/>
              <a:t>енергетичний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або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пластичний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матеріал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 l="16471" t="31250" r="40154" b="18945"/>
          <a:stretch>
            <a:fillRect/>
          </a:stretch>
        </p:blipFill>
        <p:spPr bwMode="auto">
          <a:xfrm>
            <a:off x="180632" y="285728"/>
            <a:ext cx="8963368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 l="25256" t="41711" r="44463" b="15039"/>
          <a:stretch>
            <a:fillRect/>
          </a:stretch>
        </p:blipFill>
        <p:spPr bwMode="auto">
          <a:xfrm>
            <a:off x="0" y="1071546"/>
            <a:ext cx="3929058" cy="3413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/>
          <a:srcRect l="32430" t="36328" r="42522" b="16797"/>
          <a:stretch>
            <a:fillRect/>
          </a:stretch>
        </p:blipFill>
        <p:spPr bwMode="auto">
          <a:xfrm>
            <a:off x="3966233" y="1000108"/>
            <a:ext cx="5024297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428728" y="214290"/>
            <a:ext cx="71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</a:rPr>
              <a:t>Механізми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дії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гормонів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dirty="0" err="1" smtClean="0">
                <a:solidFill>
                  <a:srgbClr val="FF0000"/>
                </a:solidFill>
              </a:rPr>
              <a:t>Класифікація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гормонів</a:t>
            </a:r>
            <a:r>
              <a:rPr lang="ru-RU" sz="2400" b="1" dirty="0" smtClean="0">
                <a:solidFill>
                  <a:srgbClr val="FF0000"/>
                </a:solidFill>
              </a:rPr>
              <a:t> за </a:t>
            </a:r>
            <a:r>
              <a:rPr lang="ru-RU" sz="2400" b="1" dirty="0" err="1" smtClean="0">
                <a:solidFill>
                  <a:srgbClr val="FF0000"/>
                </a:solidFill>
              </a:rPr>
              <a:t>механізмом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дії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 l="18667" t="7812" r="19290" b="16992"/>
          <a:stretch>
            <a:fillRect/>
          </a:stretch>
        </p:blipFill>
        <p:spPr bwMode="auto">
          <a:xfrm>
            <a:off x="128003" y="285728"/>
            <a:ext cx="9015997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1848</TotalTime>
  <Words>226</Words>
  <Application>LibreOffice/6.2.2.2$Windows_X86_64 LibreOffice_project/2b840030fec2aae0fd2658d8d4f9548af4e3518d</Application>
  <PresentationFormat>Экран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Великий практикум з імунології</dc:title>
  <dc:subject/>
  <dc:creator>hp</dc:creator>
  <dc:description/>
  <cp:lastModifiedBy>hp</cp:lastModifiedBy>
  <cp:revision>309</cp:revision>
  <dcterms:created xsi:type="dcterms:W3CDTF">2020-10-25T20:49:32Z</dcterms:created>
  <dcterms:modified xsi:type="dcterms:W3CDTF">2021-03-09T00:29:31Z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51</vt:i4>
  </property>
</Properties>
</file>