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5" r:id="rId1"/>
  </p:sldMasterIdLst>
  <p:notesMasterIdLst>
    <p:notesMasterId r:id="rId52"/>
  </p:notesMasterIdLst>
  <p:sldIdLst>
    <p:sldId id="256" r:id="rId2"/>
    <p:sldId id="283" r:id="rId3"/>
    <p:sldId id="330" r:id="rId4"/>
    <p:sldId id="259" r:id="rId5"/>
    <p:sldId id="371" r:id="rId6"/>
    <p:sldId id="372" r:id="rId7"/>
    <p:sldId id="373" r:id="rId8"/>
    <p:sldId id="374" r:id="rId9"/>
    <p:sldId id="375" r:id="rId10"/>
    <p:sldId id="376" r:id="rId11"/>
    <p:sldId id="377" r:id="rId12"/>
    <p:sldId id="378" r:id="rId13"/>
    <p:sldId id="379" r:id="rId14"/>
    <p:sldId id="380" r:id="rId15"/>
    <p:sldId id="381" r:id="rId16"/>
    <p:sldId id="382" r:id="rId17"/>
    <p:sldId id="383" r:id="rId18"/>
    <p:sldId id="384" r:id="rId19"/>
    <p:sldId id="328" r:id="rId20"/>
    <p:sldId id="387" r:id="rId21"/>
    <p:sldId id="410" r:id="rId22"/>
    <p:sldId id="411" r:id="rId23"/>
    <p:sldId id="412" r:id="rId24"/>
    <p:sldId id="413" r:id="rId25"/>
    <p:sldId id="414" r:id="rId26"/>
    <p:sldId id="415" r:id="rId27"/>
    <p:sldId id="331" r:id="rId28"/>
    <p:sldId id="389" r:id="rId29"/>
    <p:sldId id="390" r:id="rId30"/>
    <p:sldId id="391" r:id="rId31"/>
    <p:sldId id="392" r:id="rId32"/>
    <p:sldId id="393" r:id="rId33"/>
    <p:sldId id="394" r:id="rId34"/>
    <p:sldId id="395" r:id="rId35"/>
    <p:sldId id="396" r:id="rId36"/>
    <p:sldId id="397" r:id="rId37"/>
    <p:sldId id="398" r:id="rId38"/>
    <p:sldId id="399" r:id="rId39"/>
    <p:sldId id="400" r:id="rId40"/>
    <p:sldId id="322" r:id="rId41"/>
    <p:sldId id="401" r:id="rId42"/>
    <p:sldId id="402" r:id="rId43"/>
    <p:sldId id="403" r:id="rId44"/>
    <p:sldId id="404" r:id="rId45"/>
    <p:sldId id="405" r:id="rId46"/>
    <p:sldId id="406" r:id="rId47"/>
    <p:sldId id="407" r:id="rId48"/>
    <p:sldId id="408" r:id="rId49"/>
    <p:sldId id="409" r:id="rId50"/>
    <p:sldId id="301" r:id="rId5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CCFF"/>
    <a:srgbClr val="33CC33"/>
    <a:srgbClr val="A50021"/>
    <a:srgbClr val="000000"/>
    <a:srgbClr val="FF0000"/>
    <a:srgbClr val="CC33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364" autoAdjust="0"/>
  </p:normalViewPr>
  <p:slideViewPr>
    <p:cSldViewPr>
      <p:cViewPr varScale="1">
        <p:scale>
          <a:sx n="69" d="100"/>
          <a:sy n="69" d="100"/>
        </p:scale>
        <p:origin x="59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19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CC68DF2-404F-4F8A-B515-BE58AD934489}" type="datetimeFigureOut">
              <a:rPr lang="ru-RU"/>
              <a:pPr>
                <a:defRPr/>
              </a:pPr>
              <a:t>26.09.2022</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5ED2BCF-0D70-48F5-92DA-80B1454A3188}" type="slidenum">
              <a:rPr lang="ru-RU"/>
              <a:pPr>
                <a:defRPr/>
              </a:pPr>
              <a:t>‹#›</a:t>
            </a:fld>
            <a:endParaRPr lang="ru-RU"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Arial" charset="0"/>
      </a:defRPr>
    </a:lvl1pPr>
    <a:lvl2pPr marL="457200" algn="l" rtl="0" eaLnBrk="0" fontAlgn="base" hangingPunct="0">
      <a:spcBef>
        <a:spcPct val="30000"/>
      </a:spcBef>
      <a:spcAft>
        <a:spcPct val="0"/>
      </a:spcAft>
      <a:defRPr sz="1200" kern="1200">
        <a:solidFill>
          <a:schemeClr val="tx1"/>
        </a:solidFill>
        <a:latin typeface="+mn-lt"/>
        <a:ea typeface="+mn-ea"/>
        <a:cs typeface="Arial" charset="0"/>
      </a:defRPr>
    </a:lvl2pPr>
    <a:lvl3pPr marL="914400" algn="l" rtl="0" eaLnBrk="0" fontAlgn="base" hangingPunct="0">
      <a:spcBef>
        <a:spcPct val="30000"/>
      </a:spcBef>
      <a:spcAft>
        <a:spcPct val="0"/>
      </a:spcAft>
      <a:defRPr sz="1200" kern="1200">
        <a:solidFill>
          <a:schemeClr val="tx1"/>
        </a:solidFill>
        <a:latin typeface="+mn-lt"/>
        <a:ea typeface="+mn-ea"/>
        <a:cs typeface="Arial" charset="0"/>
      </a:defRPr>
    </a:lvl3pPr>
    <a:lvl4pPr marL="1371600" algn="l" rtl="0" eaLnBrk="0" fontAlgn="base" hangingPunct="0">
      <a:spcBef>
        <a:spcPct val="30000"/>
      </a:spcBef>
      <a:spcAft>
        <a:spcPct val="0"/>
      </a:spcAft>
      <a:defRPr sz="1200" kern="1200">
        <a:solidFill>
          <a:schemeClr val="tx1"/>
        </a:solidFill>
        <a:latin typeface="+mn-lt"/>
        <a:ea typeface="+mn-ea"/>
        <a:cs typeface="Arial" charset="0"/>
      </a:defRPr>
    </a:lvl4pPr>
    <a:lvl5pPr marL="1828800" algn="l" rtl="0" eaLnBrk="0" fontAlgn="base" hangingPunct="0">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4"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5" name="Straight Connector 9"/>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rebuchet MS"/>
              <a:ea typeface="+mn-ea"/>
              <a:cs typeface="+mn-cs"/>
            </a:endParaRPr>
          </a:p>
        </p:txBody>
      </p:sp>
      <p:sp>
        <p:nvSpPr>
          <p:cNvPr id="12" name="Title 11"/>
          <p:cNvSpPr>
            <a:spLocks noGrp="1"/>
          </p:cNvSpPr>
          <p:nvPr>
            <p:ph type="ctrTitle"/>
          </p:nvPr>
        </p:nvSpPr>
        <p:spPr>
          <a:xfrm>
            <a:off x="3366868" y="533400"/>
            <a:ext cx="5105400" cy="2868168"/>
          </a:xfrm>
        </p:spPr>
        <p:txBody>
          <a:bodyPr>
            <a:noAutofit/>
          </a:bodyPr>
          <a:lstStyle>
            <a:lvl1pPr algn="r">
              <a:defRPr sz="4200" b="1"/>
            </a:lvl1pPr>
            <a:extLst/>
          </a:lstStyle>
          <a:p>
            <a:r>
              <a:rPr lang="en-US" smtClean="0"/>
              <a:t>Click to edit Master title style</a:t>
            </a:r>
            <a:endParaRPr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30"/>
          <p:cNvSpPr>
            <a:spLocks noGrp="1"/>
          </p:cNvSpPr>
          <p:nvPr>
            <p:ph type="dt" sz="half" idx="10"/>
          </p:nvPr>
        </p:nvSpPr>
        <p:spPr>
          <a:xfrm>
            <a:off x="5870575" y="6557963"/>
            <a:ext cx="2003425" cy="227012"/>
          </a:xfrm>
        </p:spPr>
        <p:txBody>
          <a:bodyPr/>
          <a:lstStyle>
            <a:lvl1pPr>
              <a:defRPr lang="en-US" smtClean="0">
                <a:solidFill>
                  <a:srgbClr val="FFFFFF"/>
                </a:solidFill>
              </a:defRPr>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fld id="{AF1A7037-A95B-426A-B615-103E3C27D85D}" type="datetimeFigureOut">
              <a:rPr kumimoji="0" lang="ru-RU" sz="1000" b="0" i="0" u="none" strike="noStrike" kern="1200" cap="none" spc="0" normalizeH="0" baseline="0" noProof="0">
                <a:ln>
                  <a:noFill/>
                </a:ln>
                <a:solidFill>
                  <a:srgbClr val="FFFFFF"/>
                </a:solidFill>
                <a:effectLst/>
                <a:uLnTx/>
                <a:uFillTx/>
                <a:latin typeface="Trebuchet MS"/>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26.09.2022</a:t>
            </a:fld>
            <a:endParaRPr kumimoji="0" lang="en-US" sz="1000" b="0" i="0" u="none" strike="noStrike" kern="1200" cap="none" spc="0" normalizeH="0" baseline="0" noProof="0">
              <a:ln>
                <a:noFill/>
              </a:ln>
              <a:solidFill>
                <a:srgbClr val="FFFFFF"/>
              </a:solidFill>
              <a:effectLst/>
              <a:uLnTx/>
              <a:uFillTx/>
              <a:latin typeface="Trebuchet MS"/>
              <a:ea typeface="+mn-ea"/>
              <a:cs typeface="+mn-cs"/>
            </a:endParaRPr>
          </a:p>
        </p:txBody>
      </p:sp>
      <p:sp>
        <p:nvSpPr>
          <p:cNvPr id="7" name="Footer Placeholder 17"/>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FFFFFF"/>
              </a:solidFill>
              <a:effectLst/>
              <a:uLnTx/>
              <a:uFillTx/>
              <a:latin typeface="Trebuchet MS"/>
              <a:ea typeface="+mn-ea"/>
              <a:cs typeface="+mn-cs"/>
            </a:endParaRPr>
          </a:p>
        </p:txBody>
      </p:sp>
      <p:sp>
        <p:nvSpPr>
          <p:cNvPr id="8" name="Slide Number Placeholder 28"/>
          <p:cNvSpPr>
            <a:spLocks noGrp="1"/>
          </p:cNvSpPr>
          <p:nvPr>
            <p:ph type="sldNum" sz="quarter" idx="12"/>
          </p:nvPr>
        </p:nvSpPr>
        <p:spPr>
          <a:xfrm>
            <a:off x="7880350" y="6556375"/>
            <a:ext cx="588963" cy="228600"/>
          </a:xfrm>
        </p:spPr>
        <p:txBody>
          <a:bodyPr/>
          <a:lstStyle>
            <a:lvl1pPr>
              <a:defRPr lang="en-US" smtClean="0">
                <a:solidFill>
                  <a:srgbClr val="FFFFFF"/>
                </a:solidFill>
              </a:defRPr>
            </a:lvl1pPr>
            <a:extLst/>
          </a:lstStyle>
          <a:p>
            <a:pPr marL="0" marR="0" lvl="0" indent="0" algn="r" defTabSz="914400" rtl="0" eaLnBrk="1" fontAlgn="auto" latinLnBrk="0" hangingPunct="1">
              <a:lnSpc>
                <a:spcPct val="100000"/>
              </a:lnSpc>
              <a:spcBef>
                <a:spcPts val="0"/>
              </a:spcBef>
              <a:spcAft>
                <a:spcPts val="0"/>
              </a:spcAft>
              <a:buClrTx/>
              <a:buSzTx/>
              <a:buFontTx/>
              <a:buNone/>
              <a:tabLst/>
              <a:defRPr/>
            </a:pPr>
            <a:fld id="{E998FD05-41A8-463E-AB01-70F3A29402CE}" type="slidenum">
              <a:rPr kumimoji="0" lang="en-US" sz="1100" b="0" i="0" u="none" strike="noStrike" kern="1200" cap="none" spc="0" normalizeH="0" baseline="0" noProof="0">
                <a:ln>
                  <a:noFill/>
                </a:ln>
                <a:solidFill>
                  <a:srgbClr val="FFFFFF"/>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100" b="0" i="0" u="none" strike="noStrike" kern="1200" cap="none" spc="0" normalizeH="0" baseline="0" noProof="0">
              <a:ln>
                <a:noFill/>
              </a:ln>
              <a:solidFill>
                <a:srgbClr val="FFFFFF"/>
              </a:solidFill>
              <a:effectLst/>
              <a:uLnTx/>
              <a:uFillTx/>
              <a:latin typeface="Trebuchet MS"/>
              <a:ea typeface="+mn-ea"/>
              <a:cs typeface="+mn-cs"/>
            </a:endParaRPr>
          </a:p>
        </p:txBody>
      </p:sp>
    </p:spTree>
    <p:extLst>
      <p:ext uri="{BB962C8B-B14F-4D97-AF65-F5344CB8AC3E}">
        <p14:creationId xmlns:p14="http://schemas.microsoft.com/office/powerpoint/2010/main" val="348002937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AC3009E1-5EBF-4638-A647-E7B12E518C50}" type="datetimeFigureOut">
              <a:rPr kumimoji="0" lang="en-US" sz="1000" b="0" i="0" u="none" strike="noStrike" kern="1200" cap="none" spc="0" normalizeH="0" baseline="0" noProof="0">
                <a:ln>
                  <a:noFill/>
                </a:ln>
                <a:solidFill>
                  <a:srgbClr val="B13F9A"/>
                </a:solidFill>
                <a:effectLst/>
                <a:uLnTx/>
                <a:uFillTx/>
                <a:latin typeface="Trebuchet MS"/>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9/26/2022</a:t>
            </a:fld>
            <a:endParaRPr kumimoji="0" lang="en-US" sz="1000" b="0" i="0" u="none" strike="noStrike" kern="1200" cap="none" spc="0" normalizeH="0" baseline="0" noProof="0">
              <a:ln>
                <a:noFill/>
              </a:ln>
              <a:solidFill>
                <a:srgbClr val="B13F9A"/>
              </a:solidFill>
              <a:effectLst/>
              <a:uLnTx/>
              <a:uFillTx/>
              <a:latin typeface="Trebuchet MS"/>
              <a:ea typeface="+mn-ea"/>
              <a:cs typeface="+mn-cs"/>
            </a:endParaRPr>
          </a:p>
        </p:txBody>
      </p:sp>
      <p:sp>
        <p:nvSpPr>
          <p:cNvPr id="5" name="Footer Placeholder 3"/>
          <p:cNvSpPr>
            <a:spLocks noGrp="1"/>
          </p:cNvSpPr>
          <p:nvPr>
            <p:ph type="ftr" sz="quarter" idx="11"/>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B13F9A"/>
              </a:solidFill>
              <a:effectLst/>
              <a:uLnTx/>
              <a:uFillTx/>
              <a:latin typeface="Trebuchet MS"/>
              <a:ea typeface="+mn-ea"/>
              <a:cs typeface="+mn-cs"/>
            </a:endParaRPr>
          </a:p>
        </p:txBody>
      </p:sp>
      <p:sp>
        <p:nvSpPr>
          <p:cNvPr id="6" name="Slide Number Placeholder 1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C5432F3E-CBC8-434D-AEB7-00E466BC070F}" type="slidenum">
              <a:rPr kumimoji="0" lang="en-US" sz="1100" b="0" i="0" u="none" strike="noStrike" kern="1200" cap="none" spc="0" normalizeH="0" baseline="0" noProof="0">
                <a:ln>
                  <a:noFill/>
                </a:ln>
                <a:solidFill>
                  <a:srgbClr val="B13F9A"/>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100" b="0" i="0" u="none" strike="noStrike" kern="1200" cap="none" spc="0" normalizeH="0" baseline="0" noProof="0">
              <a:ln>
                <a:noFill/>
              </a:ln>
              <a:solidFill>
                <a:srgbClr val="B13F9A"/>
              </a:solidFill>
              <a:effectLst/>
              <a:uLnTx/>
              <a:uFillTx/>
              <a:latin typeface="Trebuchet MS"/>
              <a:ea typeface="+mn-ea"/>
              <a:cs typeface="+mn-cs"/>
            </a:endParaRPr>
          </a:p>
        </p:txBody>
      </p:sp>
    </p:spTree>
    <p:extLst>
      <p:ext uri="{BB962C8B-B14F-4D97-AF65-F5344CB8AC3E}">
        <p14:creationId xmlns:p14="http://schemas.microsoft.com/office/powerpoint/2010/main" val="1274013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243388" y="6557963"/>
            <a:ext cx="2001837" cy="227012"/>
          </a:xfrm>
        </p:spPr>
        <p:txBody>
          <a:bodyPr/>
          <a:lstStyle>
            <a:lvl1pPr>
              <a:defRPr/>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fld id="{4108C827-8C6D-4F1A-8186-143A05D930C9}" type="datetimeFigureOut">
              <a:rPr kumimoji="0" lang="en-US" sz="1000" b="0" i="0" u="none" strike="noStrike" kern="1200" cap="none" spc="0" normalizeH="0" baseline="0" noProof="0">
                <a:ln>
                  <a:noFill/>
                </a:ln>
                <a:solidFill>
                  <a:srgbClr val="B13F9A"/>
                </a:solidFill>
                <a:effectLst/>
                <a:uLnTx/>
                <a:uFillTx/>
                <a:latin typeface="Trebuchet MS"/>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9/26/2022</a:t>
            </a:fld>
            <a:endParaRPr kumimoji="0" lang="en-US" sz="1000" b="0" i="0" u="none" strike="noStrike" kern="1200" cap="none" spc="0" normalizeH="0" baseline="0" noProof="0">
              <a:ln>
                <a:noFill/>
              </a:ln>
              <a:solidFill>
                <a:srgbClr val="B13F9A"/>
              </a:solidFill>
              <a:effectLst/>
              <a:uLnTx/>
              <a:uFillTx/>
              <a:latin typeface="Trebuchet MS"/>
              <a:ea typeface="+mn-ea"/>
              <a:cs typeface="+mn-cs"/>
            </a:endParaRPr>
          </a:p>
        </p:txBody>
      </p:sp>
      <p:sp>
        <p:nvSpPr>
          <p:cNvPr id="5" name="Footer Placeholder 4"/>
          <p:cNvSpPr>
            <a:spLocks noGrp="1"/>
          </p:cNvSpPr>
          <p:nvPr>
            <p:ph type="ftr" sz="quarter" idx="11"/>
          </p:nvPr>
        </p:nvSpPr>
        <p:spPr>
          <a:xfrm>
            <a:off x="457200" y="6556375"/>
            <a:ext cx="3657600" cy="228600"/>
          </a:xfrm>
        </p:spPr>
        <p:txBody>
          <a:bodyPr/>
          <a:lstStyle>
            <a:lvl1pPr>
              <a:defRPr/>
            </a:lvl1pPr>
            <a:extLst/>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B13F9A"/>
              </a:solidFill>
              <a:effectLst/>
              <a:uLnTx/>
              <a:uFillTx/>
              <a:latin typeface="Trebuchet MS"/>
              <a:ea typeface="+mn-ea"/>
              <a:cs typeface="+mn-cs"/>
            </a:endParaRPr>
          </a:p>
        </p:txBody>
      </p:sp>
      <p:sp>
        <p:nvSpPr>
          <p:cNvPr id="6" name="Slide Number Placeholder 5"/>
          <p:cNvSpPr>
            <a:spLocks noGrp="1"/>
          </p:cNvSpPr>
          <p:nvPr>
            <p:ph type="sldNum" sz="quarter" idx="12"/>
          </p:nvPr>
        </p:nvSpPr>
        <p:spPr>
          <a:xfrm>
            <a:off x="6254750" y="6553200"/>
            <a:ext cx="587375" cy="228600"/>
          </a:xfrm>
        </p:spPr>
        <p:txBody>
          <a:bodyPr/>
          <a:lstStyle>
            <a:lvl1pPr>
              <a:defRPr smtClean="0">
                <a:solidFill>
                  <a:schemeClr val="tx2"/>
                </a:solidFill>
              </a:defRPr>
            </a:lvl1pPr>
            <a:extLst/>
          </a:lstStyle>
          <a:p>
            <a:pPr marL="0" marR="0" lvl="0" indent="0" algn="r" defTabSz="914400" rtl="0" eaLnBrk="1" fontAlgn="auto" latinLnBrk="0" hangingPunct="1">
              <a:lnSpc>
                <a:spcPct val="100000"/>
              </a:lnSpc>
              <a:spcBef>
                <a:spcPts val="0"/>
              </a:spcBef>
              <a:spcAft>
                <a:spcPts val="0"/>
              </a:spcAft>
              <a:buClrTx/>
              <a:buSzTx/>
              <a:buFontTx/>
              <a:buNone/>
              <a:tabLst/>
              <a:defRPr/>
            </a:pPr>
            <a:fld id="{C71F9C61-F755-4363-8A87-2BB4AFC38BDA}" type="slidenum">
              <a:rPr kumimoji="0" lang="en-US" sz="1100" b="0" i="0" u="none" strike="noStrike" kern="1200" cap="none" spc="0" normalizeH="0" baseline="0" noProof="0">
                <a:ln>
                  <a:noFill/>
                </a:ln>
                <a:solidFill>
                  <a:srgbClr val="B13F9A"/>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100" b="0" i="0" u="none" strike="noStrike" kern="1200" cap="none" spc="0" normalizeH="0" baseline="0" noProof="0">
              <a:ln>
                <a:noFill/>
              </a:ln>
              <a:solidFill>
                <a:srgbClr val="B13F9A"/>
              </a:solidFill>
              <a:effectLst/>
              <a:uLnTx/>
              <a:uFillTx/>
              <a:latin typeface="Trebuchet MS"/>
              <a:ea typeface="+mn-ea"/>
              <a:cs typeface="+mn-cs"/>
            </a:endParaRPr>
          </a:p>
        </p:txBody>
      </p:sp>
    </p:spTree>
    <p:extLst>
      <p:ext uri="{BB962C8B-B14F-4D97-AF65-F5344CB8AC3E}">
        <p14:creationId xmlns:p14="http://schemas.microsoft.com/office/powerpoint/2010/main" val="2551230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6DDA5EEC-C376-48DB-A889-FA4282B5A1C1}" type="datetimeFigureOut">
              <a:rPr kumimoji="0" lang="en-US" sz="1000" b="0" i="0" u="none" strike="noStrike" kern="1200" cap="none" spc="0" normalizeH="0" baseline="0" noProof="0">
                <a:ln>
                  <a:noFill/>
                </a:ln>
                <a:solidFill>
                  <a:srgbClr val="B13F9A"/>
                </a:solidFill>
                <a:effectLst/>
                <a:uLnTx/>
                <a:uFillTx/>
                <a:latin typeface="Trebuchet MS"/>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9/26/2022</a:t>
            </a:fld>
            <a:endParaRPr kumimoji="0" lang="en-US" sz="1000" b="0" i="0" u="none" strike="noStrike" kern="1200" cap="none" spc="0" normalizeH="0" baseline="0" noProof="0">
              <a:ln>
                <a:noFill/>
              </a:ln>
              <a:solidFill>
                <a:srgbClr val="B13F9A"/>
              </a:solidFill>
              <a:effectLst/>
              <a:uLnTx/>
              <a:uFillTx/>
              <a:latin typeface="Trebuchet MS"/>
              <a:ea typeface="+mn-ea"/>
              <a:cs typeface="+mn-cs"/>
            </a:endParaRPr>
          </a:p>
        </p:txBody>
      </p:sp>
      <p:sp>
        <p:nvSpPr>
          <p:cNvPr id="5" name="Footer Placeholder 3"/>
          <p:cNvSpPr>
            <a:spLocks noGrp="1"/>
          </p:cNvSpPr>
          <p:nvPr>
            <p:ph type="ftr" sz="quarter" idx="11"/>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B13F9A"/>
              </a:solidFill>
              <a:effectLst/>
              <a:uLnTx/>
              <a:uFillTx/>
              <a:latin typeface="Trebuchet MS"/>
              <a:ea typeface="+mn-ea"/>
              <a:cs typeface="+mn-cs"/>
            </a:endParaRPr>
          </a:p>
        </p:txBody>
      </p:sp>
      <p:sp>
        <p:nvSpPr>
          <p:cNvPr id="6" name="Slide Number Placeholder 1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7CDD8FC7-4EC7-4C83-8740-9AD56EFB33F9}" type="slidenum">
              <a:rPr kumimoji="0" lang="en-US" sz="1100" b="0" i="0" u="none" strike="noStrike" kern="1200" cap="none" spc="0" normalizeH="0" baseline="0" noProof="0">
                <a:ln>
                  <a:noFill/>
                </a:ln>
                <a:solidFill>
                  <a:srgbClr val="B13F9A"/>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100" b="0" i="0" u="none" strike="noStrike" kern="1200" cap="none" spc="0" normalizeH="0" baseline="0" noProof="0">
              <a:ln>
                <a:noFill/>
              </a:ln>
              <a:solidFill>
                <a:srgbClr val="B13F9A"/>
              </a:solidFill>
              <a:effectLst/>
              <a:uLnTx/>
              <a:uFillTx/>
              <a:latin typeface="Trebuchet MS"/>
              <a:ea typeface="+mn-ea"/>
              <a:cs typeface="+mn-cs"/>
            </a:endParaRPr>
          </a:p>
        </p:txBody>
      </p:sp>
    </p:spTree>
    <p:extLst>
      <p:ext uri="{BB962C8B-B14F-4D97-AF65-F5344CB8AC3E}">
        <p14:creationId xmlns:p14="http://schemas.microsoft.com/office/powerpoint/2010/main" val="2727314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anchor="t"/>
          <a:lstStyle>
            <a:lvl1pPr algn="r">
              <a:buNone/>
              <a:defRPr sz="42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a:xfrm>
            <a:off x="4724400" y="6556375"/>
            <a:ext cx="2001838" cy="227013"/>
          </a:xfrm>
        </p:spPr>
        <p:txBody>
          <a:bodyPr/>
          <a:lstStyle>
            <a:lvl1pPr>
              <a:defRPr smtClean="0">
                <a:solidFill>
                  <a:schemeClr val="tx2"/>
                </a:solidFill>
              </a:defRPr>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fld id="{69AC4CF7-B512-4CB8-8617-E7D124166371}" type="datetimeFigureOut">
              <a:rPr kumimoji="0" lang="en-US" sz="1000" b="0" i="0" u="none" strike="noStrike" kern="1200" cap="none" spc="0" normalizeH="0" baseline="0" noProof="0">
                <a:ln>
                  <a:noFill/>
                </a:ln>
                <a:solidFill>
                  <a:srgbClr val="B13F9A"/>
                </a:solidFill>
                <a:effectLst/>
                <a:uLnTx/>
                <a:uFillTx/>
                <a:latin typeface="Trebuchet MS"/>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9/26/2022</a:t>
            </a:fld>
            <a:endParaRPr kumimoji="0" lang="en-US" sz="1000" b="0" i="0" u="none" strike="noStrike" kern="1200" cap="none" spc="0" normalizeH="0" baseline="0" noProof="0">
              <a:ln>
                <a:noFill/>
              </a:ln>
              <a:solidFill>
                <a:srgbClr val="B13F9A"/>
              </a:solidFill>
              <a:effectLst/>
              <a:uLnTx/>
              <a:uFillTx/>
              <a:latin typeface="Trebuchet MS"/>
              <a:ea typeface="+mn-ea"/>
              <a:cs typeface="+mn-cs"/>
            </a:endParaRPr>
          </a:p>
        </p:txBody>
      </p:sp>
      <p:sp>
        <p:nvSpPr>
          <p:cNvPr id="5" name="Footer Placeholder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B13F9A"/>
              </a:solidFill>
              <a:effectLst/>
              <a:uLnTx/>
              <a:uFillTx/>
              <a:latin typeface="Trebuchet MS"/>
              <a:ea typeface="+mn-ea"/>
              <a:cs typeface="+mn-cs"/>
            </a:endParaRPr>
          </a:p>
        </p:txBody>
      </p:sp>
      <p:sp>
        <p:nvSpPr>
          <p:cNvPr id="6" name="Slide Number Placeholder 5"/>
          <p:cNvSpPr>
            <a:spLocks noGrp="1"/>
          </p:cNvSpPr>
          <p:nvPr>
            <p:ph type="sldNum" sz="quarter" idx="12"/>
          </p:nvPr>
        </p:nvSpPr>
        <p:spPr>
          <a:xfrm>
            <a:off x="6734175" y="6554788"/>
            <a:ext cx="587375" cy="228600"/>
          </a:xfrm>
        </p:spPr>
        <p:txBody>
          <a:bodyPr/>
          <a:lstStyle>
            <a:lvl1pPr>
              <a:defRPr/>
            </a:lvl1pPr>
            <a:extLst/>
          </a:lstStyle>
          <a:p>
            <a:pPr marL="0" marR="0" lvl="0" indent="0" algn="r" defTabSz="914400" rtl="0" eaLnBrk="1" fontAlgn="auto" latinLnBrk="0" hangingPunct="1">
              <a:lnSpc>
                <a:spcPct val="100000"/>
              </a:lnSpc>
              <a:spcBef>
                <a:spcPts val="0"/>
              </a:spcBef>
              <a:spcAft>
                <a:spcPts val="0"/>
              </a:spcAft>
              <a:buClrTx/>
              <a:buSzTx/>
              <a:buFontTx/>
              <a:buNone/>
              <a:tabLst/>
              <a:defRPr/>
            </a:pPr>
            <a:fld id="{93C87E95-F325-407C-A239-0D8A0FA2839B}" type="slidenum">
              <a:rPr kumimoji="0" lang="en-US" sz="1100" b="0" i="0" u="none" strike="noStrike" kern="1200" cap="none" spc="0" normalizeH="0" baseline="0" noProof="0">
                <a:ln>
                  <a:noFill/>
                </a:ln>
                <a:solidFill>
                  <a:srgbClr val="B13F9A"/>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100" b="0" i="0" u="none" strike="noStrike" kern="1200" cap="none" spc="0" normalizeH="0" baseline="0" noProof="0">
              <a:ln>
                <a:noFill/>
              </a:ln>
              <a:solidFill>
                <a:srgbClr val="B13F9A"/>
              </a:solidFill>
              <a:effectLst/>
              <a:uLnTx/>
              <a:uFillTx/>
              <a:latin typeface="Trebuchet MS"/>
              <a:ea typeface="+mn-ea"/>
              <a:cs typeface="+mn-cs"/>
            </a:endParaRPr>
          </a:p>
        </p:txBody>
      </p:sp>
    </p:spTree>
    <p:extLst>
      <p:ext uri="{BB962C8B-B14F-4D97-AF65-F5344CB8AC3E}">
        <p14:creationId xmlns:p14="http://schemas.microsoft.com/office/powerpoint/2010/main" val="263605122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6D65C3DA-6A0E-4B5E-84AF-FDA87599E9E9}" type="datetimeFigureOut">
              <a:rPr kumimoji="0" lang="en-US" sz="1000" b="0" i="0" u="none" strike="noStrike" kern="1200" cap="none" spc="0" normalizeH="0" baseline="0" noProof="0">
                <a:ln>
                  <a:noFill/>
                </a:ln>
                <a:solidFill>
                  <a:srgbClr val="B13F9A"/>
                </a:solidFill>
                <a:effectLst/>
                <a:uLnTx/>
                <a:uFillTx/>
                <a:latin typeface="Trebuchet MS"/>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9/26/2022</a:t>
            </a:fld>
            <a:endParaRPr kumimoji="0" lang="en-US" sz="1000" b="0" i="0" u="none" strike="noStrike" kern="1200" cap="none" spc="0" normalizeH="0" baseline="0" noProof="0">
              <a:ln>
                <a:noFill/>
              </a:ln>
              <a:solidFill>
                <a:srgbClr val="B13F9A"/>
              </a:solidFill>
              <a:effectLst/>
              <a:uLnTx/>
              <a:uFillTx/>
              <a:latin typeface="Trebuchet MS"/>
              <a:ea typeface="+mn-ea"/>
              <a:cs typeface="+mn-cs"/>
            </a:endParaRPr>
          </a:p>
        </p:txBody>
      </p:sp>
      <p:sp>
        <p:nvSpPr>
          <p:cNvPr id="6" name="Footer Placeholder 3"/>
          <p:cNvSpPr>
            <a:spLocks noGrp="1"/>
          </p:cNvSpPr>
          <p:nvPr>
            <p:ph type="ftr" sz="quarter" idx="11"/>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B13F9A"/>
              </a:solidFill>
              <a:effectLst/>
              <a:uLnTx/>
              <a:uFillTx/>
              <a:latin typeface="Trebuchet MS"/>
              <a:ea typeface="+mn-ea"/>
              <a:cs typeface="+mn-cs"/>
            </a:endParaRPr>
          </a:p>
        </p:txBody>
      </p:sp>
      <p:sp>
        <p:nvSpPr>
          <p:cNvPr id="7" name="Slide Number Placeholder 1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7C628A2-810F-4A50-AE21-07650770EA40}" type="slidenum">
              <a:rPr kumimoji="0" lang="en-US" sz="1100" b="0" i="0" u="none" strike="noStrike" kern="1200" cap="none" spc="0" normalizeH="0" baseline="0" noProof="0">
                <a:ln>
                  <a:noFill/>
                </a:ln>
                <a:solidFill>
                  <a:srgbClr val="B13F9A"/>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100" b="0" i="0" u="none" strike="noStrike" kern="1200" cap="none" spc="0" normalizeH="0" baseline="0" noProof="0">
              <a:ln>
                <a:noFill/>
              </a:ln>
              <a:solidFill>
                <a:srgbClr val="B13F9A"/>
              </a:solidFill>
              <a:effectLst/>
              <a:uLnTx/>
              <a:uFillTx/>
              <a:latin typeface="Trebuchet MS"/>
              <a:ea typeface="+mn-ea"/>
              <a:cs typeface="+mn-cs"/>
            </a:endParaRPr>
          </a:p>
        </p:txBody>
      </p:sp>
    </p:spTree>
    <p:extLst>
      <p:ext uri="{BB962C8B-B14F-4D97-AF65-F5344CB8AC3E}">
        <p14:creationId xmlns:p14="http://schemas.microsoft.com/office/powerpoint/2010/main" val="2901263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6"/>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318DF88B-D5C2-4A69-97CB-2A868DD44956}" type="datetimeFigureOut">
              <a:rPr kumimoji="0" lang="en-US" sz="1000" b="0" i="0" u="none" strike="noStrike" kern="1200" cap="none" spc="0" normalizeH="0" baseline="0" noProof="0">
                <a:ln>
                  <a:noFill/>
                </a:ln>
                <a:solidFill>
                  <a:srgbClr val="B13F9A"/>
                </a:solidFill>
                <a:effectLst/>
                <a:uLnTx/>
                <a:uFillTx/>
                <a:latin typeface="Trebuchet MS"/>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9/26/2022</a:t>
            </a:fld>
            <a:endParaRPr kumimoji="0" lang="en-US" sz="1000" b="0" i="0" u="none" strike="noStrike" kern="1200" cap="none" spc="0" normalizeH="0" baseline="0" noProof="0">
              <a:ln>
                <a:noFill/>
              </a:ln>
              <a:solidFill>
                <a:srgbClr val="B13F9A"/>
              </a:solidFill>
              <a:effectLst/>
              <a:uLnTx/>
              <a:uFillTx/>
              <a:latin typeface="Trebuchet MS"/>
              <a:ea typeface="+mn-ea"/>
              <a:cs typeface="+mn-cs"/>
            </a:endParaRPr>
          </a:p>
        </p:txBody>
      </p:sp>
      <p:sp>
        <p:nvSpPr>
          <p:cNvPr id="8" name="Footer Placeholder 3"/>
          <p:cNvSpPr>
            <a:spLocks noGrp="1"/>
          </p:cNvSpPr>
          <p:nvPr>
            <p:ph type="ftr" sz="quarter" idx="11"/>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B13F9A"/>
              </a:solidFill>
              <a:effectLst/>
              <a:uLnTx/>
              <a:uFillTx/>
              <a:latin typeface="Trebuchet MS"/>
              <a:ea typeface="+mn-ea"/>
              <a:cs typeface="+mn-cs"/>
            </a:endParaRPr>
          </a:p>
        </p:txBody>
      </p:sp>
      <p:sp>
        <p:nvSpPr>
          <p:cNvPr id="9" name="Slide Number Placeholder 1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897C98C-A6ED-4D76-BFE4-C663BE377028}" type="slidenum">
              <a:rPr kumimoji="0" lang="en-US" sz="1100" b="0" i="0" u="none" strike="noStrike" kern="1200" cap="none" spc="0" normalizeH="0" baseline="0" noProof="0">
                <a:ln>
                  <a:noFill/>
                </a:ln>
                <a:solidFill>
                  <a:srgbClr val="B13F9A"/>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100" b="0" i="0" u="none" strike="noStrike" kern="1200" cap="none" spc="0" normalizeH="0" baseline="0" noProof="0">
              <a:ln>
                <a:noFill/>
              </a:ln>
              <a:solidFill>
                <a:srgbClr val="B13F9A"/>
              </a:solidFill>
              <a:effectLst/>
              <a:uLnTx/>
              <a:uFillTx/>
              <a:latin typeface="Trebuchet MS"/>
              <a:ea typeface="+mn-ea"/>
              <a:cs typeface="+mn-cs"/>
            </a:endParaRPr>
          </a:p>
        </p:txBody>
      </p:sp>
    </p:spTree>
    <p:extLst>
      <p:ext uri="{BB962C8B-B14F-4D97-AF65-F5344CB8AC3E}">
        <p14:creationId xmlns:p14="http://schemas.microsoft.com/office/powerpoint/2010/main" val="1897320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lang="en-US" smtClean="0"/>
              <a:t>Click to edit Master title style</a:t>
            </a:r>
            <a:endParaRPr lang="en-US"/>
          </a:p>
        </p:txBody>
      </p:sp>
      <p:sp>
        <p:nvSpPr>
          <p:cNvPr id="3" name="Date Placeholder 26"/>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D17BD5C2-8B54-4B0F-B8CD-0B1B31B23241}" type="datetimeFigureOut">
              <a:rPr kumimoji="0" lang="en-US" sz="1000" b="0" i="0" u="none" strike="noStrike" kern="1200" cap="none" spc="0" normalizeH="0" baseline="0" noProof="0">
                <a:ln>
                  <a:noFill/>
                </a:ln>
                <a:solidFill>
                  <a:srgbClr val="B13F9A"/>
                </a:solidFill>
                <a:effectLst/>
                <a:uLnTx/>
                <a:uFillTx/>
                <a:latin typeface="Trebuchet MS"/>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9/26/2022</a:t>
            </a:fld>
            <a:endParaRPr kumimoji="0" lang="en-US" sz="1000" b="0" i="0" u="none" strike="noStrike" kern="1200" cap="none" spc="0" normalizeH="0" baseline="0" noProof="0">
              <a:ln>
                <a:noFill/>
              </a:ln>
              <a:solidFill>
                <a:srgbClr val="B13F9A"/>
              </a:solidFill>
              <a:effectLst/>
              <a:uLnTx/>
              <a:uFillTx/>
              <a:latin typeface="Trebuchet MS"/>
              <a:ea typeface="+mn-ea"/>
              <a:cs typeface="+mn-cs"/>
            </a:endParaRPr>
          </a:p>
        </p:txBody>
      </p:sp>
      <p:sp>
        <p:nvSpPr>
          <p:cNvPr id="4" name="Footer Placeholder 3"/>
          <p:cNvSpPr>
            <a:spLocks noGrp="1"/>
          </p:cNvSpPr>
          <p:nvPr>
            <p:ph type="ftr" sz="quarter" idx="11"/>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B13F9A"/>
              </a:solidFill>
              <a:effectLst/>
              <a:uLnTx/>
              <a:uFillTx/>
              <a:latin typeface="Trebuchet MS"/>
              <a:ea typeface="+mn-ea"/>
              <a:cs typeface="+mn-cs"/>
            </a:endParaRPr>
          </a:p>
        </p:txBody>
      </p:sp>
      <p:sp>
        <p:nvSpPr>
          <p:cNvPr id="5" name="Slide Number Placeholder 1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C5D69BE8-1DA3-466B-B335-29AB1842F3AD}" type="slidenum">
              <a:rPr kumimoji="0" lang="en-US" sz="1100" b="0" i="0" u="none" strike="noStrike" kern="1200" cap="none" spc="0" normalizeH="0" baseline="0" noProof="0">
                <a:ln>
                  <a:noFill/>
                </a:ln>
                <a:solidFill>
                  <a:srgbClr val="B13F9A"/>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100" b="0" i="0" u="none" strike="noStrike" kern="1200" cap="none" spc="0" normalizeH="0" baseline="0" noProof="0">
              <a:ln>
                <a:noFill/>
              </a:ln>
              <a:solidFill>
                <a:srgbClr val="B13F9A"/>
              </a:solidFill>
              <a:effectLst/>
              <a:uLnTx/>
              <a:uFillTx/>
              <a:latin typeface="Trebuchet MS"/>
              <a:ea typeface="+mn-ea"/>
              <a:cs typeface="+mn-cs"/>
            </a:endParaRPr>
          </a:p>
        </p:txBody>
      </p:sp>
    </p:spTree>
    <p:extLst>
      <p:ext uri="{BB962C8B-B14F-4D97-AF65-F5344CB8AC3E}">
        <p14:creationId xmlns:p14="http://schemas.microsoft.com/office/powerpoint/2010/main" val="1806232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6"/>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2A7B15E3-905E-4658-B047-4518326B1202}" type="datetimeFigureOut">
              <a:rPr kumimoji="0" lang="en-US" sz="1000" b="0" i="0" u="none" strike="noStrike" kern="1200" cap="none" spc="0" normalizeH="0" baseline="0" noProof="0">
                <a:ln>
                  <a:noFill/>
                </a:ln>
                <a:solidFill>
                  <a:srgbClr val="B13F9A"/>
                </a:solidFill>
                <a:effectLst/>
                <a:uLnTx/>
                <a:uFillTx/>
                <a:latin typeface="Trebuchet MS"/>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9/26/2022</a:t>
            </a:fld>
            <a:endParaRPr kumimoji="0" lang="en-US" sz="1000" b="0" i="0" u="none" strike="noStrike" kern="1200" cap="none" spc="0" normalizeH="0" baseline="0" noProof="0">
              <a:ln>
                <a:noFill/>
              </a:ln>
              <a:solidFill>
                <a:srgbClr val="B13F9A"/>
              </a:solidFill>
              <a:effectLst/>
              <a:uLnTx/>
              <a:uFillTx/>
              <a:latin typeface="Trebuchet MS"/>
              <a:ea typeface="+mn-ea"/>
              <a:cs typeface="+mn-cs"/>
            </a:endParaRPr>
          </a:p>
        </p:txBody>
      </p:sp>
      <p:sp>
        <p:nvSpPr>
          <p:cNvPr id="3" name="Footer Placeholder 3"/>
          <p:cNvSpPr>
            <a:spLocks noGrp="1"/>
          </p:cNvSpPr>
          <p:nvPr>
            <p:ph type="ftr" sz="quarter" idx="11"/>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B13F9A"/>
              </a:solidFill>
              <a:effectLst/>
              <a:uLnTx/>
              <a:uFillTx/>
              <a:latin typeface="Trebuchet MS"/>
              <a:ea typeface="+mn-ea"/>
              <a:cs typeface="+mn-cs"/>
            </a:endParaRPr>
          </a:p>
        </p:txBody>
      </p:sp>
      <p:sp>
        <p:nvSpPr>
          <p:cNvPr id="4" name="Slide Number Placeholder 1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B0A70B2-494F-4B94-8398-795C27717C85}" type="slidenum">
              <a:rPr kumimoji="0" lang="en-US" sz="1100" b="0" i="0" u="none" strike="noStrike" kern="1200" cap="none" spc="0" normalizeH="0" baseline="0" noProof="0">
                <a:ln>
                  <a:noFill/>
                </a:ln>
                <a:solidFill>
                  <a:srgbClr val="B13F9A"/>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100" b="0" i="0" u="none" strike="noStrike" kern="1200" cap="none" spc="0" normalizeH="0" baseline="0" noProof="0">
              <a:ln>
                <a:noFill/>
              </a:ln>
              <a:solidFill>
                <a:srgbClr val="B13F9A"/>
              </a:solidFill>
              <a:effectLst/>
              <a:uLnTx/>
              <a:uFillTx/>
              <a:latin typeface="Trebuchet MS"/>
              <a:ea typeface="+mn-ea"/>
              <a:cs typeface="+mn-cs"/>
            </a:endParaRPr>
          </a:p>
        </p:txBody>
      </p:sp>
    </p:spTree>
    <p:extLst>
      <p:ext uri="{BB962C8B-B14F-4D97-AF65-F5344CB8AC3E}">
        <p14:creationId xmlns:p14="http://schemas.microsoft.com/office/powerpoint/2010/main" val="1568440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D04D0438-560F-4CAD-8868-7CDD53D68D99}" type="datetimeFigureOut">
              <a:rPr kumimoji="0" lang="en-US" sz="1000" b="0" i="0" u="none" strike="noStrike" kern="1200" cap="none" spc="0" normalizeH="0" baseline="0" noProof="0">
                <a:ln>
                  <a:noFill/>
                </a:ln>
                <a:solidFill>
                  <a:srgbClr val="B13F9A"/>
                </a:solidFill>
                <a:effectLst/>
                <a:uLnTx/>
                <a:uFillTx/>
                <a:latin typeface="Trebuchet MS"/>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9/26/2022</a:t>
            </a:fld>
            <a:endParaRPr kumimoji="0" lang="en-US" sz="1000" b="0" i="0" u="none" strike="noStrike" kern="1200" cap="none" spc="0" normalizeH="0" baseline="0" noProof="0">
              <a:ln>
                <a:noFill/>
              </a:ln>
              <a:solidFill>
                <a:srgbClr val="B13F9A"/>
              </a:solidFill>
              <a:effectLst/>
              <a:uLnTx/>
              <a:uFillTx/>
              <a:latin typeface="Trebuchet MS"/>
              <a:ea typeface="+mn-ea"/>
              <a:cs typeface="+mn-cs"/>
            </a:endParaRPr>
          </a:p>
        </p:txBody>
      </p:sp>
      <p:sp>
        <p:nvSpPr>
          <p:cNvPr id="6" name="Footer Placeholder 3"/>
          <p:cNvSpPr>
            <a:spLocks noGrp="1"/>
          </p:cNvSpPr>
          <p:nvPr>
            <p:ph type="ftr" sz="quarter" idx="11"/>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B13F9A"/>
              </a:solidFill>
              <a:effectLst/>
              <a:uLnTx/>
              <a:uFillTx/>
              <a:latin typeface="Trebuchet MS"/>
              <a:ea typeface="+mn-ea"/>
              <a:cs typeface="+mn-cs"/>
            </a:endParaRPr>
          </a:p>
        </p:txBody>
      </p:sp>
      <p:sp>
        <p:nvSpPr>
          <p:cNvPr id="7" name="Slide Number Placeholder 15"/>
          <p:cNvSpPr>
            <a:spLocks noGrp="1"/>
          </p:cNvSpPr>
          <p:nvPr>
            <p:ph type="sldNum" sz="quarter" idx="12"/>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A4FFB849-DC3B-4C91-BE84-BCFA379A9A54}" type="slidenum">
              <a:rPr kumimoji="0" lang="en-US" sz="1100" b="0" i="0" u="none" strike="noStrike" kern="1200" cap="none" spc="0" normalizeH="0" baseline="0" noProof="0">
                <a:ln>
                  <a:noFill/>
                </a:ln>
                <a:solidFill>
                  <a:srgbClr val="B13F9A"/>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100" b="0" i="0" u="none" strike="noStrike" kern="1200" cap="none" spc="0" normalizeH="0" baseline="0" noProof="0">
              <a:ln>
                <a:noFill/>
              </a:ln>
              <a:solidFill>
                <a:srgbClr val="B13F9A"/>
              </a:solidFill>
              <a:effectLst/>
              <a:uLnTx/>
              <a:uFillTx/>
              <a:latin typeface="Trebuchet MS"/>
              <a:ea typeface="+mn-ea"/>
              <a:cs typeface="+mn-cs"/>
            </a:endParaRPr>
          </a:p>
        </p:txBody>
      </p:sp>
    </p:spTree>
    <p:extLst>
      <p:ext uri="{BB962C8B-B14F-4D97-AF65-F5344CB8AC3E}">
        <p14:creationId xmlns:p14="http://schemas.microsoft.com/office/powerpoint/2010/main" val="3570588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5" name="Rectangle 7"/>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6" name="Rectangle 9"/>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2" name="Title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en-US" smtClean="0"/>
              <a:t>Click to edit Master title style</a:t>
            </a:r>
            <a:endParaRPr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7" name="Date Placeholder 4"/>
          <p:cNvSpPr>
            <a:spLocks noGrp="1"/>
          </p:cNvSpPr>
          <p:nvPr>
            <p:ph type="dt" sz="half" idx="10"/>
          </p:nvPr>
        </p:nvSpPr>
        <p:spPr/>
        <p:txBody>
          <a:bodyPr/>
          <a:lstStyle>
            <a:lvl1pPr>
              <a:defRPr/>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fld id="{F74C0BD5-ECA8-4328-95F6-CC6750E3FE0F}" type="datetimeFigureOut">
              <a:rPr kumimoji="0" lang="en-US" sz="1000" b="0" i="0" u="none" strike="noStrike" kern="1200" cap="none" spc="0" normalizeH="0" baseline="0" noProof="0">
                <a:ln>
                  <a:noFill/>
                </a:ln>
                <a:solidFill>
                  <a:srgbClr val="F4E7ED"/>
                </a:solidFill>
                <a:effectLst/>
                <a:uLnTx/>
                <a:uFillTx/>
                <a:latin typeface="Trebuchet MS"/>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9/26/2022</a:t>
            </a:fld>
            <a:endParaRPr kumimoji="0" lang="en-US" sz="1000" b="0" i="0" u="none" strike="noStrike" kern="1200" cap="none" spc="0" normalizeH="0" baseline="0" noProof="0">
              <a:ln>
                <a:noFill/>
              </a:ln>
              <a:solidFill>
                <a:srgbClr val="F4E7ED"/>
              </a:solidFill>
              <a:effectLst/>
              <a:uLnTx/>
              <a:uFillTx/>
              <a:latin typeface="Trebuchet MS"/>
              <a:ea typeface="+mn-ea"/>
              <a:cs typeface="+mn-cs"/>
            </a:endParaRPr>
          </a:p>
        </p:txBody>
      </p:sp>
      <p:sp>
        <p:nvSpPr>
          <p:cNvPr id="8" name="Footer Placeholder 5"/>
          <p:cNvSpPr>
            <a:spLocks noGrp="1"/>
          </p:cNvSpPr>
          <p:nvPr>
            <p:ph type="ftr" sz="quarter" idx="11"/>
          </p:nvPr>
        </p:nvSpPr>
        <p:spPr/>
        <p:txBody>
          <a:bodyPr/>
          <a:lstStyle>
            <a:lvl1pPr>
              <a:defRPr/>
            </a:lvl1pPr>
            <a:extLst/>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F4E7ED"/>
              </a:solidFill>
              <a:effectLst/>
              <a:uLnTx/>
              <a:uFillTx/>
              <a:latin typeface="Trebuchet MS"/>
              <a:ea typeface="+mn-ea"/>
              <a:cs typeface="+mn-cs"/>
            </a:endParaRPr>
          </a:p>
        </p:txBody>
      </p:sp>
      <p:sp>
        <p:nvSpPr>
          <p:cNvPr id="9" name="Slide Number Placeholder 6"/>
          <p:cNvSpPr>
            <a:spLocks noGrp="1"/>
          </p:cNvSpPr>
          <p:nvPr>
            <p:ph type="sldNum" sz="quarter" idx="12"/>
          </p:nvPr>
        </p:nvSpPr>
        <p:spPr/>
        <p:txBody>
          <a:bodyPr/>
          <a:lstStyle>
            <a:lvl1pPr>
              <a:defRPr/>
            </a:lvl1pPr>
            <a:extLst/>
          </a:lstStyle>
          <a:p>
            <a:pPr marL="0" marR="0" lvl="0" indent="0" algn="r" defTabSz="914400" rtl="0" eaLnBrk="1" fontAlgn="auto" latinLnBrk="0" hangingPunct="1">
              <a:lnSpc>
                <a:spcPct val="100000"/>
              </a:lnSpc>
              <a:spcBef>
                <a:spcPts val="0"/>
              </a:spcBef>
              <a:spcAft>
                <a:spcPts val="0"/>
              </a:spcAft>
              <a:buClrTx/>
              <a:buSzTx/>
              <a:buFontTx/>
              <a:buNone/>
              <a:tabLst/>
              <a:defRPr/>
            </a:pPr>
            <a:fld id="{A4306BBC-15EF-43A4-B021-594D3CC688A0}" type="slidenum">
              <a:rPr kumimoji="0" lang="en-US" sz="1100" b="0" i="0" u="none" strike="noStrike" kern="1200" cap="none" spc="0" normalizeH="0" baseline="0" noProof="0">
                <a:ln>
                  <a:noFill/>
                </a:ln>
                <a:solidFill>
                  <a:srgbClr val="F4E7ED"/>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100" b="0" i="0" u="none" strike="noStrike" kern="1200" cap="none" spc="0" normalizeH="0" baseline="0" noProof="0">
              <a:ln>
                <a:noFill/>
              </a:ln>
              <a:solidFill>
                <a:srgbClr val="F4E7ED"/>
              </a:solidFill>
              <a:effectLst/>
              <a:uLnTx/>
              <a:uFillTx/>
              <a:latin typeface="Trebuchet MS"/>
              <a:ea typeface="+mn-ea"/>
              <a:cs typeface="+mn-cs"/>
            </a:endParaRPr>
          </a:p>
        </p:txBody>
      </p:sp>
    </p:spTree>
    <p:extLst>
      <p:ext uri="{BB962C8B-B14F-4D97-AF65-F5344CB8AC3E}">
        <p14:creationId xmlns:p14="http://schemas.microsoft.com/office/powerpoint/2010/main" val="55984220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a:ea typeface="+mn-ea"/>
              <a:cs typeface="+mn-cs"/>
            </a:endParaRPr>
          </a:p>
        </p:txBody>
      </p:sp>
      <p:sp>
        <p:nvSpPr>
          <p:cNvPr id="3" name="Title Placeholder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p>
            <a:r>
              <a:rPr lang="en-US" smtClean="0"/>
              <a:t>Click to edit Master title style</a:t>
            </a:r>
            <a:endParaRPr lang="en-US"/>
          </a:p>
        </p:txBody>
      </p:sp>
      <p:sp>
        <p:nvSpPr>
          <p:cNvPr id="1030" name="Text Placeholder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 name="Date Placeholder 26"/>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smtClean="0">
                <a:solidFill>
                  <a:schemeClr val="tx2"/>
                </a:solidFill>
                <a:latin typeface="+mn-lt"/>
              </a:defRPr>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fld id="{9C9C4AAA-056B-4D0A-B413-FBAFD62A8858}" type="datetimeFigureOut">
              <a:rPr kumimoji="0" lang="en-US" sz="1000" b="0" i="0" u="none" strike="noStrike" kern="1200" cap="none" spc="0" normalizeH="0" baseline="0" noProof="0">
                <a:ln>
                  <a:noFill/>
                </a:ln>
                <a:solidFill>
                  <a:srgbClr val="B13F9A"/>
                </a:solidFill>
                <a:effectLst/>
                <a:uLnTx/>
                <a:uFillTx/>
                <a:latin typeface="Trebuchet MS"/>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9/26/2022</a:t>
            </a:fld>
            <a:endParaRPr kumimoji="0" lang="en-US" sz="1000" b="0" i="0" u="none" strike="noStrike" kern="1200" cap="none" spc="0" normalizeH="0" baseline="0" noProof="0">
              <a:ln>
                <a:noFill/>
              </a:ln>
              <a:solidFill>
                <a:srgbClr val="B13F9A"/>
              </a:solidFill>
              <a:effectLst/>
              <a:uLnTx/>
              <a:uFillTx/>
              <a:latin typeface="Trebuchet MS"/>
              <a:ea typeface="+mn-ea"/>
              <a:cs typeface="+mn-cs"/>
            </a:endParaRPr>
          </a:p>
        </p:txBody>
      </p:sp>
      <p:sp>
        <p:nvSpPr>
          <p:cNvPr id="4" name="Footer Placeholder 3"/>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defRPr>
            </a:lvl1pPr>
            <a:extLst/>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a:ln>
                <a:noFill/>
              </a:ln>
              <a:solidFill>
                <a:srgbClr val="B13F9A"/>
              </a:solidFill>
              <a:effectLst/>
              <a:uLnTx/>
              <a:uFillTx/>
              <a:latin typeface="Trebuchet MS"/>
              <a:ea typeface="+mn-ea"/>
              <a:cs typeface="+mn-cs"/>
            </a:endParaRPr>
          </a:p>
        </p:txBody>
      </p:sp>
      <p:sp>
        <p:nvSpPr>
          <p:cNvPr id="16" name="Slide Number Placeholder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fontAlgn="auto" latinLnBrk="0" hangingPunct="1">
              <a:spcBef>
                <a:spcPts val="0"/>
              </a:spcBef>
              <a:spcAft>
                <a:spcPts val="0"/>
              </a:spcAft>
              <a:defRPr kumimoji="0" sz="1100" smtClean="0">
                <a:solidFill>
                  <a:schemeClr val="tx2"/>
                </a:solidFill>
                <a:latin typeface="+mn-lt"/>
              </a:defRPr>
            </a:lvl1pPr>
            <a:extLst/>
          </a:lstStyle>
          <a:p>
            <a:pPr marL="0" marR="0" lvl="0" indent="0" algn="r" defTabSz="914400" rtl="0" eaLnBrk="1" fontAlgn="auto" latinLnBrk="0" hangingPunct="1">
              <a:lnSpc>
                <a:spcPct val="100000"/>
              </a:lnSpc>
              <a:spcBef>
                <a:spcPts val="0"/>
              </a:spcBef>
              <a:spcAft>
                <a:spcPts val="0"/>
              </a:spcAft>
              <a:buClrTx/>
              <a:buSzTx/>
              <a:buFontTx/>
              <a:buNone/>
              <a:tabLst/>
              <a:defRPr/>
            </a:pPr>
            <a:fld id="{5038B6C3-91D6-4DBD-B845-F284D2C984B8}" type="slidenum">
              <a:rPr kumimoji="0" lang="en-US" sz="1100" b="0" i="0" u="none" strike="noStrike" kern="1200" cap="none" spc="0" normalizeH="0" baseline="0" noProof="0">
                <a:ln>
                  <a:noFill/>
                </a:ln>
                <a:solidFill>
                  <a:srgbClr val="B13F9A"/>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100" b="0" i="0" u="none" strike="noStrike" kern="1200" cap="none" spc="0" normalizeH="0" baseline="0" noProof="0">
              <a:ln>
                <a:noFill/>
              </a:ln>
              <a:solidFill>
                <a:srgbClr val="B13F9A"/>
              </a:solidFill>
              <a:effectLst/>
              <a:uLnTx/>
              <a:uFillTx/>
              <a:latin typeface="Trebuchet MS"/>
              <a:ea typeface="+mn-ea"/>
              <a:cs typeface="+mn-cs"/>
            </a:endParaRPr>
          </a:p>
        </p:txBody>
      </p:sp>
    </p:spTree>
    <p:extLst>
      <p:ext uri="{BB962C8B-B14F-4D97-AF65-F5344CB8AC3E}">
        <p14:creationId xmlns:p14="http://schemas.microsoft.com/office/powerpoint/2010/main" val="1520894078"/>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Lst>
  <p:txStyles>
    <p:title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fontAlgn="base">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fontAlgn="base">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fontAlgn="base">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fontAlgn="base">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fontAlgn="base">
        <a:spcBef>
          <a:spcPts val="400"/>
        </a:spcBef>
        <a:spcAft>
          <a:spcPct val="0"/>
        </a:spcAft>
        <a:buClr>
          <a:srgbClr val="F9B639"/>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uk.wikipedia.org/w/index.php?title=%D0%A2%D1%8F%D0%BD%D1%8C%D0%B0%D0%BD%D1%8C%D0%BC%D0%B5%D0%BD%D1%8C&amp;action=edit&amp;redlink=1" TargetMode="External"/><Relationship Id="rId3" Type="http://schemas.openxmlformats.org/officeDocument/2006/relationships/hyperlink" Target="http://uk.wikipedia.org/wiki/1949" TargetMode="External"/><Relationship Id="rId7" Type="http://schemas.openxmlformats.org/officeDocument/2006/relationships/hyperlink" Target="http://uk.wikipedia.org/wiki/1979" TargetMode="External"/><Relationship Id="rId2" Type="http://schemas.openxmlformats.org/officeDocument/2006/relationships/hyperlink" Target="http://uk.wikipedia.org/wiki/%D0%9C%D0%B0%D0%BE_%D0%A6%D0%B7%D0%B5%D0%B4%D1%83%D0%BD" TargetMode="External"/><Relationship Id="rId1" Type="http://schemas.openxmlformats.org/officeDocument/2006/relationships/slideLayout" Target="../slideLayouts/slideLayout2.xml"/><Relationship Id="rId6" Type="http://schemas.openxmlformats.org/officeDocument/2006/relationships/hyperlink" Target="http://uk.wikipedia.org/wiki/%D0%A1%D0%A8%D0%90" TargetMode="External"/><Relationship Id="rId5" Type="http://schemas.openxmlformats.org/officeDocument/2006/relationships/hyperlink" Target="http://uk.wikipedia.org/wiki/1971" TargetMode="External"/><Relationship Id="rId4" Type="http://schemas.openxmlformats.org/officeDocument/2006/relationships/hyperlink" Target="http://uk.wikipedia.org/wiki/%D0%9E%D0%9E%D0%9D"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uk.wikipedia.org/wiki/%D0%9C%D0%B0%D0%BA%D0%B0%D0%BE" TargetMode="External"/><Relationship Id="rId2" Type="http://schemas.openxmlformats.org/officeDocument/2006/relationships/hyperlink" Target="http://uk.wikipedia.org/wiki/%D0%93%D0%BE%D0%BD%D0%BA%D0%BE%D0%BD%D0%B3" TargetMode="External"/><Relationship Id="rId1" Type="http://schemas.openxmlformats.org/officeDocument/2006/relationships/slideLayout" Target="../slideLayouts/slideLayout2.xml"/><Relationship Id="rId4" Type="http://schemas.openxmlformats.org/officeDocument/2006/relationships/hyperlink" Target="http://uk.wikipedia.org/wiki/%D0%A2%D0%B0%D0%B9%D0%B2%D0%B0%D0%BD%D1%8C"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Заголовок 1"/>
          <p:cNvSpPr>
            <a:spLocks noGrp="1"/>
          </p:cNvSpPr>
          <p:nvPr>
            <p:ph type="ctrTitle" idx="4294967295"/>
          </p:nvPr>
        </p:nvSpPr>
        <p:spPr>
          <a:xfrm>
            <a:off x="395536" y="1628800"/>
            <a:ext cx="8064500" cy="2303462"/>
          </a:xfrm>
        </p:spPr>
        <p:txBody>
          <a:bodyPr lIns="45720" rIns="45720" anchor="b"/>
          <a:lstStyle/>
          <a:p>
            <a:pPr algn="ctr" eaLnBrk="1" hangingPunct="1"/>
            <a:r>
              <a:rPr lang="uk-UA" sz="3600" b="1" dirty="0" smtClean="0">
                <a:solidFill>
                  <a:srgbClr val="A50021"/>
                </a:solidFill>
                <a:latin typeface="Arial" charset="0"/>
              </a:rPr>
              <a:t>ЛЕКЦІЯ</a:t>
            </a:r>
            <a:r>
              <a:rPr lang="en-US" sz="3600" b="1" dirty="0">
                <a:solidFill>
                  <a:srgbClr val="A50021"/>
                </a:solidFill>
                <a:latin typeface="Arial" charset="0"/>
              </a:rPr>
              <a:t/>
            </a:r>
            <a:br>
              <a:rPr lang="en-US" sz="3600" b="1" dirty="0">
                <a:solidFill>
                  <a:srgbClr val="A50021"/>
                </a:solidFill>
                <a:latin typeface="Arial" charset="0"/>
              </a:rPr>
            </a:br>
            <a:r>
              <a:rPr lang="uk-UA" sz="3600" b="1" dirty="0" smtClean="0">
                <a:solidFill>
                  <a:srgbClr val="A50021"/>
                </a:solidFill>
                <a:latin typeface="Arial" charset="0"/>
              </a:rPr>
              <a:t>Сутність міжнародного менеджменту</a:t>
            </a:r>
            <a:r>
              <a:rPr lang="uk-UA" sz="3600" b="1" dirty="0" smtClean="0">
                <a:solidFill>
                  <a:srgbClr val="A50021"/>
                </a:solidFill>
                <a:latin typeface="Arial" charset="0"/>
              </a:rPr>
              <a:t/>
            </a:r>
            <a:br>
              <a:rPr lang="uk-UA" sz="3600" b="1" dirty="0" smtClean="0">
                <a:solidFill>
                  <a:srgbClr val="A50021"/>
                </a:solidFill>
                <a:latin typeface="Arial" charset="0"/>
              </a:rPr>
            </a:br>
            <a:endParaRPr lang="ru-RU" sz="3600" b="1" i="1" dirty="0" smtClean="0">
              <a:solidFill>
                <a:srgbClr val="A50021"/>
              </a:solidFill>
              <a:latin typeface="Arial" charset="0"/>
            </a:endParaRPr>
          </a:p>
        </p:txBody>
      </p:sp>
      <p:sp>
        <p:nvSpPr>
          <p:cNvPr id="18434" name="Подзаголовок 3"/>
          <p:cNvSpPr>
            <a:spLocks noGrp="1"/>
          </p:cNvSpPr>
          <p:nvPr>
            <p:ph type="subTitle" idx="4294967295"/>
          </p:nvPr>
        </p:nvSpPr>
        <p:spPr>
          <a:xfrm>
            <a:off x="2339752" y="4653136"/>
            <a:ext cx="4897437" cy="1008062"/>
          </a:xfrm>
          <a:solidFill>
            <a:schemeClr val="bg1"/>
          </a:solidFill>
        </p:spPr>
        <p:txBody>
          <a:bodyPr lIns="182880" tIns="0"/>
          <a:lstStyle/>
          <a:p>
            <a:pPr marL="36513" indent="0" eaLnBrk="1" hangingPunct="1">
              <a:spcBef>
                <a:spcPct val="0"/>
              </a:spcBef>
              <a:buFont typeface="Arial" charset="0"/>
              <a:buNone/>
            </a:pPr>
            <a:r>
              <a:rPr lang="uk-UA" b="1" dirty="0" smtClean="0">
                <a:solidFill>
                  <a:srgbClr val="A50021"/>
                </a:solidFill>
                <a:latin typeface="Times New Roman" pitchFamily="18" charset="0"/>
                <a:cs typeface="Times New Roman" pitchFamily="18" charset="0"/>
              </a:rPr>
              <a:t>Лектор: Переверзєва Анна Василівна</a:t>
            </a:r>
          </a:p>
        </p:txBody>
      </p:sp>
      <p:sp>
        <p:nvSpPr>
          <p:cNvPr id="5" name="Заголовок 1"/>
          <p:cNvSpPr txBox="1">
            <a:spLocks/>
          </p:cNvSpPr>
          <p:nvPr/>
        </p:nvSpPr>
        <p:spPr bwMode="auto">
          <a:xfrm>
            <a:off x="757238" y="-56868"/>
            <a:ext cx="8064500" cy="1037596"/>
          </a:xfrm>
          <a:prstGeom prst="rect">
            <a:avLst/>
          </a:prstGeom>
          <a:noFill/>
          <a:ln w="9525">
            <a:noFill/>
            <a:miter lim="800000"/>
            <a:headEnd/>
            <a:tailEnd/>
          </a:ln>
        </p:spPr>
        <p:txBody>
          <a:bodyPr vert="horz" wrap="square" lIns="45720" tIns="45720" rIns="45720" bIns="45720" numCol="1" anchor="b" anchorCtr="0" compatLnSpc="1">
            <a:prstTxWarp prst="textNoShape">
              <a:avLst/>
            </a:prstTxWarp>
          </a:bodyP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cs typeface="Arial" charset="0"/>
              </a:defRPr>
            </a:lvl2pPr>
            <a:lvl3pPr algn="l" rtl="0" eaLnBrk="0" fontAlgn="base" hangingPunct="0">
              <a:spcBef>
                <a:spcPct val="0"/>
              </a:spcBef>
              <a:spcAft>
                <a:spcPct val="0"/>
              </a:spcAft>
              <a:defRPr sz="4200">
                <a:solidFill>
                  <a:schemeClr val="tx2"/>
                </a:solidFill>
                <a:latin typeface="Times New Roman" pitchFamily="18" charset="0"/>
                <a:cs typeface="Arial" charset="0"/>
              </a:defRPr>
            </a:lvl3pPr>
            <a:lvl4pPr algn="l" rtl="0" eaLnBrk="0" fontAlgn="base" hangingPunct="0">
              <a:spcBef>
                <a:spcPct val="0"/>
              </a:spcBef>
              <a:spcAft>
                <a:spcPct val="0"/>
              </a:spcAft>
              <a:defRPr sz="4200">
                <a:solidFill>
                  <a:schemeClr val="tx2"/>
                </a:solidFill>
                <a:latin typeface="Times New Roman" pitchFamily="18" charset="0"/>
                <a:cs typeface="Arial" charset="0"/>
              </a:defRPr>
            </a:lvl4pPr>
            <a:lvl5pPr algn="l" rtl="0" eaLnBrk="0" fontAlgn="base" hangingPunct="0">
              <a:spcBef>
                <a:spcPct val="0"/>
              </a:spcBef>
              <a:spcAft>
                <a:spcPct val="0"/>
              </a:spcAft>
              <a:defRPr sz="4200">
                <a:solidFill>
                  <a:schemeClr val="tx2"/>
                </a:solidFill>
                <a:latin typeface="Times New Roman" pitchFamily="18" charset="0"/>
                <a:cs typeface="Arial" charset="0"/>
              </a:defRPr>
            </a:lvl5pPr>
            <a:lvl6pPr marL="457200" algn="l" rtl="0" fontAlgn="base">
              <a:spcBef>
                <a:spcPct val="0"/>
              </a:spcBef>
              <a:spcAft>
                <a:spcPct val="0"/>
              </a:spcAft>
              <a:defRPr sz="4200">
                <a:solidFill>
                  <a:schemeClr val="tx2"/>
                </a:solidFill>
                <a:latin typeface="Times New Roman" pitchFamily="18" charset="0"/>
                <a:cs typeface="Arial" charset="0"/>
              </a:defRPr>
            </a:lvl6pPr>
            <a:lvl7pPr marL="914400" algn="l" rtl="0" fontAlgn="base">
              <a:spcBef>
                <a:spcPct val="0"/>
              </a:spcBef>
              <a:spcAft>
                <a:spcPct val="0"/>
              </a:spcAft>
              <a:defRPr sz="4200">
                <a:solidFill>
                  <a:schemeClr val="tx2"/>
                </a:solidFill>
                <a:latin typeface="Times New Roman" pitchFamily="18" charset="0"/>
                <a:cs typeface="Arial" charset="0"/>
              </a:defRPr>
            </a:lvl7pPr>
            <a:lvl8pPr marL="1371600" algn="l" rtl="0" fontAlgn="base">
              <a:spcBef>
                <a:spcPct val="0"/>
              </a:spcBef>
              <a:spcAft>
                <a:spcPct val="0"/>
              </a:spcAft>
              <a:defRPr sz="4200">
                <a:solidFill>
                  <a:schemeClr val="tx2"/>
                </a:solidFill>
                <a:latin typeface="Times New Roman" pitchFamily="18" charset="0"/>
                <a:cs typeface="Arial" charset="0"/>
              </a:defRPr>
            </a:lvl8pPr>
            <a:lvl9pPr marL="1828800" algn="l" rtl="0" fontAlgn="base">
              <a:spcBef>
                <a:spcPct val="0"/>
              </a:spcBef>
              <a:spcAft>
                <a:spcPct val="0"/>
              </a:spcAft>
              <a:defRPr sz="4200">
                <a:solidFill>
                  <a:schemeClr val="tx2"/>
                </a:solidFill>
                <a:latin typeface="Times New Roman" pitchFamily="18" charset="0"/>
                <a:cs typeface="Arial" charset="0"/>
              </a:defRPr>
            </a:lvl9pPr>
          </a:lstStyle>
          <a:p>
            <a:pPr algn="ctr" eaLnBrk="1" hangingPunct="1"/>
            <a:r>
              <a:rPr lang="uk-UA" sz="2800" b="1" i="1" kern="0" dirty="0" smtClean="0">
                <a:solidFill>
                  <a:srgbClr val="A50021"/>
                </a:solidFill>
                <a:latin typeface="Arial" charset="0"/>
              </a:rPr>
              <a:t>Запорізький національний університет</a:t>
            </a:r>
          </a:p>
          <a:p>
            <a:pPr algn="ctr" eaLnBrk="1" hangingPunct="1"/>
            <a:endParaRPr lang="uk-UA" sz="2800" b="1" i="1" kern="0" dirty="0" smtClean="0">
              <a:solidFill>
                <a:srgbClr val="A50021"/>
              </a:solidFill>
              <a:latin typeface="Arial" charset="0"/>
            </a:endParaRP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Поняття глобалізації</a:t>
            </a:r>
            <a:endParaRPr lang="ru-RU" dirty="0"/>
          </a:p>
        </p:txBody>
      </p:sp>
      <p:sp>
        <p:nvSpPr>
          <p:cNvPr id="3" name="Содержимое 2"/>
          <p:cNvSpPr>
            <a:spLocks noGrp="1"/>
          </p:cNvSpPr>
          <p:nvPr>
            <p:ph idx="1"/>
          </p:nvPr>
        </p:nvSpPr>
        <p:spPr/>
        <p:txBody>
          <a:bodyPr/>
          <a:lstStyle/>
          <a:p>
            <a:pPr hangingPunct="0">
              <a:buNone/>
            </a:pPr>
            <a:r>
              <a:rPr lang="uk-UA" dirty="0" smtClean="0"/>
              <a:t> </a:t>
            </a:r>
            <a:endParaRPr lang="ru-RU" dirty="0" smtClean="0"/>
          </a:p>
          <a:p>
            <a:pPr hangingPunct="0"/>
            <a:r>
              <a:rPr lang="uk-UA" b="1" dirty="0" smtClean="0"/>
              <a:t>Глобалізація — це посилення взаємозалежності національних економік, переплетіння соціально-економічних процесів, що відбуваються у різних регіонах світу і спонукають фірми до пошуку кращих умов діяльності</a:t>
            </a:r>
            <a:endParaRPr lang="ru-RU" b="1" dirty="0" smtClean="0"/>
          </a:p>
          <a:p>
            <a:pPr hangingPunct="0">
              <a:buNone/>
            </a:pPr>
            <a:endParaRPr lang="ru-RU" dirty="0" smtClean="0"/>
          </a:p>
        </p:txBody>
      </p:sp>
    </p:spTree>
    <p:extLst>
      <p:ext uri="{BB962C8B-B14F-4D97-AF65-F5344CB8AC3E}">
        <p14:creationId xmlns:p14="http://schemas.microsoft.com/office/powerpoint/2010/main" val="30094310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black"/>
              </a:solidFill>
              <a:effectLst/>
              <a:uLnTx/>
              <a:uFillTx/>
              <a:latin typeface="Arial" charset="0"/>
              <a:ea typeface="+mn-ea"/>
              <a:cs typeface="+mn-cs"/>
            </a:endParaRPr>
          </a:p>
        </p:txBody>
      </p:sp>
      <p:graphicFrame>
        <p:nvGraphicFramePr>
          <p:cNvPr id="53249" name="Object 1"/>
          <p:cNvGraphicFramePr>
            <a:graphicFrameLocks noChangeAspect="1"/>
          </p:cNvGraphicFramePr>
          <p:nvPr/>
        </p:nvGraphicFramePr>
        <p:xfrm>
          <a:off x="838200" y="685800"/>
          <a:ext cx="6477000" cy="6034187"/>
        </p:xfrm>
        <a:graphic>
          <a:graphicData uri="http://schemas.openxmlformats.org/presentationml/2006/ole">
            <mc:AlternateContent xmlns:mc="http://schemas.openxmlformats.org/markup-compatibility/2006">
              <mc:Choice xmlns:v="urn:schemas-microsoft-com:vml" Requires="v">
                <p:oleObj spid="_x0000_s18436" name="Picture" r:id="rId3" imgW="4085844" imgH="4143756" progId="Word.Picture.8">
                  <p:embed/>
                </p:oleObj>
              </mc:Choice>
              <mc:Fallback>
                <p:oleObj name="Picture" r:id="rId3" imgW="4085844" imgH="4143756" progId="Word.Picture.8">
                  <p:embed/>
                  <p:pic>
                    <p:nvPicPr>
                      <p:cNvPr id="53249" name="Object 1"/>
                      <p:cNvPicPr>
                        <a:picLocks noChangeAspect="1" noChangeArrowheads="1"/>
                      </p:cNvPicPr>
                      <p:nvPr/>
                    </p:nvPicPr>
                    <p:blipFill>
                      <a:blip r:embed="rId4">
                        <a:lum bright="6000" contrast="6000"/>
                        <a:extLst>
                          <a:ext uri="{28A0092B-C50C-407E-A947-70E740481C1C}">
                            <a14:useLocalDpi xmlns:a14="http://schemas.microsoft.com/office/drawing/2010/main" val="0"/>
                          </a:ext>
                        </a:extLst>
                      </a:blip>
                      <a:srcRect/>
                      <a:stretch>
                        <a:fillRect/>
                      </a:stretch>
                    </p:blipFill>
                    <p:spPr bwMode="auto">
                      <a:xfrm>
                        <a:off x="838200" y="685800"/>
                        <a:ext cx="6477000" cy="6034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Прямоугольник 5"/>
          <p:cNvSpPr/>
          <p:nvPr/>
        </p:nvSpPr>
        <p:spPr>
          <a:xfrm>
            <a:off x="609600" y="0"/>
            <a:ext cx="6916957" cy="646331"/>
          </a:xfrm>
          <a:prstGeom prst="rect">
            <a:avLst/>
          </a:prstGeom>
          <a:noFill/>
        </p:spPr>
        <p:txBody>
          <a:bodyPr wrap="none" lIns="91440" tIns="45720" rIns="91440" bIns="4572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ru-RU" sz="3600" b="1" i="0" u="none" strike="noStrike" kern="1200" cap="none" spc="0" normalizeH="0" baseline="0" noProof="0" dirty="0" err="1" smtClean="0">
                <a:ln w="10541" cmpd="sng">
                  <a:solidFill>
                    <a:srgbClr val="B83D68">
                      <a:shade val="88000"/>
                      <a:satMod val="110000"/>
                    </a:srgbClr>
                  </a:solidFill>
                  <a:prstDash val="solid"/>
                </a:ln>
                <a:gradFill>
                  <a:gsLst>
                    <a:gs pos="0">
                      <a:srgbClr val="B83D68">
                        <a:tint val="40000"/>
                        <a:satMod val="250000"/>
                      </a:srgbClr>
                    </a:gs>
                    <a:gs pos="9000">
                      <a:srgbClr val="B83D68">
                        <a:tint val="52000"/>
                        <a:satMod val="300000"/>
                      </a:srgbClr>
                    </a:gs>
                    <a:gs pos="50000">
                      <a:srgbClr val="B83D68">
                        <a:shade val="20000"/>
                        <a:satMod val="300000"/>
                      </a:srgbClr>
                    </a:gs>
                    <a:gs pos="79000">
                      <a:srgbClr val="B83D68">
                        <a:tint val="52000"/>
                        <a:satMod val="300000"/>
                      </a:srgbClr>
                    </a:gs>
                    <a:gs pos="100000">
                      <a:srgbClr val="B83D68">
                        <a:tint val="40000"/>
                        <a:satMod val="250000"/>
                      </a:srgbClr>
                    </a:gs>
                  </a:gsLst>
                  <a:lin ang="5400000"/>
                </a:gradFill>
                <a:effectLst/>
                <a:uLnTx/>
                <a:uFillTx/>
                <a:latin typeface="Arial" charset="0"/>
                <a:ea typeface="+mn-ea"/>
                <a:cs typeface="+mn-cs"/>
              </a:rPr>
              <a:t>Форми</a:t>
            </a:r>
            <a:r>
              <a:rPr kumimoji="0" lang="ru-RU" sz="3600" b="1" i="0" u="none" strike="noStrike" kern="1200" cap="none" spc="0" normalizeH="0" baseline="0" noProof="0" dirty="0" smtClean="0">
                <a:ln w="10541" cmpd="sng">
                  <a:solidFill>
                    <a:srgbClr val="B83D68">
                      <a:shade val="88000"/>
                      <a:satMod val="110000"/>
                    </a:srgbClr>
                  </a:solidFill>
                  <a:prstDash val="solid"/>
                </a:ln>
                <a:gradFill>
                  <a:gsLst>
                    <a:gs pos="0">
                      <a:srgbClr val="B83D68">
                        <a:tint val="40000"/>
                        <a:satMod val="250000"/>
                      </a:srgbClr>
                    </a:gs>
                    <a:gs pos="9000">
                      <a:srgbClr val="B83D68">
                        <a:tint val="52000"/>
                        <a:satMod val="300000"/>
                      </a:srgbClr>
                    </a:gs>
                    <a:gs pos="50000">
                      <a:srgbClr val="B83D68">
                        <a:shade val="20000"/>
                        <a:satMod val="300000"/>
                      </a:srgbClr>
                    </a:gs>
                    <a:gs pos="79000">
                      <a:srgbClr val="B83D68">
                        <a:tint val="52000"/>
                        <a:satMod val="300000"/>
                      </a:srgbClr>
                    </a:gs>
                    <a:gs pos="100000">
                      <a:srgbClr val="B83D68">
                        <a:tint val="40000"/>
                        <a:satMod val="250000"/>
                      </a:srgbClr>
                    </a:gs>
                  </a:gsLst>
                  <a:lin ang="5400000"/>
                </a:gradFill>
                <a:effectLst/>
                <a:uLnTx/>
                <a:uFillTx/>
                <a:latin typeface="Arial" charset="0"/>
                <a:ea typeface="+mn-ea"/>
                <a:cs typeface="+mn-cs"/>
              </a:rPr>
              <a:t> </a:t>
            </a:r>
            <a:r>
              <a:rPr kumimoji="0" lang="ru-RU" sz="3600" b="1" i="0" u="none" strike="noStrike" kern="1200" cap="none" spc="0" normalizeH="0" baseline="0" noProof="0" dirty="0" err="1" smtClean="0">
                <a:ln w="10541" cmpd="sng">
                  <a:solidFill>
                    <a:srgbClr val="B83D68">
                      <a:shade val="88000"/>
                      <a:satMod val="110000"/>
                    </a:srgbClr>
                  </a:solidFill>
                  <a:prstDash val="solid"/>
                </a:ln>
                <a:gradFill>
                  <a:gsLst>
                    <a:gs pos="0">
                      <a:srgbClr val="B83D68">
                        <a:tint val="40000"/>
                        <a:satMod val="250000"/>
                      </a:srgbClr>
                    </a:gs>
                    <a:gs pos="9000">
                      <a:srgbClr val="B83D68">
                        <a:tint val="52000"/>
                        <a:satMod val="300000"/>
                      </a:srgbClr>
                    </a:gs>
                    <a:gs pos="50000">
                      <a:srgbClr val="B83D68">
                        <a:shade val="20000"/>
                        <a:satMod val="300000"/>
                      </a:srgbClr>
                    </a:gs>
                    <a:gs pos="79000">
                      <a:srgbClr val="B83D68">
                        <a:tint val="52000"/>
                        <a:satMod val="300000"/>
                      </a:srgbClr>
                    </a:gs>
                    <a:gs pos="100000">
                      <a:srgbClr val="B83D68">
                        <a:tint val="40000"/>
                        <a:satMod val="250000"/>
                      </a:srgbClr>
                    </a:gs>
                  </a:gsLst>
                  <a:lin ang="5400000"/>
                </a:gradFill>
                <a:effectLst/>
                <a:uLnTx/>
                <a:uFillTx/>
                <a:latin typeface="Arial" charset="0"/>
                <a:ea typeface="+mn-ea"/>
                <a:cs typeface="+mn-cs"/>
              </a:rPr>
              <a:t>міжнародного</a:t>
            </a:r>
            <a:r>
              <a:rPr kumimoji="0" lang="ru-RU" sz="3600" b="1" i="0" u="none" strike="noStrike" kern="1200" cap="none" spc="0" normalizeH="0" baseline="0" noProof="0" dirty="0" smtClean="0">
                <a:ln w="10541" cmpd="sng">
                  <a:solidFill>
                    <a:srgbClr val="B83D68">
                      <a:shade val="88000"/>
                      <a:satMod val="110000"/>
                    </a:srgbClr>
                  </a:solidFill>
                  <a:prstDash val="solid"/>
                </a:ln>
                <a:gradFill>
                  <a:gsLst>
                    <a:gs pos="0">
                      <a:srgbClr val="B83D68">
                        <a:tint val="40000"/>
                        <a:satMod val="250000"/>
                      </a:srgbClr>
                    </a:gs>
                    <a:gs pos="9000">
                      <a:srgbClr val="B83D68">
                        <a:tint val="52000"/>
                        <a:satMod val="300000"/>
                      </a:srgbClr>
                    </a:gs>
                    <a:gs pos="50000">
                      <a:srgbClr val="B83D68">
                        <a:shade val="20000"/>
                        <a:satMod val="300000"/>
                      </a:srgbClr>
                    </a:gs>
                    <a:gs pos="79000">
                      <a:srgbClr val="B83D68">
                        <a:tint val="52000"/>
                        <a:satMod val="300000"/>
                      </a:srgbClr>
                    </a:gs>
                    <a:gs pos="100000">
                      <a:srgbClr val="B83D68">
                        <a:tint val="40000"/>
                        <a:satMod val="250000"/>
                      </a:srgbClr>
                    </a:gs>
                  </a:gsLst>
                  <a:lin ang="5400000"/>
                </a:gradFill>
                <a:effectLst/>
                <a:uLnTx/>
                <a:uFillTx/>
                <a:latin typeface="Arial" charset="0"/>
                <a:ea typeface="+mn-ea"/>
                <a:cs typeface="+mn-cs"/>
              </a:rPr>
              <a:t> б</a:t>
            </a:r>
            <a:r>
              <a:rPr kumimoji="0" lang="uk-UA" sz="3600" b="1" i="0" u="none" strike="noStrike" kern="1200" cap="none" spc="0" normalizeH="0" baseline="0" noProof="0" dirty="0" err="1" smtClean="0">
                <a:ln w="10541" cmpd="sng">
                  <a:solidFill>
                    <a:srgbClr val="B83D68">
                      <a:shade val="88000"/>
                      <a:satMod val="110000"/>
                    </a:srgbClr>
                  </a:solidFill>
                  <a:prstDash val="solid"/>
                </a:ln>
                <a:gradFill>
                  <a:gsLst>
                    <a:gs pos="0">
                      <a:srgbClr val="B83D68">
                        <a:tint val="40000"/>
                        <a:satMod val="250000"/>
                      </a:srgbClr>
                    </a:gs>
                    <a:gs pos="9000">
                      <a:srgbClr val="B83D68">
                        <a:tint val="52000"/>
                        <a:satMod val="300000"/>
                      </a:srgbClr>
                    </a:gs>
                    <a:gs pos="50000">
                      <a:srgbClr val="B83D68">
                        <a:shade val="20000"/>
                        <a:satMod val="300000"/>
                      </a:srgbClr>
                    </a:gs>
                    <a:gs pos="79000">
                      <a:srgbClr val="B83D68">
                        <a:tint val="52000"/>
                        <a:satMod val="300000"/>
                      </a:srgbClr>
                    </a:gs>
                    <a:gs pos="100000">
                      <a:srgbClr val="B83D68">
                        <a:tint val="40000"/>
                        <a:satMod val="250000"/>
                      </a:srgbClr>
                    </a:gs>
                  </a:gsLst>
                  <a:lin ang="5400000"/>
                </a:gradFill>
                <a:effectLst/>
                <a:uLnTx/>
                <a:uFillTx/>
                <a:latin typeface="Arial" charset="0"/>
                <a:ea typeface="+mn-ea"/>
                <a:cs typeface="+mn-cs"/>
              </a:rPr>
              <a:t>ізнесу</a:t>
            </a:r>
            <a:endParaRPr kumimoji="0" lang="ru-RU" sz="3600" b="1" i="0" u="none" strike="noStrike" kern="1200" cap="none" spc="0" normalizeH="0" baseline="0" noProof="0" dirty="0">
              <a:ln w="10541" cmpd="sng">
                <a:solidFill>
                  <a:srgbClr val="B83D68">
                    <a:shade val="88000"/>
                    <a:satMod val="110000"/>
                  </a:srgbClr>
                </a:solidFill>
                <a:prstDash val="solid"/>
              </a:ln>
              <a:gradFill>
                <a:gsLst>
                  <a:gs pos="0">
                    <a:srgbClr val="B83D68">
                      <a:tint val="40000"/>
                      <a:satMod val="250000"/>
                    </a:srgbClr>
                  </a:gs>
                  <a:gs pos="9000">
                    <a:srgbClr val="B83D68">
                      <a:tint val="52000"/>
                      <a:satMod val="300000"/>
                    </a:srgbClr>
                  </a:gs>
                  <a:gs pos="50000">
                    <a:srgbClr val="B83D68">
                      <a:shade val="20000"/>
                      <a:satMod val="300000"/>
                    </a:srgbClr>
                  </a:gs>
                  <a:gs pos="79000">
                    <a:srgbClr val="B83D68">
                      <a:tint val="52000"/>
                      <a:satMod val="300000"/>
                    </a:srgbClr>
                  </a:gs>
                  <a:gs pos="100000">
                    <a:srgbClr val="B83D68">
                      <a:tint val="40000"/>
                      <a:satMod val="250000"/>
                    </a:srgbClr>
                  </a:gs>
                </a:gsLst>
                <a:lin ang="5400000"/>
              </a:gradFill>
              <a:effectLst/>
              <a:uLnTx/>
              <a:uFillTx/>
              <a:latin typeface="Arial" charset="0"/>
              <a:ea typeface="+mn-ea"/>
              <a:cs typeface="+mn-cs"/>
            </a:endParaRPr>
          </a:p>
        </p:txBody>
      </p:sp>
    </p:spTree>
    <p:extLst>
      <p:ext uri="{BB962C8B-B14F-4D97-AF65-F5344CB8AC3E}">
        <p14:creationId xmlns:p14="http://schemas.microsoft.com/office/powerpoint/2010/main" val="40157572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Форми міжнародного бізнесу</a:t>
            </a:r>
            <a:endParaRPr lang="ru-RU" dirty="0"/>
          </a:p>
        </p:txBody>
      </p:sp>
      <p:sp>
        <p:nvSpPr>
          <p:cNvPr id="3" name="Содержимое 2"/>
          <p:cNvSpPr>
            <a:spLocks noGrp="1"/>
          </p:cNvSpPr>
          <p:nvPr>
            <p:ph idx="1"/>
          </p:nvPr>
        </p:nvSpPr>
        <p:spPr/>
        <p:txBody>
          <a:bodyPr/>
          <a:lstStyle/>
          <a:p>
            <a:pPr hangingPunct="0"/>
            <a:r>
              <a:rPr lang="uk-UA" sz="1800" b="1" i="1" dirty="0" smtClean="0"/>
              <a:t>Експорт</a:t>
            </a:r>
            <a:r>
              <a:rPr lang="uk-UA" sz="1800" b="1" dirty="0" smtClean="0"/>
              <a:t> є найпростішою формою міжнародного бізнесу і являє собою продаж товарів (послуг) в інші країни. </a:t>
            </a:r>
            <a:endParaRPr lang="ru-RU" sz="1800" dirty="0" smtClean="0"/>
          </a:p>
          <a:p>
            <a:pPr hangingPunct="0"/>
            <a:r>
              <a:rPr lang="uk-UA" sz="1800" b="1" dirty="0" smtClean="0"/>
              <a:t>Локальне складування і продаж означає завезення великих партій товарів на спеціальні склади в країні-господарі з метою подальшого продажу товарів з цього складу-магазину.  </a:t>
            </a:r>
            <a:endParaRPr lang="ru-RU" sz="1800" b="1" dirty="0" smtClean="0"/>
          </a:p>
          <a:p>
            <a:pPr hangingPunct="0"/>
            <a:r>
              <a:rPr lang="uk-UA" sz="1800" b="1" dirty="0" smtClean="0"/>
              <a:t>Локальне складання і продаж означає експорт з материнської країни або з третіх країн до країни-господаря комплектуючих деталей чи вузлів з подальшим складанням у місці на власному або орендованому підприємстві готової продукції з наступними продажами як у приймаючій країні, так і третіх країнах. </a:t>
            </a:r>
            <a:endParaRPr lang="ru-RU" sz="1800" b="1" dirty="0" smtClean="0"/>
          </a:p>
          <a:p>
            <a:pPr hangingPunct="0">
              <a:buNone/>
            </a:pPr>
            <a:r>
              <a:rPr lang="uk-UA" sz="1800" b="1" dirty="0" smtClean="0"/>
              <a:t> </a:t>
            </a:r>
            <a:endParaRPr lang="ru-RU" sz="1800" b="1" dirty="0" smtClean="0"/>
          </a:p>
          <a:p>
            <a:pPr hangingPunct="0"/>
            <a:r>
              <a:rPr lang="uk-UA" sz="1800" b="1" dirty="0" smtClean="0"/>
              <a:t>Ліцензування означає передачу прав інтелектуальної власності партнеру з іншої країни на умовах отримання певних доходів.</a:t>
            </a:r>
            <a:endParaRPr lang="ru-RU" sz="1800" b="1" dirty="0" smtClean="0"/>
          </a:p>
          <a:p>
            <a:endParaRPr lang="ru-RU" dirty="0"/>
          </a:p>
        </p:txBody>
      </p:sp>
    </p:spTree>
    <p:extLst>
      <p:ext uri="{BB962C8B-B14F-4D97-AF65-F5344CB8AC3E}">
        <p14:creationId xmlns:p14="http://schemas.microsoft.com/office/powerpoint/2010/main" val="26184381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675"/>
            <a:ext cx="7239000" cy="746125"/>
          </a:xfrm>
        </p:spPr>
        <p:txBody>
          <a:bodyPr>
            <a:normAutofit fontScale="90000"/>
          </a:bodyPr>
          <a:lstStyle/>
          <a:p>
            <a:r>
              <a:rPr lang="uk-UA" dirty="0" smtClean="0"/>
              <a:t>Форми міжнародного бізнесу</a:t>
            </a:r>
            <a:endParaRPr lang="ru-RU" dirty="0"/>
          </a:p>
        </p:txBody>
      </p:sp>
      <p:sp>
        <p:nvSpPr>
          <p:cNvPr id="3" name="Содержимое 2"/>
          <p:cNvSpPr>
            <a:spLocks noGrp="1"/>
          </p:cNvSpPr>
          <p:nvPr>
            <p:ph idx="1"/>
          </p:nvPr>
        </p:nvSpPr>
        <p:spPr>
          <a:xfrm>
            <a:off x="457200" y="1295400"/>
            <a:ext cx="7239000" cy="5160963"/>
          </a:xfrm>
        </p:spPr>
        <p:txBody>
          <a:bodyPr/>
          <a:lstStyle/>
          <a:p>
            <a:pPr hangingPunct="0"/>
            <a:r>
              <a:rPr lang="uk-UA" sz="1800" b="1" dirty="0" smtClean="0"/>
              <a:t>Франчайзинг — це особлива форма лізингової угоди, за якої </a:t>
            </a:r>
            <a:r>
              <a:rPr lang="uk-UA" sz="1800" b="1" dirty="0" err="1" smtClean="0"/>
              <a:t>франчайзер</a:t>
            </a:r>
            <a:r>
              <a:rPr lang="uk-UA" sz="1800" b="1" dirty="0" smtClean="0"/>
              <a:t> не тільки продає інтелектуальну власність (переважно торгову марку), а й вимагає чіткого дотримання правил ведення бізнесу. </a:t>
            </a:r>
          </a:p>
          <a:p>
            <a:pPr hangingPunct="0"/>
            <a:endParaRPr lang="ru-RU" sz="1800" dirty="0" smtClean="0"/>
          </a:p>
          <a:p>
            <a:pPr hangingPunct="0"/>
            <a:r>
              <a:rPr lang="uk-UA" sz="1800" b="1" dirty="0" smtClean="0"/>
              <a:t>Управлінські контракти є способом направлення фірмою частини свого управлінського персоналу до іншої країни для надання підтримки іноземній фірмі чи виконання спеціалізованих управлінських функцій протягом встановленого періоду за певну плату. </a:t>
            </a:r>
            <a:endParaRPr lang="ru-RU" sz="1800" dirty="0" smtClean="0"/>
          </a:p>
          <a:p>
            <a:pPr hangingPunct="0"/>
            <a:r>
              <a:rPr lang="uk-UA" sz="1800" b="1" dirty="0" smtClean="0"/>
              <a:t>Спільним підприємством називають такі міжнародні фірми, які мають двох або більше засновників — юридичних осіб з різних країн.</a:t>
            </a:r>
            <a:endParaRPr lang="ru-RU" sz="1800" b="1" dirty="0" smtClean="0"/>
          </a:p>
          <a:p>
            <a:pPr hangingPunct="0">
              <a:buNone/>
            </a:pPr>
            <a:r>
              <a:rPr lang="uk-UA" sz="1800" dirty="0" smtClean="0"/>
              <a:t> </a:t>
            </a:r>
            <a:endParaRPr lang="ru-RU" sz="1800" dirty="0" smtClean="0"/>
          </a:p>
          <a:p>
            <a:pPr hangingPunct="0"/>
            <a:r>
              <a:rPr lang="uk-UA" sz="1800" b="1" dirty="0" smtClean="0"/>
              <a:t>Міжнародні корпорації являють собою підприємства з прямими іноземними інвестиціями, коли зарубіжні філії є власністю компанії.</a:t>
            </a:r>
            <a:endParaRPr lang="ru-RU" sz="1800" b="1" dirty="0" smtClean="0"/>
          </a:p>
          <a:p>
            <a:endParaRPr lang="ru-RU" dirty="0"/>
          </a:p>
        </p:txBody>
      </p:sp>
    </p:spTree>
    <p:extLst>
      <p:ext uri="{BB962C8B-B14F-4D97-AF65-F5344CB8AC3E}">
        <p14:creationId xmlns:p14="http://schemas.microsoft.com/office/powerpoint/2010/main" val="28759047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модель</a:t>
            </a:r>
            <a:r>
              <a:rPr lang="uk-UA" i="1" dirty="0" smtClean="0"/>
              <a:t> Говарда </a:t>
            </a:r>
            <a:r>
              <a:rPr lang="uk-UA" i="1" dirty="0" err="1" smtClean="0"/>
              <a:t>Перлмуттера</a:t>
            </a:r>
            <a:r>
              <a:rPr lang="uk-UA" dirty="0" smtClean="0"/>
              <a:t> ЕРRG</a:t>
            </a:r>
            <a:endParaRPr lang="ru-RU" dirty="0"/>
          </a:p>
        </p:txBody>
      </p:sp>
      <p:sp>
        <p:nvSpPr>
          <p:cNvPr id="3" name="Содержимое 2"/>
          <p:cNvSpPr>
            <a:spLocks noGrp="1"/>
          </p:cNvSpPr>
          <p:nvPr>
            <p:ph idx="1"/>
          </p:nvPr>
        </p:nvSpPr>
        <p:spPr>
          <a:xfrm>
            <a:off x="381000" y="1524000"/>
            <a:ext cx="7239000" cy="5105400"/>
          </a:xfrm>
        </p:spPr>
        <p:txBody>
          <a:bodyPr/>
          <a:lstStyle/>
          <a:p>
            <a:pPr hangingPunct="0"/>
            <a:r>
              <a:rPr lang="uk-UA" sz="2000" i="1" dirty="0" smtClean="0"/>
              <a:t>Етноцентризм (</a:t>
            </a:r>
            <a:r>
              <a:rPr lang="en-US" sz="2000" i="1" dirty="0" smtClean="0"/>
              <a:t>E</a:t>
            </a:r>
            <a:r>
              <a:rPr lang="ru-RU" sz="2000" i="1" dirty="0" smtClean="0"/>
              <a:t>) </a:t>
            </a:r>
            <a:r>
              <a:rPr lang="uk-UA" sz="2000" dirty="0" smtClean="0"/>
              <a:t>означає підпорядкування зарубіжних операцій внутрішнім операціям.</a:t>
            </a:r>
          </a:p>
          <a:p>
            <a:pPr hangingPunct="0">
              <a:buNone/>
            </a:pPr>
            <a:endParaRPr lang="ru-RU" sz="2000" dirty="0" smtClean="0"/>
          </a:p>
          <a:p>
            <a:pPr hangingPunct="0"/>
            <a:r>
              <a:rPr lang="uk-UA" sz="2000" i="1" dirty="0" smtClean="0"/>
              <a:t>Поліцентризм (P)</a:t>
            </a:r>
            <a:r>
              <a:rPr lang="uk-UA" sz="2000" b="1" dirty="0" smtClean="0"/>
              <a:t> — </a:t>
            </a:r>
            <a:r>
              <a:rPr lang="uk-UA" sz="2000" dirty="0" smtClean="0"/>
              <a:t>врахування особливостей бізнесового середовища кожної приймаючої країни.</a:t>
            </a:r>
          </a:p>
          <a:p>
            <a:pPr hangingPunct="0">
              <a:buNone/>
            </a:pPr>
            <a:endParaRPr lang="ru-RU" sz="2000" dirty="0" smtClean="0"/>
          </a:p>
          <a:p>
            <a:pPr hangingPunct="0"/>
            <a:r>
              <a:rPr lang="uk-UA" sz="2000" i="1" dirty="0" err="1" smtClean="0"/>
              <a:t>Регіоцентризм</a:t>
            </a:r>
            <a:r>
              <a:rPr lang="uk-UA" sz="2000" i="1" dirty="0" smtClean="0"/>
              <a:t> (R)</a:t>
            </a:r>
            <a:r>
              <a:rPr lang="uk-UA" sz="2000" b="1" dirty="0" smtClean="0"/>
              <a:t> — </a:t>
            </a:r>
            <a:r>
              <a:rPr lang="uk-UA" sz="2000" dirty="0" smtClean="0"/>
              <a:t>зосередження повноважень і комунікацій на регіональному рівні, який включає групу приймаючих країн — сусідів.</a:t>
            </a:r>
          </a:p>
          <a:p>
            <a:pPr hangingPunct="0"/>
            <a:endParaRPr lang="ru-RU" sz="2000" dirty="0" smtClean="0"/>
          </a:p>
          <a:p>
            <a:pPr hangingPunct="0"/>
            <a:r>
              <a:rPr lang="uk-UA" sz="2000" i="1" dirty="0" smtClean="0"/>
              <a:t>Геоцентризм (</a:t>
            </a:r>
            <a:r>
              <a:rPr lang="uk-UA" sz="2000" i="1" dirty="0" err="1" smtClean="0"/>
              <a:t>глобалізм</a:t>
            </a:r>
            <a:r>
              <a:rPr lang="uk-UA" sz="2000" i="1" dirty="0" smtClean="0"/>
              <a:t>) (G)</a:t>
            </a:r>
            <a:r>
              <a:rPr lang="uk-UA" sz="2000" b="1" dirty="0" smtClean="0"/>
              <a:t> — </a:t>
            </a:r>
            <a:r>
              <a:rPr lang="uk-UA" sz="2000" dirty="0" smtClean="0"/>
              <a:t>означає діяльність компанії по всьому світу шляхом розвитку співробітництва штаб-квартири з філіями для розробки стандартів і процедур, що відповідають і загальним, і локальним завданням фірми.</a:t>
            </a:r>
            <a:endParaRPr lang="ru-RU" sz="2000" dirty="0" smtClean="0"/>
          </a:p>
          <a:p>
            <a:endParaRPr lang="ru-RU" dirty="0"/>
          </a:p>
        </p:txBody>
      </p:sp>
    </p:spTree>
    <p:extLst>
      <p:ext uri="{BB962C8B-B14F-4D97-AF65-F5344CB8AC3E}">
        <p14:creationId xmlns:p14="http://schemas.microsoft.com/office/powerpoint/2010/main" val="38195887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t>Фази</a:t>
            </a:r>
            <a:r>
              <a:rPr lang="ru-RU" dirty="0" smtClean="0"/>
              <a:t> </a:t>
            </a:r>
            <a:r>
              <a:rPr lang="uk-UA" dirty="0" err="1" smtClean="0"/>
              <a:t>Інтерналізації</a:t>
            </a:r>
            <a:r>
              <a:rPr lang="uk-UA" dirty="0" smtClean="0"/>
              <a:t> компанії</a:t>
            </a:r>
            <a:endParaRPr lang="ru-RU" dirty="0"/>
          </a:p>
        </p:txBody>
      </p:sp>
      <p:sp>
        <p:nvSpPr>
          <p:cNvPr id="3" name="Содержимое 2"/>
          <p:cNvSpPr>
            <a:spLocks noGrp="1"/>
          </p:cNvSpPr>
          <p:nvPr>
            <p:ph idx="1"/>
          </p:nvPr>
        </p:nvSpPr>
        <p:spPr/>
        <p:txBody>
          <a:bodyPr/>
          <a:lstStyle/>
          <a:p>
            <a:r>
              <a:rPr lang="uk-UA" dirty="0" smtClean="0"/>
              <a:t>За Н. </a:t>
            </a:r>
            <a:r>
              <a:rPr lang="uk-UA" dirty="0" err="1" smtClean="0"/>
              <a:t>Адлером</a:t>
            </a:r>
            <a:endParaRPr lang="ru-RU"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black"/>
              </a:solidFill>
              <a:effectLst/>
              <a:uLnTx/>
              <a:uFillTx/>
              <a:latin typeface="Arial" charset="0"/>
              <a:ea typeface="+mn-ea"/>
              <a:cs typeface="+mn-cs"/>
            </a:endParaRPr>
          </a:p>
        </p:txBody>
      </p:sp>
      <p:graphicFrame>
        <p:nvGraphicFramePr>
          <p:cNvPr id="1025" name="Object 1"/>
          <p:cNvGraphicFramePr>
            <a:graphicFrameLocks noChangeAspect="1"/>
          </p:cNvGraphicFramePr>
          <p:nvPr/>
        </p:nvGraphicFramePr>
        <p:xfrm>
          <a:off x="1066800" y="2438400"/>
          <a:ext cx="6096000" cy="3429000"/>
        </p:xfrm>
        <a:graphic>
          <a:graphicData uri="http://schemas.openxmlformats.org/presentationml/2006/ole">
            <mc:AlternateContent xmlns:mc="http://schemas.openxmlformats.org/markup-compatibility/2006">
              <mc:Choice xmlns:v="urn:schemas-microsoft-com:vml" Requires="v">
                <p:oleObj spid="_x0000_s19460" name="Picture" r:id="rId3" imgW="3762756" imgH="1295400" progId="Word.Picture.8">
                  <p:embed/>
                </p:oleObj>
              </mc:Choice>
              <mc:Fallback>
                <p:oleObj name="Picture" r:id="rId3" imgW="3762756" imgH="1295400" progId="Word.Picture.8">
                  <p:embed/>
                  <p:pic>
                    <p:nvPicPr>
                      <p:cNvPr id="1025"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2438400"/>
                        <a:ext cx="6096000" cy="3429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6251859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err="1" smtClean="0"/>
              <a:t>Інтерналізація</a:t>
            </a:r>
            <a:endParaRPr lang="ru-RU" dirty="0"/>
          </a:p>
        </p:txBody>
      </p:sp>
      <p:sp>
        <p:nvSpPr>
          <p:cNvPr id="3" name="Содержимое 2"/>
          <p:cNvSpPr>
            <a:spLocks noGrp="1"/>
          </p:cNvSpPr>
          <p:nvPr>
            <p:ph idx="1"/>
          </p:nvPr>
        </p:nvSpPr>
        <p:spPr/>
        <p:txBody>
          <a:bodyPr/>
          <a:lstStyle/>
          <a:p>
            <a:pPr hangingPunct="0">
              <a:buNone/>
            </a:pPr>
            <a:r>
              <a:rPr lang="uk-UA" dirty="0" smtClean="0"/>
              <a:t> </a:t>
            </a:r>
            <a:endParaRPr lang="ru-RU" dirty="0" smtClean="0"/>
          </a:p>
          <a:p>
            <a:pPr hangingPunct="0"/>
            <a:r>
              <a:rPr lang="uk-UA" b="1" dirty="0" smtClean="0"/>
              <a:t>процес перетворення зовнішніх ринкових зв’язків у внутрішні (централізовано корпоративні) за умов більшої досконалості останніх.</a:t>
            </a:r>
          </a:p>
          <a:p>
            <a:pPr hangingPunct="0">
              <a:buNone/>
            </a:pPr>
            <a:endParaRPr lang="ru-RU" b="1" dirty="0" smtClean="0"/>
          </a:p>
          <a:p>
            <a:pPr hangingPunct="0"/>
            <a:r>
              <a:rPr lang="uk-UA" dirty="0" smtClean="0"/>
              <a:t>теорія </a:t>
            </a:r>
            <a:r>
              <a:rPr lang="uk-UA" dirty="0" err="1" smtClean="0"/>
              <a:t>інтерналізації</a:t>
            </a:r>
            <a:r>
              <a:rPr lang="uk-UA" dirty="0" smtClean="0"/>
              <a:t> була розвинута в працях Дж. Ф. </a:t>
            </a:r>
            <a:r>
              <a:rPr lang="uk-UA" dirty="0" err="1" smtClean="0"/>
              <a:t>Хен­нарта</a:t>
            </a:r>
            <a:r>
              <a:rPr lang="uk-UA" dirty="0" smtClean="0"/>
              <a:t>, К. Н. </a:t>
            </a:r>
            <a:r>
              <a:rPr lang="uk-UA" dirty="0" err="1" smtClean="0"/>
              <a:t>Пітеліса</a:t>
            </a:r>
            <a:r>
              <a:rPr lang="uk-UA" dirty="0" smtClean="0"/>
              <a:t>, Р. </a:t>
            </a:r>
            <a:r>
              <a:rPr lang="uk-UA" dirty="0" err="1" smtClean="0"/>
              <a:t>Садена</a:t>
            </a:r>
            <a:r>
              <a:rPr lang="uk-UA" dirty="0" smtClean="0"/>
              <a:t> </a:t>
            </a:r>
            <a:endParaRPr lang="ru-RU" dirty="0" smtClean="0"/>
          </a:p>
          <a:p>
            <a:endParaRPr lang="ru-RU" dirty="0"/>
          </a:p>
        </p:txBody>
      </p:sp>
    </p:spTree>
    <p:extLst>
      <p:ext uri="{BB962C8B-B14F-4D97-AF65-F5344CB8AC3E}">
        <p14:creationId xmlns:p14="http://schemas.microsoft.com/office/powerpoint/2010/main" val="34881345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Транснаціональна корпорація</a:t>
            </a:r>
            <a:endParaRPr lang="ru-RU" dirty="0"/>
          </a:p>
        </p:txBody>
      </p:sp>
      <p:sp>
        <p:nvSpPr>
          <p:cNvPr id="3" name="Содержимое 2"/>
          <p:cNvSpPr>
            <a:spLocks noGrp="1"/>
          </p:cNvSpPr>
          <p:nvPr>
            <p:ph idx="1"/>
          </p:nvPr>
        </p:nvSpPr>
        <p:spPr/>
        <p:txBody>
          <a:bodyPr/>
          <a:lstStyle/>
          <a:p>
            <a:pPr>
              <a:buNone/>
            </a:pPr>
            <a:r>
              <a:rPr lang="uk-UA" b="1" dirty="0" smtClean="0"/>
              <a:t>(</a:t>
            </a:r>
            <a:r>
              <a:rPr lang="uk-UA" b="1" dirty="0" err="1" smtClean="0"/>
              <a:t>Transnational</a:t>
            </a:r>
            <a:r>
              <a:rPr lang="uk-UA" b="1" dirty="0" smtClean="0"/>
              <a:t> </a:t>
            </a:r>
            <a:r>
              <a:rPr lang="uk-UA" b="1" dirty="0" err="1" smtClean="0"/>
              <a:t>Corporation</a:t>
            </a:r>
            <a:r>
              <a:rPr lang="uk-UA" b="1" dirty="0" smtClean="0"/>
              <a:t>, </a:t>
            </a:r>
            <a:r>
              <a:rPr lang="uk-UA" b="1" dirty="0" err="1" smtClean="0"/>
              <a:t>Multinational</a:t>
            </a:r>
            <a:r>
              <a:rPr lang="uk-UA" b="1" dirty="0" smtClean="0"/>
              <a:t> </a:t>
            </a:r>
            <a:r>
              <a:rPr lang="uk-UA" b="1" dirty="0" err="1" smtClean="0"/>
              <a:t>Enterprise</a:t>
            </a:r>
            <a:r>
              <a:rPr lang="uk-UA" b="1" dirty="0" smtClean="0"/>
              <a:t>, </a:t>
            </a:r>
            <a:r>
              <a:rPr lang="uk-UA" b="1" dirty="0" err="1" smtClean="0"/>
              <a:t>Multina­tional</a:t>
            </a:r>
            <a:r>
              <a:rPr lang="uk-UA" b="1" dirty="0" smtClean="0"/>
              <a:t> </a:t>
            </a:r>
            <a:r>
              <a:rPr lang="uk-UA" b="1" dirty="0" err="1" smtClean="0"/>
              <a:t>Company</a:t>
            </a:r>
            <a:r>
              <a:rPr lang="uk-UA" b="1" dirty="0" smtClean="0"/>
              <a:t>, </a:t>
            </a:r>
            <a:r>
              <a:rPr lang="uk-UA" b="1" dirty="0" err="1" smtClean="0"/>
              <a:t>Multinational</a:t>
            </a:r>
            <a:r>
              <a:rPr lang="uk-UA" b="1" dirty="0" smtClean="0"/>
              <a:t> </a:t>
            </a:r>
            <a:r>
              <a:rPr lang="uk-UA" b="1" dirty="0" err="1" smtClean="0"/>
              <a:t>Corporation</a:t>
            </a:r>
            <a:r>
              <a:rPr lang="uk-UA" b="1" dirty="0" smtClean="0"/>
              <a:t>) —</a:t>
            </a:r>
          </a:p>
          <a:p>
            <a:pPr>
              <a:buNone/>
            </a:pPr>
            <a:r>
              <a:rPr lang="uk-UA" b="1" dirty="0" smtClean="0"/>
              <a:t>   </a:t>
            </a:r>
            <a:r>
              <a:rPr lang="uk-UA" b="1" i="1" dirty="0" smtClean="0"/>
              <a:t>підприємство, що об’єднує юридичних осіб будь-яких організаційно-правових форм і видів діяльності в двох і більше країнах та здійснює проведення взаємозв’язаної політики та спільної стратегії завдяки одному чи кільком центрам прийняття рішень. </a:t>
            </a:r>
            <a:endParaRPr lang="ru-RU" b="1" i="1" dirty="0" smtClean="0"/>
          </a:p>
          <a:p>
            <a:endParaRPr lang="ru-RU" dirty="0"/>
          </a:p>
        </p:txBody>
      </p:sp>
    </p:spTree>
    <p:extLst>
      <p:ext uri="{BB962C8B-B14F-4D97-AF65-F5344CB8AC3E}">
        <p14:creationId xmlns:p14="http://schemas.microsoft.com/office/powerpoint/2010/main" val="20617738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675"/>
            <a:ext cx="7239000" cy="441325"/>
          </a:xfrm>
        </p:spPr>
        <p:txBody>
          <a:bodyPr>
            <a:normAutofit fontScale="90000"/>
          </a:bodyPr>
          <a:lstStyle/>
          <a:p>
            <a:pPr algn="ctr"/>
            <a:r>
              <a:rPr lang="uk-UA" dirty="0" smtClean="0"/>
              <a:t>Схема ТНК</a:t>
            </a:r>
            <a:endParaRPr lang="ru-RU" dirty="0"/>
          </a:p>
        </p:txBody>
      </p:sp>
      <p:sp>
        <p:nvSpPr>
          <p:cNvPr id="593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black"/>
              </a:solidFill>
              <a:effectLst/>
              <a:uLnTx/>
              <a:uFillTx/>
              <a:latin typeface="Arial" charset="0"/>
              <a:ea typeface="+mn-ea"/>
              <a:cs typeface="+mn-cs"/>
            </a:endParaRPr>
          </a:p>
        </p:txBody>
      </p:sp>
      <p:graphicFrame>
        <p:nvGraphicFramePr>
          <p:cNvPr id="59393" name="Object 1"/>
          <p:cNvGraphicFramePr>
            <a:graphicFrameLocks noChangeAspect="1"/>
          </p:cNvGraphicFramePr>
          <p:nvPr/>
        </p:nvGraphicFramePr>
        <p:xfrm>
          <a:off x="457200" y="990600"/>
          <a:ext cx="7433355" cy="5562600"/>
        </p:xfrm>
        <a:graphic>
          <a:graphicData uri="http://schemas.openxmlformats.org/presentationml/2006/ole">
            <mc:AlternateContent xmlns:mc="http://schemas.openxmlformats.org/markup-compatibility/2006">
              <mc:Choice xmlns:v="urn:schemas-microsoft-com:vml" Requires="v">
                <p:oleObj spid="_x0000_s20484" name="Picture" r:id="rId3" imgW="4143756" imgH="2371344" progId="Word.Picture.8">
                  <p:embed/>
                </p:oleObj>
              </mc:Choice>
              <mc:Fallback>
                <p:oleObj name="Picture" r:id="rId3" imgW="4143756" imgH="2371344" progId="Word.Picture.8">
                  <p:embed/>
                  <p:pic>
                    <p:nvPicPr>
                      <p:cNvPr id="59393"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990600"/>
                        <a:ext cx="7433355" cy="556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3168566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Заголовок 3"/>
          <p:cNvSpPr>
            <a:spLocks noGrp="1"/>
          </p:cNvSpPr>
          <p:nvPr>
            <p:ph type="ctrTitle" idx="4294967295"/>
          </p:nvPr>
        </p:nvSpPr>
        <p:spPr>
          <a:xfrm>
            <a:off x="3995936" y="2348880"/>
            <a:ext cx="4248150" cy="792162"/>
          </a:xfrm>
        </p:spPr>
        <p:txBody>
          <a:bodyPr lIns="45720" rIns="45720" anchor="b"/>
          <a:lstStyle/>
          <a:p>
            <a:pPr eaLnBrk="1" hangingPunct="1"/>
            <a:r>
              <a:rPr lang="uk-UA" sz="4400" b="1" dirty="0" smtClean="0">
                <a:solidFill>
                  <a:srgbClr val="CC3300"/>
                </a:solidFill>
                <a:latin typeface="Arial" charset="0"/>
              </a:rPr>
              <a:t>2 питання</a:t>
            </a:r>
            <a:endParaRPr lang="ru-RU" sz="4400" b="1" dirty="0" smtClean="0">
              <a:solidFill>
                <a:srgbClr val="CC3300"/>
              </a:solidFill>
              <a:latin typeface="Arial" charset="0"/>
            </a:endParaRPr>
          </a:p>
        </p:txBody>
      </p:sp>
      <p:sp>
        <p:nvSpPr>
          <p:cNvPr id="28674" name="Rectangle 4"/>
          <p:cNvSpPr>
            <a:spLocks noChangeArrowheads="1"/>
          </p:cNvSpPr>
          <p:nvPr/>
        </p:nvSpPr>
        <p:spPr bwMode="auto">
          <a:xfrm>
            <a:off x="1116013" y="3573463"/>
            <a:ext cx="7704137" cy="1200329"/>
          </a:xfrm>
          <a:prstGeom prst="rect">
            <a:avLst/>
          </a:prstGeom>
          <a:noFill/>
          <a:ln w="9525">
            <a:noFill/>
            <a:miter lim="800000"/>
            <a:headEnd/>
            <a:tailEnd/>
          </a:ln>
        </p:spPr>
        <p:txBody>
          <a:bodyPr>
            <a:spAutoFit/>
          </a:bodyPr>
          <a:lstStyle/>
          <a:p>
            <a:pPr algn="ctr" eaLnBrk="1" hangingPunct="1">
              <a:defRPr/>
            </a:pPr>
            <a:r>
              <a:rPr lang="uk-UA" sz="3600" b="1" dirty="0"/>
              <a:t>Сутність міжнародного менеджменту </a:t>
            </a:r>
            <a:endParaRPr lang="ru-RU" sz="3600" b="1" dirty="0"/>
          </a:p>
        </p:txBody>
      </p:sp>
      <p:sp>
        <p:nvSpPr>
          <p:cNvPr id="22531" name="Oval 5"/>
          <p:cNvSpPr>
            <a:spLocks noChangeArrowheads="1"/>
          </p:cNvSpPr>
          <p:nvPr/>
        </p:nvSpPr>
        <p:spPr bwMode="auto">
          <a:xfrm>
            <a:off x="7956550" y="404813"/>
            <a:ext cx="627063" cy="647700"/>
          </a:xfrm>
          <a:prstGeom prst="ellipse">
            <a:avLst/>
          </a:prstGeom>
          <a:solidFill>
            <a:srgbClr val="FFFF99"/>
          </a:solidFill>
          <a:ln w="9525">
            <a:solidFill>
              <a:srgbClr val="CC3300"/>
            </a:solidFill>
            <a:round/>
            <a:headEnd/>
            <a:tailEnd/>
          </a:ln>
        </p:spPr>
        <p:txBody>
          <a:bodyPr wrap="none" anchor="ctr"/>
          <a:lstStyle/>
          <a:p>
            <a:pPr algn="ctr"/>
            <a:r>
              <a:rPr lang="uk-UA" b="1" dirty="0" smtClean="0"/>
              <a:t>13</a:t>
            </a:r>
            <a:endParaRPr lang="ru-RU" b="1" dirty="0"/>
          </a:p>
        </p:txBody>
      </p:sp>
      <p:pic>
        <p:nvPicPr>
          <p:cNvPr id="22532" name="Picture 7" descr="Вопрос 3"/>
          <p:cNvPicPr>
            <a:picLocks noChangeAspect="1" noChangeArrowheads="1"/>
          </p:cNvPicPr>
          <p:nvPr/>
        </p:nvPicPr>
        <p:blipFill>
          <a:blip r:embed="rId2"/>
          <a:srcRect/>
          <a:stretch>
            <a:fillRect/>
          </a:stretch>
        </p:blipFill>
        <p:spPr bwMode="auto">
          <a:xfrm>
            <a:off x="1403350" y="1052513"/>
            <a:ext cx="2143125" cy="2143125"/>
          </a:xfrm>
          <a:prstGeom prst="rect">
            <a:avLst/>
          </a:prstGeom>
          <a:noFill/>
          <a:ln w="9525">
            <a:solidFill>
              <a:srgbClr val="A50021"/>
            </a:solidFill>
            <a:miter lim="800000"/>
            <a:headEnd/>
            <a:tailEnd/>
          </a:ln>
        </p:spPr>
      </p:pic>
    </p:spTree>
    <p:extLst>
      <p:ext uri="{BB962C8B-B14F-4D97-AF65-F5344CB8AC3E}">
        <p14:creationId xmlns:p14="http://schemas.microsoft.com/office/powerpoint/2010/main" val="1032568751"/>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28673"/>
                                        </p:tgtEl>
                                        <p:attrNameLst>
                                          <p:attrName>style.visibility</p:attrName>
                                        </p:attrNameLst>
                                      </p:cBhvr>
                                      <p:to>
                                        <p:strVal val="visible"/>
                                      </p:to>
                                    </p:set>
                                    <p:anim calcmode="lin" valueType="num">
                                      <p:cBhvr>
                                        <p:cTn id="7" dur="500" fill="hold"/>
                                        <p:tgtEl>
                                          <p:spTgt spid="28673"/>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8673"/>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8673"/>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8673"/>
                                        </p:tgtEl>
                                        <p:attrNameLst>
                                          <p:attrName>ppt_y</p:attrName>
                                        </p:attrNameLst>
                                      </p:cBhvr>
                                      <p:tavLst>
                                        <p:tav tm="0">
                                          <p:val>
                                            <p:strVal val="#ppt_y"/>
                                          </p:val>
                                        </p:tav>
                                        <p:tav tm="100000">
                                          <p:val>
                                            <p:strVal val="#ppt_y"/>
                                          </p:val>
                                        </p:tav>
                                      </p:tavLst>
                                    </p:anim>
                                  </p:childTnLst>
                                </p:cTn>
                              </p:par>
                            </p:childTnLst>
                          </p:cTn>
                        </p:par>
                        <p:par>
                          <p:cTn id="11" fill="hold">
                            <p:stCondLst>
                              <p:cond delay="500"/>
                            </p:stCondLst>
                            <p:childTnLst>
                              <p:par>
                                <p:cTn id="12" presetID="34" presetClass="entr" presetSubtype="0" fill="hold" grpId="0" nodeType="afterEffect">
                                  <p:stCondLst>
                                    <p:cond delay="0"/>
                                  </p:stCondLst>
                                  <p:childTnLst>
                                    <p:set>
                                      <p:cBhvr>
                                        <p:cTn id="13" dur="1" fill="hold">
                                          <p:stCondLst>
                                            <p:cond delay="0"/>
                                          </p:stCondLst>
                                        </p:cTn>
                                        <p:tgtEl>
                                          <p:spTgt spid="28674"/>
                                        </p:tgtEl>
                                        <p:attrNameLst>
                                          <p:attrName>style.visibility</p:attrName>
                                        </p:attrNameLst>
                                      </p:cBhvr>
                                      <p:to>
                                        <p:strVal val="visible"/>
                                      </p:to>
                                    </p:set>
                                    <p:anim from="(-#ppt_w/2)" to="(#ppt_x)" calcmode="lin" valueType="num">
                                      <p:cBhvr>
                                        <p:cTn id="14" dur="600" fill="hold">
                                          <p:stCondLst>
                                            <p:cond delay="0"/>
                                          </p:stCondLst>
                                        </p:cTn>
                                        <p:tgtEl>
                                          <p:spTgt spid="28674"/>
                                        </p:tgtEl>
                                        <p:attrNameLst>
                                          <p:attrName>ppt_x</p:attrName>
                                        </p:attrNameLst>
                                      </p:cBhvr>
                                    </p:anim>
                                    <p:anim from="0" to="-1.0" calcmode="lin" valueType="num">
                                      <p:cBhvr>
                                        <p:cTn id="15" dur="200" decel="50000" autoRev="1" fill="hold">
                                          <p:stCondLst>
                                            <p:cond delay="600"/>
                                          </p:stCondLst>
                                        </p:cTn>
                                        <p:tgtEl>
                                          <p:spTgt spid="28674"/>
                                        </p:tgtEl>
                                        <p:attrNameLst>
                                          <p:attrName>xshear</p:attrName>
                                        </p:attrNameLst>
                                      </p:cBhvr>
                                    </p:anim>
                                    <p:animScale>
                                      <p:cBhvr>
                                        <p:cTn id="16" dur="200" decel="100000" autoRev="1" fill="hold">
                                          <p:stCondLst>
                                            <p:cond delay="600"/>
                                          </p:stCondLst>
                                        </p:cTn>
                                        <p:tgtEl>
                                          <p:spTgt spid="28674"/>
                                        </p:tgtEl>
                                      </p:cBhvr>
                                      <p:from x="100000" y="100000"/>
                                      <p:to x="80000" y="100000"/>
                                    </p:animScale>
                                    <p:anim by="(#ppt_h/3+#ppt_w*0.1)" calcmode="lin" valueType="num">
                                      <p:cBhvr additive="sum">
                                        <p:cTn id="17" dur="200" decel="100000" autoRev="1" fill="hold">
                                          <p:stCondLst>
                                            <p:cond delay="600"/>
                                          </p:stCondLst>
                                        </p:cTn>
                                        <p:tgtEl>
                                          <p:spTgt spid="2867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3" grpId="0"/>
      <p:bldP spid="2867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idx="4294967295"/>
          </p:nvPr>
        </p:nvSpPr>
        <p:spPr>
          <a:xfrm>
            <a:off x="1249363" y="404813"/>
            <a:ext cx="7894637" cy="720725"/>
          </a:xfrm>
        </p:spPr>
        <p:txBody>
          <a:bodyPr anchor="b"/>
          <a:lstStyle/>
          <a:p>
            <a:pPr eaLnBrk="1" hangingPunct="1"/>
            <a:r>
              <a:rPr lang="uk-UA" sz="3800" b="1" smtClean="0">
                <a:solidFill>
                  <a:srgbClr val="CC3300"/>
                </a:solidFill>
                <a:latin typeface="Arial" charset="0"/>
              </a:rPr>
              <a:t>Питання лекції:</a:t>
            </a:r>
            <a:endParaRPr lang="ru-RU" sz="3800" b="1" smtClean="0">
              <a:solidFill>
                <a:srgbClr val="CC3300"/>
              </a:solidFill>
              <a:latin typeface="Arial" charset="0"/>
            </a:endParaRPr>
          </a:p>
        </p:txBody>
      </p:sp>
      <p:sp>
        <p:nvSpPr>
          <p:cNvPr id="15362" name="Rectangle 3"/>
          <p:cNvSpPr>
            <a:spLocks noGrp="1"/>
          </p:cNvSpPr>
          <p:nvPr>
            <p:ph type="body" idx="4294967295"/>
          </p:nvPr>
        </p:nvSpPr>
        <p:spPr>
          <a:xfrm>
            <a:off x="0" y="1556792"/>
            <a:ext cx="7967662" cy="4319588"/>
          </a:xfrm>
        </p:spPr>
        <p:txBody>
          <a:bodyPr lIns="182880" tIns="91440"/>
          <a:lstStyle/>
          <a:p>
            <a:pPr marL="514350" indent="-514350" eaLnBrk="1" hangingPunct="1">
              <a:buAutoNum type="arabicPeriod"/>
              <a:defRPr/>
            </a:pPr>
            <a:r>
              <a:rPr lang="ru-RU" sz="3200" b="1" dirty="0">
                <a:latin typeface="+mj-lt"/>
              </a:rPr>
              <a:t>Характеристика </a:t>
            </a:r>
            <a:r>
              <a:rPr lang="ru-RU" sz="3200" b="1" dirty="0" err="1">
                <a:latin typeface="+mj-lt"/>
              </a:rPr>
              <a:t>міжнародного</a:t>
            </a:r>
            <a:r>
              <a:rPr lang="ru-RU" sz="3200" b="1" dirty="0">
                <a:latin typeface="+mj-lt"/>
              </a:rPr>
              <a:t> </a:t>
            </a:r>
            <a:r>
              <a:rPr lang="ru-RU" sz="3200" b="1" dirty="0" err="1">
                <a:latin typeface="+mj-lt"/>
              </a:rPr>
              <a:t>бізнесу</a:t>
            </a:r>
            <a:r>
              <a:rPr lang="ru-RU" sz="3200" b="1" dirty="0">
                <a:latin typeface="+mj-lt"/>
              </a:rPr>
              <a:t>: суть, </a:t>
            </a:r>
            <a:r>
              <a:rPr lang="ru-RU" sz="3200" b="1" dirty="0" err="1">
                <a:latin typeface="+mj-lt"/>
              </a:rPr>
              <a:t>цілі</a:t>
            </a:r>
            <a:r>
              <a:rPr lang="ru-RU" sz="3200" b="1" dirty="0">
                <a:latin typeface="+mj-lt"/>
              </a:rPr>
              <a:t> та </a:t>
            </a:r>
            <a:r>
              <a:rPr lang="ru-RU" sz="3200" b="1" dirty="0" err="1">
                <a:latin typeface="+mj-lt"/>
              </a:rPr>
              <a:t>основні</a:t>
            </a:r>
            <a:r>
              <a:rPr lang="ru-RU" sz="3200" b="1" dirty="0">
                <a:latin typeface="+mj-lt"/>
              </a:rPr>
              <a:t> </a:t>
            </a:r>
            <a:r>
              <a:rPr lang="ru-RU" sz="3200" b="1" dirty="0" err="1">
                <a:latin typeface="+mj-lt"/>
              </a:rPr>
              <a:t>завдання</a:t>
            </a:r>
            <a:r>
              <a:rPr lang="ru-RU" sz="3200" b="1" dirty="0" smtClean="0">
                <a:latin typeface="+mj-lt"/>
              </a:rPr>
              <a:t>.</a:t>
            </a:r>
          </a:p>
          <a:p>
            <a:pPr marL="514350" indent="-514350" eaLnBrk="1" hangingPunct="1">
              <a:buAutoNum type="arabicPeriod"/>
              <a:defRPr/>
            </a:pPr>
            <a:r>
              <a:rPr lang="ru-RU" sz="3200" b="1" dirty="0" smtClean="0">
                <a:latin typeface="+mj-lt"/>
              </a:rPr>
              <a:t> </a:t>
            </a:r>
            <a:r>
              <a:rPr lang="ru-RU" sz="3200" b="1" dirty="0" err="1">
                <a:latin typeface="+mj-lt"/>
              </a:rPr>
              <a:t>Сутність</a:t>
            </a:r>
            <a:r>
              <a:rPr lang="ru-RU" sz="3200" b="1" dirty="0">
                <a:latin typeface="+mj-lt"/>
              </a:rPr>
              <a:t> </a:t>
            </a:r>
            <a:r>
              <a:rPr lang="ru-RU" sz="3200" b="1" dirty="0" err="1">
                <a:latin typeface="+mj-lt"/>
              </a:rPr>
              <a:t>міжнародного</a:t>
            </a:r>
            <a:r>
              <a:rPr lang="ru-RU" sz="3200" b="1" dirty="0">
                <a:latin typeface="+mj-lt"/>
              </a:rPr>
              <a:t> </a:t>
            </a:r>
            <a:r>
              <a:rPr lang="ru-RU" sz="3200" b="1" dirty="0" smtClean="0">
                <a:latin typeface="+mj-lt"/>
              </a:rPr>
              <a:t>менеджменту. </a:t>
            </a:r>
          </a:p>
          <a:p>
            <a:pPr marL="514350" indent="-514350" eaLnBrk="1" hangingPunct="1">
              <a:buAutoNum type="arabicPeriod"/>
              <a:defRPr/>
            </a:pPr>
            <a:r>
              <a:rPr lang="ru-RU" sz="3200" b="1" dirty="0" err="1" smtClean="0">
                <a:latin typeface="+mj-lt"/>
              </a:rPr>
              <a:t>Особливості</a:t>
            </a:r>
            <a:r>
              <a:rPr lang="ru-RU" sz="3200" b="1" dirty="0" smtClean="0">
                <a:latin typeface="+mj-lt"/>
              </a:rPr>
              <a:t> </a:t>
            </a:r>
            <a:r>
              <a:rPr lang="ru-RU" sz="3200" b="1" dirty="0" err="1">
                <a:latin typeface="+mj-lt"/>
              </a:rPr>
              <a:t>світових</a:t>
            </a:r>
            <a:r>
              <a:rPr lang="ru-RU" sz="3200" b="1" dirty="0">
                <a:latin typeface="+mj-lt"/>
              </a:rPr>
              <a:t> систем менеджменту.</a:t>
            </a:r>
            <a:endParaRPr lang="ru-RU" sz="3200" dirty="0">
              <a:effectLst>
                <a:outerShdw blurRad="38100" dist="38100" dir="2700000" algn="tl">
                  <a:srgbClr val="FFFFFF"/>
                </a:outerShdw>
              </a:effectLst>
            </a:endParaRPr>
          </a:p>
        </p:txBody>
      </p:sp>
      <p:sp>
        <p:nvSpPr>
          <p:cNvPr id="20483" name="Oval 4"/>
          <p:cNvSpPr>
            <a:spLocks noChangeArrowheads="1"/>
          </p:cNvSpPr>
          <p:nvPr/>
        </p:nvSpPr>
        <p:spPr bwMode="auto">
          <a:xfrm>
            <a:off x="7956550" y="404813"/>
            <a:ext cx="627063" cy="647700"/>
          </a:xfrm>
          <a:prstGeom prst="ellipse">
            <a:avLst/>
          </a:prstGeom>
          <a:solidFill>
            <a:srgbClr val="FFFF99"/>
          </a:solidFill>
          <a:ln w="9525">
            <a:solidFill>
              <a:srgbClr val="CC3300"/>
            </a:solidFill>
            <a:round/>
            <a:headEnd/>
            <a:tailEnd/>
          </a:ln>
        </p:spPr>
        <p:txBody>
          <a:bodyPr wrap="none" anchor="ctr"/>
          <a:lstStyle/>
          <a:p>
            <a:pPr algn="ctr"/>
            <a:r>
              <a:rPr lang="uk-UA" b="1"/>
              <a:t>2</a:t>
            </a:r>
            <a:endParaRPr lang="ru-RU" b="1"/>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6625"/>
                                        </p:tgtEl>
                                        <p:attrNameLst>
                                          <p:attrName>style.visibility</p:attrName>
                                        </p:attrNameLst>
                                      </p:cBhvr>
                                      <p:to>
                                        <p:strVal val="visible"/>
                                      </p:to>
                                    </p:set>
                                    <p:anim calcmode="lin" valueType="num">
                                      <p:cBhvr>
                                        <p:cTn id="7" dur="1000" fill="hold"/>
                                        <p:tgtEl>
                                          <p:spTgt spid="26625"/>
                                        </p:tgtEl>
                                        <p:attrNameLst>
                                          <p:attrName>ppt_x</p:attrName>
                                        </p:attrNameLst>
                                      </p:cBhvr>
                                      <p:tavLst>
                                        <p:tav tm="0">
                                          <p:val>
                                            <p:strVal val="#ppt_x-.2"/>
                                          </p:val>
                                        </p:tav>
                                        <p:tav tm="100000">
                                          <p:val>
                                            <p:strVal val="#ppt_x"/>
                                          </p:val>
                                        </p:tav>
                                      </p:tavLst>
                                    </p:anim>
                                    <p:anim calcmode="lin" valueType="num">
                                      <p:cBhvr>
                                        <p:cTn id="8" dur="1000" fill="hold"/>
                                        <p:tgtEl>
                                          <p:spTgt spid="26625"/>
                                        </p:tgtEl>
                                        <p:attrNameLst>
                                          <p:attrName>ppt_y</p:attrName>
                                        </p:attrNameLst>
                                      </p:cBhvr>
                                      <p:tavLst>
                                        <p:tav tm="0">
                                          <p:val>
                                            <p:strVal val="#ppt_y"/>
                                          </p:val>
                                        </p:tav>
                                        <p:tav tm="100000">
                                          <p:val>
                                            <p:strVal val="#ppt_y"/>
                                          </p:val>
                                        </p:tav>
                                      </p:tavLst>
                                    </p:anim>
                                    <p:animEffect transition="in" filter="wipe(right)" prLst="gradientSize: 0.1">
                                      <p:cBhvr>
                                        <p:cTn id="9" dur="1000"/>
                                        <p:tgtEl>
                                          <p:spTgt spid="26625"/>
                                        </p:tgtEl>
                                      </p:cBhvr>
                                    </p:animEffect>
                                  </p:childTnLst>
                                </p:cTn>
                              </p:par>
                            </p:childTnLst>
                          </p:cTn>
                        </p:par>
                        <p:par>
                          <p:cTn id="10" fill="hold">
                            <p:stCondLst>
                              <p:cond delay="1000"/>
                            </p:stCondLst>
                            <p:childTnLst>
                              <p:par>
                                <p:cTn id="11" presetID="39" presetClass="entr" presetSubtype="0" accel="100000" fill="hold" nodeType="afterEffect">
                                  <p:stCondLst>
                                    <p:cond delay="0"/>
                                  </p:stCondLst>
                                  <p:childTnLst>
                                    <p:set>
                                      <p:cBhvr>
                                        <p:cTn id="12" dur="1" fill="hold">
                                          <p:stCondLst>
                                            <p:cond delay="0"/>
                                          </p:stCondLst>
                                        </p:cTn>
                                        <p:tgtEl>
                                          <p:spTgt spid="15362">
                                            <p:txEl>
                                              <p:pRg st="0" end="0"/>
                                            </p:txEl>
                                          </p:spTgt>
                                        </p:tgtEl>
                                        <p:attrNameLst>
                                          <p:attrName>style.visibility</p:attrName>
                                        </p:attrNameLst>
                                      </p:cBhvr>
                                      <p:to>
                                        <p:strVal val="visible"/>
                                      </p:to>
                                    </p:set>
                                    <p:anim calcmode="lin" valueType="num">
                                      <p:cBhvr>
                                        <p:cTn id="13" dur="500" fill="hold"/>
                                        <p:tgtEl>
                                          <p:spTgt spid="15362">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4" dur="500" fill="hold"/>
                                        <p:tgtEl>
                                          <p:spTgt spid="15362">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5" dur="500" fill="hold"/>
                                        <p:tgtEl>
                                          <p:spTgt spid="15362">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6" dur="500" fill="hold"/>
                                        <p:tgtEl>
                                          <p:spTgt spid="15362">
                                            <p:txEl>
                                              <p:pRg st="0" end="0"/>
                                            </p:txEl>
                                          </p:spTgt>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39" presetClass="entr" presetSubtype="0" accel="100000" fill="hold" nodeType="afterEffect">
                                  <p:stCondLst>
                                    <p:cond delay="0"/>
                                  </p:stCondLst>
                                  <p:childTnLst>
                                    <p:set>
                                      <p:cBhvr>
                                        <p:cTn id="19" dur="1" fill="hold">
                                          <p:stCondLst>
                                            <p:cond delay="0"/>
                                          </p:stCondLst>
                                        </p:cTn>
                                        <p:tgtEl>
                                          <p:spTgt spid="15362">
                                            <p:txEl>
                                              <p:pRg st="1" end="1"/>
                                            </p:txEl>
                                          </p:spTgt>
                                        </p:tgtEl>
                                        <p:attrNameLst>
                                          <p:attrName>style.visibility</p:attrName>
                                        </p:attrNameLst>
                                      </p:cBhvr>
                                      <p:to>
                                        <p:strVal val="visible"/>
                                      </p:to>
                                    </p:set>
                                    <p:anim calcmode="lin" valueType="num">
                                      <p:cBhvr>
                                        <p:cTn id="20" dur="500" fill="hold"/>
                                        <p:tgtEl>
                                          <p:spTgt spid="15362">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1" dur="500" fill="hold"/>
                                        <p:tgtEl>
                                          <p:spTgt spid="15362">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2" dur="500" fill="hold"/>
                                        <p:tgtEl>
                                          <p:spTgt spid="15362">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3" dur="500" fill="hold"/>
                                        <p:tgtEl>
                                          <p:spTgt spid="15362">
                                            <p:txEl>
                                              <p:pRg st="1" end="1"/>
                                            </p:txEl>
                                          </p:spTgt>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39" presetClass="entr" presetSubtype="0" accel="100000" fill="hold" nodeType="afterEffect">
                                  <p:stCondLst>
                                    <p:cond delay="0"/>
                                  </p:stCondLst>
                                  <p:childTnLst>
                                    <p:set>
                                      <p:cBhvr>
                                        <p:cTn id="26" dur="1" fill="hold">
                                          <p:stCondLst>
                                            <p:cond delay="0"/>
                                          </p:stCondLst>
                                        </p:cTn>
                                        <p:tgtEl>
                                          <p:spTgt spid="15362">
                                            <p:txEl>
                                              <p:pRg st="2" end="2"/>
                                            </p:txEl>
                                          </p:spTgt>
                                        </p:tgtEl>
                                        <p:attrNameLst>
                                          <p:attrName>style.visibility</p:attrName>
                                        </p:attrNameLst>
                                      </p:cBhvr>
                                      <p:to>
                                        <p:strVal val="visible"/>
                                      </p:to>
                                    </p:set>
                                    <p:anim calcmode="lin" valueType="num">
                                      <p:cBhvr>
                                        <p:cTn id="27" dur="500" fill="hold"/>
                                        <p:tgtEl>
                                          <p:spTgt spid="15362">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8" dur="500" fill="hold"/>
                                        <p:tgtEl>
                                          <p:spTgt spid="15362">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9" dur="500" fill="hold"/>
                                        <p:tgtEl>
                                          <p:spTgt spid="15362">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0" dur="500" fill="hold"/>
                                        <p:tgtEl>
                                          <p:spTgt spid="1536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457200" y="320675"/>
            <a:ext cx="7239000" cy="669925"/>
          </a:xfrm>
        </p:spPr>
        <p:txBody>
          <a:bodyPr>
            <a:normAutofit/>
          </a:bodyPr>
          <a:lstStyle/>
          <a:p>
            <a:r>
              <a:rPr lang="uk-UA" dirty="0" smtClean="0"/>
              <a:t>Міжнародний менеджмент</a:t>
            </a:r>
            <a:endParaRPr lang="ru-RU" dirty="0"/>
          </a:p>
        </p:txBody>
      </p:sp>
      <p:sp>
        <p:nvSpPr>
          <p:cNvPr id="8" name="Содержимое 7"/>
          <p:cNvSpPr>
            <a:spLocks noGrp="1"/>
          </p:cNvSpPr>
          <p:nvPr>
            <p:ph idx="1"/>
          </p:nvPr>
        </p:nvSpPr>
        <p:spPr>
          <a:xfrm>
            <a:off x="457200" y="1066800"/>
            <a:ext cx="7715200" cy="5389563"/>
          </a:xfrm>
        </p:spPr>
        <p:txBody>
          <a:bodyPr/>
          <a:lstStyle/>
          <a:p>
            <a:pPr algn="just" hangingPunct="0"/>
            <a:r>
              <a:rPr lang="uk-UA" b="1" dirty="0" smtClean="0"/>
              <a:t>це процес застосування управлінських концепцій та інструментів у багатокультурному середовищі та отриманні завдяки цьому додаткових переваг і заощадження часу. </a:t>
            </a:r>
          </a:p>
          <a:p>
            <a:pPr algn="just" hangingPunct="0"/>
            <a:r>
              <a:rPr lang="uk-UA" i="1" dirty="0" smtClean="0"/>
              <a:t>особливий </a:t>
            </a:r>
            <a:r>
              <a:rPr lang="uk-UA" i="1" dirty="0"/>
              <a:t>вид менеджменту, </a:t>
            </a:r>
            <a:r>
              <a:rPr lang="uk-UA" i="1" dirty="0" smtClean="0"/>
              <a:t>головними </a:t>
            </a:r>
            <a:r>
              <a:rPr lang="uk-UA" i="1" dirty="0"/>
              <a:t>цілями якого є формування, розвиток і використання конкурентних переваг фірми за рахунок можливостей ведення </a:t>
            </a:r>
            <a:r>
              <a:rPr lang="uk-UA" i="1" dirty="0" smtClean="0"/>
              <a:t>бізнесу </a:t>
            </a:r>
            <a:r>
              <a:rPr lang="uk-UA" i="1" dirty="0"/>
              <a:t>в різних країнах і відповідного використання економічних, соціальних, демографічних, культурних та інших особливостей цих країн та міждержавної взаємодії .</a:t>
            </a:r>
            <a:endParaRPr lang="ru-RU" dirty="0"/>
          </a:p>
        </p:txBody>
      </p:sp>
    </p:spTree>
    <p:extLst>
      <p:ext uri="{BB962C8B-B14F-4D97-AF65-F5344CB8AC3E}">
        <p14:creationId xmlns:p14="http://schemas.microsoft.com/office/powerpoint/2010/main" val="7898755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457200" y="320675"/>
            <a:ext cx="7239000" cy="669925"/>
          </a:xfrm>
        </p:spPr>
        <p:txBody>
          <a:bodyPr>
            <a:normAutofit/>
          </a:bodyPr>
          <a:lstStyle/>
          <a:p>
            <a:r>
              <a:rPr lang="uk-UA" dirty="0" smtClean="0"/>
              <a:t>Міжнародний менеджмент</a:t>
            </a:r>
            <a:endParaRPr lang="ru-RU" dirty="0"/>
          </a:p>
        </p:txBody>
      </p:sp>
      <p:sp>
        <p:nvSpPr>
          <p:cNvPr id="8" name="Содержимое 7"/>
          <p:cNvSpPr>
            <a:spLocks noGrp="1"/>
          </p:cNvSpPr>
          <p:nvPr>
            <p:ph idx="1"/>
          </p:nvPr>
        </p:nvSpPr>
        <p:spPr>
          <a:xfrm>
            <a:off x="457200" y="1066800"/>
            <a:ext cx="7239000" cy="5389563"/>
          </a:xfrm>
        </p:spPr>
        <p:txBody>
          <a:bodyPr/>
          <a:lstStyle/>
          <a:p>
            <a:pPr hangingPunct="0">
              <a:buNone/>
            </a:pPr>
            <a:endParaRPr lang="ru-RU" b="1" dirty="0" smtClean="0"/>
          </a:p>
          <a:p>
            <a:pPr algn="just" hangingPunct="0"/>
            <a:r>
              <a:rPr lang="uk-UA" sz="3200" i="1" dirty="0" smtClean="0"/>
              <a:t>дві основні складові:</a:t>
            </a:r>
            <a:endParaRPr lang="ru-RU" sz="3200" dirty="0" smtClean="0"/>
          </a:p>
          <a:p>
            <a:pPr lvl="1" algn="just" hangingPunct="0"/>
            <a:r>
              <a:rPr lang="uk-UA" sz="3200" b="1" dirty="0" smtClean="0"/>
              <a:t>функції і концепції загального менеджменту — базова складова;</a:t>
            </a:r>
            <a:endParaRPr lang="ru-RU" sz="3200" b="1" dirty="0" smtClean="0"/>
          </a:p>
          <a:p>
            <a:pPr lvl="1" algn="just" hangingPunct="0"/>
            <a:r>
              <a:rPr lang="uk-UA" sz="3200" b="1" dirty="0" smtClean="0"/>
              <a:t>національні моделі менеджменту материнських країн, в яких були засновані ті чи інші міжнародні корпорації — культурологічна складова.</a:t>
            </a:r>
            <a:endParaRPr lang="ru-RU" sz="3200" b="1" dirty="0" smtClean="0"/>
          </a:p>
          <a:p>
            <a:endParaRPr lang="ru-RU" dirty="0"/>
          </a:p>
        </p:txBody>
      </p:sp>
    </p:spTree>
    <p:extLst>
      <p:ext uri="{BB962C8B-B14F-4D97-AF65-F5344CB8AC3E}">
        <p14:creationId xmlns:p14="http://schemas.microsoft.com/office/powerpoint/2010/main" val="36524317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t>Особливості</a:t>
            </a:r>
            <a:r>
              <a:rPr lang="ru-RU" dirty="0"/>
              <a:t> </a:t>
            </a:r>
            <a:r>
              <a:rPr lang="ru-RU" dirty="0" err="1"/>
              <a:t>міжнародного</a:t>
            </a:r>
            <a:r>
              <a:rPr lang="ru-RU" dirty="0"/>
              <a:t> менеджменту </a:t>
            </a:r>
            <a:r>
              <a:rPr lang="ru-RU" dirty="0" err="1"/>
              <a:t>проявляються</a:t>
            </a:r>
            <a:r>
              <a:rPr lang="ru-RU" dirty="0"/>
              <a:t> в таких </a:t>
            </a:r>
            <a:r>
              <a:rPr lang="ru-RU" dirty="0" err="1" smtClean="0"/>
              <a:t>напрямах</a:t>
            </a:r>
            <a:r>
              <a:rPr lang="ru-RU" dirty="0"/>
              <a:t>:</a:t>
            </a:r>
          </a:p>
        </p:txBody>
      </p:sp>
      <p:sp>
        <p:nvSpPr>
          <p:cNvPr id="3" name="Объект 2"/>
          <p:cNvSpPr>
            <a:spLocks noGrp="1"/>
          </p:cNvSpPr>
          <p:nvPr>
            <p:ph idx="1"/>
          </p:nvPr>
        </p:nvSpPr>
        <p:spPr/>
        <p:txBody>
          <a:bodyPr/>
          <a:lstStyle/>
          <a:p>
            <a:r>
              <a:rPr lang="ru-RU" dirty="0"/>
              <a:t>1)	</a:t>
            </a:r>
            <a:r>
              <a:rPr lang="ru-RU" dirty="0" err="1"/>
              <a:t>наявність</a:t>
            </a:r>
            <a:r>
              <a:rPr lang="ru-RU" dirty="0"/>
              <a:t> </a:t>
            </a:r>
            <a:r>
              <a:rPr lang="ru-RU" dirty="0" err="1"/>
              <a:t>надзвичайно</a:t>
            </a:r>
            <a:r>
              <a:rPr lang="ru-RU" dirty="0"/>
              <a:t> </a:t>
            </a:r>
            <a:r>
              <a:rPr lang="ru-RU" dirty="0" err="1"/>
              <a:t>різноманітних</a:t>
            </a:r>
            <a:r>
              <a:rPr lang="ru-RU" dirty="0"/>
              <a:t> і </a:t>
            </a:r>
            <a:r>
              <a:rPr lang="ru-RU" dirty="0" err="1"/>
              <a:t>комплексних</a:t>
            </a:r>
            <a:r>
              <a:rPr lang="ru-RU" dirty="0"/>
              <a:t> </a:t>
            </a:r>
            <a:r>
              <a:rPr lang="ru-RU" dirty="0" err="1"/>
              <a:t>виробничо</a:t>
            </a:r>
            <a:r>
              <a:rPr lang="ru-RU" dirty="0"/>
              <a:t>- </a:t>
            </a:r>
            <a:r>
              <a:rPr lang="ru-RU" dirty="0" err="1"/>
              <a:t>технологічних</a:t>
            </a:r>
            <a:r>
              <a:rPr lang="ru-RU" dirty="0"/>
              <a:t> систем, </a:t>
            </a:r>
            <a:r>
              <a:rPr lang="ru-RU" dirty="0" err="1"/>
              <a:t>які</a:t>
            </a:r>
            <a:r>
              <a:rPr lang="ru-RU" dirty="0"/>
              <a:t> </a:t>
            </a:r>
            <a:r>
              <a:rPr lang="ru-RU" dirty="0" err="1"/>
              <a:t>дають</a:t>
            </a:r>
            <a:r>
              <a:rPr lang="ru-RU" dirty="0"/>
              <a:t> </a:t>
            </a:r>
            <a:r>
              <a:rPr lang="ru-RU" dirty="0" err="1"/>
              <a:t>змогу</a:t>
            </a:r>
            <a:r>
              <a:rPr lang="ru-RU" dirty="0"/>
              <a:t> </a:t>
            </a:r>
            <a:r>
              <a:rPr lang="ru-RU" dirty="0" err="1"/>
              <a:t>використовувати</a:t>
            </a:r>
            <a:r>
              <a:rPr lang="ru-RU" dirty="0"/>
              <a:t> </a:t>
            </a:r>
            <a:r>
              <a:rPr lang="ru-RU" dirty="0" err="1"/>
              <a:t>переваги</a:t>
            </a:r>
            <a:r>
              <a:rPr lang="ru-RU" dirty="0"/>
              <a:t> </a:t>
            </a:r>
            <a:r>
              <a:rPr lang="ru-RU" dirty="0" err="1"/>
              <a:t>го</a:t>
            </a:r>
            <a:r>
              <a:rPr lang="ru-RU" dirty="0"/>
              <a:t>- </a:t>
            </a:r>
            <a:r>
              <a:rPr lang="ru-RU" dirty="0" err="1"/>
              <a:t>ризонтального</a:t>
            </a:r>
            <a:r>
              <a:rPr lang="ru-RU" dirty="0"/>
              <a:t> </a:t>
            </a:r>
            <a:r>
              <a:rPr lang="ru-RU" dirty="0" err="1"/>
              <a:t>поділу</a:t>
            </a:r>
            <a:r>
              <a:rPr lang="ru-RU" dirty="0"/>
              <a:t> </a:t>
            </a:r>
            <a:r>
              <a:rPr lang="ru-RU" dirty="0" err="1"/>
              <a:t>праці</a:t>
            </a:r>
            <a:r>
              <a:rPr lang="ru-RU" dirty="0"/>
              <a:t> </a:t>
            </a:r>
            <a:r>
              <a:rPr lang="ru-RU" dirty="0" err="1"/>
              <a:t>між</a:t>
            </a:r>
            <a:r>
              <a:rPr lang="ru-RU" dirty="0"/>
              <a:t> </a:t>
            </a:r>
            <a:r>
              <a:rPr lang="ru-RU" dirty="0" err="1"/>
              <a:t>окремими</a:t>
            </a:r>
            <a:r>
              <a:rPr lang="ru-RU" dirty="0"/>
              <a:t> ланками </a:t>
            </a:r>
            <a:r>
              <a:rPr lang="ru-RU" dirty="0" err="1"/>
              <a:t>корпорації</a:t>
            </a:r>
            <a:r>
              <a:rPr lang="ru-RU" dirty="0"/>
              <a:t> і </a:t>
            </a:r>
            <a:r>
              <a:rPr lang="ru-RU" dirty="0" err="1"/>
              <a:t>які</a:t>
            </a:r>
            <a:r>
              <a:rPr lang="ru-RU" dirty="0"/>
              <a:t> є </a:t>
            </a:r>
            <a:r>
              <a:rPr lang="ru-RU" dirty="0" err="1"/>
              <a:t>продуктовими</a:t>
            </a:r>
            <a:r>
              <a:rPr lang="ru-RU" dirty="0"/>
              <a:t> </a:t>
            </a:r>
            <a:r>
              <a:rPr lang="ru-RU" dirty="0" err="1"/>
              <a:t>відділеннями</a:t>
            </a:r>
            <a:r>
              <a:rPr lang="ru-RU" dirty="0"/>
              <a:t>. </a:t>
            </a:r>
            <a:endParaRPr lang="ru-RU" dirty="0" smtClean="0"/>
          </a:p>
          <a:p>
            <a:r>
              <a:rPr lang="ru-RU" dirty="0" smtClean="0"/>
              <a:t>2</a:t>
            </a:r>
            <a:r>
              <a:rPr lang="ru-RU" dirty="0"/>
              <a:t>)	</a:t>
            </a:r>
            <a:r>
              <a:rPr lang="ru-RU" dirty="0" err="1"/>
              <a:t>наявність</a:t>
            </a:r>
            <a:r>
              <a:rPr lang="ru-RU" dirty="0"/>
              <a:t> </a:t>
            </a:r>
            <a:r>
              <a:rPr lang="ru-RU" dirty="0" err="1"/>
              <a:t>розвинених</a:t>
            </a:r>
            <a:r>
              <a:rPr lang="ru-RU" dirty="0"/>
              <a:t> </a:t>
            </a:r>
            <a:r>
              <a:rPr lang="ru-RU" dirty="0" err="1"/>
              <a:t>підприємницьких</a:t>
            </a:r>
            <a:r>
              <a:rPr lang="ru-RU" dirty="0"/>
              <a:t> </a:t>
            </a:r>
            <a:r>
              <a:rPr lang="ru-RU" dirty="0" err="1"/>
              <a:t>функцій</a:t>
            </a:r>
            <a:r>
              <a:rPr lang="ru-RU" dirty="0"/>
              <a:t> (</a:t>
            </a:r>
            <a:r>
              <a:rPr lang="ru-RU" dirty="0" err="1"/>
              <a:t>складових</a:t>
            </a:r>
            <a:r>
              <a:rPr lang="ru-RU" dirty="0" smtClean="0"/>
              <a:t>) </a:t>
            </a:r>
            <a:r>
              <a:rPr lang="ru-RU" dirty="0" err="1" smtClean="0"/>
              <a:t>організацій</a:t>
            </a:r>
            <a:r>
              <a:rPr lang="ru-RU" dirty="0"/>
              <a:t>, </a:t>
            </a:r>
            <a:r>
              <a:rPr lang="ru-RU" dirty="0" err="1"/>
              <a:t>які</a:t>
            </a:r>
            <a:r>
              <a:rPr lang="ru-RU" dirty="0"/>
              <a:t> </a:t>
            </a:r>
            <a:r>
              <a:rPr lang="ru-RU" dirty="0" err="1"/>
              <a:t>дають</a:t>
            </a:r>
            <a:r>
              <a:rPr lang="ru-RU" dirty="0"/>
              <a:t> </a:t>
            </a:r>
            <a:r>
              <a:rPr lang="ru-RU" dirty="0" err="1"/>
              <a:t>змогу</a:t>
            </a:r>
            <a:r>
              <a:rPr lang="ru-RU" dirty="0"/>
              <a:t> </a:t>
            </a:r>
            <a:r>
              <a:rPr lang="ru-RU" dirty="0" err="1"/>
              <a:t>корпорації</a:t>
            </a:r>
            <a:r>
              <a:rPr lang="ru-RU" dirty="0"/>
              <a:t> </a:t>
            </a:r>
            <a:r>
              <a:rPr lang="ru-RU" dirty="0" err="1"/>
              <a:t>встановлювати</a:t>
            </a:r>
            <a:r>
              <a:rPr lang="ru-RU" dirty="0"/>
              <a:t> й </a:t>
            </a:r>
            <a:r>
              <a:rPr lang="ru-RU" dirty="0" err="1"/>
              <a:t>підтримувати</a:t>
            </a:r>
            <a:r>
              <a:rPr lang="ru-RU" dirty="0"/>
              <a:t> </a:t>
            </a:r>
            <a:r>
              <a:rPr lang="ru-RU" dirty="0" err="1"/>
              <a:t>надійні</a:t>
            </a:r>
            <a:r>
              <a:rPr lang="ru-RU" dirty="0"/>
              <a:t> </a:t>
            </a:r>
            <a:r>
              <a:rPr lang="ru-RU" dirty="0" err="1"/>
              <a:t>зв’язки</a:t>
            </a:r>
            <a:r>
              <a:rPr lang="ru-RU" dirty="0"/>
              <a:t> </a:t>
            </a:r>
            <a:r>
              <a:rPr lang="ru-RU" dirty="0" err="1"/>
              <a:t>із</a:t>
            </a:r>
            <a:r>
              <a:rPr lang="ru-RU" dirty="0"/>
              <a:t> </a:t>
            </a:r>
            <a:r>
              <a:rPr lang="ru-RU" dirty="0" err="1"/>
              <a:t>зовнішнім</a:t>
            </a:r>
            <a:r>
              <a:rPr lang="ru-RU" dirty="0"/>
              <a:t> </a:t>
            </a:r>
            <a:r>
              <a:rPr lang="ru-RU" dirty="0" err="1"/>
              <a:t>середовищем</a:t>
            </a:r>
            <a:r>
              <a:rPr lang="ru-RU" dirty="0"/>
              <a:t>. </a:t>
            </a:r>
            <a:endParaRPr lang="ru-RU" dirty="0" smtClean="0"/>
          </a:p>
          <a:p>
            <a:endParaRPr lang="ru-RU" dirty="0"/>
          </a:p>
        </p:txBody>
      </p:sp>
    </p:spTree>
    <p:extLst>
      <p:ext uri="{BB962C8B-B14F-4D97-AF65-F5344CB8AC3E}">
        <p14:creationId xmlns:p14="http://schemas.microsoft.com/office/powerpoint/2010/main" val="3821516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0"/>
            <a:ext cx="7643192" cy="6456363"/>
          </a:xfrm>
        </p:spPr>
        <p:txBody>
          <a:bodyPr/>
          <a:lstStyle/>
          <a:p>
            <a:r>
              <a:rPr lang="ru-RU" dirty="0"/>
              <a:t>3)	</a:t>
            </a:r>
            <a:r>
              <a:rPr lang="ru-RU" dirty="0" err="1"/>
              <a:t>використання</a:t>
            </a:r>
            <a:r>
              <a:rPr lang="ru-RU" dirty="0"/>
              <a:t> менеджментом </a:t>
            </a:r>
            <a:r>
              <a:rPr lang="ru-RU" dirty="0" err="1"/>
              <a:t>корпорацій</a:t>
            </a:r>
            <a:r>
              <a:rPr lang="ru-RU" dirty="0"/>
              <a:t> </a:t>
            </a:r>
            <a:r>
              <a:rPr lang="ru-RU" dirty="0" err="1"/>
              <a:t>значних</a:t>
            </a:r>
            <a:r>
              <a:rPr lang="ru-RU" dirty="0"/>
              <a:t> </a:t>
            </a:r>
            <a:r>
              <a:rPr lang="ru-RU" dirty="0" err="1"/>
              <a:t>коштів</a:t>
            </a:r>
            <a:r>
              <a:rPr lang="ru-RU" dirty="0"/>
              <a:t> </a:t>
            </a:r>
            <a:r>
              <a:rPr lang="ru-RU" dirty="0" err="1"/>
              <a:t>біль</a:t>
            </a:r>
            <a:r>
              <a:rPr lang="ru-RU" dirty="0"/>
              <a:t>- </a:t>
            </a:r>
            <a:r>
              <a:rPr lang="ru-RU" dirty="0" err="1"/>
              <a:t>шості</a:t>
            </a:r>
            <a:r>
              <a:rPr lang="ru-RU" dirty="0"/>
              <a:t> </a:t>
            </a:r>
            <a:r>
              <a:rPr lang="ru-RU" dirty="0" err="1"/>
              <a:t>індивідуальних</a:t>
            </a:r>
            <a:r>
              <a:rPr lang="ru-RU" dirty="0"/>
              <a:t> </a:t>
            </a:r>
            <a:r>
              <a:rPr lang="ru-RU" dirty="0" err="1"/>
              <a:t>акціонерів</a:t>
            </a:r>
            <a:r>
              <a:rPr lang="ru-RU" dirty="0"/>
              <a:t> в </a:t>
            </a:r>
            <a:r>
              <a:rPr lang="ru-RU" dirty="0" err="1"/>
              <a:t>інтересах</a:t>
            </a:r>
            <a:r>
              <a:rPr lang="ru-RU" dirty="0"/>
              <a:t> </a:t>
            </a:r>
            <a:r>
              <a:rPr lang="ru-RU" dirty="0" err="1"/>
              <a:t>певної</a:t>
            </a:r>
            <a:r>
              <a:rPr lang="ru-RU" dirty="0"/>
              <a:t> </a:t>
            </a:r>
            <a:r>
              <a:rPr lang="ru-RU" dirty="0" err="1"/>
              <a:t>їх</a:t>
            </a:r>
            <a:r>
              <a:rPr lang="ru-RU" dirty="0"/>
              <a:t> </a:t>
            </a:r>
            <a:r>
              <a:rPr lang="ru-RU" dirty="0" err="1"/>
              <a:t>групи</a:t>
            </a:r>
            <a:r>
              <a:rPr lang="ru-RU" dirty="0"/>
              <a:t>, </a:t>
            </a:r>
            <a:r>
              <a:rPr lang="ru-RU" dirty="0" err="1"/>
              <a:t>насам</a:t>
            </a:r>
            <a:r>
              <a:rPr lang="ru-RU" dirty="0"/>
              <a:t>- перед </a:t>
            </a:r>
            <a:r>
              <a:rPr lang="ru-RU" dirty="0" err="1"/>
              <a:t>членів</a:t>
            </a:r>
            <a:r>
              <a:rPr lang="ru-RU" dirty="0"/>
              <a:t> рад </a:t>
            </a:r>
            <a:r>
              <a:rPr lang="ru-RU" dirty="0" err="1"/>
              <a:t>директорів</a:t>
            </a:r>
            <a:r>
              <a:rPr lang="ru-RU" dirty="0"/>
              <a:t> та </a:t>
            </a:r>
            <a:r>
              <a:rPr lang="ru-RU" dirty="0" err="1"/>
              <a:t>вищого</a:t>
            </a:r>
            <a:r>
              <a:rPr lang="ru-RU" dirty="0"/>
              <a:t> </a:t>
            </a:r>
            <a:r>
              <a:rPr lang="ru-RU" dirty="0" smtClean="0"/>
              <a:t>менеджменту;</a:t>
            </a:r>
          </a:p>
          <a:p>
            <a:r>
              <a:rPr lang="ru-RU" dirty="0"/>
              <a:t>4)	</a:t>
            </a:r>
            <a:r>
              <a:rPr lang="ru-RU" dirty="0" err="1"/>
              <a:t>специфічне</a:t>
            </a:r>
            <a:r>
              <a:rPr lang="ru-RU" dirty="0"/>
              <a:t> </a:t>
            </a:r>
            <a:r>
              <a:rPr lang="ru-RU" dirty="0" err="1"/>
              <a:t>адміністрування</a:t>
            </a:r>
            <a:r>
              <a:rPr lang="ru-RU" dirty="0"/>
              <a:t> </a:t>
            </a:r>
            <a:r>
              <a:rPr lang="ru-RU" dirty="0" err="1"/>
              <a:t>най</a:t>
            </a:r>
            <a:r>
              <a:rPr lang="ru-RU" dirty="0"/>
              <a:t> </a:t>
            </a:r>
            <a:r>
              <a:rPr lang="ru-RU" dirty="0" err="1"/>
              <a:t>багатіших</a:t>
            </a:r>
            <a:r>
              <a:rPr lang="ru-RU" dirty="0"/>
              <a:t> </a:t>
            </a:r>
            <a:r>
              <a:rPr lang="ru-RU" dirty="0" err="1"/>
              <a:t>акціонерів</a:t>
            </a:r>
            <a:r>
              <a:rPr lang="ru-RU" dirty="0"/>
              <a:t> у </a:t>
            </a:r>
            <a:r>
              <a:rPr lang="ru-RU" dirty="0" err="1"/>
              <a:t>вигляді</a:t>
            </a:r>
            <a:r>
              <a:rPr lang="ru-RU" dirty="0"/>
              <a:t> контролю над </a:t>
            </a:r>
            <a:r>
              <a:rPr lang="ru-RU" dirty="0" err="1" smtClean="0"/>
              <a:t>власністю</a:t>
            </a:r>
            <a:r>
              <a:rPr lang="ru-RU" dirty="0" smtClean="0"/>
              <a:t>;</a:t>
            </a:r>
          </a:p>
          <a:p>
            <a:r>
              <a:rPr lang="ru-RU" dirty="0"/>
              <a:t>5)	</a:t>
            </a:r>
            <a:r>
              <a:rPr lang="ru-RU" dirty="0" err="1"/>
              <a:t>наявність</a:t>
            </a:r>
            <a:r>
              <a:rPr lang="ru-RU" dirty="0"/>
              <a:t> </a:t>
            </a:r>
            <a:r>
              <a:rPr lang="ru-RU" dirty="0" err="1"/>
              <a:t>великої</a:t>
            </a:r>
            <a:r>
              <a:rPr lang="ru-RU" dirty="0"/>
              <a:t> </a:t>
            </a:r>
            <a:r>
              <a:rPr lang="ru-RU" dirty="0" err="1"/>
              <a:t>кількості</a:t>
            </a:r>
            <a:r>
              <a:rPr lang="ru-RU" dirty="0"/>
              <a:t> ланок </a:t>
            </a:r>
            <a:r>
              <a:rPr lang="ru-RU" dirty="0" err="1"/>
              <a:t>організаційної</a:t>
            </a:r>
            <a:r>
              <a:rPr lang="ru-RU" dirty="0"/>
              <a:t> </a:t>
            </a:r>
            <a:r>
              <a:rPr lang="ru-RU" dirty="0" err="1"/>
              <a:t>структури</a:t>
            </a:r>
            <a:r>
              <a:rPr lang="ru-RU" dirty="0"/>
              <a:t> </a:t>
            </a:r>
            <a:r>
              <a:rPr lang="ru-RU" dirty="0" err="1"/>
              <a:t>управління</a:t>
            </a:r>
            <a:r>
              <a:rPr lang="ru-RU" dirty="0"/>
              <a:t>, </a:t>
            </a:r>
            <a:r>
              <a:rPr lang="ru-RU" dirty="0" err="1"/>
              <a:t>що</a:t>
            </a:r>
            <a:r>
              <a:rPr lang="ru-RU" dirty="0"/>
              <a:t> </a:t>
            </a:r>
            <a:r>
              <a:rPr lang="ru-RU" dirty="0" err="1"/>
              <a:t>висуває</a:t>
            </a:r>
            <a:r>
              <a:rPr lang="ru-RU" dirty="0"/>
              <a:t> на перший план проблему </a:t>
            </a:r>
            <a:r>
              <a:rPr lang="ru-RU" dirty="0" err="1"/>
              <a:t>децентралізації</a:t>
            </a:r>
            <a:r>
              <a:rPr lang="ru-RU" dirty="0"/>
              <a:t> </a:t>
            </a:r>
            <a:r>
              <a:rPr lang="ru-RU" dirty="0" err="1"/>
              <a:t>управлінської</a:t>
            </a:r>
            <a:r>
              <a:rPr lang="ru-RU" dirty="0"/>
              <a:t> </a:t>
            </a:r>
            <a:r>
              <a:rPr lang="ru-RU" dirty="0" err="1" smtClean="0"/>
              <a:t>діяльності</a:t>
            </a:r>
            <a:r>
              <a:rPr lang="ru-RU" dirty="0" smtClean="0"/>
              <a:t>;</a:t>
            </a:r>
          </a:p>
          <a:p>
            <a:pPr marL="0" indent="0">
              <a:buNone/>
            </a:pPr>
            <a:endParaRPr lang="ru-RU" dirty="0"/>
          </a:p>
        </p:txBody>
      </p:sp>
    </p:spTree>
    <p:extLst>
      <p:ext uri="{BB962C8B-B14F-4D97-AF65-F5344CB8AC3E}">
        <p14:creationId xmlns:p14="http://schemas.microsoft.com/office/powerpoint/2010/main" val="18392582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548680"/>
            <a:ext cx="7488832" cy="5544616"/>
          </a:xfrm>
        </p:spPr>
        <p:txBody>
          <a:bodyPr/>
          <a:lstStyle/>
          <a:p>
            <a:pPr algn="just"/>
            <a:r>
              <a:rPr lang="ru-RU" dirty="0"/>
              <a:t>6)	</a:t>
            </a:r>
            <a:r>
              <a:rPr lang="ru-RU" dirty="0" err="1"/>
              <a:t>деперсоналізація</a:t>
            </a:r>
            <a:r>
              <a:rPr lang="ru-RU" dirty="0"/>
              <a:t> менеджменту, </a:t>
            </a:r>
            <a:r>
              <a:rPr lang="ru-RU" dirty="0" err="1"/>
              <a:t>пов’язана</a:t>
            </a:r>
            <a:r>
              <a:rPr lang="ru-RU" dirty="0"/>
              <a:t> з </a:t>
            </a:r>
            <a:r>
              <a:rPr lang="ru-RU" dirty="0" err="1"/>
              <a:t>прийняттям</a:t>
            </a:r>
            <a:r>
              <a:rPr lang="ru-RU" dirty="0"/>
              <a:t> </a:t>
            </a:r>
            <a:r>
              <a:rPr lang="ru-RU" dirty="0" err="1" smtClean="0"/>
              <a:t>основних</a:t>
            </a:r>
            <a:r>
              <a:rPr lang="ru-RU" dirty="0" smtClean="0"/>
              <a:t> </a:t>
            </a:r>
            <a:r>
              <a:rPr lang="ru-RU" dirty="0" err="1"/>
              <a:t>рішень</a:t>
            </a:r>
            <a:r>
              <a:rPr lang="ru-RU" dirty="0"/>
              <a:t> не </a:t>
            </a:r>
            <a:r>
              <a:rPr lang="ru-RU" dirty="0" err="1"/>
              <a:t>окремими</a:t>
            </a:r>
            <a:r>
              <a:rPr lang="ru-RU" dirty="0"/>
              <a:t> менеджерами, а </a:t>
            </a:r>
            <a:r>
              <a:rPr lang="ru-RU" dirty="0" err="1"/>
              <a:t>певними</a:t>
            </a:r>
            <a:r>
              <a:rPr lang="ru-RU" dirty="0"/>
              <a:t> ланками </a:t>
            </a:r>
            <a:r>
              <a:rPr lang="ru-RU" dirty="0" err="1" smtClean="0"/>
              <a:t>організаційної</a:t>
            </a:r>
            <a:r>
              <a:rPr lang="ru-RU" dirty="0" smtClean="0"/>
              <a:t> </a:t>
            </a:r>
            <a:r>
              <a:rPr lang="ru-RU" dirty="0" err="1"/>
              <a:t>структури</a:t>
            </a:r>
            <a:r>
              <a:rPr lang="ru-RU" dirty="0"/>
              <a:t>, </a:t>
            </a:r>
            <a:r>
              <a:rPr lang="ru-RU" dirty="0" err="1"/>
              <a:t>групою</a:t>
            </a:r>
            <a:r>
              <a:rPr lang="ru-RU" dirty="0"/>
              <a:t> </a:t>
            </a:r>
            <a:r>
              <a:rPr lang="ru-RU" dirty="0" err="1"/>
              <a:t>менеджерів</a:t>
            </a:r>
            <a:r>
              <a:rPr lang="ru-RU" dirty="0"/>
              <a:t>;</a:t>
            </a:r>
          </a:p>
          <a:p>
            <a:r>
              <a:rPr lang="ru-RU" dirty="0"/>
              <a:t>7)	</a:t>
            </a:r>
            <a:r>
              <a:rPr lang="ru-RU" dirty="0" err="1"/>
              <a:t>професіоналізація</a:t>
            </a:r>
            <a:r>
              <a:rPr lang="ru-RU" dirty="0"/>
              <a:t> менеджменту </a:t>
            </a:r>
            <a:r>
              <a:rPr lang="ru-RU" dirty="0" err="1"/>
              <a:t>полягає</a:t>
            </a:r>
            <a:r>
              <a:rPr lang="ru-RU" dirty="0"/>
              <a:t> в тому, </a:t>
            </a:r>
            <a:r>
              <a:rPr lang="ru-RU" dirty="0" err="1"/>
              <a:t>що</a:t>
            </a:r>
            <a:r>
              <a:rPr lang="ru-RU" dirty="0"/>
              <a:t> </a:t>
            </a:r>
            <a:r>
              <a:rPr lang="ru-RU" dirty="0" err="1"/>
              <a:t>серед</a:t>
            </a:r>
            <a:r>
              <a:rPr lang="ru-RU" dirty="0"/>
              <a:t> </a:t>
            </a:r>
            <a:r>
              <a:rPr lang="ru-RU" dirty="0" err="1"/>
              <a:t>керів</a:t>
            </a:r>
            <a:r>
              <a:rPr lang="ru-RU" dirty="0"/>
              <a:t>- </a:t>
            </a:r>
            <a:r>
              <a:rPr lang="ru-RU" dirty="0" err="1"/>
              <a:t>ників</a:t>
            </a:r>
            <a:r>
              <a:rPr lang="ru-RU" dirty="0"/>
              <a:t> </a:t>
            </a:r>
            <a:r>
              <a:rPr lang="ru-RU" dirty="0" err="1"/>
              <a:t>різних</a:t>
            </a:r>
            <a:r>
              <a:rPr lang="ru-RU" dirty="0"/>
              <a:t> </a:t>
            </a:r>
            <a:r>
              <a:rPr lang="ru-RU" dirty="0" err="1"/>
              <a:t>рівнів</a:t>
            </a:r>
            <a:r>
              <a:rPr lang="ru-RU" dirty="0"/>
              <a:t>, а </a:t>
            </a:r>
            <a:r>
              <a:rPr lang="ru-RU" dirty="0" err="1"/>
              <a:t>також</a:t>
            </a:r>
            <a:r>
              <a:rPr lang="ru-RU" dirty="0"/>
              <a:t> </a:t>
            </a:r>
            <a:r>
              <a:rPr lang="ru-RU" dirty="0" err="1"/>
              <a:t>фахівців</a:t>
            </a:r>
            <a:r>
              <a:rPr lang="ru-RU" dirty="0"/>
              <a:t> систематично </a:t>
            </a:r>
            <a:r>
              <a:rPr lang="ru-RU" dirty="0" err="1"/>
              <a:t>зростає</a:t>
            </a:r>
            <a:r>
              <a:rPr lang="ru-RU" dirty="0"/>
              <a:t> </a:t>
            </a:r>
            <a:r>
              <a:rPr lang="ru-RU" dirty="0" err="1"/>
              <a:t>прошарок</a:t>
            </a:r>
            <a:r>
              <a:rPr lang="ru-RU" dirty="0"/>
              <a:t> тих, </a:t>
            </a:r>
            <a:r>
              <a:rPr lang="ru-RU" dirty="0" err="1"/>
              <a:t>які</a:t>
            </a:r>
            <a:r>
              <a:rPr lang="ru-RU" dirty="0"/>
              <a:t>, </a:t>
            </a:r>
            <a:r>
              <a:rPr lang="ru-RU" dirty="0" err="1"/>
              <a:t>крім</a:t>
            </a:r>
            <a:r>
              <a:rPr lang="ru-RU" dirty="0"/>
              <a:t> </a:t>
            </a:r>
            <a:r>
              <a:rPr lang="ru-RU" dirty="0" err="1"/>
              <a:t>основної</a:t>
            </a:r>
            <a:r>
              <a:rPr lang="ru-RU" dirty="0"/>
              <a:t> </a:t>
            </a:r>
            <a:r>
              <a:rPr lang="ru-RU" dirty="0" err="1"/>
              <a:t>вищої</a:t>
            </a:r>
            <a:r>
              <a:rPr lang="ru-RU" dirty="0"/>
              <a:t> </a:t>
            </a:r>
            <a:r>
              <a:rPr lang="ru-RU" dirty="0" err="1"/>
              <a:t>освіти</a:t>
            </a:r>
            <a:r>
              <a:rPr lang="ru-RU" dirty="0"/>
              <a:t>, </a:t>
            </a:r>
            <a:r>
              <a:rPr lang="ru-RU" dirty="0" err="1"/>
              <a:t>мають</a:t>
            </a:r>
            <a:r>
              <a:rPr lang="ru-RU" dirty="0"/>
              <a:t> </a:t>
            </a:r>
            <a:r>
              <a:rPr lang="ru-RU" dirty="0" err="1"/>
              <a:t>додаткову</a:t>
            </a:r>
            <a:r>
              <a:rPr lang="ru-RU" dirty="0"/>
              <a:t> </a:t>
            </a:r>
            <a:r>
              <a:rPr lang="ru-RU" dirty="0" err="1"/>
              <a:t>освіту</a:t>
            </a:r>
            <a:r>
              <a:rPr lang="ru-RU" dirty="0"/>
              <a:t> з </a:t>
            </a:r>
            <a:r>
              <a:rPr lang="ru-RU" dirty="0" smtClean="0"/>
              <a:t>менеджменту</a:t>
            </a:r>
            <a:r>
              <a:rPr lang="ru-RU" dirty="0"/>
              <a:t>;</a:t>
            </a:r>
          </a:p>
          <a:p>
            <a:r>
              <a:rPr lang="ru-RU" dirty="0"/>
              <a:t>8)	</a:t>
            </a:r>
            <a:r>
              <a:rPr lang="ru-RU" dirty="0" err="1"/>
              <a:t>формування</a:t>
            </a:r>
            <a:r>
              <a:rPr lang="ru-RU" dirty="0"/>
              <a:t> феномена </a:t>
            </a:r>
            <a:r>
              <a:rPr lang="ru-RU" dirty="0" err="1"/>
              <a:t>корпоративної</a:t>
            </a:r>
            <a:r>
              <a:rPr lang="ru-RU" dirty="0"/>
              <a:t> </a:t>
            </a:r>
            <a:r>
              <a:rPr lang="ru-RU" dirty="0" err="1"/>
              <a:t>культури</a:t>
            </a:r>
            <a:r>
              <a:rPr lang="ru-RU" dirty="0"/>
              <a:t>. </a:t>
            </a:r>
          </a:p>
        </p:txBody>
      </p:sp>
    </p:spTree>
    <p:extLst>
      <p:ext uri="{BB962C8B-B14F-4D97-AF65-F5344CB8AC3E}">
        <p14:creationId xmlns:p14="http://schemas.microsoft.com/office/powerpoint/2010/main" val="32875824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t>Завдання</a:t>
            </a:r>
            <a:r>
              <a:rPr lang="ru-RU" dirty="0"/>
              <a:t> </a:t>
            </a:r>
            <a:r>
              <a:rPr lang="ru-RU" dirty="0" err="1"/>
              <a:t>міжнародного</a:t>
            </a:r>
            <a:r>
              <a:rPr lang="ru-RU" dirty="0"/>
              <a:t> менеджменту:</a:t>
            </a:r>
          </a:p>
        </p:txBody>
      </p:sp>
      <p:sp>
        <p:nvSpPr>
          <p:cNvPr id="3" name="Объект 2"/>
          <p:cNvSpPr>
            <a:spLocks noGrp="1"/>
          </p:cNvSpPr>
          <p:nvPr>
            <p:ph idx="1"/>
          </p:nvPr>
        </p:nvSpPr>
        <p:spPr/>
        <p:txBody>
          <a:bodyPr/>
          <a:lstStyle/>
          <a:p>
            <a:r>
              <a:rPr lang="ru-RU" dirty="0"/>
              <a:t>-	</a:t>
            </a:r>
            <a:r>
              <a:rPr lang="ru-RU" dirty="0" err="1"/>
              <a:t>комплексне</a:t>
            </a:r>
            <a:r>
              <a:rPr lang="ru-RU" dirty="0"/>
              <a:t> </a:t>
            </a:r>
            <a:r>
              <a:rPr lang="ru-RU" dirty="0" err="1"/>
              <a:t>вивчення</a:t>
            </a:r>
            <a:r>
              <a:rPr lang="ru-RU" dirty="0"/>
              <a:t>, </a:t>
            </a:r>
            <a:r>
              <a:rPr lang="ru-RU" dirty="0" err="1"/>
              <a:t>аналіз</a:t>
            </a:r>
            <a:r>
              <a:rPr lang="ru-RU" dirty="0"/>
              <a:t> та </a:t>
            </a:r>
            <a:r>
              <a:rPr lang="ru-RU" dirty="0" err="1"/>
              <a:t>оцінка</a:t>
            </a:r>
            <a:r>
              <a:rPr lang="ru-RU" dirty="0"/>
              <a:t> </a:t>
            </a:r>
            <a:r>
              <a:rPr lang="ru-RU" dirty="0" err="1"/>
              <a:t>зовнішнього</a:t>
            </a:r>
            <a:r>
              <a:rPr lang="ru-RU" dirty="0"/>
              <a:t> </a:t>
            </a:r>
            <a:r>
              <a:rPr lang="ru-RU" dirty="0" err="1"/>
              <a:t>середовища</a:t>
            </a:r>
            <a:r>
              <a:rPr lang="ru-RU" dirty="0"/>
              <a:t> </a:t>
            </a:r>
            <a:r>
              <a:rPr lang="ru-RU" dirty="0" err="1"/>
              <a:t>міжнародного</a:t>
            </a:r>
            <a:r>
              <a:rPr lang="ru-RU" dirty="0"/>
              <a:t> </a:t>
            </a:r>
            <a:r>
              <a:rPr lang="ru-RU" dirty="0" err="1"/>
              <a:t>бізнесу</a:t>
            </a:r>
            <a:r>
              <a:rPr lang="ru-RU" dirty="0"/>
              <a:t> з метою </a:t>
            </a:r>
            <a:r>
              <a:rPr lang="ru-RU" dirty="0" err="1"/>
              <a:t>пошуку</a:t>
            </a:r>
            <a:r>
              <a:rPr lang="ru-RU" dirty="0"/>
              <a:t> та </a:t>
            </a:r>
            <a:r>
              <a:rPr lang="ru-RU" dirty="0" err="1"/>
              <a:t>використання</a:t>
            </a:r>
            <a:r>
              <a:rPr lang="ru-RU" dirty="0"/>
              <a:t> </a:t>
            </a:r>
            <a:r>
              <a:rPr lang="ru-RU" dirty="0" err="1"/>
              <a:t>джерел</a:t>
            </a:r>
            <a:r>
              <a:rPr lang="ru-RU" dirty="0"/>
              <a:t> конку- </a:t>
            </a:r>
            <a:r>
              <a:rPr lang="ru-RU" dirty="0" err="1"/>
              <a:t>рентних</a:t>
            </a:r>
            <a:r>
              <a:rPr lang="ru-RU" dirty="0"/>
              <a:t> </a:t>
            </a:r>
            <a:r>
              <a:rPr lang="ru-RU" dirty="0" err="1"/>
              <a:t>переваг</a:t>
            </a:r>
            <a:r>
              <a:rPr lang="ru-RU" dirty="0"/>
              <a:t> </a:t>
            </a:r>
            <a:r>
              <a:rPr lang="ru-RU" dirty="0" err="1"/>
              <a:t>фірми</a:t>
            </a:r>
            <a:r>
              <a:rPr lang="ru-RU" dirty="0"/>
              <a:t>;</a:t>
            </a:r>
          </a:p>
          <a:p>
            <a:r>
              <a:rPr lang="ru-RU" dirty="0"/>
              <a:t>-	</a:t>
            </a:r>
            <a:r>
              <a:rPr lang="ru-RU" dirty="0" err="1"/>
              <a:t>поглиблений</a:t>
            </a:r>
            <a:r>
              <a:rPr lang="ru-RU" dirty="0"/>
              <a:t> </a:t>
            </a:r>
            <a:r>
              <a:rPr lang="ru-RU" dirty="0" err="1"/>
              <a:t>аналіз</a:t>
            </a:r>
            <a:r>
              <a:rPr lang="ru-RU" dirty="0"/>
              <a:t> та </a:t>
            </a:r>
            <a:r>
              <a:rPr lang="ru-RU" dirty="0" err="1"/>
              <a:t>оцінка</a:t>
            </a:r>
            <a:r>
              <a:rPr lang="ru-RU" dirty="0"/>
              <a:t> культурного фактора в </a:t>
            </a:r>
            <a:r>
              <a:rPr lang="ru-RU" dirty="0" err="1"/>
              <a:t>кожній</a:t>
            </a:r>
            <a:r>
              <a:rPr lang="ru-RU" dirty="0"/>
              <a:t> </a:t>
            </a:r>
            <a:r>
              <a:rPr lang="ru-RU" dirty="0" err="1"/>
              <a:t>краї</a:t>
            </a:r>
            <a:r>
              <a:rPr lang="ru-RU" dirty="0"/>
              <a:t>- </a:t>
            </a:r>
            <a:r>
              <a:rPr lang="ru-RU" dirty="0" err="1"/>
              <a:t>ні</a:t>
            </a:r>
            <a:r>
              <a:rPr lang="ru-RU" dirty="0"/>
              <a:t> </a:t>
            </a:r>
            <a:r>
              <a:rPr lang="ru-RU" dirty="0" err="1"/>
              <a:t>перебування</a:t>
            </a:r>
            <a:r>
              <a:rPr lang="ru-RU" dirty="0"/>
              <a:t> та </a:t>
            </a:r>
            <a:r>
              <a:rPr lang="ru-RU" dirty="0" err="1"/>
              <a:t>використання</a:t>
            </a:r>
            <a:r>
              <a:rPr lang="ru-RU" dirty="0"/>
              <a:t> </a:t>
            </a:r>
            <a:r>
              <a:rPr lang="ru-RU" dirty="0" err="1"/>
              <a:t>можливостей</a:t>
            </a:r>
            <a:r>
              <a:rPr lang="ru-RU" dirty="0"/>
              <a:t> </a:t>
            </a:r>
            <a:r>
              <a:rPr lang="ru-RU" dirty="0" err="1"/>
              <a:t>цих</a:t>
            </a:r>
            <a:r>
              <a:rPr lang="ru-RU" dirty="0"/>
              <a:t> </a:t>
            </a:r>
            <a:r>
              <a:rPr lang="ru-RU" dirty="0" err="1"/>
              <a:t>країн</a:t>
            </a:r>
            <a:r>
              <a:rPr lang="ru-RU" dirty="0"/>
              <a:t> при </a:t>
            </a:r>
            <a:r>
              <a:rPr lang="ru-RU" dirty="0" err="1"/>
              <a:t>прийнятті</a:t>
            </a:r>
            <a:r>
              <a:rPr lang="ru-RU" dirty="0"/>
              <a:t> </a:t>
            </a:r>
            <a:r>
              <a:rPr lang="ru-RU" dirty="0" err="1"/>
              <a:t>стратегічних</a:t>
            </a:r>
            <a:r>
              <a:rPr lang="ru-RU" dirty="0"/>
              <a:t>, </a:t>
            </a:r>
            <a:r>
              <a:rPr lang="ru-RU" dirty="0" err="1"/>
              <a:t>тактичних</a:t>
            </a:r>
            <a:r>
              <a:rPr lang="ru-RU" dirty="0"/>
              <a:t> та </a:t>
            </a:r>
            <a:r>
              <a:rPr lang="ru-RU" dirty="0" err="1"/>
              <a:t>оперативних</a:t>
            </a:r>
            <a:r>
              <a:rPr lang="ru-RU" dirty="0"/>
              <a:t> </a:t>
            </a:r>
            <a:r>
              <a:rPr lang="ru-RU" dirty="0" err="1"/>
              <a:t>рішень</a:t>
            </a:r>
            <a:r>
              <a:rPr lang="ru-RU" dirty="0"/>
              <a:t> у </a:t>
            </a:r>
            <a:r>
              <a:rPr lang="ru-RU" dirty="0" err="1"/>
              <a:t>діяльності</a:t>
            </a:r>
            <a:r>
              <a:rPr lang="ru-RU" dirty="0"/>
              <a:t> </a:t>
            </a:r>
            <a:r>
              <a:rPr lang="ru-RU" dirty="0" err="1"/>
              <a:t>фірми</a:t>
            </a:r>
            <a:r>
              <a:rPr lang="ru-RU" dirty="0"/>
              <a:t>, як у </a:t>
            </a:r>
            <a:r>
              <a:rPr lang="ru-RU" dirty="0" err="1"/>
              <a:t>даній</a:t>
            </a:r>
            <a:r>
              <a:rPr lang="ru-RU" dirty="0"/>
              <a:t> </a:t>
            </a:r>
            <a:r>
              <a:rPr lang="ru-RU" dirty="0" err="1"/>
              <a:t>країні</a:t>
            </a:r>
            <a:r>
              <a:rPr lang="ru-RU" dirty="0"/>
              <a:t>, так і в </a:t>
            </a:r>
            <a:r>
              <a:rPr lang="ru-RU" dirty="0" err="1"/>
              <a:t>цілому</a:t>
            </a:r>
            <a:r>
              <a:rPr lang="ru-RU" dirty="0"/>
              <a:t>;</a:t>
            </a:r>
          </a:p>
          <a:p>
            <a:endParaRPr lang="ru-RU" dirty="0"/>
          </a:p>
        </p:txBody>
      </p:sp>
    </p:spTree>
    <p:extLst>
      <p:ext uri="{BB962C8B-B14F-4D97-AF65-F5344CB8AC3E}">
        <p14:creationId xmlns:p14="http://schemas.microsoft.com/office/powerpoint/2010/main" val="14946752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8600" y="2882"/>
            <a:ext cx="8071792" cy="6522462"/>
          </a:xfrm>
        </p:spPr>
        <p:txBody>
          <a:bodyPr/>
          <a:lstStyle/>
          <a:p>
            <a:pPr algn="just"/>
            <a:r>
              <a:rPr lang="uk-UA" sz="2400" dirty="0" smtClean="0"/>
              <a:t>-	оцінка, вибір і практичне використання організаційних форм, у межах яких здійснюються операції іноземних фірм, для того щоб максимізувати ефект використання економічного потенціалу та правових можливостей країн перебування;</a:t>
            </a:r>
          </a:p>
          <a:p>
            <a:pPr algn="just"/>
            <a:r>
              <a:rPr lang="uk-UA" sz="2400" dirty="0" smtClean="0"/>
              <a:t>-	формування та розвиток мультинаціонального колективу фірми та її підрозділів у країні базування в інтересах максимального використання особистого потенціалу працівників, можливостей окремих колективів та крос-національних ефектів від їх взаємодії в середині фірми;</a:t>
            </a:r>
          </a:p>
          <a:p>
            <a:pPr algn="just"/>
            <a:r>
              <a:rPr lang="uk-UA" sz="2400" dirty="0" smtClean="0"/>
              <a:t>-	пошук, розвиток та ефективне використання різноманітних можливостей міжнародного бізнес-сервісу, передусім у галузях фінансового, технологічного та інформаційного обслуговування економічних операцій.</a:t>
            </a:r>
          </a:p>
          <a:p>
            <a:pPr algn="just"/>
            <a:endParaRPr lang="uk-UA" sz="2400" dirty="0"/>
          </a:p>
        </p:txBody>
      </p:sp>
    </p:spTree>
    <p:extLst>
      <p:ext uri="{BB962C8B-B14F-4D97-AF65-F5344CB8AC3E}">
        <p14:creationId xmlns:p14="http://schemas.microsoft.com/office/powerpoint/2010/main" val="20628987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Заголовок 3"/>
          <p:cNvSpPr>
            <a:spLocks noGrp="1"/>
          </p:cNvSpPr>
          <p:nvPr>
            <p:ph type="ctrTitle" idx="4294967295"/>
          </p:nvPr>
        </p:nvSpPr>
        <p:spPr>
          <a:xfrm>
            <a:off x="4211960" y="2420888"/>
            <a:ext cx="4248150" cy="792162"/>
          </a:xfrm>
        </p:spPr>
        <p:txBody>
          <a:bodyPr lIns="45720" rIns="45720" anchor="b"/>
          <a:lstStyle/>
          <a:p>
            <a:pPr eaLnBrk="1" hangingPunct="1"/>
            <a:r>
              <a:rPr lang="uk-UA" sz="4400" b="1" dirty="0" smtClean="0">
                <a:solidFill>
                  <a:srgbClr val="CC3300"/>
                </a:solidFill>
                <a:latin typeface="Arial" charset="0"/>
              </a:rPr>
              <a:t>3 питання</a:t>
            </a:r>
            <a:endParaRPr lang="ru-RU" sz="4400" b="1" dirty="0" smtClean="0">
              <a:solidFill>
                <a:srgbClr val="CC3300"/>
              </a:solidFill>
              <a:latin typeface="Arial" charset="0"/>
            </a:endParaRPr>
          </a:p>
        </p:txBody>
      </p:sp>
      <p:sp>
        <p:nvSpPr>
          <p:cNvPr id="28674" name="Rectangle 4"/>
          <p:cNvSpPr>
            <a:spLocks noChangeArrowheads="1"/>
          </p:cNvSpPr>
          <p:nvPr/>
        </p:nvSpPr>
        <p:spPr bwMode="auto">
          <a:xfrm>
            <a:off x="539552" y="3645024"/>
            <a:ext cx="7704137" cy="1200329"/>
          </a:xfrm>
          <a:prstGeom prst="rect">
            <a:avLst/>
          </a:prstGeom>
          <a:noFill/>
          <a:ln w="9525">
            <a:noFill/>
            <a:miter lim="800000"/>
            <a:headEnd/>
            <a:tailEnd/>
          </a:ln>
        </p:spPr>
        <p:txBody>
          <a:bodyPr>
            <a:spAutoFit/>
          </a:bodyPr>
          <a:lstStyle/>
          <a:p>
            <a:pPr algn="ctr" eaLnBrk="1" hangingPunct="1">
              <a:defRPr/>
            </a:pPr>
            <a:r>
              <a:rPr lang="ru-RU" sz="3600" b="1" dirty="0" err="1"/>
              <a:t>Особливості</a:t>
            </a:r>
            <a:r>
              <a:rPr lang="ru-RU" sz="3600" b="1" dirty="0"/>
              <a:t> </a:t>
            </a:r>
            <a:r>
              <a:rPr lang="ru-RU" sz="3600" b="1" dirty="0" err="1"/>
              <a:t>світових</a:t>
            </a:r>
            <a:r>
              <a:rPr lang="ru-RU" sz="3600" b="1" dirty="0"/>
              <a:t> систем менеджменту.</a:t>
            </a:r>
            <a:endParaRPr lang="ru-RU" sz="3600" b="1" dirty="0"/>
          </a:p>
        </p:txBody>
      </p:sp>
      <p:sp>
        <p:nvSpPr>
          <p:cNvPr id="22531" name="Oval 5"/>
          <p:cNvSpPr>
            <a:spLocks noChangeArrowheads="1"/>
          </p:cNvSpPr>
          <p:nvPr/>
        </p:nvSpPr>
        <p:spPr bwMode="auto">
          <a:xfrm>
            <a:off x="7956550" y="404813"/>
            <a:ext cx="627063" cy="647700"/>
          </a:xfrm>
          <a:prstGeom prst="ellipse">
            <a:avLst/>
          </a:prstGeom>
          <a:solidFill>
            <a:srgbClr val="FFFF99"/>
          </a:solidFill>
          <a:ln w="9525">
            <a:solidFill>
              <a:srgbClr val="CC3300"/>
            </a:solidFill>
            <a:round/>
            <a:headEnd/>
            <a:tailEnd/>
          </a:ln>
        </p:spPr>
        <p:txBody>
          <a:bodyPr wrap="none" anchor="ctr"/>
          <a:lstStyle/>
          <a:p>
            <a:pPr algn="ctr"/>
            <a:r>
              <a:rPr lang="uk-UA" b="1" dirty="0" smtClean="0"/>
              <a:t>20</a:t>
            </a:r>
            <a:endParaRPr lang="ru-RU" b="1" dirty="0"/>
          </a:p>
        </p:txBody>
      </p:sp>
      <p:pic>
        <p:nvPicPr>
          <p:cNvPr id="22532" name="Picture 7" descr="Вопрос 3"/>
          <p:cNvPicPr>
            <a:picLocks noChangeAspect="1" noChangeArrowheads="1"/>
          </p:cNvPicPr>
          <p:nvPr/>
        </p:nvPicPr>
        <p:blipFill>
          <a:blip r:embed="rId2"/>
          <a:srcRect/>
          <a:stretch>
            <a:fillRect/>
          </a:stretch>
        </p:blipFill>
        <p:spPr bwMode="auto">
          <a:xfrm>
            <a:off x="1403350" y="1052513"/>
            <a:ext cx="2143125" cy="2143125"/>
          </a:xfrm>
          <a:prstGeom prst="rect">
            <a:avLst/>
          </a:prstGeom>
          <a:noFill/>
          <a:ln w="9525">
            <a:solidFill>
              <a:srgbClr val="A50021"/>
            </a:solidFill>
            <a:miter lim="800000"/>
            <a:headEnd/>
            <a:tailEnd/>
          </a:ln>
        </p:spPr>
      </p:pic>
    </p:spTree>
    <p:extLst>
      <p:ext uri="{BB962C8B-B14F-4D97-AF65-F5344CB8AC3E}">
        <p14:creationId xmlns:p14="http://schemas.microsoft.com/office/powerpoint/2010/main" val="1886923117"/>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28673"/>
                                        </p:tgtEl>
                                        <p:attrNameLst>
                                          <p:attrName>style.visibility</p:attrName>
                                        </p:attrNameLst>
                                      </p:cBhvr>
                                      <p:to>
                                        <p:strVal val="visible"/>
                                      </p:to>
                                    </p:set>
                                    <p:anim calcmode="lin" valueType="num">
                                      <p:cBhvr>
                                        <p:cTn id="7" dur="500" fill="hold"/>
                                        <p:tgtEl>
                                          <p:spTgt spid="28673"/>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8673"/>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8673"/>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8673"/>
                                        </p:tgtEl>
                                        <p:attrNameLst>
                                          <p:attrName>ppt_y</p:attrName>
                                        </p:attrNameLst>
                                      </p:cBhvr>
                                      <p:tavLst>
                                        <p:tav tm="0">
                                          <p:val>
                                            <p:strVal val="#ppt_y"/>
                                          </p:val>
                                        </p:tav>
                                        <p:tav tm="100000">
                                          <p:val>
                                            <p:strVal val="#ppt_y"/>
                                          </p:val>
                                        </p:tav>
                                      </p:tavLst>
                                    </p:anim>
                                  </p:childTnLst>
                                </p:cTn>
                              </p:par>
                            </p:childTnLst>
                          </p:cTn>
                        </p:par>
                        <p:par>
                          <p:cTn id="11" fill="hold">
                            <p:stCondLst>
                              <p:cond delay="500"/>
                            </p:stCondLst>
                            <p:childTnLst>
                              <p:par>
                                <p:cTn id="12" presetID="34" presetClass="entr" presetSubtype="0" fill="hold" grpId="0" nodeType="afterEffect">
                                  <p:stCondLst>
                                    <p:cond delay="0"/>
                                  </p:stCondLst>
                                  <p:childTnLst>
                                    <p:set>
                                      <p:cBhvr>
                                        <p:cTn id="13" dur="1" fill="hold">
                                          <p:stCondLst>
                                            <p:cond delay="0"/>
                                          </p:stCondLst>
                                        </p:cTn>
                                        <p:tgtEl>
                                          <p:spTgt spid="28674"/>
                                        </p:tgtEl>
                                        <p:attrNameLst>
                                          <p:attrName>style.visibility</p:attrName>
                                        </p:attrNameLst>
                                      </p:cBhvr>
                                      <p:to>
                                        <p:strVal val="visible"/>
                                      </p:to>
                                    </p:set>
                                    <p:anim from="(-#ppt_w/2)" to="(#ppt_x)" calcmode="lin" valueType="num">
                                      <p:cBhvr>
                                        <p:cTn id="14" dur="600" fill="hold">
                                          <p:stCondLst>
                                            <p:cond delay="0"/>
                                          </p:stCondLst>
                                        </p:cTn>
                                        <p:tgtEl>
                                          <p:spTgt spid="28674"/>
                                        </p:tgtEl>
                                        <p:attrNameLst>
                                          <p:attrName>ppt_x</p:attrName>
                                        </p:attrNameLst>
                                      </p:cBhvr>
                                    </p:anim>
                                    <p:anim from="0" to="-1.0" calcmode="lin" valueType="num">
                                      <p:cBhvr>
                                        <p:cTn id="15" dur="200" decel="50000" autoRev="1" fill="hold">
                                          <p:stCondLst>
                                            <p:cond delay="600"/>
                                          </p:stCondLst>
                                        </p:cTn>
                                        <p:tgtEl>
                                          <p:spTgt spid="28674"/>
                                        </p:tgtEl>
                                        <p:attrNameLst>
                                          <p:attrName>xshear</p:attrName>
                                        </p:attrNameLst>
                                      </p:cBhvr>
                                    </p:anim>
                                    <p:animScale>
                                      <p:cBhvr>
                                        <p:cTn id="16" dur="200" decel="100000" autoRev="1" fill="hold">
                                          <p:stCondLst>
                                            <p:cond delay="600"/>
                                          </p:stCondLst>
                                        </p:cTn>
                                        <p:tgtEl>
                                          <p:spTgt spid="28674"/>
                                        </p:tgtEl>
                                      </p:cBhvr>
                                      <p:from x="100000" y="100000"/>
                                      <p:to x="80000" y="100000"/>
                                    </p:animScale>
                                    <p:anim by="(#ppt_h/3+#ppt_w*0.1)" calcmode="lin" valueType="num">
                                      <p:cBhvr additive="sum">
                                        <p:cTn id="17" dur="200" decel="100000" autoRev="1" fill="hold">
                                          <p:stCondLst>
                                            <p:cond delay="600"/>
                                          </p:stCondLst>
                                        </p:cTn>
                                        <p:tgtEl>
                                          <p:spTgt spid="2867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3" grpId="0"/>
      <p:bldP spid="2867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3068960"/>
            <a:ext cx="7772400" cy="1470025"/>
          </a:xfrm>
        </p:spPr>
        <p:txBody>
          <a:bodyPr/>
          <a:lstStyle/>
          <a:p>
            <a:pPr fontAlgn="auto">
              <a:spcAft>
                <a:spcPts val="0"/>
              </a:spcAft>
              <a:defRPr/>
            </a:pPr>
            <a:r>
              <a:rPr lang="uk-UA" dirty="0" smtClean="0"/>
              <a:t>Міжнародний менеджмент на прикладі </a:t>
            </a:r>
            <a:r>
              <a:rPr lang="uk-UA" dirty="0" smtClean="0"/>
              <a:t>Китайської народної республіки</a:t>
            </a:r>
            <a:endParaRPr lang="uk-UA" dirty="0"/>
          </a:p>
        </p:txBody>
      </p:sp>
      <p:pic>
        <p:nvPicPr>
          <p:cNvPr id="5124" name="Рисунок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708400" y="225425"/>
            <a:ext cx="197485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Рисунок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750" y="225425"/>
            <a:ext cx="129540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Рисунок 6"/>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96188" y="155575"/>
            <a:ext cx="1020762" cy="48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3060360"/>
      </p:ext>
    </p:extLst>
  </p:cSld>
  <p:clrMapOvr>
    <a:masterClrMapping/>
  </p:clrMapOvr>
  <p:transition spd="slow">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450" y="274638"/>
            <a:ext cx="7272338" cy="1143000"/>
          </a:xfrm>
        </p:spPr>
        <p:txBody>
          <a:bodyPr>
            <a:normAutofit fontScale="90000"/>
          </a:bodyPr>
          <a:lstStyle/>
          <a:p>
            <a:pPr fontAlgn="auto">
              <a:spcAft>
                <a:spcPts val="0"/>
              </a:spcAft>
              <a:defRPr/>
            </a:pPr>
            <a:r>
              <a:rPr lang="uk-UA" dirty="0" smtClean="0"/>
              <a:t>Китайська народна республіка</a:t>
            </a:r>
            <a:endParaRPr lang="uk-UA" dirty="0"/>
          </a:p>
        </p:txBody>
      </p:sp>
      <p:sp>
        <p:nvSpPr>
          <p:cNvPr id="3" name="Объект 2"/>
          <p:cNvSpPr>
            <a:spLocks noGrp="1"/>
          </p:cNvSpPr>
          <p:nvPr>
            <p:ph idx="1"/>
          </p:nvPr>
        </p:nvSpPr>
        <p:spPr>
          <a:xfrm>
            <a:off x="611188" y="2420938"/>
            <a:ext cx="7924800" cy="2332037"/>
          </a:xfrm>
        </p:spPr>
        <p:txBody>
          <a:bodyPr/>
          <a:lstStyle/>
          <a:p>
            <a:pPr fontAlgn="auto">
              <a:defRPr/>
            </a:pPr>
            <a:r>
              <a:rPr lang="uk-UA" dirty="0"/>
              <a:t>Площа – 9597 </a:t>
            </a:r>
            <a:r>
              <a:rPr lang="uk-UA" dirty="0" err="1"/>
              <a:t>тис.кв.м</a:t>
            </a:r>
            <a:r>
              <a:rPr lang="uk-UA" dirty="0"/>
              <a:t>.</a:t>
            </a:r>
          </a:p>
          <a:p>
            <a:pPr fontAlgn="auto">
              <a:defRPr/>
            </a:pPr>
            <a:r>
              <a:rPr lang="uk-UA" dirty="0"/>
              <a:t>Населення – 1321,8 </a:t>
            </a:r>
            <a:r>
              <a:rPr lang="uk-UA" dirty="0" err="1"/>
              <a:t>млн.жит</a:t>
            </a:r>
            <a:r>
              <a:rPr lang="uk-UA" dirty="0"/>
              <a:t>.</a:t>
            </a:r>
          </a:p>
          <a:p>
            <a:pPr fontAlgn="auto">
              <a:defRPr/>
            </a:pPr>
            <a:r>
              <a:rPr lang="uk-UA" dirty="0"/>
              <a:t>ВВП – 2,512 трлн. дол.</a:t>
            </a:r>
          </a:p>
          <a:p>
            <a:pPr fontAlgn="auto">
              <a:defRPr/>
            </a:pPr>
            <a:r>
              <a:rPr lang="uk-UA" dirty="0"/>
              <a:t>ВВП на душу населення – 7,6 </a:t>
            </a:r>
            <a:r>
              <a:rPr lang="uk-UA" dirty="0" err="1"/>
              <a:t>тис.дол</a:t>
            </a:r>
            <a:r>
              <a:rPr lang="uk-UA" dirty="0"/>
              <a:t>.</a:t>
            </a:r>
          </a:p>
          <a:p>
            <a:pPr fontAlgn="auto">
              <a:defRPr/>
            </a:pPr>
            <a:endParaRPr lang="uk-UA" dirty="0"/>
          </a:p>
        </p:txBody>
      </p:sp>
    </p:spTree>
    <p:extLst>
      <p:ext uri="{BB962C8B-B14F-4D97-AF65-F5344CB8AC3E}">
        <p14:creationId xmlns:p14="http://schemas.microsoft.com/office/powerpoint/2010/main" val="1637930895"/>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969000" y="-2587"/>
            <a:ext cx="8183562" cy="695284"/>
          </a:xfrm>
        </p:spPr>
        <p:txBody>
          <a:bodyPr/>
          <a:lstStyle/>
          <a:p>
            <a:pPr eaLnBrk="1" hangingPunct="1"/>
            <a:r>
              <a:rPr lang="uk-UA" b="1" i="1" dirty="0" smtClean="0">
                <a:solidFill>
                  <a:srgbClr val="CC3300"/>
                </a:solidFill>
                <a:latin typeface="Arial" charset="0"/>
              </a:rPr>
              <a:t>Мета заняття:</a:t>
            </a:r>
            <a:endParaRPr lang="ru-RU" b="1" i="1" dirty="0" smtClean="0">
              <a:solidFill>
                <a:srgbClr val="CC3300"/>
              </a:solidFill>
              <a:latin typeface="Arial" charset="0"/>
            </a:endParaRPr>
          </a:p>
        </p:txBody>
      </p:sp>
      <p:sp>
        <p:nvSpPr>
          <p:cNvPr id="27650" name="Rectangle 3"/>
          <p:cNvSpPr>
            <a:spLocks noGrp="1" noChangeArrowheads="1"/>
          </p:cNvSpPr>
          <p:nvPr>
            <p:ph idx="1"/>
          </p:nvPr>
        </p:nvSpPr>
        <p:spPr>
          <a:xfrm>
            <a:off x="467544" y="764704"/>
            <a:ext cx="8399586" cy="5544616"/>
          </a:xfrm>
          <a:solidFill>
            <a:srgbClr val="FFFFCC"/>
          </a:solidFill>
          <a:ln>
            <a:solidFill>
              <a:srgbClr val="CC3300"/>
            </a:solidFill>
          </a:ln>
        </p:spPr>
        <p:txBody>
          <a:bodyPr/>
          <a:lstStyle/>
          <a:p>
            <a:pPr eaLnBrk="1" hangingPunct="1">
              <a:lnSpc>
                <a:spcPct val="90000"/>
              </a:lnSpc>
              <a:buFont typeface="Wingdings" pitchFamily="2" charset="2"/>
              <a:buNone/>
            </a:pPr>
            <a:endParaRPr lang="uk-UA" sz="900" i="1" dirty="0" smtClean="0"/>
          </a:p>
          <a:p>
            <a:pPr eaLnBrk="1" hangingPunct="1">
              <a:lnSpc>
                <a:spcPct val="90000"/>
              </a:lnSpc>
            </a:pPr>
            <a:r>
              <a:rPr lang="uk-UA" sz="4000" i="1" dirty="0" smtClean="0"/>
              <a:t>розглянути та зрозуміти </a:t>
            </a:r>
            <a:r>
              <a:rPr lang="ru-RU" sz="4000" i="1" dirty="0"/>
              <a:t>суть, </a:t>
            </a:r>
            <a:r>
              <a:rPr lang="ru-RU" sz="4000" i="1" dirty="0" err="1"/>
              <a:t>цілі</a:t>
            </a:r>
            <a:r>
              <a:rPr lang="ru-RU" sz="4000" i="1" dirty="0"/>
              <a:t> та </a:t>
            </a:r>
            <a:r>
              <a:rPr lang="ru-RU" sz="4000" i="1" dirty="0" err="1"/>
              <a:t>основні</a:t>
            </a:r>
            <a:r>
              <a:rPr lang="ru-RU" sz="4000" i="1" dirty="0"/>
              <a:t> </a:t>
            </a:r>
            <a:r>
              <a:rPr lang="ru-RU" sz="4000" i="1" dirty="0" err="1" smtClean="0"/>
              <a:t>завдання</a:t>
            </a:r>
            <a:r>
              <a:rPr lang="ru-RU" sz="4000" i="1" dirty="0" smtClean="0"/>
              <a:t> </a:t>
            </a:r>
            <a:r>
              <a:rPr lang="ru-RU" sz="4000" i="1" dirty="0" err="1"/>
              <a:t>міжнародного</a:t>
            </a:r>
            <a:r>
              <a:rPr lang="ru-RU" sz="4000" i="1" dirty="0"/>
              <a:t> </a:t>
            </a:r>
            <a:r>
              <a:rPr lang="ru-RU" sz="4000" i="1" dirty="0" err="1"/>
              <a:t>бізнесу</a:t>
            </a:r>
            <a:r>
              <a:rPr lang="ru-RU" sz="4000" i="1" dirty="0"/>
              <a:t>: </a:t>
            </a:r>
            <a:r>
              <a:rPr lang="ru-RU" sz="4000" i="1" dirty="0" smtClean="0"/>
              <a:t>(</a:t>
            </a:r>
            <a:r>
              <a:rPr lang="ru-RU" sz="4000" i="1" dirty="0"/>
              <a:t>MM</a:t>
            </a:r>
            <a:r>
              <a:rPr lang="ru-RU" sz="4000" i="1" dirty="0" smtClean="0"/>
              <a:t>).</a:t>
            </a:r>
            <a:r>
              <a:rPr lang="uk-UA" sz="4000" i="1" dirty="0" smtClean="0"/>
              <a:t>;</a:t>
            </a:r>
            <a:endParaRPr lang="uk-UA" sz="4000" i="1" dirty="0" smtClean="0"/>
          </a:p>
          <a:p>
            <a:pPr eaLnBrk="1" hangingPunct="1">
              <a:lnSpc>
                <a:spcPct val="90000"/>
              </a:lnSpc>
            </a:pPr>
            <a:r>
              <a:rPr lang="uk-UA" sz="4000" i="1" dirty="0" smtClean="0"/>
              <a:t>розглянути </a:t>
            </a:r>
            <a:r>
              <a:rPr lang="uk-UA" sz="4000" i="1" dirty="0"/>
              <a:t>та зрозуміти сутність </a:t>
            </a:r>
            <a:r>
              <a:rPr lang="ru-RU" sz="4000" i="1" dirty="0" err="1" smtClean="0"/>
              <a:t>міжнародного</a:t>
            </a:r>
            <a:r>
              <a:rPr lang="ru-RU" sz="4000" i="1" dirty="0" smtClean="0"/>
              <a:t> менеджменту</a:t>
            </a:r>
            <a:r>
              <a:rPr lang="uk-UA" sz="4000" i="1" dirty="0" smtClean="0"/>
              <a:t>;</a:t>
            </a:r>
            <a:endParaRPr lang="uk-UA" sz="4000" i="1" dirty="0"/>
          </a:p>
          <a:p>
            <a:pPr eaLnBrk="1" hangingPunct="1">
              <a:lnSpc>
                <a:spcPct val="90000"/>
              </a:lnSpc>
            </a:pPr>
            <a:r>
              <a:rPr lang="uk-UA" sz="4000" i="1" dirty="0"/>
              <a:t>проаналізувати </a:t>
            </a:r>
            <a:r>
              <a:rPr lang="ru-RU" sz="4000" i="1" dirty="0" err="1"/>
              <a:t>особливості</a:t>
            </a:r>
            <a:r>
              <a:rPr lang="ru-RU" sz="4000" i="1" dirty="0"/>
              <a:t> </a:t>
            </a:r>
            <a:r>
              <a:rPr lang="ru-RU" sz="4000" i="1" dirty="0" err="1"/>
              <a:t>світових</a:t>
            </a:r>
            <a:r>
              <a:rPr lang="ru-RU" sz="4000" i="1" dirty="0"/>
              <a:t> систем </a:t>
            </a:r>
            <a:r>
              <a:rPr lang="ru-RU" sz="4000" i="1" dirty="0" smtClean="0"/>
              <a:t>менеджменту. </a:t>
            </a:r>
            <a:endParaRPr lang="ru-RU" sz="4000" i="1" dirty="0"/>
          </a:p>
          <a:p>
            <a:pPr eaLnBrk="1" hangingPunct="1">
              <a:lnSpc>
                <a:spcPct val="90000"/>
              </a:lnSpc>
              <a:buFont typeface="Wingdings" pitchFamily="2" charset="2"/>
              <a:buNone/>
            </a:pPr>
            <a:endParaRPr lang="uk-UA" sz="900" i="1" dirty="0" smtClean="0"/>
          </a:p>
        </p:txBody>
      </p:sp>
      <p:sp>
        <p:nvSpPr>
          <p:cNvPr id="21507" name="Oval 4"/>
          <p:cNvSpPr>
            <a:spLocks noChangeArrowheads="1"/>
          </p:cNvSpPr>
          <p:nvPr/>
        </p:nvSpPr>
        <p:spPr bwMode="auto">
          <a:xfrm>
            <a:off x="8028384" y="188640"/>
            <a:ext cx="627063" cy="647700"/>
          </a:xfrm>
          <a:prstGeom prst="ellipse">
            <a:avLst/>
          </a:prstGeom>
          <a:solidFill>
            <a:srgbClr val="FFFF99"/>
          </a:solidFill>
          <a:ln w="9525">
            <a:solidFill>
              <a:srgbClr val="CC3300"/>
            </a:solidFill>
            <a:round/>
            <a:headEnd/>
            <a:tailEnd/>
          </a:ln>
        </p:spPr>
        <p:txBody>
          <a:bodyPr wrap="none" anchor="ctr"/>
          <a:lstStyle/>
          <a:p>
            <a:pPr algn="ctr"/>
            <a:r>
              <a:rPr lang="uk-UA" b="1"/>
              <a:t>3</a:t>
            </a:r>
            <a:endParaRPr lang="ru-RU" b="1"/>
          </a:p>
        </p:txBody>
      </p:sp>
    </p:spTree>
    <p:extLst>
      <p:ext uri="{BB962C8B-B14F-4D97-AF65-F5344CB8AC3E}">
        <p14:creationId xmlns:p14="http://schemas.microsoft.com/office/powerpoint/2010/main" val="699887371"/>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27649"/>
                                        </p:tgtEl>
                                        <p:attrNameLst>
                                          <p:attrName>style.visibility</p:attrName>
                                        </p:attrNameLst>
                                      </p:cBhvr>
                                      <p:to>
                                        <p:strVal val="visible"/>
                                      </p:to>
                                    </p:set>
                                    <p:animEffect transition="in" filter="fade">
                                      <p:cBhvr>
                                        <p:cTn id="7" dur="1000"/>
                                        <p:tgtEl>
                                          <p:spTgt spid="27649"/>
                                        </p:tgtEl>
                                      </p:cBhvr>
                                    </p:animEffect>
                                    <p:anim calcmode="lin" valueType="num">
                                      <p:cBhvr>
                                        <p:cTn id="8" dur="1000" fill="hold"/>
                                        <p:tgtEl>
                                          <p:spTgt spid="27649"/>
                                        </p:tgtEl>
                                        <p:attrNameLst>
                                          <p:attrName>style.rotation</p:attrName>
                                        </p:attrNameLst>
                                      </p:cBhvr>
                                      <p:tavLst>
                                        <p:tav tm="0">
                                          <p:val>
                                            <p:fltVal val="720"/>
                                          </p:val>
                                        </p:tav>
                                        <p:tav tm="100000">
                                          <p:val>
                                            <p:fltVal val="0"/>
                                          </p:val>
                                        </p:tav>
                                      </p:tavLst>
                                    </p:anim>
                                    <p:anim calcmode="lin" valueType="num">
                                      <p:cBhvr>
                                        <p:cTn id="9" dur="1000" fill="hold"/>
                                        <p:tgtEl>
                                          <p:spTgt spid="27649"/>
                                        </p:tgtEl>
                                        <p:attrNameLst>
                                          <p:attrName>ppt_h</p:attrName>
                                        </p:attrNameLst>
                                      </p:cBhvr>
                                      <p:tavLst>
                                        <p:tav tm="0">
                                          <p:val>
                                            <p:fltVal val="0"/>
                                          </p:val>
                                        </p:tav>
                                        <p:tav tm="100000">
                                          <p:val>
                                            <p:strVal val="#ppt_h"/>
                                          </p:val>
                                        </p:tav>
                                      </p:tavLst>
                                    </p:anim>
                                    <p:anim calcmode="lin" valueType="num">
                                      <p:cBhvr>
                                        <p:cTn id="10" dur="1000" fill="hold"/>
                                        <p:tgtEl>
                                          <p:spTgt spid="27649"/>
                                        </p:tgtEl>
                                        <p:attrNameLst>
                                          <p:attrName>ppt_w</p:attrName>
                                        </p:attrNameLst>
                                      </p:cBhvr>
                                      <p:tavLst>
                                        <p:tav tm="0">
                                          <p:val>
                                            <p:fltVal val="0"/>
                                          </p:val>
                                        </p:tav>
                                        <p:tav tm="100000">
                                          <p:val>
                                            <p:strVal val="#ppt_w"/>
                                          </p:val>
                                        </p:tav>
                                      </p:tavLst>
                                    </p:anim>
                                  </p:childTnLst>
                                </p:cTn>
                              </p:par>
                            </p:childTnLst>
                          </p:cTn>
                        </p:par>
                        <p:par>
                          <p:cTn id="11" fill="hold">
                            <p:stCondLst>
                              <p:cond delay="1000"/>
                            </p:stCondLst>
                            <p:childTnLst>
                              <p:par>
                                <p:cTn id="12" presetID="16" presetClass="entr" presetSubtype="42" fill="hold" grpId="0" nodeType="afterEffect">
                                  <p:stCondLst>
                                    <p:cond delay="0"/>
                                  </p:stCondLst>
                                  <p:childTnLst>
                                    <p:set>
                                      <p:cBhvr>
                                        <p:cTn id="13" dur="1" fill="hold">
                                          <p:stCondLst>
                                            <p:cond delay="0"/>
                                          </p:stCondLst>
                                        </p:cTn>
                                        <p:tgtEl>
                                          <p:spTgt spid="27650">
                                            <p:bg/>
                                          </p:spTgt>
                                        </p:tgtEl>
                                        <p:attrNameLst>
                                          <p:attrName>style.visibility</p:attrName>
                                        </p:attrNameLst>
                                      </p:cBhvr>
                                      <p:to>
                                        <p:strVal val="visible"/>
                                      </p:to>
                                    </p:set>
                                    <p:animEffect transition="in" filter="barn(outHorizontal)">
                                      <p:cBhvr>
                                        <p:cTn id="14" dur="500"/>
                                        <p:tgtEl>
                                          <p:spTgt spid="27650">
                                            <p:bg/>
                                          </p:spTgt>
                                        </p:tgtEl>
                                      </p:cBhvr>
                                    </p:animEffect>
                                  </p:childTnLst>
                                </p:cTn>
                              </p:par>
                            </p:childTnLst>
                          </p:cTn>
                        </p:par>
                        <p:par>
                          <p:cTn id="15" fill="hold">
                            <p:stCondLst>
                              <p:cond delay="1500"/>
                            </p:stCondLst>
                            <p:childTnLst>
                              <p:par>
                                <p:cTn id="16" presetID="16" presetClass="entr" presetSubtype="37" fill="hold" grpId="0" nodeType="afterEffect">
                                  <p:stCondLst>
                                    <p:cond delay="0"/>
                                  </p:stCondLst>
                                  <p:childTnLst>
                                    <p:set>
                                      <p:cBhvr>
                                        <p:cTn id="17" dur="1" fill="hold">
                                          <p:stCondLst>
                                            <p:cond delay="0"/>
                                          </p:stCondLst>
                                        </p:cTn>
                                        <p:tgtEl>
                                          <p:spTgt spid="27650">
                                            <p:txEl>
                                              <p:pRg st="1" end="1"/>
                                            </p:txEl>
                                          </p:spTgt>
                                        </p:tgtEl>
                                        <p:attrNameLst>
                                          <p:attrName>style.visibility</p:attrName>
                                        </p:attrNameLst>
                                      </p:cBhvr>
                                      <p:to>
                                        <p:strVal val="visible"/>
                                      </p:to>
                                    </p:set>
                                    <p:animEffect transition="in" filter="barn(outVertical)">
                                      <p:cBhvr>
                                        <p:cTn id="18" dur="500"/>
                                        <p:tgtEl>
                                          <p:spTgt spid="27650">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37" fill="hold" grpId="0" nodeType="clickEffect">
                                  <p:stCondLst>
                                    <p:cond delay="0"/>
                                  </p:stCondLst>
                                  <p:childTnLst>
                                    <p:set>
                                      <p:cBhvr>
                                        <p:cTn id="22" dur="1" fill="hold">
                                          <p:stCondLst>
                                            <p:cond delay="0"/>
                                          </p:stCondLst>
                                        </p:cTn>
                                        <p:tgtEl>
                                          <p:spTgt spid="27650">
                                            <p:txEl>
                                              <p:pRg st="2" end="2"/>
                                            </p:txEl>
                                          </p:spTgt>
                                        </p:tgtEl>
                                        <p:attrNameLst>
                                          <p:attrName>style.visibility</p:attrName>
                                        </p:attrNameLst>
                                      </p:cBhvr>
                                      <p:to>
                                        <p:strVal val="visible"/>
                                      </p:to>
                                    </p:set>
                                    <p:animEffect transition="in" filter="barn(outVertical)">
                                      <p:cBhvr>
                                        <p:cTn id="23" dur="500"/>
                                        <p:tgtEl>
                                          <p:spTgt spid="27650">
                                            <p:txEl>
                                              <p:pRg st="2" end="2"/>
                                            </p:txEl>
                                          </p:spTgt>
                                        </p:tgtEl>
                                      </p:cBhvr>
                                    </p:animEffect>
                                  </p:childTnLst>
                                </p:cTn>
                              </p:par>
                            </p:childTnLst>
                          </p:cTn>
                        </p:par>
                        <p:par>
                          <p:cTn id="24" fill="hold">
                            <p:stCondLst>
                              <p:cond delay="500"/>
                            </p:stCondLst>
                            <p:childTnLst>
                              <p:par>
                                <p:cTn id="25" presetID="16" presetClass="entr" presetSubtype="37" fill="hold" grpId="0" nodeType="afterEffect">
                                  <p:stCondLst>
                                    <p:cond delay="0"/>
                                  </p:stCondLst>
                                  <p:childTnLst>
                                    <p:set>
                                      <p:cBhvr>
                                        <p:cTn id="26" dur="1" fill="hold">
                                          <p:stCondLst>
                                            <p:cond delay="0"/>
                                          </p:stCondLst>
                                        </p:cTn>
                                        <p:tgtEl>
                                          <p:spTgt spid="27650">
                                            <p:txEl>
                                              <p:pRg st="3" end="3"/>
                                            </p:txEl>
                                          </p:spTgt>
                                        </p:tgtEl>
                                        <p:attrNameLst>
                                          <p:attrName>style.visibility</p:attrName>
                                        </p:attrNameLst>
                                      </p:cBhvr>
                                      <p:to>
                                        <p:strVal val="visible"/>
                                      </p:to>
                                    </p:set>
                                    <p:animEffect transition="in" filter="barn(outVertical)">
                                      <p:cBhvr>
                                        <p:cTn id="27" dur="500"/>
                                        <p:tgtEl>
                                          <p:spTgt spid="2765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49" grpId="0"/>
      <p:bldP spid="27650" grpId="0" uiExpand="1" build="p"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fontAlgn="auto">
              <a:spcAft>
                <a:spcPts val="0"/>
              </a:spcAft>
              <a:defRPr/>
            </a:pPr>
            <a:r>
              <a:rPr lang="uk-UA" dirty="0" smtClean="0"/>
              <a:t>Історична пам'ятка КНР</a:t>
            </a:r>
            <a:endParaRPr lang="uk-UA" dirty="0"/>
          </a:p>
        </p:txBody>
      </p:sp>
      <p:sp>
        <p:nvSpPr>
          <p:cNvPr id="3" name="Объект 2"/>
          <p:cNvSpPr>
            <a:spLocks noGrp="1"/>
          </p:cNvSpPr>
          <p:nvPr>
            <p:ph idx="1"/>
          </p:nvPr>
        </p:nvSpPr>
        <p:spPr>
          <a:xfrm>
            <a:off x="-108520" y="2060848"/>
            <a:ext cx="7924800" cy="3097213"/>
          </a:xfrm>
        </p:spPr>
        <p:txBody>
          <a:bodyPr>
            <a:normAutofit fontScale="70000" lnSpcReduction="20000"/>
          </a:bodyPr>
          <a:lstStyle/>
          <a:p>
            <a:pPr algn="just" fontAlgn="auto">
              <a:lnSpc>
                <a:spcPct val="150000"/>
              </a:lnSpc>
              <a:defRPr/>
            </a:pPr>
            <a:r>
              <a:rPr lang="uk-UA" dirty="0"/>
              <a:t>КНР була </a:t>
            </a:r>
            <a:r>
              <a:rPr lang="uk-UA" dirty="0" smtClean="0"/>
              <a:t>проголошена як незалежна держава </a:t>
            </a:r>
            <a:r>
              <a:rPr lang="uk-UA" dirty="0">
                <a:hlinkClick r:id="rId2" tooltip="Мао Цзедун"/>
              </a:rPr>
              <a:t>Мао Цзедуном</a:t>
            </a:r>
            <a:r>
              <a:rPr lang="uk-UA" dirty="0"/>
              <a:t> в </a:t>
            </a:r>
            <a:r>
              <a:rPr lang="uk-UA" dirty="0" smtClean="0">
                <a:hlinkClick r:id="rId3" tooltip="1949"/>
              </a:rPr>
              <a:t>1949</a:t>
            </a:r>
            <a:r>
              <a:rPr lang="uk-UA" dirty="0" smtClean="0"/>
              <a:t>, у результаті чого </a:t>
            </a:r>
            <a:r>
              <a:rPr lang="uk-UA" dirty="0"/>
              <a:t>було </a:t>
            </a:r>
            <a:r>
              <a:rPr lang="uk-UA" dirty="0" smtClean="0"/>
              <a:t>ухвалено китайську </a:t>
            </a:r>
            <a:r>
              <a:rPr lang="uk-UA" dirty="0"/>
              <a:t>конституцію на кшталт </a:t>
            </a:r>
            <a:r>
              <a:rPr lang="uk-UA" dirty="0" smtClean="0"/>
              <a:t>радянської.</a:t>
            </a:r>
          </a:p>
          <a:p>
            <a:pPr algn="just" fontAlgn="auto">
              <a:lnSpc>
                <a:spcPct val="150000"/>
              </a:lnSpc>
              <a:defRPr/>
            </a:pPr>
            <a:r>
              <a:rPr lang="uk-UA" dirty="0" smtClean="0"/>
              <a:t>Китай </a:t>
            </a:r>
            <a:r>
              <a:rPr lang="uk-UA" dirty="0"/>
              <a:t>став членом </a:t>
            </a:r>
            <a:r>
              <a:rPr lang="uk-UA" dirty="0">
                <a:hlinkClick r:id="rId4" tooltip="ООН"/>
              </a:rPr>
              <a:t>ООН</a:t>
            </a:r>
            <a:r>
              <a:rPr lang="uk-UA" dirty="0"/>
              <a:t> в </a:t>
            </a:r>
            <a:r>
              <a:rPr lang="uk-UA" dirty="0">
                <a:hlinkClick r:id="rId5" tooltip="1971"/>
              </a:rPr>
              <a:t>1971</a:t>
            </a:r>
            <a:r>
              <a:rPr lang="uk-UA" dirty="0"/>
              <a:t>, дипломатичні відносини з </a:t>
            </a:r>
            <a:r>
              <a:rPr lang="uk-UA" dirty="0">
                <a:hlinkClick r:id="rId6" tooltip="США"/>
              </a:rPr>
              <a:t>США</a:t>
            </a:r>
            <a:r>
              <a:rPr lang="uk-UA" dirty="0"/>
              <a:t> встановлені в </a:t>
            </a:r>
            <a:r>
              <a:rPr lang="uk-UA" dirty="0">
                <a:hlinkClick r:id="rId7" tooltip="1979"/>
              </a:rPr>
              <a:t>1979</a:t>
            </a:r>
            <a:r>
              <a:rPr lang="uk-UA" dirty="0"/>
              <a:t>. </a:t>
            </a:r>
            <a:endParaRPr lang="uk-UA" dirty="0" smtClean="0"/>
          </a:p>
          <a:p>
            <a:pPr algn="just" fontAlgn="auto">
              <a:lnSpc>
                <a:spcPct val="150000"/>
              </a:lnSpc>
              <a:defRPr/>
            </a:pPr>
            <a:r>
              <a:rPr lang="uk-UA" dirty="0" smtClean="0"/>
              <a:t>Останніми </a:t>
            </a:r>
            <a:r>
              <a:rPr lang="uk-UA" dirty="0"/>
              <a:t>роками здійснено потужні економічні реформи, нормалізувалися відносини з закордонними країнами, відбулися </a:t>
            </a:r>
            <a:r>
              <a:rPr lang="uk-UA" dirty="0" err="1"/>
              <a:t>продемократичні</a:t>
            </a:r>
            <a:r>
              <a:rPr lang="uk-UA" dirty="0"/>
              <a:t> виступи молоді (на площі </a:t>
            </a:r>
            <a:r>
              <a:rPr lang="uk-UA" dirty="0" err="1">
                <a:hlinkClick r:id="rId8" tooltip="Тяньаньмень (ще не написана)"/>
              </a:rPr>
              <a:t>Тяньаньмень</a:t>
            </a:r>
            <a:r>
              <a:rPr lang="uk-UA" dirty="0"/>
              <a:t>).</a:t>
            </a:r>
          </a:p>
          <a:p>
            <a:pPr algn="just" fontAlgn="auto">
              <a:lnSpc>
                <a:spcPct val="150000"/>
              </a:lnSpc>
              <a:defRPr/>
            </a:pPr>
            <a:endParaRPr lang="uk-UA" dirty="0"/>
          </a:p>
        </p:txBody>
      </p:sp>
    </p:spTree>
    <p:extLst>
      <p:ext uri="{BB962C8B-B14F-4D97-AF65-F5344CB8AC3E}">
        <p14:creationId xmlns:p14="http://schemas.microsoft.com/office/powerpoint/2010/main" val="2280203395"/>
      </p:ext>
    </p:extLst>
  </p:cSld>
  <p:clrMapOvr>
    <a:masterClrMapping/>
  </p:clrMapOvr>
  <p:transition spd="slow">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3" y="333375"/>
            <a:ext cx="7924800" cy="503238"/>
          </a:xfrm>
        </p:spPr>
        <p:txBody>
          <a:bodyPr/>
          <a:lstStyle/>
          <a:p>
            <a:pPr fontAlgn="auto">
              <a:spcAft>
                <a:spcPts val="0"/>
              </a:spcAft>
              <a:defRPr/>
            </a:pPr>
            <a:r>
              <a:rPr lang="uk-UA" sz="2800" dirty="0" smtClean="0">
                <a:latin typeface="+mn-lt"/>
              </a:rPr>
              <a:t>Адміністративно-політичний устрій</a:t>
            </a:r>
            <a:endParaRPr lang="uk-UA" sz="2800" dirty="0">
              <a:latin typeface="+mn-lt"/>
            </a:endParaRPr>
          </a:p>
        </p:txBody>
      </p:sp>
      <p:sp>
        <p:nvSpPr>
          <p:cNvPr id="3" name="Объект 2"/>
          <p:cNvSpPr>
            <a:spLocks noGrp="1"/>
          </p:cNvSpPr>
          <p:nvPr>
            <p:ph idx="1"/>
          </p:nvPr>
        </p:nvSpPr>
        <p:spPr>
          <a:xfrm>
            <a:off x="395536" y="1196752"/>
            <a:ext cx="7585356" cy="4114800"/>
          </a:xfrm>
        </p:spPr>
        <p:txBody>
          <a:bodyPr/>
          <a:lstStyle/>
          <a:p>
            <a:pPr marL="0" indent="0" algn="just" fontAlgn="auto">
              <a:lnSpc>
                <a:spcPct val="110000"/>
              </a:lnSpc>
              <a:spcBef>
                <a:spcPts val="0"/>
              </a:spcBef>
              <a:buFont typeface="Arial" panose="020B0604020202020204" pitchFamily="34" charset="0"/>
              <a:buNone/>
              <a:defRPr/>
            </a:pPr>
            <a:r>
              <a:rPr lang="uk-UA" sz="1600" dirty="0"/>
              <a:t>Відповідно до Конституції КНР, у країні прийнятий триступінчастий адміністративний розподіл:</a:t>
            </a:r>
          </a:p>
          <a:p>
            <a:pPr algn="just" fontAlgn="auto">
              <a:lnSpc>
                <a:spcPct val="110000"/>
              </a:lnSpc>
              <a:spcBef>
                <a:spcPts val="0"/>
              </a:spcBef>
              <a:defRPr/>
            </a:pPr>
            <a:r>
              <a:rPr lang="uk-UA" sz="1600" dirty="0"/>
              <a:t>країна розділена на провінції, автономні райони і міста центрального підпорядкування; </a:t>
            </a:r>
          </a:p>
          <a:p>
            <a:pPr algn="just" fontAlgn="auto">
              <a:lnSpc>
                <a:spcPct val="110000"/>
              </a:lnSpc>
              <a:spcBef>
                <a:spcPts val="0"/>
              </a:spcBef>
              <a:defRPr/>
            </a:pPr>
            <a:r>
              <a:rPr lang="uk-UA" sz="1600" dirty="0"/>
              <a:t>провінції й автономні райони розділені на автономні округи, повіти, автономні повіти і міста; </a:t>
            </a:r>
          </a:p>
          <a:p>
            <a:pPr algn="just" fontAlgn="auto">
              <a:lnSpc>
                <a:spcPct val="110000"/>
              </a:lnSpc>
              <a:spcBef>
                <a:spcPts val="0"/>
              </a:spcBef>
              <a:defRPr/>
            </a:pPr>
            <a:r>
              <a:rPr lang="uk-UA" sz="1600" dirty="0"/>
              <a:t>повіти й автономні повіти розділені на волості, національні волості і селища. </a:t>
            </a:r>
          </a:p>
          <a:p>
            <a:pPr marL="0" indent="0" algn="just" fontAlgn="auto">
              <a:lnSpc>
                <a:spcPct val="110000"/>
              </a:lnSpc>
              <a:spcBef>
                <a:spcPts val="0"/>
              </a:spcBef>
              <a:buFont typeface="Arial" panose="020B0604020202020204" pitchFamily="34" charset="0"/>
              <a:buNone/>
              <a:defRPr/>
            </a:pPr>
            <a:r>
              <a:rPr lang="uk-UA" sz="1600" dirty="0" smtClean="0"/>
              <a:t>Адміністративно-територіальний </a:t>
            </a:r>
            <a:r>
              <a:rPr lang="uk-UA" sz="1600" dirty="0"/>
              <a:t>поділ КНР: 22 провінції, 5 автономних районів і 4 міста центрального підпорядкування.  Це об'єднуються терміном «континентальний Китай», куди зазвичай не входять </a:t>
            </a:r>
            <a:r>
              <a:rPr lang="uk-UA" sz="1600" dirty="0">
                <a:hlinkClick r:id="rId2" tooltip="Гонконг"/>
              </a:rPr>
              <a:t>Гонконг</a:t>
            </a:r>
            <a:r>
              <a:rPr lang="uk-UA" sz="1600" dirty="0"/>
              <a:t>, </a:t>
            </a:r>
            <a:r>
              <a:rPr lang="uk-UA" sz="1600" dirty="0">
                <a:hlinkClick r:id="rId3" tooltip="Макао"/>
              </a:rPr>
              <a:t>Макао</a:t>
            </a:r>
            <a:r>
              <a:rPr lang="uk-UA" sz="1600" dirty="0"/>
              <a:t> і </a:t>
            </a:r>
            <a:r>
              <a:rPr lang="uk-UA" sz="1600" dirty="0">
                <a:hlinkClick r:id="rId4" tooltip="Тайвань"/>
              </a:rPr>
              <a:t>Тайвань</a:t>
            </a:r>
            <a:r>
              <a:rPr lang="uk-UA" sz="1600" dirty="0"/>
              <a:t>.</a:t>
            </a:r>
          </a:p>
          <a:p>
            <a:pPr marL="0" indent="0" algn="just" fontAlgn="auto">
              <a:buFont typeface="Arial" panose="020B0604020202020204" pitchFamily="34" charset="0"/>
              <a:buNone/>
              <a:defRPr/>
            </a:pPr>
            <a:r>
              <a:rPr lang="uk-UA" dirty="0"/>
              <a:t>Політичній устрій у Китаї виражає  командно – адміністративний вигляд,  але існує значні деформації у моделі, що притаманні з одного боку капіталізму, з іншого специфічні лише Китаю.</a:t>
            </a:r>
          </a:p>
        </p:txBody>
      </p:sp>
    </p:spTree>
    <p:extLst>
      <p:ext uri="{BB962C8B-B14F-4D97-AF65-F5344CB8AC3E}">
        <p14:creationId xmlns:p14="http://schemas.microsoft.com/office/powerpoint/2010/main" val="3040904562"/>
      </p:ext>
    </p:extLst>
  </p:cSld>
  <p:clrMapOvr>
    <a:masterClrMapping/>
  </p:clrMapOvr>
  <p:transition spd="slow">
    <p:split orient="ver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fontAlgn="auto">
              <a:spcAft>
                <a:spcPts val="0"/>
              </a:spcAft>
              <a:defRPr/>
            </a:pPr>
            <a:r>
              <a:rPr lang="uk-UA" dirty="0" smtClean="0"/>
              <a:t>економічні досягнення кнр</a:t>
            </a:r>
            <a:endParaRPr lang="uk-UA" dirty="0"/>
          </a:p>
        </p:txBody>
      </p:sp>
      <p:sp>
        <p:nvSpPr>
          <p:cNvPr id="3" name="Объект 2"/>
          <p:cNvSpPr>
            <a:spLocks noGrp="1"/>
          </p:cNvSpPr>
          <p:nvPr>
            <p:ph idx="1"/>
          </p:nvPr>
        </p:nvSpPr>
        <p:spPr>
          <a:xfrm>
            <a:off x="609600" y="2276475"/>
            <a:ext cx="7924800" cy="3438525"/>
          </a:xfrm>
        </p:spPr>
        <p:txBody>
          <a:bodyPr/>
          <a:lstStyle/>
          <a:p>
            <a:pPr fontAlgn="auto">
              <a:defRPr/>
            </a:pPr>
            <a:r>
              <a:rPr lang="uk-UA" dirty="0" smtClean="0"/>
              <a:t>Протягом останніх століть КНР посідає перше місце по рівнем розвитку ВВП: приблизно 10 %</a:t>
            </a:r>
          </a:p>
          <a:p>
            <a:pPr fontAlgn="auto">
              <a:defRPr/>
            </a:pPr>
            <a:r>
              <a:rPr lang="uk-UA" dirty="0" smtClean="0"/>
              <a:t>Посідає третє </a:t>
            </a:r>
            <a:r>
              <a:rPr lang="uk-UA" dirty="0"/>
              <a:t>місце по виробництві </a:t>
            </a:r>
            <a:r>
              <a:rPr lang="uk-UA" dirty="0" smtClean="0"/>
              <a:t>товарів </a:t>
            </a:r>
          </a:p>
          <a:p>
            <a:pPr fontAlgn="auto">
              <a:defRPr/>
            </a:pPr>
            <a:r>
              <a:rPr lang="uk-UA" dirty="0" smtClean="0"/>
              <a:t>За </a:t>
            </a:r>
            <a:r>
              <a:rPr lang="uk-UA" dirty="0"/>
              <a:t>величиною </a:t>
            </a:r>
            <a:r>
              <a:rPr lang="uk-UA" dirty="0" smtClean="0"/>
              <a:t>ВВП посідає друге місце у світовому господарстві, поступаючись тільки США </a:t>
            </a:r>
          </a:p>
          <a:p>
            <a:pPr fontAlgn="auto">
              <a:defRPr/>
            </a:pPr>
            <a:r>
              <a:rPr lang="uk-UA" dirty="0" smtClean="0"/>
              <a:t>За рівнем ВВП </a:t>
            </a:r>
            <a:r>
              <a:rPr lang="uk-UA" dirty="0"/>
              <a:t>на душу населення посідає середнє місце серед країн з середнім рівнем </a:t>
            </a:r>
            <a:r>
              <a:rPr lang="uk-UA" dirty="0" smtClean="0"/>
              <a:t>розвитку</a:t>
            </a:r>
          </a:p>
          <a:p>
            <a:pPr fontAlgn="auto">
              <a:defRPr/>
            </a:pPr>
            <a:endParaRPr lang="uk-UA" dirty="0"/>
          </a:p>
          <a:p>
            <a:pPr fontAlgn="auto">
              <a:defRPr/>
            </a:pPr>
            <a:endParaRPr lang="uk-UA" dirty="0"/>
          </a:p>
        </p:txBody>
      </p:sp>
    </p:spTree>
    <p:extLst>
      <p:ext uri="{BB962C8B-B14F-4D97-AF65-F5344CB8AC3E}">
        <p14:creationId xmlns:p14="http://schemas.microsoft.com/office/powerpoint/2010/main" val="4012030121"/>
      </p:ext>
    </p:extLst>
  </p:cSld>
  <p:clrMapOvr>
    <a:masterClrMapping/>
  </p:clrMapOvr>
  <p:transition spd="slow">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fontAlgn="auto">
              <a:spcAft>
                <a:spcPts val="0"/>
              </a:spcAft>
              <a:defRPr/>
            </a:pPr>
            <a:r>
              <a:rPr lang="uk-UA" dirty="0" smtClean="0"/>
              <a:t>Бізнес по китайські</a:t>
            </a:r>
            <a:endParaRPr lang="uk-UA" dirty="0"/>
          </a:p>
        </p:txBody>
      </p:sp>
      <p:sp>
        <p:nvSpPr>
          <p:cNvPr id="3" name="Объект 2"/>
          <p:cNvSpPr>
            <a:spLocks noGrp="1"/>
          </p:cNvSpPr>
          <p:nvPr>
            <p:ph idx="1"/>
          </p:nvPr>
        </p:nvSpPr>
        <p:spPr>
          <a:xfrm>
            <a:off x="179512" y="1844824"/>
            <a:ext cx="7924800" cy="3611563"/>
          </a:xfrm>
        </p:spPr>
        <p:txBody>
          <a:bodyPr/>
          <a:lstStyle/>
          <a:p>
            <a:pPr algn="just" fontAlgn="auto">
              <a:defRPr/>
            </a:pPr>
            <a:r>
              <a:rPr lang="uk-UA" dirty="0"/>
              <a:t>Китайці вважають, що заробляти гроші – основна ціль </a:t>
            </a:r>
            <a:r>
              <a:rPr lang="uk-UA" dirty="0" smtClean="0"/>
              <a:t>життя, до чого і зводиться суть їхньої філософії життя «Економіка життя»</a:t>
            </a:r>
          </a:p>
          <a:p>
            <a:pPr algn="just" fontAlgn="auto">
              <a:defRPr/>
            </a:pPr>
            <a:r>
              <a:rPr lang="uk-UA" dirty="0" smtClean="0"/>
              <a:t>Висока ефективність праці</a:t>
            </a:r>
          </a:p>
          <a:p>
            <a:pPr algn="just" fontAlgn="auto">
              <a:defRPr/>
            </a:pPr>
            <a:r>
              <a:rPr lang="uk-UA" dirty="0" smtClean="0"/>
              <a:t>Сімейний </a:t>
            </a:r>
            <a:r>
              <a:rPr lang="uk-UA" dirty="0"/>
              <a:t>характер ведення </a:t>
            </a:r>
            <a:r>
              <a:rPr lang="uk-UA" dirty="0" smtClean="0"/>
              <a:t>бізнесу</a:t>
            </a:r>
          </a:p>
          <a:p>
            <a:pPr algn="just" fontAlgn="auto">
              <a:defRPr/>
            </a:pPr>
            <a:r>
              <a:rPr lang="uk-UA" dirty="0" smtClean="0"/>
              <a:t>Високий рівень довіри працівників та партнерів</a:t>
            </a:r>
          </a:p>
          <a:p>
            <a:pPr algn="just" fontAlgn="auto">
              <a:defRPr/>
            </a:pPr>
            <a:r>
              <a:rPr lang="uk-UA" dirty="0"/>
              <a:t>Китайські підприємства виділяють чотири сфери диверсифікації підприємницької діяльності: торгівля, промисловість, фінансова діяльність, нерухомість.</a:t>
            </a:r>
          </a:p>
        </p:txBody>
      </p:sp>
    </p:spTree>
    <p:extLst>
      <p:ext uri="{BB962C8B-B14F-4D97-AF65-F5344CB8AC3E}">
        <p14:creationId xmlns:p14="http://schemas.microsoft.com/office/powerpoint/2010/main" val="2259575406"/>
      </p:ext>
    </p:extLst>
  </p:cSld>
  <p:clrMapOvr>
    <a:masterClrMapping/>
  </p:clrMapOvr>
  <p:transition spd="slow">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fontAlgn="auto">
              <a:spcAft>
                <a:spcPts val="0"/>
              </a:spcAft>
              <a:defRPr/>
            </a:pPr>
            <a:r>
              <a:rPr lang="uk-UA" dirty="0" smtClean="0"/>
              <a:t>чотири </a:t>
            </a:r>
            <a:r>
              <a:rPr lang="uk-UA" dirty="0"/>
              <a:t>фундаментальних </a:t>
            </a:r>
            <a:r>
              <a:rPr lang="uk-UA" dirty="0" smtClean="0"/>
              <a:t>принципів </a:t>
            </a:r>
            <a:r>
              <a:rPr lang="uk-UA" dirty="0"/>
              <a:t>управління</a:t>
            </a:r>
          </a:p>
        </p:txBody>
      </p:sp>
      <p:sp>
        <p:nvSpPr>
          <p:cNvPr id="3" name="Объект 2"/>
          <p:cNvSpPr>
            <a:spLocks noGrp="1"/>
          </p:cNvSpPr>
          <p:nvPr>
            <p:ph idx="1"/>
          </p:nvPr>
        </p:nvSpPr>
        <p:spPr>
          <a:xfrm>
            <a:off x="609600" y="2420938"/>
            <a:ext cx="7924800" cy="3294062"/>
          </a:xfrm>
        </p:spPr>
        <p:txBody>
          <a:bodyPr/>
          <a:lstStyle/>
          <a:p>
            <a:pPr fontAlgn="auto">
              <a:buFont typeface="+mj-lt"/>
              <a:buAutoNum type="arabicPeriod"/>
              <a:defRPr/>
            </a:pPr>
            <a:r>
              <a:rPr lang="uk-UA" dirty="0" smtClean="0"/>
              <a:t>Філософія </a:t>
            </a:r>
            <a:r>
              <a:rPr lang="uk-UA" dirty="0"/>
              <a:t>довгострокової перспективи;</a:t>
            </a:r>
          </a:p>
          <a:p>
            <a:pPr fontAlgn="auto">
              <a:buFont typeface="+mj-lt"/>
              <a:buAutoNum type="arabicPeriod"/>
              <a:defRPr/>
            </a:pPr>
            <a:r>
              <a:rPr lang="uk-UA" dirty="0" smtClean="0"/>
              <a:t>Правильний </a:t>
            </a:r>
            <a:r>
              <a:rPr lang="uk-UA" dirty="0"/>
              <a:t>процес дає правильні результати;</a:t>
            </a:r>
          </a:p>
          <a:p>
            <a:pPr fontAlgn="auto">
              <a:buFont typeface="+mj-lt"/>
              <a:buAutoNum type="arabicPeriod"/>
              <a:defRPr/>
            </a:pPr>
            <a:r>
              <a:rPr lang="uk-UA" dirty="0" smtClean="0"/>
              <a:t>Додавай </a:t>
            </a:r>
            <a:r>
              <a:rPr lang="uk-UA" dirty="0"/>
              <a:t>цінність організації, розвиваючи своїх співробітників і партнерів;</a:t>
            </a:r>
          </a:p>
          <a:p>
            <a:pPr fontAlgn="auto">
              <a:buFont typeface="+mj-lt"/>
              <a:buAutoNum type="arabicPeriod"/>
              <a:defRPr/>
            </a:pPr>
            <a:r>
              <a:rPr lang="uk-UA" dirty="0" smtClean="0"/>
              <a:t>Постійне </a:t>
            </a:r>
            <a:r>
              <a:rPr lang="uk-UA" dirty="0"/>
              <a:t>вирішення фундаментальних проблем стимулює процес </a:t>
            </a:r>
            <a:r>
              <a:rPr lang="uk-UA" dirty="0" smtClean="0"/>
              <a:t>        постійного </a:t>
            </a:r>
            <a:r>
              <a:rPr lang="uk-UA" dirty="0"/>
              <a:t>навчання.</a:t>
            </a:r>
          </a:p>
          <a:p>
            <a:pPr fontAlgn="auto">
              <a:defRPr/>
            </a:pPr>
            <a:endParaRPr lang="uk-UA" dirty="0"/>
          </a:p>
        </p:txBody>
      </p:sp>
    </p:spTree>
    <p:extLst>
      <p:ext uri="{BB962C8B-B14F-4D97-AF65-F5344CB8AC3E}">
        <p14:creationId xmlns:p14="http://schemas.microsoft.com/office/powerpoint/2010/main" val="3286727442"/>
      </p:ext>
    </p:extLst>
  </p:cSld>
  <p:clrMapOvr>
    <a:masterClrMapping/>
  </p:clrMapOvr>
  <p:transition spd="slow">
    <p:randomBar dir="ver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fontAlgn="auto">
              <a:spcAft>
                <a:spcPts val="0"/>
              </a:spcAft>
              <a:defRPr/>
            </a:pPr>
            <a:r>
              <a:rPr lang="uk-UA" dirty="0"/>
              <a:t>Основні характеристики міжнародного менеджменту КНР</a:t>
            </a:r>
          </a:p>
        </p:txBody>
      </p:sp>
      <p:sp>
        <p:nvSpPr>
          <p:cNvPr id="3" name="Объект 2"/>
          <p:cNvSpPr>
            <a:spLocks noGrp="1"/>
          </p:cNvSpPr>
          <p:nvPr>
            <p:ph idx="1"/>
          </p:nvPr>
        </p:nvSpPr>
        <p:spPr>
          <a:xfrm>
            <a:off x="611188" y="1700213"/>
            <a:ext cx="7924800" cy="4114800"/>
          </a:xfrm>
        </p:spPr>
        <p:txBody>
          <a:bodyPr/>
          <a:lstStyle/>
          <a:p>
            <a:pPr fontAlgn="auto">
              <a:defRPr/>
            </a:pPr>
            <a:r>
              <a:rPr lang="uk-UA" dirty="0"/>
              <a:t>кланово-родинна ієрархічна структура управління;</a:t>
            </a:r>
          </a:p>
          <a:p>
            <a:pPr fontAlgn="auto">
              <a:defRPr/>
            </a:pPr>
            <a:r>
              <a:rPr lang="uk-UA" dirty="0"/>
              <a:t>притаманний етноцентризм;</a:t>
            </a:r>
          </a:p>
          <a:p>
            <a:pPr fontAlgn="auto">
              <a:defRPr/>
            </a:pPr>
            <a:r>
              <a:rPr lang="uk-UA" dirty="0"/>
              <a:t>рішення приймає тільки найвищий управляючий;</a:t>
            </a:r>
          </a:p>
          <a:p>
            <a:pPr fontAlgn="auto">
              <a:defRPr/>
            </a:pPr>
            <a:r>
              <a:rPr lang="uk-UA" dirty="0"/>
              <a:t>вагома увага управління персоналом;</a:t>
            </a:r>
          </a:p>
          <a:p>
            <a:pPr fontAlgn="auto">
              <a:defRPr/>
            </a:pPr>
            <a:r>
              <a:rPr lang="uk-UA" dirty="0"/>
              <a:t>висока духовність працівників;</a:t>
            </a:r>
          </a:p>
          <a:p>
            <a:pPr fontAlgn="auto">
              <a:defRPr/>
            </a:pPr>
            <a:r>
              <a:rPr lang="uk-UA" dirty="0"/>
              <a:t>гуманістична корпоративна філософія;</a:t>
            </a:r>
          </a:p>
          <a:p>
            <a:pPr fontAlgn="auto">
              <a:defRPr/>
            </a:pPr>
            <a:r>
              <a:rPr lang="uk-UA" dirty="0"/>
              <a:t>узгодження прийняття рішень з місцевими та територіальними органами влади;</a:t>
            </a:r>
          </a:p>
          <a:p>
            <a:pPr fontAlgn="auto">
              <a:defRPr/>
            </a:pPr>
            <a:r>
              <a:rPr lang="uk-UA" dirty="0"/>
              <a:t>дружні стосунки з партнерами;</a:t>
            </a:r>
          </a:p>
          <a:p>
            <a:pPr fontAlgn="auto">
              <a:defRPr/>
            </a:pPr>
            <a:r>
              <a:rPr lang="uk-UA" dirty="0"/>
              <a:t>бережливість та затягнутий процес підписання партнерських угод;</a:t>
            </a:r>
          </a:p>
          <a:p>
            <a:pPr marL="0" indent="0" fontAlgn="auto">
              <a:buFont typeface="Arial" panose="020B0604020202020204" pitchFamily="34" charset="0"/>
              <a:buNone/>
              <a:defRPr/>
            </a:pPr>
            <a:endParaRPr lang="uk-UA" dirty="0"/>
          </a:p>
        </p:txBody>
      </p:sp>
    </p:spTree>
    <p:extLst>
      <p:ext uri="{BB962C8B-B14F-4D97-AF65-F5344CB8AC3E}">
        <p14:creationId xmlns:p14="http://schemas.microsoft.com/office/powerpoint/2010/main" val="856021083"/>
      </p:ext>
    </p:extLst>
  </p:cSld>
  <p:clrMapOvr>
    <a:masterClrMapping/>
  </p:clrMapOvr>
  <p:transition spd="slow">
    <p:circl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fontAlgn="auto">
              <a:spcAft>
                <a:spcPts val="0"/>
              </a:spcAft>
              <a:defRPr/>
            </a:pPr>
            <a:r>
              <a:rPr lang="uk-UA" dirty="0"/>
              <a:t>Сім духовних цінностей китайського суспільства</a:t>
            </a:r>
          </a:p>
        </p:txBody>
      </p:sp>
      <p:sp>
        <p:nvSpPr>
          <p:cNvPr id="3" name="Объект 2"/>
          <p:cNvSpPr>
            <a:spLocks noGrp="1"/>
          </p:cNvSpPr>
          <p:nvPr>
            <p:ph idx="1"/>
          </p:nvPr>
        </p:nvSpPr>
        <p:spPr>
          <a:xfrm>
            <a:off x="900113" y="2133600"/>
            <a:ext cx="7635875" cy="4114800"/>
          </a:xfrm>
        </p:spPr>
        <p:txBody>
          <a:bodyPr/>
          <a:lstStyle/>
          <a:p>
            <a:pPr fontAlgn="auto">
              <a:defRPr/>
            </a:pPr>
            <a:r>
              <a:rPr lang="uk-UA" dirty="0"/>
              <a:t>служіння державі за допомогою виробництва</a:t>
            </a:r>
          </a:p>
          <a:p>
            <a:pPr fontAlgn="auto">
              <a:defRPr/>
            </a:pPr>
            <a:r>
              <a:rPr lang="uk-UA" dirty="0"/>
              <a:t>чесність</a:t>
            </a:r>
          </a:p>
          <a:p>
            <a:pPr fontAlgn="auto">
              <a:defRPr/>
            </a:pPr>
            <a:r>
              <a:rPr lang="uk-UA" dirty="0"/>
              <a:t>згода і співпраця</a:t>
            </a:r>
          </a:p>
          <a:p>
            <a:pPr fontAlgn="auto">
              <a:defRPr/>
            </a:pPr>
            <a:r>
              <a:rPr lang="uk-UA" dirty="0"/>
              <a:t>ввічливість і смиренність</a:t>
            </a:r>
          </a:p>
          <a:p>
            <a:pPr fontAlgn="auto">
              <a:defRPr/>
            </a:pPr>
            <a:r>
              <a:rPr lang="uk-UA" dirty="0"/>
              <a:t>пристосування і засвоєння</a:t>
            </a:r>
          </a:p>
          <a:p>
            <a:pPr fontAlgn="auto">
              <a:defRPr/>
            </a:pPr>
            <a:r>
              <a:rPr lang="uk-UA" dirty="0" smtClean="0"/>
              <a:t>подяка</a:t>
            </a:r>
            <a:endParaRPr lang="uk-UA" dirty="0"/>
          </a:p>
          <a:p>
            <a:pPr fontAlgn="auto">
              <a:defRPr/>
            </a:pPr>
            <a:endParaRPr lang="uk-UA" dirty="0"/>
          </a:p>
        </p:txBody>
      </p:sp>
    </p:spTree>
    <p:extLst>
      <p:ext uri="{BB962C8B-B14F-4D97-AF65-F5344CB8AC3E}">
        <p14:creationId xmlns:p14="http://schemas.microsoft.com/office/powerpoint/2010/main" val="1655064217"/>
      </p:ext>
    </p:extLst>
  </p:cSld>
  <p:clrMapOvr>
    <a:masterClrMapping/>
  </p:clrMapOvr>
  <p:transition spd="med">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fontAlgn="auto">
              <a:spcAft>
                <a:spcPts val="0"/>
              </a:spcAft>
              <a:defRPr/>
            </a:pPr>
            <a:r>
              <a:rPr lang="uk-UA" dirty="0"/>
              <a:t>Основні прийоми переговорного процесу китайської сторони</a:t>
            </a:r>
          </a:p>
        </p:txBody>
      </p:sp>
      <p:sp>
        <p:nvSpPr>
          <p:cNvPr id="3" name="Объект 2"/>
          <p:cNvSpPr>
            <a:spLocks noGrp="1"/>
          </p:cNvSpPr>
          <p:nvPr>
            <p:ph idx="1"/>
          </p:nvPr>
        </p:nvSpPr>
        <p:spPr>
          <a:xfrm>
            <a:off x="611188" y="2492375"/>
            <a:ext cx="7924800" cy="2790825"/>
          </a:xfrm>
        </p:spPr>
        <p:txBody>
          <a:bodyPr/>
          <a:lstStyle/>
          <a:p>
            <a:pPr fontAlgn="auto">
              <a:defRPr/>
            </a:pPr>
            <a:r>
              <a:rPr lang="uk-UA" dirty="0"/>
              <a:t>Забезпечення вигідного часу та місця проведення переговорів</a:t>
            </a:r>
          </a:p>
          <a:p>
            <a:pPr fontAlgn="auto">
              <a:defRPr/>
            </a:pPr>
            <a:r>
              <a:rPr lang="uk-UA" dirty="0"/>
              <a:t>Нав’язування ініціативи становлення власних принципів переговорів</a:t>
            </a:r>
          </a:p>
          <a:p>
            <a:pPr fontAlgn="auto">
              <a:defRPr/>
            </a:pPr>
            <a:r>
              <a:rPr lang="uk-UA" dirty="0"/>
              <a:t>Використання слабостей партнера</a:t>
            </a:r>
          </a:p>
          <a:p>
            <a:pPr fontAlgn="auto">
              <a:defRPr/>
            </a:pPr>
            <a:r>
              <a:rPr lang="uk-UA" dirty="0"/>
              <a:t>Нав’язування партнеру почуття сорому  </a:t>
            </a:r>
          </a:p>
          <a:p>
            <a:pPr fontAlgn="auto">
              <a:defRPr/>
            </a:pPr>
            <a:r>
              <a:rPr lang="uk-UA" dirty="0"/>
              <a:t>Всебічне використання фактора часу на переговорах</a:t>
            </a:r>
          </a:p>
          <a:p>
            <a:pPr fontAlgn="auto">
              <a:defRPr/>
            </a:pPr>
            <a:endParaRPr lang="uk-UA" dirty="0"/>
          </a:p>
        </p:txBody>
      </p:sp>
    </p:spTree>
    <p:extLst>
      <p:ext uri="{BB962C8B-B14F-4D97-AF65-F5344CB8AC3E}">
        <p14:creationId xmlns:p14="http://schemas.microsoft.com/office/powerpoint/2010/main" val="2129996768"/>
      </p:ext>
    </p:extLst>
  </p:cSld>
  <p:clrMapOvr>
    <a:masterClrMapping/>
  </p:clrMapOvr>
  <p:transition spd="slow">
    <p:randomBar dir="ver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fontAlgn="auto">
              <a:spcAft>
                <a:spcPts val="0"/>
              </a:spcAft>
              <a:defRPr/>
            </a:pPr>
            <a:r>
              <a:rPr lang="uk-UA" dirty="0" smtClean="0"/>
              <a:t>П'ять видатних якостей менеджера за </a:t>
            </a:r>
            <a:r>
              <a:rPr lang="uk-UA" dirty="0" err="1" smtClean="0"/>
              <a:t>Френком</a:t>
            </a:r>
            <a:r>
              <a:rPr lang="uk-UA" dirty="0" smtClean="0"/>
              <a:t> </a:t>
            </a:r>
            <a:r>
              <a:rPr lang="uk-UA" dirty="0" err="1"/>
              <a:t>Цзао</a:t>
            </a:r>
            <a:r>
              <a:rPr lang="uk-UA" dirty="0" smtClean="0"/>
              <a:t> </a:t>
            </a:r>
            <a:endParaRPr lang="uk-UA" dirty="0"/>
          </a:p>
        </p:txBody>
      </p:sp>
      <p:sp>
        <p:nvSpPr>
          <p:cNvPr id="3" name="Объект 2"/>
          <p:cNvSpPr>
            <a:spLocks noGrp="1"/>
          </p:cNvSpPr>
          <p:nvPr>
            <p:ph idx="1"/>
          </p:nvPr>
        </p:nvSpPr>
        <p:spPr>
          <a:xfrm>
            <a:off x="323528" y="1628800"/>
            <a:ext cx="7924800" cy="4114800"/>
          </a:xfrm>
        </p:spPr>
        <p:txBody>
          <a:bodyPr/>
          <a:lstStyle/>
          <a:p>
            <a:pPr fontAlgn="auto">
              <a:defRPr/>
            </a:pPr>
            <a:r>
              <a:rPr lang="uk-UA" dirty="0"/>
              <a:t>Мудрість, тобто здатність правильно оцінювати свої переваги та недоліки, а також спиратися на здібних людей.</a:t>
            </a:r>
          </a:p>
          <a:p>
            <a:pPr fontAlgn="auto">
              <a:defRPr/>
            </a:pPr>
            <a:r>
              <a:rPr lang="uk-UA" dirty="0"/>
              <a:t>Довіра, тобто здатність завоювати довіру і повагу підлеглих.</a:t>
            </a:r>
          </a:p>
          <a:p>
            <a:pPr fontAlgn="auto">
              <a:defRPr/>
            </a:pPr>
            <a:r>
              <a:rPr lang="uk-UA" dirty="0"/>
              <a:t>Людяність, то є щира турбота про оточуючих.</a:t>
            </a:r>
          </a:p>
          <a:p>
            <a:pPr fontAlgn="auto">
              <a:defRPr/>
            </a:pPr>
            <a:r>
              <a:rPr lang="uk-UA" dirty="0"/>
              <a:t>Сміливість, тобто здатність прийняти сміливе рішення в відповідній ситуації і взяти на себе відповідальність за ризик.</a:t>
            </a:r>
          </a:p>
          <a:p>
            <a:pPr fontAlgn="auto">
              <a:defRPr/>
            </a:pPr>
            <a:r>
              <a:rPr lang="uk-UA" dirty="0"/>
              <a:t>Строгість, тобто бездоганна внутрішня дисципліна і прагнення бути зразком високої моральності для інших.</a:t>
            </a:r>
          </a:p>
        </p:txBody>
      </p:sp>
    </p:spTree>
    <p:extLst>
      <p:ext uri="{BB962C8B-B14F-4D97-AF65-F5344CB8AC3E}">
        <p14:creationId xmlns:p14="http://schemas.microsoft.com/office/powerpoint/2010/main" val="64803922"/>
      </p:ext>
    </p:extLst>
  </p:cSld>
  <p:clrMapOvr>
    <a:masterClrMapping/>
  </p:clrMapOvr>
  <p:transition spd="slow">
    <p:dissolv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pPr fontAlgn="auto">
              <a:spcAft>
                <a:spcPts val="0"/>
              </a:spcAft>
              <a:defRPr/>
            </a:pPr>
            <a:r>
              <a:rPr lang="uk-UA" sz="3600" dirty="0"/>
              <a:t>Менеджмент</a:t>
            </a:r>
            <a:br>
              <a:rPr lang="uk-UA" sz="3600" dirty="0"/>
            </a:br>
            <a:r>
              <a:rPr lang="uk-UA" sz="3600" dirty="0"/>
              <a:t>США</a:t>
            </a:r>
          </a:p>
        </p:txBody>
      </p:sp>
    </p:spTree>
    <p:extLst>
      <p:ext uri="{BB962C8B-B14F-4D97-AF65-F5344CB8AC3E}">
        <p14:creationId xmlns:p14="http://schemas.microsoft.com/office/powerpoint/2010/main" val="3208636615"/>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Заголовок 3"/>
          <p:cNvSpPr>
            <a:spLocks noGrp="1"/>
          </p:cNvSpPr>
          <p:nvPr>
            <p:ph type="ctrTitle" idx="4294967295"/>
          </p:nvPr>
        </p:nvSpPr>
        <p:spPr>
          <a:xfrm>
            <a:off x="4211960" y="2348880"/>
            <a:ext cx="4248150" cy="792162"/>
          </a:xfrm>
        </p:spPr>
        <p:txBody>
          <a:bodyPr lIns="45720" rIns="45720" anchor="b"/>
          <a:lstStyle/>
          <a:p>
            <a:pPr eaLnBrk="1" hangingPunct="1"/>
            <a:r>
              <a:rPr lang="uk-UA" sz="4400" b="1" smtClean="0">
                <a:solidFill>
                  <a:srgbClr val="CC3300"/>
                </a:solidFill>
                <a:latin typeface="Arial" charset="0"/>
              </a:rPr>
              <a:t>1 питання</a:t>
            </a:r>
            <a:endParaRPr lang="ru-RU" sz="4400" b="1" smtClean="0">
              <a:solidFill>
                <a:srgbClr val="CC3300"/>
              </a:solidFill>
              <a:latin typeface="Arial" charset="0"/>
            </a:endParaRPr>
          </a:p>
        </p:txBody>
      </p:sp>
      <p:sp>
        <p:nvSpPr>
          <p:cNvPr id="28674" name="Rectangle 4"/>
          <p:cNvSpPr>
            <a:spLocks noChangeArrowheads="1"/>
          </p:cNvSpPr>
          <p:nvPr/>
        </p:nvSpPr>
        <p:spPr bwMode="auto">
          <a:xfrm>
            <a:off x="467544" y="3573016"/>
            <a:ext cx="7704137" cy="1754326"/>
          </a:xfrm>
          <a:prstGeom prst="rect">
            <a:avLst/>
          </a:prstGeom>
          <a:noFill/>
          <a:ln w="9525">
            <a:noFill/>
            <a:miter lim="800000"/>
            <a:headEnd/>
            <a:tailEnd/>
          </a:ln>
        </p:spPr>
        <p:txBody>
          <a:bodyPr>
            <a:spAutoFit/>
          </a:bodyPr>
          <a:lstStyle/>
          <a:p>
            <a:pPr marL="514350" indent="-514350" eaLnBrk="1" hangingPunct="1">
              <a:buAutoNum type="arabicPeriod"/>
              <a:defRPr/>
            </a:pPr>
            <a:r>
              <a:rPr lang="ru-RU" sz="3600" b="1" dirty="0"/>
              <a:t>Характеристика </a:t>
            </a:r>
            <a:r>
              <a:rPr lang="ru-RU" sz="3600" b="1" dirty="0" err="1"/>
              <a:t>міжнародного</a:t>
            </a:r>
            <a:r>
              <a:rPr lang="ru-RU" sz="3600" b="1" dirty="0"/>
              <a:t> </a:t>
            </a:r>
            <a:r>
              <a:rPr lang="ru-RU" sz="3600" b="1" dirty="0" err="1"/>
              <a:t>бізнесу</a:t>
            </a:r>
            <a:r>
              <a:rPr lang="ru-RU" sz="3600" b="1" dirty="0"/>
              <a:t>: суть, </a:t>
            </a:r>
            <a:r>
              <a:rPr lang="ru-RU" sz="3600" b="1" dirty="0" err="1"/>
              <a:t>цілі</a:t>
            </a:r>
            <a:r>
              <a:rPr lang="ru-RU" sz="3600" b="1" dirty="0"/>
              <a:t> та </a:t>
            </a:r>
            <a:r>
              <a:rPr lang="ru-RU" sz="3600" b="1" dirty="0" err="1"/>
              <a:t>основні</a:t>
            </a:r>
            <a:r>
              <a:rPr lang="ru-RU" sz="3600" b="1" dirty="0"/>
              <a:t> </a:t>
            </a:r>
            <a:r>
              <a:rPr lang="ru-RU" sz="3600" b="1" dirty="0" err="1"/>
              <a:t>завдання</a:t>
            </a:r>
            <a:r>
              <a:rPr lang="ru-RU" sz="3600" b="1" dirty="0"/>
              <a:t>.</a:t>
            </a:r>
            <a:endParaRPr lang="ru-RU" sz="3600" b="1" dirty="0"/>
          </a:p>
        </p:txBody>
      </p:sp>
      <p:sp>
        <p:nvSpPr>
          <p:cNvPr id="22531" name="Oval 5"/>
          <p:cNvSpPr>
            <a:spLocks noChangeArrowheads="1"/>
          </p:cNvSpPr>
          <p:nvPr/>
        </p:nvSpPr>
        <p:spPr bwMode="auto">
          <a:xfrm>
            <a:off x="7956550" y="404813"/>
            <a:ext cx="627063" cy="647700"/>
          </a:xfrm>
          <a:prstGeom prst="ellipse">
            <a:avLst/>
          </a:prstGeom>
          <a:solidFill>
            <a:srgbClr val="FFFF99"/>
          </a:solidFill>
          <a:ln w="9525">
            <a:solidFill>
              <a:srgbClr val="CC3300"/>
            </a:solidFill>
            <a:round/>
            <a:headEnd/>
            <a:tailEnd/>
          </a:ln>
        </p:spPr>
        <p:txBody>
          <a:bodyPr wrap="none" anchor="ctr"/>
          <a:lstStyle/>
          <a:p>
            <a:pPr algn="ctr"/>
            <a:r>
              <a:rPr lang="uk-UA" b="1" dirty="0" smtClean="0"/>
              <a:t>5</a:t>
            </a:r>
            <a:endParaRPr lang="ru-RU" b="1" dirty="0"/>
          </a:p>
        </p:txBody>
      </p:sp>
      <p:pic>
        <p:nvPicPr>
          <p:cNvPr id="22532" name="Picture 7" descr="Вопрос 3"/>
          <p:cNvPicPr>
            <a:picLocks noChangeAspect="1" noChangeArrowheads="1"/>
          </p:cNvPicPr>
          <p:nvPr/>
        </p:nvPicPr>
        <p:blipFill>
          <a:blip r:embed="rId2"/>
          <a:srcRect/>
          <a:stretch>
            <a:fillRect/>
          </a:stretch>
        </p:blipFill>
        <p:spPr bwMode="auto">
          <a:xfrm>
            <a:off x="683568" y="980728"/>
            <a:ext cx="2143125" cy="2143125"/>
          </a:xfrm>
          <a:prstGeom prst="rect">
            <a:avLst/>
          </a:prstGeom>
          <a:noFill/>
          <a:ln w="9525">
            <a:solidFill>
              <a:srgbClr val="A50021"/>
            </a:solidFill>
            <a:miter lim="800000"/>
            <a:headEnd/>
            <a:tailEnd/>
          </a:ln>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28673"/>
                                        </p:tgtEl>
                                        <p:attrNameLst>
                                          <p:attrName>style.visibility</p:attrName>
                                        </p:attrNameLst>
                                      </p:cBhvr>
                                      <p:to>
                                        <p:strVal val="visible"/>
                                      </p:to>
                                    </p:set>
                                    <p:anim calcmode="lin" valueType="num">
                                      <p:cBhvr>
                                        <p:cTn id="7" dur="500" fill="hold"/>
                                        <p:tgtEl>
                                          <p:spTgt spid="28673"/>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8673"/>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8673"/>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8673"/>
                                        </p:tgtEl>
                                        <p:attrNameLst>
                                          <p:attrName>ppt_y</p:attrName>
                                        </p:attrNameLst>
                                      </p:cBhvr>
                                      <p:tavLst>
                                        <p:tav tm="0">
                                          <p:val>
                                            <p:strVal val="#ppt_y"/>
                                          </p:val>
                                        </p:tav>
                                        <p:tav tm="100000">
                                          <p:val>
                                            <p:strVal val="#ppt_y"/>
                                          </p:val>
                                        </p:tav>
                                      </p:tavLst>
                                    </p:anim>
                                  </p:childTnLst>
                                </p:cTn>
                              </p:par>
                            </p:childTnLst>
                          </p:cTn>
                        </p:par>
                        <p:par>
                          <p:cTn id="11" fill="hold">
                            <p:stCondLst>
                              <p:cond delay="500"/>
                            </p:stCondLst>
                            <p:childTnLst>
                              <p:par>
                                <p:cTn id="12" presetID="34" presetClass="entr" presetSubtype="0" fill="hold" grpId="0" nodeType="afterEffect">
                                  <p:stCondLst>
                                    <p:cond delay="0"/>
                                  </p:stCondLst>
                                  <p:childTnLst>
                                    <p:set>
                                      <p:cBhvr>
                                        <p:cTn id="13" dur="1" fill="hold">
                                          <p:stCondLst>
                                            <p:cond delay="0"/>
                                          </p:stCondLst>
                                        </p:cTn>
                                        <p:tgtEl>
                                          <p:spTgt spid="28674"/>
                                        </p:tgtEl>
                                        <p:attrNameLst>
                                          <p:attrName>style.visibility</p:attrName>
                                        </p:attrNameLst>
                                      </p:cBhvr>
                                      <p:to>
                                        <p:strVal val="visible"/>
                                      </p:to>
                                    </p:set>
                                    <p:anim from="(-#ppt_w/2)" to="(#ppt_x)" calcmode="lin" valueType="num">
                                      <p:cBhvr>
                                        <p:cTn id="14" dur="600" fill="hold">
                                          <p:stCondLst>
                                            <p:cond delay="0"/>
                                          </p:stCondLst>
                                        </p:cTn>
                                        <p:tgtEl>
                                          <p:spTgt spid="28674"/>
                                        </p:tgtEl>
                                        <p:attrNameLst>
                                          <p:attrName>ppt_x</p:attrName>
                                        </p:attrNameLst>
                                      </p:cBhvr>
                                    </p:anim>
                                    <p:anim from="0" to="-1.0" calcmode="lin" valueType="num">
                                      <p:cBhvr>
                                        <p:cTn id="15" dur="200" decel="50000" autoRev="1" fill="hold">
                                          <p:stCondLst>
                                            <p:cond delay="600"/>
                                          </p:stCondLst>
                                        </p:cTn>
                                        <p:tgtEl>
                                          <p:spTgt spid="28674"/>
                                        </p:tgtEl>
                                        <p:attrNameLst>
                                          <p:attrName>xshear</p:attrName>
                                        </p:attrNameLst>
                                      </p:cBhvr>
                                    </p:anim>
                                    <p:animScale>
                                      <p:cBhvr>
                                        <p:cTn id="16" dur="200" decel="100000" autoRev="1" fill="hold">
                                          <p:stCondLst>
                                            <p:cond delay="600"/>
                                          </p:stCondLst>
                                        </p:cTn>
                                        <p:tgtEl>
                                          <p:spTgt spid="28674"/>
                                        </p:tgtEl>
                                      </p:cBhvr>
                                      <p:from x="100000" y="100000"/>
                                      <p:to x="80000" y="100000"/>
                                    </p:animScale>
                                    <p:anim by="(#ppt_h/3+#ppt_w*0.1)" calcmode="lin" valueType="num">
                                      <p:cBhvr additive="sum">
                                        <p:cTn id="17" dur="200" decel="100000" autoRev="1" fill="hold">
                                          <p:stCondLst>
                                            <p:cond delay="600"/>
                                          </p:stCondLst>
                                        </p:cTn>
                                        <p:tgtEl>
                                          <p:spTgt spid="2867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3" grpId="0"/>
      <p:bldP spid="2867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539750" y="333375"/>
            <a:ext cx="8001000" cy="792163"/>
          </a:xfrm>
        </p:spPr>
        <p:txBody>
          <a:bodyPr/>
          <a:lstStyle/>
          <a:p>
            <a:r>
              <a:rPr lang="uk-UA" b="1" smtClean="0">
                <a:solidFill>
                  <a:srgbClr val="CC3300"/>
                </a:solidFill>
              </a:rPr>
              <a:t>Висновки</a:t>
            </a:r>
            <a:endParaRPr lang="ru-RU" b="1" smtClean="0">
              <a:solidFill>
                <a:srgbClr val="CC3300"/>
              </a:solidFill>
            </a:endParaRPr>
          </a:p>
        </p:txBody>
      </p:sp>
      <p:sp>
        <p:nvSpPr>
          <p:cNvPr id="52226" name="Rectangle 3"/>
          <p:cNvSpPr>
            <a:spLocks noGrp="1" noChangeArrowheads="1"/>
          </p:cNvSpPr>
          <p:nvPr>
            <p:ph idx="1"/>
          </p:nvPr>
        </p:nvSpPr>
        <p:spPr/>
        <p:txBody>
          <a:bodyPr/>
          <a:lstStyle/>
          <a:p>
            <a:pPr>
              <a:buFont typeface="Wingdings" pitchFamily="2" charset="2"/>
              <a:buNone/>
            </a:pPr>
            <a:r>
              <a:rPr lang="uk-UA" smtClean="0"/>
              <a:t>.</a:t>
            </a:r>
            <a:endParaRPr lang="ru-RU" smtClean="0"/>
          </a:p>
        </p:txBody>
      </p:sp>
      <p:pic>
        <p:nvPicPr>
          <p:cNvPr id="52227" name="Picture 4" descr="висновки ворона"/>
          <p:cNvPicPr>
            <a:picLocks noChangeAspect="1" noChangeArrowheads="1"/>
          </p:cNvPicPr>
          <p:nvPr/>
        </p:nvPicPr>
        <p:blipFill>
          <a:blip r:embed="rId2"/>
          <a:srcRect/>
          <a:stretch>
            <a:fillRect/>
          </a:stretch>
        </p:blipFill>
        <p:spPr bwMode="auto">
          <a:xfrm>
            <a:off x="611188" y="1700213"/>
            <a:ext cx="7848600" cy="4608512"/>
          </a:xfrm>
          <a:prstGeom prst="rect">
            <a:avLst/>
          </a:prstGeom>
          <a:noFill/>
          <a:ln w="9525">
            <a:noFill/>
            <a:miter lim="800000"/>
            <a:headEnd/>
            <a:tailEnd/>
          </a:ln>
        </p:spPr>
      </p:pic>
      <p:sp>
        <p:nvSpPr>
          <p:cNvPr id="52229" name="Oval 6"/>
          <p:cNvSpPr>
            <a:spLocks noChangeArrowheads="1"/>
          </p:cNvSpPr>
          <p:nvPr/>
        </p:nvSpPr>
        <p:spPr bwMode="auto">
          <a:xfrm>
            <a:off x="8243888" y="404813"/>
            <a:ext cx="627062" cy="647700"/>
          </a:xfrm>
          <a:prstGeom prst="ellipse">
            <a:avLst/>
          </a:prstGeom>
          <a:solidFill>
            <a:srgbClr val="FFFF99"/>
          </a:solidFill>
          <a:ln w="9525">
            <a:solidFill>
              <a:srgbClr val="CC3300"/>
            </a:solidFill>
            <a:round/>
            <a:headEnd/>
            <a:tailEnd/>
          </a:ln>
        </p:spPr>
        <p:txBody>
          <a:bodyPr wrap="none" anchor="ctr"/>
          <a:lstStyle/>
          <a:p>
            <a:pPr algn="ctr"/>
            <a:r>
              <a:rPr lang="uk-UA" b="1" dirty="0" smtClean="0"/>
              <a:t>34</a:t>
            </a:r>
            <a:endParaRPr lang="ru-RU" b="1" dirty="0"/>
          </a:p>
        </p:txBody>
      </p:sp>
      <p:pic>
        <p:nvPicPr>
          <p:cNvPr id="7" name="Picture 7" descr="итог заставочка"/>
          <p:cNvPicPr>
            <a:picLocks noChangeAspect="1" noChangeArrowheads="1"/>
          </p:cNvPicPr>
          <p:nvPr/>
        </p:nvPicPr>
        <p:blipFill>
          <a:blip r:embed="rId3"/>
          <a:srcRect/>
          <a:stretch>
            <a:fillRect/>
          </a:stretch>
        </p:blipFill>
        <p:spPr bwMode="auto">
          <a:xfrm>
            <a:off x="2014538" y="2760662"/>
            <a:ext cx="2520950" cy="2487613"/>
          </a:xfrm>
          <a:prstGeom prst="rect">
            <a:avLst/>
          </a:prstGeom>
          <a:noFill/>
          <a:ln w="9525">
            <a:solidFill>
              <a:srgbClr val="A50021"/>
            </a:solidFill>
            <a:miter lim="800000"/>
            <a:headEnd/>
            <a:tailEnd/>
          </a:ln>
        </p:spPr>
      </p:pic>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86018"/>
                                        </p:tgtEl>
                                        <p:attrNameLst>
                                          <p:attrName>style.visibility</p:attrName>
                                        </p:attrNameLst>
                                      </p:cBhvr>
                                      <p:to>
                                        <p:strVal val="visible"/>
                                      </p:to>
                                    </p:set>
                                    <p:anim calcmode="lin" valueType="num">
                                      <p:cBhvr additive="base">
                                        <p:cTn id="7" dur="500" fill="hold"/>
                                        <p:tgtEl>
                                          <p:spTgt spid="86018"/>
                                        </p:tgtEl>
                                        <p:attrNameLst>
                                          <p:attrName>ppt_x</p:attrName>
                                        </p:attrNameLst>
                                      </p:cBhvr>
                                      <p:tavLst>
                                        <p:tav tm="0">
                                          <p:val>
                                            <p:strVal val="1+#ppt_w/2"/>
                                          </p:val>
                                        </p:tav>
                                        <p:tav tm="100000">
                                          <p:val>
                                            <p:strVal val="#ppt_x"/>
                                          </p:val>
                                        </p:tav>
                                      </p:tavLst>
                                    </p:anim>
                                    <p:anim calcmode="lin" valueType="num">
                                      <p:cBhvr additive="base">
                                        <p:cTn id="8" dur="500" fill="hold"/>
                                        <p:tgtEl>
                                          <p:spTgt spid="860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8"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4"/>
          <p:cNvSpPr>
            <a:spLocks noGrp="1" noChangeArrowheads="1"/>
          </p:cNvSpPr>
          <p:nvPr>
            <p:ph type="title"/>
          </p:nvPr>
        </p:nvSpPr>
        <p:spPr>
          <a:xfrm>
            <a:off x="107504" y="620688"/>
            <a:ext cx="8100392" cy="1143000"/>
          </a:xfrm>
          <a:noFill/>
          <a:ln/>
        </p:spPr>
        <p:txBody>
          <a:bodyPr>
            <a:normAutofit fontScale="90000"/>
          </a:bodyPr>
          <a:lstStyle/>
          <a:p>
            <a:r>
              <a:rPr lang="uk-UA" altLang="ru-RU" sz="4000" dirty="0"/>
              <a:t>1. Особливості менеджменту США.</a:t>
            </a:r>
            <a:br>
              <a:rPr lang="uk-UA" altLang="ru-RU" sz="4000" dirty="0"/>
            </a:br>
            <a:endParaRPr lang="uk-UA" altLang="ru-RU" sz="4000" dirty="0"/>
          </a:p>
        </p:txBody>
      </p:sp>
      <p:sp>
        <p:nvSpPr>
          <p:cNvPr id="38917" name="Rectangle 5"/>
          <p:cNvSpPr>
            <a:spLocks noChangeArrowheads="1"/>
          </p:cNvSpPr>
          <p:nvPr/>
        </p:nvSpPr>
        <p:spPr bwMode="auto">
          <a:xfrm>
            <a:off x="0" y="4876800"/>
            <a:ext cx="8028384"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Char char="•"/>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marL="742950" indent="-285750">
              <a:spcBef>
                <a:spcPct val="20000"/>
              </a:spcBef>
              <a:buChar char="–"/>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marL="1143000" indent="-228600">
              <a:spcBef>
                <a:spcPct val="20000"/>
              </a:spcBef>
              <a:buClr>
                <a:schemeClr val="tx2"/>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marL="1600200" indent="-228600">
              <a:spcBef>
                <a:spcPct val="20000"/>
              </a:spcBef>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marL="2057400" indent="-228600">
              <a:spcBef>
                <a:spcPct val="20000"/>
              </a:spcBef>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marL="25146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marL="29718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marL="34290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marL="38862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342900" marR="0" lvl="0" indent="-342900" algn="l" defTabSz="914400" rtl="0" eaLnBrk="1" fontAlgn="base" latinLnBrk="0" hangingPunct="1">
              <a:lnSpc>
                <a:spcPct val="100000"/>
              </a:lnSpc>
              <a:spcBef>
                <a:spcPct val="20000"/>
              </a:spcBef>
              <a:spcAft>
                <a:spcPct val="0"/>
              </a:spcAft>
              <a:buClr>
                <a:srgbClr val="00FF99"/>
              </a:buClr>
              <a:buSzTx/>
              <a:buFontTx/>
              <a:buChar char="•"/>
              <a:tabLst/>
              <a:defRPr/>
            </a:pPr>
            <a:r>
              <a:rPr kumimoji="0" lang="uk-UA"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індивідуальний підхід і система індивідуального заохочення; </a:t>
            </a:r>
          </a:p>
        </p:txBody>
      </p:sp>
      <p:sp>
        <p:nvSpPr>
          <p:cNvPr id="38918" name="Rectangle 6"/>
          <p:cNvSpPr>
            <a:spLocks noChangeArrowheads="1"/>
          </p:cNvSpPr>
          <p:nvPr/>
        </p:nvSpPr>
        <p:spPr bwMode="auto">
          <a:xfrm>
            <a:off x="0" y="2971800"/>
            <a:ext cx="7956376"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Char char="•"/>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marL="742950" indent="-285750">
              <a:spcBef>
                <a:spcPct val="20000"/>
              </a:spcBef>
              <a:buChar char="–"/>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marL="1143000" indent="-228600">
              <a:spcBef>
                <a:spcPct val="20000"/>
              </a:spcBef>
              <a:buClr>
                <a:schemeClr val="tx2"/>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marL="1600200" indent="-228600">
              <a:spcBef>
                <a:spcPct val="20000"/>
              </a:spcBef>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marL="2057400" indent="-228600">
              <a:spcBef>
                <a:spcPct val="20000"/>
              </a:spcBef>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marL="25146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marL="29718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marL="34290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marL="38862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342900" marR="0" lvl="0" indent="-342900" algn="l" defTabSz="914400" rtl="0" eaLnBrk="1" fontAlgn="base" latinLnBrk="0" hangingPunct="1">
              <a:lnSpc>
                <a:spcPct val="100000"/>
              </a:lnSpc>
              <a:spcBef>
                <a:spcPct val="20000"/>
              </a:spcBef>
              <a:spcAft>
                <a:spcPct val="0"/>
              </a:spcAft>
              <a:buClr>
                <a:srgbClr val="00FF99"/>
              </a:buClr>
              <a:buSzTx/>
              <a:buFontTx/>
              <a:buChar char="•"/>
              <a:tabLst/>
              <a:defRPr/>
            </a:pPr>
            <a:r>
              <a:rPr kumimoji="0" lang="uk-UA"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менеджмент на основі чітко розроблених систем і правил (широке застосування технологій управління, розроблених в університетах);</a:t>
            </a:r>
          </a:p>
        </p:txBody>
      </p:sp>
      <p:sp>
        <p:nvSpPr>
          <p:cNvPr id="38919" name="Rectangle 7"/>
          <p:cNvSpPr>
            <a:spLocks noChangeArrowheads="1"/>
          </p:cNvSpPr>
          <p:nvPr/>
        </p:nvSpPr>
        <p:spPr bwMode="auto">
          <a:xfrm>
            <a:off x="0" y="1524000"/>
            <a:ext cx="9296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Char char="•"/>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marL="742950" indent="-285750">
              <a:spcBef>
                <a:spcPct val="20000"/>
              </a:spcBef>
              <a:buChar char="–"/>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marL="1143000" indent="-228600">
              <a:spcBef>
                <a:spcPct val="20000"/>
              </a:spcBef>
              <a:buClr>
                <a:schemeClr val="tx2"/>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marL="1600200" indent="-228600">
              <a:spcBef>
                <a:spcPct val="20000"/>
              </a:spcBef>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marL="2057400" indent="-228600">
              <a:spcBef>
                <a:spcPct val="20000"/>
              </a:spcBef>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marL="25146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marL="29718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marL="34290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marL="38862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342900" marR="0" lvl="0" indent="-342900" algn="l" defTabSz="914400" rtl="0" eaLnBrk="1" fontAlgn="base" latinLnBrk="0" hangingPunct="1">
              <a:lnSpc>
                <a:spcPct val="100000"/>
              </a:lnSpc>
              <a:spcBef>
                <a:spcPct val="20000"/>
              </a:spcBef>
              <a:spcAft>
                <a:spcPct val="0"/>
              </a:spcAft>
              <a:buClr>
                <a:srgbClr val="00FF99"/>
              </a:buClr>
              <a:buSzTx/>
              <a:buFontTx/>
              <a:buChar char="•"/>
              <a:tabLst/>
              <a:defRPr/>
            </a:pPr>
            <a:r>
              <a:rPr kumimoji="0" lang="uk-UA" altLang="ru-RU" sz="24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створення та розвиток наукових шкіл управління;</a:t>
            </a:r>
          </a:p>
        </p:txBody>
      </p:sp>
      <p:sp>
        <p:nvSpPr>
          <p:cNvPr id="38920" name="Rectangle 8"/>
          <p:cNvSpPr>
            <a:spLocks noChangeArrowheads="1"/>
          </p:cNvSpPr>
          <p:nvPr/>
        </p:nvSpPr>
        <p:spPr bwMode="auto">
          <a:xfrm>
            <a:off x="0" y="1143000"/>
            <a:ext cx="9296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Char char="•"/>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marL="742950" indent="-285750">
              <a:spcBef>
                <a:spcPct val="20000"/>
              </a:spcBef>
              <a:buChar char="–"/>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marL="1143000" indent="-228600">
              <a:spcBef>
                <a:spcPct val="20000"/>
              </a:spcBef>
              <a:buClr>
                <a:schemeClr val="tx2"/>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marL="1600200" indent="-228600">
              <a:spcBef>
                <a:spcPct val="20000"/>
              </a:spcBef>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marL="2057400" indent="-228600">
              <a:spcBef>
                <a:spcPct val="20000"/>
              </a:spcBef>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marL="25146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marL="29718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marL="34290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marL="38862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342900" marR="0" lvl="0" indent="-342900" algn="l" defTabSz="914400" rtl="0" eaLnBrk="1" fontAlgn="base" latinLnBrk="0" hangingPunct="1">
              <a:lnSpc>
                <a:spcPct val="100000"/>
              </a:lnSpc>
              <a:spcBef>
                <a:spcPct val="20000"/>
              </a:spcBef>
              <a:spcAft>
                <a:spcPct val="0"/>
              </a:spcAft>
              <a:buClr>
                <a:srgbClr val="00FF99"/>
              </a:buClr>
              <a:buSzTx/>
              <a:buFontTx/>
              <a:buChar char="•"/>
              <a:tabLst/>
              <a:defRPr/>
            </a:pPr>
            <a:endParaRPr kumimoji="0" lang="uk-UA" altLang="ru-RU" sz="24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endParaRPr>
          </a:p>
        </p:txBody>
      </p:sp>
      <p:sp>
        <p:nvSpPr>
          <p:cNvPr id="38921" name="Rectangle 9"/>
          <p:cNvSpPr>
            <a:spLocks noChangeArrowheads="1"/>
          </p:cNvSpPr>
          <p:nvPr/>
        </p:nvSpPr>
        <p:spPr bwMode="auto">
          <a:xfrm>
            <a:off x="0" y="1828800"/>
            <a:ext cx="91440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Char char="•"/>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marL="742950" indent="-285750">
              <a:spcBef>
                <a:spcPct val="20000"/>
              </a:spcBef>
              <a:buChar char="–"/>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marL="1143000" indent="-228600">
              <a:spcBef>
                <a:spcPct val="20000"/>
              </a:spcBef>
              <a:buClr>
                <a:schemeClr val="tx2"/>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marL="1600200" indent="-228600">
              <a:spcBef>
                <a:spcPct val="20000"/>
              </a:spcBef>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marL="2057400" indent="-228600">
              <a:spcBef>
                <a:spcPct val="20000"/>
              </a:spcBef>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marL="25146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marL="29718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marL="34290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marL="38862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342900" marR="0" lvl="0" indent="-342900" algn="l" defTabSz="914400" rtl="0" eaLnBrk="1" fontAlgn="base" latinLnBrk="0" hangingPunct="1">
              <a:lnSpc>
                <a:spcPct val="100000"/>
              </a:lnSpc>
              <a:spcBef>
                <a:spcPct val="20000"/>
              </a:spcBef>
              <a:spcAft>
                <a:spcPct val="0"/>
              </a:spcAft>
              <a:buClr>
                <a:srgbClr val="00FF99"/>
              </a:buClr>
              <a:buSzTx/>
              <a:buFontTx/>
              <a:buChar char="•"/>
              <a:tabLst/>
              <a:defRPr/>
            </a:pPr>
            <a:endParaRPr kumimoji="0" lang="uk-UA" altLang="ru-RU" sz="28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endParaRPr>
          </a:p>
        </p:txBody>
      </p:sp>
      <p:sp>
        <p:nvSpPr>
          <p:cNvPr id="38922" name="Rectangle 10"/>
          <p:cNvSpPr>
            <a:spLocks noChangeArrowheads="1"/>
          </p:cNvSpPr>
          <p:nvPr/>
        </p:nvSpPr>
        <p:spPr bwMode="auto">
          <a:xfrm>
            <a:off x="0" y="1143000"/>
            <a:ext cx="9296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Char char="•"/>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marL="742950" indent="-285750">
              <a:spcBef>
                <a:spcPct val="20000"/>
              </a:spcBef>
              <a:buChar char="–"/>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marL="1143000" indent="-228600">
              <a:spcBef>
                <a:spcPct val="20000"/>
              </a:spcBef>
              <a:buClr>
                <a:schemeClr val="tx2"/>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marL="1600200" indent="-228600">
              <a:spcBef>
                <a:spcPct val="20000"/>
              </a:spcBef>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marL="2057400" indent="-228600">
              <a:spcBef>
                <a:spcPct val="20000"/>
              </a:spcBef>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marL="25146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marL="29718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marL="34290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marL="38862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342900" marR="0" lvl="0" indent="-342900" algn="l" defTabSz="914400" rtl="0" eaLnBrk="1" fontAlgn="base" latinLnBrk="0" hangingPunct="1">
              <a:lnSpc>
                <a:spcPct val="100000"/>
              </a:lnSpc>
              <a:spcBef>
                <a:spcPct val="20000"/>
              </a:spcBef>
              <a:spcAft>
                <a:spcPct val="0"/>
              </a:spcAft>
              <a:buClr>
                <a:srgbClr val="00FF99"/>
              </a:buClr>
              <a:buSzTx/>
              <a:buFontTx/>
              <a:buChar char="•"/>
              <a:tabLst/>
              <a:defRPr/>
            </a:pPr>
            <a:endParaRPr kumimoji="0" lang="uk-UA" altLang="ru-RU" sz="24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endParaRPr>
          </a:p>
        </p:txBody>
      </p:sp>
    </p:spTree>
    <p:extLst>
      <p:ext uri="{BB962C8B-B14F-4D97-AF65-F5344CB8AC3E}">
        <p14:creationId xmlns:p14="http://schemas.microsoft.com/office/powerpoint/2010/main" val="2717993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4" name="Rectangle 8"/>
          <p:cNvSpPr>
            <a:spLocks noChangeArrowheads="1"/>
          </p:cNvSpPr>
          <p:nvPr/>
        </p:nvSpPr>
        <p:spPr bwMode="auto">
          <a:xfrm>
            <a:off x="0" y="5410200"/>
            <a:ext cx="6324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Char char="•"/>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marL="742950" indent="-285750">
              <a:spcBef>
                <a:spcPct val="20000"/>
              </a:spcBef>
              <a:buChar char="–"/>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marL="1143000" indent="-228600">
              <a:spcBef>
                <a:spcPct val="20000"/>
              </a:spcBef>
              <a:buClr>
                <a:schemeClr val="tx2"/>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marL="1600200" indent="-228600">
              <a:spcBef>
                <a:spcPct val="20000"/>
              </a:spcBef>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marL="2057400" indent="-228600">
              <a:spcBef>
                <a:spcPct val="20000"/>
              </a:spcBef>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marL="25146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marL="29718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marL="34290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marL="38862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342900" marR="0" lvl="0" indent="-342900" algn="l" defTabSz="914400" rtl="0" eaLnBrk="1" fontAlgn="base" latinLnBrk="0" hangingPunct="1">
              <a:lnSpc>
                <a:spcPct val="100000"/>
              </a:lnSpc>
              <a:spcBef>
                <a:spcPct val="20000"/>
              </a:spcBef>
              <a:spcAft>
                <a:spcPct val="0"/>
              </a:spcAft>
              <a:buClr>
                <a:srgbClr val="00FF99"/>
              </a:buClr>
              <a:buSzTx/>
              <a:buFontTx/>
              <a:buChar char="•"/>
              <a:tabLst/>
              <a:defRPr/>
            </a:pPr>
            <a:r>
              <a:rPr kumimoji="0" lang="uk-UA" altLang="ru-RU" sz="24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глобальне мислення. </a:t>
            </a:r>
          </a:p>
        </p:txBody>
      </p:sp>
      <p:sp>
        <p:nvSpPr>
          <p:cNvPr id="39945" name="Rectangle 9"/>
          <p:cNvSpPr>
            <a:spLocks noChangeArrowheads="1"/>
          </p:cNvSpPr>
          <p:nvPr/>
        </p:nvSpPr>
        <p:spPr bwMode="auto">
          <a:xfrm>
            <a:off x="0" y="3581400"/>
            <a:ext cx="9144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Char char="•"/>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marL="742950" indent="-285750">
              <a:spcBef>
                <a:spcPct val="20000"/>
              </a:spcBef>
              <a:buChar char="–"/>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marL="1143000" indent="-228600">
              <a:spcBef>
                <a:spcPct val="20000"/>
              </a:spcBef>
              <a:buClr>
                <a:schemeClr val="tx2"/>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marL="1600200" indent="-228600">
              <a:spcBef>
                <a:spcPct val="20000"/>
              </a:spcBef>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marL="2057400" indent="-228600">
              <a:spcBef>
                <a:spcPct val="20000"/>
              </a:spcBef>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marL="25146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marL="29718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marL="34290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marL="38862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342900" marR="0" lvl="0" indent="-342900" algn="l" defTabSz="914400" rtl="0" eaLnBrk="1" fontAlgn="base" latinLnBrk="0" hangingPunct="1">
              <a:lnSpc>
                <a:spcPct val="100000"/>
              </a:lnSpc>
              <a:spcBef>
                <a:spcPct val="20000"/>
              </a:spcBef>
              <a:spcAft>
                <a:spcPct val="0"/>
              </a:spcAft>
              <a:buClr>
                <a:srgbClr val="00FF99"/>
              </a:buClr>
              <a:buSzTx/>
              <a:buFontTx/>
              <a:buChar char="•"/>
              <a:tabLst/>
              <a:defRPr/>
            </a:pPr>
            <a:r>
              <a:rPr kumimoji="0" lang="uk-UA" altLang="ru-RU" sz="24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широке використання інформаційних ресурсів (консалтингові фірми); </a:t>
            </a:r>
          </a:p>
        </p:txBody>
      </p:sp>
      <p:sp>
        <p:nvSpPr>
          <p:cNvPr id="39946" name="Rectangle 10"/>
          <p:cNvSpPr>
            <a:spLocks noChangeArrowheads="1"/>
          </p:cNvSpPr>
          <p:nvPr/>
        </p:nvSpPr>
        <p:spPr bwMode="auto">
          <a:xfrm>
            <a:off x="0" y="2209800"/>
            <a:ext cx="9144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Char char="•"/>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marL="742950" indent="-285750">
              <a:spcBef>
                <a:spcPct val="20000"/>
              </a:spcBef>
              <a:buChar char="–"/>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marL="1143000" indent="-228600">
              <a:spcBef>
                <a:spcPct val="20000"/>
              </a:spcBef>
              <a:buClr>
                <a:schemeClr val="tx2"/>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marL="1600200" indent="-228600">
              <a:spcBef>
                <a:spcPct val="20000"/>
              </a:spcBef>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marL="2057400" indent="-228600">
              <a:spcBef>
                <a:spcPct val="20000"/>
              </a:spcBef>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marL="25146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marL="29718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marL="34290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marL="38862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342900" marR="0" lvl="0" indent="-342900" algn="l" defTabSz="914400" rtl="0" eaLnBrk="1" fontAlgn="base" latinLnBrk="0" hangingPunct="1">
              <a:lnSpc>
                <a:spcPct val="100000"/>
              </a:lnSpc>
              <a:spcBef>
                <a:spcPct val="20000"/>
              </a:spcBef>
              <a:spcAft>
                <a:spcPct val="0"/>
              </a:spcAft>
              <a:buClr>
                <a:srgbClr val="00FF99"/>
              </a:buClr>
              <a:buSzTx/>
              <a:buFontTx/>
              <a:buChar char="•"/>
              <a:tabLst/>
              <a:defRPr/>
            </a:pPr>
            <a:r>
              <a:rPr kumimoji="0" lang="uk-UA" altLang="ru-RU" sz="24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сувора система субординації; </a:t>
            </a:r>
          </a:p>
        </p:txBody>
      </p:sp>
      <p:sp>
        <p:nvSpPr>
          <p:cNvPr id="39947" name="Rectangle 11"/>
          <p:cNvSpPr>
            <a:spLocks noChangeArrowheads="1"/>
          </p:cNvSpPr>
          <p:nvPr/>
        </p:nvSpPr>
        <p:spPr bwMode="auto">
          <a:xfrm>
            <a:off x="0" y="838200"/>
            <a:ext cx="9144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Char char="•"/>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marL="742950" indent="-285750">
              <a:spcBef>
                <a:spcPct val="20000"/>
              </a:spcBef>
              <a:buChar char="–"/>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marL="1143000" indent="-228600">
              <a:spcBef>
                <a:spcPct val="20000"/>
              </a:spcBef>
              <a:buClr>
                <a:schemeClr val="tx2"/>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marL="1600200" indent="-228600">
              <a:spcBef>
                <a:spcPct val="20000"/>
              </a:spcBef>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marL="2057400" indent="-228600">
              <a:spcBef>
                <a:spcPct val="20000"/>
              </a:spcBef>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marL="25146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marL="29718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marL="34290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marL="3886200" indent="-228600" fontAlgn="base">
              <a:spcBef>
                <a:spcPct val="20000"/>
              </a:spcBef>
              <a:spcAft>
                <a:spcPct val="0"/>
              </a:spcAft>
              <a:buClr>
                <a:schemeClr val="folHlink"/>
              </a:buClr>
              <a:buChar char="•"/>
              <a:defRPr>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342900" marR="0" lvl="0" indent="-342900" algn="l" defTabSz="914400" rtl="0" eaLnBrk="1" fontAlgn="base" latinLnBrk="0" hangingPunct="1">
              <a:lnSpc>
                <a:spcPct val="100000"/>
              </a:lnSpc>
              <a:spcBef>
                <a:spcPct val="20000"/>
              </a:spcBef>
              <a:spcAft>
                <a:spcPct val="0"/>
              </a:spcAft>
              <a:buClr>
                <a:srgbClr val="00FF99"/>
              </a:buClr>
              <a:buSzTx/>
              <a:buFontTx/>
              <a:buChar char="•"/>
              <a:tabLst/>
              <a:defRPr/>
            </a:pPr>
            <a:r>
              <a:rPr kumimoji="0" lang="uk-UA" altLang="ru-RU" sz="24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принцип "передової демократії"; </a:t>
            </a:r>
          </a:p>
        </p:txBody>
      </p:sp>
    </p:spTree>
    <p:extLst>
      <p:ext uri="{BB962C8B-B14F-4D97-AF65-F5344CB8AC3E}">
        <p14:creationId xmlns:p14="http://schemas.microsoft.com/office/powerpoint/2010/main" val="31925892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325562"/>
          </a:xfrm>
        </p:spPr>
        <p:txBody>
          <a:bodyPr>
            <a:normAutofit fontScale="90000"/>
          </a:bodyPr>
          <a:lstStyle/>
          <a:p>
            <a:r>
              <a:rPr lang="en-US" altLang="ru-RU" sz="3600">
                <a:latin typeface="Times New Roman" panose="02020603050405020304" pitchFamily="18" charset="0"/>
              </a:rPr>
              <a:t>2. </a:t>
            </a:r>
            <a:r>
              <a:rPr lang="uk-UA" altLang="ru-RU" sz="3600">
                <a:latin typeface="Times New Roman" panose="02020603050405020304" pitchFamily="18" charset="0"/>
              </a:rPr>
              <a:t>Менеджмент американських транснаціональних компаній</a:t>
            </a:r>
            <a:r>
              <a:rPr lang="en-US" altLang="ru-RU" sz="3600">
                <a:latin typeface="Times New Roman" panose="02020603050405020304" pitchFamily="18" charset="0"/>
              </a:rPr>
              <a:t>.</a:t>
            </a:r>
            <a:endParaRPr lang="ru-RU" altLang="ru-RU" sz="3600">
              <a:latin typeface="Times New Roman" panose="02020603050405020304" pitchFamily="18" charset="0"/>
            </a:endParaRPr>
          </a:p>
        </p:txBody>
      </p:sp>
      <p:sp>
        <p:nvSpPr>
          <p:cNvPr id="24579" name="Rectangle 3"/>
          <p:cNvSpPr>
            <a:spLocks noGrp="1" noChangeArrowheads="1"/>
          </p:cNvSpPr>
          <p:nvPr>
            <p:ph idx="1"/>
          </p:nvPr>
        </p:nvSpPr>
        <p:spPr>
          <a:xfrm>
            <a:off x="0" y="2057400"/>
            <a:ext cx="7884368" cy="3276600"/>
          </a:xfrm>
        </p:spPr>
        <p:txBody>
          <a:bodyPr/>
          <a:lstStyle/>
          <a:p>
            <a:pPr>
              <a:buFontTx/>
              <a:buNone/>
            </a:pPr>
            <a:r>
              <a:rPr lang="en-US" altLang="ru-RU" sz="2400" dirty="0">
                <a:latin typeface="Times New Roman" panose="02020603050405020304" pitchFamily="18" charset="0"/>
              </a:rPr>
              <a:t>    </a:t>
            </a:r>
            <a:r>
              <a:rPr lang="uk-UA" altLang="ru-RU" sz="2400" dirty="0">
                <a:latin typeface="Times New Roman" panose="02020603050405020304" pitchFamily="18" charset="0"/>
              </a:rPr>
              <a:t>Ефективність виробничої і комерційної діяльності американських транснаціональних компаній (ТНК), що займають за кількістю перше місце серед десяти найбільших міжнародних компаній, базується на перевагах оптимального місця розташування їхніх підприємств на всіх континентах нашої планети, на багатих природних ресурсах і досвіді міжнародного менеджменту. </a:t>
            </a:r>
          </a:p>
        </p:txBody>
      </p:sp>
    </p:spTree>
    <p:extLst>
      <p:ext uri="{BB962C8B-B14F-4D97-AF65-F5344CB8AC3E}">
        <p14:creationId xmlns:p14="http://schemas.microsoft.com/office/powerpoint/2010/main" val="16395049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0"/>
            <a:ext cx="7884368" cy="1524000"/>
          </a:xfrm>
        </p:spPr>
        <p:txBody>
          <a:bodyPr/>
          <a:lstStyle/>
          <a:p>
            <a:r>
              <a:rPr lang="uk-UA" altLang="ru-RU" sz="3200" dirty="0">
                <a:latin typeface="Times New Roman" panose="02020603050405020304" pitchFamily="18" charset="0"/>
              </a:rPr>
              <a:t>Виділяють наступні цілі організації закордонних філій американськими ТНК:</a:t>
            </a:r>
            <a:endParaRPr lang="ru-RU" altLang="ru-RU" sz="3200" dirty="0"/>
          </a:p>
        </p:txBody>
      </p:sp>
      <p:sp>
        <p:nvSpPr>
          <p:cNvPr id="25603" name="Rectangle 3"/>
          <p:cNvSpPr>
            <a:spLocks noGrp="1" noChangeArrowheads="1"/>
          </p:cNvSpPr>
          <p:nvPr>
            <p:ph idx="1"/>
          </p:nvPr>
        </p:nvSpPr>
        <p:spPr>
          <a:xfrm>
            <a:off x="0" y="1752600"/>
            <a:ext cx="9144000" cy="838200"/>
          </a:xfrm>
        </p:spPr>
        <p:txBody>
          <a:bodyPr/>
          <a:lstStyle/>
          <a:p>
            <a:r>
              <a:rPr lang="uk-UA" altLang="ru-RU" sz="2400">
                <a:latin typeface="Times New Roman" panose="02020603050405020304" pitchFamily="18" charset="0"/>
              </a:rPr>
              <a:t>розширення ринків збуту;</a:t>
            </a:r>
          </a:p>
        </p:txBody>
      </p:sp>
      <p:sp>
        <p:nvSpPr>
          <p:cNvPr id="25604" name="Rectangle 4"/>
          <p:cNvSpPr>
            <a:spLocks noChangeArrowheads="1"/>
          </p:cNvSpPr>
          <p:nvPr/>
        </p:nvSpPr>
        <p:spPr bwMode="auto">
          <a:xfrm>
            <a:off x="0" y="2819400"/>
            <a:ext cx="91440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Char char="•"/>
              <a:defRPr sz="32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marL="1143000" indent="-228600">
              <a:spcBef>
                <a:spcPct val="20000"/>
              </a:spcBef>
              <a:buClr>
                <a:schemeClr val="tx2"/>
              </a:buClr>
              <a:buChar char="•"/>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marL="2057400" indent="-228600">
              <a:spcBef>
                <a:spcPct val="20000"/>
              </a:spcBef>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marL="25146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marL="29718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marL="34290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marL="38862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342900" marR="0" lvl="0" indent="-342900" algn="l" defTabSz="914400" rtl="0" eaLnBrk="1" fontAlgn="base" latinLnBrk="0" hangingPunct="1">
              <a:lnSpc>
                <a:spcPct val="100000"/>
              </a:lnSpc>
              <a:spcBef>
                <a:spcPct val="20000"/>
              </a:spcBef>
              <a:spcAft>
                <a:spcPct val="0"/>
              </a:spcAft>
              <a:buClr>
                <a:srgbClr val="00FF99"/>
              </a:buClr>
              <a:buSzTx/>
              <a:buFontTx/>
              <a:buChar char="•"/>
              <a:tabLst/>
              <a:defRPr/>
            </a:pPr>
            <a:r>
              <a:rPr kumimoji="0" lang="uk-UA" altLang="ru-RU" sz="24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збільшення обсягів експорту;</a:t>
            </a:r>
          </a:p>
        </p:txBody>
      </p:sp>
      <p:sp>
        <p:nvSpPr>
          <p:cNvPr id="25605" name="Rectangle 5"/>
          <p:cNvSpPr>
            <a:spLocks noChangeArrowheads="1"/>
          </p:cNvSpPr>
          <p:nvPr/>
        </p:nvSpPr>
        <p:spPr bwMode="auto">
          <a:xfrm>
            <a:off x="0" y="3733800"/>
            <a:ext cx="91440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Char char="•"/>
              <a:defRPr sz="32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marL="1143000" indent="-228600">
              <a:spcBef>
                <a:spcPct val="20000"/>
              </a:spcBef>
              <a:buClr>
                <a:schemeClr val="tx2"/>
              </a:buClr>
              <a:buChar char="•"/>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marL="2057400" indent="-228600">
              <a:spcBef>
                <a:spcPct val="20000"/>
              </a:spcBef>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marL="25146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marL="29718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marL="34290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marL="38862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342900" marR="0" lvl="0" indent="-342900" algn="l" defTabSz="914400" rtl="0" eaLnBrk="1" fontAlgn="base" latinLnBrk="0" hangingPunct="1">
              <a:lnSpc>
                <a:spcPct val="100000"/>
              </a:lnSpc>
              <a:spcBef>
                <a:spcPct val="20000"/>
              </a:spcBef>
              <a:spcAft>
                <a:spcPct val="0"/>
              </a:spcAft>
              <a:buClr>
                <a:srgbClr val="00FF99"/>
              </a:buClr>
              <a:buSzTx/>
              <a:buFontTx/>
              <a:buChar char="•"/>
              <a:tabLst/>
              <a:defRPr/>
            </a:pPr>
            <a:r>
              <a:rPr kumimoji="0" lang="uk-UA" altLang="ru-RU" sz="24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забезпечення сировинними матеріалами;</a:t>
            </a:r>
          </a:p>
        </p:txBody>
      </p:sp>
      <p:sp>
        <p:nvSpPr>
          <p:cNvPr id="25606" name="Rectangle 6"/>
          <p:cNvSpPr>
            <a:spLocks noChangeArrowheads="1"/>
          </p:cNvSpPr>
          <p:nvPr/>
        </p:nvSpPr>
        <p:spPr bwMode="auto">
          <a:xfrm>
            <a:off x="0" y="4648200"/>
            <a:ext cx="91440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Char char="•"/>
              <a:defRPr sz="32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marL="1143000" indent="-228600">
              <a:spcBef>
                <a:spcPct val="20000"/>
              </a:spcBef>
              <a:buClr>
                <a:schemeClr val="tx2"/>
              </a:buClr>
              <a:buChar char="•"/>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marL="2057400" indent="-228600">
              <a:spcBef>
                <a:spcPct val="20000"/>
              </a:spcBef>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marL="25146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marL="29718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marL="34290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marL="38862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342900" marR="0" lvl="0" indent="-342900" algn="l" defTabSz="914400" rtl="0" eaLnBrk="1" fontAlgn="base" latinLnBrk="0" hangingPunct="1">
              <a:lnSpc>
                <a:spcPct val="100000"/>
              </a:lnSpc>
              <a:spcBef>
                <a:spcPct val="20000"/>
              </a:spcBef>
              <a:spcAft>
                <a:spcPct val="0"/>
              </a:spcAft>
              <a:buClr>
                <a:srgbClr val="00FF99"/>
              </a:buClr>
              <a:buSzTx/>
              <a:buFontTx/>
              <a:buChar char="•"/>
              <a:tabLst/>
              <a:defRPr/>
            </a:pPr>
            <a:r>
              <a:rPr kumimoji="0" lang="uk-UA" altLang="ru-RU" sz="24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придбання унікальних технологій;</a:t>
            </a:r>
          </a:p>
        </p:txBody>
      </p:sp>
      <p:sp>
        <p:nvSpPr>
          <p:cNvPr id="25607" name="Rectangle 7"/>
          <p:cNvSpPr>
            <a:spLocks noChangeArrowheads="1"/>
          </p:cNvSpPr>
          <p:nvPr/>
        </p:nvSpPr>
        <p:spPr bwMode="auto">
          <a:xfrm>
            <a:off x="0" y="5638800"/>
            <a:ext cx="90678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Char char="•"/>
              <a:defRPr sz="32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marL="1143000" indent="-228600">
              <a:spcBef>
                <a:spcPct val="20000"/>
              </a:spcBef>
              <a:buClr>
                <a:schemeClr val="tx2"/>
              </a:buClr>
              <a:buChar char="•"/>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marL="2057400" indent="-228600">
              <a:spcBef>
                <a:spcPct val="20000"/>
              </a:spcBef>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marL="25146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marL="29718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marL="34290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marL="38862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342900" marR="0" lvl="0" indent="-342900" algn="l" defTabSz="914400" rtl="0" eaLnBrk="1" fontAlgn="base" latinLnBrk="0" hangingPunct="1">
              <a:lnSpc>
                <a:spcPct val="100000"/>
              </a:lnSpc>
              <a:spcBef>
                <a:spcPct val="20000"/>
              </a:spcBef>
              <a:spcAft>
                <a:spcPct val="0"/>
              </a:spcAft>
              <a:buClr>
                <a:srgbClr val="00FF99"/>
              </a:buClr>
              <a:buSzTx/>
              <a:buFontTx/>
              <a:buChar char="•"/>
              <a:tabLst/>
              <a:defRPr/>
            </a:pPr>
            <a:r>
              <a:rPr kumimoji="0" lang="uk-UA" altLang="ru-RU" sz="24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підвищення ефективності функціонування;</a:t>
            </a:r>
          </a:p>
        </p:txBody>
      </p:sp>
    </p:spTree>
    <p:extLst>
      <p:ext uri="{BB962C8B-B14F-4D97-AF65-F5344CB8AC3E}">
        <p14:creationId xmlns:p14="http://schemas.microsoft.com/office/powerpoint/2010/main" val="6021625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0" y="228600"/>
            <a:ext cx="7884368" cy="1371600"/>
          </a:xfrm>
        </p:spPr>
        <p:txBody>
          <a:bodyPr>
            <a:normAutofit fontScale="90000"/>
          </a:bodyPr>
          <a:lstStyle/>
          <a:p>
            <a:r>
              <a:rPr lang="ru-RU" altLang="ru-RU" sz="2800" dirty="0" err="1">
                <a:latin typeface="Times New Roman" panose="02020603050405020304" pitchFamily="18" charset="0"/>
              </a:rPr>
              <a:t>Американські</a:t>
            </a:r>
            <a:r>
              <a:rPr lang="ru-RU" altLang="ru-RU" sz="2800" dirty="0">
                <a:latin typeface="Times New Roman" panose="02020603050405020304" pitchFamily="18" charset="0"/>
              </a:rPr>
              <a:t> </a:t>
            </a:r>
            <a:r>
              <a:rPr lang="ru-RU" altLang="ru-RU" sz="2800" dirty="0" err="1">
                <a:latin typeface="Times New Roman" panose="02020603050405020304" pitchFamily="18" charset="0"/>
              </a:rPr>
              <a:t>менеджери</a:t>
            </a:r>
            <a:r>
              <a:rPr lang="ru-RU" altLang="ru-RU" sz="2800" dirty="0">
                <a:latin typeface="Times New Roman" panose="02020603050405020304" pitchFamily="18" charset="0"/>
              </a:rPr>
              <a:t> </a:t>
            </a:r>
            <a:r>
              <a:rPr lang="ru-RU" altLang="ru-RU" sz="2800" dirty="0" err="1">
                <a:latin typeface="Times New Roman" panose="02020603050405020304" pitchFamily="18" charset="0"/>
              </a:rPr>
              <a:t>класифікують</a:t>
            </a:r>
            <a:r>
              <a:rPr lang="ru-RU" altLang="ru-RU" sz="2800" dirty="0">
                <a:latin typeface="Times New Roman" panose="02020603050405020304" pitchFamily="18" charset="0"/>
              </a:rPr>
              <a:t> </a:t>
            </a:r>
            <a:r>
              <a:rPr lang="ru-RU" altLang="ru-RU" sz="2800" dirty="0" err="1">
                <a:latin typeface="Times New Roman" panose="02020603050405020304" pitchFamily="18" charset="0"/>
              </a:rPr>
              <a:t>обсяг</a:t>
            </a:r>
            <a:r>
              <a:rPr lang="ru-RU" altLang="ru-RU" sz="2800" dirty="0">
                <a:latin typeface="Times New Roman" panose="02020603050405020304" pitchFamily="18" charset="0"/>
              </a:rPr>
              <a:t> і </a:t>
            </a:r>
            <a:r>
              <a:rPr lang="ru-RU" altLang="ru-RU" sz="2800" dirty="0" err="1">
                <a:latin typeface="Times New Roman" panose="02020603050405020304" pitchFamily="18" charset="0"/>
              </a:rPr>
              <a:t>якість</a:t>
            </a:r>
            <a:r>
              <a:rPr lang="ru-RU" altLang="ru-RU" sz="2800" dirty="0">
                <a:latin typeface="Times New Roman" panose="02020603050405020304" pitchFamily="18" charset="0"/>
              </a:rPr>
              <a:t> </a:t>
            </a:r>
            <a:r>
              <a:rPr lang="ru-RU" altLang="ru-RU" sz="2800" dirty="0" err="1">
                <a:latin typeface="Times New Roman" panose="02020603050405020304" pitchFamily="18" charset="0"/>
              </a:rPr>
              <a:t>переданої</a:t>
            </a:r>
            <a:r>
              <a:rPr lang="ru-RU" altLang="ru-RU" sz="2800" dirty="0">
                <a:latin typeface="Times New Roman" panose="02020603050405020304" pitchFamily="18" charset="0"/>
              </a:rPr>
              <a:t> </a:t>
            </a:r>
            <a:r>
              <a:rPr lang="ru-RU" altLang="ru-RU" sz="2800" dirty="0" err="1">
                <a:latin typeface="Times New Roman" panose="02020603050405020304" pitchFamily="18" charset="0"/>
              </a:rPr>
              <a:t>технології</a:t>
            </a:r>
            <a:r>
              <a:rPr lang="ru-RU" altLang="ru-RU" sz="2800" dirty="0">
                <a:latin typeface="Times New Roman" panose="02020603050405020304" pitchFamily="18" charset="0"/>
              </a:rPr>
              <a:t> таким чином:</a:t>
            </a:r>
            <a:r>
              <a:rPr lang="ru-RU" altLang="ru-RU" sz="4000" dirty="0"/>
              <a:t> </a:t>
            </a:r>
          </a:p>
        </p:txBody>
      </p:sp>
      <p:sp>
        <p:nvSpPr>
          <p:cNvPr id="26627" name="Rectangle 3"/>
          <p:cNvSpPr>
            <a:spLocks noGrp="1" noChangeArrowheads="1"/>
          </p:cNvSpPr>
          <p:nvPr>
            <p:ph idx="1"/>
          </p:nvPr>
        </p:nvSpPr>
        <p:spPr>
          <a:xfrm>
            <a:off x="0" y="1905000"/>
            <a:ext cx="7956376" cy="914400"/>
          </a:xfrm>
        </p:spPr>
        <p:txBody>
          <a:bodyPr/>
          <a:lstStyle/>
          <a:p>
            <a:pPr>
              <a:lnSpc>
                <a:spcPct val="80000"/>
              </a:lnSpc>
            </a:pPr>
            <a:r>
              <a:rPr lang="ru-RU" altLang="ru-RU" sz="2400" dirty="0" err="1">
                <a:latin typeface="Times New Roman" panose="02020603050405020304" pitchFamily="18" charset="0"/>
              </a:rPr>
              <a:t>високий</a:t>
            </a:r>
            <a:r>
              <a:rPr lang="ru-RU" altLang="ru-RU" sz="2400" dirty="0">
                <a:latin typeface="Times New Roman" panose="02020603050405020304" pitchFamily="18" charset="0"/>
              </a:rPr>
              <a:t> </a:t>
            </a:r>
            <a:r>
              <a:rPr lang="ru-RU" altLang="ru-RU" sz="2400" dirty="0" err="1">
                <a:latin typeface="Times New Roman" panose="02020603050405020304" pitchFamily="18" charset="0"/>
              </a:rPr>
              <a:t>рівень</a:t>
            </a:r>
            <a:r>
              <a:rPr lang="ru-RU" altLang="ru-RU" sz="2400" dirty="0">
                <a:latin typeface="Times New Roman" panose="02020603050405020304" pitchFamily="18" charset="0"/>
              </a:rPr>
              <a:t> </a:t>
            </a:r>
            <a:r>
              <a:rPr lang="ru-RU" altLang="ru-RU" sz="2400" dirty="0" err="1">
                <a:latin typeface="Times New Roman" panose="02020603050405020304" pitchFamily="18" charset="0"/>
              </a:rPr>
              <a:t>переданої</a:t>
            </a:r>
            <a:r>
              <a:rPr lang="ru-RU" altLang="ru-RU" sz="2400" dirty="0">
                <a:latin typeface="Times New Roman" panose="02020603050405020304" pitchFamily="18" charset="0"/>
              </a:rPr>
              <a:t> </a:t>
            </a:r>
            <a:r>
              <a:rPr lang="ru-RU" altLang="ru-RU" sz="2400" dirty="0" err="1">
                <a:latin typeface="Times New Roman" panose="02020603050405020304" pitchFamily="18" charset="0"/>
              </a:rPr>
              <a:t>технології</a:t>
            </a:r>
            <a:r>
              <a:rPr lang="ru-RU" altLang="ru-RU" sz="2400" dirty="0">
                <a:latin typeface="Times New Roman" panose="02020603050405020304" pitchFamily="18" charset="0"/>
              </a:rPr>
              <a:t>, коли </a:t>
            </a:r>
            <a:r>
              <a:rPr lang="ru-RU" altLang="ru-RU" sz="2400" dirty="0" err="1">
                <a:latin typeface="Times New Roman" panose="02020603050405020304" pitchFamily="18" charset="0"/>
              </a:rPr>
              <a:t>технологічний</a:t>
            </a:r>
            <a:r>
              <a:rPr lang="ru-RU" altLang="ru-RU" sz="2400" dirty="0">
                <a:latin typeface="Times New Roman" panose="02020603050405020304" pitchFamily="18" charset="0"/>
              </a:rPr>
              <a:t> </a:t>
            </a:r>
            <a:r>
              <a:rPr lang="ru-RU" altLang="ru-RU" sz="2400" dirty="0" err="1">
                <a:latin typeface="Times New Roman" panose="02020603050405020304" pitchFamily="18" charset="0"/>
              </a:rPr>
              <a:t>розрив</a:t>
            </a:r>
            <a:r>
              <a:rPr lang="ru-RU" altLang="ru-RU" sz="2400" dirty="0">
                <a:latin typeface="Times New Roman" panose="02020603050405020304" pitchFamily="18" charset="0"/>
              </a:rPr>
              <a:t> </a:t>
            </a:r>
            <a:r>
              <a:rPr lang="ru-RU" altLang="ru-RU" sz="2400" dirty="0" err="1">
                <a:latin typeface="Times New Roman" panose="02020603050405020304" pitchFamily="18" charset="0"/>
              </a:rPr>
              <a:t>між</a:t>
            </a:r>
            <a:r>
              <a:rPr lang="ru-RU" altLang="ru-RU" sz="2400" dirty="0">
                <a:latin typeface="Times New Roman" panose="02020603050405020304" pitchFamily="18" charset="0"/>
              </a:rPr>
              <a:t> </a:t>
            </a:r>
            <a:r>
              <a:rPr lang="ru-RU" altLang="ru-RU" sz="2400" dirty="0" err="1">
                <a:latin typeface="Times New Roman" panose="02020603050405020304" pitchFamily="18" charset="0"/>
              </a:rPr>
              <a:t>країною</a:t>
            </a:r>
            <a:r>
              <a:rPr lang="ru-RU" altLang="ru-RU" sz="2400" dirty="0">
                <a:latin typeface="Times New Roman" panose="02020603050405020304" pitchFamily="18" charset="0"/>
              </a:rPr>
              <a:t> яка </a:t>
            </a:r>
            <a:r>
              <a:rPr lang="ru-RU" altLang="ru-RU" sz="2400" dirty="0" err="1">
                <a:latin typeface="Times New Roman" panose="02020603050405020304" pitchFamily="18" charset="0"/>
              </a:rPr>
              <a:t>передає</a:t>
            </a:r>
            <a:r>
              <a:rPr lang="ru-RU" altLang="ru-RU" sz="2400" dirty="0">
                <a:latin typeface="Times New Roman" panose="02020603050405020304" pitchFamily="18" charset="0"/>
              </a:rPr>
              <a:t> </a:t>
            </a:r>
            <a:r>
              <a:rPr lang="ru-RU" altLang="ru-RU" sz="2400" dirty="0" err="1">
                <a:latin typeface="Times New Roman" panose="02020603050405020304" pitchFamily="18" charset="0"/>
              </a:rPr>
              <a:t>технологію</a:t>
            </a:r>
            <a:r>
              <a:rPr lang="ru-RU" altLang="ru-RU" sz="2400" dirty="0">
                <a:latin typeface="Times New Roman" panose="02020603050405020304" pitchFamily="18" charset="0"/>
              </a:rPr>
              <a:t> та </a:t>
            </a:r>
            <a:r>
              <a:rPr lang="ru-RU" altLang="ru-RU" sz="2400" dirty="0" err="1">
                <a:latin typeface="Times New Roman" panose="02020603050405020304" pitchFamily="18" charset="0"/>
              </a:rPr>
              <a:t>приймаючої</a:t>
            </a:r>
            <a:r>
              <a:rPr lang="ru-RU" altLang="ru-RU" sz="2400" dirty="0">
                <a:latin typeface="Times New Roman" panose="02020603050405020304" pitchFamily="18" charset="0"/>
              </a:rPr>
              <a:t> </a:t>
            </a:r>
            <a:r>
              <a:rPr lang="ru-RU" altLang="ru-RU" sz="2400" dirty="0" err="1">
                <a:latin typeface="Times New Roman" panose="02020603050405020304" pitchFamily="18" charset="0"/>
              </a:rPr>
              <a:t>її</a:t>
            </a:r>
            <a:r>
              <a:rPr lang="ru-RU" altLang="ru-RU" sz="2400" dirty="0">
                <a:latin typeface="Times New Roman" panose="02020603050405020304" pitchFamily="18" charset="0"/>
              </a:rPr>
              <a:t> </a:t>
            </a:r>
            <a:r>
              <a:rPr lang="ru-RU" altLang="ru-RU" sz="2400" dirty="0" err="1">
                <a:latin typeface="Times New Roman" panose="02020603050405020304" pitchFamily="18" charset="0"/>
              </a:rPr>
              <a:t>компаніями</a:t>
            </a:r>
            <a:r>
              <a:rPr lang="ru-RU" altLang="ru-RU" sz="2400" dirty="0">
                <a:latin typeface="Times New Roman" panose="02020603050405020304" pitchFamily="18" charset="0"/>
              </a:rPr>
              <a:t> </a:t>
            </a:r>
            <a:r>
              <a:rPr lang="ru-RU" altLang="ru-RU" sz="2400" dirty="0" err="1">
                <a:latin typeface="Times New Roman" panose="02020603050405020304" pitchFamily="18" charset="0"/>
              </a:rPr>
              <a:t>перевищує</a:t>
            </a:r>
            <a:r>
              <a:rPr lang="ru-RU" altLang="ru-RU" sz="2400" dirty="0">
                <a:latin typeface="Times New Roman" panose="02020603050405020304" pitchFamily="18" charset="0"/>
              </a:rPr>
              <a:t> 10 </a:t>
            </a:r>
            <a:r>
              <a:rPr lang="ru-RU" altLang="ru-RU" sz="2400" dirty="0" err="1">
                <a:latin typeface="Times New Roman" panose="02020603050405020304" pitchFamily="18" charset="0"/>
              </a:rPr>
              <a:t>років</a:t>
            </a:r>
            <a:r>
              <a:rPr lang="ru-RU" altLang="ru-RU" sz="2400" dirty="0">
                <a:latin typeface="Times New Roman" panose="02020603050405020304" pitchFamily="18" charset="0"/>
              </a:rPr>
              <a:t>;</a:t>
            </a:r>
          </a:p>
        </p:txBody>
      </p:sp>
      <p:sp>
        <p:nvSpPr>
          <p:cNvPr id="26628" name="Rectangle 4"/>
          <p:cNvSpPr>
            <a:spLocks noChangeArrowheads="1"/>
          </p:cNvSpPr>
          <p:nvPr/>
        </p:nvSpPr>
        <p:spPr bwMode="auto">
          <a:xfrm>
            <a:off x="0" y="3429000"/>
            <a:ext cx="9144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Char char="•"/>
              <a:defRPr sz="32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marL="1143000" indent="-228600">
              <a:spcBef>
                <a:spcPct val="20000"/>
              </a:spcBef>
              <a:buClr>
                <a:schemeClr val="tx2"/>
              </a:buClr>
              <a:buChar char="•"/>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marL="2057400" indent="-228600">
              <a:spcBef>
                <a:spcPct val="20000"/>
              </a:spcBef>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marL="25146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marL="29718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marL="34290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marL="38862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342900" marR="0" lvl="0" indent="-342900" algn="l" defTabSz="914400" rtl="0" eaLnBrk="1" fontAlgn="base" latinLnBrk="0" hangingPunct="1">
              <a:lnSpc>
                <a:spcPct val="80000"/>
              </a:lnSpc>
              <a:spcBef>
                <a:spcPct val="20000"/>
              </a:spcBef>
              <a:spcAft>
                <a:spcPct val="0"/>
              </a:spcAft>
              <a:buClr>
                <a:srgbClr val="00FF99"/>
              </a:buClr>
              <a:buSzTx/>
              <a:buFontTx/>
              <a:buChar char="•"/>
              <a:tabLst/>
              <a:defRPr/>
            </a:pPr>
            <a:r>
              <a:rPr kumimoji="0" lang="ru-RU" altLang="ru-RU" sz="24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середній рівень переданої технології, коли технологічна відсталість фірм приймаючої країни від передавальної технологію корпорації не перевищує 10 років;</a:t>
            </a:r>
            <a:endParaRPr kumimoji="0" lang="ru-RU" altLang="ru-RU" sz="24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Garamond" panose="02020404030301010803" pitchFamily="18" charset="0"/>
              <a:ea typeface="+mn-ea"/>
              <a:cs typeface="Arial" panose="020B0604020202020204" pitchFamily="34" charset="0"/>
            </a:endParaRPr>
          </a:p>
        </p:txBody>
      </p:sp>
      <p:sp>
        <p:nvSpPr>
          <p:cNvPr id="26629" name="Rectangle 5"/>
          <p:cNvSpPr>
            <a:spLocks noChangeArrowheads="1"/>
          </p:cNvSpPr>
          <p:nvPr/>
        </p:nvSpPr>
        <p:spPr bwMode="auto">
          <a:xfrm>
            <a:off x="0" y="5029200"/>
            <a:ext cx="8028384"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Char char="•"/>
              <a:defRPr sz="32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marL="1143000" indent="-228600">
              <a:spcBef>
                <a:spcPct val="20000"/>
              </a:spcBef>
              <a:buClr>
                <a:schemeClr val="tx2"/>
              </a:buClr>
              <a:buChar char="•"/>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marL="2057400" indent="-228600">
              <a:spcBef>
                <a:spcPct val="20000"/>
              </a:spcBef>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marL="25146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marL="29718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marL="34290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marL="38862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342900" marR="0" lvl="0" indent="-342900" algn="l" defTabSz="914400" rtl="0" eaLnBrk="1" fontAlgn="base" latinLnBrk="0" hangingPunct="1">
              <a:lnSpc>
                <a:spcPct val="80000"/>
              </a:lnSpc>
              <a:spcBef>
                <a:spcPct val="20000"/>
              </a:spcBef>
              <a:spcAft>
                <a:spcPct val="0"/>
              </a:spcAft>
              <a:buClr>
                <a:srgbClr val="00FF99"/>
              </a:buClr>
              <a:buSzTx/>
              <a:buFontTx/>
              <a:buChar char="•"/>
              <a:tabLst/>
              <a:defRPr/>
            </a:pP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мінімальний</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обсяг</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переданої</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технології</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коли </a:t>
            </a: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фірми</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приймаючої</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країни</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знаходяться</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приблизно</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на одному </a:t>
            </a: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технологічному</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рівні</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з </a:t>
            </a: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закордонним</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філією</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американської</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корпорації</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a:t>
            </a:r>
          </a:p>
        </p:txBody>
      </p:sp>
    </p:spTree>
    <p:extLst>
      <p:ext uri="{BB962C8B-B14F-4D97-AF65-F5344CB8AC3E}">
        <p14:creationId xmlns:p14="http://schemas.microsoft.com/office/powerpoint/2010/main" val="17320388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52400" y="274638"/>
            <a:ext cx="7803976" cy="2697162"/>
          </a:xfrm>
        </p:spPr>
        <p:txBody>
          <a:bodyPr>
            <a:normAutofit fontScale="90000"/>
          </a:bodyPr>
          <a:lstStyle/>
          <a:p>
            <a:r>
              <a:rPr lang="ru-RU" altLang="ru-RU" sz="2400" b="0" dirty="0" err="1">
                <a:solidFill>
                  <a:schemeClr val="hlink"/>
                </a:solidFill>
                <a:latin typeface="Times New Roman" panose="02020603050405020304" pitchFamily="18" charset="0"/>
              </a:rPr>
              <a:t>Швидше</a:t>
            </a:r>
            <a:r>
              <a:rPr lang="ru-RU" altLang="ru-RU" sz="2400" b="0" dirty="0">
                <a:solidFill>
                  <a:schemeClr val="hlink"/>
                </a:solidFill>
                <a:latin typeface="Times New Roman" panose="02020603050405020304" pitchFamily="18" charset="0"/>
              </a:rPr>
              <a:t> і з </a:t>
            </a:r>
            <a:r>
              <a:rPr lang="ru-RU" altLang="ru-RU" sz="2400" b="0" dirty="0" err="1">
                <a:solidFill>
                  <a:schemeClr val="hlink"/>
                </a:solidFill>
                <a:latin typeface="Times New Roman" panose="02020603050405020304" pitchFamily="18" charset="0"/>
              </a:rPr>
              <a:t>меншими</a:t>
            </a:r>
            <a:r>
              <a:rPr lang="ru-RU" altLang="ru-RU" sz="2400" b="0" dirty="0">
                <a:solidFill>
                  <a:schemeClr val="hlink"/>
                </a:solidFill>
                <a:latin typeface="Times New Roman" panose="02020603050405020304" pitchFamily="18" charset="0"/>
              </a:rPr>
              <a:t> </a:t>
            </a:r>
            <a:r>
              <a:rPr lang="ru-RU" altLang="ru-RU" sz="2400" b="0" dirty="0" err="1">
                <a:solidFill>
                  <a:schemeClr val="hlink"/>
                </a:solidFill>
                <a:effectLst/>
                <a:latin typeface="Times New Roman" panose="02020603050405020304" pitchFamily="18" charset="0"/>
              </a:rPr>
              <a:t>витратами</a:t>
            </a:r>
            <a:r>
              <a:rPr lang="ru-RU" altLang="ru-RU" sz="2400" b="0" dirty="0">
                <a:solidFill>
                  <a:schemeClr val="hlink"/>
                </a:solidFill>
                <a:effectLst/>
                <a:latin typeface="Times New Roman" panose="02020603050405020304" pitchFamily="18" charset="0"/>
              </a:rPr>
              <a:t> </a:t>
            </a:r>
            <a:r>
              <a:rPr lang="ru-RU" altLang="ru-RU" sz="2400" b="0" dirty="0" err="1">
                <a:solidFill>
                  <a:schemeClr val="hlink"/>
                </a:solidFill>
                <a:effectLst/>
                <a:latin typeface="Times New Roman" panose="02020603050405020304" pitchFamily="18" charset="0"/>
              </a:rPr>
              <a:t>закордонні</a:t>
            </a:r>
            <a:r>
              <a:rPr lang="ru-RU" altLang="ru-RU" sz="2400" b="0" dirty="0">
                <a:solidFill>
                  <a:schemeClr val="hlink"/>
                </a:solidFill>
                <a:effectLst/>
                <a:latin typeface="Times New Roman" panose="02020603050405020304" pitchFamily="18" charset="0"/>
              </a:rPr>
              <a:t> </a:t>
            </a:r>
            <a:r>
              <a:rPr lang="ru-RU" altLang="ru-RU" sz="2400" b="0" dirty="0" err="1">
                <a:solidFill>
                  <a:schemeClr val="hlink"/>
                </a:solidFill>
                <a:effectLst/>
                <a:latin typeface="Times New Roman" panose="02020603050405020304" pitchFamily="18" charset="0"/>
              </a:rPr>
              <a:t>філії</a:t>
            </a:r>
            <a:r>
              <a:rPr lang="ru-RU" altLang="ru-RU" sz="2400" b="0" dirty="0">
                <a:solidFill>
                  <a:schemeClr val="hlink"/>
                </a:solidFill>
                <a:effectLst/>
                <a:latin typeface="Times New Roman" panose="02020603050405020304" pitchFamily="18" charset="0"/>
              </a:rPr>
              <a:t> </a:t>
            </a:r>
            <a:r>
              <a:rPr lang="ru-RU" altLang="ru-RU" sz="2400" b="0" dirty="0" err="1">
                <a:solidFill>
                  <a:schemeClr val="hlink"/>
                </a:solidFill>
                <a:effectLst/>
                <a:latin typeface="Times New Roman" panose="02020603050405020304" pitchFamily="18" charset="0"/>
              </a:rPr>
              <a:t>американських</a:t>
            </a:r>
            <a:r>
              <a:rPr lang="ru-RU" altLang="ru-RU" sz="2400" b="0" dirty="0">
                <a:solidFill>
                  <a:schemeClr val="hlink"/>
                </a:solidFill>
                <a:effectLst/>
                <a:latin typeface="Times New Roman" panose="02020603050405020304" pitchFamily="18" charset="0"/>
              </a:rPr>
              <a:t> ТНК </a:t>
            </a:r>
            <a:r>
              <a:rPr lang="ru-RU" altLang="ru-RU" sz="2400" b="0" dirty="0" err="1">
                <a:solidFill>
                  <a:schemeClr val="hlink"/>
                </a:solidFill>
                <a:effectLst/>
                <a:latin typeface="Times New Roman" panose="02020603050405020304" pitchFamily="18" charset="0"/>
              </a:rPr>
              <a:t>розвивають</a:t>
            </a:r>
            <a:r>
              <a:rPr lang="ru-RU" altLang="ru-RU" sz="2400" b="0" dirty="0">
                <a:solidFill>
                  <a:schemeClr val="hlink"/>
                </a:solidFill>
                <a:effectLst/>
                <a:latin typeface="Times New Roman" panose="02020603050405020304" pitchFamily="18" charset="0"/>
              </a:rPr>
              <a:t> свою </a:t>
            </a:r>
            <a:r>
              <a:rPr lang="ru-RU" altLang="ru-RU" sz="2400" b="0" dirty="0" err="1">
                <a:solidFill>
                  <a:schemeClr val="hlink"/>
                </a:solidFill>
                <a:effectLst/>
                <a:latin typeface="Times New Roman" panose="02020603050405020304" pitchFamily="18" charset="0"/>
              </a:rPr>
              <a:t>діяльність</a:t>
            </a:r>
            <a:r>
              <a:rPr lang="ru-RU" altLang="ru-RU" sz="2400" b="0" dirty="0">
                <a:solidFill>
                  <a:schemeClr val="hlink"/>
                </a:solidFill>
                <a:effectLst/>
                <a:latin typeface="Times New Roman" panose="02020603050405020304" pitchFamily="18" charset="0"/>
              </a:rPr>
              <a:t> у </a:t>
            </a:r>
            <a:r>
              <a:rPr lang="ru-RU" altLang="ru-RU" sz="2400" b="0" dirty="0" err="1">
                <a:solidFill>
                  <a:schemeClr val="hlink"/>
                </a:solidFill>
                <a:effectLst/>
                <a:latin typeface="Times New Roman" panose="02020603050405020304" pitchFamily="18" charset="0"/>
              </a:rPr>
              <a:t>країнах</a:t>
            </a:r>
            <a:r>
              <a:rPr lang="ru-RU" altLang="ru-RU" sz="2400" b="0" dirty="0">
                <a:solidFill>
                  <a:schemeClr val="hlink"/>
                </a:solidFill>
                <a:effectLst/>
                <a:latin typeface="Times New Roman" panose="02020603050405020304" pitchFamily="18" charset="0"/>
              </a:rPr>
              <a:t>, </a:t>
            </a:r>
            <a:r>
              <a:rPr lang="ru-RU" altLang="ru-RU" sz="2400" b="0" dirty="0" err="1">
                <a:solidFill>
                  <a:schemeClr val="hlink"/>
                </a:solidFill>
                <a:effectLst/>
                <a:latin typeface="Times New Roman" panose="02020603050405020304" pitchFamily="18" charset="0"/>
              </a:rPr>
              <a:t>які</a:t>
            </a:r>
            <a:r>
              <a:rPr lang="ru-RU" altLang="ru-RU" sz="2400" b="0" dirty="0">
                <a:solidFill>
                  <a:schemeClr val="hlink"/>
                </a:solidFill>
                <a:effectLst/>
                <a:latin typeface="Times New Roman" panose="02020603050405020304" pitchFamily="18" charset="0"/>
              </a:rPr>
              <a:t> </a:t>
            </a:r>
            <a:r>
              <a:rPr lang="ru-RU" altLang="ru-RU" sz="2400" b="0" dirty="0" err="1">
                <a:solidFill>
                  <a:schemeClr val="hlink"/>
                </a:solidFill>
                <a:effectLst/>
                <a:latin typeface="Times New Roman" panose="02020603050405020304" pitchFamily="18" charset="0"/>
              </a:rPr>
              <a:t>прагнуть</a:t>
            </a:r>
            <a:r>
              <a:rPr lang="ru-RU" altLang="ru-RU" sz="2400" b="0" dirty="0">
                <a:solidFill>
                  <a:schemeClr val="hlink"/>
                </a:solidFill>
                <a:effectLst/>
                <a:latin typeface="Times New Roman" panose="02020603050405020304" pitchFamily="18" charset="0"/>
              </a:rPr>
              <a:t> </a:t>
            </a:r>
            <a:r>
              <a:rPr lang="ru-RU" altLang="ru-RU" sz="2400" b="0" dirty="0" err="1">
                <a:solidFill>
                  <a:schemeClr val="hlink"/>
                </a:solidFill>
                <a:effectLst/>
                <a:latin typeface="Times New Roman" panose="02020603050405020304" pitchFamily="18" charset="0"/>
              </a:rPr>
              <a:t>лібералізувати</a:t>
            </a:r>
            <a:r>
              <a:rPr lang="ru-RU" altLang="ru-RU" sz="2400" b="0" dirty="0">
                <a:solidFill>
                  <a:schemeClr val="hlink"/>
                </a:solidFill>
                <a:effectLst/>
                <a:latin typeface="Times New Roman" panose="02020603050405020304" pitchFamily="18" charset="0"/>
              </a:rPr>
              <a:t> </a:t>
            </a:r>
            <a:r>
              <a:rPr lang="ru-RU" altLang="ru-RU" sz="2400" b="0" dirty="0" err="1">
                <a:solidFill>
                  <a:schemeClr val="hlink"/>
                </a:solidFill>
                <a:effectLst/>
                <a:latin typeface="Times New Roman" panose="02020603050405020304" pitchFamily="18" charset="0"/>
              </a:rPr>
              <a:t>свої</a:t>
            </a:r>
            <a:r>
              <a:rPr lang="ru-RU" altLang="ru-RU" sz="2400" b="0" dirty="0">
                <a:solidFill>
                  <a:schemeClr val="hlink"/>
                </a:solidFill>
                <a:effectLst/>
                <a:latin typeface="Times New Roman" panose="02020603050405020304" pitchFamily="18" charset="0"/>
              </a:rPr>
              <a:t> </a:t>
            </a:r>
            <a:r>
              <a:rPr lang="ru-RU" altLang="ru-RU" sz="2400" b="0" dirty="0" err="1">
                <a:solidFill>
                  <a:schemeClr val="hlink"/>
                </a:solidFill>
                <a:effectLst/>
                <a:latin typeface="Times New Roman" panose="02020603050405020304" pitchFamily="18" charset="0"/>
              </a:rPr>
              <a:t>правові</a:t>
            </a:r>
            <a:r>
              <a:rPr lang="ru-RU" altLang="ru-RU" sz="2400" b="0" dirty="0">
                <a:solidFill>
                  <a:schemeClr val="hlink"/>
                </a:solidFill>
                <a:effectLst/>
                <a:latin typeface="Times New Roman" panose="02020603050405020304" pitchFamily="18" charset="0"/>
              </a:rPr>
              <a:t> </a:t>
            </a:r>
            <a:r>
              <a:rPr lang="ru-RU" altLang="ru-RU" sz="2400" b="0" dirty="0" err="1">
                <a:solidFill>
                  <a:schemeClr val="hlink"/>
                </a:solidFill>
                <a:effectLst/>
                <a:latin typeface="Times New Roman" panose="02020603050405020304" pitchFamily="18" charset="0"/>
              </a:rPr>
              <a:t>норми</a:t>
            </a:r>
            <a:r>
              <a:rPr lang="ru-RU" altLang="ru-RU" sz="2400" b="0" dirty="0">
                <a:solidFill>
                  <a:schemeClr val="hlink"/>
                </a:solidFill>
                <a:effectLst/>
                <a:latin typeface="Times New Roman" panose="02020603050405020304" pitchFamily="18" charset="0"/>
              </a:rPr>
              <a:t> </a:t>
            </a:r>
            <a:r>
              <a:rPr lang="ru-RU" altLang="ru-RU" sz="2400" b="0" dirty="0" err="1">
                <a:solidFill>
                  <a:schemeClr val="hlink"/>
                </a:solidFill>
                <a:effectLst/>
                <a:latin typeface="Times New Roman" panose="02020603050405020304" pitchFamily="18" charset="0"/>
              </a:rPr>
              <a:t>щодо</a:t>
            </a:r>
            <a:r>
              <a:rPr lang="ru-RU" altLang="ru-RU" sz="2400" b="0" dirty="0">
                <a:solidFill>
                  <a:schemeClr val="hlink"/>
                </a:solidFill>
                <a:effectLst/>
                <a:latin typeface="Times New Roman" panose="02020603050405020304" pitchFamily="18" charset="0"/>
              </a:rPr>
              <a:t> </a:t>
            </a:r>
            <a:r>
              <a:rPr lang="ru-RU" altLang="ru-RU" sz="2400" b="0" dirty="0" err="1">
                <a:solidFill>
                  <a:schemeClr val="hlink"/>
                </a:solidFill>
                <a:effectLst/>
                <a:latin typeface="Times New Roman" panose="02020603050405020304" pitchFamily="18" charset="0"/>
              </a:rPr>
              <a:t>закордонних</a:t>
            </a:r>
            <a:r>
              <a:rPr lang="ru-RU" altLang="ru-RU" sz="2400" b="0" dirty="0">
                <a:solidFill>
                  <a:schemeClr val="hlink"/>
                </a:solidFill>
                <a:effectLst/>
                <a:latin typeface="Times New Roman" panose="02020603050405020304" pitchFamily="18" charset="0"/>
              </a:rPr>
              <a:t> </a:t>
            </a:r>
            <a:r>
              <a:rPr lang="ru-RU" altLang="ru-RU" sz="2400" b="0" dirty="0" err="1">
                <a:solidFill>
                  <a:schemeClr val="hlink"/>
                </a:solidFill>
                <a:effectLst/>
                <a:latin typeface="Times New Roman" panose="02020603050405020304" pitchFamily="18" charset="0"/>
              </a:rPr>
              <a:t>інвестицій</a:t>
            </a:r>
            <a:r>
              <a:rPr lang="ru-RU" altLang="ru-RU" sz="2400" b="0" dirty="0">
                <a:solidFill>
                  <a:schemeClr val="hlink"/>
                </a:solidFill>
                <a:effectLst/>
                <a:latin typeface="Times New Roman" panose="02020603050405020304" pitchFamily="18" charset="0"/>
              </a:rPr>
              <a:t> у </a:t>
            </a:r>
            <a:r>
              <a:rPr lang="ru-RU" altLang="ru-RU" sz="2400" b="0" dirty="0" err="1">
                <a:solidFill>
                  <a:schemeClr val="hlink"/>
                </a:solidFill>
                <a:effectLst/>
                <a:latin typeface="Times New Roman" panose="02020603050405020304" pitchFamily="18" charset="0"/>
              </a:rPr>
              <a:t>відповідності</a:t>
            </a:r>
            <a:r>
              <a:rPr lang="ru-RU" altLang="ru-RU" sz="2400" b="0" dirty="0">
                <a:solidFill>
                  <a:schemeClr val="hlink"/>
                </a:solidFill>
                <a:effectLst/>
                <a:latin typeface="Times New Roman" panose="02020603050405020304" pitchFamily="18" charset="0"/>
              </a:rPr>
              <a:t> з </a:t>
            </a:r>
            <a:r>
              <a:rPr lang="ru-RU" altLang="ru-RU" sz="2400" b="0" dirty="0" err="1">
                <a:solidFill>
                  <a:schemeClr val="hlink"/>
                </a:solidFill>
                <a:effectLst/>
                <a:latin typeface="Times New Roman" panose="02020603050405020304" pitchFamily="18" charset="0"/>
              </a:rPr>
              <a:t>міжнародними</a:t>
            </a:r>
            <a:r>
              <a:rPr lang="ru-RU" altLang="ru-RU" sz="2400" b="0" dirty="0">
                <a:solidFill>
                  <a:schemeClr val="hlink"/>
                </a:solidFill>
                <a:latin typeface="Times New Roman" panose="02020603050405020304" pitchFamily="18" charset="0"/>
              </a:rPr>
              <a:t> </a:t>
            </a:r>
            <a:r>
              <a:rPr lang="ru-RU" altLang="ru-RU" sz="2400" b="0" dirty="0" err="1">
                <a:solidFill>
                  <a:schemeClr val="hlink"/>
                </a:solidFill>
                <a:latin typeface="Times New Roman" panose="02020603050405020304" pitchFamily="18" charset="0"/>
              </a:rPr>
              <a:t>концепціями</a:t>
            </a:r>
            <a:r>
              <a:rPr lang="ru-RU" altLang="ru-RU" sz="2400" b="0" dirty="0">
                <a:solidFill>
                  <a:schemeClr val="hlink"/>
                </a:solidFill>
                <a:latin typeface="Times New Roman" panose="02020603050405020304" pitchFamily="18" charset="0"/>
              </a:rPr>
              <a:t>, </a:t>
            </a:r>
            <a:r>
              <a:rPr lang="ru-RU" altLang="ru-RU" sz="2400" b="0" dirty="0" err="1">
                <a:solidFill>
                  <a:schemeClr val="hlink"/>
                </a:solidFill>
                <a:latin typeface="Times New Roman" panose="02020603050405020304" pitchFamily="18" charset="0"/>
              </a:rPr>
              <a:t>що</a:t>
            </a:r>
            <a:r>
              <a:rPr lang="ru-RU" altLang="ru-RU" sz="2400" b="0" dirty="0">
                <a:solidFill>
                  <a:schemeClr val="hlink"/>
                </a:solidFill>
                <a:latin typeface="Times New Roman" panose="02020603050405020304" pitchFamily="18" charset="0"/>
              </a:rPr>
              <a:t> </a:t>
            </a:r>
            <a:r>
              <a:rPr lang="ru-RU" altLang="ru-RU" sz="2400" b="0" dirty="0" err="1">
                <a:solidFill>
                  <a:schemeClr val="hlink"/>
                </a:solidFill>
                <a:latin typeface="Times New Roman" panose="02020603050405020304" pitchFamily="18" charset="0"/>
              </a:rPr>
              <a:t>базуються</a:t>
            </a:r>
            <a:r>
              <a:rPr lang="ru-RU" altLang="ru-RU" sz="2400" b="0" dirty="0">
                <a:solidFill>
                  <a:schemeClr val="hlink"/>
                </a:solidFill>
                <a:latin typeface="Times New Roman" panose="02020603050405020304" pitchFamily="18" charset="0"/>
              </a:rPr>
              <a:t> на </a:t>
            </a:r>
            <a:r>
              <a:rPr lang="ru-RU" altLang="ru-RU" sz="2400" b="0" dirty="0" err="1">
                <a:solidFill>
                  <a:schemeClr val="hlink"/>
                </a:solidFill>
                <a:latin typeface="Times New Roman" panose="02020603050405020304" pitchFamily="18" charset="0"/>
              </a:rPr>
              <a:t>наступних</a:t>
            </a:r>
            <a:r>
              <a:rPr lang="ru-RU" altLang="ru-RU" sz="2400" b="0" dirty="0">
                <a:solidFill>
                  <a:schemeClr val="hlink"/>
                </a:solidFill>
                <a:latin typeface="Times New Roman" panose="02020603050405020304" pitchFamily="18" charset="0"/>
              </a:rPr>
              <a:t> принципах:</a:t>
            </a:r>
            <a:r>
              <a:rPr lang="ru-RU" altLang="ru-RU" sz="4000" dirty="0"/>
              <a:t> </a:t>
            </a:r>
          </a:p>
        </p:txBody>
      </p:sp>
      <p:sp>
        <p:nvSpPr>
          <p:cNvPr id="28675" name="Rectangle 3"/>
          <p:cNvSpPr>
            <a:spLocks noGrp="1" noChangeArrowheads="1"/>
          </p:cNvSpPr>
          <p:nvPr>
            <p:ph idx="1"/>
          </p:nvPr>
        </p:nvSpPr>
        <p:spPr>
          <a:xfrm>
            <a:off x="0" y="3124200"/>
            <a:ext cx="9144000" cy="914400"/>
          </a:xfrm>
        </p:spPr>
        <p:txBody>
          <a:bodyPr/>
          <a:lstStyle/>
          <a:p>
            <a:r>
              <a:rPr lang="ru-RU" altLang="ru-RU" sz="2400">
                <a:latin typeface="Times New Roman" panose="02020603050405020304" pitchFamily="18" charset="0"/>
              </a:rPr>
              <a:t>надання іноземним компаніям юридичного права вільних інвестицій в економіку приймаючої країни; </a:t>
            </a:r>
          </a:p>
        </p:txBody>
      </p:sp>
      <p:sp>
        <p:nvSpPr>
          <p:cNvPr id="28676" name="Rectangle 4"/>
          <p:cNvSpPr>
            <a:spLocks noChangeArrowheads="1"/>
          </p:cNvSpPr>
          <p:nvPr/>
        </p:nvSpPr>
        <p:spPr bwMode="auto">
          <a:xfrm>
            <a:off x="0" y="4419600"/>
            <a:ext cx="7884368"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Char char="•"/>
              <a:defRPr sz="32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marL="1143000" indent="-228600">
              <a:spcBef>
                <a:spcPct val="20000"/>
              </a:spcBef>
              <a:buClr>
                <a:schemeClr val="tx2"/>
              </a:buClr>
              <a:buChar char="•"/>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marL="2057400" indent="-228600">
              <a:spcBef>
                <a:spcPct val="20000"/>
              </a:spcBef>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marL="25146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marL="29718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marL="34290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marL="38862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342900" marR="0" lvl="0" indent="-342900" algn="l" defTabSz="914400" rtl="0" eaLnBrk="1" fontAlgn="base" latinLnBrk="0" hangingPunct="1">
              <a:lnSpc>
                <a:spcPct val="100000"/>
              </a:lnSpc>
              <a:spcBef>
                <a:spcPct val="20000"/>
              </a:spcBef>
              <a:spcAft>
                <a:spcPct val="0"/>
              </a:spcAft>
              <a:buClr>
                <a:srgbClr val="00FF99"/>
              </a:buClr>
              <a:buSzTx/>
              <a:buFontTx/>
              <a:buChar char="•"/>
              <a:tabLst/>
              <a:defRPr/>
            </a:pP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національний</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режим для </a:t>
            </a: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іноземних</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інвесторів</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що</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передбачає</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рівність</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правових</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умов </a:t>
            </a: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функціонування</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іноземних</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та </a:t>
            </a: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місцевих</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фірм</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на </a:t>
            </a: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території</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приймаючої</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2400" b="0" i="0" u="none" strike="noStrike" kern="1200" cap="none" spc="0" normalizeH="0" baseline="0" noProof="0" dirty="0" err="1"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держави</a:t>
            </a:r>
            <a: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a:t>
            </a:r>
            <a:br>
              <a:rPr kumimoji="0" lang="ru-RU"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br>
            <a:r>
              <a:rPr kumimoji="0" lang="ru-RU" altLang="ru-RU" sz="32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Garamond" panose="02020404030301010803" pitchFamily="18" charset="0"/>
                <a:ea typeface="+mn-ea"/>
                <a:cs typeface="Arial" panose="020B0604020202020204" pitchFamily="34" charset="0"/>
              </a:rPr>
              <a:t/>
            </a:r>
            <a:br>
              <a:rPr kumimoji="0" lang="ru-RU" altLang="ru-RU" sz="32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Garamond" panose="02020404030301010803" pitchFamily="18" charset="0"/>
                <a:ea typeface="+mn-ea"/>
                <a:cs typeface="Arial" panose="020B0604020202020204" pitchFamily="34" charset="0"/>
              </a:rPr>
            </a:br>
            <a:endParaRPr kumimoji="0" lang="ru-RU" altLang="ru-RU" sz="32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Garamond" panose="02020404030301010803" pitchFamily="18" charset="0"/>
              <a:ea typeface="+mn-ea"/>
              <a:cs typeface="Arial" panose="020B0604020202020204" pitchFamily="34" charset="0"/>
            </a:endParaRPr>
          </a:p>
        </p:txBody>
      </p:sp>
    </p:spTree>
    <p:extLst>
      <p:ext uri="{BB962C8B-B14F-4D97-AF65-F5344CB8AC3E}">
        <p14:creationId xmlns:p14="http://schemas.microsoft.com/office/powerpoint/2010/main" val="868124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0" y="609600"/>
            <a:ext cx="7884368" cy="838200"/>
          </a:xfrm>
        </p:spPr>
        <p:txBody>
          <a:bodyPr/>
          <a:lstStyle/>
          <a:p>
            <a:pPr>
              <a:lnSpc>
                <a:spcPct val="80000"/>
              </a:lnSpc>
            </a:pPr>
            <a:r>
              <a:rPr lang="ru-RU" altLang="ru-RU" sz="3600" dirty="0">
                <a:latin typeface="Times New Roman" panose="02020603050405020304" pitchFamily="18" charset="0"/>
              </a:rPr>
              <a:t>режим </a:t>
            </a:r>
            <a:r>
              <a:rPr lang="ru-RU" altLang="ru-RU" sz="3600" dirty="0" err="1">
                <a:latin typeface="Times New Roman" panose="02020603050405020304" pitchFamily="18" charset="0"/>
              </a:rPr>
              <a:t>найбільшого</a:t>
            </a:r>
            <a:r>
              <a:rPr lang="ru-RU" altLang="ru-RU" sz="3600" dirty="0">
                <a:latin typeface="Times New Roman" panose="02020603050405020304" pitchFamily="18" charset="0"/>
              </a:rPr>
              <a:t> </a:t>
            </a:r>
            <a:r>
              <a:rPr lang="ru-RU" altLang="ru-RU" sz="3600" dirty="0" err="1">
                <a:latin typeface="Times New Roman" panose="02020603050405020304" pitchFamily="18" charset="0"/>
              </a:rPr>
              <a:t>сприяння</a:t>
            </a:r>
            <a:r>
              <a:rPr lang="ru-RU" altLang="ru-RU" sz="3600" dirty="0">
                <a:latin typeface="Times New Roman" panose="02020603050405020304" pitchFamily="18" charset="0"/>
              </a:rPr>
              <a:t>, </a:t>
            </a:r>
            <a:r>
              <a:rPr lang="ru-RU" altLang="ru-RU" sz="3600" dirty="0" err="1">
                <a:latin typeface="Times New Roman" panose="02020603050405020304" pitchFamily="18" charset="0"/>
              </a:rPr>
              <a:t>що</a:t>
            </a:r>
            <a:r>
              <a:rPr lang="ru-RU" altLang="ru-RU" sz="3600" dirty="0">
                <a:latin typeface="Times New Roman" panose="02020603050405020304" pitchFamily="18" charset="0"/>
              </a:rPr>
              <a:t> </a:t>
            </a:r>
            <a:r>
              <a:rPr lang="ru-RU" altLang="ru-RU" sz="3600" dirty="0" err="1">
                <a:latin typeface="Times New Roman" panose="02020603050405020304" pitchFamily="18" charset="0"/>
              </a:rPr>
              <a:t>означає</a:t>
            </a:r>
            <a:r>
              <a:rPr lang="ru-RU" altLang="ru-RU" sz="3600" dirty="0">
                <a:latin typeface="Times New Roman" panose="02020603050405020304" pitchFamily="18" charset="0"/>
              </a:rPr>
              <a:t>, </a:t>
            </a:r>
            <a:r>
              <a:rPr lang="ru-RU" altLang="ru-RU" sz="3600" dirty="0" err="1">
                <a:latin typeface="Times New Roman" panose="02020603050405020304" pitchFamily="18" charset="0"/>
              </a:rPr>
              <a:t>що</a:t>
            </a:r>
            <a:r>
              <a:rPr lang="ru-RU" altLang="ru-RU" sz="3600" dirty="0">
                <a:latin typeface="Times New Roman" panose="02020603050405020304" pitchFamily="18" charset="0"/>
              </a:rPr>
              <a:t> уряд </a:t>
            </a:r>
            <a:r>
              <a:rPr lang="ru-RU" altLang="ru-RU" sz="3600" dirty="0" err="1">
                <a:latin typeface="Times New Roman" panose="02020603050405020304" pitchFamily="18" charset="0"/>
              </a:rPr>
              <a:t>приймаючої</a:t>
            </a:r>
            <a:r>
              <a:rPr lang="ru-RU" altLang="ru-RU" sz="3600" dirty="0">
                <a:latin typeface="Times New Roman" panose="02020603050405020304" pitchFamily="18" charset="0"/>
              </a:rPr>
              <a:t> </a:t>
            </a:r>
            <a:r>
              <a:rPr lang="ru-RU" altLang="ru-RU" sz="3600" dirty="0" err="1">
                <a:latin typeface="Times New Roman" panose="02020603050405020304" pitchFamily="18" charset="0"/>
              </a:rPr>
              <a:t>країни</a:t>
            </a:r>
            <a:r>
              <a:rPr lang="ru-RU" altLang="ru-RU" sz="3600" dirty="0">
                <a:latin typeface="Times New Roman" panose="02020603050405020304" pitchFamily="18" charset="0"/>
              </a:rPr>
              <a:t> не </a:t>
            </a:r>
            <a:r>
              <a:rPr lang="ru-RU" altLang="ru-RU" sz="3600" dirty="0" err="1">
                <a:latin typeface="Times New Roman" panose="02020603050405020304" pitchFamily="18" charset="0"/>
              </a:rPr>
              <a:t>надає</a:t>
            </a:r>
            <a:r>
              <a:rPr lang="ru-RU" altLang="ru-RU" sz="3600" dirty="0">
                <a:latin typeface="Times New Roman" panose="02020603050405020304" pitchFamily="18" charset="0"/>
              </a:rPr>
              <a:t> будь-</a:t>
            </a:r>
            <a:r>
              <a:rPr lang="ru-RU" altLang="ru-RU" sz="3600" dirty="0" err="1">
                <a:latin typeface="Times New Roman" panose="02020603050405020304" pitchFamily="18" charset="0"/>
              </a:rPr>
              <a:t>яких</a:t>
            </a:r>
            <a:r>
              <a:rPr lang="ru-RU" altLang="ru-RU" sz="3600" dirty="0">
                <a:latin typeface="Times New Roman" panose="02020603050405020304" pitchFamily="18" charset="0"/>
              </a:rPr>
              <a:t> </a:t>
            </a:r>
            <a:r>
              <a:rPr lang="ru-RU" altLang="ru-RU" sz="3600" dirty="0" err="1">
                <a:latin typeface="Times New Roman" panose="02020603050405020304" pitchFamily="18" charset="0"/>
              </a:rPr>
              <a:t>переваг</a:t>
            </a:r>
            <a:r>
              <a:rPr lang="ru-RU" altLang="ru-RU" sz="3600" dirty="0">
                <a:latin typeface="Times New Roman" panose="02020603050405020304" pitchFamily="18" charset="0"/>
              </a:rPr>
              <a:t> </a:t>
            </a:r>
            <a:r>
              <a:rPr lang="ru-RU" altLang="ru-RU" sz="3600" dirty="0" err="1">
                <a:latin typeface="Times New Roman" panose="02020603050405020304" pitchFamily="18" charset="0"/>
              </a:rPr>
              <a:t>інвесторам</a:t>
            </a:r>
            <a:r>
              <a:rPr lang="ru-RU" altLang="ru-RU" sz="3600" dirty="0">
                <a:latin typeface="Times New Roman" panose="02020603050405020304" pitchFamily="18" charset="0"/>
              </a:rPr>
              <a:t> з </a:t>
            </a:r>
            <a:r>
              <a:rPr lang="ru-RU" altLang="ru-RU" sz="3600" dirty="0" err="1">
                <a:latin typeface="Times New Roman" panose="02020603050405020304" pitchFamily="18" charset="0"/>
              </a:rPr>
              <a:t>інших</a:t>
            </a:r>
            <a:r>
              <a:rPr lang="ru-RU" altLang="ru-RU" sz="3600" dirty="0">
                <a:latin typeface="Times New Roman" panose="02020603050405020304" pitchFamily="18" charset="0"/>
              </a:rPr>
              <a:t> </a:t>
            </a:r>
            <a:r>
              <a:rPr lang="ru-RU" altLang="ru-RU" sz="3600" dirty="0" err="1">
                <a:latin typeface="Times New Roman" panose="02020603050405020304" pitchFamily="18" charset="0"/>
              </a:rPr>
              <a:t>країн</a:t>
            </a:r>
            <a:r>
              <a:rPr lang="ru-RU" altLang="ru-RU" sz="3600" dirty="0">
                <a:latin typeface="Times New Roman" panose="02020603050405020304" pitchFamily="18" charset="0"/>
              </a:rPr>
              <a:t>;</a:t>
            </a:r>
            <a:br>
              <a:rPr lang="ru-RU" altLang="ru-RU" sz="3600" dirty="0">
                <a:latin typeface="Times New Roman" panose="02020603050405020304" pitchFamily="18" charset="0"/>
              </a:rPr>
            </a:br>
            <a:r>
              <a:rPr lang="ru-RU" altLang="ru-RU" sz="3600" dirty="0">
                <a:latin typeface="Times New Roman" panose="02020603050405020304" pitchFamily="18" charset="0"/>
              </a:rPr>
              <a:t/>
            </a:r>
            <a:br>
              <a:rPr lang="ru-RU" altLang="ru-RU" sz="3600" dirty="0">
                <a:latin typeface="Times New Roman" panose="02020603050405020304" pitchFamily="18" charset="0"/>
              </a:rPr>
            </a:br>
            <a:endParaRPr lang="ru-RU" altLang="ru-RU" sz="3600" dirty="0">
              <a:latin typeface="Times New Roman" panose="02020603050405020304" pitchFamily="18" charset="0"/>
            </a:endParaRPr>
          </a:p>
        </p:txBody>
      </p:sp>
      <p:sp>
        <p:nvSpPr>
          <p:cNvPr id="29700" name="Rectangle 4"/>
          <p:cNvSpPr>
            <a:spLocks noChangeArrowheads="1"/>
          </p:cNvSpPr>
          <p:nvPr/>
        </p:nvSpPr>
        <p:spPr bwMode="auto">
          <a:xfrm>
            <a:off x="0" y="2924944"/>
            <a:ext cx="8100392"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Char char="•"/>
              <a:defRPr sz="32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2pPr>
            <a:lvl3pPr marL="1143000" indent="-228600">
              <a:spcBef>
                <a:spcPct val="20000"/>
              </a:spcBef>
              <a:buClr>
                <a:schemeClr val="tx2"/>
              </a:buClr>
              <a:buChar char="•"/>
              <a:defRPr sz="24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4pPr>
            <a:lvl5pPr marL="2057400" indent="-228600">
              <a:spcBef>
                <a:spcPct val="20000"/>
              </a:spcBef>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5pPr>
            <a:lvl6pPr marL="25146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6pPr>
            <a:lvl7pPr marL="29718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7pPr>
            <a:lvl8pPr marL="34290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8pPr>
            <a:lvl9pPr marL="3886200" indent="-22860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Garamond" panose="02020404030301010803" pitchFamily="18" charset="0"/>
                <a:cs typeface="Arial" panose="020B0604020202020204" pitchFamily="34" charset="0"/>
              </a:defRPr>
            </a:lvl9pPr>
          </a:lstStyle>
          <a:p>
            <a:pPr marL="342900" marR="0" lvl="0" indent="-342900" algn="l" defTabSz="914400" rtl="0" eaLnBrk="1" fontAlgn="base" latinLnBrk="0" hangingPunct="1">
              <a:lnSpc>
                <a:spcPct val="80000"/>
              </a:lnSpc>
              <a:spcBef>
                <a:spcPct val="20000"/>
              </a:spcBef>
              <a:spcAft>
                <a:spcPct val="0"/>
              </a:spcAft>
              <a:buClr>
                <a:srgbClr val="00FF99"/>
              </a:buClr>
              <a:buSzTx/>
              <a:buFontTx/>
              <a:buChar char="•"/>
              <a:tabLst/>
              <a:defRPr/>
            </a:pPr>
            <a:r>
              <a:rPr kumimoji="0" lang="ru-RU" altLang="ru-RU" sz="4000" b="0" i="0" u="none" strike="noStrike" kern="1200" cap="none" spc="0" normalizeH="0" baseline="0" noProof="0" dirty="0" err="1"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узгоджені</a:t>
            </a:r>
            <a:r>
              <a:rPr kumimoji="0" lang="ru-RU" altLang="ru-RU" sz="4000" b="0" i="0" u="none" strike="noStrike" kern="1200" cap="none" spc="0" normalizeH="0" baseline="0" noProof="0" dirty="0"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заходи </a:t>
            </a:r>
            <a:r>
              <a:rPr kumimoji="0" lang="ru-RU" altLang="ru-RU" sz="4000" b="0" i="0" u="none" strike="noStrike" kern="1200" cap="none" spc="0" normalizeH="0" baseline="0" noProof="0" dirty="0" err="1"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щодо</a:t>
            </a:r>
            <a:r>
              <a:rPr kumimoji="0" lang="ru-RU" altLang="ru-RU" sz="4000" b="0" i="0" u="none" strike="noStrike" kern="1200" cap="none" spc="0" normalizeH="0" baseline="0" noProof="0" dirty="0"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4000" b="0" i="0" u="none" strike="noStrike" kern="1200" cap="none" spc="0" normalizeH="0" baseline="0" noProof="0" dirty="0" err="1"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захисту</a:t>
            </a:r>
            <a:r>
              <a:rPr kumimoji="0" lang="ru-RU" altLang="ru-RU" sz="4000" b="0" i="0" u="none" strike="noStrike" kern="1200" cap="none" spc="0" normalizeH="0" baseline="0" noProof="0" dirty="0"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4000" b="0" i="0" u="none" strike="noStrike" kern="1200" cap="none" spc="0" normalizeH="0" baseline="0" noProof="0" dirty="0" err="1"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іноземних</a:t>
            </a:r>
            <a:r>
              <a:rPr kumimoji="0" lang="ru-RU" altLang="ru-RU" sz="4000" b="0" i="0" u="none" strike="noStrike" kern="1200" cap="none" spc="0" normalizeH="0" baseline="0" noProof="0" dirty="0"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4000" b="0" i="0" u="none" strike="noStrike" kern="1200" cap="none" spc="0" normalizeH="0" baseline="0" noProof="0" dirty="0" err="1"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інвестицій</a:t>
            </a:r>
            <a:r>
              <a:rPr kumimoji="0" lang="ru-RU" altLang="ru-RU" sz="4000" b="0" i="0" u="none" strike="noStrike" kern="1200" cap="none" spc="0" normalizeH="0" baseline="0" noProof="0" dirty="0"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і правила </a:t>
            </a:r>
            <a:r>
              <a:rPr kumimoji="0" lang="ru-RU" altLang="ru-RU" sz="4000" b="0" i="0" u="none" strike="noStrike" kern="1200" cap="none" spc="0" normalizeH="0" baseline="0" noProof="0" dirty="0" err="1"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вирішення</a:t>
            </a:r>
            <a:r>
              <a:rPr kumimoji="0" lang="ru-RU" altLang="ru-RU" sz="4000" b="0" i="0" u="none" strike="noStrike" kern="1200" cap="none" spc="0" normalizeH="0" baseline="0" noProof="0" dirty="0"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4000" b="0" i="0" u="none" strike="noStrike" kern="1200" cap="none" spc="0" normalizeH="0" baseline="0" noProof="0" dirty="0" err="1"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виникаючих</a:t>
            </a:r>
            <a:r>
              <a:rPr kumimoji="0" lang="ru-RU" altLang="ru-RU" sz="4000" b="0" i="0" u="none" strike="noStrike" kern="1200" cap="none" spc="0" normalizeH="0" baseline="0" noProof="0" dirty="0"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4000" b="0" i="0" u="none" strike="noStrike" kern="1200" cap="none" spc="0" normalizeH="0" baseline="0" noProof="0" dirty="0" err="1"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розбіжностей</a:t>
            </a:r>
            <a:r>
              <a:rPr kumimoji="0" lang="ru-RU" altLang="ru-RU" sz="4000" b="0" i="0" u="none" strike="noStrike" kern="1200" cap="none" spc="0" normalizeH="0" baseline="0" noProof="0" dirty="0"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4000" b="0" i="0" u="none" strike="noStrike" kern="1200" cap="none" spc="0" normalizeH="0" baseline="0" noProof="0" dirty="0" err="1"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що</a:t>
            </a:r>
            <a:r>
              <a:rPr kumimoji="0" lang="ru-RU" altLang="ru-RU" sz="4000" b="0" i="0" u="none" strike="noStrike" kern="1200" cap="none" spc="0" normalizeH="0" baseline="0" noProof="0" dirty="0"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4000" b="0" i="0" u="none" strike="noStrike" kern="1200" cap="none" spc="0" normalizeH="0" baseline="0" noProof="0" dirty="0" err="1"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складають</a:t>
            </a:r>
            <a:r>
              <a:rPr kumimoji="0" lang="ru-RU" altLang="ru-RU" sz="4000" b="0" i="0" u="none" strike="noStrike" kern="1200" cap="none" spc="0" normalizeH="0" baseline="0" noProof="0" dirty="0"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основу </a:t>
            </a:r>
            <a:r>
              <a:rPr kumimoji="0" lang="ru-RU" altLang="ru-RU" sz="4000" b="0" i="0" u="none" strike="noStrike" kern="1200" cap="none" spc="0" normalizeH="0" baseline="0" noProof="0" dirty="0" err="1"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відносин</a:t>
            </a:r>
            <a:r>
              <a:rPr kumimoji="0" lang="ru-RU" altLang="ru-RU" sz="4000" b="0" i="0" u="none" strike="noStrike" kern="1200" cap="none" spc="0" normalizeH="0" baseline="0" noProof="0" dirty="0"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4000" b="0" i="0" u="none" strike="noStrike" kern="1200" cap="none" spc="0" normalizeH="0" baseline="0" noProof="0" dirty="0" err="1"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між</a:t>
            </a:r>
            <a:r>
              <a:rPr kumimoji="0" lang="ru-RU" altLang="ru-RU" sz="4000" b="0" i="0" u="none" strike="noStrike" kern="1200" cap="none" spc="0" normalizeH="0" baseline="0" noProof="0" dirty="0"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4000" b="0" i="0" u="none" strike="noStrike" kern="1200" cap="none" spc="0" normalizeH="0" baseline="0" noProof="0" dirty="0" err="1"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іноземними</a:t>
            </a:r>
            <a:r>
              <a:rPr kumimoji="0" lang="ru-RU" altLang="ru-RU" sz="4000" b="0" i="0" u="none" strike="noStrike" kern="1200" cap="none" spc="0" normalizeH="0" baseline="0" noProof="0" dirty="0"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4000" b="0" i="0" u="none" strike="noStrike" kern="1200" cap="none" spc="0" normalizeH="0" baseline="0" noProof="0" dirty="0" err="1"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інвесторами</a:t>
            </a:r>
            <a:r>
              <a:rPr kumimoji="0" lang="ru-RU" altLang="ru-RU" sz="4000" b="0" i="0" u="none" strike="noStrike" kern="1200" cap="none" spc="0" normalizeH="0" baseline="0" noProof="0" dirty="0"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та урядом </a:t>
            </a:r>
            <a:r>
              <a:rPr kumimoji="0" lang="ru-RU" altLang="ru-RU" sz="4000" b="0" i="0" u="none" strike="noStrike" kern="1200" cap="none" spc="0" normalizeH="0" baseline="0" noProof="0" dirty="0" err="1"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приймаючої</a:t>
            </a:r>
            <a:r>
              <a:rPr kumimoji="0" lang="ru-RU" altLang="ru-RU" sz="4000" b="0" i="0" u="none" strike="noStrike" kern="1200" cap="none" spc="0" normalizeH="0" baseline="0" noProof="0" dirty="0"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 </a:t>
            </a:r>
            <a:r>
              <a:rPr kumimoji="0" lang="ru-RU" altLang="ru-RU" sz="4000" b="0" i="0" u="none" strike="noStrike" kern="1200" cap="none" spc="0" normalizeH="0" baseline="0" noProof="0" dirty="0" err="1"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країни</a:t>
            </a:r>
            <a:r>
              <a:rPr kumimoji="0" lang="ru-RU" altLang="ru-RU" sz="4000" b="0" i="0" u="none" strike="noStrike" kern="1200" cap="none" spc="0" normalizeH="0" baseline="0" noProof="0" dirty="0"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a:t>
            </a:r>
            <a:br>
              <a:rPr kumimoji="0" lang="ru-RU" altLang="ru-RU" sz="4000" b="0" i="0" u="none" strike="noStrike" kern="1200" cap="none" spc="0" normalizeH="0" baseline="0" noProof="0" dirty="0" smtClean="0">
                <a:ln>
                  <a:noFill/>
                </a:ln>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br>
            <a:r>
              <a:rPr kumimoji="0" lang="ru-RU" altLang="ru-RU" sz="4000" b="0" i="0" u="none" strike="noStrike" kern="1200" cap="none" spc="0" normalizeH="0" baseline="0" noProof="0" dirty="0" smtClean="0">
                <a:ln>
                  <a:noFill/>
                </a:ln>
                <a:effectLst>
                  <a:outerShdw blurRad="38100" dist="38100" dir="2700000" algn="tl">
                    <a:srgbClr val="000000"/>
                  </a:outerShdw>
                </a:effectLst>
                <a:uLnTx/>
                <a:uFillTx/>
                <a:ea typeface="+mn-ea"/>
                <a:cs typeface="Arial" panose="020B0604020202020204" pitchFamily="34" charset="0"/>
              </a:rPr>
              <a:t/>
            </a:r>
            <a:br>
              <a:rPr kumimoji="0" lang="ru-RU" altLang="ru-RU" sz="4000" b="0" i="0" u="none" strike="noStrike" kern="1200" cap="none" spc="0" normalizeH="0" baseline="0" noProof="0" dirty="0" smtClean="0">
                <a:ln>
                  <a:noFill/>
                </a:ln>
                <a:effectLst>
                  <a:outerShdw blurRad="38100" dist="38100" dir="2700000" algn="tl">
                    <a:srgbClr val="000000"/>
                  </a:outerShdw>
                </a:effectLst>
                <a:uLnTx/>
                <a:uFillTx/>
                <a:ea typeface="+mn-ea"/>
                <a:cs typeface="Arial" panose="020B0604020202020204" pitchFamily="34" charset="0"/>
              </a:rPr>
            </a:br>
            <a:r>
              <a:rPr kumimoji="0" lang="ru-RU" altLang="ru-RU" sz="4000" b="0" i="0" u="none" strike="noStrike" kern="1200" cap="none" spc="0" normalizeH="0" baseline="0" noProof="0" dirty="0" smtClean="0">
                <a:ln>
                  <a:noFill/>
                </a:ln>
                <a:effectLst>
                  <a:outerShdw blurRad="38100" dist="38100" dir="2700000" algn="tl">
                    <a:srgbClr val="000000"/>
                  </a:outerShdw>
                </a:effectLst>
                <a:uLnTx/>
                <a:uFillTx/>
                <a:ea typeface="+mn-ea"/>
                <a:cs typeface="Arial" panose="020B0604020202020204" pitchFamily="34" charset="0"/>
              </a:rPr>
              <a:t/>
            </a:r>
            <a:br>
              <a:rPr kumimoji="0" lang="ru-RU" altLang="ru-RU" sz="4000" b="0" i="0" u="none" strike="noStrike" kern="1200" cap="none" spc="0" normalizeH="0" baseline="0" noProof="0" dirty="0" smtClean="0">
                <a:ln>
                  <a:noFill/>
                </a:ln>
                <a:effectLst>
                  <a:outerShdw blurRad="38100" dist="38100" dir="2700000" algn="tl">
                    <a:srgbClr val="000000"/>
                  </a:outerShdw>
                </a:effectLst>
                <a:uLnTx/>
                <a:uFillTx/>
                <a:ea typeface="+mn-ea"/>
                <a:cs typeface="Arial" panose="020B0604020202020204" pitchFamily="34" charset="0"/>
              </a:rPr>
            </a:br>
            <a:endParaRPr kumimoji="0" lang="ru-RU" altLang="ru-RU" sz="4000" b="0" i="0" u="none" strike="noStrike" kern="1200" cap="none" spc="0" normalizeH="0" baseline="0" noProof="0" dirty="0" smtClean="0">
              <a:ln>
                <a:noFill/>
              </a:ln>
              <a:effectLst>
                <a:outerShdw blurRad="38100" dist="38100" dir="2700000" algn="tl">
                  <a:srgbClr val="000000"/>
                </a:outerShdw>
              </a:effectLst>
              <a:uLnTx/>
              <a:uFillTx/>
              <a:ea typeface="+mn-ea"/>
              <a:cs typeface="Arial" panose="020B0604020202020204" pitchFamily="34" charset="0"/>
            </a:endParaRPr>
          </a:p>
        </p:txBody>
      </p:sp>
    </p:spTree>
    <p:extLst>
      <p:ext uri="{BB962C8B-B14F-4D97-AF65-F5344CB8AC3E}">
        <p14:creationId xmlns:p14="http://schemas.microsoft.com/office/powerpoint/2010/main" val="15249407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0" y="1828800"/>
            <a:ext cx="8382000" cy="1517650"/>
          </a:xfrm>
        </p:spPr>
        <p:txBody>
          <a:bodyPr>
            <a:normAutofit fontScale="90000"/>
          </a:bodyPr>
          <a:lstStyle/>
          <a:p>
            <a:r>
              <a:rPr lang="uk-UA" altLang="ru-RU" sz="2800" b="1">
                <a:solidFill>
                  <a:srgbClr val="000000"/>
                </a:solidFill>
                <a:effectLst>
                  <a:outerShdw blurRad="38100" dist="38100" dir="2700000" algn="tl">
                    <a:srgbClr val="FFFFFF"/>
                  </a:outerShdw>
                </a:effectLst>
                <a:latin typeface="Times New Roman" panose="02020603050405020304" pitchFamily="18" charset="0"/>
              </a:rPr>
              <a:t>Сучасний американський менеджмент в такому вигляді, який склався в даний час, базується на трьох історичних передумовах</a:t>
            </a:r>
            <a:r>
              <a:rPr lang="uk-UA" altLang="ru-RU" sz="4000"/>
              <a:t> </a:t>
            </a:r>
          </a:p>
        </p:txBody>
      </p:sp>
      <p:sp>
        <p:nvSpPr>
          <p:cNvPr id="30723" name="Rectangle 3"/>
          <p:cNvSpPr>
            <a:spLocks noGrp="1" noChangeArrowheads="1"/>
          </p:cNvSpPr>
          <p:nvPr>
            <p:ph idx="1"/>
          </p:nvPr>
        </p:nvSpPr>
        <p:spPr>
          <a:xfrm>
            <a:off x="0" y="3657600"/>
            <a:ext cx="9144000" cy="685800"/>
          </a:xfrm>
        </p:spPr>
        <p:txBody>
          <a:bodyPr/>
          <a:lstStyle/>
          <a:p>
            <a:r>
              <a:rPr lang="uk-UA" altLang="ru-RU" sz="2400">
                <a:latin typeface="Times New Roman" panose="02020603050405020304" pitchFamily="18" charset="0"/>
              </a:rPr>
              <a:t>1. Наявність ринку.</a:t>
            </a:r>
          </a:p>
        </p:txBody>
      </p:sp>
      <p:sp>
        <p:nvSpPr>
          <p:cNvPr id="30724" name="Rectangle 4"/>
          <p:cNvSpPr>
            <a:spLocks noChangeArrowheads="1"/>
          </p:cNvSpPr>
          <p:nvPr/>
        </p:nvSpPr>
        <p:spPr bwMode="auto">
          <a:xfrm>
            <a:off x="0" y="46482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Font typeface="Wingdings" panose="05000000000000000000" pitchFamily="2" charset="2"/>
              <a:buBlip>
                <a:blip r:embed="rId2"/>
              </a:buBlip>
              <a:defRPr sz="3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fontAlgn="base">
              <a:spcBef>
                <a:spcPct val="20000"/>
              </a:spcBef>
              <a:spcAft>
                <a:spcPct val="0"/>
              </a:spcAft>
              <a:buClr>
                <a:schemeClr val="hlink"/>
              </a:buClr>
              <a:buFont typeface="Wingdings" panose="05000000000000000000" pitchFamily="2" charset="2"/>
              <a:buBlip>
                <a:blip r:embed="rId2"/>
              </a:buBlip>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fontAlgn="base">
              <a:spcBef>
                <a:spcPct val="20000"/>
              </a:spcBef>
              <a:spcAft>
                <a:spcPct val="0"/>
              </a:spcAft>
              <a:buClr>
                <a:schemeClr val="hlink"/>
              </a:buClr>
              <a:buFont typeface="Wingdings" panose="05000000000000000000" pitchFamily="2" charset="2"/>
              <a:buBlip>
                <a:blip r:embed="rId2"/>
              </a:buBlip>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fontAlgn="base">
              <a:spcBef>
                <a:spcPct val="20000"/>
              </a:spcBef>
              <a:spcAft>
                <a:spcPct val="0"/>
              </a:spcAft>
              <a:buClr>
                <a:schemeClr val="hlink"/>
              </a:buClr>
              <a:buFont typeface="Wingdings" panose="05000000000000000000" pitchFamily="2" charset="2"/>
              <a:buBlip>
                <a:blip r:embed="rId2"/>
              </a:buBlip>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fontAlgn="base">
              <a:spcBef>
                <a:spcPct val="20000"/>
              </a:spcBef>
              <a:spcAft>
                <a:spcPct val="0"/>
              </a:spcAft>
              <a:buClr>
                <a:schemeClr val="hlink"/>
              </a:buClr>
              <a:buFont typeface="Wingdings" panose="05000000000000000000" pitchFamily="2" charset="2"/>
              <a:buBlip>
                <a:blip r:embed="rId2"/>
              </a:buBlip>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l" defTabSz="914400" rtl="0" eaLnBrk="1" fontAlgn="base" latinLnBrk="0" hangingPunct="1">
              <a:lnSpc>
                <a:spcPct val="100000"/>
              </a:lnSpc>
              <a:spcBef>
                <a:spcPct val="20000"/>
              </a:spcBef>
              <a:spcAft>
                <a:spcPct val="0"/>
              </a:spcAft>
              <a:buClr>
                <a:srgbClr val="FFFF99"/>
              </a:buClr>
              <a:buSzTx/>
              <a:buFont typeface="Wingdings" panose="05000000000000000000" pitchFamily="2" charset="2"/>
              <a:buBlip>
                <a:blip r:embed="rId2"/>
              </a:buBlip>
              <a:tabLst/>
              <a:defRPr/>
            </a:pPr>
            <a:r>
              <a:rPr kumimoji="0" lang="uk-UA" altLang="ru-RU" sz="2400" b="0" i="0" u="none" strike="noStrike" kern="1200" cap="none" spc="0" normalizeH="0" baseline="0" noProof="0" dirty="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2. Індустріальний спосіб організації виробництва.</a:t>
            </a:r>
          </a:p>
        </p:txBody>
      </p:sp>
      <p:sp>
        <p:nvSpPr>
          <p:cNvPr id="30725" name="Rectangle 5"/>
          <p:cNvSpPr>
            <a:spLocks noChangeArrowheads="1"/>
          </p:cNvSpPr>
          <p:nvPr/>
        </p:nvSpPr>
        <p:spPr bwMode="auto">
          <a:xfrm>
            <a:off x="0" y="56388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Font typeface="Wingdings" panose="05000000000000000000" pitchFamily="2" charset="2"/>
              <a:buBlip>
                <a:blip r:embed="rId2"/>
              </a:buBlip>
              <a:defRPr sz="32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1pPr>
            <a:lvl2pPr marL="742950" indent="-285750">
              <a:spcBef>
                <a:spcPct val="20000"/>
              </a:spcBef>
              <a:buChar char="–"/>
              <a:defRPr sz="28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3pPr>
            <a:lvl4pPr marL="1600200" indent="-228600">
              <a:spcBef>
                <a:spcPct val="20000"/>
              </a:spcBef>
              <a:buChar char="–"/>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5pPr>
            <a:lvl6pPr marL="2514600" indent="-228600" fontAlgn="base">
              <a:spcBef>
                <a:spcPct val="20000"/>
              </a:spcBef>
              <a:spcAft>
                <a:spcPct val="0"/>
              </a:spcAft>
              <a:buClr>
                <a:schemeClr val="hlink"/>
              </a:buClr>
              <a:buFont typeface="Wingdings" panose="05000000000000000000" pitchFamily="2" charset="2"/>
              <a:buBlip>
                <a:blip r:embed="rId2"/>
              </a:buBlip>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6pPr>
            <a:lvl7pPr marL="2971800" indent="-228600" fontAlgn="base">
              <a:spcBef>
                <a:spcPct val="20000"/>
              </a:spcBef>
              <a:spcAft>
                <a:spcPct val="0"/>
              </a:spcAft>
              <a:buClr>
                <a:schemeClr val="hlink"/>
              </a:buClr>
              <a:buFont typeface="Wingdings" panose="05000000000000000000" pitchFamily="2" charset="2"/>
              <a:buBlip>
                <a:blip r:embed="rId2"/>
              </a:buBlip>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7pPr>
            <a:lvl8pPr marL="3429000" indent="-228600" fontAlgn="base">
              <a:spcBef>
                <a:spcPct val="20000"/>
              </a:spcBef>
              <a:spcAft>
                <a:spcPct val="0"/>
              </a:spcAft>
              <a:buClr>
                <a:schemeClr val="hlink"/>
              </a:buClr>
              <a:buFont typeface="Wingdings" panose="05000000000000000000" pitchFamily="2" charset="2"/>
              <a:buBlip>
                <a:blip r:embed="rId2"/>
              </a:buBlip>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8pPr>
            <a:lvl9pPr marL="3886200" indent="-228600" fontAlgn="base">
              <a:spcBef>
                <a:spcPct val="20000"/>
              </a:spcBef>
              <a:spcAft>
                <a:spcPct val="0"/>
              </a:spcAft>
              <a:buClr>
                <a:schemeClr val="hlink"/>
              </a:buClr>
              <a:buFont typeface="Wingdings" panose="05000000000000000000" pitchFamily="2" charset="2"/>
              <a:buBlip>
                <a:blip r:embed="rId2"/>
              </a:buBlip>
              <a:defRPr sz="2000">
                <a:solidFill>
                  <a:schemeClr val="tx1"/>
                </a:solidFill>
                <a:effectLst>
                  <a:outerShdw blurRad="38100" dist="38100" dir="2700000" algn="tl">
                    <a:srgbClr val="000000"/>
                  </a:outerShdw>
                </a:effectLst>
                <a:latin typeface="Verdana" panose="020B0604030504040204" pitchFamily="34" charset="0"/>
                <a:cs typeface="Arial" panose="020B0604020202020204" pitchFamily="34" charset="0"/>
              </a:defRPr>
            </a:lvl9pPr>
          </a:lstStyle>
          <a:p>
            <a:pPr marL="342900" marR="0" lvl="0" indent="-342900" algn="l" defTabSz="914400" rtl="0" eaLnBrk="1" fontAlgn="base" latinLnBrk="0" hangingPunct="1">
              <a:lnSpc>
                <a:spcPct val="100000"/>
              </a:lnSpc>
              <a:spcBef>
                <a:spcPct val="20000"/>
              </a:spcBef>
              <a:spcAft>
                <a:spcPct val="0"/>
              </a:spcAft>
              <a:buClr>
                <a:srgbClr val="FFFF99"/>
              </a:buClr>
              <a:buSzTx/>
              <a:buFont typeface="Wingdings" panose="05000000000000000000" pitchFamily="2" charset="2"/>
              <a:buBlip>
                <a:blip r:embed="rId2"/>
              </a:buBlip>
              <a:tabLst/>
              <a:defRPr/>
            </a:pPr>
            <a:r>
              <a:rPr kumimoji="0" lang="uk-UA" altLang="ru-RU" sz="2400" b="0" i="0" u="none" strike="noStrike" kern="1200" cap="none" spc="0" normalizeH="0" baseline="0" noProof="0" smtClean="0">
                <a:ln>
                  <a:noFill/>
                </a:ln>
                <a:solidFill>
                  <a:srgbClr val="FFFFFF"/>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3. Корпорація як основна форма підприємництва.</a:t>
            </a:r>
          </a:p>
        </p:txBody>
      </p:sp>
      <p:sp>
        <p:nvSpPr>
          <p:cNvPr id="30726" name="Rectangle 6"/>
          <p:cNvSpPr>
            <a:spLocks noChangeArrowheads="1"/>
          </p:cNvSpPr>
          <p:nvPr/>
        </p:nvSpPr>
        <p:spPr bwMode="auto">
          <a:xfrm>
            <a:off x="228600" y="228600"/>
            <a:ext cx="8382000" cy="151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gn="ctr">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1pPr>
            <a:lvl2pPr algn="ctr">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2pPr>
            <a:lvl3pPr algn="ctr">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3pPr>
            <a:lvl4pPr algn="ctr">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4pPr>
            <a:lvl5pPr algn="ctr">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5pPr>
            <a:lvl6pPr marL="457200" algn="ctr"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6pPr>
            <a:lvl7pPr marL="914400" algn="ctr"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7pPr>
            <a:lvl8pPr marL="1371600" algn="ctr"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8pPr>
            <a:lvl9pPr marL="1828800" algn="ctr"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uk-UA" altLang="ru-RU" sz="4000" b="0" i="0" u="none" strike="noStrike" kern="1200" cap="none" spc="0" normalizeH="0" baseline="0" noProof="0" smtClean="0">
              <a:ln>
                <a:noFill/>
              </a:ln>
              <a:solidFill>
                <a:srgbClr val="FFFF99"/>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endParaRPr>
          </a:p>
        </p:txBody>
      </p:sp>
      <p:sp>
        <p:nvSpPr>
          <p:cNvPr id="30727" name="Rectangle 7"/>
          <p:cNvSpPr>
            <a:spLocks noChangeArrowheads="1"/>
          </p:cNvSpPr>
          <p:nvPr/>
        </p:nvSpPr>
        <p:spPr bwMode="auto">
          <a:xfrm>
            <a:off x="304800" y="0"/>
            <a:ext cx="8458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gn="ctr">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1pPr>
            <a:lvl2pPr algn="ctr">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2pPr>
            <a:lvl3pPr algn="ctr">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3pPr>
            <a:lvl4pPr algn="ctr">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4pPr>
            <a:lvl5pPr algn="ctr">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5pPr>
            <a:lvl6pPr marL="457200" algn="ctr"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6pPr>
            <a:lvl7pPr marL="914400" algn="ctr"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7pPr>
            <a:lvl8pPr marL="1371600" algn="ctr"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8pPr>
            <a:lvl9pPr marL="1828800" algn="ctr"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ru-RU" sz="4000" b="0" i="0" u="none" strike="noStrike" kern="1200" cap="none" spc="0" normalizeH="0" baseline="0" noProof="0" smtClean="0">
                <a:ln>
                  <a:noFill/>
                </a:ln>
                <a:solidFill>
                  <a:srgbClr val="FFFF99"/>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rPr>
              <a:t>3.</a:t>
            </a:r>
            <a:r>
              <a:rPr kumimoji="0" lang="uk-UA" altLang="ru-RU" sz="4000" b="0" i="0" u="none" strike="noStrike" kern="1200" cap="none" spc="0" normalizeH="0" baseline="0" noProof="0" smtClean="0">
                <a:ln>
                  <a:noFill/>
                </a:ln>
                <a:solidFill>
                  <a:srgbClr val="FFFF99"/>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Сучасний стан американського менеджменту</a:t>
            </a:r>
            <a:r>
              <a:rPr kumimoji="0" lang="en-US" altLang="ru-RU" sz="4000" b="0" i="0" u="none" strike="noStrike" kern="1200" cap="none" spc="0" normalizeH="0" baseline="0" noProof="0" smtClean="0">
                <a:ln>
                  <a:noFill/>
                </a:ln>
                <a:solidFill>
                  <a:srgbClr val="FFFF99"/>
                </a:solidFill>
                <a:effectLst>
                  <a:outerShdw blurRad="38100" dist="38100" dir="2700000" algn="tl">
                    <a:srgbClr val="000000"/>
                  </a:outerShdw>
                </a:effectLst>
                <a:uLnTx/>
                <a:uFillTx/>
                <a:latin typeface="Times New Roman" panose="02020603050405020304" pitchFamily="18" charset="0"/>
                <a:ea typeface="+mn-ea"/>
                <a:cs typeface="Arial" panose="020B0604020202020204" pitchFamily="34" charset="0"/>
              </a:rPr>
              <a:t>.</a:t>
            </a:r>
            <a:endParaRPr kumimoji="0" lang="uk-UA" altLang="ru-RU" sz="3600" b="0" i="0" u="none" strike="noStrike" kern="1200" cap="none" spc="0" normalizeH="0" baseline="0" noProof="0" smtClean="0">
              <a:ln>
                <a:noFill/>
              </a:ln>
              <a:solidFill>
                <a:srgbClr val="FFFF99"/>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3391723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a:xfrm>
            <a:off x="0" y="304800"/>
            <a:ext cx="7380312" cy="2590800"/>
          </a:xfrm>
        </p:spPr>
        <p:txBody>
          <a:bodyPr/>
          <a:lstStyle/>
          <a:p>
            <a:pPr algn="just">
              <a:buFont typeface="Wingdings" panose="05000000000000000000" pitchFamily="2" charset="2"/>
              <a:buNone/>
            </a:pPr>
            <a:r>
              <a:rPr lang="en-US" altLang="ru-RU" sz="4000" dirty="0"/>
              <a:t>   </a:t>
            </a:r>
            <a:r>
              <a:rPr lang="ru-RU" altLang="ru-RU" sz="4000" dirty="0" err="1">
                <a:solidFill>
                  <a:srgbClr val="000000"/>
                </a:solidFill>
                <a:effectLst>
                  <a:outerShdw blurRad="38100" dist="38100" dir="2700000" algn="tl">
                    <a:srgbClr val="FFFFFF"/>
                  </a:outerShdw>
                </a:effectLst>
              </a:rPr>
              <a:t>Американські</a:t>
            </a:r>
            <a:r>
              <a:rPr lang="ru-RU" altLang="ru-RU" sz="4000" dirty="0">
                <a:solidFill>
                  <a:srgbClr val="000000"/>
                </a:solidFill>
                <a:effectLst>
                  <a:outerShdw blurRad="38100" dist="38100" dir="2700000" algn="tl">
                    <a:srgbClr val="FFFFFF"/>
                  </a:outerShdw>
                </a:effectLst>
              </a:rPr>
              <a:t> </a:t>
            </a:r>
            <a:r>
              <a:rPr lang="ru-RU" altLang="ru-RU" sz="4000" dirty="0" err="1">
                <a:solidFill>
                  <a:srgbClr val="000000"/>
                </a:solidFill>
                <a:effectLst>
                  <a:outerShdw blurRad="38100" dist="38100" dir="2700000" algn="tl">
                    <a:srgbClr val="FFFFFF"/>
                  </a:outerShdw>
                </a:effectLst>
              </a:rPr>
              <a:t>вчені</a:t>
            </a:r>
            <a:r>
              <a:rPr lang="ru-RU" altLang="ru-RU" sz="4000" dirty="0">
                <a:solidFill>
                  <a:srgbClr val="000000"/>
                </a:solidFill>
                <a:effectLst>
                  <a:outerShdw blurRad="38100" dist="38100" dir="2700000" algn="tl">
                    <a:srgbClr val="FFFFFF"/>
                  </a:outerShdw>
                </a:effectLst>
              </a:rPr>
              <a:t> </a:t>
            </a:r>
            <a:r>
              <a:rPr lang="ru-RU" altLang="ru-RU" sz="4000" dirty="0" err="1">
                <a:solidFill>
                  <a:srgbClr val="000000"/>
                </a:solidFill>
                <a:effectLst>
                  <a:outerShdw blurRad="38100" dist="38100" dir="2700000" algn="tl">
                    <a:srgbClr val="FFFFFF"/>
                  </a:outerShdw>
                </a:effectLst>
              </a:rPr>
              <a:t>продовжують</a:t>
            </a:r>
            <a:r>
              <a:rPr lang="ru-RU" altLang="ru-RU" sz="4000" dirty="0">
                <a:solidFill>
                  <a:srgbClr val="000000"/>
                </a:solidFill>
                <a:effectLst>
                  <a:outerShdw blurRad="38100" dist="38100" dir="2700000" algn="tl">
                    <a:srgbClr val="FFFFFF"/>
                  </a:outerShdw>
                </a:effectLst>
              </a:rPr>
              <a:t> </a:t>
            </a:r>
            <a:r>
              <a:rPr lang="ru-RU" altLang="ru-RU" sz="4000" dirty="0" err="1">
                <a:solidFill>
                  <a:srgbClr val="000000"/>
                </a:solidFill>
                <a:effectLst>
                  <a:outerShdw blurRad="38100" dist="38100" dir="2700000" algn="tl">
                    <a:srgbClr val="FFFFFF"/>
                  </a:outerShdw>
                </a:effectLst>
              </a:rPr>
              <a:t>ставити</a:t>
            </a:r>
            <a:r>
              <a:rPr lang="ru-RU" altLang="ru-RU" sz="4000" dirty="0">
                <a:solidFill>
                  <a:srgbClr val="000000"/>
                </a:solidFill>
                <a:effectLst>
                  <a:outerShdw blurRad="38100" dist="38100" dir="2700000" algn="tl">
                    <a:srgbClr val="FFFFFF"/>
                  </a:outerShdw>
                </a:effectLst>
              </a:rPr>
              <a:t> і </a:t>
            </a:r>
            <a:r>
              <a:rPr lang="ru-RU" altLang="ru-RU" sz="4000" dirty="0" err="1">
                <a:solidFill>
                  <a:srgbClr val="000000"/>
                </a:solidFill>
                <a:effectLst>
                  <a:outerShdw blurRad="38100" dist="38100" dir="2700000" algn="tl">
                    <a:srgbClr val="FFFFFF"/>
                  </a:outerShdw>
                </a:effectLst>
              </a:rPr>
              <a:t>розробляти</a:t>
            </a:r>
            <a:r>
              <a:rPr lang="ru-RU" altLang="ru-RU" sz="4000" dirty="0">
                <a:solidFill>
                  <a:srgbClr val="000000"/>
                </a:solidFill>
                <a:effectLst>
                  <a:outerShdw blurRad="38100" dist="38100" dir="2700000" algn="tl">
                    <a:srgbClr val="FFFFFF"/>
                  </a:outerShdw>
                </a:effectLst>
              </a:rPr>
              <a:t> </a:t>
            </a:r>
            <a:r>
              <a:rPr lang="ru-RU" altLang="ru-RU" sz="4000" dirty="0" err="1">
                <a:solidFill>
                  <a:srgbClr val="000000"/>
                </a:solidFill>
                <a:effectLst>
                  <a:outerShdw blurRad="38100" dist="38100" dir="2700000" algn="tl">
                    <a:srgbClr val="FFFFFF"/>
                  </a:outerShdw>
                </a:effectLst>
              </a:rPr>
              <a:t>реальні</a:t>
            </a:r>
            <a:r>
              <a:rPr lang="ru-RU" altLang="ru-RU" sz="4000" dirty="0">
                <a:solidFill>
                  <a:srgbClr val="000000"/>
                </a:solidFill>
                <a:effectLst>
                  <a:outerShdw blurRad="38100" dist="38100" dir="2700000" algn="tl">
                    <a:srgbClr val="FFFFFF"/>
                  </a:outerShdw>
                </a:effectLst>
              </a:rPr>
              <a:t> </a:t>
            </a:r>
            <a:r>
              <a:rPr lang="ru-RU" altLang="ru-RU" sz="4000" dirty="0" err="1">
                <a:solidFill>
                  <a:srgbClr val="000000"/>
                </a:solidFill>
                <a:effectLst>
                  <a:outerShdw blurRad="38100" dist="38100" dir="2700000" algn="tl">
                    <a:srgbClr val="FFFFFF"/>
                  </a:outerShdw>
                </a:effectLst>
              </a:rPr>
              <a:t>проблеми</a:t>
            </a:r>
            <a:r>
              <a:rPr lang="ru-RU" altLang="ru-RU" sz="4000" dirty="0">
                <a:solidFill>
                  <a:srgbClr val="000000"/>
                </a:solidFill>
                <a:effectLst>
                  <a:outerShdw blurRad="38100" dist="38100" dir="2700000" algn="tl">
                    <a:srgbClr val="FFFFFF"/>
                  </a:outerShdw>
                </a:effectLst>
              </a:rPr>
              <a:t> менеджменту. </a:t>
            </a:r>
            <a:r>
              <a:rPr lang="ru-RU" altLang="ru-RU" sz="4000" dirty="0" err="1">
                <a:solidFill>
                  <a:srgbClr val="000000"/>
                </a:solidFill>
                <a:effectLst>
                  <a:outerShdw blurRad="38100" dist="38100" dir="2700000" algn="tl">
                    <a:srgbClr val="FFFFFF"/>
                  </a:outerShdw>
                </a:effectLst>
              </a:rPr>
              <a:t>Американська</a:t>
            </a:r>
            <a:r>
              <a:rPr lang="ru-RU" altLang="ru-RU" sz="4000" dirty="0">
                <a:solidFill>
                  <a:srgbClr val="000000"/>
                </a:solidFill>
                <a:effectLst>
                  <a:outerShdw blurRad="38100" dist="38100" dir="2700000" algn="tl">
                    <a:srgbClr val="FFFFFF"/>
                  </a:outerShdw>
                </a:effectLst>
              </a:rPr>
              <a:t> практика </a:t>
            </a:r>
            <a:r>
              <a:rPr lang="ru-RU" altLang="ru-RU" sz="4000" dirty="0" err="1">
                <a:solidFill>
                  <a:srgbClr val="000000"/>
                </a:solidFill>
                <a:effectLst>
                  <a:outerShdw blurRad="38100" dist="38100" dir="2700000" algn="tl">
                    <a:srgbClr val="FFFFFF"/>
                  </a:outerShdw>
                </a:effectLst>
              </a:rPr>
              <a:t>підбору</a:t>
            </a:r>
            <a:r>
              <a:rPr lang="ru-RU" altLang="ru-RU" sz="4000" dirty="0">
                <a:solidFill>
                  <a:srgbClr val="000000"/>
                </a:solidFill>
                <a:effectLst>
                  <a:outerShdw blurRad="38100" dist="38100" dir="2700000" algn="tl">
                    <a:srgbClr val="FFFFFF"/>
                  </a:outerShdw>
                </a:effectLst>
              </a:rPr>
              <a:t> </a:t>
            </a:r>
            <a:r>
              <a:rPr lang="ru-RU" altLang="ru-RU" sz="4000" dirty="0" err="1">
                <a:solidFill>
                  <a:srgbClr val="000000"/>
                </a:solidFill>
                <a:effectLst>
                  <a:outerShdw blurRad="38100" dist="38100" dir="2700000" algn="tl">
                    <a:srgbClr val="FFFFFF"/>
                  </a:outerShdw>
                </a:effectLst>
              </a:rPr>
              <a:t>керівних</a:t>
            </a:r>
            <a:r>
              <a:rPr lang="ru-RU" altLang="ru-RU" sz="4000" dirty="0">
                <a:solidFill>
                  <a:srgbClr val="000000"/>
                </a:solidFill>
                <a:effectLst>
                  <a:outerShdw blurRad="38100" dist="38100" dir="2700000" algn="tl">
                    <a:srgbClr val="FFFFFF"/>
                  </a:outerShdw>
                </a:effectLst>
              </a:rPr>
              <a:t> </a:t>
            </a:r>
            <a:r>
              <a:rPr lang="ru-RU" altLang="ru-RU" sz="4000" dirty="0" err="1">
                <a:solidFill>
                  <a:srgbClr val="000000"/>
                </a:solidFill>
                <a:effectLst>
                  <a:outerShdw blurRad="38100" dist="38100" dir="2700000" algn="tl">
                    <a:srgbClr val="FFFFFF"/>
                  </a:outerShdw>
                </a:effectLst>
              </a:rPr>
              <a:t>працівників</a:t>
            </a:r>
            <a:r>
              <a:rPr lang="ru-RU" altLang="ru-RU" sz="4000" dirty="0">
                <a:solidFill>
                  <a:srgbClr val="000000"/>
                </a:solidFill>
                <a:effectLst>
                  <a:outerShdw blurRad="38100" dist="38100" dir="2700000" algn="tl">
                    <a:srgbClr val="FFFFFF"/>
                  </a:outerShdw>
                </a:effectLst>
              </a:rPr>
              <a:t> </a:t>
            </a:r>
            <a:r>
              <a:rPr lang="ru-RU" altLang="ru-RU" sz="4000" dirty="0" err="1">
                <a:solidFill>
                  <a:srgbClr val="000000"/>
                </a:solidFill>
                <a:effectLst>
                  <a:outerShdw blurRad="38100" dist="38100" dir="2700000" algn="tl">
                    <a:srgbClr val="FFFFFF"/>
                  </a:outerShdw>
                </a:effectLst>
              </a:rPr>
              <a:t>робить</a:t>
            </a:r>
            <a:r>
              <a:rPr lang="ru-RU" altLang="ru-RU" sz="4000" dirty="0">
                <a:solidFill>
                  <a:srgbClr val="000000"/>
                </a:solidFill>
                <a:effectLst>
                  <a:outerShdw blurRad="38100" dist="38100" dir="2700000" algn="tl">
                    <a:srgbClr val="FFFFFF"/>
                  </a:outerShdw>
                </a:effectLst>
              </a:rPr>
              <a:t> </a:t>
            </a:r>
            <a:r>
              <a:rPr lang="ru-RU" altLang="ru-RU" sz="4000" dirty="0" err="1">
                <a:solidFill>
                  <a:srgbClr val="000000"/>
                </a:solidFill>
                <a:effectLst>
                  <a:outerShdw blurRad="38100" dist="38100" dir="2700000" algn="tl">
                    <a:srgbClr val="FFFFFF"/>
                  </a:outerShdw>
                </a:effectLst>
              </a:rPr>
              <a:t>головний</a:t>
            </a:r>
            <a:r>
              <a:rPr lang="ru-RU" altLang="ru-RU" sz="4000" dirty="0">
                <a:solidFill>
                  <a:srgbClr val="000000"/>
                </a:solidFill>
                <a:effectLst>
                  <a:outerShdw blurRad="38100" dist="38100" dir="2700000" algn="tl">
                    <a:srgbClr val="FFFFFF"/>
                  </a:outerShdw>
                </a:effectLst>
              </a:rPr>
              <a:t> акцент на </a:t>
            </a:r>
            <a:r>
              <a:rPr lang="ru-RU" altLang="ru-RU" sz="4000" dirty="0" err="1">
                <a:solidFill>
                  <a:srgbClr val="000000"/>
                </a:solidFill>
                <a:effectLst>
                  <a:outerShdw blurRad="38100" dist="38100" dir="2700000" algn="tl">
                    <a:srgbClr val="FFFFFF"/>
                  </a:outerShdw>
                </a:effectLst>
              </a:rPr>
              <a:t>гарні</a:t>
            </a:r>
            <a:r>
              <a:rPr lang="ru-RU" altLang="ru-RU" sz="4000" dirty="0">
                <a:solidFill>
                  <a:srgbClr val="000000"/>
                </a:solidFill>
                <a:effectLst>
                  <a:outerShdw blurRad="38100" dist="38100" dir="2700000" algn="tl">
                    <a:srgbClr val="FFFFFF"/>
                  </a:outerShdw>
                </a:effectLst>
              </a:rPr>
              <a:t> </a:t>
            </a:r>
            <a:r>
              <a:rPr lang="ru-RU" altLang="ru-RU" sz="4000" dirty="0" err="1">
                <a:solidFill>
                  <a:srgbClr val="000000"/>
                </a:solidFill>
                <a:effectLst>
                  <a:outerShdw blurRad="38100" dist="38100" dir="2700000" algn="tl">
                    <a:srgbClr val="FFFFFF"/>
                  </a:outerShdw>
                </a:effectLst>
              </a:rPr>
              <a:t>організаторські</a:t>
            </a:r>
            <a:r>
              <a:rPr lang="ru-RU" altLang="ru-RU" sz="4000" dirty="0">
                <a:solidFill>
                  <a:srgbClr val="000000"/>
                </a:solidFill>
                <a:effectLst>
                  <a:outerShdw blurRad="38100" dist="38100" dir="2700000" algn="tl">
                    <a:srgbClr val="FFFFFF"/>
                  </a:outerShdw>
                </a:effectLst>
              </a:rPr>
              <a:t> </a:t>
            </a:r>
            <a:r>
              <a:rPr lang="ru-RU" altLang="ru-RU" sz="4000" dirty="0" err="1">
                <a:solidFill>
                  <a:srgbClr val="000000"/>
                </a:solidFill>
                <a:effectLst>
                  <a:outerShdw blurRad="38100" dist="38100" dir="2700000" algn="tl">
                    <a:srgbClr val="FFFFFF"/>
                  </a:outerShdw>
                </a:effectLst>
              </a:rPr>
              <a:t>здібності</a:t>
            </a:r>
            <a:r>
              <a:rPr lang="ru-RU" altLang="ru-RU" sz="4000" dirty="0">
                <a:solidFill>
                  <a:srgbClr val="000000"/>
                </a:solidFill>
                <a:effectLst>
                  <a:outerShdw blurRad="38100" dist="38100" dir="2700000" algn="tl">
                    <a:srgbClr val="FFFFFF"/>
                  </a:outerShdw>
                </a:effectLst>
              </a:rPr>
              <a:t>, а не на </a:t>
            </a:r>
            <a:r>
              <a:rPr lang="ru-RU" altLang="ru-RU" sz="4000" dirty="0" err="1">
                <a:solidFill>
                  <a:srgbClr val="000000"/>
                </a:solidFill>
                <a:effectLst>
                  <a:outerShdw blurRad="38100" dist="38100" dir="2700000" algn="tl">
                    <a:srgbClr val="FFFFFF"/>
                  </a:outerShdw>
                </a:effectLst>
              </a:rPr>
              <a:t>знання</a:t>
            </a:r>
            <a:r>
              <a:rPr lang="ru-RU" altLang="ru-RU" sz="4000" dirty="0">
                <a:solidFill>
                  <a:srgbClr val="000000"/>
                </a:solidFill>
                <a:effectLst>
                  <a:outerShdw blurRad="38100" dist="38100" dir="2700000" algn="tl">
                    <a:srgbClr val="FFFFFF"/>
                  </a:outerShdw>
                </a:effectLst>
              </a:rPr>
              <a:t> </a:t>
            </a:r>
            <a:r>
              <a:rPr lang="ru-RU" altLang="ru-RU" sz="4000" dirty="0" err="1">
                <a:solidFill>
                  <a:srgbClr val="000000"/>
                </a:solidFill>
                <a:effectLst>
                  <a:outerShdw blurRad="38100" dist="38100" dir="2700000" algn="tl">
                    <a:srgbClr val="FFFFFF"/>
                  </a:outerShdw>
                </a:effectLst>
              </a:rPr>
              <a:t>фахівця</a:t>
            </a:r>
            <a:r>
              <a:rPr lang="ru-RU" altLang="ru-RU" sz="4000" dirty="0">
                <a:solidFill>
                  <a:srgbClr val="000000"/>
                </a:solidFill>
                <a:effectLst>
                  <a:outerShdw blurRad="38100" dist="38100" dir="2700000" algn="tl">
                    <a:srgbClr val="FFFFFF"/>
                  </a:outerShdw>
                </a:effectLst>
              </a:rPr>
              <a:t>.</a:t>
            </a:r>
            <a:r>
              <a:rPr lang="ru-RU" altLang="ru-RU" sz="4000" dirty="0"/>
              <a:t> </a:t>
            </a:r>
          </a:p>
        </p:txBody>
      </p:sp>
    </p:spTree>
    <p:extLst>
      <p:ext uri="{BB962C8B-B14F-4D97-AF65-F5344CB8AC3E}">
        <p14:creationId xmlns:p14="http://schemas.microsoft.com/office/powerpoint/2010/main" val="661034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normAutofit/>
          </a:bodyPr>
          <a:lstStyle/>
          <a:p>
            <a:pPr fontAlgn="auto">
              <a:spcAft>
                <a:spcPts val="0"/>
              </a:spcAft>
              <a:defRPr/>
            </a:pPr>
            <a:r>
              <a:rPr lang="uk-UA" dirty="0" smtClean="0"/>
              <a:t> міжнародний бізнес</a:t>
            </a:r>
            <a:endParaRPr lang="ru-RU" dirty="0"/>
          </a:p>
        </p:txBody>
      </p:sp>
      <p:sp>
        <p:nvSpPr>
          <p:cNvPr id="7171" name="Content Placeholder 2"/>
          <p:cNvSpPr>
            <a:spLocks noGrp="1"/>
          </p:cNvSpPr>
          <p:nvPr>
            <p:ph idx="1"/>
          </p:nvPr>
        </p:nvSpPr>
        <p:spPr/>
        <p:txBody>
          <a:bodyPr/>
          <a:lstStyle/>
          <a:p>
            <a:endParaRPr lang="uk-UA" b="1" dirty="0" smtClean="0"/>
          </a:p>
          <a:p>
            <a:r>
              <a:rPr lang="uk-UA" b="1" dirty="0" smtClean="0"/>
              <a:t>Це здійснення ділових операцій партнерами в більше ніж в одній країні.</a:t>
            </a:r>
          </a:p>
          <a:p>
            <a:pPr lvl="1">
              <a:buNone/>
            </a:pPr>
            <a:endParaRPr lang="uk-UA" b="1" dirty="0" smtClean="0"/>
          </a:p>
          <a:p>
            <a:pPr lvl="1">
              <a:buNone/>
            </a:pPr>
            <a:r>
              <a:rPr lang="uk-UA" b="1" dirty="0" smtClean="0"/>
              <a:t>ВІДМІННОСТІ ВІД НАЦІОНАЛЬНОГО </a:t>
            </a:r>
          </a:p>
          <a:p>
            <a:pPr lvl="1"/>
            <a:r>
              <a:rPr lang="uk-UA" b="1" dirty="0" smtClean="0"/>
              <a:t>Використанні різних валют</a:t>
            </a:r>
          </a:p>
          <a:p>
            <a:pPr lvl="1"/>
            <a:r>
              <a:rPr lang="uk-UA" b="1" dirty="0" smtClean="0"/>
              <a:t>Розходження між правовими системами</a:t>
            </a:r>
          </a:p>
          <a:p>
            <a:pPr lvl="1"/>
            <a:r>
              <a:rPr lang="uk-UA" b="1" dirty="0" smtClean="0"/>
              <a:t>Культурна відмінність</a:t>
            </a:r>
          </a:p>
          <a:p>
            <a:pPr lvl="1"/>
            <a:r>
              <a:rPr lang="uk-UA" b="1" dirty="0" smtClean="0"/>
              <a:t>Різноманітний склад та об'єм доступних ресурсів      </a:t>
            </a:r>
            <a:endParaRPr lang="ru-RU" dirty="0" smtClean="0"/>
          </a:p>
          <a:p>
            <a:endParaRPr lang="ru-RU" dirty="0" smtClean="0"/>
          </a:p>
        </p:txBody>
      </p:sp>
    </p:spTree>
    <p:extLst>
      <p:ext uri="{BB962C8B-B14F-4D97-AF65-F5344CB8AC3E}">
        <p14:creationId xmlns:p14="http://schemas.microsoft.com/office/powerpoint/2010/main" val="40863899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3"/>
          <p:cNvSpPr>
            <a:spLocks noGrp="1"/>
          </p:cNvSpPr>
          <p:nvPr>
            <p:ph type="body" idx="4294967295"/>
          </p:nvPr>
        </p:nvSpPr>
        <p:spPr>
          <a:xfrm>
            <a:off x="0" y="893763"/>
            <a:ext cx="5111750" cy="2160587"/>
          </a:xfrm>
          <a:solidFill>
            <a:srgbClr val="FFFFCC"/>
          </a:solidFill>
        </p:spPr>
        <p:txBody>
          <a:bodyPr lIns="91440" tIns="45720"/>
          <a:lstStyle/>
          <a:p>
            <a:pPr algn="ctr">
              <a:buFont typeface="Wingdings 2" pitchFamily="18" charset="2"/>
              <a:buNone/>
            </a:pPr>
            <a:r>
              <a:rPr lang="uk-UA" sz="4800" b="1" dirty="0" smtClean="0">
                <a:solidFill>
                  <a:srgbClr val="800000"/>
                </a:solidFill>
                <a:latin typeface="Verdana" pitchFamily="34" charset="0"/>
              </a:rPr>
              <a:t>ЛЕКЦІЮ ЗАВЕРШЕНО </a:t>
            </a:r>
          </a:p>
          <a:p>
            <a:pPr algn="ctr">
              <a:buFont typeface="Wingdings 2" pitchFamily="18" charset="2"/>
              <a:buNone/>
            </a:pPr>
            <a:endParaRPr lang="uk-UA" sz="4800" b="1" dirty="0" smtClean="0">
              <a:solidFill>
                <a:srgbClr val="800000"/>
              </a:solidFill>
              <a:latin typeface="Verdana" pitchFamily="34" charset="0"/>
            </a:endParaRPr>
          </a:p>
          <a:p>
            <a:pPr algn="ctr">
              <a:buFont typeface="Wingdings 2" pitchFamily="18" charset="2"/>
              <a:buNone/>
            </a:pPr>
            <a:r>
              <a:rPr lang="uk-UA" sz="4800" b="1" dirty="0" smtClean="0">
                <a:solidFill>
                  <a:srgbClr val="800000"/>
                </a:solidFill>
                <a:latin typeface="Verdana" pitchFamily="34" charset="0"/>
              </a:rPr>
              <a:t>Дякую</a:t>
            </a:r>
          </a:p>
          <a:p>
            <a:pPr algn="ctr">
              <a:buFont typeface="Wingdings 2" pitchFamily="18" charset="2"/>
              <a:buNone/>
            </a:pPr>
            <a:r>
              <a:rPr lang="uk-UA" sz="4800" b="1" dirty="0" smtClean="0">
                <a:solidFill>
                  <a:srgbClr val="800000"/>
                </a:solidFill>
                <a:latin typeface="Verdana" pitchFamily="34" charset="0"/>
              </a:rPr>
              <a:t>за увагу !</a:t>
            </a:r>
            <a:endParaRPr lang="ru-RU" sz="4800" b="1" dirty="0" smtClean="0">
              <a:solidFill>
                <a:srgbClr val="800000"/>
              </a:solidFill>
              <a:latin typeface="Verdana" pitchFamily="34" charset="0"/>
            </a:endParaRPr>
          </a:p>
        </p:txBody>
      </p:sp>
      <p:pic>
        <p:nvPicPr>
          <p:cNvPr id="53250" name="Picture 4" descr="x_c914df6e"/>
          <p:cNvPicPr>
            <a:picLocks noChangeAspect="1" noChangeArrowheads="1"/>
          </p:cNvPicPr>
          <p:nvPr/>
        </p:nvPicPr>
        <p:blipFill>
          <a:blip r:embed="rId2"/>
          <a:srcRect/>
          <a:stretch>
            <a:fillRect/>
          </a:stretch>
        </p:blipFill>
        <p:spPr bwMode="auto">
          <a:xfrm>
            <a:off x="4787900" y="3213100"/>
            <a:ext cx="4095750" cy="3395663"/>
          </a:xfrm>
          <a:prstGeom prst="rect">
            <a:avLst/>
          </a:prstGeom>
          <a:noFill/>
          <a:ln w="9525">
            <a:noFill/>
            <a:miter lim="800000"/>
            <a:headEnd/>
            <a:tailEnd/>
          </a:ln>
        </p:spPr>
      </p:pic>
      <p:sp>
        <p:nvSpPr>
          <p:cNvPr id="53251" name="Oval 6"/>
          <p:cNvSpPr>
            <a:spLocks noChangeArrowheads="1"/>
          </p:cNvSpPr>
          <p:nvPr/>
        </p:nvSpPr>
        <p:spPr bwMode="auto">
          <a:xfrm>
            <a:off x="8243888" y="404813"/>
            <a:ext cx="627062" cy="647700"/>
          </a:xfrm>
          <a:prstGeom prst="ellipse">
            <a:avLst/>
          </a:prstGeom>
          <a:solidFill>
            <a:srgbClr val="FFFF99"/>
          </a:solidFill>
          <a:ln w="9525">
            <a:solidFill>
              <a:srgbClr val="CC3300"/>
            </a:solidFill>
            <a:round/>
            <a:headEnd/>
            <a:tailEnd/>
          </a:ln>
        </p:spPr>
        <p:txBody>
          <a:bodyPr wrap="none" anchor="ctr"/>
          <a:lstStyle/>
          <a:p>
            <a:pPr algn="ctr"/>
            <a:r>
              <a:rPr lang="uk-UA" b="1" dirty="0" smtClean="0"/>
              <a:t>35</a:t>
            </a:r>
            <a:endParaRPr lang="ru-RU" b="1" dirty="0"/>
          </a:p>
        </p:txBody>
      </p:sp>
      <p:pic>
        <p:nvPicPr>
          <p:cNvPr id="53252" name="Picture 7" descr="итог заставочка"/>
          <p:cNvPicPr>
            <a:picLocks noChangeAspect="1" noChangeArrowheads="1"/>
          </p:cNvPicPr>
          <p:nvPr/>
        </p:nvPicPr>
        <p:blipFill>
          <a:blip r:embed="rId3"/>
          <a:srcRect/>
          <a:stretch>
            <a:fillRect/>
          </a:stretch>
        </p:blipFill>
        <p:spPr bwMode="auto">
          <a:xfrm>
            <a:off x="5722938" y="728663"/>
            <a:ext cx="2520950" cy="2487613"/>
          </a:xfrm>
          <a:prstGeom prst="rect">
            <a:avLst/>
          </a:prstGeom>
          <a:noFill/>
          <a:ln w="9525">
            <a:solidFill>
              <a:srgbClr val="A50021"/>
            </a:solidFill>
            <a:miter lim="800000"/>
            <a:headEnd/>
            <a:tailEnd/>
          </a:ln>
        </p:spPr>
      </p:pic>
    </p:spTree>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normAutofit fontScale="90000"/>
          </a:bodyPr>
          <a:lstStyle/>
          <a:p>
            <a:pPr fontAlgn="auto">
              <a:spcAft>
                <a:spcPts val="0"/>
              </a:spcAft>
              <a:defRPr/>
            </a:pPr>
            <a:r>
              <a:rPr lang="uk-UA" dirty="0" smtClean="0"/>
              <a:t>Характерні риси міжнародного бізнесу</a:t>
            </a:r>
            <a:endParaRPr lang="ru-RU" dirty="0"/>
          </a:p>
        </p:txBody>
      </p:sp>
      <p:sp>
        <p:nvSpPr>
          <p:cNvPr id="8195" name="Content Placeholder 2"/>
          <p:cNvSpPr>
            <a:spLocks noGrp="1"/>
          </p:cNvSpPr>
          <p:nvPr>
            <p:ph idx="1"/>
          </p:nvPr>
        </p:nvSpPr>
        <p:spPr/>
        <p:txBody>
          <a:bodyPr/>
          <a:lstStyle/>
          <a:p>
            <a:endParaRPr lang="uk-UA" b="1" dirty="0" smtClean="0"/>
          </a:p>
          <a:p>
            <a:r>
              <a:rPr lang="uk-UA" b="1" dirty="0" smtClean="0"/>
              <a:t>ОТРИМАННЯ ПРИБУТКУ</a:t>
            </a:r>
          </a:p>
          <a:p>
            <a:endParaRPr lang="uk-UA" b="1" dirty="0" smtClean="0"/>
          </a:p>
          <a:p>
            <a:r>
              <a:rPr lang="uk-UA" b="1" dirty="0" smtClean="0"/>
              <a:t>ДІЛОВА УГОДА КОМПАНІЙ З РІЗНИХ КРАЇН</a:t>
            </a:r>
            <a:br>
              <a:rPr lang="uk-UA" b="1" dirty="0" smtClean="0"/>
            </a:br>
            <a:endParaRPr lang="uk-UA" b="1" dirty="0" smtClean="0"/>
          </a:p>
          <a:p>
            <a:endParaRPr lang="ru-RU" dirty="0" smtClean="0"/>
          </a:p>
          <a:p>
            <a:r>
              <a:rPr lang="uk-UA" b="1" dirty="0" smtClean="0"/>
              <a:t>ВИКОРИСТАННЯ ПЕРЕВАГ МІЖНАРОДНИХ ДІЛОВИХ ОПЕРАЦІЙ</a:t>
            </a:r>
            <a:endParaRPr lang="ru-RU" dirty="0" smtClean="0"/>
          </a:p>
          <a:p>
            <a:endParaRPr lang="ru-RU" dirty="0" smtClean="0"/>
          </a:p>
        </p:txBody>
      </p:sp>
    </p:spTree>
    <p:extLst>
      <p:ext uri="{BB962C8B-B14F-4D97-AF65-F5344CB8AC3E}">
        <p14:creationId xmlns:p14="http://schemas.microsoft.com/office/powerpoint/2010/main" val="17745302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lstStyle/>
          <a:p>
            <a:pPr fontAlgn="auto">
              <a:spcAft>
                <a:spcPts val="0"/>
              </a:spcAft>
              <a:defRPr/>
            </a:pPr>
            <a:r>
              <a:rPr lang="uk-UA" dirty="0" smtClean="0"/>
              <a:t>Основні поняття</a:t>
            </a:r>
            <a:endParaRPr lang="ru-RU" dirty="0"/>
          </a:p>
        </p:txBody>
      </p:sp>
      <p:sp>
        <p:nvSpPr>
          <p:cNvPr id="9219" name="Content Placeholder 2"/>
          <p:cNvSpPr>
            <a:spLocks noGrp="1"/>
          </p:cNvSpPr>
          <p:nvPr>
            <p:ph idx="1"/>
          </p:nvPr>
        </p:nvSpPr>
        <p:spPr>
          <a:xfrm>
            <a:off x="457200" y="914400"/>
            <a:ext cx="7239000" cy="5541963"/>
          </a:xfrm>
        </p:spPr>
        <p:txBody>
          <a:bodyPr/>
          <a:lstStyle/>
          <a:p>
            <a:pPr hangingPunct="0"/>
            <a:r>
              <a:rPr lang="uk-UA" sz="2000" b="1" dirty="0" smtClean="0"/>
              <a:t>Міжнародний бізнес являє собою сукупність ділових операцій, пов’язаних з перетинанням національних кордонів і рухом товарів, послуг, капіталів, працівників; трансфером технологій, інформації і даних, і навіть керівництво виконавцями [</a:t>
            </a:r>
            <a:r>
              <a:rPr lang="uk-UA" sz="2000" b="1" dirty="0" err="1" smtClean="0"/>
              <a:t>Rоbock</a:t>
            </a:r>
            <a:r>
              <a:rPr lang="uk-UA" sz="2000" b="1" dirty="0" smtClean="0"/>
              <a:t> S. H., </a:t>
            </a:r>
            <a:r>
              <a:rPr lang="uk-UA" sz="2000" b="1" dirty="0" err="1" smtClean="0"/>
              <a:t>Simmonds</a:t>
            </a:r>
            <a:r>
              <a:rPr lang="uk-UA" sz="2000" b="1" dirty="0" smtClean="0"/>
              <a:t> K., p. 3]. </a:t>
            </a:r>
            <a:endParaRPr lang="ru-RU" sz="2000" b="1" dirty="0" smtClean="0"/>
          </a:p>
          <a:p>
            <a:pPr hangingPunct="0">
              <a:buNone/>
            </a:pPr>
            <a:r>
              <a:rPr lang="uk-UA" sz="2000" b="1" dirty="0" smtClean="0"/>
              <a:t> </a:t>
            </a:r>
            <a:endParaRPr lang="ru-RU" sz="2000" dirty="0" smtClean="0"/>
          </a:p>
          <a:p>
            <a:pPr hangingPunct="0"/>
            <a:r>
              <a:rPr lang="uk-UA" sz="2000" b="1" i="1" dirty="0" smtClean="0"/>
              <a:t>Зарубіжний бізнес означає для національної компанії сукупність операцій за кордоном в одній або кількох країнах.  </a:t>
            </a:r>
            <a:endParaRPr lang="ru-RU" sz="2000" dirty="0" smtClean="0"/>
          </a:p>
          <a:p>
            <a:pPr hangingPunct="0"/>
            <a:endParaRPr lang="ru-RU" sz="2000" dirty="0" smtClean="0"/>
          </a:p>
          <a:p>
            <a:r>
              <a:rPr lang="uk-UA" sz="2000" b="1" i="1" dirty="0" smtClean="0"/>
              <a:t>Порівняльний бізнес робить акцент на зіставленні ділових операцій у різних країнах, їх загальних рис і відмінностей. </a:t>
            </a:r>
            <a:endParaRPr lang="ru-RU" sz="2000" dirty="0" smtClean="0"/>
          </a:p>
          <a:p>
            <a:endParaRPr lang="ru-RU" dirty="0" smtClean="0"/>
          </a:p>
        </p:txBody>
      </p:sp>
    </p:spTree>
    <p:extLst>
      <p:ext uri="{BB962C8B-B14F-4D97-AF65-F5344CB8AC3E}">
        <p14:creationId xmlns:p14="http://schemas.microsoft.com/office/powerpoint/2010/main" val="37102244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lstStyle/>
          <a:p>
            <a:pPr fontAlgn="auto">
              <a:spcAft>
                <a:spcPts val="0"/>
              </a:spcAft>
              <a:defRPr/>
            </a:pPr>
            <a:r>
              <a:rPr lang="uk-UA" dirty="0" smtClean="0"/>
              <a:t>ПЕРЕВАГИ  бізнесу</a:t>
            </a:r>
            <a:endParaRPr lang="ru-RU" dirty="0"/>
          </a:p>
        </p:txBody>
      </p:sp>
      <p:sp>
        <p:nvSpPr>
          <p:cNvPr id="10243" name="Content Placeholder 2"/>
          <p:cNvSpPr>
            <a:spLocks noGrp="1"/>
          </p:cNvSpPr>
          <p:nvPr>
            <p:ph idx="1"/>
          </p:nvPr>
        </p:nvSpPr>
        <p:spPr/>
        <p:txBody>
          <a:bodyPr/>
          <a:lstStyle/>
          <a:p>
            <a:endParaRPr lang="uk-UA" sz="2000" b="1" dirty="0" smtClean="0"/>
          </a:p>
          <a:p>
            <a:pPr hangingPunct="0">
              <a:buNone/>
            </a:pPr>
            <a:r>
              <a:rPr lang="ru-RU" sz="2000" dirty="0" smtClean="0"/>
              <a:t> </a:t>
            </a:r>
            <a:r>
              <a:rPr lang="uk-UA" sz="2000" b="1" dirty="0" smtClean="0"/>
              <a:t>Конкретні вигоди міжнародного бізнесу пов’язані з отриманням більшого прибутку з урахуванням таких факторів:</a:t>
            </a:r>
            <a:endParaRPr lang="ru-RU" sz="2000" dirty="0" smtClean="0"/>
          </a:p>
          <a:p>
            <a:pPr lvl="0" hangingPunct="0"/>
            <a:r>
              <a:rPr lang="uk-UA" sz="2000" b="1" dirty="0" smtClean="0"/>
              <a:t>доступ до зарубіжних ринків робочої сили (ціна, кваліфікація);</a:t>
            </a:r>
            <a:endParaRPr lang="ru-RU" sz="2000" dirty="0" smtClean="0"/>
          </a:p>
          <a:p>
            <a:pPr lvl="0" hangingPunct="0"/>
            <a:r>
              <a:rPr lang="uk-UA" sz="2000" b="1" dirty="0" smtClean="0"/>
              <a:t>вихід до родовищ корисних копалин і джерел сировини;</a:t>
            </a:r>
            <a:endParaRPr lang="ru-RU" sz="2000" dirty="0" smtClean="0"/>
          </a:p>
          <a:p>
            <a:pPr lvl="0" hangingPunct="0"/>
            <a:r>
              <a:rPr lang="uk-UA" sz="2000" b="1" dirty="0" smtClean="0"/>
              <a:t>прагнення нових ринків збуту;</a:t>
            </a:r>
            <a:endParaRPr lang="ru-RU" sz="2000" dirty="0" smtClean="0"/>
          </a:p>
          <a:p>
            <a:pPr lvl="0" hangingPunct="0"/>
            <a:r>
              <a:rPr lang="uk-UA" sz="2000" b="1" dirty="0" smtClean="0"/>
              <a:t>збільшення обсягів виробництва і зниження собівартості виробів (ефект масштабу і крива досвіду);</a:t>
            </a:r>
            <a:endParaRPr lang="ru-RU" sz="2000" dirty="0" smtClean="0"/>
          </a:p>
          <a:p>
            <a:pPr lvl="0" hangingPunct="0"/>
            <a:r>
              <a:rPr lang="uk-UA" sz="2000" b="1" dirty="0" smtClean="0"/>
              <a:t>зменшення валютних ризиків.</a:t>
            </a:r>
            <a:endParaRPr lang="ru-RU" sz="2000" dirty="0" smtClean="0"/>
          </a:p>
          <a:p>
            <a:endParaRPr lang="ru-RU" dirty="0" smtClean="0"/>
          </a:p>
          <a:p>
            <a:endParaRPr lang="ru-RU" dirty="0" smtClean="0"/>
          </a:p>
        </p:txBody>
      </p:sp>
    </p:spTree>
    <p:extLst>
      <p:ext uri="{BB962C8B-B14F-4D97-AF65-F5344CB8AC3E}">
        <p14:creationId xmlns:p14="http://schemas.microsoft.com/office/powerpoint/2010/main" val="13230096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Періодизація розвитку міжнародного бізнесу</a:t>
            </a:r>
            <a:endParaRPr lang="ru-RU" dirty="0"/>
          </a:p>
        </p:txBody>
      </p:sp>
      <p:sp>
        <p:nvSpPr>
          <p:cNvPr id="3" name="Содержимое 2"/>
          <p:cNvSpPr>
            <a:spLocks noGrp="1"/>
          </p:cNvSpPr>
          <p:nvPr>
            <p:ph idx="1"/>
          </p:nvPr>
        </p:nvSpPr>
        <p:spPr/>
        <p:txBody>
          <a:bodyPr/>
          <a:lstStyle/>
          <a:p>
            <a:pPr hangingPunct="0">
              <a:buNone/>
            </a:pPr>
            <a:r>
              <a:rPr lang="uk-UA" sz="2000" dirty="0" smtClean="0"/>
              <a:t>запропонована відомим американським дослідником </a:t>
            </a:r>
            <a:r>
              <a:rPr lang="uk-UA" sz="2000" i="1" dirty="0" err="1" smtClean="0"/>
              <a:t>Річардом</a:t>
            </a:r>
            <a:r>
              <a:rPr lang="uk-UA" sz="2000" i="1" dirty="0" smtClean="0"/>
              <a:t> </a:t>
            </a:r>
            <a:r>
              <a:rPr lang="uk-UA" sz="2000" i="1" dirty="0" err="1" smtClean="0"/>
              <a:t>Робінсоном</a:t>
            </a:r>
            <a:endParaRPr lang="ru-RU" sz="2000" dirty="0" smtClean="0"/>
          </a:p>
          <a:p>
            <a:pPr hangingPunct="0">
              <a:buNone/>
            </a:pPr>
            <a:r>
              <a:rPr lang="uk-UA" sz="2000" b="1" dirty="0" smtClean="0"/>
              <a:t> </a:t>
            </a:r>
            <a:endParaRPr lang="ru-RU" sz="2000" dirty="0" smtClean="0"/>
          </a:p>
          <a:p>
            <a:pPr hangingPunct="0"/>
            <a:r>
              <a:rPr lang="ru-RU" sz="2000" b="1" dirty="0" err="1" smtClean="0"/>
              <a:t>Комерційна</a:t>
            </a:r>
            <a:r>
              <a:rPr lang="ru-RU" sz="2000" b="1" dirty="0" smtClean="0"/>
              <a:t> ера (1500—1850 </a:t>
            </a:r>
            <a:r>
              <a:rPr lang="ru-RU" sz="2000" b="1" dirty="0" err="1" smtClean="0"/>
              <a:t>рр</a:t>
            </a:r>
            <a:r>
              <a:rPr lang="ru-RU" sz="2000" b="1" dirty="0" smtClean="0"/>
              <a:t>.</a:t>
            </a:r>
            <a:r>
              <a:rPr lang="uk-UA" sz="2000" b="1" dirty="0" smtClean="0"/>
              <a:t>)</a:t>
            </a:r>
            <a:endParaRPr lang="ru-RU" sz="2000" dirty="0" smtClean="0"/>
          </a:p>
          <a:p>
            <a:pPr hangingPunct="0">
              <a:buNone/>
            </a:pPr>
            <a:r>
              <a:rPr lang="uk-UA" sz="2000" b="1" dirty="0" smtClean="0"/>
              <a:t> </a:t>
            </a:r>
            <a:endParaRPr lang="ru-RU" sz="2000" dirty="0" smtClean="0"/>
          </a:p>
          <a:p>
            <a:pPr hangingPunct="0"/>
            <a:r>
              <a:rPr lang="uk-UA" sz="2000" b="1" dirty="0" smtClean="0"/>
              <a:t>Ера експансії (1850—1914 рр.)</a:t>
            </a:r>
            <a:endParaRPr lang="ru-RU" sz="2000" dirty="0" smtClean="0"/>
          </a:p>
          <a:p>
            <a:pPr hangingPunct="0">
              <a:buNone/>
            </a:pPr>
            <a:r>
              <a:rPr lang="uk-UA" sz="2000" b="1" dirty="0" smtClean="0"/>
              <a:t> </a:t>
            </a:r>
            <a:endParaRPr lang="ru-RU" sz="2000" dirty="0" smtClean="0"/>
          </a:p>
          <a:p>
            <a:pPr hangingPunct="0"/>
            <a:r>
              <a:rPr lang="uk-UA" sz="2000" b="1" dirty="0" smtClean="0"/>
              <a:t>Ера концесій (1914—1945 рр.)</a:t>
            </a:r>
            <a:r>
              <a:rPr lang="uk-UA" sz="2000" dirty="0" smtClean="0"/>
              <a:t>.</a:t>
            </a:r>
            <a:endParaRPr lang="ru-RU" sz="2000" dirty="0" smtClean="0"/>
          </a:p>
          <a:p>
            <a:pPr hangingPunct="0">
              <a:buNone/>
            </a:pPr>
            <a:r>
              <a:rPr lang="uk-UA" sz="2000" b="1" dirty="0" smtClean="0"/>
              <a:t> </a:t>
            </a:r>
            <a:endParaRPr lang="ru-RU" sz="2000" dirty="0" smtClean="0"/>
          </a:p>
          <a:p>
            <a:pPr hangingPunct="0"/>
            <a:r>
              <a:rPr lang="uk-UA" sz="2000" b="1" dirty="0" smtClean="0"/>
              <a:t>Е</a:t>
            </a:r>
            <a:r>
              <a:rPr lang="ru-RU" sz="2000" b="1" dirty="0" err="1" smtClean="0"/>
              <a:t>р</a:t>
            </a:r>
            <a:r>
              <a:rPr lang="uk-UA" sz="2000" b="1" dirty="0" smtClean="0"/>
              <a:t>а</a:t>
            </a:r>
            <a:r>
              <a:rPr lang="ru-RU" sz="2000" b="1" dirty="0" smtClean="0"/>
              <a:t> </a:t>
            </a:r>
            <a:r>
              <a:rPr lang="ru-RU" sz="2000" b="1" dirty="0" err="1" smtClean="0"/>
              <a:t>національних</a:t>
            </a:r>
            <a:r>
              <a:rPr lang="ru-RU" sz="2000" b="1" dirty="0" smtClean="0"/>
              <a:t> держав (1945—1970 </a:t>
            </a:r>
            <a:r>
              <a:rPr lang="ru-RU" sz="2000" b="1" dirty="0" err="1" smtClean="0"/>
              <a:t>рр</a:t>
            </a:r>
            <a:r>
              <a:rPr lang="ru-RU" sz="2000" b="1" dirty="0" smtClean="0"/>
              <a:t>.)</a:t>
            </a:r>
            <a:r>
              <a:rPr lang="ru-RU" sz="2000" dirty="0" smtClean="0"/>
              <a:t>,</a:t>
            </a:r>
          </a:p>
          <a:p>
            <a:pPr hangingPunct="0">
              <a:buNone/>
            </a:pPr>
            <a:r>
              <a:rPr lang="uk-UA" sz="2000" b="1" dirty="0" smtClean="0"/>
              <a:t> </a:t>
            </a:r>
            <a:endParaRPr lang="ru-RU" sz="2000" dirty="0" smtClean="0"/>
          </a:p>
          <a:p>
            <a:pPr hangingPunct="0"/>
            <a:r>
              <a:rPr lang="uk-UA" sz="2000" b="1" dirty="0" smtClean="0"/>
              <a:t>Ера глобалізації  (з 1970р.)</a:t>
            </a:r>
            <a:endParaRPr lang="ru-RU" sz="2000" dirty="0" smtClean="0"/>
          </a:p>
          <a:p>
            <a:pPr hangingPunct="0">
              <a:buNone/>
            </a:pPr>
            <a:r>
              <a:rPr lang="uk-UA" sz="2000" b="1" dirty="0" smtClean="0"/>
              <a:t>	</a:t>
            </a:r>
            <a:endParaRPr lang="ru-RU" dirty="0" smtClean="0"/>
          </a:p>
          <a:p>
            <a:endParaRPr lang="ru-RU" dirty="0"/>
          </a:p>
        </p:txBody>
      </p:sp>
    </p:spTree>
    <p:extLst>
      <p:ext uri="{BB962C8B-B14F-4D97-AF65-F5344CB8AC3E}">
        <p14:creationId xmlns:p14="http://schemas.microsoft.com/office/powerpoint/2010/main" val="20857252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
  <TotalTime>1119</TotalTime>
  <Words>1526</Words>
  <Application>Microsoft Office PowerPoint</Application>
  <PresentationFormat>Экран (4:3)</PresentationFormat>
  <Paragraphs>227</Paragraphs>
  <Slides>50</Slides>
  <Notes>0</Notes>
  <HiddenSlides>0</HiddenSlides>
  <MMClips>0</MMClips>
  <ScaleCrop>false</ScaleCrop>
  <HeadingPairs>
    <vt:vector size="8" baseType="variant">
      <vt:variant>
        <vt:lpstr>Использованные шрифты</vt:lpstr>
      </vt:variant>
      <vt:variant>
        <vt:i4>8</vt:i4>
      </vt:variant>
      <vt:variant>
        <vt:lpstr>Тема</vt:lpstr>
      </vt:variant>
      <vt:variant>
        <vt:i4>1</vt:i4>
      </vt:variant>
      <vt:variant>
        <vt:lpstr>Внедренные серверы OLE</vt:lpstr>
      </vt:variant>
      <vt:variant>
        <vt:i4>1</vt:i4>
      </vt:variant>
      <vt:variant>
        <vt:lpstr>Заголовки слайдов</vt:lpstr>
      </vt:variant>
      <vt:variant>
        <vt:i4>50</vt:i4>
      </vt:variant>
    </vt:vector>
  </HeadingPairs>
  <TitlesOfParts>
    <vt:vector size="60" baseType="lpstr">
      <vt:lpstr>Arial</vt:lpstr>
      <vt:lpstr>Calibri</vt:lpstr>
      <vt:lpstr>Garamond</vt:lpstr>
      <vt:lpstr>Times New Roman</vt:lpstr>
      <vt:lpstr>Trebuchet MS</vt:lpstr>
      <vt:lpstr>Verdana</vt:lpstr>
      <vt:lpstr>Wingdings</vt:lpstr>
      <vt:lpstr>Wingdings 2</vt:lpstr>
      <vt:lpstr>Opulent</vt:lpstr>
      <vt:lpstr>Picture</vt:lpstr>
      <vt:lpstr>ЛЕКЦІЯ Сутність міжнародного менеджменту </vt:lpstr>
      <vt:lpstr>Питання лекції:</vt:lpstr>
      <vt:lpstr>Мета заняття:</vt:lpstr>
      <vt:lpstr>1 питання</vt:lpstr>
      <vt:lpstr> міжнародний бізнес</vt:lpstr>
      <vt:lpstr>Характерні риси міжнародного бізнесу</vt:lpstr>
      <vt:lpstr>Основні поняття</vt:lpstr>
      <vt:lpstr>ПЕРЕВАГИ  бізнесу</vt:lpstr>
      <vt:lpstr>Періодизація розвитку міжнародного бізнесу</vt:lpstr>
      <vt:lpstr>Поняття глобалізації</vt:lpstr>
      <vt:lpstr>Презентация PowerPoint</vt:lpstr>
      <vt:lpstr>Форми міжнародного бізнесу</vt:lpstr>
      <vt:lpstr>Форми міжнародного бізнесу</vt:lpstr>
      <vt:lpstr>модель Говарда Перлмуттера ЕРRG</vt:lpstr>
      <vt:lpstr>Фази Інтерналізації компанії</vt:lpstr>
      <vt:lpstr>Інтерналізація</vt:lpstr>
      <vt:lpstr>Транснаціональна корпорація</vt:lpstr>
      <vt:lpstr>Схема ТНК</vt:lpstr>
      <vt:lpstr>2 питання</vt:lpstr>
      <vt:lpstr>Міжнародний менеджмент</vt:lpstr>
      <vt:lpstr>Міжнародний менеджмент</vt:lpstr>
      <vt:lpstr>Особливості міжнародного менеджменту проявляються в таких напрямах:</vt:lpstr>
      <vt:lpstr>Презентация PowerPoint</vt:lpstr>
      <vt:lpstr>Презентация PowerPoint</vt:lpstr>
      <vt:lpstr>Завдання міжнародного менеджменту:</vt:lpstr>
      <vt:lpstr>Презентация PowerPoint</vt:lpstr>
      <vt:lpstr>3 питання</vt:lpstr>
      <vt:lpstr>Міжнародний менеджмент на прикладі Китайської народної республіки</vt:lpstr>
      <vt:lpstr>Китайська народна республіка</vt:lpstr>
      <vt:lpstr>Історична пам'ятка КНР</vt:lpstr>
      <vt:lpstr>Адміністративно-політичний устрій</vt:lpstr>
      <vt:lpstr>економічні досягнення кнр</vt:lpstr>
      <vt:lpstr>Бізнес по китайські</vt:lpstr>
      <vt:lpstr>чотири фундаментальних принципів управління</vt:lpstr>
      <vt:lpstr>Основні характеристики міжнародного менеджменту КНР</vt:lpstr>
      <vt:lpstr>Сім духовних цінностей китайського суспільства</vt:lpstr>
      <vt:lpstr>Основні прийоми переговорного процесу китайської сторони</vt:lpstr>
      <vt:lpstr>П'ять видатних якостей менеджера за Френком Цзао </vt:lpstr>
      <vt:lpstr>Менеджмент США</vt:lpstr>
      <vt:lpstr>Висновки</vt:lpstr>
      <vt:lpstr>1. Особливості менеджменту США. </vt:lpstr>
      <vt:lpstr>Презентация PowerPoint</vt:lpstr>
      <vt:lpstr>2. Менеджмент американських транснаціональних компаній.</vt:lpstr>
      <vt:lpstr>Виділяють наступні цілі організації закордонних філій американськими ТНК:</vt:lpstr>
      <vt:lpstr>Американські менеджери класифікують обсяг і якість переданої технології таким чином: </vt:lpstr>
      <vt:lpstr>Швидше і з меншими витратами закордонні філії американських ТНК розвивають свою діяльність у країнах, які прагнуть лібералізувати свої правові норми щодо закордонних інвестицій у відповідності з міжнародними концепціями, що базуються на наступних принципах: </vt:lpstr>
      <vt:lpstr>Презентация PowerPoint</vt:lpstr>
      <vt:lpstr>Сучасний американський менеджмент в такому вигляді, який склався в даний час, базується на трьох історичних передумовах </vt:lpstr>
      <vt:lpstr>Презентация PowerPoint</vt:lpstr>
      <vt:lpstr>Презентация PowerPoint</vt:lpstr>
    </vt:vector>
  </TitlesOfParts>
  <Company>MultiDVD Team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 МАКРОЕКОНОМІКА ЯК НАУКА</dc:title>
  <dc:creator>Admin</dc:creator>
  <cp:lastModifiedBy>RePack by Diakov</cp:lastModifiedBy>
  <cp:revision>209</cp:revision>
  <dcterms:created xsi:type="dcterms:W3CDTF">2013-09-22T15:36:43Z</dcterms:created>
  <dcterms:modified xsi:type="dcterms:W3CDTF">2022-09-26T20:02:58Z</dcterms:modified>
</cp:coreProperties>
</file>