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3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ko-KR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맑은 고딕"/>
        <a:cs typeface="맑은 고딕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맑은 고딕"/>
        <a:cs typeface="맑은 고딕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맑은 고딕"/>
        <a:cs typeface="맑은 고딕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맑은 고딕"/>
        <a:cs typeface="맑은 고딕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itchFamily="18" charset="0"/>
        <a:ea typeface="맑은 고딕"/>
        <a:cs typeface="맑은 고딕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맑은 고딕"/>
        <a:cs typeface="맑은 고딕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맑은 고딕"/>
        <a:cs typeface="맑은 고딕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맑은 고딕"/>
        <a:cs typeface="맑은 고딕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Times New Roman" pitchFamily="18" charset="0"/>
        <a:ea typeface="맑은 고딕"/>
        <a:cs typeface="맑은 고딕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2C5"/>
    <a:srgbClr val="FFCF9F"/>
    <a:srgbClr val="CC6600"/>
    <a:srgbClr val="E9FDEE"/>
    <a:srgbClr val="C5FBD2"/>
    <a:srgbClr val="B8FD9D"/>
    <a:srgbClr val="FF00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091A36-AE3F-4432-BE3E-C27FE7CDCAA8}" type="datetimeFigureOut">
              <a:rPr lang="ko-KR" altLang="en-US"/>
              <a:pPr>
                <a:defRPr/>
              </a:pPr>
              <a:t>2019-09-03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37B49D4-5ECC-4C88-A4DE-6EE890D0062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CFBB91C-8B8D-4EDF-8F02-B56606222A2E}" type="datetimeFigureOut">
              <a:rPr lang="ko-KR" altLang="en-US"/>
              <a:pPr>
                <a:defRPr/>
              </a:pPr>
              <a:t>2019-09-03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4A1B177-FF25-4426-A69D-EE7EA32469B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Заголовок, диаграмм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0"/>
            <a:ext cx="7596336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Образец заголовка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600200"/>
            <a:ext cx="6707088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7E8B4C8-64F5-4F61-AC30-21856F0103D5}" type="datetimeFigureOut">
              <a:rPr lang="ko-KR" altLang="en-US"/>
              <a:pPr>
                <a:defRPr/>
              </a:pPr>
              <a:t>2019-09-03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B5D165F-7E52-4909-BBAB-4F4F6942A2A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738AF30-B2DA-4E2D-A13D-C07C46A39A6E}" type="datetimeFigureOut">
              <a:rPr lang="ko-KR" altLang="en-US"/>
              <a:pPr>
                <a:defRPr/>
              </a:pPr>
              <a:t>2019-09-03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519D90D-9D70-4D9E-82F1-A0D81E18055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94DD5EA-1D2F-4D45-A98B-E11E796256AC}" type="datetimeFigureOut">
              <a:rPr lang="ko-KR" altLang="en-US"/>
              <a:pPr>
                <a:defRPr/>
              </a:pPr>
              <a:t>2019-09-03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81B18C4-76F9-448A-9FDC-5BC17948134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EC180C-A88F-459A-999A-921323025684}" type="datetimeFigureOut">
              <a:rPr lang="ko-KR" altLang="en-US"/>
              <a:pPr>
                <a:defRPr/>
              </a:pPr>
              <a:t>2019-09-03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316A400-8989-4BD9-AF1D-99DA17BCCA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47C47A5-D7D3-41B8-AA50-43F7BE7D6F21}" type="datetimeFigureOut">
              <a:rPr lang="ko-KR" altLang="en-US"/>
              <a:pPr>
                <a:defRPr/>
              </a:pPr>
              <a:t>2019-09-03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A7C116A-1029-45F8-A9E5-8C70193D99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E9D2A37-2525-4285-BB56-785A605A2BE0}" type="datetimeFigureOut">
              <a:rPr lang="ko-KR" altLang="en-US"/>
              <a:pPr>
                <a:defRPr/>
              </a:pPr>
              <a:t>2019-09-03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2A259B1-7BDB-450F-B920-42D145B075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B593455-5911-4E77-89A5-D43748FF6789}" type="datetimeFigureOut">
              <a:rPr lang="ko-KR" altLang="en-US"/>
              <a:pPr>
                <a:defRPr/>
              </a:pPr>
              <a:t>2019-09-03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i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13B149A-B62E-4604-9DA0-D25923235F7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63" r:id="rId12"/>
    <p:sldLayoutId id="2147483662" r:id="rId13"/>
    <p:sldLayoutId id="2147483661" r:id="rId14"/>
    <p:sldLayoutId id="2147483660" r:id="rId15"/>
    <p:sldLayoutId id="2147483659" r:id="rId16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/>
          <a:cs typeface="Arial" charset="0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/>
          <a:cs typeface="Arial" charset="0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/>
          <a:cs typeface="Arial" charset="0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/>
          <a:cs typeface="Arial" charset="0"/>
        </a:defRPr>
      </a:lvl5pPr>
      <a:lvl6pPr marL="457200"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/>
          <a:cs typeface="Arial" charset="0"/>
        </a:defRPr>
      </a:lvl6pPr>
      <a:lvl7pPr marL="914400"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/>
          <a:cs typeface="Arial" charset="0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/>
          <a:cs typeface="Arial" charset="0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/>
          <a:cs typeface="Arial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492500" y="549275"/>
            <a:ext cx="5651500" cy="2951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uk-UA" smtClean="0">
                <a:solidFill>
                  <a:schemeClr val="bg1"/>
                </a:solidFill>
                <a:latin typeface="Times New Roman" pitchFamily="18" charset="0"/>
                <a:ea typeface="맑은 고딕"/>
                <a:cs typeface="Arial" charset="0"/>
              </a:rPr>
              <a:t>ЛЕКЦІЯ № 1</a:t>
            </a:r>
            <a:br>
              <a:rPr lang="uk-UA" smtClean="0">
                <a:solidFill>
                  <a:schemeClr val="bg1"/>
                </a:solidFill>
                <a:latin typeface="Times New Roman" pitchFamily="18" charset="0"/>
                <a:ea typeface="맑은 고딕"/>
                <a:cs typeface="Arial" charset="0"/>
              </a:rPr>
            </a:br>
            <a:r>
              <a:rPr lang="uk-UA" smtClean="0">
                <a:solidFill>
                  <a:schemeClr val="bg1"/>
                </a:solidFill>
                <a:latin typeface="Times New Roman" pitchFamily="18" charset="0"/>
                <a:ea typeface="맑은 고딕"/>
                <a:cs typeface="Arial" charset="0"/>
              </a:rPr>
              <a:t> </a:t>
            </a:r>
            <a:r>
              <a:rPr lang="uk-UA" sz="2800" smtClean="0">
                <a:solidFill>
                  <a:schemeClr val="bg1"/>
                </a:solidFill>
                <a:latin typeface="Times New Roman" pitchFamily="18" charset="0"/>
                <a:ea typeface="맑은 고딕"/>
                <a:cs typeface="Arial" charset="0"/>
              </a:rPr>
              <a:t>з курсу “Гематологія”</a:t>
            </a:r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ea typeface="맑은 고딕"/>
                <a:cs typeface="Arial" charset="0"/>
              </a:rPr>
              <a:t>                        </a:t>
            </a:r>
            <a:r>
              <a:rPr lang="uk-UA" sz="2800" smtClean="0">
                <a:solidFill>
                  <a:schemeClr val="bg1"/>
                </a:solidFill>
                <a:latin typeface="Times New Roman" pitchFamily="18" charset="0"/>
                <a:ea typeface="맑은 고딕"/>
                <a:cs typeface="Arial" charset="0"/>
              </a:rPr>
              <a:t>на тему</a:t>
            </a:r>
            <a:r>
              <a:rPr lang="uk-UA" sz="2800" smtClean="0">
                <a:solidFill>
                  <a:srgbClr val="C0C0C0"/>
                </a:solidFill>
                <a:latin typeface="Times New Roman" pitchFamily="18" charset="0"/>
                <a:ea typeface="맑은 고딕"/>
                <a:cs typeface="Arial" charset="0"/>
              </a:rPr>
              <a:t> </a:t>
            </a:r>
            <a:r>
              <a:rPr lang="uk-UA" sz="2800" smtClean="0">
                <a:solidFill>
                  <a:srgbClr val="617AF5"/>
                </a:solidFill>
                <a:latin typeface="Times New Roman" pitchFamily="18" charset="0"/>
                <a:ea typeface="맑은 고딕"/>
                <a:cs typeface="Arial" charset="0"/>
              </a:rPr>
              <a:t>“</a:t>
            </a:r>
            <a:r>
              <a:rPr lang="ru-RU" sz="2800" smtClean="0">
                <a:solidFill>
                  <a:srgbClr val="617AF5"/>
                </a:solidFill>
                <a:latin typeface="Times New Roman" pitchFamily="18" charset="0"/>
                <a:ea typeface="맑은 고딕"/>
                <a:cs typeface="Arial" charset="0"/>
              </a:rPr>
              <a:t>Кров як внутрішнє           середовище організму.                      Фізико-хімічні властивості                крові та прояви їх порушень</a:t>
            </a:r>
            <a:r>
              <a:rPr lang="uk-UA" sz="2800" smtClean="0">
                <a:solidFill>
                  <a:srgbClr val="617AF5"/>
                </a:solidFill>
                <a:latin typeface="Times New Roman" pitchFamily="18" charset="0"/>
                <a:ea typeface="맑은 고딕"/>
                <a:cs typeface="Arial" charset="0"/>
              </a:rPr>
              <a:t>”</a:t>
            </a:r>
            <a:endParaRPr lang="ru-RU" sz="2800" smtClean="0">
              <a:solidFill>
                <a:srgbClr val="617AF5"/>
              </a:solidFill>
              <a:latin typeface="Times New Roman" pitchFamily="18" charset="0"/>
              <a:ea typeface="맑은 고딕"/>
              <a:cs typeface="Arial" charset="0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787900" y="4365625"/>
            <a:ext cx="4356100" cy="2159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sz="2000" smtClean="0">
                <a:solidFill>
                  <a:srgbClr val="FFFFFF"/>
                </a:solidFill>
                <a:latin typeface="Times New Roman" pitchFamily="18" charset="0"/>
                <a:ea typeface="맑은 고딕"/>
              </a:rPr>
              <a:t>    </a:t>
            </a:r>
            <a:r>
              <a:rPr lang="uk-UA" sz="2000" smtClean="0">
                <a:solidFill>
                  <a:srgbClr val="FFFFFF"/>
                </a:solidFill>
                <a:latin typeface="Times New Roman" pitchFamily="18" charset="0"/>
                <a:ea typeface="맑은 고딕"/>
              </a:rPr>
              <a:t>Викладач курсу: доцент кафедри</a:t>
            </a:r>
            <a:r>
              <a:rPr lang="en-US" sz="2000" smtClean="0">
                <a:solidFill>
                  <a:srgbClr val="FFFFFF"/>
                </a:solidFill>
                <a:latin typeface="Times New Roman" pitchFamily="18" charset="0"/>
                <a:ea typeface="맑은 고딕"/>
              </a:rPr>
              <a:t> </a:t>
            </a:r>
            <a:r>
              <a:rPr lang="uk-UA" sz="2000" smtClean="0">
                <a:solidFill>
                  <a:srgbClr val="FFFFFF"/>
                </a:solidFill>
                <a:latin typeface="Times New Roman" pitchFamily="18" charset="0"/>
                <a:ea typeface="맑은 고딕"/>
              </a:rPr>
              <a:t>фізіології, імунології і біохімії</a:t>
            </a:r>
            <a:r>
              <a:rPr lang="en-US" sz="2000" smtClean="0">
                <a:solidFill>
                  <a:srgbClr val="FFFFFF"/>
                </a:solidFill>
                <a:latin typeface="Times New Roman" pitchFamily="18" charset="0"/>
                <a:ea typeface="맑은 고딕"/>
              </a:rPr>
              <a:t>            </a:t>
            </a:r>
            <a:r>
              <a:rPr lang="uk-UA" sz="2000" smtClean="0">
                <a:solidFill>
                  <a:srgbClr val="FFFFFF"/>
                </a:solidFill>
                <a:latin typeface="Times New Roman" pitchFamily="18" charset="0"/>
                <a:ea typeface="맑은 고딕"/>
              </a:rPr>
              <a:t>з курсом цивільного захисту</a:t>
            </a:r>
            <a:r>
              <a:rPr lang="en-US" sz="2000" smtClean="0">
                <a:solidFill>
                  <a:srgbClr val="FFFFFF"/>
                </a:solidFill>
                <a:latin typeface="Times New Roman" pitchFamily="18" charset="0"/>
                <a:ea typeface="맑은 고딕"/>
              </a:rPr>
              <a:t>            </a:t>
            </a:r>
            <a:r>
              <a:rPr lang="uk-UA" sz="2000" smtClean="0">
                <a:solidFill>
                  <a:srgbClr val="FFFFFF"/>
                </a:solidFill>
                <a:latin typeface="Times New Roman" pitchFamily="18" charset="0"/>
                <a:ea typeface="맑은 고딕"/>
              </a:rPr>
              <a:t>та медицини</a:t>
            </a:r>
          </a:p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lang="en-US" sz="2000" smtClean="0">
                <a:solidFill>
                  <a:srgbClr val="FFFFFF"/>
                </a:solidFill>
                <a:latin typeface="Times New Roman" pitchFamily="18" charset="0"/>
                <a:ea typeface="맑은 고딕"/>
              </a:rPr>
              <a:t>  </a:t>
            </a:r>
            <a:r>
              <a:rPr lang="uk-UA" sz="2000" smtClean="0">
                <a:solidFill>
                  <a:srgbClr val="FFFFFF"/>
                </a:solidFill>
                <a:latin typeface="Times New Roman" pitchFamily="18" charset="0"/>
                <a:ea typeface="맑은 고딕"/>
              </a:rPr>
              <a:t>Григорова Наталя Володимирівна</a:t>
            </a:r>
            <a:endParaRPr lang="ru-RU" sz="2000" smtClean="0">
              <a:solidFill>
                <a:srgbClr val="FFFFFF"/>
              </a:solidFill>
              <a:latin typeface="Times New Roman" pitchFamily="18" charset="0"/>
              <a:ea typeface="맑은 고딕"/>
            </a:endParaRPr>
          </a:p>
          <a:p>
            <a:pPr algn="ctr" eaLnBrk="1" hangingPunct="1">
              <a:buFont typeface="Arial" charset="0"/>
              <a:buNone/>
            </a:pPr>
            <a:endParaRPr lang="ru-RU" sz="2800" smtClean="0">
              <a:ea typeface="맑은 고딕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6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1476375" y="404813"/>
            <a:ext cx="7488238" cy="4032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1800" smtClean="0">
                <a:ea typeface="맑은 고딕"/>
              </a:rPr>
              <a:t>У гіпотонічних розчинах відбувається осмотичний гемоліз.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1800" smtClean="0">
                <a:solidFill>
                  <a:srgbClr val="FF0000"/>
                </a:solidFill>
                <a:ea typeface="맑은 고딕"/>
              </a:rPr>
              <a:t>Гемоліз </a:t>
            </a:r>
            <a:r>
              <a:rPr lang="uk-UA" sz="1800" smtClean="0">
                <a:ea typeface="맑은 고딕"/>
              </a:rPr>
              <a:t>– руйнування оболонки еритроцитів, яке супроводжується </a:t>
            </a:r>
            <a:r>
              <a:rPr lang="en-US" sz="1800" smtClean="0">
                <a:ea typeface="맑은 고딕"/>
              </a:rPr>
              <a:t> </a:t>
            </a:r>
            <a:r>
              <a:rPr lang="uk-UA" sz="1800" smtClean="0">
                <a:ea typeface="맑은 고딕"/>
              </a:rPr>
              <a:t>виходом з них гемоглобіну в плазму крові, що забарвлюється </a:t>
            </a:r>
            <a:r>
              <a:rPr lang="en-US" sz="1800" smtClean="0">
                <a:ea typeface="맑은 고딕"/>
              </a:rPr>
              <a:t>         </a:t>
            </a:r>
            <a:r>
              <a:rPr lang="uk-UA" sz="1800" smtClean="0">
                <a:ea typeface="맑은 고딕"/>
              </a:rPr>
              <a:t>при цьому в червоний колір і стає прозорою (“лакова кров”).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1800" i="1" smtClean="0">
                <a:solidFill>
                  <a:schemeClr val="accent2"/>
                </a:solidFill>
                <a:ea typeface="맑은 고딕"/>
              </a:rPr>
              <a:t>Мірою осмотичної стійкості (резистентності ) еритроцитів</a:t>
            </a:r>
            <a:r>
              <a:rPr lang="uk-UA" sz="1800" smtClean="0">
                <a:ea typeface="맑은 고딕"/>
              </a:rPr>
              <a:t> є </a:t>
            </a:r>
            <a:r>
              <a:rPr lang="en-US" sz="1800" smtClean="0">
                <a:ea typeface="맑은 고딕"/>
              </a:rPr>
              <a:t>               </a:t>
            </a:r>
            <a:r>
              <a:rPr lang="uk-UA" sz="1800" smtClean="0">
                <a:ea typeface="맑은 고딕"/>
              </a:rPr>
              <a:t>концентрація </a:t>
            </a:r>
            <a:r>
              <a:rPr lang="en-US" sz="1800" smtClean="0">
                <a:ea typeface="맑은 고딕"/>
              </a:rPr>
              <a:t>NaCl </a:t>
            </a:r>
            <a:r>
              <a:rPr lang="uk-UA" sz="1800" smtClean="0">
                <a:ea typeface="맑은 고딕"/>
              </a:rPr>
              <a:t>у розчині, при якому відбувається гемоліз. </a:t>
            </a:r>
            <a:r>
              <a:rPr lang="en-US" sz="1800" smtClean="0">
                <a:ea typeface="맑은 고딕"/>
              </a:rPr>
              <a:t>              </a:t>
            </a:r>
            <a:r>
              <a:rPr lang="uk-UA" sz="1800" smtClean="0">
                <a:ea typeface="맑은 고딕"/>
              </a:rPr>
              <a:t>У нормі гемоліз починається при 0,5-0,4 % концентрації </a:t>
            </a:r>
            <a:r>
              <a:rPr lang="en-US" sz="1800" smtClean="0">
                <a:ea typeface="맑은 고딕"/>
              </a:rPr>
              <a:t>NaCl                 </a:t>
            </a:r>
            <a:r>
              <a:rPr lang="uk-UA" sz="1800" smtClean="0">
                <a:ea typeface="맑은 고딕"/>
              </a:rPr>
              <a:t>(</a:t>
            </a:r>
            <a:r>
              <a:rPr lang="uk-UA" sz="1800" smtClean="0">
                <a:solidFill>
                  <a:schemeClr val="hlink"/>
                </a:solidFill>
                <a:ea typeface="맑은 고딕"/>
              </a:rPr>
              <a:t>мінімальна резистентність</a:t>
            </a:r>
            <a:r>
              <a:rPr lang="uk-UA" sz="1800" smtClean="0">
                <a:ea typeface="맑은 고딕"/>
              </a:rPr>
              <a:t>). При такій концентрації </a:t>
            </a:r>
            <a:r>
              <a:rPr lang="en-US" sz="1800" smtClean="0">
                <a:ea typeface="맑은 고딕"/>
              </a:rPr>
              <a:t>NaCl</a:t>
            </a:r>
            <a:r>
              <a:rPr lang="uk-UA" sz="1800" smtClean="0">
                <a:ea typeface="맑은 고딕"/>
              </a:rPr>
              <a:t>                     руйнуються найменш стійкі еритроцити. У 0,3-0,34 % розчині             </a:t>
            </a:r>
            <a:r>
              <a:rPr lang="en-US" sz="1800" smtClean="0">
                <a:ea typeface="맑은 고딕"/>
              </a:rPr>
              <a:t>NaCl</a:t>
            </a:r>
            <a:r>
              <a:rPr lang="uk-UA" sz="1800" smtClean="0">
                <a:ea typeface="맑은 고딕"/>
              </a:rPr>
              <a:t> (</a:t>
            </a:r>
            <a:r>
              <a:rPr lang="uk-UA" sz="1800" smtClean="0">
                <a:solidFill>
                  <a:schemeClr val="hlink"/>
                </a:solidFill>
                <a:ea typeface="맑은 고딕"/>
              </a:rPr>
              <a:t>максимальна резистентність</a:t>
            </a:r>
            <a:r>
              <a:rPr lang="uk-UA" sz="1800" smtClean="0">
                <a:ea typeface="맑은 고딕"/>
              </a:rPr>
              <a:t>) руйнуються всі еритроцити.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1800" smtClean="0">
                <a:solidFill>
                  <a:srgbClr val="FF0000"/>
                </a:solidFill>
                <a:ea typeface="맑은 고딕"/>
              </a:rPr>
              <a:t>Зменшення осмотичної резистентності еритроцитів</a:t>
            </a:r>
            <a:r>
              <a:rPr lang="uk-UA" sz="1800" smtClean="0">
                <a:ea typeface="맑은 고딕"/>
              </a:rPr>
              <a:t> спостерігається при гемолітичній хворобі новонароджених, спадковому мікро-      сфероцитозі, а також (у меншому ступені вираженості) при                  токсикозах, бронхопневмоніях, гемобластозах і цирозах печінки.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1800" smtClean="0">
                <a:solidFill>
                  <a:srgbClr val="FF0000"/>
                </a:solidFill>
                <a:ea typeface="맑은 고딕"/>
              </a:rPr>
              <a:t>Збільшення осмотичної резистентності еритроцитів</a:t>
            </a:r>
            <a:r>
              <a:rPr lang="uk-UA" sz="1800" smtClean="0">
                <a:ea typeface="맑은 고딕"/>
              </a:rPr>
              <a:t> спостерігається при механічній жовтяниці, поліцитемії, залізодефіцитній анемії,            гемоглобінозі </a:t>
            </a:r>
            <a:r>
              <a:rPr lang="en-US" sz="1800" smtClean="0">
                <a:ea typeface="맑은 고딕"/>
              </a:rPr>
              <a:t>S</a:t>
            </a:r>
            <a:r>
              <a:rPr lang="uk-UA" sz="1800" smtClean="0">
                <a:ea typeface="맑은 고딕"/>
              </a:rPr>
              <a:t> і після масивних крововтрат.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800" smtClean="0">
              <a:ea typeface="맑은 고딕"/>
            </a:endParaRPr>
          </a:p>
        </p:txBody>
      </p:sp>
      <p:pic>
        <p:nvPicPr>
          <p:cNvPr id="27650" name="Picture 7" descr="Картинки по запросу гемоліз еритроцитів карти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51388" y="4437063"/>
            <a:ext cx="4392612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8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4556125"/>
            <a:ext cx="316865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476375" y="404813"/>
            <a:ext cx="7416800" cy="44640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1400" b="1" smtClean="0">
                <a:ea typeface="맑은 고딕"/>
              </a:rPr>
              <a:t>Крім осмотичного гемолізу розрізняють також: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1400" b="1" smtClean="0">
                <a:ea typeface="맑은 고딕"/>
              </a:rPr>
              <a:t>• </a:t>
            </a:r>
            <a:r>
              <a:rPr lang="uk-UA" sz="1400" b="1" smtClean="0">
                <a:solidFill>
                  <a:srgbClr val="FF0000"/>
                </a:solidFill>
                <a:ea typeface="맑은 고딕"/>
              </a:rPr>
              <a:t>фізіологічний (природній)</a:t>
            </a:r>
            <a:r>
              <a:rPr lang="uk-UA" sz="1400" b="1" smtClean="0">
                <a:ea typeface="맑은 고딕"/>
              </a:rPr>
              <a:t>, який відбувається в </a:t>
            </a:r>
            <a:r>
              <a:rPr lang="ru-RU" sz="1400" b="1" smtClean="0">
                <a:ea typeface="맑은 고딕"/>
              </a:rPr>
              <a:t>организмі постійно, він полягає в природному руйнуванні  клітин при завершенні життєвого циклу                                    еритроцитів тривалістю120-130 діб;</a:t>
            </a:r>
            <a:endParaRPr lang="uk-UA" sz="1400" b="1" smtClean="0">
              <a:ea typeface="맑은 고딕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1400" b="1" smtClean="0">
                <a:ea typeface="맑은 고딕"/>
              </a:rPr>
              <a:t>• </a:t>
            </a:r>
            <a:r>
              <a:rPr lang="uk-UA" sz="1400" b="1" smtClean="0">
                <a:solidFill>
                  <a:srgbClr val="FF0000"/>
                </a:solidFill>
                <a:ea typeface="맑은 고딕"/>
              </a:rPr>
              <a:t>хімічний гемоліз</a:t>
            </a:r>
            <a:r>
              <a:rPr lang="uk-UA" sz="1400" b="1" smtClean="0">
                <a:ea typeface="맑은 고딕"/>
              </a:rPr>
              <a:t>, що відбувається під впливом речовин, які руйнують білково-ліпідну оболонку еритроцитів (ефір, хлороформ, алкоголь, бензол, жовчні           кислоти, сапоніни та ін.);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1400" b="1" smtClean="0">
                <a:ea typeface="맑은 고딕"/>
              </a:rPr>
              <a:t> • </a:t>
            </a:r>
            <a:r>
              <a:rPr lang="uk-UA" sz="1400" b="1" smtClean="0">
                <a:solidFill>
                  <a:srgbClr val="FF0000"/>
                </a:solidFill>
                <a:ea typeface="맑은 고딕"/>
              </a:rPr>
              <a:t>механічний гемоліз</a:t>
            </a:r>
            <a:r>
              <a:rPr lang="uk-UA" sz="1400" b="1" smtClean="0">
                <a:ea typeface="맑은 고딕"/>
              </a:rPr>
              <a:t>, що виникає при сильних механічних впливах на кров,                 наприклад, сильному струшуванні ампули з кров'ю;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1400" b="1" smtClean="0">
                <a:ea typeface="맑은 고딕"/>
              </a:rPr>
              <a:t>• </a:t>
            </a:r>
            <a:r>
              <a:rPr lang="uk-UA" sz="1400" b="1" smtClean="0">
                <a:solidFill>
                  <a:srgbClr val="FF0000"/>
                </a:solidFill>
                <a:ea typeface="맑은 고딕"/>
              </a:rPr>
              <a:t>термічний гемоліз</a:t>
            </a:r>
            <a:r>
              <a:rPr lang="uk-UA" sz="1400" b="1" smtClean="0">
                <a:ea typeface="맑은 고딕"/>
              </a:rPr>
              <a:t>, який спостерігається при заморожуванні та розморожуванні крові;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1400" b="1" smtClean="0">
                <a:ea typeface="맑은 고딕"/>
              </a:rPr>
              <a:t>• </a:t>
            </a:r>
            <a:r>
              <a:rPr lang="uk-UA" sz="1400" b="1" smtClean="0">
                <a:solidFill>
                  <a:srgbClr val="FF0000"/>
                </a:solidFill>
                <a:ea typeface="맑은 고딕"/>
              </a:rPr>
              <a:t>біологічний гемоліз</a:t>
            </a:r>
            <a:r>
              <a:rPr lang="uk-UA" sz="1400" b="1" smtClean="0">
                <a:ea typeface="맑은 고딕"/>
              </a:rPr>
              <a:t>, що розвивається при переливанні несумісної крові, укусах деяких змій, під впливом імунних гемолізинів і т. д.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1400" b="1" smtClean="0">
                <a:ea typeface="맑은 고딕"/>
              </a:rPr>
              <a:t>Гемоліз також буває внутрішньоклітинний і внутрішньосудинний.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1400" b="1" smtClean="0">
                <a:solidFill>
                  <a:srgbClr val="FF0000"/>
                </a:solidFill>
                <a:ea typeface="맑은 고딕"/>
              </a:rPr>
              <a:t>Внутрішньоклітинний гемоліз</a:t>
            </a:r>
            <a:r>
              <a:rPr lang="uk-UA" sz="1400" b="1" smtClean="0">
                <a:ea typeface="맑은 고딕"/>
              </a:rPr>
              <a:t> (80-90 % еритроцитів) – гемоліз, при якому еритро-цити захоплюються макрофагами селезінки, купферовськими клітинами,         макрофагами кісткового мозку. За добу утилізується 6-8 г гемоглобіну.                     Гем перетворюється в жовчний пігмент білірубін.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1400" b="1" smtClean="0">
                <a:solidFill>
                  <a:srgbClr val="FF0000"/>
                </a:solidFill>
                <a:ea typeface="맑은 고딕"/>
              </a:rPr>
              <a:t>Внутрішньосудинний  гемоліз</a:t>
            </a:r>
            <a:r>
              <a:rPr lang="uk-UA" sz="1400" b="1" smtClean="0">
                <a:ea typeface="맑은 고딕"/>
              </a:rPr>
              <a:t> (10-20 % еритроцитів) – гемоліз, при якому вміст              клітини виходить у плазму: димери гемоглобіну зв'язуються гаптоглобіном і транспортуються в печінку для руйнування.  </a:t>
            </a:r>
          </a:p>
        </p:txBody>
      </p:sp>
      <p:sp>
        <p:nvSpPr>
          <p:cNvPr id="28674" name="AutoShape 8" descr="Картинки по запросу гемоліз еритроцитів картинки"/>
          <p:cNvSpPr>
            <a:spLocks noChangeAspect="1" noChangeArrowheads="1"/>
          </p:cNvSpPr>
          <p:nvPr/>
        </p:nvSpPr>
        <p:spPr bwMode="auto">
          <a:xfrm>
            <a:off x="14922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5" name="AutoShape 10" descr="Картинки по запросу гемоліз еритроцитів картинки"/>
          <p:cNvSpPr>
            <a:spLocks noChangeAspect="1" noChangeArrowheads="1"/>
          </p:cNvSpPr>
          <p:nvPr/>
        </p:nvSpPr>
        <p:spPr bwMode="auto">
          <a:xfrm>
            <a:off x="14922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6" name="AutoShape 12" descr="Картинки по запросу гемоліз еритроцитів картинки"/>
          <p:cNvSpPr>
            <a:spLocks noChangeAspect="1" noChangeArrowheads="1"/>
          </p:cNvSpPr>
          <p:nvPr/>
        </p:nvSpPr>
        <p:spPr bwMode="auto">
          <a:xfrm>
            <a:off x="14922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7" name="AutoShape 14" descr="Картинки по запросу гемоліз еритроцитів картинки"/>
          <p:cNvSpPr>
            <a:spLocks noChangeAspect="1" noChangeArrowheads="1"/>
          </p:cNvSpPr>
          <p:nvPr/>
        </p:nvSpPr>
        <p:spPr bwMode="auto">
          <a:xfrm>
            <a:off x="14922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8" name="AutoShape 18" descr="гемолиз крови"/>
          <p:cNvSpPr>
            <a:spLocks noChangeAspect="1" noChangeArrowheads="1"/>
          </p:cNvSpPr>
          <p:nvPr/>
        </p:nvSpPr>
        <p:spPr bwMode="auto">
          <a:xfrm>
            <a:off x="14922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9" name="AutoShape 20" descr="Картинки по запросу гемоліз еритроцитів картинки"/>
          <p:cNvSpPr>
            <a:spLocks noChangeAspect="1" noChangeArrowheads="1"/>
          </p:cNvSpPr>
          <p:nvPr/>
        </p:nvSpPr>
        <p:spPr bwMode="auto">
          <a:xfrm>
            <a:off x="14922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8680" name="Picture 22" descr="Що таке еритроцити в крові та сечі? Гіпохромія еритроцитів - що це таке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4941888"/>
            <a:ext cx="3240087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1" name="Picture 24" descr="Картинки по запросу гемоліз еритроцитів картинк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5084763"/>
            <a:ext cx="273526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333375"/>
            <a:ext cx="7705725" cy="44640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Arial" charset="0"/>
              <a:buNone/>
            </a:pPr>
            <a:r>
              <a:rPr lang="uk-UA" sz="2400" b="1" i="1" smtClean="0">
                <a:solidFill>
                  <a:srgbClr val="FF0000"/>
                </a:solidFill>
                <a:ea typeface="맑은 고딕"/>
              </a:rPr>
              <a:t>Онкотичний тиск крові</a:t>
            </a:r>
          </a:p>
          <a:p>
            <a:pPr>
              <a:buFont typeface="Arial" charset="0"/>
              <a:buNone/>
            </a:pPr>
            <a:r>
              <a:rPr lang="uk-UA" sz="1600" b="1" i="1" smtClean="0">
                <a:solidFill>
                  <a:srgbClr val="FF0000"/>
                </a:solidFill>
                <a:ea typeface="맑은 고딕"/>
              </a:rPr>
              <a:t>    Онкотичний тиск</a:t>
            </a:r>
            <a:r>
              <a:rPr lang="uk-UA" sz="1600" b="1" smtClean="0">
                <a:ea typeface="맑은 고딕"/>
              </a:rPr>
              <a:t> –</a:t>
            </a:r>
            <a:r>
              <a:rPr lang="uk-UA" sz="1600" b="1" smtClean="0">
                <a:solidFill>
                  <a:srgbClr val="FF0000"/>
                </a:solidFill>
                <a:ea typeface="맑은 고딕"/>
              </a:rPr>
              <a:t> </a:t>
            </a:r>
            <a:r>
              <a:rPr lang="uk-UA" sz="1600" b="1" smtClean="0">
                <a:ea typeface="맑은 고딕"/>
              </a:rPr>
              <a:t>це осмотичний тиск, який створюється білками в            колоїдному розчині, тому його звуть ще колоїдно-осмотичним.                    Осмотичний тиск забезпечує утримання води в крові. </a:t>
            </a:r>
          </a:p>
          <a:p>
            <a:pPr>
              <a:buFont typeface="Arial" charset="0"/>
              <a:buNone/>
            </a:pPr>
            <a:r>
              <a:rPr lang="uk-UA" sz="1600" b="1" smtClean="0">
                <a:ea typeface="맑은 고딕"/>
              </a:rPr>
              <a:t>     Між кров'ю та тканинною рідиною існує градієнт концентрації білка,          та відповідно, градієнт концентрації осмотичного тиску обумовлений         поганою проникністю гістогематичних бар'єрів, а також вимиванням           білків з позаклітинного середовища потоком лімфи. Величина                                    онкотичного тиску плазми крові становить в середньому                                            </a:t>
            </a:r>
            <a:r>
              <a:rPr lang="uk-UA" sz="1600" b="1" smtClean="0">
                <a:solidFill>
                  <a:srgbClr val="CC6600"/>
                </a:solidFill>
                <a:ea typeface="맑은 고딕"/>
              </a:rPr>
              <a:t>25-30 мм рт.ст</a:t>
            </a:r>
            <a:r>
              <a:rPr lang="uk-UA" sz="1600" b="1" smtClean="0">
                <a:ea typeface="맑은 고딕"/>
              </a:rPr>
              <a:t>., а в тканинній рідині – </a:t>
            </a:r>
            <a:r>
              <a:rPr lang="uk-UA" sz="1600" b="1" smtClean="0">
                <a:solidFill>
                  <a:srgbClr val="CC6600"/>
                </a:solidFill>
                <a:ea typeface="맑은 고딕"/>
              </a:rPr>
              <a:t>4-5 мм рт.ст</a:t>
            </a:r>
            <a:r>
              <a:rPr lang="uk-UA" sz="1600" b="1" smtClean="0">
                <a:ea typeface="맑은 고딕"/>
              </a:rPr>
              <a:t>., то </a:t>
            </a:r>
            <a:r>
              <a:rPr lang="uk-UA" sz="1600" b="1" smtClean="0">
                <a:solidFill>
                  <a:srgbClr val="FF0000"/>
                </a:solidFill>
                <a:ea typeface="맑은 고딕"/>
              </a:rPr>
              <a:t>градієнт тиску</a:t>
            </a:r>
            <a:r>
              <a:rPr lang="uk-UA" sz="1600" b="1" smtClean="0">
                <a:ea typeface="맑은 고딕"/>
              </a:rPr>
              <a:t>                дорівнює </a:t>
            </a:r>
            <a:r>
              <a:rPr lang="uk-UA" sz="1600" b="1" smtClean="0">
                <a:solidFill>
                  <a:srgbClr val="FF0000"/>
                </a:solidFill>
                <a:ea typeface="맑은 고딕"/>
              </a:rPr>
              <a:t>20-25 мм.рт.ст</a:t>
            </a:r>
            <a:r>
              <a:rPr lang="uk-UA" sz="1600" b="1" smtClean="0">
                <a:ea typeface="맑은 고딕"/>
              </a:rPr>
              <a:t>. Онкотичний тиск плазми створюється                                 переважно альбумінами, найбільшою фракцією білків крові, молеку-ла яких менша за інші білки, а моляльна концентрація майже в 6 разів             більша.</a:t>
            </a:r>
          </a:p>
          <a:p>
            <a:pPr>
              <a:buFont typeface="Arial" charset="0"/>
              <a:buNone/>
            </a:pPr>
            <a:r>
              <a:rPr lang="uk-UA" sz="1600" b="1" smtClean="0">
                <a:ea typeface="맑은 고딕"/>
              </a:rPr>
              <a:t>      </a:t>
            </a:r>
            <a:r>
              <a:rPr lang="uk-UA" sz="1600" b="1" smtClean="0">
                <a:solidFill>
                  <a:schemeClr val="accent2"/>
                </a:solidFill>
                <a:ea typeface="맑은 고딕"/>
              </a:rPr>
              <a:t>Зниження вмісту білків у плазмі крові</a:t>
            </a:r>
            <a:r>
              <a:rPr lang="uk-UA" sz="1600" b="1" smtClean="0">
                <a:ea typeface="맑은 고딕"/>
              </a:rPr>
              <a:t> призводить до втрати води                плазмою та набряку тканин, а </a:t>
            </a:r>
            <a:r>
              <a:rPr lang="uk-UA" sz="1600" b="1" smtClean="0">
                <a:solidFill>
                  <a:schemeClr val="accent2"/>
                </a:solidFill>
                <a:ea typeface="맑은 고딕"/>
              </a:rPr>
              <a:t>збільшення </a:t>
            </a:r>
            <a:r>
              <a:rPr lang="uk-UA" sz="1600" b="1" smtClean="0">
                <a:ea typeface="맑은 고딕"/>
              </a:rPr>
              <a:t>– до затримки води в крові.</a:t>
            </a:r>
            <a:endParaRPr lang="ru-RU" sz="1600" b="1" smtClean="0">
              <a:ea typeface="맑은 고딕"/>
            </a:endParaRPr>
          </a:p>
        </p:txBody>
      </p:sp>
      <p:sp>
        <p:nvSpPr>
          <p:cNvPr id="29698" name="AutoShape 5" descr="Картинки по запросу Онкотичний тиск крові картинки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699" name="AutoShape 7" descr="img-1aerUr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0" name="AutoShape 9" descr="img-jQPbGc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1" name="AutoShape 11" descr="Картинки по запросу Онкотичний тиск крові картинки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2" name="AutoShape 17" descr="Картинки по запросу Онкотичний тиск крові картинки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3" name="AutoShape 19" descr="Картинки по запросу Онкотичний тиск крові картинки"/>
          <p:cNvSpPr>
            <a:spLocks noChangeAspect="1" noChangeArrowheads="1"/>
          </p:cNvSpPr>
          <p:nvPr/>
        </p:nvSpPr>
        <p:spPr bwMode="auto">
          <a:xfrm>
            <a:off x="14922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4" name="AutoShape 21" descr="Картинки по запросу Онкотичний тиск крові картинки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5" name="AutoShape 23" descr="Картинки по запросу Онкотичний тиск крові картинки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9706" name="Picture 25" descr="Картинки по запросу Онкотичний тиск крові карти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4652963"/>
            <a:ext cx="40957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333375"/>
            <a:ext cx="7345362" cy="51117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uk-UA" sz="2400" b="1" i="1" smtClean="0">
                <a:solidFill>
                  <a:srgbClr val="FF0000"/>
                </a:solidFill>
                <a:ea typeface="맑은 고딕"/>
              </a:rPr>
              <a:t>Колоїдна стабільність крові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2400" b="1" i="1" smtClean="0">
                <a:solidFill>
                  <a:srgbClr val="FF0000"/>
                </a:solidFill>
                <a:ea typeface="맑은 고딕"/>
              </a:rPr>
              <a:t>    </a:t>
            </a:r>
            <a:r>
              <a:rPr lang="ru-RU" sz="1600" b="1" smtClean="0">
                <a:solidFill>
                  <a:srgbClr val="FF0000"/>
                </a:solidFill>
                <a:ea typeface="맑은 고딕"/>
              </a:rPr>
              <a:t>Колоїдна стабільність плазми</a:t>
            </a:r>
            <a:r>
              <a:rPr lang="ru-RU" sz="1600" b="1" smtClean="0">
                <a:ea typeface="맑은 고딕"/>
              </a:rPr>
              <a:t> крові обумовлена характером                             гідратації білкових молекул і наявністю на їх поверхні подвійного електричного шару іонів, які створюють </a:t>
            </a:r>
            <a:r>
              <a:rPr lang="ru-RU" sz="1600" b="1" i="1" smtClean="0">
                <a:solidFill>
                  <a:schemeClr val="accent2"/>
                </a:solidFill>
                <a:ea typeface="맑은 고딕"/>
              </a:rPr>
              <a:t>поверхневий, або                       фі-потенціал</a:t>
            </a:r>
            <a:r>
              <a:rPr lang="ru-RU" sz="1600" b="1" smtClean="0">
                <a:ea typeface="맑은 고딕"/>
              </a:rPr>
              <a:t>. Частиною фі-потенціалу є </a:t>
            </a:r>
            <a:r>
              <a:rPr lang="ru-RU" sz="1600" b="1" i="1" smtClean="0">
                <a:solidFill>
                  <a:schemeClr val="accent2"/>
                </a:solidFill>
                <a:ea typeface="맑은 고딕"/>
              </a:rPr>
              <a:t>електрокінетичний             (дзета) потенціал</a:t>
            </a:r>
            <a:r>
              <a:rPr lang="ru-RU" sz="1600" b="1" smtClean="0">
                <a:ea typeface="맑은 고딕"/>
              </a:rPr>
              <a:t>. </a:t>
            </a:r>
            <a:r>
              <a:rPr lang="ru-RU" sz="1600" b="1" smtClean="0">
                <a:solidFill>
                  <a:srgbClr val="FF0000"/>
                </a:solidFill>
                <a:ea typeface="맑은 고딕"/>
              </a:rPr>
              <a:t>Дзета-потенціал</a:t>
            </a:r>
            <a:r>
              <a:rPr lang="ru-RU" sz="1600" b="1" smtClean="0">
                <a:ea typeface="맑은 고딕"/>
              </a:rPr>
              <a:t> </a:t>
            </a:r>
            <a:r>
              <a:rPr lang="uk-UA" sz="1600" b="1" smtClean="0">
                <a:ea typeface="맑은 고딕"/>
              </a:rPr>
              <a:t>– це потенціал на межі між                 колоїдною частинкою, здібною до руху в електричному полі, та               навколишньою рідиною, тобто потенціал поверхні ковзання                    частки в колоїдному розчині. Наявність дзета-потенціалу на                    межі ковзання усіх дисперсних частинок формує на них одно-           йменні заряди та електростатичні сили відштовхування, що                     забезпечує стійкість </a:t>
            </a:r>
            <a:r>
              <a:rPr lang="ru-RU" sz="1600" b="1" smtClean="0">
                <a:ea typeface="맑은 고딕"/>
              </a:rPr>
              <a:t>колоїдного розчину та запобігає агрегації.           Чим вище абсолютне значення цього потенціалу, тим більше сили відштовхування білкових частинок одна від іншої. Таким чином,         дзета-потенціал є мірою стійкості колоїдного розчину. Величина     цього потенціалу суттєво вище в альбумінів плазми, ніж у інших  білків. Оскільки альбумінів у плазмі</a:t>
            </a:r>
            <a:r>
              <a:rPr lang="en-US" sz="1600" b="1" smtClean="0">
                <a:ea typeface="맑은 고딕"/>
              </a:rPr>
              <a:t> </a:t>
            </a:r>
            <a:r>
              <a:rPr lang="ru-RU" sz="1600" b="1" smtClean="0">
                <a:ea typeface="맑은 고딕"/>
              </a:rPr>
              <a:t>значно більше, то колоїдна         стабільність плазми крові переважно визначається цими білками, які забезпечують колоїдна стійкість не тільки інших білків, але й               вуглеводів і ліпідів.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1600" b="1" smtClean="0">
              <a:ea typeface="맑은 고딕"/>
            </a:endParaRPr>
          </a:p>
        </p:txBody>
      </p:sp>
      <p:pic>
        <p:nvPicPr>
          <p:cNvPr id="30722" name="Picture 5" descr="Картинки по запросу Колоїдна стабільність крові карти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5373688"/>
            <a:ext cx="26384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 Box 7"/>
          <p:cNvSpPr txBox="1">
            <a:spLocks noChangeArrowheads="1"/>
          </p:cNvSpPr>
          <p:nvPr/>
        </p:nvSpPr>
        <p:spPr bwMode="auto">
          <a:xfrm>
            <a:off x="6588125" y="5876925"/>
            <a:ext cx="2232025" cy="517525"/>
          </a:xfrm>
          <a:prstGeom prst="rect">
            <a:avLst/>
          </a:prstGeom>
          <a:solidFill>
            <a:srgbClr val="43B9C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400" b="1"/>
              <a:t>Стійкість дисперсних систем</a:t>
            </a:r>
            <a:endParaRPr lang="ru-RU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5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476375" y="260350"/>
            <a:ext cx="7488238" cy="35258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uk-UA" sz="2000" b="1" i="1" smtClean="0">
                <a:solidFill>
                  <a:srgbClr val="FF0000"/>
                </a:solidFill>
                <a:ea typeface="맑은 고딕"/>
              </a:rPr>
              <a:t>Суспензійні властивості крові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     З колоїдною стабільністю білків плазми пов'язані й </a:t>
            </a:r>
            <a:r>
              <a:rPr lang="ru-RU" sz="1400" b="1" i="1" smtClean="0">
                <a:solidFill>
                  <a:schemeClr val="accent2"/>
                </a:solidFill>
                <a:ea typeface="맑은 고딕"/>
              </a:rPr>
              <a:t>суспензійні властивості              крові</a:t>
            </a:r>
            <a:r>
              <a:rPr lang="ru-RU" sz="1400" b="1" smtClean="0">
                <a:ea typeface="맑은 고딕"/>
              </a:rPr>
              <a:t>, тобто підтримання клітинних елементів у зваженому стані. Величина                  суспензійних властивостей крові може бути оцінена за  швидкістю осідання   еритроцитів (ШОЕ) у нерухомому об'ємі  крові.</a:t>
            </a:r>
            <a:r>
              <a:rPr lang="en-US" sz="1400" b="1" smtClean="0">
                <a:ea typeface="맑은 고딕"/>
              </a:rPr>
              <a:t> </a:t>
            </a:r>
            <a:r>
              <a:rPr lang="uk-UA" sz="1400" b="1" smtClean="0">
                <a:solidFill>
                  <a:srgbClr val="FF0000"/>
                </a:solidFill>
                <a:ea typeface="맑은 고딕"/>
              </a:rPr>
              <a:t>Ш</a:t>
            </a:r>
            <a:r>
              <a:rPr lang="ru-RU" sz="1400" b="1" smtClean="0">
                <a:solidFill>
                  <a:srgbClr val="FF0000"/>
                </a:solidFill>
                <a:ea typeface="맑은 고딕"/>
              </a:rPr>
              <a:t>ви́дкість осіда́ння еритро-       ци́тів (ШОЕ)</a:t>
            </a:r>
            <a:r>
              <a:rPr lang="ru-RU" sz="1400" b="1" smtClean="0">
                <a:ea typeface="맑은 고딕"/>
              </a:rPr>
              <a:t> </a:t>
            </a:r>
            <a:r>
              <a:rPr lang="uk-UA" sz="1400" b="1" smtClean="0">
                <a:ea typeface="맑은 고딕"/>
              </a:rPr>
              <a:t>–</a:t>
            </a:r>
            <a:r>
              <a:rPr lang="ru-RU" sz="1400" b="1" smtClean="0">
                <a:ea typeface="맑은 고딕"/>
              </a:rPr>
              <a:t> неспецифічний лабораторний показник крові, що відображає         співвідношення фракцій білків плазми; зміна ШОЕ може слугувати непрямою                             ознакою поточного запального або іншого патологічного процесу.</a:t>
            </a:r>
            <a:r>
              <a:rPr lang="en-US" sz="1400" b="1" smtClean="0">
                <a:ea typeface="맑은 고딕"/>
              </a:rPr>
              <a:t> </a:t>
            </a:r>
            <a:r>
              <a:rPr lang="ru-RU" sz="1400" b="1" smtClean="0">
                <a:ea typeface="맑은 고딕"/>
              </a:rPr>
              <a:t>Проба                    ґрунтується на здатності еритроцитів у позбавленій можливості згортання                крові осідати під дією гравітації.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     Таким чином, чим вище вміст альбумінів у порівнянні з іншими, менш стабіль-ними колоїдними частками, тим більша й суспензійна здатність крові, оскіль-ки альбуміни адсорбуються на поверхні еритроцитів. Навпаки, при підвищен-ні в крові рівня глобулінів, фібриногену, інших великомолекулярних і неста- більних у колоїдному розчині білків, швидкість осідання еритроцитів наро-        стає, тобто суспензійні властивості крові падають.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       У нормі ШОЕ у  чоловіків  4-10 мм/год, а у жінок – 5-12 мм/год.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400" b="1" smtClean="0">
              <a:ea typeface="맑은 고딕"/>
            </a:endParaRPr>
          </a:p>
        </p:txBody>
      </p:sp>
      <p:pic>
        <p:nvPicPr>
          <p:cNvPr id="31746" name="Picture 4" descr="ШОЕ норма для жінок: що показує аналіз крові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3789363"/>
            <a:ext cx="3167062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10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5513" y="3429000"/>
            <a:ext cx="206692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12"/>
          <p:cNvSpPr>
            <a:spLocks noChangeArrowheads="1"/>
          </p:cNvSpPr>
          <p:nvPr/>
        </p:nvSpPr>
        <p:spPr bwMode="auto">
          <a:xfrm>
            <a:off x="1979613" y="6381750"/>
            <a:ext cx="2303462" cy="287338"/>
          </a:xfrm>
          <a:prstGeom prst="rect">
            <a:avLst/>
          </a:prstGeom>
          <a:solidFill>
            <a:srgbClr val="B0B0B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0"/>
              <a:t>Прибор Панченкова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404813"/>
            <a:ext cx="7416800" cy="6453187"/>
          </a:xfrm>
          <a:noFill/>
          <a:ln>
            <a:solidFill>
              <a:schemeClr val="hlink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buFont typeface="Arial" charset="0"/>
              <a:buNone/>
            </a:pPr>
            <a:r>
              <a:rPr lang="uk-UA" sz="1400" b="1" smtClean="0">
                <a:ea typeface="맑은 고딕"/>
              </a:rPr>
              <a:t>При багатьох захворюваннях величина ШОЕ може змінюватися та залежати від наступних факторів:</a:t>
            </a:r>
          </a:p>
          <a:p>
            <a:pPr marL="609600" indent="-609600">
              <a:buFont typeface="Arial" charset="0"/>
              <a:buNone/>
            </a:pPr>
            <a:r>
              <a:rPr lang="uk-UA" sz="1400" b="1" smtClean="0">
                <a:ea typeface="맑은 고딕"/>
              </a:rPr>
              <a:t>1.         </a:t>
            </a:r>
            <a:r>
              <a:rPr lang="uk-UA" sz="1400" b="1" i="1" smtClean="0">
                <a:solidFill>
                  <a:schemeClr val="hlink"/>
                </a:solidFill>
                <a:ea typeface="맑은 고딕"/>
              </a:rPr>
              <a:t>Від зміни співвідношення різних фракцій білків крові.</a:t>
            </a:r>
            <a:r>
              <a:rPr lang="uk-UA" sz="1400" b="1" smtClean="0">
                <a:ea typeface="맑은 고딕"/>
              </a:rPr>
              <a:t> Збільшення  вмісту                            великодисперсних білків (глобуліни, фібриноген) при запальних                                     процесах і деяких інфекційних захворюваннях викликає зміни ШОЕ:                            зарядженні великодисперсні білки, адсорбовані на негативно заряджених еритроцитах, зменшують їх поверхневий заряд і сприяють тим самим                   зближенню та більш швидкому осіданню еритроцитів.</a:t>
            </a:r>
          </a:p>
          <a:p>
            <a:pPr marL="609600" indent="-609600">
              <a:buFont typeface="Arial" charset="0"/>
              <a:buAutoNum type="arabicPeriod" startAt="2"/>
            </a:pPr>
            <a:r>
              <a:rPr lang="uk-UA" sz="1400" b="1" smtClean="0">
                <a:solidFill>
                  <a:schemeClr val="hlink"/>
                </a:solidFill>
                <a:ea typeface="맑은 고딕"/>
              </a:rPr>
              <a:t>Від об'єму, числа та діаметру еритроцитів.</a:t>
            </a:r>
            <a:r>
              <a:rPr lang="uk-UA" sz="1400" b="1" smtClean="0">
                <a:ea typeface="맑은 고딕"/>
              </a:rPr>
              <a:t> Збільшення уповільнює, а                  зменшення прискорює ШОЕ. </a:t>
            </a:r>
          </a:p>
          <a:p>
            <a:pPr marL="609600" indent="-609600">
              <a:buFont typeface="Arial" charset="0"/>
              <a:buAutoNum type="arabicPeriod" startAt="3"/>
            </a:pPr>
            <a:r>
              <a:rPr lang="uk-UA" sz="1400" b="1" smtClean="0">
                <a:solidFill>
                  <a:schemeClr val="hlink"/>
                </a:solidFill>
                <a:ea typeface="맑은 고딕"/>
              </a:rPr>
              <a:t>Від вмісту холестерину та лецитину.</a:t>
            </a:r>
            <a:r>
              <a:rPr lang="uk-UA" sz="1400" b="1" smtClean="0">
                <a:ea typeface="맑은 고딕"/>
              </a:rPr>
              <a:t> Холестерин, адсорбуючись на                      еритроцитах, пришвидшує, а лецитин, навпаки, уповільнює ШОЕ. </a:t>
            </a:r>
          </a:p>
          <a:p>
            <a:pPr marL="609600" indent="-609600">
              <a:buFont typeface="Arial" charset="0"/>
              <a:buAutoNum type="arabicPeriod" startAt="3"/>
            </a:pPr>
            <a:r>
              <a:rPr lang="uk-UA" sz="1400" b="1" smtClean="0">
                <a:solidFill>
                  <a:schemeClr val="hlink"/>
                </a:solidFill>
                <a:ea typeface="맑은 고딕"/>
              </a:rPr>
              <a:t>Від зміни відносної щільності еритроцитів.</a:t>
            </a:r>
            <a:r>
              <a:rPr lang="uk-UA" sz="1400" b="1" smtClean="0">
                <a:ea typeface="맑은 고딕"/>
              </a:rPr>
              <a:t> При гіперкапнії (асфіксія,                    серцева недостатність) ШОЕ уповільнюється внаслідок збільшення                           діаметру еритроцитів та зменшення їх відносної щільності. </a:t>
            </a:r>
          </a:p>
          <a:p>
            <a:pPr marL="609600" indent="-609600">
              <a:buFont typeface="Arial" charset="0"/>
              <a:buAutoNum type="arabicPeriod" startAt="3"/>
            </a:pPr>
            <a:r>
              <a:rPr lang="uk-UA" sz="1400" b="1" smtClean="0">
                <a:solidFill>
                  <a:schemeClr val="hlink"/>
                </a:solidFill>
                <a:ea typeface="맑은 고딕"/>
              </a:rPr>
              <a:t>Від в'язкості крові.</a:t>
            </a:r>
            <a:r>
              <a:rPr lang="uk-UA" sz="1400" b="1" smtClean="0">
                <a:ea typeface="맑은 고딕"/>
              </a:rPr>
              <a:t> Гідремія призводить до прискорення ШОЕ; зі збіль-         шенням в'язкості крові (зневоднення) ШОЕ уповільнюється.</a:t>
            </a:r>
          </a:p>
          <a:p>
            <a:pPr marL="609600" indent="-609600">
              <a:buFont typeface="Arial" charset="0"/>
              <a:buNone/>
            </a:pPr>
            <a:r>
              <a:rPr lang="uk-UA" sz="1400" b="1" smtClean="0">
                <a:ea typeface="맑은 고딕"/>
              </a:rPr>
              <a:t>У фізіологічних умовах ШОЕ </a:t>
            </a:r>
            <a:r>
              <a:rPr lang="uk-UA" sz="1400" b="1" smtClean="0">
                <a:solidFill>
                  <a:srgbClr val="33CC33"/>
                </a:solidFill>
                <a:ea typeface="맑은 고딕"/>
              </a:rPr>
              <a:t>збільшується </a:t>
            </a:r>
            <a:r>
              <a:rPr lang="uk-UA" sz="1400" b="1" smtClean="0">
                <a:ea typeface="맑은 고딕"/>
              </a:rPr>
              <a:t>при вагітності ( у другій половині) та при інтенсивній фізичній роботі.</a:t>
            </a:r>
          </a:p>
          <a:p>
            <a:pPr marL="609600" indent="-609600">
              <a:buFont typeface="Arial" charset="0"/>
              <a:buNone/>
            </a:pPr>
            <a:r>
              <a:rPr lang="uk-UA" sz="1400" b="1" smtClean="0">
                <a:ea typeface="맑은 고딕"/>
              </a:rPr>
              <a:t>Значний вплив на ШОЕ здійснює прийом деяких лікарських препаратів і тера-              певтичні заходи. Так, </a:t>
            </a:r>
            <a:r>
              <a:rPr lang="uk-UA" sz="1400" b="1" smtClean="0">
                <a:solidFill>
                  <a:srgbClr val="33CC33"/>
                </a:solidFill>
                <a:ea typeface="맑은 고딕"/>
              </a:rPr>
              <a:t>пришвидшення</a:t>
            </a:r>
            <a:r>
              <a:rPr lang="uk-UA" sz="1400" b="1" smtClean="0">
                <a:ea typeface="맑은 고딕"/>
              </a:rPr>
              <a:t> ШОЕ відмічається при специфічній та неспецифічній подразнюючій терапії, вакцинотерапії, переливанні                 крові, тривалому прийомі соди і т. д.</a:t>
            </a:r>
          </a:p>
          <a:p>
            <a:pPr marL="609600" indent="-609600">
              <a:buFont typeface="Arial" charset="0"/>
              <a:buNone/>
            </a:pPr>
            <a:r>
              <a:rPr lang="uk-UA" sz="1400" b="1" smtClean="0">
                <a:solidFill>
                  <a:schemeClr val="folHlink"/>
                </a:solidFill>
                <a:ea typeface="맑은 고딕"/>
              </a:rPr>
              <a:t>Уповільнення</a:t>
            </a:r>
            <a:r>
              <a:rPr lang="uk-UA" sz="1400" b="1" smtClean="0">
                <a:ea typeface="맑은 고딕"/>
              </a:rPr>
              <a:t> ШОЕ спостерігається при прийомі саліцилових, ртутних і кальціє-вих препаратів, діуретиків, снодійних і протималярійних засобів.</a:t>
            </a:r>
          </a:p>
          <a:p>
            <a:pPr marL="609600" indent="-609600">
              <a:buFont typeface="Arial" charset="0"/>
              <a:buNone/>
            </a:pPr>
            <a:r>
              <a:rPr lang="uk-UA" sz="1400" b="1" smtClean="0">
                <a:ea typeface="맑은 고딕"/>
              </a:rPr>
              <a:t> </a:t>
            </a:r>
            <a:endParaRPr lang="ru-RU" sz="1400" b="1" smtClean="0">
              <a:ea typeface="맑은 고딕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0"/>
            <a:ext cx="7416800" cy="6858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Arial" charset="0"/>
              <a:buNone/>
            </a:pPr>
            <a:r>
              <a:rPr lang="uk-UA" sz="2400" b="1" i="1" smtClean="0">
                <a:solidFill>
                  <a:srgbClr val="FF0000"/>
                </a:solidFill>
                <a:ea typeface="맑은 고딕"/>
              </a:rPr>
              <a:t>В'язкість крові</a:t>
            </a:r>
          </a:p>
          <a:p>
            <a:pPr>
              <a:buFont typeface="Arial" charset="0"/>
              <a:buNone/>
            </a:pPr>
            <a:r>
              <a:rPr lang="uk-UA" sz="1600" b="1" smtClean="0">
                <a:solidFill>
                  <a:srgbClr val="FF0000"/>
                </a:solidFill>
                <a:ea typeface="맑은 고딕"/>
              </a:rPr>
              <a:t>В'язкість</a:t>
            </a:r>
            <a:r>
              <a:rPr lang="uk-UA" sz="1600" b="1" smtClean="0">
                <a:ea typeface="맑은 고딕"/>
              </a:rPr>
              <a:t> – це здібність здійснювати опір течії рідини при переміщенні одних часток відносно інших за рахунок внутрішнього тертя. </a:t>
            </a:r>
          </a:p>
          <a:p>
            <a:pPr>
              <a:buFont typeface="Arial" charset="0"/>
              <a:buNone/>
            </a:pPr>
            <a:r>
              <a:rPr lang="uk-UA" sz="1600" b="1" smtClean="0">
                <a:ea typeface="맑은 고딕"/>
              </a:rPr>
              <a:t>   У зв'язку з цим, в'язкість крові являє собою складний ефект взаємо-            відносин між водою та макромолекулами з одного боку, плазмою  та форменими елементами – з іншого. Тому в'язкість плазми та               в'язкість цільної крові суттєво відрізняються: </a:t>
            </a:r>
            <a:r>
              <a:rPr lang="uk-UA" sz="1600" b="1" smtClean="0">
                <a:solidFill>
                  <a:schemeClr val="accent2"/>
                </a:solidFill>
                <a:ea typeface="맑은 고딕"/>
              </a:rPr>
              <a:t>в'язкість плазми</a:t>
            </a:r>
            <a:r>
              <a:rPr lang="uk-UA" sz="1600" b="1" smtClean="0">
                <a:ea typeface="맑은 고딕"/>
              </a:rPr>
              <a:t>          в 1,8-2,5 рази вища, ніж води, а </a:t>
            </a:r>
            <a:r>
              <a:rPr lang="uk-UA" sz="1600" b="1" smtClean="0">
                <a:solidFill>
                  <a:schemeClr val="accent2"/>
                </a:solidFill>
                <a:ea typeface="맑은 고딕"/>
              </a:rPr>
              <a:t>в'язкість цільної крові</a:t>
            </a:r>
            <a:r>
              <a:rPr lang="uk-UA" sz="1600" b="1" smtClean="0">
                <a:ea typeface="맑은 고딕"/>
              </a:rPr>
              <a:t> вища за              в'язкість води в 4-5 разів. Чим більше в плазмі крові міститься              великодисперсних білків, тим вища в'язкість плазми. При збіль-         шенні кількості еритроцитів та особливо гематокриту, в'язкість            крові різко зростає. Підвищенню в'язкості сприяє і зниження сус-  пензійних властивостей крові, коли еритроцити починають утво-      рювати агрегати. При цьому відмічається позитивний зворотній             зв’язок –  підвищення в'язкості, в свою чергу, підсилює агрегацію еритроцитів, що може призвести до порочного кола. </a:t>
            </a:r>
          </a:p>
          <a:p>
            <a:pPr>
              <a:buFont typeface="Arial" charset="0"/>
              <a:buNone/>
            </a:pPr>
            <a:r>
              <a:rPr lang="uk-UA" sz="1600" b="1" smtClean="0">
                <a:ea typeface="맑은 고딕"/>
              </a:rPr>
              <a:t>     Оскільки кров – неоднорідна рідина, то належить до неньютонов-         ських рідин, яким властива структурна в'язкість, тому що знижен- ня тиску потоку, наприклад, артеріального тиску, підвищує в'яз-              кість крові, а при підвищенні тиску через руйнування структуро-            ваності системи – в'язкість знижується. </a:t>
            </a:r>
            <a:endParaRPr lang="ru-RU" sz="1600" b="1" smtClean="0">
              <a:ea typeface="맑은 고딕"/>
            </a:endParaRPr>
          </a:p>
        </p:txBody>
      </p:sp>
      <p:pic>
        <p:nvPicPr>
          <p:cNvPr id="33794" name="Picture 5" descr="Картинки по запросу в'язкість крові вікіпеді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5300663"/>
            <a:ext cx="27368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333375"/>
            <a:ext cx="7705725" cy="6264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uk-UA" sz="1600" b="1" smtClean="0">
                <a:ea typeface="맑은 고딕"/>
              </a:rPr>
              <a:t> Ще однією особливістю крові є наявність </a:t>
            </a:r>
            <a:r>
              <a:rPr lang="uk-UA" sz="1600" b="1" i="1" smtClean="0">
                <a:solidFill>
                  <a:srgbClr val="FF0000"/>
                </a:solidFill>
                <a:ea typeface="맑은 고딕"/>
              </a:rPr>
              <a:t>ефекту Фареуса – Ліндквіста</a:t>
            </a:r>
            <a:r>
              <a:rPr lang="uk-UA" sz="1600" b="1" smtClean="0">
                <a:solidFill>
                  <a:srgbClr val="FF0000"/>
                </a:solidFill>
                <a:ea typeface="맑은 고딕"/>
              </a:rPr>
              <a:t>.</a:t>
            </a:r>
            <a:r>
              <a:rPr lang="uk-UA" sz="1600" b="1" smtClean="0">
                <a:ea typeface="맑은 고딕"/>
              </a:rPr>
              <a:t> В однорідній ньютонівській рідині, згідно закону Пуазейля, зі змен-         шенням діаметру трубки підвищується в'язкість. Кров, яка є неодно-   рідною неньютонівською рідиною, веде себе інакше. Зі зменшенням радіуса капілярів менше 150 мкм в'язкість крові починає знижува-                  тись. Ефект Фареуса – Ліндквіста полегшує рух крові в капілярах           кровоносного русла. Механізм цього ефекту пов’язаний з утворенням пристінкового шару плазми, в'язкість якої нижче, ніж у цільної крові,  та міграцією еритроцитів у осьовий потік. Зі зменшенням діаметру                 судин товщина пристінкового шару не змінюється. Еритроцитів, що                рухаються по вузьким судинам крові, стає відносно шару плазми                   все менше, тому що частина з них затримується при входженні крові у вузькі судини, еритроцити, що перебувають в своєму потоці, руха-ються швидше та час перебування їх у вузькій судині зменшується.</a:t>
            </a:r>
          </a:p>
        </p:txBody>
      </p:sp>
      <p:pic>
        <p:nvPicPr>
          <p:cNvPr id="3481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3933825"/>
            <a:ext cx="4953000" cy="277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333375"/>
            <a:ext cx="7596187" cy="63357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В'язкість крові знаходиться в прямо пропорційній залежності від загального пери-феричного опору кровотоку, тобто впливає на функціональний стан серцево- судинної системи.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b="1" i="1" smtClean="0">
                <a:solidFill>
                  <a:srgbClr val="FF0000"/>
                </a:solidFill>
                <a:ea typeface="맑은 고딕"/>
              </a:rPr>
              <a:t>Зниження в'язкості крові. Причини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Причина в'язкості крові зі зниженими показниками – зниження кількості еритро-         цитів. Цей процес може спостерігатися при недокрів'ї, дисфункції нирок і при    нестачі білка в крові. Також подібне порушення спостерігається при зниженій  згортання крові, в період виношування дитини, а ще при анемії. Кількість ери-        троцитів (так само як і в'язкість крові) знижується при тривалій терапії гепа-         рином або аспірином.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b="1" i="1" smtClean="0">
                <a:solidFill>
                  <a:srgbClr val="FF0000"/>
                </a:solidFill>
                <a:ea typeface="맑은 고딕"/>
              </a:rPr>
              <a:t>Симптоми зниження в'язкості крові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Зменшення в'язкості крові призводить до того, що вона активно тече по кровонос-них судинах. Якщо зниження в'язкості супроводжується порушеннями згортан-ня, у пацієнта можуть з'являтися кровотечі різного типу, які важко піддаються зупинці. У хворих можуть виникати підшкірні кровотечі, крововиливи в сугло- би та інші аналогічні порушення.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b="1" i="1" smtClean="0">
                <a:solidFill>
                  <a:srgbClr val="FF0000"/>
                </a:solidFill>
                <a:ea typeface="맑은 고딕"/>
              </a:rPr>
              <a:t>Підвищення в'язкості крові. Причини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Вкрай рідко люди з'являються на світ вже з синдромом надмірного в'язкості.                У більшій частині випадків збільшення густини крові провокується різними                   патологічними станами, що протікають в організмі. Хвороби можуть змінюва- ти кількість білків, еритроцитів і плазми крові, збільшуючи в'язкість крові. Се- ред таких недуг проблеми в діяльності ШКТ, спровоковані харчовими отруєн- нями токсичними. В'язкість крові людини може зростати при збільшенні обся-гу вуглекислого газу в крові, що характерно для гіпоксії. Також подібне пору-  шення може пояснюватися патологічним збільшенням кількості еритроцитів у крові (поліцитемією), лейкоз (рак крові), надлишком білка в крові (макроглобу-линемиєю Вальденстрема), цукровий діабет і дисфункцією надниркових за-       лоз. Є дані, що в'язкість крові може збільшуватися при гепатиті, вагітності,               при хімічних та термічних опіках і варикозному розширенні вен.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Згущення крові відбувається при нестачі вологи в організмі, при недостатньо пра-вильному харчуванні, споживання екологічно забруднених продуктів. Також          подібна патологія може провокуватися ушкодженням судин, сильними кисло- тами (кінцевим продуктом розщеплення білків, який не виводиться з організ- му повноцінно), дефіцитом мінеральних і вітамінних речовин, гіперфункцією  селезінки та ін.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400" b="1" smtClean="0">
              <a:ea typeface="맑은 고딕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400" b="1" smtClean="0">
              <a:ea typeface="맑은 고딕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333375"/>
            <a:ext cx="7345362" cy="6191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uk-UA" sz="1800" b="1" i="1" smtClean="0">
                <a:solidFill>
                  <a:srgbClr val="FF0000"/>
                </a:solidFill>
                <a:ea typeface="맑은 고딕"/>
              </a:rPr>
              <a:t>Активна реакція крові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1400" b="1" smtClean="0">
                <a:ea typeface="맑은 고딕"/>
              </a:rPr>
              <a:t>Кров має слаболужну реакцію, її рН в артеріальному руслі </a:t>
            </a:r>
            <a:r>
              <a:rPr lang="ru-RU" sz="1400" b="1" smtClean="0">
                <a:ea typeface="맑은 고딕"/>
              </a:rPr>
              <a:t>– </a:t>
            </a:r>
            <a:r>
              <a:rPr lang="ru-RU" sz="1400" b="1" smtClean="0">
                <a:solidFill>
                  <a:schemeClr val="hlink"/>
                </a:solidFill>
                <a:ea typeface="맑은 고딕"/>
              </a:rPr>
              <a:t>7,4</a:t>
            </a:r>
            <a:r>
              <a:rPr lang="ru-RU" sz="1400" b="1" smtClean="0">
                <a:ea typeface="맑은 고딕"/>
              </a:rPr>
              <a:t>, венозному –              </a:t>
            </a:r>
            <a:r>
              <a:rPr lang="ru-RU" sz="1400" b="1" smtClean="0">
                <a:solidFill>
                  <a:schemeClr val="hlink"/>
                </a:solidFill>
                <a:ea typeface="맑은 고딕"/>
              </a:rPr>
              <a:t>7,35</a:t>
            </a:r>
            <a:r>
              <a:rPr lang="ru-RU" sz="1400" b="1" smtClean="0">
                <a:ea typeface="맑은 고딕"/>
              </a:rPr>
              <a:t>, всередині клітин коливається в межах </a:t>
            </a:r>
            <a:r>
              <a:rPr lang="ru-RU" sz="1400" b="1" smtClean="0">
                <a:solidFill>
                  <a:schemeClr val="hlink"/>
                </a:solidFill>
                <a:ea typeface="맑은 고딕"/>
              </a:rPr>
              <a:t>7,0-7,2</a:t>
            </a:r>
            <a:r>
              <a:rPr lang="ru-RU" sz="1400" b="1" smtClean="0">
                <a:ea typeface="맑은 고딕"/>
              </a:rPr>
              <a:t>. Крайні межі, сумісні з          життям, – </a:t>
            </a:r>
            <a:r>
              <a:rPr lang="ru-RU" sz="1400" b="1" smtClean="0">
                <a:solidFill>
                  <a:srgbClr val="FF0000"/>
                </a:solidFill>
                <a:ea typeface="맑은 고딕"/>
              </a:rPr>
              <a:t>7,0-7,8</a:t>
            </a:r>
            <a:r>
              <a:rPr lang="ru-RU" sz="1400" b="1" smtClean="0">
                <a:ea typeface="맑은 고딕"/>
              </a:rPr>
              <a:t>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Для запобігання різких зсувів рН у крові функціонує чотири буферні системи:             карбонатна, фосфатна, білкова, гемоглобінова. Кожна з них включає слабку кислоту і одну з її солей.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400" b="1" smtClean="0">
                <a:solidFill>
                  <a:schemeClr val="accent2"/>
                </a:solidFill>
                <a:ea typeface="맑은 고딕"/>
              </a:rPr>
              <a:t>Буфер</a:t>
            </a:r>
            <a:r>
              <a:rPr lang="ru-RU" sz="1400" b="1" smtClean="0">
                <a:ea typeface="맑은 고딕"/>
              </a:rPr>
              <a:t> є хімічною системою, яка або зв’язує надлишок іонів Н+, або звільняє їх.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400" b="1" i="1" smtClean="0">
                <a:solidFill>
                  <a:srgbClr val="FF0000"/>
                </a:solidFill>
                <a:ea typeface="맑은 고딕"/>
              </a:rPr>
              <a:t>Карбонатна буферна система</a:t>
            </a:r>
            <a:r>
              <a:rPr lang="ru-RU" sz="1400" b="1" smtClean="0">
                <a:ea typeface="맑은 고딕"/>
              </a:rPr>
              <a:t> складається з вугільної кислоти (Н2СО3),            бікарбонатів натрію і калію (NаНСО3, КНСО3). Це головний буфер крові.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1400" b="1" smtClean="0">
                <a:ea typeface="맑은 고딕"/>
              </a:rPr>
              <a:t>Система функціонує так: при поступанні в плазму крові сильнішої кислоти,                       ніж вугільна, аніони сильної кислоти взаємодіють з катіонами натрію й                   утворюють нейтральну сіль. У той же час іони водню з’єднуються з аніо-            нами НСО3–. При цьому виникає малодисоційована вугільна кислота.                    Під дією ферменту карбоангідрази, який є в еритроцитах, вона розпадає-              ться на СО2 і Н2О. Вуглекислий газ виділяється легенями і змін реакції                 крові не спостерігається.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1400" b="1" smtClean="0">
                <a:ea typeface="맑은 고딕"/>
              </a:rPr>
              <a:t>       При потраплянні в кров основ вони вступають в реакцію з вугільною кис-        лотою. Утворюються при цьому бікарбонатами і вода. Реакція знов лишає- ться постійною.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Н2СО3 + ОН– ⇄ НСО3– + Н2О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НСО3– + Н+ ⇄ Н2СО3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    багато Н+                                        мало Н+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НСl + NаНСО3 ⇄ NаСl+Н2СО3 ⇄ Н2О + СО2 + Na+ + Сl–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                                             елімінуються   екскретуються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                                               легенями           нирками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1400" b="1" smtClean="0">
                <a:ea typeface="맑은 고딕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uk-UA" sz="5000" b="0" smtClean="0">
                <a:solidFill>
                  <a:schemeClr val="accent1"/>
                </a:solidFill>
                <a:latin typeface="Times New Roman" pitchFamily="18" charset="0"/>
                <a:ea typeface="맑은 고딕"/>
                <a:cs typeface="Arial" charset="0"/>
              </a:rPr>
              <a:t>ПЛАН</a:t>
            </a:r>
            <a:endParaRPr lang="ru-RU" sz="5000" b="0" smtClean="0">
              <a:solidFill>
                <a:schemeClr val="accent1"/>
              </a:solidFill>
              <a:latin typeface="Times New Roman" pitchFamily="18" charset="0"/>
              <a:ea typeface="맑은 고딕"/>
              <a:cs typeface="Arial" charset="0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600200"/>
            <a:ext cx="7345363" cy="226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latinLnBrk="0" hangingPunct="1">
              <a:buClr>
                <a:srgbClr val="0BD0D9"/>
              </a:buClr>
              <a:buSzPct val="95000"/>
              <a:buFontTx/>
              <a:buNone/>
            </a:pPr>
            <a:r>
              <a:rPr lang="uk-UA" sz="2600" smtClean="0">
                <a:solidFill>
                  <a:srgbClr val="009DD9"/>
                </a:solidFill>
                <a:latin typeface="Times New Roman" pitchFamily="18" charset="0"/>
                <a:ea typeface="맑은 고딕"/>
              </a:rPr>
              <a:t>1.</a:t>
            </a:r>
            <a:r>
              <a:rPr lang="uk-UA" sz="26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Фізіологічні функції крові.</a:t>
            </a:r>
          </a:p>
          <a:p>
            <a:pPr eaLnBrk="1" latinLnBrk="0" hangingPunct="1">
              <a:buClr>
                <a:srgbClr val="0BD0D9"/>
              </a:buClr>
              <a:buSzPct val="95000"/>
              <a:buFontTx/>
              <a:buNone/>
            </a:pPr>
            <a:r>
              <a:rPr lang="uk-UA" sz="2600" smtClean="0">
                <a:solidFill>
                  <a:srgbClr val="009DD9"/>
                </a:solidFill>
                <a:latin typeface="Times New Roman" pitchFamily="18" charset="0"/>
                <a:ea typeface="맑은 고딕"/>
              </a:rPr>
              <a:t>2.</a:t>
            </a:r>
            <a:r>
              <a:rPr lang="uk-UA" sz="26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</a:t>
            </a:r>
            <a:r>
              <a:rPr lang="ru-RU" sz="26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Склад, кількість та основні показники крові людини.</a:t>
            </a:r>
            <a:endParaRPr lang="uk-UA" sz="2600" smtClean="0">
              <a:solidFill>
                <a:srgbClr val="000000"/>
              </a:solidFill>
              <a:latin typeface="Times New Roman" pitchFamily="18" charset="0"/>
              <a:ea typeface="맑은 고딕"/>
            </a:endParaRPr>
          </a:p>
          <a:p>
            <a:pPr eaLnBrk="1" latinLnBrk="0" hangingPunct="1">
              <a:buClr>
                <a:srgbClr val="0BD0D9"/>
              </a:buClr>
              <a:buSzPct val="95000"/>
              <a:buFontTx/>
              <a:buNone/>
            </a:pPr>
            <a:r>
              <a:rPr lang="uk-UA" sz="2600" smtClean="0">
                <a:solidFill>
                  <a:srgbClr val="009DD9"/>
                </a:solidFill>
                <a:latin typeface="Times New Roman" pitchFamily="18" charset="0"/>
                <a:ea typeface="맑은 고딕"/>
              </a:rPr>
              <a:t>3. </a:t>
            </a:r>
            <a:r>
              <a:rPr lang="uk-UA" sz="26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Фізико-хімічні властивості крові.</a:t>
            </a:r>
          </a:p>
          <a:p>
            <a:pPr eaLnBrk="1" latinLnBrk="0" hangingPunct="1">
              <a:buClr>
                <a:srgbClr val="0BD0D9"/>
              </a:buClr>
              <a:buSzPct val="95000"/>
              <a:buFontTx/>
              <a:buNone/>
            </a:pPr>
            <a:endParaRPr lang="uk-UA" sz="2600" smtClean="0">
              <a:solidFill>
                <a:srgbClr val="000000"/>
              </a:solidFill>
              <a:latin typeface="Times New Roman" pitchFamily="18" charset="0"/>
              <a:ea typeface="맑은 고딕"/>
            </a:endParaRPr>
          </a:p>
          <a:p>
            <a:pPr eaLnBrk="1" latinLnBrk="0" hangingPunct="1">
              <a:buClr>
                <a:srgbClr val="0BD0D9"/>
              </a:buClr>
              <a:buSzPct val="95000"/>
              <a:buFontTx/>
              <a:buNone/>
            </a:pPr>
            <a:endParaRPr lang="uk-UA" sz="2600" smtClean="0">
              <a:solidFill>
                <a:srgbClr val="000000"/>
              </a:solidFill>
              <a:latin typeface="Times New Roman" pitchFamily="18" charset="0"/>
              <a:ea typeface="맑은 고딕"/>
            </a:endParaRPr>
          </a:p>
          <a:p>
            <a:pPr eaLnBrk="1" hangingPunct="1">
              <a:buFont typeface="Arial" charset="0"/>
              <a:buNone/>
            </a:pPr>
            <a:endParaRPr lang="ru-RU" smtClean="0">
              <a:ea typeface="맑은 고딕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4"/>
          <p:cNvSpPr>
            <a:spLocks noChangeArrowheads="1"/>
          </p:cNvSpPr>
          <p:nvPr/>
        </p:nvSpPr>
        <p:spPr bwMode="auto">
          <a:xfrm>
            <a:off x="1619250" y="404813"/>
            <a:ext cx="72009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rgbClr val="FF0000"/>
                </a:solidFill>
              </a:rPr>
              <a:t>Фосфатна буферна система</a:t>
            </a:r>
            <a:r>
              <a:rPr lang="ru-RU" sz="1600" b="1" i="0"/>
              <a:t> є сумішшю одно- і двозаміщеного фосфатнокислого натрію (NаН2РО4 і Nа2НРО4). Перший слабо дисоціює і має властивості слабкої кислоти, другий має властивості слабкої основи. Кислоти й основи, які потрапляють у кров, взаємодіють з одним з компонентів системи, тому рН крові зберігається.</a:t>
            </a:r>
          </a:p>
          <a:p>
            <a:r>
              <a:rPr lang="ru-RU" sz="1600" b="1" i="0"/>
              <a:t>Н2РО4– + ОН– ⇄ НРО42– + Н2О</a:t>
            </a:r>
          </a:p>
          <a:p>
            <a:r>
              <a:rPr lang="ru-RU" sz="1600" b="1" i="0"/>
              <a:t>Н2РО42– + Н+ ⇄ Н2РО4–</a:t>
            </a:r>
          </a:p>
          <a:p>
            <a:endParaRPr lang="ru-RU" sz="1600" b="1" i="0"/>
          </a:p>
          <a:p>
            <a:r>
              <a:rPr lang="ru-RU" sz="1600" b="1">
                <a:solidFill>
                  <a:srgbClr val="FF0000"/>
                </a:solidFill>
              </a:rPr>
              <a:t>Білкова буферна система</a:t>
            </a:r>
            <a:r>
              <a:rPr lang="ru-RU" sz="1600" b="1" i="0"/>
              <a:t> – протеїн/протеїнат нейтралізує кислоти і луги завдяки наявності амфотерних властивостей: з кислотами вони вступають у реакцію як основи, з основами – як кислоти.</a:t>
            </a:r>
          </a:p>
          <a:p>
            <a:r>
              <a:rPr lang="ru-RU" sz="1600" b="1" i="0"/>
              <a:t>РtСООН + ОН– ⇄ РtСОО– + Н2О</a:t>
            </a:r>
          </a:p>
          <a:p>
            <a:r>
              <a:rPr lang="ru-RU" sz="1600" b="1" i="0"/>
              <a:t>РtСОО– + Н+ ⇄ РtСООН</a:t>
            </a:r>
          </a:p>
          <a:p>
            <a:endParaRPr lang="ru-RU" sz="1600" b="1" i="0"/>
          </a:p>
          <a:p>
            <a:r>
              <a:rPr lang="ru-RU" sz="1600" b="1">
                <a:solidFill>
                  <a:srgbClr val="FF0000"/>
                </a:solidFill>
              </a:rPr>
              <a:t>Гемоглобінова буферна система</a:t>
            </a:r>
            <a:r>
              <a:rPr lang="ru-RU" sz="1600" b="1" i="0"/>
              <a:t>. Система гемоглобін-оксигемоглобін має буферну дію тому, що оксигемоглобін у 80 разів кисліший відновленого. Перехід окисленої форми в редуковану попереджає зсув рН крові в кислий бік під час контакту її з тканинами, де вона збагачується Н2СО3. Утворення оксигемоглобіну в легеневих капілярах запобігає зсув реакції крові в лужний бік за рахунок переходу СО2 і Сl– з еритроцитів у плазму крові і утворення NаНСО3. Легені регулюють виділення СО2 і поглинання О2.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4"/>
          <p:cNvSpPr txBox="1">
            <a:spLocks noChangeArrowheads="1"/>
          </p:cNvSpPr>
          <p:nvPr/>
        </p:nvSpPr>
        <p:spPr bwMode="auto">
          <a:xfrm>
            <a:off x="3635375" y="620713"/>
            <a:ext cx="2449513" cy="925512"/>
          </a:xfrm>
          <a:prstGeom prst="rect">
            <a:avLst/>
          </a:prstGeom>
          <a:solidFill>
            <a:srgbClr val="FFAB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/>
              <a:t>Порушення кислотно-лужного стану</a:t>
            </a:r>
            <a:endParaRPr lang="ru-RU"/>
          </a:p>
        </p:txBody>
      </p:sp>
      <p:sp>
        <p:nvSpPr>
          <p:cNvPr id="38914" name="Line 5"/>
          <p:cNvSpPr>
            <a:spLocks noChangeShapeType="1"/>
          </p:cNvSpPr>
          <p:nvPr/>
        </p:nvSpPr>
        <p:spPr bwMode="auto">
          <a:xfrm flipH="1">
            <a:off x="2411413" y="1557338"/>
            <a:ext cx="1512887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5" name="Line 6"/>
          <p:cNvSpPr>
            <a:spLocks noChangeShapeType="1"/>
          </p:cNvSpPr>
          <p:nvPr/>
        </p:nvSpPr>
        <p:spPr bwMode="auto">
          <a:xfrm flipH="1">
            <a:off x="3635375" y="1557338"/>
            <a:ext cx="936625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6" name="Line 7"/>
          <p:cNvSpPr>
            <a:spLocks noChangeShapeType="1"/>
          </p:cNvSpPr>
          <p:nvPr/>
        </p:nvSpPr>
        <p:spPr bwMode="auto">
          <a:xfrm>
            <a:off x="5651500" y="1557338"/>
            <a:ext cx="2233613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7" name="Line 8"/>
          <p:cNvSpPr>
            <a:spLocks noChangeShapeType="1"/>
          </p:cNvSpPr>
          <p:nvPr/>
        </p:nvSpPr>
        <p:spPr bwMode="auto">
          <a:xfrm>
            <a:off x="5076825" y="1557338"/>
            <a:ext cx="15113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8" name="Text Box 9"/>
          <p:cNvSpPr txBox="1">
            <a:spLocks noChangeArrowheads="1"/>
          </p:cNvSpPr>
          <p:nvPr/>
        </p:nvSpPr>
        <p:spPr bwMode="auto">
          <a:xfrm>
            <a:off x="1763713" y="2636838"/>
            <a:ext cx="1295400" cy="26543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400" b="1">
                <a:solidFill>
                  <a:schemeClr val="hlink"/>
                </a:solidFill>
              </a:rPr>
              <a:t>Дихальний ацидоз</a:t>
            </a:r>
            <a:r>
              <a:rPr lang="uk-UA" sz="1400" b="1" i="0"/>
              <a:t>                                  (при гіповен-тиляції легень внаслідок затримки вуглекис-лого газу та зниження рН крові)</a:t>
            </a:r>
            <a:endParaRPr lang="ru-RU" sz="1400" b="1" i="0"/>
          </a:p>
        </p:txBody>
      </p:sp>
      <p:sp>
        <p:nvSpPr>
          <p:cNvPr id="38919" name="Text Box 12"/>
          <p:cNvSpPr txBox="1">
            <a:spLocks noChangeArrowheads="1"/>
          </p:cNvSpPr>
          <p:nvPr/>
        </p:nvSpPr>
        <p:spPr bwMode="auto">
          <a:xfrm>
            <a:off x="3348038" y="2781300"/>
            <a:ext cx="719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8920" name="Text Box 13"/>
          <p:cNvSpPr txBox="1">
            <a:spLocks noChangeArrowheads="1"/>
          </p:cNvSpPr>
          <p:nvPr/>
        </p:nvSpPr>
        <p:spPr bwMode="auto">
          <a:xfrm>
            <a:off x="3276600" y="2781300"/>
            <a:ext cx="1511300" cy="2441575"/>
          </a:xfrm>
          <a:prstGeom prst="rect">
            <a:avLst/>
          </a:prstGeom>
          <a:solidFill>
            <a:srgbClr val="E9FDE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400" b="1">
                <a:solidFill>
                  <a:srgbClr val="33CC33"/>
                </a:solidFill>
              </a:rPr>
              <a:t>Метаболічний ацидоз</a:t>
            </a:r>
            <a:r>
              <a:rPr lang="uk-UA" sz="1400" b="1" i="0"/>
              <a:t> (внаслідок зростання вмісту в крові ацетооцтової та </a:t>
            </a:r>
            <a:r>
              <a:rPr lang="el-GR" sz="1400" b="1" i="0">
                <a:cs typeface="Times New Roman" pitchFamily="18" charset="0"/>
              </a:rPr>
              <a:t>β</a:t>
            </a:r>
            <a:r>
              <a:rPr lang="uk-UA" sz="1400" b="1" i="0">
                <a:cs typeface="Times New Roman" pitchFamily="18" charset="0"/>
              </a:rPr>
              <a:t>-окси-масляної кислот при цукровому діабеті)</a:t>
            </a:r>
            <a:endParaRPr lang="ru-RU" sz="1400" b="1" i="0">
              <a:cs typeface="Times New Roman" pitchFamily="18" charset="0"/>
            </a:endParaRPr>
          </a:p>
        </p:txBody>
      </p:sp>
      <p:sp>
        <p:nvSpPr>
          <p:cNvPr id="38921" name="Text Box 15"/>
          <p:cNvSpPr txBox="1">
            <a:spLocks noChangeArrowheads="1"/>
          </p:cNvSpPr>
          <p:nvPr/>
        </p:nvSpPr>
        <p:spPr bwMode="auto">
          <a:xfrm>
            <a:off x="5364163" y="2852738"/>
            <a:ext cx="1368425" cy="2654300"/>
          </a:xfrm>
          <a:prstGeom prst="rect">
            <a:avLst/>
          </a:prstGeom>
          <a:solidFill>
            <a:srgbClr val="FFE2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400" b="1">
                <a:solidFill>
                  <a:srgbClr val="CC6600"/>
                </a:solidFill>
              </a:rPr>
              <a:t>Дихальний алколоз</a:t>
            </a:r>
            <a:r>
              <a:rPr lang="uk-UA" sz="1400" b="1"/>
              <a:t>  </a:t>
            </a:r>
            <a:r>
              <a:rPr lang="uk-UA" sz="1400" b="1" i="0"/>
              <a:t>(при гіпервен-           тиляції внаслідок зменшення вуглекис-лого газу в крові та підвищення рН крові)</a:t>
            </a:r>
            <a:endParaRPr lang="ru-RU" sz="1400" b="1" i="0"/>
          </a:p>
        </p:txBody>
      </p:sp>
      <p:sp>
        <p:nvSpPr>
          <p:cNvPr id="38922" name="Text Box 16"/>
          <p:cNvSpPr txBox="1">
            <a:spLocks noChangeArrowheads="1"/>
          </p:cNvSpPr>
          <p:nvPr/>
        </p:nvSpPr>
        <p:spPr bwMode="auto">
          <a:xfrm>
            <a:off x="7092950" y="2852738"/>
            <a:ext cx="1511300" cy="1909762"/>
          </a:xfrm>
          <a:prstGeom prst="rect">
            <a:avLst/>
          </a:prstGeom>
          <a:solidFill>
            <a:srgbClr val="FFD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400" b="1">
                <a:solidFill>
                  <a:schemeClr val="folHlink"/>
                </a:solidFill>
              </a:rPr>
              <a:t>Метаболічний алколоз</a:t>
            </a:r>
            <a:r>
              <a:rPr lang="uk-UA" sz="1400" b="1"/>
              <a:t> </a:t>
            </a:r>
          </a:p>
          <a:p>
            <a:pPr algn="ctr">
              <a:spcBef>
                <a:spcPct val="50000"/>
              </a:spcBef>
            </a:pPr>
            <a:r>
              <a:rPr lang="uk-UA" sz="1400" b="1" i="0"/>
              <a:t>(при блювоті, що супровод-жується втратою соляної кислоти)</a:t>
            </a:r>
            <a:endParaRPr lang="ru-RU" sz="1400" b="1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333375"/>
            <a:ext cx="7416800" cy="6191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Arial" charset="0"/>
              <a:buNone/>
            </a:pPr>
            <a:r>
              <a:rPr lang="uk-UA" sz="2400" b="1" i="1" smtClean="0">
                <a:solidFill>
                  <a:srgbClr val="FF0000"/>
                </a:solidFill>
                <a:ea typeface="맑은 고딕"/>
              </a:rPr>
              <a:t>Питома вага (щільність) крові</a:t>
            </a:r>
          </a:p>
          <a:p>
            <a:pPr>
              <a:buFont typeface="Arial" charset="0"/>
              <a:buNone/>
            </a:pPr>
            <a:r>
              <a:rPr lang="uk-UA" sz="1600" b="1" smtClean="0">
                <a:solidFill>
                  <a:srgbClr val="FF0000"/>
                </a:solidFill>
                <a:ea typeface="맑은 고딕"/>
              </a:rPr>
              <a:t>            </a:t>
            </a:r>
            <a:r>
              <a:rPr lang="uk-UA" sz="2000" b="1" smtClean="0">
                <a:solidFill>
                  <a:srgbClr val="FF0000"/>
                </a:solidFill>
                <a:ea typeface="맑은 고딕"/>
              </a:rPr>
              <a:t>Питома вага крові</a:t>
            </a:r>
            <a:r>
              <a:rPr lang="uk-UA" sz="2000" b="1" smtClean="0">
                <a:ea typeface="맑은 고딕"/>
              </a:rPr>
              <a:t> у здорової людини середнього віку складає </a:t>
            </a:r>
            <a:r>
              <a:rPr lang="uk-UA" sz="2000" b="1" smtClean="0">
                <a:solidFill>
                  <a:schemeClr val="accent2"/>
                </a:solidFill>
                <a:ea typeface="맑은 고딕"/>
              </a:rPr>
              <a:t>1,052-1,064 </a:t>
            </a:r>
            <a:r>
              <a:rPr lang="uk-UA" sz="2000" b="1" smtClean="0">
                <a:ea typeface="맑은 고딕"/>
              </a:rPr>
              <a:t>та залежить від кількості                     еритроцитів, вмісту в них гемоглобіну, складу                     плазми. У чоловіків питома вага вище, ніж у жінок                  за рахунок різного вмісту еритроцитів. </a:t>
            </a:r>
          </a:p>
          <a:p>
            <a:pPr>
              <a:buFont typeface="Arial" charset="0"/>
              <a:buNone/>
            </a:pPr>
            <a:r>
              <a:rPr lang="uk-UA" sz="2000" b="1" smtClean="0">
                <a:ea typeface="맑은 고딕"/>
              </a:rPr>
              <a:t>     Питома вага еритроцитів (</a:t>
            </a:r>
            <a:r>
              <a:rPr lang="uk-UA" sz="2000" b="1" smtClean="0">
                <a:solidFill>
                  <a:schemeClr val="accent2"/>
                </a:solidFill>
                <a:ea typeface="맑은 고딕"/>
              </a:rPr>
              <a:t>1,094-1,107</a:t>
            </a:r>
            <a:r>
              <a:rPr lang="uk-UA" sz="2000" b="1" smtClean="0">
                <a:ea typeface="맑은 고딕"/>
              </a:rPr>
              <a:t>) суттєво вище,               ніж у плазми крові (</a:t>
            </a:r>
            <a:r>
              <a:rPr lang="uk-UA" sz="2000" b="1" smtClean="0">
                <a:solidFill>
                  <a:schemeClr val="accent2"/>
                </a:solidFill>
                <a:ea typeface="맑은 고딕"/>
              </a:rPr>
              <a:t>1,024-1,030</a:t>
            </a:r>
            <a:r>
              <a:rPr lang="uk-UA" sz="2000" b="1" smtClean="0">
                <a:ea typeface="맑은 고딕"/>
              </a:rPr>
              <a:t>), тому у всіх випадках підвищення гематокриту, наприклад, при згущенні                   крові через втрати рідини при потовиділенні в умо-   вах важкої фізичної роботи та високої температури               середовища, відмічається збільшення питомої ваги               крові. </a:t>
            </a:r>
            <a:endParaRPr lang="ru-RU" sz="2000" b="1" smtClean="0">
              <a:ea typeface="맑은 고딕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2276475"/>
            <a:ext cx="7067550" cy="38496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Arial" charset="0"/>
              <a:buNone/>
            </a:pPr>
            <a:r>
              <a:rPr lang="uk-UA" sz="4400" b="1" i="1" smtClean="0">
                <a:solidFill>
                  <a:schemeClr val="folHlink"/>
                </a:solidFill>
                <a:ea typeface="맑은 고딕"/>
              </a:rPr>
              <a:t>ДЯКУЮ ЗА УВАГУ!</a:t>
            </a:r>
            <a:endParaRPr lang="ru-RU" sz="4400" b="1" i="1" smtClean="0">
              <a:solidFill>
                <a:schemeClr val="folHlink"/>
              </a:solidFill>
              <a:ea typeface="맑은 고딕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uk-UA" sz="3200" smtClean="0">
                <a:solidFill>
                  <a:schemeClr val="accent1"/>
                </a:solidFill>
                <a:latin typeface="Times New Roman" pitchFamily="18" charset="0"/>
                <a:ea typeface="맑은 고딕"/>
                <a:cs typeface="Arial" charset="0"/>
              </a:rPr>
              <a:t>РЕКОМЕНДОВАНА ЛІТЕРАТУРА</a:t>
            </a:r>
            <a:endParaRPr lang="ru-RU" sz="3200" smtClean="0">
              <a:solidFill>
                <a:schemeClr val="accent1"/>
              </a:solidFill>
              <a:latin typeface="Times New Roman" pitchFamily="18" charset="0"/>
              <a:ea typeface="맑은 고딕"/>
              <a:cs typeface="Arial" charset="0"/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836613"/>
            <a:ext cx="7273925" cy="58054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eaLnBrk="1" latinLnBrk="0" hangingPunct="1">
              <a:buClr>
                <a:srgbClr val="0BD0D9"/>
              </a:buClr>
              <a:buSzPct val="95000"/>
              <a:buFontTx/>
              <a:buAutoNum type="arabicPeriod"/>
            </a:pPr>
            <a:r>
              <a:rPr lang="ru-RU" sz="1400" b="1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Абдулкадыров К. М. Клиническая гематология: справочник. Санкт-Петербург : Питер, 2006. 448с.</a:t>
            </a:r>
          </a:p>
          <a:p>
            <a:pPr marL="609600" indent="-609600" eaLnBrk="1" latinLnBrk="0" hangingPunct="1">
              <a:buClr>
                <a:srgbClr val="0BD0D9"/>
              </a:buClr>
              <a:buSzPct val="95000"/>
              <a:buFontTx/>
              <a:buAutoNum type="arabicPeriod"/>
            </a:pPr>
            <a:r>
              <a:rPr lang="ru-RU" sz="1400" b="1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Богданов А. Н., Волошин С. В., Кулибаба. Т. Г. Изменения в системе крови в клинической практике. Москва : Фолиант, 2017. 172 с. </a:t>
            </a:r>
          </a:p>
          <a:p>
            <a:pPr marL="609600" indent="-609600" eaLnBrk="1" latinLnBrk="0" hangingPunct="1">
              <a:buClr>
                <a:srgbClr val="0BD0D9"/>
              </a:buClr>
              <a:buSzPct val="95000"/>
              <a:buFontTx/>
              <a:buAutoNum type="arabicPeriod"/>
            </a:pPr>
            <a:r>
              <a:rPr lang="ru-RU" sz="1400" b="1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Воробель А. В. Основи гематології : монографія. Івано-Франківськ :  Вид-во «Плай» ЦІТ Прикарпатського університету імені Василя Стефаника, 2009. 148 с.</a:t>
            </a:r>
            <a:endParaRPr lang="uk-UA" sz="1400" b="1" smtClean="0">
              <a:solidFill>
                <a:srgbClr val="000000"/>
              </a:solidFill>
              <a:latin typeface="Times New Roman" pitchFamily="18" charset="0"/>
              <a:ea typeface="맑은 고딕"/>
            </a:endParaRPr>
          </a:p>
          <a:p>
            <a:pPr marL="609600" indent="-609600" eaLnBrk="1" latinLnBrk="0" hangingPunct="1">
              <a:buClr>
                <a:srgbClr val="0BD0D9"/>
              </a:buClr>
              <a:buSzPct val="95000"/>
              <a:buFontTx/>
              <a:buAutoNum type="arabicPeriod"/>
            </a:pPr>
            <a:r>
              <a:rPr lang="ru-RU" sz="1400" b="1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Гематологія : посібник / за ред. А. Ф. Романової. Київ : Медицина, 2006. 456 с.</a:t>
            </a:r>
          </a:p>
          <a:p>
            <a:pPr marL="609600" indent="-609600" eaLnBrk="1" latinLnBrk="0" hangingPunct="1">
              <a:buClr>
                <a:srgbClr val="0BD0D9"/>
              </a:buClr>
              <a:buSzPct val="95000"/>
              <a:buFontTx/>
              <a:buAutoNum type="arabicPeriod"/>
            </a:pPr>
            <a:r>
              <a:rPr lang="ru-RU" sz="1400" b="1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Гематология. Национальное руководство / под ред. О. Я. Рукавицына. Москва : ГЭОТАР-Медиа, 2017.  784 с.</a:t>
            </a:r>
          </a:p>
          <a:p>
            <a:pPr marL="609600" indent="-609600" eaLnBrk="1" latinLnBrk="0" hangingPunct="1">
              <a:buClr>
                <a:srgbClr val="0BD0D9"/>
              </a:buClr>
              <a:buSzPct val="95000"/>
              <a:buFontTx/>
              <a:buAutoNum type="arabicPeriod"/>
            </a:pPr>
            <a:r>
              <a:rPr lang="ru-RU" sz="1400" b="1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Гематологія і трансфузіологія / під ред. С. М. Гайдукової. Київ : ВПЦ            «Три крапки», 2001. 752 с.</a:t>
            </a:r>
          </a:p>
          <a:p>
            <a:pPr marL="609600" indent="-609600" eaLnBrk="1" latinLnBrk="0" hangingPunct="1">
              <a:buClr>
                <a:srgbClr val="0BD0D9"/>
              </a:buClr>
              <a:buSzPct val="95000"/>
              <a:buFontTx/>
              <a:buAutoNum type="arabicPeriod"/>
            </a:pPr>
            <a:r>
              <a:rPr lang="ru-RU" sz="1400" b="1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Гематологические методы исследования. Клиническое значение показателей крови / В. Н. Блиндарь, Г. Н. Зубрихина, И. И. Матвеева,                    Н. Е. Кушлинский. Москва : МИА, 2013. 96 с.</a:t>
            </a:r>
          </a:p>
          <a:p>
            <a:pPr marL="609600" indent="-609600" eaLnBrk="1" latinLnBrk="0" hangingPunct="1">
              <a:buClr>
                <a:srgbClr val="0BD0D9"/>
              </a:buClr>
              <a:buSzPct val="95000"/>
              <a:buFontTx/>
              <a:buAutoNum type="arabicPeriod"/>
            </a:pPr>
            <a:r>
              <a:rPr lang="ru-RU" sz="1400" b="1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Козинец Г. И., Высоцкий В.В. Кровь как индикатор состояния здоровья. Москва : Практическая медицина, 2014. 208 с.</a:t>
            </a:r>
          </a:p>
          <a:p>
            <a:pPr marL="609600" indent="-609600" eaLnBrk="1" latinLnBrk="0" hangingPunct="1">
              <a:buClr>
                <a:srgbClr val="0BD0D9"/>
              </a:buClr>
              <a:buSzPct val="95000"/>
              <a:buFontTx/>
              <a:buAutoNum type="arabicPeriod"/>
            </a:pPr>
            <a:r>
              <a:rPr lang="ru-RU" sz="1400" b="1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Козловський Ю. К. Основи реології крові</a:t>
            </a:r>
            <a:r>
              <a:rPr lang="en-US" sz="1400" b="1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</a:t>
            </a:r>
            <a:r>
              <a:rPr lang="uk-UA" sz="1400" b="1" smtClean="0">
                <a:solidFill>
                  <a:srgbClr val="000000"/>
                </a:solidFill>
                <a:latin typeface="Arial" charset="0"/>
                <a:ea typeface="맑은 고딕"/>
              </a:rPr>
              <a:t>// </a:t>
            </a:r>
            <a:r>
              <a:rPr lang="en-US" sz="1400" b="1" smtClean="0">
                <a:solidFill>
                  <a:srgbClr val="000000"/>
                </a:solidFill>
                <a:latin typeface="Arial" charset="0"/>
                <a:ea typeface="맑은 고딕"/>
              </a:rPr>
              <a:t>Biomedical and biosocial anthropology. 2015. </a:t>
            </a:r>
            <a:r>
              <a:rPr lang="uk-UA" sz="1400" b="1" smtClean="0">
                <a:solidFill>
                  <a:srgbClr val="000000"/>
                </a:solidFill>
                <a:latin typeface="Arial" charset="0"/>
                <a:ea typeface="맑은 고딕"/>
              </a:rPr>
              <a:t>№ 24. Р. 176-178.</a:t>
            </a:r>
            <a:endParaRPr lang="ru-RU" sz="1400" b="1" smtClean="0">
              <a:solidFill>
                <a:srgbClr val="000000"/>
              </a:solidFill>
              <a:latin typeface="Arial" charset="0"/>
              <a:ea typeface="맑은 고딕"/>
            </a:endParaRPr>
          </a:p>
          <a:p>
            <a:pPr marL="609600" indent="-609600" eaLnBrk="1" latinLnBrk="0" hangingPunct="1">
              <a:buClr>
                <a:srgbClr val="0BD0D9"/>
              </a:buClr>
              <a:buSzPct val="95000"/>
              <a:buFontTx/>
              <a:buAutoNum type="arabicPeriod"/>
            </a:pPr>
            <a:r>
              <a:rPr lang="ru-RU" sz="1400" b="1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Лабораторная гематология / С. А. Луговская, В. Т. Морозова,                               М. Е. Почтарь, В. В. Долгов. Москва : Триада, 2014. 218 с. </a:t>
            </a:r>
          </a:p>
          <a:p>
            <a:pPr marL="609600" indent="-609600" eaLnBrk="1" latinLnBrk="0" hangingPunct="1">
              <a:buClr>
                <a:srgbClr val="0BD0D9"/>
              </a:buClr>
              <a:buSzPct val="95000"/>
              <a:buFontTx/>
              <a:buAutoNum type="arabicPeriod"/>
            </a:pPr>
            <a:r>
              <a:rPr lang="ru-RU" sz="1400" b="1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14.	Фиясь А. Т., Ерш И. Р.  Основы клинической гематологии. Минск:                      Вышэйшая школа, 2013. 271 с. </a:t>
            </a:r>
          </a:p>
          <a:p>
            <a:pPr marL="609600" indent="-609600" eaLnBrk="1" latinLnBrk="0" hangingPunct="1">
              <a:buClr>
                <a:srgbClr val="0BD0D9"/>
              </a:buClr>
              <a:buSzPct val="95000"/>
              <a:buFontTx/>
              <a:buAutoNum type="arabicPeriod"/>
            </a:pPr>
            <a:r>
              <a:rPr lang="ru-RU" sz="1400" b="1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Шиффман Ф. Дж. Патофизиология крови / пер. с англ. Н. Б. Серебряной,                   В. И. Соловьева. Москва : Санкт-Петербург : Бином, 2016. 448с.</a:t>
            </a:r>
          </a:p>
          <a:p>
            <a:pPr marL="609600" indent="-609600" eaLnBrk="1" latinLnBrk="0" hangingPunct="1">
              <a:buClr>
                <a:srgbClr val="0BD0D9"/>
              </a:buClr>
              <a:buSzPct val="95000"/>
              <a:buFontTx/>
              <a:buNone/>
            </a:pPr>
            <a:endParaRPr lang="ru-RU" sz="1400" b="1" smtClean="0">
              <a:solidFill>
                <a:srgbClr val="000000"/>
              </a:solidFill>
              <a:latin typeface="Times New Roman" pitchFamily="18" charset="0"/>
              <a:ea typeface="맑은 고딕"/>
            </a:endParaRPr>
          </a:p>
          <a:p>
            <a:pPr marL="609600" indent="-609600" eaLnBrk="1" latinLnBrk="0" hangingPunct="1">
              <a:buClr>
                <a:srgbClr val="0BD0D9"/>
              </a:buClr>
              <a:buSzPct val="95000"/>
              <a:buFontTx/>
              <a:buAutoNum type="arabicPeriod"/>
            </a:pPr>
            <a:endParaRPr lang="uk-UA" sz="1600" smtClean="0">
              <a:solidFill>
                <a:srgbClr val="000000"/>
              </a:solidFill>
              <a:latin typeface="Times New Roman" pitchFamily="18" charset="0"/>
              <a:ea typeface="맑은 고딕"/>
            </a:endParaRPr>
          </a:p>
          <a:p>
            <a:pPr marL="609600" indent="-609600" eaLnBrk="1" latinLnBrk="0" hangingPunct="1">
              <a:buClr>
                <a:srgbClr val="0BD0D9"/>
              </a:buClr>
              <a:buSzPct val="95000"/>
              <a:buFontTx/>
              <a:buAutoNum type="arabicPeriod"/>
            </a:pPr>
            <a:endParaRPr lang="ru-RU" sz="1600" smtClean="0">
              <a:solidFill>
                <a:srgbClr val="000000"/>
              </a:solidFill>
              <a:latin typeface="Times New Roman" pitchFamily="18" charset="0"/>
              <a:ea typeface="맑은 고딕"/>
            </a:endParaRPr>
          </a:p>
          <a:p>
            <a:pPr marL="609600" indent="-609600" eaLnBrk="1" latinLnBrk="0" hangingPunct="1">
              <a:buClr>
                <a:srgbClr val="0BD0D9"/>
              </a:buClr>
              <a:buSzPct val="95000"/>
              <a:buFontTx/>
              <a:buNone/>
            </a:pPr>
            <a:r>
              <a:rPr lang="ru-RU" sz="14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</a:t>
            </a:r>
          </a:p>
          <a:p>
            <a:pPr marL="609600" indent="-609600" eaLnBrk="1" hangingPunct="1">
              <a:buFont typeface="Arial" charset="0"/>
              <a:buNone/>
            </a:pPr>
            <a:endParaRPr lang="ru-RU" smtClean="0">
              <a:latin typeface="Times New Roman" pitchFamily="18" charset="0"/>
              <a:ea typeface="맑은 고딕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50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uk-UA" smtClean="0">
                <a:solidFill>
                  <a:schemeClr val="accent1"/>
                </a:solidFill>
                <a:latin typeface="Times New Roman" pitchFamily="18" charset="0"/>
                <a:ea typeface="맑은 고딕"/>
                <a:cs typeface="Arial" charset="0"/>
              </a:rPr>
              <a:t>1.Фізіологічні функції крові</a:t>
            </a:r>
            <a:endParaRPr lang="ru-RU" smtClean="0">
              <a:solidFill>
                <a:schemeClr val="accent1"/>
              </a:solidFill>
              <a:latin typeface="Times New Roman" pitchFamily="18" charset="0"/>
              <a:ea typeface="맑은 고딕"/>
              <a:cs typeface="Arial" charset="0"/>
            </a:endParaRPr>
          </a:p>
        </p:txBody>
      </p:sp>
      <p:sp>
        <p:nvSpPr>
          <p:cNvPr id="21506" name="Rectangle 252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5867400" y="1844675"/>
            <a:ext cx="3097213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charset="0"/>
              <a:buNone/>
            </a:pPr>
            <a:r>
              <a:rPr lang="uk-UA" sz="2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  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Кров </a:t>
            </a:r>
            <a:r>
              <a:rPr lang="uk-UA" sz="2000" smtClean="0">
                <a:ea typeface="맑은 고딕"/>
              </a:rPr>
              <a:t>–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рідка сполучна тканина організму               людей та тварин,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              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що виконує важливі                функції в забезпе-        ченні його життє-        діяльності. </a:t>
            </a:r>
            <a:r>
              <a:rPr lang="uk-UA" sz="20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Циркулю-ючи по судинам,                  кров здійснює                 транспортну функ-               цію, що визначає ряд інших функцій.</a:t>
            </a:r>
          </a:p>
        </p:txBody>
      </p:sp>
      <p:sp>
        <p:nvSpPr>
          <p:cNvPr id="21507" name="Text Box 236"/>
          <p:cNvSpPr txBox="1">
            <a:spLocks noChangeArrowheads="1"/>
          </p:cNvSpPr>
          <p:nvPr/>
        </p:nvSpPr>
        <p:spPr bwMode="auto">
          <a:xfrm>
            <a:off x="506413" y="2413000"/>
            <a:ext cx="1439862" cy="539750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latinLnBrk="1"/>
            <a:r>
              <a:rPr lang="uk-UA" sz="1100" b="1" i="0">
                <a:latin typeface="맑은 고딕"/>
                <a:cs typeface="Times New Roman" pitchFamily="18" charset="0"/>
              </a:rPr>
              <a:t>Транспортна </a:t>
            </a:r>
            <a:endParaRPr lang="uk-UA" altLang="ko-KR" sz="800" b="1" i="0">
              <a:latin typeface="맑은 고딕"/>
            </a:endParaRPr>
          </a:p>
          <a:p>
            <a:pPr algn="ctr" eaLnBrk="0" hangingPunct="0"/>
            <a:r>
              <a:rPr lang="uk-UA" altLang="ko-KR" sz="1100" b="1" i="0">
                <a:latin typeface="맑은 고딕"/>
                <a:cs typeface="Times New Roman" pitchFamily="18" charset="0"/>
              </a:rPr>
              <a:t>функція</a:t>
            </a:r>
            <a:endParaRPr lang="uk-UA" altLang="ko-KR" sz="800" b="1" i="0">
              <a:latin typeface="맑은 고딕"/>
            </a:endParaRPr>
          </a:p>
          <a:p>
            <a:pPr eaLnBrk="0" hangingPunct="0"/>
            <a:endParaRPr lang="uk-UA" altLang="ko-KR" b="1" i="0">
              <a:latin typeface="맑은 고딕"/>
            </a:endParaRPr>
          </a:p>
        </p:txBody>
      </p:sp>
      <p:sp>
        <p:nvSpPr>
          <p:cNvPr id="21508" name="Text Box 235"/>
          <p:cNvSpPr txBox="1">
            <a:spLocks noChangeArrowheads="1"/>
          </p:cNvSpPr>
          <p:nvPr/>
        </p:nvSpPr>
        <p:spPr bwMode="auto">
          <a:xfrm>
            <a:off x="2352675" y="2413000"/>
            <a:ext cx="1439863" cy="539750"/>
          </a:xfrm>
          <a:prstGeom prst="rect">
            <a:avLst/>
          </a:prstGeom>
          <a:solidFill>
            <a:srgbClr val="C1CBFB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latinLnBrk="1"/>
            <a:r>
              <a:rPr lang="uk-UA" sz="1100" b="1" i="0">
                <a:latin typeface="맑은 고딕"/>
                <a:cs typeface="Times New Roman" pitchFamily="18" charset="0"/>
              </a:rPr>
              <a:t>Дихальна </a:t>
            </a:r>
            <a:endParaRPr lang="uk-UA" altLang="ko-KR" sz="800" b="1" i="0">
              <a:latin typeface="맑은 고딕"/>
            </a:endParaRPr>
          </a:p>
          <a:p>
            <a:pPr algn="ctr" eaLnBrk="0" hangingPunct="0"/>
            <a:r>
              <a:rPr lang="uk-UA" altLang="ko-KR" sz="1100" b="1" i="0">
                <a:latin typeface="맑은 고딕"/>
                <a:cs typeface="Times New Roman" pitchFamily="18" charset="0"/>
              </a:rPr>
              <a:t>функція</a:t>
            </a:r>
            <a:endParaRPr lang="uk-UA" altLang="ko-KR" sz="800" b="1" i="0">
              <a:latin typeface="맑은 고딕"/>
            </a:endParaRPr>
          </a:p>
          <a:p>
            <a:pPr eaLnBrk="0" hangingPunct="0"/>
            <a:endParaRPr lang="uk-UA" altLang="ko-KR" b="1" i="0">
              <a:latin typeface="맑은 고딕"/>
            </a:endParaRPr>
          </a:p>
        </p:txBody>
      </p:sp>
      <p:sp>
        <p:nvSpPr>
          <p:cNvPr id="21509" name="Text Box 234"/>
          <p:cNvSpPr txBox="1">
            <a:spLocks noChangeArrowheads="1"/>
          </p:cNvSpPr>
          <p:nvPr/>
        </p:nvSpPr>
        <p:spPr bwMode="auto">
          <a:xfrm>
            <a:off x="4054475" y="2413000"/>
            <a:ext cx="1439863" cy="539750"/>
          </a:xfrm>
          <a:prstGeom prst="rect">
            <a:avLst/>
          </a:prstGeom>
          <a:solidFill>
            <a:srgbClr val="00CC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latinLnBrk="1"/>
            <a:r>
              <a:rPr lang="uk-UA" sz="1100" b="1" i="0">
                <a:latin typeface="맑은 고딕"/>
                <a:cs typeface="Times New Roman" pitchFamily="18" charset="0"/>
              </a:rPr>
              <a:t>Трофічна </a:t>
            </a:r>
            <a:endParaRPr lang="uk-UA" altLang="ko-KR" sz="800" b="1" i="0">
              <a:latin typeface="맑은 고딕"/>
            </a:endParaRPr>
          </a:p>
          <a:p>
            <a:pPr algn="ctr" eaLnBrk="0" hangingPunct="0"/>
            <a:r>
              <a:rPr lang="uk-UA" altLang="ko-KR" sz="1100" b="1" i="0">
                <a:latin typeface="맑은 고딕"/>
                <a:cs typeface="Times New Roman" pitchFamily="18" charset="0"/>
              </a:rPr>
              <a:t>(живильна) функція</a:t>
            </a:r>
            <a:endParaRPr lang="uk-UA" altLang="ko-KR" b="1" i="0">
              <a:latin typeface="맑은 고딕"/>
            </a:endParaRPr>
          </a:p>
        </p:txBody>
      </p:sp>
      <p:sp>
        <p:nvSpPr>
          <p:cNvPr id="21510" name="Text Box 233"/>
          <p:cNvSpPr txBox="1">
            <a:spLocks noChangeArrowheads="1"/>
          </p:cNvSpPr>
          <p:nvPr/>
        </p:nvSpPr>
        <p:spPr bwMode="auto">
          <a:xfrm>
            <a:off x="1303338" y="3155950"/>
            <a:ext cx="1397000" cy="63341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latinLnBrk="1"/>
            <a:r>
              <a:rPr lang="uk-UA" sz="1100" b="1" i="0">
                <a:latin typeface="맑은 고딕"/>
                <a:cs typeface="Times New Roman" pitchFamily="18" charset="0"/>
              </a:rPr>
              <a:t>Здійснення </a:t>
            </a:r>
            <a:endParaRPr lang="uk-UA" altLang="ko-KR" sz="800" b="1" i="0">
              <a:latin typeface="맑은 고딕"/>
            </a:endParaRPr>
          </a:p>
          <a:p>
            <a:pPr algn="ctr" eaLnBrk="0" hangingPunct="0"/>
            <a:r>
              <a:rPr lang="uk-UA" altLang="ko-KR" sz="1100" b="1" i="0">
                <a:latin typeface="맑은 고딕"/>
                <a:cs typeface="Times New Roman" pitchFamily="18" charset="0"/>
              </a:rPr>
              <a:t>креаторних зв</a:t>
            </a:r>
            <a:r>
              <a:rPr lang="en-US" altLang="ko-KR" sz="1100" b="1" i="0">
                <a:latin typeface="맑은 고딕"/>
                <a:cs typeface="Times New Roman" pitchFamily="18" charset="0"/>
              </a:rPr>
              <a:t>’</a:t>
            </a:r>
            <a:r>
              <a:rPr lang="uk-UA" altLang="ko-KR" sz="1100" b="1" i="0">
                <a:latin typeface="맑은 고딕"/>
                <a:cs typeface="Times New Roman" pitchFamily="18" charset="0"/>
              </a:rPr>
              <a:t>язків  </a:t>
            </a:r>
            <a:endParaRPr lang="uk-UA" altLang="ko-KR" b="1" i="0">
              <a:latin typeface="맑은 고딕"/>
            </a:endParaRPr>
          </a:p>
        </p:txBody>
      </p:sp>
      <p:sp>
        <p:nvSpPr>
          <p:cNvPr id="21511" name="Text Box 232"/>
          <p:cNvSpPr txBox="1">
            <a:spLocks noChangeArrowheads="1"/>
          </p:cNvSpPr>
          <p:nvPr/>
        </p:nvSpPr>
        <p:spPr bwMode="auto">
          <a:xfrm>
            <a:off x="3511550" y="3124200"/>
            <a:ext cx="1260475" cy="539750"/>
          </a:xfrm>
          <a:prstGeom prst="rect">
            <a:avLst/>
          </a:prstGeom>
          <a:solidFill>
            <a:srgbClr val="9BE5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latinLnBrk="1"/>
            <a:r>
              <a:rPr lang="uk-UA" sz="1100" b="1" i="0">
                <a:latin typeface="맑은 고딕"/>
                <a:cs typeface="Times New Roman" pitchFamily="18" charset="0"/>
              </a:rPr>
              <a:t>Екскреторна </a:t>
            </a:r>
            <a:endParaRPr lang="uk-UA" altLang="ko-KR" sz="800" b="1" i="0">
              <a:latin typeface="맑은 고딕"/>
            </a:endParaRPr>
          </a:p>
          <a:p>
            <a:pPr algn="ctr" eaLnBrk="0" hangingPunct="0"/>
            <a:r>
              <a:rPr lang="uk-UA" altLang="ko-KR" sz="1100" b="1" i="0">
                <a:latin typeface="맑은 고딕"/>
                <a:cs typeface="Times New Roman" pitchFamily="18" charset="0"/>
              </a:rPr>
              <a:t>функція</a:t>
            </a:r>
            <a:endParaRPr lang="uk-UA" altLang="ko-KR" b="1" i="0">
              <a:latin typeface="맑은 고딕"/>
            </a:endParaRPr>
          </a:p>
        </p:txBody>
      </p:sp>
      <p:sp>
        <p:nvSpPr>
          <p:cNvPr id="21512" name="Text Box 231"/>
          <p:cNvSpPr txBox="1">
            <a:spLocks noChangeArrowheads="1"/>
          </p:cNvSpPr>
          <p:nvPr/>
        </p:nvSpPr>
        <p:spPr bwMode="auto">
          <a:xfrm>
            <a:off x="2497138" y="1635125"/>
            <a:ext cx="1260475" cy="360363"/>
          </a:xfrm>
          <a:prstGeom prst="rect">
            <a:avLst/>
          </a:pr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latinLnBrk="1"/>
            <a:r>
              <a:rPr lang="uk-UA" sz="1100" b="1" i="0">
                <a:solidFill>
                  <a:schemeClr val="bg1"/>
                </a:solidFill>
                <a:latin typeface="맑은 고딕"/>
                <a:cs typeface="Times New Roman" pitchFamily="18" charset="0"/>
              </a:rPr>
              <a:t>КРОВ</a:t>
            </a:r>
            <a:r>
              <a:rPr lang="uk-UA" sz="1100" b="1" i="0">
                <a:latin typeface="맑은 고딕"/>
                <a:cs typeface="Times New Roman" pitchFamily="18" charset="0"/>
              </a:rPr>
              <a:t> </a:t>
            </a:r>
            <a:endParaRPr lang="uk-UA" b="1" i="0">
              <a:latin typeface="맑은 고딕"/>
            </a:endParaRPr>
          </a:p>
        </p:txBody>
      </p:sp>
      <p:sp>
        <p:nvSpPr>
          <p:cNvPr id="21513" name="Text Box 230"/>
          <p:cNvSpPr txBox="1">
            <a:spLocks noChangeArrowheads="1"/>
          </p:cNvSpPr>
          <p:nvPr/>
        </p:nvSpPr>
        <p:spPr bwMode="auto">
          <a:xfrm>
            <a:off x="180975" y="4079875"/>
            <a:ext cx="1260475" cy="53975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latinLnBrk="1"/>
            <a:r>
              <a:rPr lang="uk-UA" sz="1100" b="1" i="0">
                <a:latin typeface="맑은 고딕"/>
                <a:cs typeface="Times New Roman" pitchFamily="18" charset="0"/>
              </a:rPr>
              <a:t>Терморегуля-       торна функція</a:t>
            </a:r>
            <a:endParaRPr lang="uk-UA" b="1" i="0">
              <a:latin typeface="맑은 고딕"/>
            </a:endParaRPr>
          </a:p>
        </p:txBody>
      </p:sp>
      <p:sp>
        <p:nvSpPr>
          <p:cNvPr id="21514" name="Text Box 229"/>
          <p:cNvSpPr txBox="1">
            <a:spLocks noChangeArrowheads="1"/>
          </p:cNvSpPr>
          <p:nvPr/>
        </p:nvSpPr>
        <p:spPr bwMode="auto">
          <a:xfrm>
            <a:off x="2533650" y="4043363"/>
            <a:ext cx="1439863" cy="720725"/>
          </a:xfrm>
          <a:prstGeom prst="rect">
            <a:avLst/>
          </a:prstGeom>
          <a:solidFill>
            <a:srgbClr val="EDBF7B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latinLnBrk="1"/>
            <a:r>
              <a:rPr lang="uk-UA" sz="1100" b="1" i="0">
                <a:latin typeface="맑은 고딕"/>
                <a:cs typeface="Times New Roman" pitchFamily="18" charset="0"/>
              </a:rPr>
              <a:t>Підтримання </a:t>
            </a:r>
            <a:endParaRPr lang="uk-UA" altLang="ko-KR" sz="800" b="1" i="0">
              <a:latin typeface="맑은 고딕"/>
            </a:endParaRPr>
          </a:p>
          <a:p>
            <a:pPr algn="ctr" eaLnBrk="0" hangingPunct="0"/>
            <a:r>
              <a:rPr lang="uk-UA" altLang="ko-KR" sz="1100" b="1" i="0">
                <a:latin typeface="맑은 고딕"/>
                <a:cs typeface="Times New Roman" pitchFamily="18" charset="0"/>
              </a:rPr>
              <a:t>стабільності ряду  констант гомеостазу</a:t>
            </a:r>
            <a:r>
              <a:rPr lang="uk-UA" altLang="ko-KR" sz="1100" i="0">
                <a:latin typeface="맑은 고딕"/>
                <a:cs typeface="Times New Roman" pitchFamily="18" charset="0"/>
              </a:rPr>
              <a:t> </a:t>
            </a:r>
          </a:p>
        </p:txBody>
      </p:sp>
      <p:sp>
        <p:nvSpPr>
          <p:cNvPr id="21515" name="Text Box 228"/>
          <p:cNvSpPr txBox="1">
            <a:spLocks noChangeArrowheads="1"/>
          </p:cNvSpPr>
          <p:nvPr/>
        </p:nvSpPr>
        <p:spPr bwMode="auto">
          <a:xfrm>
            <a:off x="4416425" y="4043363"/>
            <a:ext cx="1260475" cy="720725"/>
          </a:xfrm>
          <a:prstGeom prst="rect">
            <a:avLst/>
          </a:prstGeom>
          <a:solidFill>
            <a:srgbClr val="8F8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latinLnBrk="1"/>
            <a:r>
              <a:rPr lang="uk-UA" sz="1100" b="1" i="0">
                <a:latin typeface="맑은 고딕"/>
                <a:cs typeface="Times New Roman" pitchFamily="18" charset="0"/>
              </a:rPr>
              <a:t>Водно-сольовий обмін між                  кров</a:t>
            </a:r>
            <a:r>
              <a:rPr lang="uk-UA" altLang="ko-KR" sz="1100" b="1" i="0">
                <a:latin typeface="맑은 고딕"/>
                <a:cs typeface="Times New Roman" pitchFamily="18" charset="0"/>
              </a:rPr>
              <a:t>’ю та тканинами</a:t>
            </a:r>
            <a:endParaRPr lang="uk-UA" altLang="ko-KR" b="1" i="0">
              <a:latin typeface="맑은 고딕"/>
            </a:endParaRPr>
          </a:p>
        </p:txBody>
      </p:sp>
      <p:sp>
        <p:nvSpPr>
          <p:cNvPr id="21516" name="Text Box 227"/>
          <p:cNvSpPr txBox="1">
            <a:spLocks noChangeArrowheads="1"/>
          </p:cNvSpPr>
          <p:nvPr/>
        </p:nvSpPr>
        <p:spPr bwMode="auto">
          <a:xfrm>
            <a:off x="1193800" y="4894263"/>
            <a:ext cx="1260475" cy="434975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latinLnBrk="1"/>
            <a:r>
              <a:rPr lang="uk-UA" sz="1100" b="1" i="0">
                <a:latin typeface="맑은 고딕"/>
                <a:cs typeface="Times New Roman" pitchFamily="18" charset="0"/>
              </a:rPr>
              <a:t>Захисна </a:t>
            </a:r>
            <a:endParaRPr lang="uk-UA" altLang="ko-KR" sz="800" b="1" i="0">
              <a:latin typeface="맑은 고딕"/>
            </a:endParaRPr>
          </a:p>
          <a:p>
            <a:pPr algn="ctr" eaLnBrk="0" hangingPunct="0"/>
            <a:r>
              <a:rPr lang="uk-UA" altLang="ko-KR" sz="1100" b="1" i="0">
                <a:latin typeface="맑은 고딕"/>
                <a:cs typeface="Times New Roman" pitchFamily="18" charset="0"/>
              </a:rPr>
              <a:t>функція</a:t>
            </a:r>
            <a:endParaRPr lang="uk-UA" altLang="ko-KR" b="1" i="0">
              <a:latin typeface="맑은 고딕"/>
            </a:endParaRPr>
          </a:p>
        </p:txBody>
      </p:sp>
      <p:sp>
        <p:nvSpPr>
          <p:cNvPr id="21517" name="Text Box 226"/>
          <p:cNvSpPr txBox="1">
            <a:spLocks noChangeArrowheads="1"/>
          </p:cNvSpPr>
          <p:nvPr/>
        </p:nvSpPr>
        <p:spPr bwMode="auto">
          <a:xfrm>
            <a:off x="3692525" y="4894263"/>
            <a:ext cx="1260475" cy="433387"/>
          </a:xfrm>
          <a:prstGeom prst="rect">
            <a:avLst/>
          </a:prstGeom>
          <a:solidFill>
            <a:srgbClr val="FFB13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latinLnBrk="1"/>
            <a:r>
              <a:rPr lang="uk-UA" sz="1100" b="1" i="0">
                <a:latin typeface="맑은 고딕"/>
                <a:cs typeface="Times New Roman" pitchFamily="18" charset="0"/>
              </a:rPr>
              <a:t>Гуморальна </a:t>
            </a:r>
            <a:endParaRPr lang="uk-UA" altLang="ko-KR" sz="800" b="1" i="0">
              <a:latin typeface="맑은 고딕"/>
            </a:endParaRPr>
          </a:p>
          <a:p>
            <a:pPr algn="ctr" eaLnBrk="0" hangingPunct="0"/>
            <a:r>
              <a:rPr lang="uk-UA" altLang="ko-KR" sz="1100" b="1" i="0">
                <a:latin typeface="맑은 고딕"/>
                <a:cs typeface="Times New Roman" pitchFamily="18" charset="0"/>
              </a:rPr>
              <a:t>функція</a:t>
            </a:r>
            <a:endParaRPr lang="uk-UA" altLang="ko-KR" b="1" i="0">
              <a:latin typeface="맑은 고딕"/>
            </a:endParaRPr>
          </a:p>
        </p:txBody>
      </p:sp>
      <p:sp>
        <p:nvSpPr>
          <p:cNvPr id="21518" name="Line 225"/>
          <p:cNvSpPr>
            <a:spLocks noChangeShapeType="1"/>
          </p:cNvSpPr>
          <p:nvPr/>
        </p:nvSpPr>
        <p:spPr bwMode="auto">
          <a:xfrm flipH="1">
            <a:off x="144463" y="1811338"/>
            <a:ext cx="23161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19" name="Line 224"/>
          <p:cNvSpPr>
            <a:spLocks noChangeShapeType="1"/>
          </p:cNvSpPr>
          <p:nvPr/>
        </p:nvSpPr>
        <p:spPr bwMode="auto">
          <a:xfrm>
            <a:off x="3763963" y="1811338"/>
            <a:ext cx="21002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0" name="Line 223"/>
          <p:cNvSpPr>
            <a:spLocks noChangeShapeType="1"/>
          </p:cNvSpPr>
          <p:nvPr/>
        </p:nvSpPr>
        <p:spPr bwMode="auto">
          <a:xfrm>
            <a:off x="144463" y="1811338"/>
            <a:ext cx="0" cy="2098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1" name="Line 222"/>
          <p:cNvSpPr>
            <a:spLocks noChangeShapeType="1"/>
          </p:cNvSpPr>
          <p:nvPr/>
        </p:nvSpPr>
        <p:spPr bwMode="auto">
          <a:xfrm>
            <a:off x="5827713" y="1811338"/>
            <a:ext cx="0" cy="2098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2" name="Line 221"/>
          <p:cNvSpPr>
            <a:spLocks noChangeShapeType="1"/>
          </p:cNvSpPr>
          <p:nvPr/>
        </p:nvSpPr>
        <p:spPr bwMode="auto">
          <a:xfrm>
            <a:off x="144463" y="3867150"/>
            <a:ext cx="56832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3" name="Line 220"/>
          <p:cNvSpPr>
            <a:spLocks noChangeShapeType="1"/>
          </p:cNvSpPr>
          <p:nvPr/>
        </p:nvSpPr>
        <p:spPr bwMode="auto">
          <a:xfrm>
            <a:off x="1193800" y="1811338"/>
            <a:ext cx="0" cy="614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4" name="Line 219"/>
          <p:cNvSpPr>
            <a:spLocks noChangeShapeType="1"/>
          </p:cNvSpPr>
          <p:nvPr/>
        </p:nvSpPr>
        <p:spPr bwMode="auto">
          <a:xfrm>
            <a:off x="2135188" y="1811338"/>
            <a:ext cx="0" cy="1374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5" name="Line 218"/>
          <p:cNvSpPr>
            <a:spLocks noChangeShapeType="1"/>
          </p:cNvSpPr>
          <p:nvPr/>
        </p:nvSpPr>
        <p:spPr bwMode="auto">
          <a:xfrm>
            <a:off x="3040063" y="1987550"/>
            <a:ext cx="0" cy="434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6" name="Line 217"/>
          <p:cNvSpPr>
            <a:spLocks noChangeShapeType="1"/>
          </p:cNvSpPr>
          <p:nvPr/>
        </p:nvSpPr>
        <p:spPr bwMode="auto">
          <a:xfrm>
            <a:off x="4778375" y="1811338"/>
            <a:ext cx="0" cy="614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7" name="Line 216"/>
          <p:cNvSpPr>
            <a:spLocks noChangeShapeType="1"/>
          </p:cNvSpPr>
          <p:nvPr/>
        </p:nvSpPr>
        <p:spPr bwMode="auto">
          <a:xfrm>
            <a:off x="3944938" y="1811338"/>
            <a:ext cx="0" cy="1374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8" name="Line 215"/>
          <p:cNvSpPr>
            <a:spLocks noChangeShapeType="1"/>
          </p:cNvSpPr>
          <p:nvPr/>
        </p:nvSpPr>
        <p:spPr bwMode="auto">
          <a:xfrm>
            <a:off x="831850" y="3867150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29" name="Line 214"/>
          <p:cNvSpPr>
            <a:spLocks noChangeShapeType="1"/>
          </p:cNvSpPr>
          <p:nvPr/>
        </p:nvSpPr>
        <p:spPr bwMode="auto">
          <a:xfrm>
            <a:off x="3257550" y="3867150"/>
            <a:ext cx="0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30" name="Line 213"/>
          <p:cNvSpPr>
            <a:spLocks noChangeShapeType="1"/>
          </p:cNvSpPr>
          <p:nvPr/>
        </p:nvSpPr>
        <p:spPr bwMode="auto">
          <a:xfrm>
            <a:off x="5030788" y="3867150"/>
            <a:ext cx="0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31" name="Line 212"/>
          <p:cNvSpPr>
            <a:spLocks noChangeShapeType="1"/>
          </p:cNvSpPr>
          <p:nvPr/>
        </p:nvSpPr>
        <p:spPr bwMode="auto">
          <a:xfrm>
            <a:off x="1665288" y="3865563"/>
            <a:ext cx="0" cy="1049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32" name="Line 211"/>
          <p:cNvSpPr>
            <a:spLocks noChangeShapeType="1"/>
          </p:cNvSpPr>
          <p:nvPr/>
        </p:nvSpPr>
        <p:spPr bwMode="auto">
          <a:xfrm>
            <a:off x="1447800" y="4114800"/>
            <a:ext cx="2174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3" name="Line 210"/>
          <p:cNvSpPr>
            <a:spLocks noChangeShapeType="1"/>
          </p:cNvSpPr>
          <p:nvPr/>
        </p:nvSpPr>
        <p:spPr bwMode="auto">
          <a:xfrm>
            <a:off x="4198938" y="3867150"/>
            <a:ext cx="0" cy="10493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34" name="Line 209"/>
          <p:cNvSpPr>
            <a:spLocks noChangeShapeType="1"/>
          </p:cNvSpPr>
          <p:nvPr/>
        </p:nvSpPr>
        <p:spPr bwMode="auto">
          <a:xfrm>
            <a:off x="3981450" y="4041775"/>
            <a:ext cx="2174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5" name="Rectangle 237"/>
          <p:cNvSpPr>
            <a:spLocks noChangeArrowheads="1"/>
          </p:cNvSpPr>
          <p:nvPr/>
        </p:nvSpPr>
        <p:spPr bwMode="auto">
          <a:xfrm>
            <a:off x="0" y="1530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i="0"/>
          </a:p>
        </p:txBody>
      </p:sp>
      <p:sp>
        <p:nvSpPr>
          <p:cNvPr id="21536" name="Rectangle 249"/>
          <p:cNvSpPr>
            <a:spLocks noChangeArrowheads="1"/>
          </p:cNvSpPr>
          <p:nvPr/>
        </p:nvSpPr>
        <p:spPr bwMode="auto">
          <a:xfrm>
            <a:off x="0" y="1530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latinLnBrk="1"/>
            <a:endParaRPr lang="ru-RU" i="0">
              <a:latin typeface="맑은 고딕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uk-UA" sz="3600" smtClean="0">
                <a:solidFill>
                  <a:schemeClr val="accent1"/>
                </a:solidFill>
                <a:latin typeface="Times New Roman" pitchFamily="18" charset="0"/>
                <a:ea typeface="맑은 고딕"/>
                <a:cs typeface="Arial" charset="0"/>
              </a:rPr>
              <a:t>2. Склад, кількість та основні                          показники крові людини</a:t>
            </a:r>
            <a:endParaRPr lang="ru-RU" sz="3600" smtClean="0">
              <a:solidFill>
                <a:schemeClr val="accent1"/>
              </a:solidFill>
              <a:latin typeface="Times New Roman" pitchFamily="18" charset="0"/>
              <a:ea typeface="맑은 고딕"/>
              <a:cs typeface="Arial" charset="0"/>
            </a:endParaRPr>
          </a:p>
        </p:txBody>
      </p:sp>
      <p:sp>
        <p:nvSpPr>
          <p:cNvPr id="22530" name="Rectangle 15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1403350" y="5084763"/>
            <a:ext cx="7561263" cy="1773237"/>
          </a:xfrm>
          <a:solidFill>
            <a:schemeClr val="bg2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uk-UA" sz="14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     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Кількість крові в організмі людини становить 5-9 % від маси тіла, </a:t>
            </a:r>
            <a:r>
              <a:rPr lang="en-US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           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тобто</a:t>
            </a:r>
            <a:r>
              <a:rPr lang="en-US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у  людини масою 65-70 кг кількість крові 4,5-6 л. В організмі </a:t>
            </a:r>
            <a:r>
              <a:rPr lang="en-US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        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в стані</a:t>
            </a:r>
            <a:r>
              <a:rPr lang="en-US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спокою до 45-50 % усієї маси крові знаходиться в кров'яних депо</a:t>
            </a:r>
            <a:r>
              <a:rPr lang="en-US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(селезінці, печінці, легенях і підшкірному судинному </a:t>
            </a:r>
            <a:r>
              <a:rPr lang="en-US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                                     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сплетенні), що</a:t>
            </a:r>
            <a:r>
              <a:rPr lang="en-US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є резервуарами крові. У селезінці кров може бути майже повністю виключена з циркуляції, а в печінці та судинному сплетенні шкіри кров</a:t>
            </a:r>
            <a:r>
              <a:rPr lang="en-US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циркулює в 10-20 разів повільніше, ніж інших судинах. </a:t>
            </a:r>
            <a:endParaRPr lang="uk-UA" sz="1800" smtClean="0">
              <a:latin typeface="Times New Roman" pitchFamily="18" charset="0"/>
              <a:ea typeface="맑은 고딕"/>
            </a:endParaRPr>
          </a:p>
        </p:txBody>
      </p:sp>
      <p:sp>
        <p:nvSpPr>
          <p:cNvPr id="22531" name="Text Box 9"/>
          <p:cNvSpPr txBox="1">
            <a:spLocks noChangeArrowheads="1"/>
          </p:cNvSpPr>
          <p:nvPr/>
        </p:nvSpPr>
        <p:spPr bwMode="auto">
          <a:xfrm>
            <a:off x="2339975" y="4941888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i="0"/>
          </a:p>
        </p:txBody>
      </p:sp>
      <p:pic>
        <p:nvPicPr>
          <p:cNvPr id="22532" name="Picture 11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0" y="1557338"/>
            <a:ext cx="6119813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12"/>
          <p:cNvSpPr txBox="1">
            <a:spLocks noChangeArrowheads="1"/>
          </p:cNvSpPr>
          <p:nvPr/>
        </p:nvSpPr>
        <p:spPr bwMode="auto">
          <a:xfrm>
            <a:off x="2051050" y="544512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i="0"/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2051050" y="4581525"/>
            <a:ext cx="576263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1400" b="1" i="0">
                <a:solidFill>
                  <a:srgbClr val="515151"/>
                </a:solidFill>
              </a:rPr>
              <a:t>Рис.</a:t>
            </a:r>
            <a:endParaRPr lang="ru-RU" sz="1400" b="1" i="0">
              <a:solidFill>
                <a:srgbClr val="51515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1835150" y="4554538"/>
            <a:ext cx="7129463" cy="2114550"/>
          </a:xfrm>
          <a:solidFill>
            <a:schemeClr val="bg2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atinLnBrk="0"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uk-UA" sz="1800" b="1" smtClean="0">
                <a:solidFill>
                  <a:srgbClr val="FF0000"/>
                </a:solidFill>
                <a:latin typeface="Times New Roman" pitchFamily="18" charset="0"/>
                <a:ea typeface="맑은 고딕"/>
              </a:rPr>
              <a:t>      Гематокритне число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, або </a:t>
            </a:r>
            <a:r>
              <a:rPr lang="uk-UA" sz="1800" b="1" smtClean="0">
                <a:solidFill>
                  <a:srgbClr val="FF0000"/>
                </a:solidFill>
                <a:latin typeface="Times New Roman" pitchFamily="18" charset="0"/>
                <a:ea typeface="맑은 고딕"/>
              </a:rPr>
              <a:t>гематокрит</a:t>
            </a:r>
            <a:r>
              <a:rPr lang="uk-UA" sz="1800" b="1" smtClean="0">
                <a:latin typeface="Times New Roman" pitchFamily="18" charset="0"/>
                <a:ea typeface="맑은 고딕"/>
              </a:rPr>
              <a:t>,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</a:t>
            </a:r>
            <a:r>
              <a:rPr lang="uk-UA" sz="1800" smtClean="0">
                <a:latin typeface="Times New Roman" pitchFamily="18" charset="0"/>
                <a:ea typeface="맑은 고딕"/>
              </a:rPr>
              <a:t>–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це кількість формених елементів крові у відсотках від загального об'єму  крові (у нормі дорівнює 40-45). Нормальні величини гематокриту та, відповідно клітинних елементів називають </a:t>
            </a:r>
            <a:r>
              <a:rPr lang="uk-UA" sz="1800" b="1" smtClean="0">
                <a:solidFill>
                  <a:srgbClr val="FF0000"/>
                </a:solidFill>
                <a:latin typeface="Times New Roman" pitchFamily="18" charset="0"/>
                <a:ea typeface="맑은 고딕"/>
              </a:rPr>
              <a:t>нормоцитемією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. Збільшення об'єму, що займають клітини крові, зветься </a:t>
            </a:r>
            <a:r>
              <a:rPr lang="uk-UA" sz="1800" b="1" smtClean="0">
                <a:solidFill>
                  <a:srgbClr val="FF0000"/>
                </a:solidFill>
                <a:latin typeface="Times New Roman" pitchFamily="18" charset="0"/>
                <a:ea typeface="맑은 고딕"/>
              </a:rPr>
              <a:t>поліцитемією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, а зменшення </a:t>
            </a:r>
            <a:r>
              <a:rPr lang="uk-UA" sz="1800" smtClean="0">
                <a:latin typeface="Times New Roman" pitchFamily="18" charset="0"/>
                <a:ea typeface="맑은 고딕"/>
              </a:rPr>
              <a:t>– </a:t>
            </a:r>
            <a:r>
              <a:rPr lang="uk-UA" sz="1800" b="1" smtClean="0">
                <a:solidFill>
                  <a:srgbClr val="FF0000"/>
                </a:solidFill>
                <a:latin typeface="Times New Roman" pitchFamily="18" charset="0"/>
                <a:ea typeface="맑은 고딕"/>
              </a:rPr>
              <a:t>олігоцитемією</a:t>
            </a:r>
            <a:r>
              <a:rPr lang="uk-UA" sz="1800" smtClean="0">
                <a:latin typeface="Times New Roman" pitchFamily="18" charset="0"/>
                <a:ea typeface="맑은 고딕"/>
              </a:rPr>
              <a:t>.</a:t>
            </a:r>
            <a:r>
              <a:rPr lang="uk-UA" sz="1800" smtClean="0">
                <a:solidFill>
                  <a:srgbClr val="000000"/>
                </a:solidFill>
                <a:latin typeface="Times New Roman" pitchFamily="18" charset="0"/>
                <a:ea typeface="맑은 고딕"/>
              </a:rPr>
              <a:t> </a:t>
            </a:r>
          </a:p>
          <a:p>
            <a:pPr eaLnBrk="1" hangingPunct="1">
              <a:buFont typeface="Arial" charset="0"/>
              <a:buNone/>
            </a:pPr>
            <a:endParaRPr lang="ru-RU" sz="1800" smtClean="0">
              <a:ea typeface="맑은 고딕"/>
            </a:endParaRPr>
          </a:p>
        </p:txBody>
      </p:sp>
      <p:pic>
        <p:nvPicPr>
          <p:cNvPr id="23554" name="Picture 9" descr="Картинки по запросу склад крові і її функції карти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620713"/>
            <a:ext cx="7056438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 Box 15"/>
          <p:cNvSpPr txBox="1">
            <a:spLocks noChangeArrowheads="1"/>
          </p:cNvSpPr>
          <p:nvPr/>
        </p:nvSpPr>
        <p:spPr bwMode="auto">
          <a:xfrm>
            <a:off x="3059113" y="3933825"/>
            <a:ext cx="4249737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179388" y="260350"/>
            <a:ext cx="8713787" cy="1081088"/>
          </a:xfrm>
          <a:prstGeom prst="rect">
            <a:avLst/>
          </a:prstGeom>
          <a:solidFill>
            <a:schemeClr val="bg2"/>
          </a:solidFill>
          <a:ln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uk-UA" sz="2000" b="1" smtClean="0">
                <a:latin typeface="Microsoft Sans Serif" pitchFamily="34" charset="0"/>
                <a:ea typeface="맑은 고딕"/>
                <a:cs typeface="Times New Roman" pitchFamily="18" charset="0"/>
              </a:rPr>
              <a:t>    </a:t>
            </a:r>
            <a:r>
              <a:rPr lang="uk-UA" sz="1800" b="1" smtClean="0">
                <a:latin typeface="Microsoft Sans Serif" pitchFamily="34" charset="0"/>
                <a:ea typeface="맑은 고딕"/>
                <a:cs typeface="Times New Roman" pitchFamily="18" charset="0"/>
              </a:rPr>
              <a:t>Нормальні величини загальної кількості крові</a:t>
            </a:r>
            <a:r>
              <a:rPr lang="uk-UA" sz="1800" b="1" smtClean="0">
                <a:solidFill>
                  <a:srgbClr val="04617B"/>
                </a:solidFill>
                <a:latin typeface="Microsoft Sans Serif" pitchFamily="34" charset="0"/>
                <a:ea typeface="맑은 고딕"/>
                <a:cs typeface="Times New Roman" pitchFamily="18" charset="0"/>
              </a:rPr>
              <a:t> </a:t>
            </a:r>
            <a:r>
              <a:rPr lang="uk-UA" sz="1800" b="1" smtClean="0">
                <a:latin typeface="Microsoft Sans Serif" pitchFamily="34" charset="0"/>
                <a:ea typeface="맑은 고딕"/>
                <a:cs typeface="Times New Roman" pitchFamily="18" charset="0"/>
              </a:rPr>
              <a:t>звуться </a:t>
            </a:r>
            <a:r>
              <a:rPr lang="uk-UA" sz="1800" b="1" smtClean="0">
                <a:solidFill>
                  <a:srgbClr val="FF0000"/>
                </a:solidFill>
                <a:latin typeface="Microsoft Sans Serif" pitchFamily="34" charset="0"/>
                <a:ea typeface="맑은 고딕"/>
                <a:cs typeface="Times New Roman" pitchFamily="18" charset="0"/>
              </a:rPr>
              <a:t>нормоволемією</a:t>
            </a:r>
            <a:r>
              <a:rPr lang="uk-UA" sz="1800" smtClean="0">
                <a:latin typeface="Microsoft Sans Serif" pitchFamily="34" charset="0"/>
                <a:ea typeface="맑은 고딕"/>
                <a:cs typeface="Times New Roman" pitchFamily="18" charset="0"/>
              </a:rPr>
              <a:t>.              </a:t>
            </a:r>
            <a:r>
              <a:rPr lang="en-US" sz="1800" smtClean="0">
                <a:latin typeface="Microsoft Sans Serif" pitchFamily="34" charset="0"/>
                <a:ea typeface="맑은 고딕"/>
                <a:cs typeface="Times New Roman" pitchFamily="18" charset="0"/>
              </a:rPr>
              <a:t>              </a:t>
            </a:r>
            <a:r>
              <a:rPr lang="uk-UA" sz="1800" b="1" smtClean="0">
                <a:latin typeface="Microsoft Sans Serif" pitchFamily="34" charset="0"/>
                <a:ea typeface="맑은 고딕"/>
                <a:cs typeface="Times New Roman" pitchFamily="18" charset="0"/>
              </a:rPr>
              <a:t>До змін загальної кількості крові належать стани                                                      </a:t>
            </a:r>
            <a:r>
              <a:rPr lang="uk-UA" sz="1800" b="1" smtClean="0">
                <a:solidFill>
                  <a:srgbClr val="FF0000"/>
                </a:solidFill>
                <a:latin typeface="Microsoft Sans Serif" pitchFamily="34" charset="0"/>
                <a:ea typeface="맑은 고딕"/>
                <a:cs typeface="Times New Roman" pitchFamily="18" charset="0"/>
              </a:rPr>
              <a:t>гіперволемії </a:t>
            </a:r>
            <a:r>
              <a:rPr lang="uk-UA" sz="1800" b="1" smtClean="0">
                <a:latin typeface="Microsoft Sans Serif" pitchFamily="34" charset="0"/>
                <a:ea typeface="맑은 고딕"/>
                <a:cs typeface="Times New Roman" pitchFamily="18" charset="0"/>
              </a:rPr>
              <a:t>(збільшення) та </a:t>
            </a:r>
            <a:r>
              <a:rPr lang="uk-UA" sz="1800" b="1" smtClean="0">
                <a:solidFill>
                  <a:srgbClr val="FF0000"/>
                </a:solidFill>
                <a:latin typeface="Microsoft Sans Serif" pitchFamily="34" charset="0"/>
                <a:ea typeface="맑은 고딕"/>
                <a:cs typeface="Times New Roman" pitchFamily="18" charset="0"/>
              </a:rPr>
              <a:t>гіповолемії </a:t>
            </a:r>
            <a:r>
              <a:rPr lang="uk-UA" sz="1800" b="1" smtClean="0">
                <a:latin typeface="Microsoft Sans Serif" pitchFamily="34" charset="0"/>
                <a:ea typeface="맑은 고딕"/>
                <a:cs typeface="Times New Roman" pitchFamily="18" charset="0"/>
              </a:rPr>
              <a:t>(зменшення). </a:t>
            </a:r>
            <a:endParaRPr lang="ru-RU" sz="1800" b="1" smtClean="0">
              <a:latin typeface="Microsoft Sans Serif" pitchFamily="34" charset="0"/>
              <a:ea typeface="맑은 고딕"/>
              <a:cs typeface="Times New Roman" pitchFamily="18" charset="0"/>
            </a:endParaRPr>
          </a:p>
        </p:txBody>
      </p:sp>
      <p:graphicFrame>
        <p:nvGraphicFramePr>
          <p:cNvPr id="22546" name="Group 18"/>
          <p:cNvGraphicFramePr>
            <a:graphicFrameLocks noGrp="1"/>
          </p:cNvGraphicFramePr>
          <p:nvPr>
            <p:ph type="dgm" idx="1"/>
          </p:nvPr>
        </p:nvGraphicFramePr>
        <p:xfrm>
          <a:off x="900113" y="1412875"/>
          <a:ext cx="7920037" cy="5445125"/>
        </p:xfrm>
        <a:graphic>
          <a:graphicData uri="http://schemas.openxmlformats.org/drawingml/2006/table">
            <a:tbl>
              <a:tblPr/>
              <a:tblGrid>
                <a:gridCol w="2430462"/>
                <a:gridCol w="2789238"/>
                <a:gridCol w="2700337"/>
              </a:tblGrid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Гіперволемія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 проста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282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Гіперволемія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 олігоцитемічна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282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Гіперволемія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 поліцитемічна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28282"/>
                    </a:solidFill>
                  </a:tcPr>
                </a:tc>
              </a:tr>
              <a:tr h="4365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맑은 고딕"/>
                        </a:rPr>
                        <a:t>–</a:t>
                      </a: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 коли при збільшенні загального об'єму крові зберігається нормальне співвідношення між об'ємами формених елементів крові та плазми. Спостерігається в ранній термін  після переливання великої кількості крові, при інтенсивному фізичному навантаженні, при  інтенсивному надходженні депонованої крові та тканинної рідини в судинне русло (при високій температурі).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맑은 고딕"/>
                        </a:rPr>
                        <a:t>–</a:t>
                      </a: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 коли збільшення загального об'єму крові пов'язано зі збільшенням об'єму плазми крові (</a:t>
                      </a:r>
                      <a:r>
                        <a:rPr kumimoji="0" lang="uk-UA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гідремія</a:t>
                      </a: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). Спостерігається при порушеннях виведення рідини з організму (дифузний гломерулонефрит, гостра та хронічна ниркова недостатність), при серцевій недостатності в період сходження набряків, при сходженні ниркових набряків, після введення кровозамінних  рідин (</a:t>
                      </a:r>
                      <a:r>
                        <a:rPr kumimoji="0" lang="uk-UA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тимчасова гіперволемія</a:t>
                      </a: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).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맑은 고딕"/>
                        </a:rPr>
                        <a:t>–</a:t>
                      </a: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 коли збільшення загального об'єму крові пов'язано з переважним збільшенням кількості еритроцитів. Спостерігається при гіпоксіях різного ґенезу 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맑은 고딕"/>
                        </a:rPr>
                        <a:t>–</a:t>
                      </a: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 у  мешканців високогір'я, у хворих на емфізему легень та вроджені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вади серця. При </a:t>
                      </a:r>
                      <a:r>
                        <a:rPr kumimoji="0" lang="uk-UA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еритремії</a:t>
                      </a: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맑은 고딕"/>
                        </a:rPr>
                        <a:t>–</a:t>
                      </a: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 одному з варіантів хронічного лейкозу, що характеризується підвищеною продукцією еритроцитів, яка обумовлена дефектом клітини-попередниці мієлопоезу, об'єм циркулюючої крові може підвищуватися до 60% за рахунок збільшення маси еритроцитів.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755650" y="404813"/>
            <a:ext cx="7993063" cy="936625"/>
          </a:xfrm>
          <a:prstGeom prst="rect">
            <a:avLst/>
          </a:prstGeom>
          <a:solidFill>
            <a:schemeClr val="bg2"/>
          </a:solidFill>
          <a:ln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uk-UA" sz="2000" b="1" smtClean="0">
                <a:latin typeface="Times New Roman" pitchFamily="18" charset="0"/>
                <a:ea typeface="맑은 고딕"/>
                <a:cs typeface="Times New Roman" pitchFamily="18" charset="0"/>
              </a:rPr>
              <a:t>   </a:t>
            </a:r>
            <a:r>
              <a:rPr lang="uk-UA" sz="2000" b="1" smtClean="0">
                <a:solidFill>
                  <a:schemeClr val="folHlink"/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 </a:t>
            </a:r>
            <a:r>
              <a:rPr lang="uk-UA" sz="1800" b="1" smtClean="0">
                <a:solidFill>
                  <a:schemeClr val="accent1"/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Гіповолемія (олігемія)</a:t>
            </a:r>
            <a:r>
              <a:rPr lang="uk-UA" sz="1800" b="1" smtClean="0">
                <a:latin typeface="Times New Roman" pitchFamily="18" charset="0"/>
                <a:ea typeface="맑은 고딕"/>
                <a:cs typeface="Times New Roman" pitchFamily="18" charset="0"/>
              </a:rPr>
              <a:t> </a:t>
            </a:r>
            <a:r>
              <a:rPr lang="uk-UA" sz="1800" smtClean="0">
                <a:latin typeface="Times New Roman" pitchFamily="18" charset="0"/>
                <a:ea typeface="맑은 고딕"/>
              </a:rPr>
              <a:t>–</a:t>
            </a:r>
            <a:r>
              <a:rPr lang="uk-UA" sz="1800" b="1" smtClean="0">
                <a:latin typeface="Times New Roman" pitchFamily="18" charset="0"/>
                <a:ea typeface="맑은 고딕"/>
                <a:cs typeface="Times New Roman" pitchFamily="18" charset="0"/>
              </a:rPr>
              <a:t> зменшення загального об'єму крові </a:t>
            </a:r>
            <a:r>
              <a:rPr lang="uk-UA" sz="1800" b="1" smtClean="0">
                <a:latin typeface="Times New Roman" pitchFamily="18" charset="0"/>
                <a:ea typeface="맑은 고딕"/>
              </a:rPr>
              <a:t>–</a:t>
            </a:r>
            <a:r>
              <a:rPr lang="uk-UA" sz="1800" smtClean="0">
                <a:latin typeface="Times New Roman" pitchFamily="18" charset="0"/>
                <a:ea typeface="맑은 고딕"/>
                <a:cs typeface="Times New Roman" pitchFamily="18" charset="0"/>
              </a:rPr>
              <a:t>                 </a:t>
            </a:r>
            <a:r>
              <a:rPr lang="uk-UA" sz="1800" b="1" smtClean="0">
                <a:latin typeface="Times New Roman" pitchFamily="18" charset="0"/>
                <a:ea typeface="맑은 고딕"/>
                <a:cs typeface="Times New Roman" pitchFamily="18" charset="0"/>
              </a:rPr>
              <a:t>може зустрічатися в трьох варіантах.</a:t>
            </a:r>
            <a:r>
              <a:rPr lang="uk-UA" sz="1800" smtClean="0">
                <a:latin typeface="Times New Roman" pitchFamily="18" charset="0"/>
                <a:ea typeface="맑은 고딕"/>
                <a:cs typeface="Times New Roman" pitchFamily="18" charset="0"/>
              </a:rPr>
              <a:t> </a:t>
            </a:r>
            <a:endParaRPr lang="ru-RU" sz="1800" b="1" smtClean="0">
              <a:latin typeface="Times New Roman" pitchFamily="18" charset="0"/>
              <a:ea typeface="맑은 고딕"/>
              <a:cs typeface="Times New Roman" pitchFamily="18" charset="0"/>
            </a:endParaRPr>
          </a:p>
        </p:txBody>
      </p:sp>
      <p:graphicFrame>
        <p:nvGraphicFramePr>
          <p:cNvPr id="25619" name="Group 19"/>
          <p:cNvGraphicFramePr>
            <a:graphicFrameLocks noGrp="1"/>
          </p:cNvGraphicFramePr>
          <p:nvPr>
            <p:ph type="dgm" idx="1"/>
          </p:nvPr>
        </p:nvGraphicFramePr>
        <p:xfrm>
          <a:off x="900113" y="1700213"/>
          <a:ext cx="7920037" cy="3989387"/>
        </p:xfrm>
        <a:graphic>
          <a:graphicData uri="http://schemas.openxmlformats.org/drawingml/2006/table">
            <a:tbl>
              <a:tblPr/>
              <a:tblGrid>
                <a:gridCol w="2430462"/>
                <a:gridCol w="2754313"/>
                <a:gridCol w="2735262"/>
              </a:tblGrid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Гіповолемія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 проста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282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Гіповолемія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 олігоцитемічна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282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Гіповолемія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 поліцитемічна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28282"/>
                    </a:solidFill>
                  </a:tcPr>
                </a:tc>
              </a:tr>
              <a:tr h="292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맑은 고딕"/>
                        </a:rPr>
                        <a:t>–</a:t>
                      </a: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 коли при зменшенні загального об'єму крові пропорційно зменшується кількість плазми та  клітинних елементів. Спостерігається в ранній термін  після крововтрати.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맑은 고딕"/>
                        </a:rPr>
                        <a:t>–</a:t>
                      </a: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 при якій зменшення загального об'єму крові пов'язано зі зменшенням кількості еритроцитів. Спостерігається після гострої крововтрати, при анеміях, коли об'єм крові відновлюється за рахунок надходження в судинне русло тканинної рідини (</a:t>
                      </a:r>
                      <a:r>
                        <a:rPr kumimoji="0" lang="uk-UA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олігоцитемічна нормоволемія</a:t>
                      </a: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).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맑은 고딕"/>
                        </a:rPr>
                        <a:t>–</a:t>
                      </a: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맑은 고딕"/>
                          <a:cs typeface="Times New Roman" pitchFamily="18" charset="0"/>
                        </a:rPr>
                        <a:t> коли зменшення загального об'єму крові пов'язано зі зменшенням об'єму її плазми, при цьому має місце відносне збільшення вмісту еритроцитів  у 1 мкл, згущення та підвищення в'язкості крові. Розвивається при зневодненні організму (профузні діарея та блювота, перегрівання організму, інтенсивне потовиділення, набряк легень, опіковий шок).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맑은 고딕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1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uk-UA" sz="3600" smtClean="0">
                <a:solidFill>
                  <a:schemeClr val="accent1"/>
                </a:solidFill>
                <a:latin typeface="Times New Roman" pitchFamily="18" charset="0"/>
                <a:ea typeface="맑은 고딕"/>
                <a:cs typeface="Arial" charset="0"/>
              </a:rPr>
              <a:t>3. Фізико-хімічні властивості крові</a:t>
            </a:r>
            <a:r>
              <a:rPr lang="uk-UA" sz="3600" smtClean="0">
                <a:solidFill>
                  <a:srgbClr val="000000"/>
                </a:solidFill>
                <a:latin typeface="Times New Roman" pitchFamily="18" charset="0"/>
                <a:ea typeface="맑은 고딕"/>
                <a:cs typeface="Arial" charset="0"/>
              </a:rPr>
              <a:t/>
            </a:r>
            <a:br>
              <a:rPr lang="uk-UA" sz="3600" smtClean="0">
                <a:solidFill>
                  <a:srgbClr val="000000"/>
                </a:solidFill>
                <a:latin typeface="Times New Roman" pitchFamily="18" charset="0"/>
                <a:ea typeface="맑은 고딕"/>
                <a:cs typeface="Arial" charset="0"/>
              </a:rPr>
            </a:br>
            <a:endParaRPr lang="ru-RU" sz="3600" smtClean="0">
              <a:solidFill>
                <a:srgbClr val="000000"/>
              </a:solidFill>
              <a:latin typeface="Times New Roman" pitchFamily="18" charset="0"/>
              <a:ea typeface="맑은 고딕"/>
              <a:cs typeface="Arial" charset="0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052513"/>
            <a:ext cx="7416800" cy="4537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uk-UA" sz="2400" b="1" i="1" smtClean="0">
                <a:solidFill>
                  <a:srgbClr val="FF0000"/>
                </a:solidFill>
                <a:ea typeface="맑은 고딕"/>
              </a:rPr>
              <a:t>Осмотичний тиск крові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uk-UA" sz="1800" smtClean="0">
                <a:solidFill>
                  <a:srgbClr val="FF0000"/>
                </a:solidFill>
                <a:ea typeface="맑은 고딕"/>
              </a:rPr>
              <a:t>  </a:t>
            </a:r>
            <a:r>
              <a:rPr lang="uk-UA" sz="1600" b="1" smtClean="0">
                <a:solidFill>
                  <a:schemeClr val="accent2"/>
                </a:solidFill>
                <a:ea typeface="맑은 고딕"/>
              </a:rPr>
              <a:t>Осмотичний тиск</a:t>
            </a:r>
            <a:r>
              <a:rPr lang="uk-UA" sz="1600" b="1" smtClean="0">
                <a:ea typeface="맑은 고딕"/>
              </a:rPr>
              <a:t> – тиск, що забезпечує перехід розчинника через             напівпроникну мембрану від менш концентрованого розчину до           більш концентрованого розчину.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uk-UA" sz="1600" b="1" smtClean="0">
                <a:ea typeface="맑은 고딕"/>
              </a:rPr>
              <a:t>    Осмотичний тиск крові залежить від концентрації у плазмі крові             молекул, розчинених у ній речовин (електролітів і неелектролітів),  і являє собою суму осмотичних тисків інгредієнтів, які в ній                    містяться. Понад 60 </a:t>
            </a:r>
            <a:r>
              <a:rPr lang="en-US" sz="1600" b="1" smtClean="0">
                <a:ea typeface="맑은 고딕"/>
              </a:rPr>
              <a:t>%</a:t>
            </a:r>
            <a:r>
              <a:rPr lang="uk-UA" sz="1600" b="1" smtClean="0">
                <a:ea typeface="맑은 고딕"/>
              </a:rPr>
              <a:t> осмотичного тиску створюється хлористим                   натрієм, а всього на частку неорганічних електролітів припадає                                 до 96 </a:t>
            </a:r>
            <a:r>
              <a:rPr lang="en-US" sz="1600" b="1" smtClean="0">
                <a:ea typeface="맑은 고딕"/>
              </a:rPr>
              <a:t>%</a:t>
            </a:r>
            <a:r>
              <a:rPr lang="uk-UA" sz="1600" b="1" smtClean="0">
                <a:ea typeface="맑은 고딕"/>
              </a:rPr>
              <a:t> від загального осмотичного тиску. Осмотичний  тиск крові дорівнює </a:t>
            </a:r>
            <a:r>
              <a:rPr lang="uk-UA" sz="1600" b="1" smtClean="0">
                <a:solidFill>
                  <a:srgbClr val="FF0000"/>
                </a:solidFill>
                <a:ea typeface="맑은 고딕"/>
              </a:rPr>
              <a:t>7,6 атм</a:t>
            </a:r>
            <a:r>
              <a:rPr lang="uk-UA" sz="1600" b="1" smtClean="0">
                <a:ea typeface="맑은 고딕"/>
              </a:rPr>
              <a:t> з можливим діапазоном коливань </a:t>
            </a:r>
            <a:r>
              <a:rPr lang="uk-UA" sz="1600" b="1" smtClean="0">
                <a:solidFill>
                  <a:schemeClr val="accent2"/>
                </a:solidFill>
                <a:ea typeface="맑은 고딕"/>
              </a:rPr>
              <a:t>7,3-8,0 атм</a:t>
            </a:r>
            <a:r>
              <a:rPr lang="uk-UA" sz="1600" b="1" smtClean="0">
                <a:ea typeface="맑은 고딕"/>
              </a:rPr>
              <a:t>.                  </a:t>
            </a:r>
            <a:r>
              <a:rPr lang="ru-RU" sz="1600" b="1" smtClean="0">
                <a:ea typeface="맑은 고딕"/>
              </a:rPr>
              <a:t>Температура замерзання крові нижче нуля на </a:t>
            </a:r>
            <a:r>
              <a:rPr lang="ru-RU" sz="1600" b="1" smtClean="0">
                <a:solidFill>
                  <a:schemeClr val="accent2"/>
                </a:solidFill>
                <a:ea typeface="맑은 고딕"/>
              </a:rPr>
              <a:t>0,56 - 0,58</a:t>
            </a:r>
            <a:r>
              <a:rPr lang="ru-RU" sz="1600" b="1" smtClean="0">
                <a:solidFill>
                  <a:schemeClr val="accent2"/>
                </a:solidFill>
                <a:ea typeface="맑은 고딕"/>
                <a:sym typeface="Symbol" pitchFamily="18" charset="2"/>
              </a:rPr>
              <a:t></a:t>
            </a:r>
            <a:r>
              <a:rPr lang="ru-RU" sz="1600" b="1" smtClean="0">
                <a:solidFill>
                  <a:schemeClr val="accent2"/>
                </a:solidFill>
                <a:ea typeface="맑은 고딕"/>
              </a:rPr>
              <a:t> С</a:t>
            </a:r>
            <a:r>
              <a:rPr lang="ru-RU" sz="1600" b="1" smtClean="0">
                <a:ea typeface="맑은 고딕"/>
              </a:rPr>
              <a:t>, що                   відповідає 7,6 атм.</a:t>
            </a:r>
            <a:r>
              <a:rPr lang="uk-UA" sz="1600" b="1" smtClean="0">
                <a:ea typeface="맑은 고딕"/>
              </a:rPr>
              <a:t>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uk-UA" sz="1600" b="1" smtClean="0">
                <a:ea typeface="맑은 고딕"/>
              </a:rPr>
              <a:t>      Розчин, який має однаковий осмотичний тиск з кров'ю, зветься              </a:t>
            </a:r>
            <a:r>
              <a:rPr lang="uk-UA" sz="1600" b="1" smtClean="0">
                <a:solidFill>
                  <a:srgbClr val="FF0000"/>
                </a:solidFill>
                <a:ea typeface="맑은 고딕"/>
              </a:rPr>
              <a:t>ізотонічним </a:t>
            </a:r>
            <a:r>
              <a:rPr lang="uk-UA" sz="1600" b="1" smtClean="0">
                <a:ea typeface="맑은 고딕"/>
              </a:rPr>
              <a:t>(0,85-0,9 </a:t>
            </a:r>
            <a:r>
              <a:rPr lang="en-US" sz="1600" b="1" smtClean="0">
                <a:ea typeface="맑은 고딕"/>
              </a:rPr>
              <a:t>%</a:t>
            </a:r>
            <a:r>
              <a:rPr lang="uk-UA" sz="1600" b="1" smtClean="0">
                <a:ea typeface="맑은 고딕"/>
              </a:rPr>
              <a:t> розчин хлориду натрію). Розчин з більш               високим осмотичним тиском, ніж осмотичний тиск крові, зветься             </a:t>
            </a:r>
            <a:r>
              <a:rPr lang="uk-UA" sz="1600" b="1" smtClean="0">
                <a:solidFill>
                  <a:srgbClr val="FF0000"/>
                </a:solidFill>
                <a:ea typeface="맑은 고딕"/>
              </a:rPr>
              <a:t>гіпертонічним</a:t>
            </a:r>
            <a:r>
              <a:rPr lang="uk-UA" sz="1600" b="1" smtClean="0">
                <a:ea typeface="맑은 고딕"/>
              </a:rPr>
              <a:t>, а той, що має більш низькі значення – </a:t>
            </a:r>
            <a:r>
              <a:rPr lang="uk-UA" sz="1600" b="1" smtClean="0">
                <a:solidFill>
                  <a:srgbClr val="FF0000"/>
                </a:solidFill>
                <a:ea typeface="맑은 고딕"/>
              </a:rPr>
              <a:t>гіпотонічним</a:t>
            </a:r>
            <a:r>
              <a:rPr lang="uk-UA" sz="1600" b="1" smtClean="0">
                <a:ea typeface="맑은 고딕"/>
              </a:rPr>
              <a:t>. </a:t>
            </a:r>
            <a:endParaRPr lang="ru-RU" sz="1600" b="1" smtClean="0">
              <a:ea typeface="맑은 고딕"/>
            </a:endParaRPr>
          </a:p>
        </p:txBody>
      </p:sp>
      <p:pic>
        <p:nvPicPr>
          <p:cNvPr id="26627" name="Picture 10" descr="Картинки по запросу гемоліз крові карти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4797425"/>
            <a:ext cx="4321175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5" descr="Картинки по запросу Онкотичний тиск крові картинк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484313"/>
            <a:ext cx="136842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2784</Words>
  <Application>Microsoft Office PowerPoint</Application>
  <PresentationFormat>Экран (4:3)</PresentationFormat>
  <Paragraphs>158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11</vt:i4>
      </vt:variant>
      <vt:variant>
        <vt:lpstr>Заголовки слайдов</vt:lpstr>
      </vt:variant>
      <vt:variant>
        <vt:i4>23</vt:i4>
      </vt:variant>
    </vt:vector>
  </HeadingPairs>
  <TitlesOfParts>
    <vt:vector size="41" baseType="lpstr">
      <vt:lpstr>Times New Roman</vt:lpstr>
      <vt:lpstr>맑은 고딕</vt:lpstr>
      <vt:lpstr>Arial</vt:lpstr>
      <vt:lpstr>Calibri</vt:lpstr>
      <vt:lpstr>Wingdings 2</vt:lpstr>
      <vt:lpstr>Microsoft Sans Serif</vt:lpstr>
      <vt:lpstr>Symbol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ЛЕКЦІЯ № 1  з курсу “Гематологія”                        на тему “Кров як внутрішнє           середовище організму.                      Фізико-хімічні властивості                крові та прояви їх порушень”</vt:lpstr>
      <vt:lpstr>ПЛАН</vt:lpstr>
      <vt:lpstr>РЕКОМЕНДОВАНА ЛІТЕРАТУРА</vt:lpstr>
      <vt:lpstr>1.Фізіологічні функції крові</vt:lpstr>
      <vt:lpstr>2. Склад, кількість та основні                          показники крові людини</vt:lpstr>
      <vt:lpstr>Слайд 6</vt:lpstr>
      <vt:lpstr>Слайд 7</vt:lpstr>
      <vt:lpstr>Слайд 8</vt:lpstr>
      <vt:lpstr>3. Фізико-хімічні властивості крові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Admin</cp:lastModifiedBy>
  <cp:revision>30</cp:revision>
  <dcterms:created xsi:type="dcterms:W3CDTF">2014-04-01T16:35:38Z</dcterms:created>
  <dcterms:modified xsi:type="dcterms:W3CDTF">2019-09-03T06:35:19Z</dcterms:modified>
</cp:coreProperties>
</file>