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1" r:id="rId4"/>
    <p:sldId id="262" r:id="rId5"/>
    <p:sldId id="258" r:id="rId6"/>
    <p:sldId id="259" r:id="rId7"/>
    <p:sldId id="260"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988840"/>
            <a:ext cx="8229600" cy="1143000"/>
          </a:xfrm>
        </p:spPr>
        <p:txBody>
          <a:bodyPr>
            <a:normAutofit fontScale="90000"/>
          </a:bodyPr>
          <a:lstStyle/>
          <a:p>
            <a:r>
              <a:rPr lang="uk-UA" dirty="0" smtClean="0"/>
              <a:t>Навчальна дисципліна</a:t>
            </a:r>
            <a:br>
              <a:rPr lang="uk-UA" dirty="0" smtClean="0"/>
            </a:br>
            <a:r>
              <a:rPr lang="uk-UA" dirty="0" smtClean="0"/>
              <a:t> «РИНКИ ТОВАРІВ ТА РЕСУРСІВ»</a:t>
            </a:r>
            <a:endParaRPr lang="ru-RU" dirty="0"/>
          </a:p>
        </p:txBody>
      </p:sp>
      <p:sp>
        <p:nvSpPr>
          <p:cNvPr id="3" name="Объект 2"/>
          <p:cNvSpPr>
            <a:spLocks noGrp="1"/>
          </p:cNvSpPr>
          <p:nvPr>
            <p:ph idx="1"/>
          </p:nvPr>
        </p:nvSpPr>
        <p:spPr>
          <a:xfrm>
            <a:off x="457200" y="4221088"/>
            <a:ext cx="8229600" cy="1905075"/>
          </a:xfrm>
        </p:spPr>
        <p:txBody>
          <a:bodyPr/>
          <a:lstStyle/>
          <a:p>
            <a:pPr marL="0" indent="0" algn="r">
              <a:buNone/>
            </a:pPr>
            <a:r>
              <a:rPr lang="uk-UA" dirty="0" smtClean="0"/>
              <a:t>Викладач: </a:t>
            </a:r>
            <a:r>
              <a:rPr lang="uk-UA" dirty="0" err="1" smtClean="0"/>
              <a:t>к.е.н</a:t>
            </a:r>
            <a:r>
              <a:rPr lang="uk-UA" dirty="0" smtClean="0"/>
              <a:t>., доц. </a:t>
            </a:r>
            <a:r>
              <a:rPr lang="uk-UA" dirty="0" err="1" smtClean="0"/>
              <a:t>Хацер</a:t>
            </a:r>
            <a:r>
              <a:rPr lang="uk-UA" dirty="0" smtClean="0"/>
              <a:t> М.В.</a:t>
            </a:r>
            <a:endParaRPr lang="ru-RU"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dirty="0" smtClean="0"/>
              <a:t>Кафедра «Підприємництва, менеджменту організацій та логістики»</a:t>
            </a:r>
            <a:endParaRPr lang="ru-RU"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7500" lnSpcReduction="20000"/>
          </a:bodyPr>
          <a:lstStyle/>
          <a:p>
            <a:pPr algn="ctr">
              <a:spcAft>
                <a:spcPts val="0"/>
              </a:spcAft>
            </a:pPr>
            <a:r>
              <a:rPr lang="uk-UA" b="1" i="1" kern="0" dirty="0">
                <a:latin typeface="Times New Roman"/>
                <a:ea typeface="Times New Roman"/>
                <a:cs typeface="FreeSans"/>
              </a:rPr>
              <a:t>Змістовий модуль 4.</a:t>
            </a:r>
            <a:r>
              <a:rPr lang="uk-UA" i="1" kern="0" dirty="0">
                <a:latin typeface="Times New Roman"/>
                <a:ea typeface="Times New Roman"/>
                <a:cs typeface="FreeSans"/>
              </a:rPr>
              <a:t> </a:t>
            </a:r>
            <a:r>
              <a:rPr lang="uk-UA" b="1" i="1" kern="0" dirty="0">
                <a:latin typeface="Times New Roman"/>
                <a:ea typeface="Times New Roman"/>
                <a:cs typeface="FreeSans"/>
              </a:rPr>
              <a:t>Цінова дискримінація. Диференціація продукції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9.</a:t>
            </a:r>
            <a:r>
              <a:rPr lang="uk-UA" kern="0" dirty="0">
                <a:latin typeface="Times New Roman"/>
                <a:ea typeface="Times New Roman"/>
                <a:cs typeface="FreeSans"/>
              </a:rPr>
              <a:t> Цінова дискримінація</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Сутність та види цінової дискримінації. Сутність цінової дискримінації на галузевих ринках. Умови здійснення цінової дискримінації. Фактори цінової дискримінації. Класифікація видів цінової дискримінації. Ступені цінової дискримінації та їх характеристика. Головні групи цінової дискримінації. Типи індивідуальної дискримінації. Типи групової дискримінації. Типи продуктової дискримінації.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Практика використання цінової дискримінації. Практичні види цінової дискримінації та їх характеристика для споживчих і виробничих товарів. Практика реалізації ступенів цінової дискримінації.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Наслідки застосування цінової дискримінації на добробут та її регулювання. Вплив цінової дискримінації на розподіл доходів. Особливості цінової дискримінації на ринках товарів і послуг України.</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10.</a:t>
            </a:r>
            <a:r>
              <a:rPr lang="uk-UA" kern="0" dirty="0">
                <a:latin typeface="Times New Roman"/>
                <a:ea typeface="Times New Roman"/>
                <a:cs typeface="FreeSans"/>
              </a:rPr>
              <a:t> Диференціація продукції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Сутність, типи та моделі продуктової диференціації, її вплив на структуру ринку. Сутність диференціації товару. Способи вимірювання диференціації продукту на ринку. Обставини диференціації продукту. Горизонтальна та вертикальна диференціація товару. Фактори впливу на вибір споживача. Дійсна та штучна диференціація або неоднорідність продукції.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Роль реклами в диференціації продукту та конкуренції на ринку. Сутність реклами. Головні функції реклами. Цілі реклами. П’ять форм реклами та їх характеристика. Види рекламних повідомлень та їх характеристика.</a:t>
            </a:r>
            <a:endParaRPr lang="ru-RU"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718595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7500" lnSpcReduction="20000"/>
          </a:bodyPr>
          <a:lstStyle/>
          <a:p>
            <a:pPr algn="ctr">
              <a:spcAft>
                <a:spcPts val="0"/>
              </a:spcAft>
            </a:pPr>
            <a:r>
              <a:rPr lang="uk-UA" b="1" i="1" kern="0" dirty="0">
                <a:latin typeface="Times New Roman"/>
                <a:ea typeface="Times New Roman"/>
                <a:cs typeface="FreeSans"/>
              </a:rPr>
              <a:t>Змістовий модуль 5.</a:t>
            </a:r>
            <a:r>
              <a:rPr lang="uk-UA" i="1" kern="0" dirty="0">
                <a:latin typeface="Times New Roman"/>
                <a:ea typeface="Times New Roman"/>
                <a:cs typeface="FreeSans"/>
              </a:rPr>
              <a:t> </a:t>
            </a:r>
            <a:r>
              <a:rPr lang="uk-UA" b="1" i="1" kern="0" dirty="0">
                <a:latin typeface="Times New Roman"/>
                <a:ea typeface="Times New Roman"/>
                <a:cs typeface="FreeSans"/>
              </a:rPr>
              <a:t>Стратегічна взаємодія фірм на ринку. Ринки природної монополії.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11.</a:t>
            </a:r>
            <a:r>
              <a:rPr lang="uk-UA" kern="0" dirty="0">
                <a:latin typeface="Times New Roman"/>
                <a:ea typeface="Times New Roman"/>
                <a:cs typeface="FreeSans"/>
              </a:rPr>
              <a:t> Стратегічна взаємодія фірм на ринку</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Моделі взаємної гри. Сутність олігополії. Критерій віднесення певної галузі до ринку олігополії. Сутність теорії ігор та її засновники. Предмет та стратегічна форма теорії ігор. Види моделей олігополії за структурою екзогенних та ендогенних змінних. Модель Курно. Модель </a:t>
            </a:r>
            <a:r>
              <a:rPr lang="uk-UA" kern="0" dirty="0" err="1">
                <a:latin typeface="Times New Roman"/>
                <a:ea typeface="Times New Roman"/>
                <a:cs typeface="FreeSans"/>
              </a:rPr>
              <a:t>Чемберліна</a:t>
            </a:r>
            <a:r>
              <a:rPr lang="uk-UA" kern="0" dirty="0">
                <a:latin typeface="Times New Roman"/>
                <a:ea typeface="Times New Roman"/>
                <a:cs typeface="FreeSans"/>
              </a:rPr>
              <a:t>. Модель Бертрана. Модель </a:t>
            </a:r>
            <a:r>
              <a:rPr lang="uk-UA" kern="0" dirty="0" err="1">
                <a:latin typeface="Times New Roman"/>
                <a:ea typeface="Times New Roman"/>
                <a:cs typeface="FreeSans"/>
              </a:rPr>
              <a:t>Еджуорта</a:t>
            </a:r>
            <a:r>
              <a:rPr lang="uk-UA" kern="0" dirty="0">
                <a:latin typeface="Times New Roman"/>
                <a:ea typeface="Times New Roman"/>
                <a:cs typeface="FreeSans"/>
              </a:rPr>
              <a:t>.</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Моделі послідовної гри. Сутність моделі послідовної гри. Модель фон </a:t>
            </a:r>
            <a:r>
              <a:rPr lang="uk-UA" kern="0" dirty="0" err="1">
                <a:latin typeface="Times New Roman"/>
                <a:ea typeface="Times New Roman"/>
                <a:cs typeface="FreeSans"/>
              </a:rPr>
              <a:t>Штакельберга</a:t>
            </a:r>
            <a:r>
              <a:rPr lang="uk-UA" kern="0" dirty="0">
                <a:latin typeface="Times New Roman"/>
                <a:ea typeface="Times New Roman"/>
                <a:cs typeface="FreeSans"/>
              </a:rPr>
              <a:t>. Лідерство фірми в галузі та його форми і види у моделі послідовної гри.</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Теорія змови. Види змови між підприємствами та їх характеристика. Картелі та їх характеристика. Фактори, що сприяють укладанню угод «змови».</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12.</a:t>
            </a:r>
            <a:r>
              <a:rPr lang="uk-UA" kern="0" dirty="0">
                <a:latin typeface="Times New Roman"/>
                <a:ea typeface="Times New Roman"/>
                <a:cs typeface="FreeSans"/>
              </a:rPr>
              <a:t> Ринки природної монополії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Сутність та головні ознаки ринків природної монополії. Сутність ринку природної монополії. Ознаки ринку природної монополії. Технологічна причина існування природних монополій. Постійні та тимчасові природні монополії.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Регулювання ринку природної монополії. Методи встановлення цін в умовах природної монополії та їх характеристика.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Регулювання природних монополій в Україні. Законодавче трактування сутності терміну «природна монополія» в Україні. Ринки природної монополії в Україні. Суб'єкти природних монополій. Суміжні ринки природних монополій. Національна комісія з регулювання діяльності суб'єктів природних монополій та її завдання і права.</a:t>
            </a:r>
            <a:endParaRPr lang="ru-RU"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181516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0000" lnSpcReduction="20000"/>
          </a:bodyPr>
          <a:lstStyle/>
          <a:p>
            <a:pPr algn="ctr">
              <a:spcAft>
                <a:spcPts val="0"/>
              </a:spcAft>
            </a:pPr>
            <a:r>
              <a:rPr lang="uk-UA" b="1" i="1" kern="0" dirty="0">
                <a:latin typeface="Times New Roman"/>
                <a:ea typeface="Times New Roman"/>
                <a:cs typeface="FreeSans"/>
              </a:rPr>
              <a:t>Змістовий модуль 6.</a:t>
            </a:r>
            <a:r>
              <a:rPr lang="uk-UA" i="1" kern="0" dirty="0">
                <a:latin typeface="Times New Roman"/>
                <a:ea typeface="Times New Roman"/>
                <a:cs typeface="FreeSans"/>
              </a:rPr>
              <a:t> </a:t>
            </a:r>
            <a:r>
              <a:rPr lang="uk-UA" b="1" i="1" kern="0" dirty="0">
                <a:latin typeface="Times New Roman"/>
                <a:ea typeface="Times New Roman"/>
                <a:cs typeface="FreeSans"/>
              </a:rPr>
              <a:t>Влада покупця та вертикальна інтеграція.</a:t>
            </a:r>
            <a:r>
              <a:rPr lang="uk-UA" i="1" kern="0" dirty="0">
                <a:latin typeface="Times New Roman"/>
                <a:ea typeface="Times New Roman"/>
                <a:cs typeface="FreeSans"/>
              </a:rPr>
              <a:t> </a:t>
            </a:r>
            <a:r>
              <a:rPr lang="uk-UA" b="1" i="1" kern="0" dirty="0">
                <a:latin typeface="Times New Roman"/>
                <a:ea typeface="Times New Roman"/>
                <a:cs typeface="FreeSans"/>
              </a:rPr>
              <a:t>Структура ринку, патенти та технологічні інновації.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13.</a:t>
            </a:r>
            <a:r>
              <a:rPr lang="uk-UA" kern="0" dirty="0">
                <a:latin typeface="Times New Roman"/>
                <a:ea typeface="Times New Roman"/>
                <a:cs typeface="FreeSans"/>
              </a:rPr>
              <a:t> Влада покупця та вертикальна інтеграція</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Вертикальна інтеграція та її характеристика. Сутність вертикальної інтеграції. Види та форми вертикальної інтеграції. Причини існування вертикально об'єднаних структур в залежності від теорії фірм (неокласична, інституційна). Спонукальні мотиви вертикальної інтеграції. Позитивні наслідки вертикальної інтеграції. Способи вертикальних контрактів та їх характеристика. Поширені в Україні організаційні форми вертикальної інтеграції. Фактори, що зумовлюють інтеграцію на українських галузевих ринках.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Вертикальні обмеження та їх характеристика. Сутність вертикальних обмежень. Види вертикальних обмежень та їх характеристика. Система франчайзингу, як особлива форма вертикальних обмежень. </a:t>
            </a:r>
            <a:r>
              <a:rPr lang="uk-UA" kern="0" dirty="0" err="1">
                <a:latin typeface="Times New Roman"/>
                <a:ea typeface="Times New Roman"/>
                <a:cs typeface="FreeSans"/>
              </a:rPr>
              <a:t>Давальництво</a:t>
            </a:r>
            <a:r>
              <a:rPr lang="uk-UA" kern="0" dirty="0">
                <a:latin typeface="Times New Roman"/>
                <a:ea typeface="Times New Roman"/>
                <a:cs typeface="FreeSans"/>
              </a:rPr>
              <a:t>, як особлива форма вертикальних обмежень. Альтернативні форми розрахунку, як специфічна формою вертикальних обмежень.</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Негативні наслідки вертикальних відносин. Негативні сторони вертикальної інтеграції та їх характеристика.</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14.</a:t>
            </a:r>
            <a:r>
              <a:rPr lang="uk-UA" kern="0" dirty="0">
                <a:latin typeface="Times New Roman"/>
                <a:ea typeface="Times New Roman"/>
                <a:cs typeface="FreeSans"/>
              </a:rPr>
              <a:t> Структура ринку, патенти та технологічні інновації</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Дослідження інновацій у теорії галузевих ринків та їх характеристика. Історичні аспекти розвитку теорії інновацій (Й. </a:t>
            </a:r>
            <a:r>
              <a:rPr lang="uk-UA" kern="0" dirty="0" err="1">
                <a:latin typeface="Times New Roman"/>
                <a:ea typeface="Times New Roman"/>
                <a:cs typeface="FreeSans"/>
              </a:rPr>
              <a:t>Шумпетер</a:t>
            </a:r>
            <a:r>
              <a:rPr lang="uk-UA" kern="0" dirty="0">
                <a:latin typeface="Times New Roman"/>
                <a:ea typeface="Times New Roman"/>
                <a:cs typeface="FreeSans"/>
              </a:rPr>
              <a:t>, Ф. фон </a:t>
            </a:r>
            <a:r>
              <a:rPr lang="uk-UA" kern="0" dirty="0" err="1">
                <a:latin typeface="Times New Roman"/>
                <a:ea typeface="Times New Roman"/>
                <a:cs typeface="FreeSans"/>
              </a:rPr>
              <a:t>Хайєк</a:t>
            </a:r>
            <a:r>
              <a:rPr lang="uk-UA" kern="0" dirty="0">
                <a:latin typeface="Times New Roman"/>
                <a:ea typeface="Times New Roman"/>
                <a:cs typeface="FreeSans"/>
              </a:rPr>
              <a:t>, Д. </a:t>
            </a:r>
            <a:r>
              <a:rPr lang="uk-UA" kern="0" dirty="0" err="1">
                <a:latin typeface="Times New Roman"/>
                <a:ea typeface="Times New Roman"/>
                <a:cs typeface="FreeSans"/>
              </a:rPr>
              <a:t>Норт</a:t>
            </a:r>
            <a:r>
              <a:rPr lang="uk-UA" kern="0" dirty="0">
                <a:latin typeface="Times New Roman"/>
                <a:ea typeface="Times New Roman"/>
                <a:cs typeface="FreeSans"/>
              </a:rPr>
              <a:t>, П. </a:t>
            </a:r>
            <a:r>
              <a:rPr lang="uk-UA" kern="0" dirty="0" err="1">
                <a:latin typeface="Times New Roman"/>
                <a:ea typeface="Times New Roman"/>
                <a:cs typeface="FreeSans"/>
              </a:rPr>
              <a:t>Друкер</a:t>
            </a:r>
            <a:r>
              <a:rPr lang="uk-UA" kern="0" dirty="0">
                <a:latin typeface="Times New Roman"/>
                <a:ea typeface="Times New Roman"/>
                <a:cs typeface="FreeSans"/>
              </a:rPr>
              <a:t>). Модель Р. </a:t>
            </a:r>
            <a:r>
              <a:rPr lang="uk-UA" kern="0" dirty="0" err="1">
                <a:latin typeface="Times New Roman"/>
                <a:ea typeface="Times New Roman"/>
                <a:cs typeface="FreeSans"/>
              </a:rPr>
              <a:t>Солоу</a:t>
            </a:r>
            <a:r>
              <a:rPr lang="uk-UA" kern="0" dirty="0">
                <a:latin typeface="Times New Roman"/>
                <a:ea typeface="Times New Roman"/>
                <a:cs typeface="FreeSans"/>
              </a:rPr>
              <a:t>. Нова теорія зростання П. </a:t>
            </a:r>
            <a:r>
              <a:rPr lang="uk-UA" kern="0" dirty="0" err="1">
                <a:latin typeface="Times New Roman"/>
                <a:ea typeface="Times New Roman"/>
                <a:cs typeface="FreeSans"/>
              </a:rPr>
              <a:t>Ромера</a:t>
            </a:r>
            <a:r>
              <a:rPr lang="uk-UA" kern="0" dirty="0">
                <a:latin typeface="Times New Roman"/>
                <a:ea typeface="Times New Roman"/>
                <a:cs typeface="FreeSans"/>
              </a:rPr>
              <a:t> і Р. </a:t>
            </a:r>
            <a:r>
              <a:rPr lang="uk-UA" kern="0" dirty="0" err="1">
                <a:latin typeface="Times New Roman"/>
                <a:ea typeface="Times New Roman"/>
                <a:cs typeface="FreeSans"/>
              </a:rPr>
              <a:t>Лукаса</a:t>
            </a:r>
            <a:r>
              <a:rPr lang="uk-UA" kern="0" dirty="0">
                <a:latin typeface="Times New Roman"/>
                <a:ea typeface="Times New Roman"/>
                <a:cs typeface="FreeSans"/>
              </a:rPr>
              <a:t>. Порівняння оптимізаційної та інноваційної моделей фірми. Визначення сутності терміну «інновація». Нові технології, наукоємна продукція, високотехнологічна продукція. Ознаки інновації, як економічної категорії. Класифікація інновацій. Чинники впливу на продуктивність інновацій. Переваги великих компаній у підтримці досліджень та інновацій. Недоліки великих фірм щодо інновацій.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Інноваційний процес та його характеристика. Сутність інноваційного процесу. Типи інноваційного процесу та їх характеристика. Дифузія інновацій. Форми трансферту інновацій на світових ринках.</a:t>
            </a:r>
            <a:endParaRPr lang="ru-RU"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182218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55000" lnSpcReduction="20000"/>
          </a:bodyPr>
          <a:lstStyle/>
          <a:p>
            <a:r>
              <a:rPr lang="uk-UA" sz="4500" b="1" dirty="0">
                <a:solidFill>
                  <a:schemeClr val="tx1"/>
                </a:solidFill>
              </a:rPr>
              <a:t>Метою вивчення навчальної дисципліни «Ринки товарів та ресурсів» є отримання знання щодо закономірностей функціонування ринків товарів та ресурсів, їх структури, результативності, набуття навичок проведення аналізу поведінки ринкових суб’єктів у питаннях ціноутворення, диференціації продукції, умов набуття ринкової влади та її збереження, цінового та нецінового суперництва, інвестицій та інновацій та здобуття умінь з оцінки доцільності державного втручання, обсягів, методів та інструментів регулювання.</a:t>
            </a:r>
            <a:endParaRPr lang="ru-RU"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88640"/>
            <a:ext cx="8280920" cy="6264696"/>
          </a:xfrm>
        </p:spPr>
        <p:txBody>
          <a:bodyPr>
            <a:normAutofit fontScale="32500" lnSpcReduction="20000"/>
          </a:bodyPr>
          <a:lstStyle/>
          <a:p>
            <a:r>
              <a:rPr lang="uk-UA" sz="4500" b="1" dirty="0">
                <a:solidFill>
                  <a:schemeClr val="tx1"/>
                </a:solidFill>
              </a:rPr>
              <a:t>Цей курс охоплює широкий спектр тем, пов'язаних з функціонуванням ринків товарів та ресурсів, зокрема: Методологію дослідження галузевих структур; Класифікацію та ознаки галузевих ринків; Аналіз конкурентного середовища на товарних ринках; Економічну ефективність та державне регулювання галузевих ринків; Фактори, що визначають структуру ринків; Процес злиття та поглинань на ринках;  Бар'єри входження фірм на ринки; Стратегічну конкуренцію фірм; Цінову дискримінацію; Диференціацію продукції; Стратегічну взаємодію фірм на ринку; Ринки природної монополії; Владу покупця та вертикальну інтеграцію; Структуру ринку, патенти та технологічні інновації.</a:t>
            </a:r>
          </a:p>
          <a:p>
            <a:endParaRPr lang="uk-UA" sz="4500" b="1" dirty="0" smtClean="0">
              <a:solidFill>
                <a:schemeClr val="tx1"/>
              </a:solidFill>
            </a:endParaRPr>
          </a:p>
          <a:p>
            <a:r>
              <a:rPr lang="uk-UA" sz="4500" b="1" dirty="0" smtClean="0">
                <a:solidFill>
                  <a:schemeClr val="tx1"/>
                </a:solidFill>
              </a:rPr>
              <a:t>Цей </a:t>
            </a:r>
            <a:r>
              <a:rPr lang="uk-UA" sz="4500" b="1" dirty="0">
                <a:solidFill>
                  <a:schemeClr val="tx1"/>
                </a:solidFill>
              </a:rPr>
              <a:t>курс є важливим для здобувачів вищої освіти, які прагнуть будувати кар'єру в сфері підприємництва, оскільки він дає їм знання та навички, необхідні для: оцінювання кон’юнктуру ринку та прийняття зважених управлінських рішення щодо функціонування суб’єкта підприємницької діяльності на ринках товарів та ресурсів; аналізу конкурентного середовища на ринках товарів та ресурсів; визначення та оцінювання сили бар’єрів входження на ринки товарів та ресурсів; розробки та впровадження комплексу стратегій суб’єкта підприємницької діяльності на ринках товарів та ресурсів; оцінювання та внесення змін у рівень диференціації продукції суб’єкта підприємницької діяльності на ринках товарів та ресурсів; проведення компаративної оцінки моделі функціонування суб’єкта підприємницької діяльності на ринках товарів та ресурсів.</a:t>
            </a:r>
          </a:p>
          <a:p>
            <a:endParaRPr lang="uk-UA" sz="4500" b="1" dirty="0" smtClean="0">
              <a:solidFill>
                <a:schemeClr val="tx1"/>
              </a:solidFill>
            </a:endParaRPr>
          </a:p>
          <a:p>
            <a:r>
              <a:rPr lang="uk-UA" sz="4500" b="1" dirty="0" smtClean="0">
                <a:solidFill>
                  <a:schemeClr val="tx1"/>
                </a:solidFill>
              </a:rPr>
              <a:t>Цей </a:t>
            </a:r>
            <a:r>
              <a:rPr lang="uk-UA" sz="4500" b="1" dirty="0">
                <a:solidFill>
                  <a:schemeClr val="tx1"/>
                </a:solidFill>
              </a:rPr>
              <a:t>курс відповідає сучасним вимогам ринку праці, оскільки він готує фахівців, які володіють: професійною компетентністю у розумінні ключових трендів та закономірностей розвитку сучасних ринків товарів та ресурсів, а також основних напрямів та інструментів державної галузевої політики; практичними навичками застосування системи показників для оцінки висоти бар’єрів входу та виходу, рівня концентрації та монополізації конкретних ринків товарів та ресурсів; вміннями критичного осмислення проблем розвитку ринків товарів і ресурсів та їх регулювання.</a:t>
            </a:r>
          </a:p>
        </p:txBody>
      </p:sp>
    </p:spTree>
    <p:extLst>
      <p:ext uri="{BB962C8B-B14F-4D97-AF65-F5344CB8AC3E}">
        <p14:creationId xmlns:p14="http://schemas.microsoft.com/office/powerpoint/2010/main" val="386144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116632"/>
            <a:ext cx="8424936" cy="6552728"/>
          </a:xfrm>
        </p:spPr>
        <p:txBody>
          <a:bodyPr>
            <a:normAutofit fontScale="40000" lnSpcReduction="20000"/>
          </a:bodyPr>
          <a:lstStyle/>
          <a:p>
            <a:r>
              <a:rPr lang="uk-UA" sz="4500" b="1" dirty="0">
                <a:solidFill>
                  <a:schemeClr val="tx1"/>
                </a:solidFill>
              </a:rPr>
              <a:t>Без знань та навичок, які дає цей курс, фахівцеві буде складно: досліджувати рівень концентрації ринку товарів або ресурсів і визначати місце суб’єкта підприємницької діяльності на ринку; оцінювати конкурентну стратегію суб’єкта підприємницької діяльності та вносити в неї зміни; використовувати та протистояти ціновій дискримінації на ринку; визначати рівень впливу державного регулювання на суб’єкт підприємницької діяльності та ринок; визначати рівень бар’єрів для суб’єкта підприємницької діяльності на ринку.</a:t>
            </a:r>
          </a:p>
          <a:p>
            <a:endParaRPr lang="uk-UA" sz="4500" b="1" dirty="0" smtClean="0">
              <a:solidFill>
                <a:schemeClr val="tx1"/>
              </a:solidFill>
            </a:endParaRPr>
          </a:p>
          <a:p>
            <a:r>
              <a:rPr lang="uk-UA" sz="4500" b="1" dirty="0" smtClean="0">
                <a:solidFill>
                  <a:schemeClr val="tx1"/>
                </a:solidFill>
              </a:rPr>
              <a:t>Навчальна </a:t>
            </a:r>
            <a:r>
              <a:rPr lang="uk-UA" sz="4500" b="1" dirty="0">
                <a:solidFill>
                  <a:schemeClr val="tx1"/>
                </a:solidFill>
              </a:rPr>
              <a:t>дисципліна «Ринки товарів та ресурсів» входить до циклу професійної підготовки спеціальності 076 «Підприємництво та торгівля» освітньо-професійної програми «Підприємництво та комерційна логістика». Згідно структурно-логічної схеми освітньо-професійної програми підготовки бакалаврів «Підприємництво та комерційна логістика» тематично курс «Ринки товарів та ресурсів» пов'язаний з такими дисциплінами: «Основи підприємницької діяльності»; «Основи технологій виробництва товарів, робіт та послуг»; «Організація торгівлі»; «Інформаційні системи та технології в підприємництві та біржовій діяльності»; «Математичні основи у підприємництві»; «Ринковий попит та пропозиція».</a:t>
            </a:r>
          </a:p>
          <a:p>
            <a:endParaRPr lang="uk-UA" sz="4500" b="1" dirty="0" smtClean="0">
              <a:solidFill>
                <a:schemeClr val="tx1"/>
              </a:solidFill>
            </a:endParaRPr>
          </a:p>
          <a:p>
            <a:r>
              <a:rPr lang="uk-UA" sz="4500" b="1" dirty="0" smtClean="0">
                <a:solidFill>
                  <a:schemeClr val="tx1"/>
                </a:solidFill>
              </a:rPr>
              <a:t>Вміння </a:t>
            </a:r>
            <a:r>
              <a:rPr lang="uk-UA" sz="4500" b="1" dirty="0">
                <a:solidFill>
                  <a:schemeClr val="tx1"/>
                </a:solidFill>
              </a:rPr>
              <a:t>визначати функціональні області організацій (суб’єктів підприємницької діяльності) та зв’язки між ними на ринках товарів та ресурсів є ключовою компетенцією, що визначає конкурентоспроможність сучасних менеджерів на вітчизняному та закордонних ринках праці. Навчальний матеріал дисципліни дозволить майбутньому фахівцю отримати знання та практичні навички відносно управління функціонуванням бізнес-одиниць на ринках товарів та ресурсів. Здобута кваліфікація та компетенції під час навчання з дисципліни є важливими для практичної управлінської діяльності та забезпечать додаткові конкурентні переваги на ринку праці, а також підвищать ефективність та результативність управлінської діяльності.</a:t>
            </a:r>
          </a:p>
        </p:txBody>
      </p:sp>
    </p:spTree>
    <p:extLst>
      <p:ext uri="{BB962C8B-B14F-4D97-AF65-F5344CB8AC3E}">
        <p14:creationId xmlns:p14="http://schemas.microsoft.com/office/powerpoint/2010/main" val="2582674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b="1" dirty="0"/>
              <a:t>Паспорт навчальної </a:t>
            </a:r>
            <a:r>
              <a:rPr lang="uk-UA" b="1" dirty="0" smtClean="0"/>
              <a:t>дисципліни</a:t>
            </a:r>
          </a:p>
          <a:p>
            <a:pPr marL="0" indent="0" algn="ctr">
              <a:buNone/>
            </a:pP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1673286995"/>
              </p:ext>
            </p:extLst>
          </p:nvPr>
        </p:nvGraphicFramePr>
        <p:xfrm>
          <a:off x="827585" y="1196752"/>
          <a:ext cx="7992887" cy="5256583"/>
        </p:xfrm>
        <a:graphic>
          <a:graphicData uri="http://schemas.openxmlformats.org/drawingml/2006/table">
            <a:tbl>
              <a:tblPr firstRow="1" firstCol="1" bandRow="1"/>
              <a:tblGrid>
                <a:gridCol w="2505509"/>
                <a:gridCol w="2743689"/>
                <a:gridCol w="2743689"/>
              </a:tblGrid>
              <a:tr h="494320">
                <a:tc>
                  <a:txBody>
                    <a:bodyPr/>
                    <a:lstStyle/>
                    <a:p>
                      <a:pPr algn="ctr">
                        <a:lnSpc>
                          <a:spcPct val="115000"/>
                        </a:lnSpc>
                        <a:spcAft>
                          <a:spcPts val="0"/>
                        </a:spcAft>
                      </a:pPr>
                      <a:r>
                        <a:rPr lang="uk-UA" sz="800" b="1" kern="100">
                          <a:effectLst/>
                          <a:latin typeface="Times New Roman"/>
                          <a:ea typeface="Droid Sans Fallback"/>
                          <a:cs typeface="FreeSans"/>
                        </a:rPr>
                        <a:t>Нормативні показники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800" b="1" kern="100">
                          <a:effectLst/>
                          <a:latin typeface="Times New Roman"/>
                          <a:ea typeface="Droid Sans Fallback"/>
                          <a:cs typeface="FreeSans"/>
                        </a:rPr>
                        <a:t>денна форма здобуття освіти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800" b="1" kern="100">
                          <a:effectLst/>
                          <a:latin typeface="Times New Roman"/>
                          <a:ea typeface="Droid Sans Fallback"/>
                          <a:cs typeface="FreeSans"/>
                        </a:rPr>
                        <a:t>заочна форма здобуття освіти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987">
                <a:tc>
                  <a:txBody>
                    <a:bodyPr/>
                    <a:lstStyle/>
                    <a:p>
                      <a:pPr algn="ctr">
                        <a:lnSpc>
                          <a:spcPct val="107000"/>
                        </a:lnSpc>
                        <a:spcAft>
                          <a:spcPts val="0"/>
                        </a:spcAft>
                      </a:pPr>
                      <a:r>
                        <a:rPr lang="uk-UA" sz="600" b="1" i="1" kern="100">
                          <a:effectLst/>
                          <a:latin typeface="Times New Roman"/>
                          <a:ea typeface="Droid Sans Fallback"/>
                          <a:cs typeface="FreeSans"/>
                        </a:rPr>
                        <a:t>1</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2</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3</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597">
                <a:tc>
                  <a:txBody>
                    <a:bodyPr/>
                    <a:lstStyle/>
                    <a:p>
                      <a:pPr>
                        <a:lnSpc>
                          <a:spcPct val="115000"/>
                        </a:lnSpc>
                        <a:spcBef>
                          <a:spcPts val="300"/>
                        </a:spcBef>
                        <a:spcAft>
                          <a:spcPts val="300"/>
                        </a:spcAft>
                      </a:pPr>
                      <a:r>
                        <a:rPr lang="uk-UA" sz="900" kern="100">
                          <a:effectLst/>
                          <a:latin typeface="Times New Roman"/>
                          <a:ea typeface="Droid Sans Fallback"/>
                          <a:cs typeface="FreeSans"/>
                        </a:rPr>
                        <a:t>Статус дисципліни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Обов’язкова</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85412">
                <a:tc>
                  <a:txBody>
                    <a:bodyPr/>
                    <a:lstStyle/>
                    <a:p>
                      <a:pPr>
                        <a:lnSpc>
                          <a:spcPct val="115000"/>
                        </a:lnSpc>
                        <a:spcBef>
                          <a:spcPts val="300"/>
                        </a:spcBef>
                        <a:spcAft>
                          <a:spcPts val="300"/>
                        </a:spcAft>
                      </a:pPr>
                      <a:r>
                        <a:rPr lang="uk-UA" sz="900" kern="100">
                          <a:effectLst/>
                          <a:latin typeface="Times New Roman"/>
                          <a:ea typeface="Droid Sans Fallback"/>
                          <a:cs typeface="FreeSans"/>
                        </a:rPr>
                        <a:t>Семестр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067">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кредитів ECTS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4</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03773">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годин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120</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85412">
                <a:tc>
                  <a:txBody>
                    <a:bodyPr/>
                    <a:lstStyle/>
                    <a:p>
                      <a:pPr>
                        <a:lnSpc>
                          <a:spcPct val="115000"/>
                        </a:lnSpc>
                        <a:spcAft>
                          <a:spcPts val="0"/>
                        </a:spcAft>
                      </a:pPr>
                      <a:r>
                        <a:rPr lang="uk-UA" sz="900" kern="100">
                          <a:effectLst/>
                          <a:latin typeface="Times New Roman"/>
                          <a:ea typeface="Droid Sans Fallback"/>
                          <a:cs typeface="FreeSans"/>
                        </a:rPr>
                        <a:t>Лекційні заняття</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28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0116">
                <a:tc>
                  <a:txBody>
                    <a:bodyPr/>
                    <a:lstStyle/>
                    <a:p>
                      <a:pPr>
                        <a:lnSpc>
                          <a:spcPct val="115000"/>
                        </a:lnSpc>
                        <a:spcAft>
                          <a:spcPts val="0"/>
                        </a:spcAft>
                      </a:pPr>
                      <a:r>
                        <a:rPr lang="uk-UA" sz="900" kern="100">
                          <a:effectLst/>
                          <a:latin typeface="Times New Roman"/>
                          <a:ea typeface="Droid Sans Fallback"/>
                          <a:cs typeface="FreeSans"/>
                        </a:rPr>
                        <a:t>Семінарські  / Практичні / Лабораторні заняття</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14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412">
                <a:tc>
                  <a:txBody>
                    <a:bodyPr/>
                    <a:lstStyle/>
                    <a:p>
                      <a:pPr>
                        <a:lnSpc>
                          <a:spcPct val="115000"/>
                        </a:lnSpc>
                        <a:spcAft>
                          <a:spcPts val="0"/>
                        </a:spcAft>
                      </a:pPr>
                      <a:r>
                        <a:rPr lang="uk-UA" sz="900" kern="100">
                          <a:effectLst/>
                          <a:latin typeface="Times New Roman"/>
                          <a:ea typeface="Droid Sans Fallback"/>
                          <a:cs typeface="FreeSans"/>
                        </a:rPr>
                        <a:t>Самостійна робота</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78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108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70429">
                <a:tc>
                  <a:txBody>
                    <a:bodyPr/>
                    <a:lstStyle/>
                    <a:p>
                      <a:pPr>
                        <a:lnSpc>
                          <a:spcPct val="115000"/>
                        </a:lnSpc>
                        <a:spcAft>
                          <a:spcPts val="0"/>
                        </a:spcAft>
                      </a:pPr>
                      <a:r>
                        <a:rPr lang="uk-UA" sz="900" kern="100">
                          <a:effectLst/>
                          <a:latin typeface="Times New Roman"/>
                          <a:ea typeface="Droid Sans Fallback"/>
                          <a:cs typeface="FreeSans"/>
                        </a:rPr>
                        <a:t>Консультації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uk-UA" sz="900" i="1" kern="100">
                          <a:effectLst/>
                          <a:latin typeface="Times New Roman"/>
                          <a:ea typeface="Droid Sans Fallback"/>
                          <a:cs typeface="FreeSans"/>
                        </a:rPr>
                        <a:t>Розклад консультацій знаходиться на кафедрі підприємництва, менеджменту організацій та логістики, VІ корпус, ауд.415, а також наводиться у створеній групі по дисципліні у Telegram.</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очні (кафедра, VІ корпус, ауд.415) або дистанційні (</a:t>
                      </a:r>
                      <a:r>
                        <a:rPr lang="en-US" sz="900" i="1" kern="100">
                          <a:effectLst/>
                          <a:latin typeface="Times New Roman"/>
                          <a:ea typeface="Droid Sans Fallback"/>
                          <a:cs typeface="FreeSans"/>
                        </a:rPr>
                        <a:t>ZOOM</a:t>
                      </a:r>
                      <a:r>
                        <a:rPr lang="uk-UA" sz="900" i="1" kern="100">
                          <a:effectLst/>
                          <a:latin typeface="Times New Roman"/>
                          <a:ea typeface="Droid Sans Fallback"/>
                          <a:cs typeface="FreeSans"/>
                        </a:rPr>
                        <a:t>, ідентифікатор конференції 696 130 2686, код доступу 792887).</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Час проведення консультацій з понеділка по п’ятницю.</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проводяться згідно затвердженого графіку або за попередньою домовленістю з викладачем з використанням комунікаційних можливостей Сезн ЗНУ повідомлення, Viber, Telegram.</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370823">
                <a:tc>
                  <a:txBody>
                    <a:bodyPr/>
                    <a:lstStyle/>
                    <a:p>
                      <a:pPr>
                        <a:lnSpc>
                          <a:spcPct val="115000"/>
                        </a:lnSpc>
                        <a:spcAft>
                          <a:spcPts val="0"/>
                        </a:spcAft>
                      </a:pPr>
                      <a:r>
                        <a:rPr lang="uk-UA" sz="900" kern="100">
                          <a:effectLst/>
                          <a:latin typeface="Times New Roman"/>
                          <a:ea typeface="Droid Sans Fallback"/>
                          <a:cs typeface="FreeSans"/>
                        </a:rPr>
                        <a:t>Вид підсумкового семестрового контролю: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екзамен</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56235">
                <a:tc>
                  <a:txBody>
                    <a:bodyPr/>
                    <a:lstStyle/>
                    <a:p>
                      <a:pPr>
                        <a:lnSpc>
                          <a:spcPct val="115000"/>
                        </a:lnSpc>
                        <a:spcAft>
                          <a:spcPts val="0"/>
                        </a:spcAft>
                      </a:pPr>
                      <a:r>
                        <a:rPr lang="uk-UA" sz="900" kern="100">
                          <a:effectLst/>
                          <a:latin typeface="Times New Roman"/>
                          <a:ea typeface="Droid Sans Fallback"/>
                          <a:cs typeface="FreeSans"/>
                        </a:rPr>
                        <a:t>Посилання на електронний курс у СЕЗН ЗНУ (платформа Moodle)</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dirty="0">
                          <a:effectLst/>
                          <a:latin typeface="Times New Roman"/>
                          <a:ea typeface="Droid Sans Fallback"/>
                          <a:cs typeface="FreeSans"/>
                        </a:rPr>
                        <a:t>https://moodle.znu.edu.ua/course/view.php?id=7629</a:t>
                      </a:r>
                      <a:endParaRPr lang="ru-RU" sz="900" kern="100" dirty="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347468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sz="2400" b="1" dirty="0" smtClean="0"/>
              <a:t>Методи досягнення запланованих освітньою програмою </a:t>
            </a:r>
            <a:r>
              <a:rPr lang="uk-UA" sz="2400" b="1" dirty="0" err="1" smtClean="0"/>
              <a:t>компетентностей</a:t>
            </a:r>
            <a:r>
              <a:rPr lang="uk-UA" sz="2400" b="1" dirty="0" smtClean="0"/>
              <a:t> і результатів навчан</a:t>
            </a:r>
            <a:r>
              <a:rPr lang="ru-RU" sz="2400" b="1" dirty="0" err="1" smtClean="0"/>
              <a:t>ня</a:t>
            </a:r>
            <a:endParaRPr lang="ru-RU" sz="2400" b="1" dirty="0" smtClean="0"/>
          </a:p>
          <a:p>
            <a:pPr marL="0" indent="0" algn="ctr">
              <a:buNone/>
            </a:pPr>
            <a:endParaRPr lang="ru-RU" sz="2400" b="1" dirty="0" smtClean="0"/>
          </a:p>
          <a:p>
            <a:pPr marL="0" indent="0" algn="ctr">
              <a:buNone/>
            </a:pPr>
            <a:r>
              <a:rPr lang="ru-RU" b="1" dirty="0" smtClean="0"/>
              <a:t> </a:t>
            </a: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832132071"/>
              </p:ext>
            </p:extLst>
          </p:nvPr>
        </p:nvGraphicFramePr>
        <p:xfrm>
          <a:off x="971600" y="1340768"/>
          <a:ext cx="7632848" cy="5040560"/>
        </p:xfrm>
        <a:graphic>
          <a:graphicData uri="http://schemas.openxmlformats.org/drawingml/2006/table">
            <a:tbl>
              <a:tblPr firstRow="1" firstCol="1" bandRow="1"/>
              <a:tblGrid>
                <a:gridCol w="2389623"/>
                <a:gridCol w="2745160"/>
                <a:gridCol w="2498065"/>
              </a:tblGrid>
              <a:tr h="214492">
                <a:tc>
                  <a:txBody>
                    <a:bodyPr/>
                    <a:lstStyle/>
                    <a:p>
                      <a:pPr indent="187325" algn="ctr">
                        <a:lnSpc>
                          <a:spcPct val="115000"/>
                        </a:lnSpc>
                        <a:spcAft>
                          <a:spcPts val="0"/>
                        </a:spcAft>
                      </a:pPr>
                      <a:r>
                        <a:rPr lang="uk-UA" sz="500" b="1" kern="100">
                          <a:effectLst/>
                          <a:latin typeface="Times New Roman"/>
                          <a:ea typeface="Droid Sans Fallback"/>
                          <a:cs typeface="FreeSans"/>
                        </a:rPr>
                        <a:t>Компетентності/</a:t>
                      </a:r>
                      <a:endParaRPr lang="ru-RU" sz="700" kern="100">
                        <a:effectLst/>
                        <a:latin typeface="Liberation Serif"/>
                        <a:ea typeface="Droid Sans Fallback"/>
                        <a:cs typeface="FreeSans"/>
                      </a:endParaRPr>
                    </a:p>
                    <a:p>
                      <a:pPr indent="187325" algn="ctr">
                        <a:lnSpc>
                          <a:spcPct val="115000"/>
                        </a:lnSpc>
                        <a:spcAft>
                          <a:spcPts val="0"/>
                        </a:spcAft>
                      </a:pPr>
                      <a:r>
                        <a:rPr lang="uk-UA" sz="500" b="1" kern="100">
                          <a:effectLst/>
                          <a:latin typeface="Times New Roman"/>
                          <a:ea typeface="Droid Sans Fallback"/>
                          <a:cs typeface="FreeSans"/>
                        </a:rPr>
                        <a:t>результати навчання</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15000"/>
                        </a:lnSpc>
                        <a:spcAft>
                          <a:spcPts val="0"/>
                        </a:spcAft>
                      </a:pPr>
                      <a:r>
                        <a:rPr lang="uk-UA" sz="500" b="1" kern="100">
                          <a:effectLst/>
                          <a:latin typeface="Times New Roman"/>
                          <a:ea typeface="Droid Sans Fallback"/>
                          <a:cs typeface="FreeSans"/>
                        </a:rPr>
                        <a:t>Методи навчання  </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15000"/>
                        </a:lnSpc>
                        <a:spcAft>
                          <a:spcPts val="0"/>
                        </a:spcAft>
                      </a:pPr>
                      <a:r>
                        <a:rPr lang="uk-UA" sz="500" b="1" kern="100">
                          <a:effectLst/>
                          <a:latin typeface="Times New Roman"/>
                          <a:ea typeface="Droid Sans Fallback"/>
                          <a:cs typeface="FreeSans"/>
                        </a:rPr>
                        <a:t>Форми і методи оцінювання</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246">
                <a:tc>
                  <a:txBody>
                    <a:bodyPr/>
                    <a:lstStyle/>
                    <a:p>
                      <a:pPr indent="187325" algn="ctr">
                        <a:lnSpc>
                          <a:spcPct val="115000"/>
                        </a:lnSpc>
                        <a:spcAft>
                          <a:spcPts val="0"/>
                        </a:spcAft>
                      </a:pPr>
                      <a:r>
                        <a:rPr lang="uk-UA" sz="500" b="1" i="1" kern="100">
                          <a:effectLst/>
                          <a:latin typeface="Times New Roman"/>
                          <a:ea typeface="Droid Sans Fallback"/>
                          <a:cs typeface="FreeSans"/>
                        </a:rPr>
                        <a:t>1</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15000"/>
                        </a:lnSpc>
                        <a:spcAft>
                          <a:spcPts val="0"/>
                        </a:spcAft>
                      </a:pPr>
                      <a:r>
                        <a:rPr lang="uk-UA" sz="500" b="1" i="1" kern="100">
                          <a:effectLst/>
                          <a:latin typeface="Times New Roman"/>
                          <a:ea typeface="Droid Sans Fallback"/>
                          <a:cs typeface="FreeSans"/>
                        </a:rPr>
                        <a:t>2</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15000"/>
                        </a:lnSpc>
                        <a:spcAft>
                          <a:spcPts val="0"/>
                        </a:spcAft>
                      </a:pPr>
                      <a:r>
                        <a:rPr lang="uk-UA" sz="500" b="1" i="1" kern="100">
                          <a:effectLst/>
                          <a:latin typeface="Times New Roman"/>
                          <a:ea typeface="Droid Sans Fallback"/>
                          <a:cs typeface="FreeSans"/>
                        </a:rPr>
                        <a:t>3</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246">
                <a:tc>
                  <a:txBody>
                    <a:bodyPr/>
                    <a:lstStyle/>
                    <a:p>
                      <a:pPr algn="just">
                        <a:lnSpc>
                          <a:spcPct val="115000"/>
                        </a:lnSpc>
                        <a:spcAft>
                          <a:spcPts val="0"/>
                        </a:spcAft>
                      </a:pPr>
                      <a:r>
                        <a:rPr lang="uk-UA" sz="500" kern="100">
                          <a:effectLst/>
                          <a:latin typeface="Times New Roman"/>
                          <a:ea typeface="Droid Sans Fallback"/>
                          <a:cs typeface="FreeSans"/>
                        </a:rPr>
                        <a:t>Спеціальні компетентності</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15000"/>
                        </a:lnSpc>
                        <a:spcAft>
                          <a:spcPts val="0"/>
                        </a:spcAft>
                      </a:pPr>
                      <a:r>
                        <a:rPr lang="uk-UA" sz="5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15000"/>
                        </a:lnSpc>
                        <a:spcAft>
                          <a:spcPts val="0"/>
                        </a:spcAft>
                      </a:pPr>
                      <a:r>
                        <a:rPr lang="uk-UA" sz="5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2165">
                <a:tc>
                  <a:txBody>
                    <a:bodyPr/>
                    <a:lstStyle/>
                    <a:p>
                      <a:pPr indent="187325" algn="just">
                        <a:lnSpc>
                          <a:spcPct val="115000"/>
                        </a:lnSpc>
                        <a:spcAft>
                          <a:spcPts val="0"/>
                        </a:spcAft>
                      </a:pPr>
                      <a:r>
                        <a:rPr lang="uk-UA" sz="500" kern="100">
                          <a:effectLst/>
                          <a:latin typeface="Times New Roman"/>
                          <a:ea typeface="Droid Sans Fallback"/>
                          <a:cs typeface="FreeSans"/>
                        </a:rPr>
                        <a:t>СК 3</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Здатність здійснювати діяльність у взаємодії суб’єктів ринкових відносин.</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СК 5</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Здатність визначати та оцінювати характеристики товарів і послуг в підприємницькій, торговельній, біржовій діяльності.</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СК 10</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Здатність до бізнес-планування, оцінювання кон'юнктури ринків і результатів діяльності у сфері підприємництва, торгівлі та біржової практики з урахуванням ризиків.</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uk-UA" sz="5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uk-UA" sz="500" kern="100">
                          <a:effectLst/>
                          <a:latin typeface="Times New Roman"/>
                          <a:ea typeface="Droid Sans Fallback"/>
                          <a:cs typeface="FreeSans"/>
                        </a:rPr>
                        <a:t>1. Поточний контроль:</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Усне опитування;</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Захист індивідуальних та колективних проектів;</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Написання рефератів та доповідей (ессе тощо).</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2. Рубіжний контроль:</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Захист рефератів;</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Індивідуальні усні співбесіди.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3. Підсумковий контроль:</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Екзамен (усна або письмова форма);</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Тестування, усна співбесіда.</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246">
                <a:tc>
                  <a:txBody>
                    <a:bodyPr/>
                    <a:lstStyle/>
                    <a:p>
                      <a:pPr indent="187325" algn="just">
                        <a:lnSpc>
                          <a:spcPct val="115000"/>
                        </a:lnSpc>
                        <a:spcAft>
                          <a:spcPts val="0"/>
                        </a:spcAft>
                      </a:pPr>
                      <a:r>
                        <a:rPr lang="uk-UA" sz="500" kern="100">
                          <a:effectLst/>
                          <a:latin typeface="Times New Roman"/>
                          <a:ea typeface="Droid Sans Fallback"/>
                          <a:cs typeface="FreeSans"/>
                        </a:rPr>
                        <a:t>Результати навчання</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15000"/>
                        </a:lnSpc>
                        <a:spcAft>
                          <a:spcPts val="0"/>
                        </a:spcAft>
                      </a:pPr>
                      <a:r>
                        <a:rPr lang="uk-UA" sz="5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15000"/>
                        </a:lnSpc>
                        <a:spcAft>
                          <a:spcPts val="0"/>
                        </a:spcAft>
                      </a:pPr>
                      <a:r>
                        <a:rPr lang="uk-UA" sz="5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2165">
                <a:tc>
                  <a:txBody>
                    <a:bodyPr/>
                    <a:lstStyle/>
                    <a:p>
                      <a:pPr indent="187325" algn="just">
                        <a:lnSpc>
                          <a:spcPct val="115000"/>
                        </a:lnSpc>
                        <a:spcAft>
                          <a:spcPts val="0"/>
                        </a:spcAft>
                      </a:pPr>
                      <a:r>
                        <a:rPr lang="uk-UA" sz="500" kern="100">
                          <a:effectLst/>
                          <a:latin typeface="Times New Roman"/>
                          <a:ea typeface="Droid Sans Fallback"/>
                          <a:cs typeface="FreeSans"/>
                        </a:rPr>
                        <a:t>РН 13</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Використовувати знання форм взаємодії суб’єктів ринкових відносин для забезпечення діяльності підприємницьких, торговельних та біржових структур.</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РН 15</a:t>
                      </a:r>
                      <a:endParaRPr lang="ru-RU" sz="700" kern="100">
                        <a:effectLst/>
                        <a:latin typeface="Liberation Serif"/>
                        <a:ea typeface="Droid Sans Fallback"/>
                        <a:cs typeface="FreeSans"/>
                      </a:endParaRPr>
                    </a:p>
                    <a:p>
                      <a:pPr indent="187325" algn="just">
                        <a:lnSpc>
                          <a:spcPct val="115000"/>
                        </a:lnSpc>
                        <a:spcAft>
                          <a:spcPts val="0"/>
                        </a:spcAft>
                      </a:pPr>
                      <a:r>
                        <a:rPr lang="uk-UA" sz="500" kern="100">
                          <a:effectLst/>
                          <a:latin typeface="Times New Roman"/>
                          <a:ea typeface="Droid Sans Fallback"/>
                          <a:cs typeface="FreeSans"/>
                        </a:rPr>
                        <a:t>Оцінювати характеристики товарів і послуг у підприємницькій, торговельній та біржовій діяльності за допомогою сучасних методів.</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uk-UA" sz="5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nSpc>
                          <a:spcPct val="115000"/>
                        </a:lnSpc>
                        <a:spcAft>
                          <a:spcPts val="0"/>
                        </a:spcAft>
                      </a:pPr>
                      <a:r>
                        <a:rPr lang="uk-UA" sz="5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indent="187325">
                        <a:lnSpc>
                          <a:spcPct val="115000"/>
                        </a:lnSpc>
                        <a:spcAft>
                          <a:spcPts val="0"/>
                        </a:spcAft>
                      </a:pPr>
                      <a:r>
                        <a:rPr lang="uk-UA" sz="5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uk-UA" sz="500" kern="100" dirty="0">
                          <a:effectLst/>
                          <a:latin typeface="Times New Roman"/>
                          <a:ea typeface="Droid Sans Fallback"/>
                          <a:cs typeface="FreeSans"/>
                        </a:rPr>
                        <a:t>1. Поточний контроль:</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Усне опитування;</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Виконання практичних завдань;</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Захист індивідуальних та колективних проектів;</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Написання рефератів та доповідей (</a:t>
                      </a:r>
                      <a:r>
                        <a:rPr lang="uk-UA" sz="500" kern="100" dirty="0" err="1">
                          <a:effectLst/>
                          <a:latin typeface="Times New Roman"/>
                          <a:ea typeface="Droid Sans Fallback"/>
                          <a:cs typeface="FreeSans"/>
                        </a:rPr>
                        <a:t>ессе</a:t>
                      </a:r>
                      <a:r>
                        <a:rPr lang="uk-UA" sz="500" kern="100" dirty="0">
                          <a:effectLst/>
                          <a:latin typeface="Times New Roman"/>
                          <a:ea typeface="Droid Sans Fallback"/>
                          <a:cs typeface="FreeSans"/>
                        </a:rPr>
                        <a:t> тощо).</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2. Рубіжний контроль:</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Захист рефератів;</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Індивідуальні усні співбесіди.</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3. Підсумковий контроль:</a:t>
                      </a:r>
                      <a:endParaRPr lang="ru-RU" sz="700" kern="100" dirty="0">
                        <a:effectLst/>
                        <a:latin typeface="Liberation Serif"/>
                        <a:ea typeface="Droid Sans Fallback"/>
                        <a:cs typeface="FreeSans"/>
                      </a:endParaRPr>
                    </a:p>
                    <a:p>
                      <a:pPr>
                        <a:lnSpc>
                          <a:spcPct val="115000"/>
                        </a:lnSpc>
                        <a:spcAft>
                          <a:spcPts val="0"/>
                        </a:spcAft>
                      </a:pPr>
                      <a:r>
                        <a:rPr lang="uk-UA" sz="500" kern="100" dirty="0">
                          <a:effectLst/>
                          <a:latin typeface="Times New Roman"/>
                          <a:ea typeface="Droid Sans Fallback"/>
                          <a:cs typeface="FreeSans"/>
                        </a:rPr>
                        <a:t>- Екзамен (усна або письмова форма);</a:t>
                      </a:r>
                      <a:endParaRPr lang="ru-RU" sz="700" kern="100" dirty="0">
                        <a:effectLst/>
                        <a:latin typeface="Liberation Serif"/>
                        <a:ea typeface="Droid Sans Fallback"/>
                        <a:cs typeface="FreeSans"/>
                      </a:endParaRPr>
                    </a:p>
                    <a:p>
                      <a:pPr indent="7620">
                        <a:lnSpc>
                          <a:spcPct val="115000"/>
                        </a:lnSpc>
                        <a:spcAft>
                          <a:spcPts val="0"/>
                        </a:spcAft>
                      </a:pPr>
                      <a:r>
                        <a:rPr lang="uk-UA" sz="500" kern="100" dirty="0">
                          <a:effectLst/>
                          <a:latin typeface="Times New Roman"/>
                          <a:ea typeface="Droid Sans Fallback"/>
                          <a:cs typeface="FreeSans"/>
                        </a:rPr>
                        <a:t>- Тестування, усна співбесіда.</a:t>
                      </a:r>
                      <a:endParaRPr lang="ru-RU" sz="700" kern="100" dirty="0">
                        <a:effectLst/>
                        <a:latin typeface="Liberation Serif"/>
                        <a:ea typeface="Droid Sans Fallback"/>
                        <a:cs typeface="FreeSans"/>
                      </a:endParaRPr>
                    </a:p>
                  </a:txBody>
                  <a:tcPr marL="37681" marR="376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4090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25000" lnSpcReduction="20000"/>
          </a:bodyPr>
          <a:lstStyle/>
          <a:p>
            <a:pPr marL="228600" indent="-228600" algn="ctr">
              <a:spcAft>
                <a:spcPts val="0"/>
              </a:spcAft>
              <a:tabLst>
                <a:tab pos="180340" algn="l"/>
              </a:tabLst>
            </a:pPr>
            <a:r>
              <a:rPr lang="uk-UA" sz="5600" b="1" kern="100" dirty="0">
                <a:latin typeface="Times New Roman"/>
                <a:ea typeface="Droid Sans Fallback"/>
                <a:cs typeface="FreeSans"/>
              </a:rPr>
              <a:t>Зміст навчальної дисципліни</a:t>
            </a:r>
            <a:endParaRPr lang="ru-RU" sz="5600" kern="100" dirty="0">
              <a:latin typeface="Liberation Serif"/>
              <a:ea typeface="Droid Sans Fallback"/>
              <a:cs typeface="FreeSans"/>
            </a:endParaRPr>
          </a:p>
          <a:p>
            <a:pPr algn="ctr">
              <a:spcAft>
                <a:spcPts val="0"/>
              </a:spcAft>
            </a:pPr>
            <a:r>
              <a:rPr lang="uk-UA" sz="3600" kern="100" dirty="0">
                <a:latin typeface="Times New Roman"/>
                <a:ea typeface="Droid Sans Fallback"/>
                <a:cs typeface="FreeSans"/>
              </a:rPr>
              <a:t> </a:t>
            </a:r>
            <a:endParaRPr lang="ru-RU" kern="100" dirty="0">
              <a:latin typeface="Liberation Serif"/>
              <a:ea typeface="Droid Sans Fallback"/>
              <a:cs typeface="FreeSans"/>
            </a:endParaRPr>
          </a:p>
          <a:p>
            <a:pPr indent="417830" algn="ctr">
              <a:spcAft>
                <a:spcPts val="0"/>
              </a:spcAft>
            </a:pPr>
            <a:r>
              <a:rPr lang="uk-UA" b="1" i="1" kern="0" dirty="0">
                <a:latin typeface="Times New Roman"/>
                <a:ea typeface="Times New Roman"/>
                <a:cs typeface="FreeSans"/>
              </a:rPr>
              <a:t>Змістовий модуль 1.</a:t>
            </a:r>
            <a:r>
              <a:rPr lang="uk-UA" i="1" kern="0" dirty="0">
                <a:latin typeface="Times New Roman"/>
                <a:ea typeface="Times New Roman"/>
                <a:cs typeface="FreeSans"/>
              </a:rPr>
              <a:t> </a:t>
            </a:r>
            <a:r>
              <a:rPr lang="uk-UA" b="1" i="1" kern="0" dirty="0">
                <a:latin typeface="Times New Roman"/>
                <a:ea typeface="Times New Roman"/>
                <a:cs typeface="FreeSans"/>
              </a:rPr>
              <a:t>Методологія дослідження галузевих структур. Класифікація та ознаки галузевих ринків. Аналіз конкурентного середовища на товарних ринках. Економічна ефективність та державне регулювання галузевих ринків.</a:t>
            </a:r>
            <a:endParaRPr lang="ru-RU" kern="100" dirty="0">
              <a:latin typeface="Liberation Serif"/>
              <a:ea typeface="Droid Sans Fallback"/>
              <a:cs typeface="FreeSans"/>
            </a:endParaRPr>
          </a:p>
          <a:p>
            <a:pPr algn="just">
              <a:spcAft>
                <a:spcPts val="0"/>
              </a:spcAft>
            </a:pPr>
            <a:r>
              <a:rPr lang="uk-UA" i="1" kern="0" dirty="0">
                <a:latin typeface="Times New Roman"/>
                <a:ea typeface="Times New Roman"/>
                <a:cs typeface="FreeSans"/>
              </a:rPr>
              <a:t> </a:t>
            </a:r>
            <a:endParaRPr lang="ru-RU" kern="100" dirty="0">
              <a:latin typeface="Liberation Serif"/>
              <a:ea typeface="Droid Sans Fallback"/>
              <a:cs typeface="FreeSans"/>
            </a:endParaRPr>
          </a:p>
          <a:p>
            <a:pPr algn="just">
              <a:spcAft>
                <a:spcPts val="0"/>
              </a:spcAft>
            </a:pPr>
            <a:r>
              <a:rPr lang="uk-UA" b="1" kern="0" dirty="0">
                <a:latin typeface="Times New Roman"/>
                <a:ea typeface="Times New Roman"/>
                <a:cs typeface="FreeSans"/>
              </a:rPr>
              <a:t>Тема 1.</a:t>
            </a:r>
            <a:r>
              <a:rPr lang="uk-UA" kern="0" dirty="0">
                <a:latin typeface="Times New Roman"/>
                <a:ea typeface="Times New Roman"/>
                <a:cs typeface="FreeSans"/>
              </a:rPr>
              <a:t> Методологія дослідження галузевих структур</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Формування теоретико-методологічних засад дослідження галузевих ринків. Визначення сутності терміну «теорія галузевих ринків». Етапи розвитку теорії галузевих ринків та їх характеристика. Погляди представників класичної школи політичної економії на галузеві ринки. Дослідження ринків та фірм на основі дедуктивного та емпіричного аналізу. Гарвардська та чиказька наукові школи. Сучасні теорії галузевих ринків.</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Еволюція методологічних підходів до аналізу економіки галузевих ринкових відносин. Теоретико-методологічні підходи до аналізу галузевих ринків ХІХ–ХХ ст. Гарвардська школа. Чиказька школа. </a:t>
            </a:r>
            <a:r>
              <a:rPr lang="uk-UA" kern="0" dirty="0" err="1">
                <a:latin typeface="Times New Roman"/>
                <a:ea typeface="Times New Roman"/>
                <a:cs typeface="FreeSans"/>
              </a:rPr>
              <a:t>Неоавстрійська</a:t>
            </a:r>
            <a:r>
              <a:rPr lang="uk-UA" kern="0" dirty="0">
                <a:latin typeface="Times New Roman"/>
                <a:ea typeface="Times New Roman"/>
                <a:cs typeface="FreeSans"/>
              </a:rPr>
              <a:t> школа. Інституційний напрям. Теорія стратегічної поведінки, олігополії. Теорія природи фірм. Теорія п'яти сил конкуренції. Теорія змагальних ринків. Теорія нової міжнародної економіки.</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Предмет дослідження та завдання аналізу галузевих ринків. Визначення сутності терміну «галузеві ринки». Проблеми дослідження галузевих ринків. Предмет дослідження галузевих ринків. Головні завдання аналізу галузевих ринків. Об’єкти та суб’єкти аналізу галузевих ринків.</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algn="just">
              <a:spcAft>
                <a:spcPts val="0"/>
              </a:spcAft>
            </a:pPr>
            <a:r>
              <a:rPr lang="uk-UA" b="1" kern="0" dirty="0">
                <a:latin typeface="Times New Roman"/>
                <a:ea typeface="Times New Roman"/>
                <a:cs typeface="FreeSans"/>
              </a:rPr>
              <a:t>Тема 2.</a:t>
            </a:r>
            <a:r>
              <a:rPr lang="uk-UA" kern="0" dirty="0">
                <a:latin typeface="Times New Roman"/>
                <a:ea typeface="Times New Roman"/>
                <a:cs typeface="FreeSans"/>
              </a:rPr>
              <a:t> Класифікація та ознаки галузевих ринків</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Класифікація галузевих ринків. Ознаки та види класифікації галузевих ринків. Класифікація видів економічної діяльності. Класифікація продукції. Міжнародні статистичні класифікації видів діяльності та товарів (ISIC, СРС, HS, SITC). Статистичні класифікацій ЄС (NACE, СРА, PRODCOM, CN). Статистичні класифікації України (КВЕД, СКП, ППП, УКТЗЕД).</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Типи та головні ознаки структури галузевих ринків. Характеристика структури галузевого ринку. Показники оцінки структури галузевого ринку. Класифікація ринку пропозиції. Класифікація ринку попиту та пропозиції. Взаємозв'язки між ринковою структурою та прибутковістю. Ознаки структури галузі.</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Кон'юнктура ринків як об'єкт економічного аналізу. Сутність терміну «кон’юнктура ринку». Ознаки ринкової ситуації. Інструменти виміру й оцінки кон'юнктури ринку. Система індикаторів та показників кон'юнктури ринку. Процес дослідження кон'юнктури товарних ринків.</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algn="just">
              <a:spcAft>
                <a:spcPts val="0"/>
              </a:spcAft>
            </a:pPr>
            <a:r>
              <a:rPr lang="uk-UA" b="1" kern="0" dirty="0">
                <a:latin typeface="Times New Roman"/>
                <a:ea typeface="Times New Roman"/>
                <a:cs typeface="FreeSans"/>
              </a:rPr>
              <a:t>Тема 3.</a:t>
            </a:r>
            <a:r>
              <a:rPr lang="uk-UA" kern="0" dirty="0">
                <a:latin typeface="Times New Roman"/>
                <a:ea typeface="Times New Roman"/>
                <a:cs typeface="FreeSans"/>
              </a:rPr>
              <a:t> Аналіз конкурентного середовища на товарних ринках</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Визначення товарних меж ринку. Складові аналізу та оцінки стану конкурентного середовища на товарних ринках. Корисність товару як інтегральна його властивість. Продуктові межі ринку. Ознаки взаємозамінних товарів. Територіальні (географічні) межі ринку. Суб'єкти товарного ринку.</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Показники концентрації господарюючих суб'єктів на ринку. Сутність терміну «місткість ринку» та її ознаки. Головні параметри для визначення рівня ринкової концентрації. Головні показники концентрації продавців на ринку (індекс концентрації, коефіцієнт відносної концентрації, індекс </a:t>
            </a:r>
            <a:r>
              <a:rPr lang="uk-UA" kern="0" dirty="0" err="1">
                <a:latin typeface="Times New Roman"/>
                <a:ea typeface="Times New Roman"/>
                <a:cs typeface="FreeSans"/>
              </a:rPr>
              <a:t>Херфіндаля—Хіршмана</a:t>
            </a:r>
            <a:r>
              <a:rPr lang="uk-UA" kern="0" dirty="0">
                <a:latin typeface="Times New Roman"/>
                <a:ea typeface="Times New Roman"/>
                <a:cs typeface="FreeSans"/>
              </a:rPr>
              <a:t>, Індекс </a:t>
            </a:r>
            <a:r>
              <a:rPr lang="uk-UA" kern="0" dirty="0" err="1">
                <a:latin typeface="Times New Roman"/>
                <a:ea typeface="Times New Roman"/>
                <a:cs typeface="FreeSans"/>
              </a:rPr>
              <a:t>Холла</a:t>
            </a:r>
            <a:r>
              <a:rPr lang="uk-UA" kern="0" dirty="0">
                <a:latin typeface="Times New Roman"/>
                <a:ea typeface="Times New Roman"/>
                <a:cs typeface="FreeSans"/>
              </a:rPr>
              <a:t> – </a:t>
            </a:r>
            <a:r>
              <a:rPr lang="uk-UA" kern="0" dirty="0" err="1">
                <a:latin typeface="Times New Roman"/>
                <a:ea typeface="Times New Roman"/>
                <a:cs typeface="FreeSans"/>
              </a:rPr>
              <a:t>Тайдмана</a:t>
            </a:r>
            <a:r>
              <a:rPr lang="uk-UA" kern="0" dirty="0">
                <a:latin typeface="Times New Roman"/>
                <a:ea typeface="Times New Roman"/>
                <a:cs typeface="FreeSans"/>
              </a:rPr>
              <a:t> (</a:t>
            </a:r>
            <a:r>
              <a:rPr lang="uk-UA" kern="0" dirty="0" err="1">
                <a:latin typeface="Times New Roman"/>
                <a:ea typeface="Times New Roman"/>
                <a:cs typeface="FreeSans"/>
              </a:rPr>
              <a:t>Розенблюта</a:t>
            </a:r>
            <a:r>
              <a:rPr lang="uk-UA" kern="0" dirty="0">
                <a:latin typeface="Times New Roman"/>
                <a:ea typeface="Times New Roman"/>
                <a:cs typeface="FreeSans"/>
              </a:rPr>
              <a:t>), коефіцієнт Лінда, коефіцієнт Джині.</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Монопольна влада та її оцінка. Сутність монопольної влади на ринку. Результати здійснення монопольної влади. Коефіцієнти оцінки поведінки фірм на ринку та монопольної влади (</a:t>
            </a:r>
            <a:r>
              <a:rPr lang="uk-UA" kern="0" dirty="0" err="1">
                <a:latin typeface="Times New Roman"/>
                <a:ea typeface="Times New Roman"/>
                <a:cs typeface="FreeSans"/>
              </a:rPr>
              <a:t>Бейна</a:t>
            </a:r>
            <a:r>
              <a:rPr lang="uk-UA" kern="0" dirty="0">
                <a:latin typeface="Times New Roman"/>
                <a:ea typeface="Times New Roman"/>
                <a:cs typeface="FreeSans"/>
              </a:rPr>
              <a:t>, </a:t>
            </a:r>
            <a:r>
              <a:rPr lang="uk-UA" kern="0" dirty="0" err="1">
                <a:latin typeface="Times New Roman"/>
                <a:ea typeface="Times New Roman"/>
                <a:cs typeface="FreeSans"/>
              </a:rPr>
              <a:t>Тобіна</a:t>
            </a:r>
            <a:r>
              <a:rPr lang="uk-UA" kern="0" dirty="0">
                <a:latin typeface="Times New Roman"/>
                <a:ea typeface="Times New Roman"/>
                <a:cs typeface="FreeSans"/>
              </a:rPr>
              <a:t>, </a:t>
            </a:r>
            <a:r>
              <a:rPr lang="uk-UA" kern="0" dirty="0" err="1">
                <a:latin typeface="Times New Roman"/>
                <a:ea typeface="Times New Roman"/>
                <a:cs typeface="FreeSans"/>
              </a:rPr>
              <a:t>Папандреу</a:t>
            </a:r>
            <a:r>
              <a:rPr lang="uk-UA" kern="0" dirty="0">
                <a:latin typeface="Times New Roman"/>
                <a:ea typeface="Times New Roman"/>
                <a:cs typeface="FreeSans"/>
              </a:rPr>
              <a:t>).</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algn="just">
              <a:spcAft>
                <a:spcPts val="0"/>
              </a:spcAft>
            </a:pPr>
            <a:r>
              <a:rPr lang="uk-UA" b="1" kern="0" dirty="0">
                <a:latin typeface="Times New Roman"/>
                <a:ea typeface="Times New Roman"/>
                <a:cs typeface="FreeSans"/>
              </a:rPr>
              <a:t>Тема 4.</a:t>
            </a:r>
            <a:r>
              <a:rPr lang="uk-UA" kern="0" dirty="0">
                <a:latin typeface="Times New Roman"/>
                <a:ea typeface="Times New Roman"/>
                <a:cs typeface="FreeSans"/>
              </a:rPr>
              <a:t> Економічна ефективність та державне регулювання галузевих ринків</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Ефективність галузевих ринків. Ознаки стану довгострокової рівноваги фірми. Політичні аргументи на користь конкуренції. Недоліки монополізації ринків. Модель рівноваги фірми на ринку чистої монополії.</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Теорії регулювання. Етапи розвитку теорії, що пов'язана з необхідністю та наслідками державного регулювання галузевих ринків. Теорією регулювання в інтересах суспільства. Нормативний аналіз як позитивна теорія. Теорія захоплення. Економічна теорія регулювання.</a:t>
            </a:r>
            <a:endParaRPr lang="ru-RU" kern="100" dirty="0">
              <a:latin typeface="Liberation Serif"/>
              <a:ea typeface="Droid Sans Fallback"/>
              <a:cs typeface="FreeSans"/>
            </a:endParaRPr>
          </a:p>
          <a:p>
            <a:pPr algn="just">
              <a:spcAft>
                <a:spcPts val="0"/>
              </a:spcAft>
            </a:pPr>
            <a:r>
              <a:rPr lang="uk-UA" kern="0" dirty="0">
                <a:latin typeface="Times New Roman"/>
                <a:ea typeface="Times New Roman"/>
                <a:cs typeface="FreeSans"/>
              </a:rPr>
              <a:t>Галузева політика та її типи. Сутність галузевої політики. Головна мета та завдання галузевої політики. Основні принципи системи державного регулювання галузевих ринків. Напрями галузевої політики. Етапи формування та реалізації державної галузевої політики. Методи виміру наслідків державної галузевої політики. Стратегічна та тактична галузеві політики. Інструменти регулювання галузевої політики та їх характеристика.</a:t>
            </a:r>
            <a:endParaRPr lang="ru-RU" kern="100" dirty="0">
              <a:latin typeface="Liberation Serif"/>
              <a:ea typeface="Droid Sans Fallback"/>
              <a:cs typeface="FreeSans"/>
            </a:endParaRPr>
          </a:p>
          <a:p>
            <a:r>
              <a:rPr lang="uk-UA" dirty="0">
                <a:latin typeface="Times New Roman"/>
                <a:ea typeface="Times New Roman"/>
              </a:rPr>
              <a:t>Антимонопольне регулювання. Сутність антимонопольної політики. Мета проведення антимонопольної політики. Антимонопольні інструменти та їх характеристика. Незаконна поведінка фірм.</a:t>
            </a:r>
            <a:endParaRPr lang="ru-RU" dirty="0"/>
          </a:p>
        </p:txBody>
      </p:sp>
    </p:spTree>
    <p:extLst>
      <p:ext uri="{BB962C8B-B14F-4D97-AF65-F5344CB8AC3E}">
        <p14:creationId xmlns:p14="http://schemas.microsoft.com/office/powerpoint/2010/main" val="3457822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0000" lnSpcReduction="20000"/>
          </a:bodyPr>
          <a:lstStyle/>
          <a:p>
            <a:pPr algn="ctr">
              <a:spcAft>
                <a:spcPts val="0"/>
              </a:spcAft>
            </a:pPr>
            <a:r>
              <a:rPr lang="uk-UA" b="1" i="1" kern="0" dirty="0">
                <a:latin typeface="Times New Roman"/>
                <a:ea typeface="Times New Roman"/>
                <a:cs typeface="FreeSans"/>
              </a:rPr>
              <a:t>Змістовий модуль 2. Фактори, що визначають структуру ринків.</a:t>
            </a:r>
            <a:r>
              <a:rPr lang="uk-UA" i="1" kern="0" dirty="0">
                <a:latin typeface="Arial"/>
                <a:ea typeface="Times New Roman"/>
                <a:cs typeface="FreeSans"/>
              </a:rPr>
              <a:t> </a:t>
            </a:r>
            <a:r>
              <a:rPr lang="uk-UA" b="1" i="1" kern="0" dirty="0">
                <a:latin typeface="Times New Roman"/>
                <a:ea typeface="Times New Roman"/>
                <a:cs typeface="FreeSans"/>
              </a:rPr>
              <a:t>Процес злиття та поглинань на ринках.</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5.</a:t>
            </a:r>
            <a:r>
              <a:rPr lang="uk-UA" kern="0" dirty="0">
                <a:latin typeface="Times New Roman"/>
                <a:ea typeface="Times New Roman"/>
                <a:cs typeface="FreeSans"/>
              </a:rPr>
              <a:t> Фактори, що визначають структуру ринків</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Класична та неокласична теорія фірми. Теоретичні підходи до визначення розміру фірм. Складові класичної та неокласичної (технологічної) концепції фірми. Межі фірми. </a:t>
            </a:r>
            <a:r>
              <a:rPr lang="uk-UA" kern="0" dirty="0" err="1">
                <a:latin typeface="Times New Roman"/>
                <a:ea typeface="Times New Roman"/>
                <a:cs typeface="FreeSans"/>
              </a:rPr>
              <a:t>Одно-</a:t>
            </a:r>
            <a:r>
              <a:rPr lang="uk-UA" kern="0" dirty="0">
                <a:latin typeface="Times New Roman"/>
                <a:ea typeface="Times New Roman"/>
                <a:cs typeface="FreeSans"/>
              </a:rPr>
              <a:t> та багато продуктові фірми. </a:t>
            </a:r>
            <a:r>
              <a:rPr lang="uk-UA" kern="0" dirty="0" err="1">
                <a:latin typeface="Times New Roman"/>
                <a:ea typeface="Times New Roman"/>
                <a:cs typeface="FreeSans"/>
              </a:rPr>
              <a:t>Одно-</a:t>
            </a:r>
            <a:r>
              <a:rPr lang="uk-UA" kern="0" dirty="0">
                <a:latin typeface="Times New Roman"/>
                <a:ea typeface="Times New Roman"/>
                <a:cs typeface="FreeSans"/>
              </a:rPr>
              <a:t> та багато заводські фірми. Вертикальні та горизонтальні межі фірм.</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Інституціональна теорія фірми. Сутність та головні складові інституціональної (контрактної) теорії фірми. </a:t>
            </a:r>
            <a:r>
              <a:rPr lang="uk-UA" kern="0" dirty="0" err="1">
                <a:latin typeface="Times New Roman"/>
                <a:ea typeface="Times New Roman"/>
                <a:cs typeface="FreeSans"/>
              </a:rPr>
              <a:t>Трансакційні</a:t>
            </a:r>
            <a:r>
              <a:rPr lang="uk-UA" kern="0" dirty="0">
                <a:latin typeface="Times New Roman"/>
                <a:ea typeface="Times New Roman"/>
                <a:cs typeface="FreeSans"/>
              </a:rPr>
              <a:t> витрати та витрати контролю фірми.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Стратегічні концепції фірми. Сутність та складові стратегічної теорії фірми. Альтернативні концепції фірми.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Стохастичні фактори впливу на структуру ринку. Головна ідея стохастичного підходу. Базові складові успішної діяльності фірми. Сутність стохастичного аналізу.</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6.</a:t>
            </a:r>
            <a:r>
              <a:rPr lang="uk-UA" kern="0" dirty="0">
                <a:latin typeface="Times New Roman"/>
                <a:ea typeface="Times New Roman"/>
                <a:cs typeface="FreeSans"/>
              </a:rPr>
              <a:t> Процес злиття та поглинань на ринках</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Загальні характеристика процесів злиття та поглинання. Сутність злиття та поглинання. Класифікація процесів злиття та поглинання. Історична хронологія розвитку процесів злиття та поглинання у світовій економіці і характеристика її етапів. Ключові фактори сприяння процесам злиття і поглинання.</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Мотиви та наслідки злиття. Мотиви злиття. Мотиви для фірм, які поглинаються. Переваги процесу злиття порівняно зі створенням нової фірми. Види поглинання та їх характеристика. Синергетичний ефект процесів злиття та поглинання.</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Державний контроль за процесами злиття та поглинання. Історія появу та розвитку державного контролю за процесами злиття та поглинання. Особливості державного регулювання галузевих структур економіки США. Особливості державного регулювання галузевих структур економік Західної Європи. Особливості державного регулювання галузевих структур економіки України.</a:t>
            </a:r>
            <a:endParaRPr lang="ru-RU"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23432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47500" lnSpcReduction="20000"/>
          </a:bodyPr>
          <a:lstStyle/>
          <a:p>
            <a:pPr algn="ctr">
              <a:spcAft>
                <a:spcPts val="0"/>
              </a:spcAft>
            </a:pPr>
            <a:r>
              <a:rPr lang="uk-UA" b="1" i="1" kern="0" dirty="0">
                <a:latin typeface="Times New Roman"/>
                <a:ea typeface="Times New Roman"/>
                <a:cs typeface="FreeSans"/>
              </a:rPr>
              <a:t>Змістовий модуль 3.</a:t>
            </a:r>
            <a:r>
              <a:rPr lang="uk-UA" i="1" kern="0" dirty="0">
                <a:latin typeface="Times New Roman"/>
                <a:ea typeface="Times New Roman"/>
                <a:cs typeface="FreeSans"/>
              </a:rPr>
              <a:t> </a:t>
            </a:r>
            <a:r>
              <a:rPr lang="uk-UA" b="1" i="1" kern="0" dirty="0">
                <a:latin typeface="Times New Roman"/>
                <a:ea typeface="Times New Roman"/>
                <a:cs typeface="FreeSans"/>
              </a:rPr>
              <a:t>Бар'єри входження фірм на ринки.</a:t>
            </a:r>
            <a:r>
              <a:rPr lang="uk-UA" i="1" kern="0" dirty="0">
                <a:latin typeface="Times New Roman"/>
                <a:ea typeface="Times New Roman"/>
                <a:cs typeface="FreeSans"/>
              </a:rPr>
              <a:t> </a:t>
            </a:r>
            <a:r>
              <a:rPr lang="uk-UA" b="1" i="1" kern="0" dirty="0">
                <a:latin typeface="Times New Roman"/>
                <a:ea typeface="Times New Roman"/>
                <a:cs typeface="FreeSans"/>
              </a:rPr>
              <a:t>Стратегічна конкуренція фірм</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7.</a:t>
            </a:r>
            <a:r>
              <a:rPr lang="uk-UA" kern="0" dirty="0">
                <a:latin typeface="Times New Roman"/>
                <a:ea typeface="Times New Roman"/>
                <a:cs typeface="FreeSans"/>
              </a:rPr>
              <a:t> Бар'єри входження фірм на ринки</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Природа, визначення та класифікація бар'єрів. Сутність бар’єрів входження фірм на ринки. Основні перешкоди для проникнення на ринок нових конкурентів. Класифікація бар’єрів входження фірм на ринки. Умови існування </a:t>
            </a:r>
            <a:r>
              <a:rPr lang="uk-UA" kern="0" dirty="0" err="1">
                <a:latin typeface="Times New Roman"/>
                <a:ea typeface="Times New Roman"/>
                <a:cs typeface="FreeSans"/>
              </a:rPr>
              <a:t>квазіконкурентних</a:t>
            </a:r>
            <a:r>
              <a:rPr lang="uk-UA" kern="0" dirty="0">
                <a:latin typeface="Times New Roman"/>
                <a:ea typeface="Times New Roman"/>
                <a:cs typeface="FreeSans"/>
              </a:rPr>
              <a:t> (змагальних) ринків.</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Нестратегічні бар'єри. Сутність нестратегічних бар'єрів. Класифікація нестратегічних бар'єрів.</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Стратегічні бар'єри. Сутність стратегічних бар'єрів. Класифікація стратегічних бар'єрів.</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Показники оцінки бар'єрів. Індекс MES. Кількість фірм, що відповідно до ринкового попиту можуть працювати на ринку. Норма входження фірм на галузевий ринок. Норми проникнення нових фірм на галузевий ринок. Час досягнення нових фірм розмірів діючих на галузевих ринках. Норма виходу з галузевого ринку. Норма виживання на галузевому ринку.</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 </a:t>
            </a:r>
            <a:endParaRPr lang="ru-RU" kern="100" dirty="0">
              <a:latin typeface="Liberation Serif"/>
              <a:ea typeface="Droid Sans Fallback"/>
              <a:cs typeface="FreeSans"/>
            </a:endParaRPr>
          </a:p>
          <a:p>
            <a:pPr indent="450215" algn="just">
              <a:spcAft>
                <a:spcPts val="0"/>
              </a:spcAft>
            </a:pPr>
            <a:r>
              <a:rPr lang="uk-UA" b="1" kern="0" dirty="0">
                <a:latin typeface="Times New Roman"/>
                <a:ea typeface="Times New Roman"/>
                <a:cs typeface="FreeSans"/>
              </a:rPr>
              <a:t>Тема 8.</a:t>
            </a:r>
            <a:r>
              <a:rPr lang="uk-UA" kern="0" dirty="0">
                <a:latin typeface="Times New Roman"/>
                <a:ea typeface="Times New Roman"/>
                <a:cs typeface="FreeSans"/>
              </a:rPr>
              <a:t> Стратегічна конкуренція фірм</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Стратегії конкурентної поведінки фірм. Сутність стратегії фірми. Види стратегії фірми (корпоративна та конкурентна). Види корпоративної стратегії фірми та їх характеристика. Альтернативні стратегії щодо зростання. Альтернативи базової стратегії стабілізації. Альтернативи базової стратегії виживання (скорочення). Типи конкурентних стратегій фірми та їх характеристика. </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Цінові стратегії протидії входженню. Стратегії високих, низьких та середніх цін і їх характеристика. Стратегії диференційованих, пільгових і дискримінаційних цін та їх характеристика.</a:t>
            </a:r>
            <a:endParaRPr lang="ru-RU" kern="100" dirty="0">
              <a:latin typeface="Liberation Serif"/>
              <a:ea typeface="Droid Sans Fallback"/>
              <a:cs typeface="FreeSans"/>
            </a:endParaRPr>
          </a:p>
          <a:p>
            <a:pPr indent="450215" algn="just">
              <a:spcAft>
                <a:spcPts val="0"/>
              </a:spcAft>
            </a:pPr>
            <a:r>
              <a:rPr lang="uk-UA" kern="0" dirty="0">
                <a:latin typeface="Times New Roman"/>
                <a:ea typeface="Times New Roman"/>
                <a:cs typeface="FreeSans"/>
              </a:rPr>
              <a:t>Нецінові стратегії протидії входженню. Види нецінових стратегій конкуренції та їх характеристика.</a:t>
            </a:r>
            <a:endParaRPr lang="ru-RU"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16385485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1300</Words>
  <Application>Microsoft Office PowerPoint</Application>
  <PresentationFormat>Экран (4:3)</PresentationFormat>
  <Paragraphs>215</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Навчальна дисципліна  «РИНКИ ТОВАРІВ ТА РЕСУРСІВ»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6</cp:revision>
  <dcterms:created xsi:type="dcterms:W3CDTF">2020-08-26T06:53:27Z</dcterms:created>
  <dcterms:modified xsi:type="dcterms:W3CDTF">2024-09-02T07:16:14Z</dcterms:modified>
</cp:coreProperties>
</file>