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0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23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79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15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5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63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5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0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87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6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95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F5897-342B-408E-B7FA-C4A9D9EA2F8F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66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9888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Навчальна дисципліна</a:t>
            </a:r>
            <a:br>
              <a:rPr lang="uk-UA" dirty="0" smtClean="0"/>
            </a:br>
            <a:r>
              <a:rPr lang="uk-UA" dirty="0" smtClean="0"/>
              <a:t> </a:t>
            </a:r>
            <a:r>
              <a:rPr lang="uk-UA" dirty="0" smtClean="0"/>
              <a:t>«РИНКИ ТОВАРІВ ТА РЕСУРСІВ»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221088"/>
            <a:ext cx="8229600" cy="1905075"/>
          </a:xfrm>
        </p:spPr>
        <p:txBody>
          <a:bodyPr/>
          <a:lstStyle/>
          <a:p>
            <a:pPr marL="0" indent="0" algn="r">
              <a:buNone/>
            </a:pPr>
            <a:r>
              <a:rPr lang="uk-UA" dirty="0" smtClean="0"/>
              <a:t>Викладач: </a:t>
            </a:r>
            <a:r>
              <a:rPr lang="uk-UA" dirty="0" err="1" smtClean="0"/>
              <a:t>к.е.н</a:t>
            </a:r>
            <a:r>
              <a:rPr lang="uk-UA" dirty="0" smtClean="0"/>
              <a:t>., доц. </a:t>
            </a:r>
            <a:r>
              <a:rPr lang="uk-UA" dirty="0" err="1" smtClean="0"/>
              <a:t>Хацер</a:t>
            </a:r>
            <a:r>
              <a:rPr lang="uk-UA" dirty="0" smtClean="0"/>
              <a:t> М.В.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188640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51520" y="188536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dirty="0" smtClean="0"/>
              <a:t>Кафедра «Підприємництва, менеджменту організацій та логістики»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066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8680"/>
            <a:ext cx="6400800" cy="5090120"/>
          </a:xfrm>
        </p:spPr>
        <p:txBody>
          <a:bodyPr>
            <a:normAutofit fontScale="40000" lnSpcReduction="20000"/>
          </a:bodyPr>
          <a:lstStyle/>
          <a:p>
            <a:r>
              <a:rPr lang="uk-UA" sz="4500" b="1" dirty="0" smtClean="0">
                <a:solidFill>
                  <a:schemeClr val="tx1"/>
                </a:solidFill>
              </a:rPr>
              <a:t>Метою викладання навчальної дисципліни </a:t>
            </a:r>
            <a:r>
              <a:rPr lang="uk-UA" sz="4500" b="1" dirty="0" smtClean="0">
                <a:solidFill>
                  <a:schemeClr val="tx1"/>
                </a:solidFill>
              </a:rPr>
              <a:t>«Ринки товарів та ресурсів» </a:t>
            </a:r>
            <a:r>
              <a:rPr lang="uk-UA" sz="4500" dirty="0" smtClean="0">
                <a:solidFill>
                  <a:schemeClr val="tx1"/>
                </a:solidFill>
              </a:rPr>
              <a:t>є формування у студентів економічного світогляду та економічного мислення на основі поглибленого вивчення закономірностей функціонування </a:t>
            </a:r>
            <a:r>
              <a:rPr lang="uk-UA" sz="4500" dirty="0" smtClean="0">
                <a:solidFill>
                  <a:schemeClr val="tx1"/>
                </a:solidFill>
              </a:rPr>
              <a:t>ринків товарів та ресурсів, </a:t>
            </a:r>
            <a:r>
              <a:rPr lang="uk-UA" sz="4500" dirty="0" smtClean="0">
                <a:solidFill>
                  <a:schemeClr val="tx1"/>
                </a:solidFill>
              </a:rPr>
              <a:t>їх структури, результативності; аналізу поведінки ринкових суб’єктів у питаннях ціноутворення, диференціації продукції, умов набуття ринкової влади та її збереження, цінового та нецінового суперництва, інвестицій та інновацій; оцінки доцільності державного втручання, обсягів, методів та інструментів регулювання.</a:t>
            </a:r>
          </a:p>
          <a:p>
            <a:endParaRPr lang="uk-UA" dirty="0">
              <a:solidFill>
                <a:schemeClr val="tx1"/>
              </a:solidFill>
            </a:endParaRPr>
          </a:p>
          <a:p>
            <a:endParaRPr lang="uk-UA" dirty="0">
              <a:solidFill>
                <a:schemeClr val="tx1"/>
              </a:solidFill>
            </a:endParaRPr>
          </a:p>
          <a:p>
            <a:r>
              <a:rPr lang="uk-UA" sz="4500" b="1" dirty="0" smtClean="0">
                <a:solidFill>
                  <a:schemeClr val="tx1"/>
                </a:solidFill>
              </a:rPr>
              <a:t>Основними завданнями вивчення дисципліни </a:t>
            </a:r>
            <a:r>
              <a:rPr lang="uk-UA" sz="4500" b="1" dirty="0">
                <a:solidFill>
                  <a:schemeClr val="tx1"/>
                </a:solidFill>
              </a:rPr>
              <a:t>«Ринки товарів та ресурсів» </a:t>
            </a:r>
            <a:r>
              <a:rPr lang="uk-UA" sz="4500" dirty="0" smtClean="0">
                <a:solidFill>
                  <a:schemeClr val="tx1"/>
                </a:solidFill>
              </a:rPr>
              <a:t>є набуття професійної компетентності у розумінні основних категорій дисципліни, ключових трендів та закономірностей розвитку сучасних </a:t>
            </a:r>
            <a:r>
              <a:rPr lang="uk-UA" sz="4500" dirty="0" smtClean="0">
                <a:solidFill>
                  <a:schemeClr val="tx1"/>
                </a:solidFill>
              </a:rPr>
              <a:t>ринків товарів та ресурсів, </a:t>
            </a:r>
            <a:r>
              <a:rPr lang="uk-UA" sz="4500" dirty="0" smtClean="0">
                <a:solidFill>
                  <a:schemeClr val="tx1"/>
                </a:solidFill>
              </a:rPr>
              <a:t>а також основних напрямів та інструментів державної галузевої політики; вироблення практичних навичок застосування системи показників для оцінки висоти бар’єрів входу та виходу, рівня концентрації та монополізації конкретних </a:t>
            </a:r>
            <a:r>
              <a:rPr lang="uk-UA" sz="4500" dirty="0" smtClean="0">
                <a:solidFill>
                  <a:schemeClr val="tx1"/>
                </a:solidFill>
              </a:rPr>
              <a:t>ринків товарів та ресурсів; </a:t>
            </a:r>
            <a:r>
              <a:rPr lang="uk-UA" sz="4500" dirty="0" smtClean="0">
                <a:solidFill>
                  <a:schemeClr val="tx1"/>
                </a:solidFill>
              </a:rPr>
              <a:t>оволодіння навичками критичного осмислення проблем розвитку </a:t>
            </a:r>
            <a:r>
              <a:rPr lang="uk-UA" sz="4500" dirty="0" smtClean="0">
                <a:solidFill>
                  <a:schemeClr val="tx1"/>
                </a:solidFill>
              </a:rPr>
              <a:t>ринків товарів і ресурсів та </a:t>
            </a:r>
            <a:r>
              <a:rPr lang="uk-UA" sz="4500" dirty="0" smtClean="0">
                <a:solidFill>
                  <a:schemeClr val="tx1"/>
                </a:solidFill>
              </a:rPr>
              <a:t>їх регулювання.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7194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uk-UA" b="1" dirty="0" smtClean="0"/>
              <a:t>У результаті вивчення навчальної дисципліни студент повинен знати: </a:t>
            </a:r>
          </a:p>
          <a:p>
            <a:r>
              <a:rPr lang="uk-UA" dirty="0" smtClean="0"/>
              <a:t>-	етапи розвитку теорії </a:t>
            </a:r>
            <a:r>
              <a:rPr lang="uk-UA" dirty="0" smtClean="0"/>
              <a:t>ринків товарів та ресурсів;</a:t>
            </a:r>
            <a:endParaRPr lang="uk-UA" dirty="0" smtClean="0"/>
          </a:p>
          <a:p>
            <a:r>
              <a:rPr lang="uk-UA" dirty="0" smtClean="0"/>
              <a:t>-	типи та головні ознаки структури </a:t>
            </a:r>
            <a:r>
              <a:rPr lang="uk-UA" dirty="0" smtClean="0"/>
              <a:t>ринків товарів та ресурсів;</a:t>
            </a:r>
            <a:endParaRPr lang="uk-UA" dirty="0" smtClean="0"/>
          </a:p>
          <a:p>
            <a:r>
              <a:rPr lang="uk-UA" dirty="0" smtClean="0"/>
              <a:t>-	ознаки місткості ринку;</a:t>
            </a:r>
          </a:p>
          <a:p>
            <a:r>
              <a:rPr lang="uk-UA" dirty="0" smtClean="0"/>
              <a:t>-	основні принципи системи державного регулювання </a:t>
            </a:r>
            <a:r>
              <a:rPr lang="uk-UA" dirty="0"/>
              <a:t>ринків товарів та ресурсів;</a:t>
            </a:r>
            <a:endParaRPr lang="uk-UA" dirty="0" smtClean="0"/>
          </a:p>
          <a:p>
            <a:r>
              <a:rPr lang="uk-UA" dirty="0" smtClean="0"/>
              <a:t>-	теорії фірми та їх відмінності;</a:t>
            </a:r>
          </a:p>
          <a:p>
            <a:r>
              <a:rPr lang="uk-UA" dirty="0" smtClean="0"/>
              <a:t>-	мотиви та наслідки злиття і поглинання;</a:t>
            </a:r>
          </a:p>
          <a:p>
            <a:r>
              <a:rPr lang="uk-UA" dirty="0" smtClean="0"/>
              <a:t>-	відмінності нестратегічних та стратегічних бар’єрів входження фірм на ринки;</a:t>
            </a:r>
          </a:p>
          <a:p>
            <a:r>
              <a:rPr lang="uk-UA" dirty="0" smtClean="0"/>
              <a:t>-	особливості використання корпоративної та конкурентної стратегій фірми;</a:t>
            </a:r>
          </a:p>
          <a:p>
            <a:r>
              <a:rPr lang="uk-UA" dirty="0" smtClean="0"/>
              <a:t>-	класифікацію видів цінової дискримінації;</a:t>
            </a:r>
          </a:p>
          <a:p>
            <a:r>
              <a:rPr lang="uk-UA" dirty="0" smtClean="0"/>
              <a:t>-	форми реклами;</a:t>
            </a:r>
          </a:p>
          <a:p>
            <a:r>
              <a:rPr lang="uk-UA" dirty="0" smtClean="0"/>
              <a:t>-	моделі взаємної гри;</a:t>
            </a:r>
          </a:p>
          <a:p>
            <a:r>
              <a:rPr lang="uk-UA" dirty="0" smtClean="0"/>
              <a:t>-	методи встановлення цін в умовах природної монополії;</a:t>
            </a:r>
          </a:p>
          <a:p>
            <a:r>
              <a:rPr lang="uk-UA" dirty="0" smtClean="0"/>
              <a:t>-	види та форми вертикальної інтеграції;</a:t>
            </a:r>
          </a:p>
          <a:p>
            <a:r>
              <a:rPr lang="uk-UA" dirty="0" smtClean="0"/>
              <a:t>-	ознаки інновації, як економічної категорії.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4680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uk-UA" b="1" dirty="0" smtClean="0"/>
              <a:t>У результаті вивчення навчальної дисципліни студент повинен вміти: </a:t>
            </a:r>
          </a:p>
          <a:p>
            <a:pPr marL="0" indent="0">
              <a:buNone/>
            </a:pPr>
            <a:r>
              <a:rPr lang="uk-UA" dirty="0" smtClean="0"/>
              <a:t>-</a:t>
            </a:r>
            <a:r>
              <a:rPr lang="uk-UA" b="1" dirty="0" smtClean="0"/>
              <a:t>	</a:t>
            </a:r>
            <a:r>
              <a:rPr lang="uk-UA" dirty="0" smtClean="0"/>
              <a:t>охарактеризувати еволюцію методологічних підходів до аналізу економіки галузевих ринкових відносин;</a:t>
            </a:r>
          </a:p>
          <a:p>
            <a:pPr marL="0" indent="0">
              <a:buNone/>
            </a:pPr>
            <a:r>
              <a:rPr lang="uk-UA" dirty="0" smtClean="0"/>
              <a:t>-	розрізняти міжнародні, європейські, національні статистичні класифікації видів діяльності та товарів;</a:t>
            </a:r>
          </a:p>
          <a:p>
            <a:pPr marL="0" indent="0">
              <a:buNone/>
            </a:pPr>
            <a:r>
              <a:rPr lang="uk-UA" dirty="0" smtClean="0"/>
              <a:t>-	проводити оцінку концентрації товарного ринку за допомогою показників концентрації;</a:t>
            </a:r>
          </a:p>
          <a:p>
            <a:pPr marL="0" indent="0">
              <a:buNone/>
            </a:pPr>
            <a:r>
              <a:rPr lang="uk-UA" dirty="0" smtClean="0"/>
              <a:t>-	охарактеризувати антимонопольні інструменти;</a:t>
            </a:r>
          </a:p>
          <a:p>
            <a:pPr marL="0" indent="0">
              <a:buNone/>
            </a:pPr>
            <a:r>
              <a:rPr lang="uk-UA" dirty="0" smtClean="0"/>
              <a:t>-	охарактеризувати базові складові успішної діяльності фірми;</a:t>
            </a:r>
          </a:p>
          <a:p>
            <a:pPr marL="0" indent="0">
              <a:buNone/>
            </a:pPr>
            <a:r>
              <a:rPr lang="uk-UA" dirty="0" smtClean="0"/>
              <a:t>-	розрізняти особливості державного регулювання галузевих структур економік США, Західної Європи, України;</a:t>
            </a:r>
          </a:p>
          <a:p>
            <a:pPr marL="0" indent="0">
              <a:buNone/>
            </a:pPr>
            <a:r>
              <a:rPr lang="uk-UA" dirty="0" smtClean="0"/>
              <a:t>-	проводити оцінку бар'єрів входження фірм на окремі ринки;</a:t>
            </a:r>
          </a:p>
          <a:p>
            <a:pPr marL="0" indent="0">
              <a:buNone/>
            </a:pPr>
            <a:r>
              <a:rPr lang="uk-UA" dirty="0" smtClean="0"/>
              <a:t>-	розрізняти цінові та нецінові стратегії протидії входженню;</a:t>
            </a:r>
          </a:p>
          <a:p>
            <a:pPr marL="0" indent="0">
              <a:buNone/>
            </a:pPr>
            <a:r>
              <a:rPr lang="uk-UA" dirty="0" smtClean="0"/>
              <a:t>-	проводити компаративну оцінку типів цінової дискримінації;</a:t>
            </a:r>
          </a:p>
          <a:p>
            <a:pPr marL="0" indent="0">
              <a:buNone/>
            </a:pPr>
            <a:r>
              <a:rPr lang="uk-UA" dirty="0" smtClean="0"/>
              <a:t>-	вимірювати диференціацію продукту на ринку;</a:t>
            </a:r>
          </a:p>
          <a:p>
            <a:pPr marL="0" indent="0">
              <a:buNone/>
            </a:pPr>
            <a:r>
              <a:rPr lang="uk-UA" dirty="0" smtClean="0"/>
              <a:t>-	охарактеризувати картелі;</a:t>
            </a:r>
          </a:p>
          <a:p>
            <a:pPr marL="0" indent="0">
              <a:buNone/>
            </a:pPr>
            <a:r>
              <a:rPr lang="uk-UA" dirty="0" smtClean="0"/>
              <a:t>-	охарактеризувати діяльність Національної комісії з регулювання діяльності суб'єктів природних монополій в Україні;</a:t>
            </a:r>
          </a:p>
          <a:p>
            <a:pPr marL="0" indent="0">
              <a:buNone/>
            </a:pPr>
            <a:r>
              <a:rPr lang="uk-UA" dirty="0" smtClean="0"/>
              <a:t>-	надавати компаративну характеристику видів та форм вертикальних обмежень;</a:t>
            </a:r>
          </a:p>
          <a:p>
            <a:pPr marL="0" indent="0">
              <a:buNone/>
            </a:pPr>
            <a:r>
              <a:rPr lang="uk-UA" dirty="0" smtClean="0"/>
              <a:t>-	оцінювати форми трансферту інновацій на світових ринках.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0902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100" b="1" dirty="0" smtClean="0"/>
              <a:t>Згідно з вимогами освітньо-професійної  програми студенти повинні досягти таких </a:t>
            </a:r>
            <a:r>
              <a:rPr lang="uk-UA" sz="2100" b="1" dirty="0" err="1" smtClean="0"/>
              <a:t>компетентностей</a:t>
            </a:r>
            <a:r>
              <a:rPr lang="uk-UA" sz="2100" b="1" dirty="0" smtClean="0"/>
              <a:t>: </a:t>
            </a:r>
          </a:p>
          <a:p>
            <a:pPr marL="0" indent="0">
              <a:buNone/>
            </a:pPr>
            <a:r>
              <a:rPr lang="uk-UA" sz="2100" b="1" dirty="0" smtClean="0"/>
              <a:t>-	</a:t>
            </a:r>
            <a:r>
              <a:rPr lang="uk-UA" sz="2100" dirty="0" smtClean="0"/>
              <a:t>Здатність працювати в команді та налагоджувати міжособистісну взаємодію при вирішенні професійних завдань.</a:t>
            </a:r>
          </a:p>
          <a:p>
            <a:pPr marL="0" indent="0">
              <a:buNone/>
            </a:pPr>
            <a:r>
              <a:rPr lang="uk-UA" sz="2100" dirty="0" smtClean="0"/>
              <a:t>-	Здатність створювати та організовувати ефективні комунікації в процесі управління.</a:t>
            </a:r>
          </a:p>
          <a:p>
            <a:pPr marL="0" indent="0">
              <a:buNone/>
            </a:pPr>
            <a:r>
              <a:rPr lang="uk-UA" sz="2100" dirty="0" smtClean="0"/>
              <a:t>-	Здатність до адаптації, креативності, генерування ідей та дій у новій ситуації.</a:t>
            </a:r>
          </a:p>
          <a:p>
            <a:pPr marL="0" indent="0">
              <a:buNone/>
            </a:pPr>
            <a:r>
              <a:rPr lang="uk-UA" sz="2100" dirty="0" smtClean="0"/>
              <a:t>-	Здатність  діяти на основі етичних міркувань, соціально відповідально і свідомо.</a:t>
            </a:r>
          </a:p>
          <a:p>
            <a:pPr marL="0" indent="0">
              <a:buNone/>
            </a:pPr>
            <a:r>
              <a:rPr lang="uk-UA" sz="2100" dirty="0" smtClean="0"/>
              <a:t>-	Здатність аналізувати результати діяльності галузі, зіставляти їх з факторами впливу зовнішнього та внутрішнього середовища, визначати перспективи розвитку галузі.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78223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206</Words>
  <Application>Microsoft Office PowerPoint</Application>
  <PresentationFormat>Экран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Навчальна дисципліна  «РИНКИ ТОВАРІВ ТА РЕСУРСІВ»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4</cp:revision>
  <dcterms:created xsi:type="dcterms:W3CDTF">2020-08-26T06:53:27Z</dcterms:created>
  <dcterms:modified xsi:type="dcterms:W3CDTF">2021-09-04T06:39:07Z</dcterms:modified>
</cp:coreProperties>
</file>