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1" r:id="rId5"/>
    <p:sldId id="262" r:id="rId6"/>
    <p:sldId id="263" r:id="rId7"/>
    <p:sldId id="260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5E98B-1D0A-4ABE-94F9-95FE710CFD07}" type="datetimeFigureOut">
              <a:rPr lang="uk-UA" smtClean="0"/>
              <a:pPr/>
              <a:t>10.04.2013</a:t>
            </a:fld>
            <a:endParaRPr lang="uk-UA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A1EB42E-8845-4224-BD30-E338C1CCBA5E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  <p:transition spd="med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5E98B-1D0A-4ABE-94F9-95FE710CFD07}" type="datetimeFigureOut">
              <a:rPr lang="uk-UA" smtClean="0"/>
              <a:pPr/>
              <a:t>10.04.2013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EB42E-8845-4224-BD30-E338C1CCBA5E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  <p:transition spd="med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5E98B-1D0A-4ABE-94F9-95FE710CFD07}" type="datetimeFigureOut">
              <a:rPr lang="uk-UA" smtClean="0"/>
              <a:pPr/>
              <a:t>10.04.2013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EB42E-8845-4224-BD30-E338C1CCBA5E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  <p:transition spd="med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D35E98B-1D0A-4ABE-94F9-95FE710CFD07}" type="datetimeFigureOut">
              <a:rPr lang="uk-UA" smtClean="0"/>
              <a:pPr/>
              <a:t>10.04.2013</a:t>
            </a:fld>
            <a:endParaRPr lang="uk-UA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8A1EB42E-8845-4224-BD30-E338C1CCBA5E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5E98B-1D0A-4ABE-94F9-95FE710CFD07}" type="datetimeFigureOut">
              <a:rPr lang="uk-UA" smtClean="0"/>
              <a:pPr/>
              <a:t>10.04.2013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EB42E-8845-4224-BD30-E338C1CCBA5E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5E98B-1D0A-4ABE-94F9-95FE710CFD07}" type="datetimeFigureOut">
              <a:rPr lang="uk-UA" smtClean="0"/>
              <a:pPr/>
              <a:t>10.04.2013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EB42E-8845-4224-BD30-E338C1CCBA5E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EB42E-8845-4224-BD30-E338C1CCBA5E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5E98B-1D0A-4ABE-94F9-95FE710CFD07}" type="datetimeFigureOut">
              <a:rPr lang="uk-UA" smtClean="0"/>
              <a:pPr/>
              <a:t>10.04.2013</a:t>
            </a:fld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5E98B-1D0A-4ABE-94F9-95FE710CFD07}" type="datetimeFigureOut">
              <a:rPr lang="uk-UA" smtClean="0"/>
              <a:pPr/>
              <a:t>10.04.2013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EB42E-8845-4224-BD30-E338C1CCBA5E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5E98B-1D0A-4ABE-94F9-95FE710CFD07}" type="datetimeFigureOut">
              <a:rPr lang="uk-UA" smtClean="0"/>
              <a:pPr/>
              <a:t>10.04.2013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EB42E-8845-4224-BD30-E338C1CCBA5E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  <p:transition spd="med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D35E98B-1D0A-4ABE-94F9-95FE710CFD07}" type="datetimeFigureOut">
              <a:rPr lang="uk-UA" smtClean="0"/>
              <a:pPr/>
              <a:t>10.04.2013</a:t>
            </a:fld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A1EB42E-8845-4224-BD30-E338C1CCBA5E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  <p:transition spd="med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5E98B-1D0A-4ABE-94F9-95FE710CFD07}" type="datetimeFigureOut">
              <a:rPr lang="uk-UA" smtClean="0"/>
              <a:pPr/>
              <a:t>10.04.2013</a:t>
            </a:fld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A1EB42E-8845-4224-BD30-E338C1CCBA5E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  <p:transition spd="med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D35E98B-1D0A-4ABE-94F9-95FE710CFD07}" type="datetimeFigureOut">
              <a:rPr lang="uk-UA" smtClean="0"/>
              <a:pPr/>
              <a:t>10.04.2013</a:t>
            </a:fld>
            <a:endParaRPr lang="uk-UA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8A1EB42E-8845-4224-BD30-E338C1CCBA5E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wipe dir="d"/>
  </p:transition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school.xvatit.com/images/6/60/Tyu.jpg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428868"/>
            <a:ext cx="7868308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perspectiveHeroicExtremeLeftFacing"/>
              <a:lightRig rig="threePt" dir="t"/>
            </a:scene3d>
            <a:sp3d extrusionH="57150">
              <a:bevelT w="57150" h="38100" prst="artDeco"/>
            </a:sp3d>
          </a:bodyPr>
          <a:lstStyle/>
          <a:p>
            <a:pPr algn="ctr"/>
            <a:r>
              <a:rPr lang="uk-UA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60007" dir="2000400" sy="-30000" kx="-800400" algn="bl" rotWithShape="0">
                    <a:prstClr val="black">
                      <a:alpha val="20000"/>
                    </a:prstClr>
                  </a:outerShdw>
                </a:effectLst>
              </a:rPr>
              <a:t>Міжнародна валютна система </a:t>
            </a:r>
            <a:endParaRPr lang="uk-UA" sz="4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outerShdw blurRad="60007" dir="2000400" sy="-30000" kx="-800400" algn="bl" rotWithShape="0">
                  <a:prstClr val="black">
                    <a:alpha val="20000"/>
                  </a:prstClr>
                </a:outerShdw>
              </a:effectLst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57356" y="2428868"/>
            <a:ext cx="5297284" cy="923330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lIns="91440" tIns="45720" rIns="91440" bIns="45720">
            <a:prstTxWarp prst="textArchDown">
              <a:avLst/>
            </a:prstTxWarp>
            <a:spAutoFit/>
          </a:bodyPr>
          <a:lstStyle/>
          <a:p>
            <a:pPr algn="ctr"/>
            <a:r>
              <a:rPr lang="uk-UA" sz="5400" b="1" cap="none" spc="5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Дякую за увагу</a:t>
            </a:r>
            <a:endParaRPr lang="uk-UA" sz="5400" b="1" cap="none" spc="5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785794"/>
            <a:ext cx="850112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1" dirty="0" smtClean="0">
                <a:solidFill>
                  <a:schemeClr val="accent6">
                    <a:lumMod val="50000"/>
                  </a:schemeClr>
                </a:solidFill>
              </a:rPr>
              <a:t>Міжнародна валютна система</a:t>
            </a:r>
          </a:p>
          <a:p>
            <a:pPr algn="just"/>
            <a:endParaRPr lang="uk-UA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just"/>
            <a:r>
              <a:rPr lang="uk-UA" b="1" dirty="0" smtClean="0">
                <a:solidFill>
                  <a:schemeClr val="accent6">
                    <a:lumMod val="50000"/>
                  </a:schemeClr>
                </a:solidFill>
              </a:rPr>
              <a:t>— це форма організації міжнародних валютних (грошових) відносин, що історично склалася і закріплена міждержавною домовленістю. </a:t>
            </a:r>
          </a:p>
          <a:p>
            <a:pPr algn="just"/>
            <a:endParaRPr lang="uk-UA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just"/>
            <a:r>
              <a:rPr lang="uk-UA" b="1" dirty="0" smtClean="0">
                <a:solidFill>
                  <a:schemeClr val="accent6">
                    <a:lumMod val="50000"/>
                  </a:schemeClr>
                </a:solidFill>
              </a:rPr>
              <a:t>— це сукупність способів, інструментів і міждержавних органів, за допомогою яких здійснюється взаємний платіжно-розрахунковий оборот у рамках світового господарства.</a:t>
            </a:r>
            <a:endParaRPr lang="uk-UA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25602" name="Picture 2" descr="http://www.ural.ru/gallery/news/economic/money/eur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14612" y="3571876"/>
            <a:ext cx="3048000" cy="22860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Файл:Tyu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2976" y="928670"/>
            <a:ext cx="6572296" cy="56821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Прямоугольник 2"/>
          <p:cNvSpPr/>
          <p:nvPr/>
        </p:nvSpPr>
        <p:spPr>
          <a:xfrm>
            <a:off x="2714612" y="0"/>
            <a:ext cx="33261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5400" b="1" cap="none" spc="30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З </a:t>
            </a:r>
            <a:r>
              <a:rPr lang="uk-UA" sz="5400" b="1" spc="30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і</a:t>
            </a:r>
            <a:r>
              <a:rPr lang="uk-UA" sz="5400" b="1" cap="none" spc="30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сторії</a:t>
            </a:r>
            <a:endParaRPr lang="uk-UA" sz="5400" b="1" cap="none" spc="30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785794"/>
            <a:ext cx="8286808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i="1" dirty="0" smtClean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uk-UA" i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uk-UA" i="1" dirty="0" smtClean="0">
                <a:solidFill>
                  <a:schemeClr val="accent6">
                    <a:lumMod val="50000"/>
                  </a:schemeClr>
                </a:solidFill>
              </a:rPr>
              <a:t>1. Міжнародна ліквідність</a:t>
            </a:r>
            <a:br>
              <a:rPr lang="uk-UA" i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uk-UA" i="1" dirty="0" smtClean="0">
                <a:solidFill>
                  <a:schemeClr val="accent6">
                    <a:lumMod val="50000"/>
                  </a:schemeClr>
                </a:solidFill>
              </a:rPr>
              <a:t>Сукупність усіх платіжних інструментів, що можуть бути використані у валютних розрахунках:</a:t>
            </a:r>
            <a:br>
              <a:rPr lang="uk-UA" i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uk-UA" i="1" dirty="0" smtClean="0">
                <a:solidFill>
                  <a:schemeClr val="accent6">
                    <a:lumMod val="50000"/>
                  </a:schemeClr>
                </a:solidFill>
              </a:rPr>
              <a:t>• золото;</a:t>
            </a:r>
            <a:br>
              <a:rPr lang="uk-UA" i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uk-UA" i="1" dirty="0" smtClean="0">
                <a:solidFill>
                  <a:schemeClr val="accent6">
                    <a:lumMod val="50000"/>
                  </a:schemeClr>
                </a:solidFill>
              </a:rPr>
              <a:t>• кредитні гроші (векселі, банкноти, чеки, депозити);</a:t>
            </a:r>
            <a:br>
              <a:rPr lang="uk-UA" i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uk-UA" i="1" dirty="0" smtClean="0">
                <a:solidFill>
                  <a:schemeClr val="accent6">
                    <a:lumMod val="50000"/>
                  </a:schemeClr>
                </a:solidFill>
              </a:rPr>
              <a:t>• міжнародні гроші (СДР, Європейська валютна одиниця (ЕКЮ), євро).</a:t>
            </a:r>
            <a:br>
              <a:rPr lang="uk-UA" i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uk-UA" i="1" dirty="0" smtClean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uk-UA" i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uk-UA" i="1" dirty="0" smtClean="0">
                <a:solidFill>
                  <a:schemeClr val="accent6">
                    <a:lumMod val="50000"/>
                  </a:schemeClr>
                </a:solidFill>
              </a:rPr>
              <a:t>2. Валютний курс</a:t>
            </a:r>
            <a:br>
              <a:rPr lang="uk-UA" i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uk-UA" i="1" dirty="0" smtClean="0">
                <a:solidFill>
                  <a:schemeClr val="accent6">
                    <a:lumMod val="50000"/>
                  </a:schemeClr>
                </a:solidFill>
              </a:rPr>
              <a:t>Кількісне співвідношення обміну однієї національної одиниці на грошові одиниці інших країн.</a:t>
            </a:r>
            <a:br>
              <a:rPr lang="uk-UA" i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uk-UA" i="1" dirty="0" smtClean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uk-UA" i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uk-UA" i="1" dirty="0" smtClean="0">
                <a:solidFill>
                  <a:schemeClr val="accent6">
                    <a:lumMod val="50000"/>
                  </a:schemeClr>
                </a:solidFill>
              </a:rPr>
              <a:t>3. Валютні ринки</a:t>
            </a:r>
            <a:br>
              <a:rPr lang="uk-UA" i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uk-UA" i="1" dirty="0" smtClean="0">
                <a:solidFill>
                  <a:schemeClr val="accent6">
                    <a:lumMod val="50000"/>
                  </a:schemeClr>
                </a:solidFill>
              </a:rPr>
              <a:t>Система механізмів, функціонування яких забезпечує купівлю-продаж національних грошових одиниць та іноземних валют для обслуговування міжнародних платежів.</a:t>
            </a:r>
            <a:br>
              <a:rPr lang="uk-UA" i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uk-UA" i="1" dirty="0" smtClean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uk-UA" i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uk-UA" i="1" dirty="0" smtClean="0">
                <a:solidFill>
                  <a:schemeClr val="accent6">
                    <a:lumMod val="50000"/>
                  </a:schemeClr>
                </a:solidFill>
              </a:rPr>
              <a:t>4. Міжнародні валютно-фінансові організації</a:t>
            </a:r>
            <a:br>
              <a:rPr lang="uk-UA" i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uk-UA" i="1" dirty="0" smtClean="0">
                <a:solidFill>
                  <a:schemeClr val="accent6">
                    <a:lumMod val="50000"/>
                  </a:schemeClr>
                </a:solidFill>
              </a:rPr>
              <a:t>Забезпечують взаємодію країн під час вирішення міжнародних валютних проблем, сприяють стабілізації валют, створенню системи платежів і розрахунків. Головні організації: Міжнародний валютний фонд, Світовий банк .</a:t>
            </a:r>
            <a:br>
              <a:rPr lang="uk-UA" i="1" dirty="0" smtClean="0">
                <a:solidFill>
                  <a:schemeClr val="accent6">
                    <a:lumMod val="50000"/>
                  </a:schemeClr>
                </a:solidFill>
              </a:rPr>
            </a:br>
            <a:endParaRPr lang="uk-UA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857356" y="0"/>
            <a:ext cx="5186035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3200" b="1" i="1" u="sng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Елементи міжнародної</a:t>
            </a:r>
          </a:p>
          <a:p>
            <a:pPr algn="ctr"/>
            <a:r>
              <a:rPr lang="uk-UA" sz="3200" b="1" i="1" u="sng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валютної системи</a:t>
            </a:r>
            <a:endParaRPr lang="uk-UA" sz="3200" b="1" cap="none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1428736"/>
            <a:ext cx="8429684" cy="4801314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uk-UA" i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/>
            </a:r>
            <a:br>
              <a:rPr lang="uk-UA" i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</a:br>
            <a:r>
              <a:rPr lang="uk-UA" i="1" dirty="0" smtClean="0">
                <a:solidFill>
                  <a:srgbClr val="002060"/>
                </a:solidFill>
              </a:rPr>
              <a:t>1. Вільно конвертовані</a:t>
            </a:r>
          </a:p>
          <a:p>
            <a:r>
              <a:rPr lang="uk-UA" i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/>
            </a:r>
            <a:br>
              <a:rPr lang="uk-UA" i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</a:br>
            <a:r>
              <a:rPr lang="uk-UA" i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Валюти, що без обмеження обмінюються на будь-які інші іноземні валюти — грошові одиниці інших країн (американський долар, японська єна, євро тощо)</a:t>
            </a:r>
            <a:br>
              <a:rPr lang="uk-UA" i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</a:br>
            <a:r>
              <a:rPr lang="uk-UA" i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/>
            </a:r>
            <a:br>
              <a:rPr lang="uk-UA" i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</a:br>
            <a:r>
              <a:rPr lang="uk-UA" i="1" dirty="0" smtClean="0">
                <a:solidFill>
                  <a:srgbClr val="002060"/>
                </a:solidFill>
              </a:rPr>
              <a:t>2. Частково конвертовані</a:t>
            </a:r>
          </a:p>
          <a:p>
            <a:r>
              <a:rPr lang="uk-UA" i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/>
            </a:r>
            <a:br>
              <a:rPr lang="uk-UA" i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</a:br>
            <a:r>
              <a:rPr lang="uk-UA" i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Валюти держав, які вводять на обмінні операції певні обмеження (гривня України, рубль Росії тощо)</a:t>
            </a:r>
            <a:br>
              <a:rPr lang="uk-UA" i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</a:br>
            <a:r>
              <a:rPr lang="uk-UA" i="1" dirty="0" smtClean="0">
                <a:solidFill>
                  <a:srgbClr val="002060"/>
                </a:solidFill>
              </a:rPr>
              <a:t/>
            </a:r>
            <a:br>
              <a:rPr lang="uk-UA" i="1" dirty="0" smtClean="0">
                <a:solidFill>
                  <a:srgbClr val="002060"/>
                </a:solidFill>
              </a:rPr>
            </a:br>
            <a:r>
              <a:rPr lang="uk-UA" i="1" dirty="0" smtClean="0">
                <a:solidFill>
                  <a:srgbClr val="002060"/>
                </a:solidFill>
              </a:rPr>
              <a:t>3. Неконвертовані (замкнуті)</a:t>
            </a:r>
          </a:p>
          <a:p>
            <a:r>
              <a:rPr lang="uk-UA" i="1" dirty="0" smtClean="0">
                <a:solidFill>
                  <a:srgbClr val="002060"/>
                </a:solidFill>
              </a:rPr>
              <a:t/>
            </a:r>
            <a:br>
              <a:rPr lang="uk-UA" i="1" dirty="0" smtClean="0">
                <a:solidFill>
                  <a:srgbClr val="002060"/>
                </a:solidFill>
              </a:rPr>
            </a:br>
            <a:r>
              <a:rPr lang="uk-UA" i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Валюти країн, у яких уряд забороняє громадянам і фірмам здійснювати валютні операції (раніше — рубль СРСР та валюти інших країн із плановою економікою)</a:t>
            </a:r>
            <a:br>
              <a:rPr lang="uk-UA" i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</a:br>
            <a:endParaRPr lang="uk-UA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428860" y="214290"/>
            <a:ext cx="457029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uk-UA" sz="5400" b="1" i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Види валют </a:t>
            </a:r>
            <a:endParaRPr lang="uk-UA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728" y="3571876"/>
            <a:ext cx="657228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i="1" u="sng" dirty="0" smtClean="0">
                <a:solidFill>
                  <a:schemeClr val="accent6">
                    <a:lumMod val="50000"/>
                  </a:schemeClr>
                </a:solidFill>
              </a:rPr>
              <a:t>Чинники, що впливають на зміну плаваючого курсу</a:t>
            </a:r>
            <a:r>
              <a:rPr lang="uk-UA" i="1" dirty="0" smtClean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uk-UA" i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uk-UA" i="1" dirty="0" smtClean="0">
                <a:solidFill>
                  <a:schemeClr val="accent6">
                    <a:lumMod val="50000"/>
                  </a:schemeClr>
                </a:solidFill>
              </a:rPr>
              <a:t>• Рівень інфляції в країні та за кордоном</a:t>
            </a:r>
            <a:br>
              <a:rPr lang="uk-UA" i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uk-UA" i="1" dirty="0" smtClean="0">
                <a:solidFill>
                  <a:schemeClr val="accent6">
                    <a:lumMod val="50000"/>
                  </a:schemeClr>
                </a:solidFill>
              </a:rPr>
              <a:t>• Темпи зростання продуктивності праці в країні та за кордоном</a:t>
            </a:r>
            <a:br>
              <a:rPr lang="uk-UA" i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uk-UA" i="1" dirty="0" smtClean="0">
                <a:solidFill>
                  <a:schemeClr val="accent6">
                    <a:lumMod val="50000"/>
                  </a:schemeClr>
                </a:solidFill>
              </a:rPr>
              <a:t>• Рівень реальних відсоткових ставок у країні та за кордоном</a:t>
            </a:r>
            <a:br>
              <a:rPr lang="uk-UA" i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uk-UA" i="1" dirty="0" smtClean="0">
                <a:solidFill>
                  <a:schemeClr val="accent6">
                    <a:lumMod val="50000"/>
                  </a:schemeClr>
                </a:solidFill>
              </a:rPr>
              <a:t>• Зростання доходів населення </a:t>
            </a:r>
            <a:br>
              <a:rPr lang="uk-UA" i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uk-UA" i="1" dirty="0" smtClean="0">
                <a:solidFill>
                  <a:schemeClr val="accent6">
                    <a:lumMod val="50000"/>
                  </a:schemeClr>
                </a:solidFill>
              </a:rPr>
              <a:t>• Банківські інтервенції (утручання центрального банку в процес формування валютного курсу)</a:t>
            </a:r>
            <a:br>
              <a:rPr lang="uk-UA" i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uk-UA" i="1" dirty="0" smtClean="0">
                <a:solidFill>
                  <a:schemeClr val="accent6">
                    <a:lumMod val="50000"/>
                  </a:schemeClr>
                </a:solidFill>
              </a:rPr>
              <a:t>• Стан платіжного балансу країни</a:t>
            </a:r>
            <a:br>
              <a:rPr lang="uk-UA" i="1" dirty="0" smtClean="0">
                <a:solidFill>
                  <a:schemeClr val="accent6">
                    <a:lumMod val="50000"/>
                  </a:schemeClr>
                </a:solidFill>
              </a:rPr>
            </a:br>
            <a:endParaRPr lang="uk-UA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214546" y="214290"/>
            <a:ext cx="42550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5400" b="1" i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Курс валют</a:t>
            </a:r>
            <a:endParaRPr lang="uk-UA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85720" y="1428736"/>
            <a:ext cx="3071834" cy="1754326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i="1" dirty="0" smtClean="0">
                <a:solidFill>
                  <a:schemeClr val="accent6">
                    <a:lumMod val="50000"/>
                  </a:schemeClr>
                </a:solidFill>
              </a:rPr>
              <a:t>1. Фіксований</a:t>
            </a:r>
            <a:br>
              <a:rPr lang="uk-UA" i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uk-UA" i="1" dirty="0" smtClean="0">
                <a:solidFill>
                  <a:schemeClr val="accent6">
                    <a:lumMod val="50000"/>
                  </a:schemeClr>
                </a:solidFill>
              </a:rPr>
              <a:t>Установлюється на основі міждержавних угод або офіційних державних постанов</a:t>
            </a:r>
            <a:br>
              <a:rPr lang="uk-UA" i="1" dirty="0" smtClean="0">
                <a:solidFill>
                  <a:schemeClr val="accent6">
                    <a:lumMod val="50000"/>
                  </a:schemeClr>
                </a:solidFill>
              </a:rPr>
            </a:br>
            <a:endParaRPr lang="uk-UA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357818" y="1428736"/>
            <a:ext cx="3071834" cy="1785950"/>
          </a:xfrm>
          <a:prstGeom prst="rect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i="1" dirty="0" smtClean="0">
                <a:solidFill>
                  <a:schemeClr val="accent6">
                    <a:lumMod val="50000"/>
                  </a:schemeClr>
                </a:solidFill>
              </a:rPr>
              <a:t>2. Плаваючий</a:t>
            </a:r>
            <a:br>
              <a:rPr lang="uk-UA" i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uk-UA" i="1" dirty="0" smtClean="0">
                <a:solidFill>
                  <a:schemeClr val="accent6">
                    <a:lumMod val="50000"/>
                  </a:schemeClr>
                </a:solidFill>
              </a:rPr>
              <a:t>Формується на валютних ринках під впливом попиту та пропозиції на певні види валют.</a:t>
            </a:r>
            <a:br>
              <a:rPr lang="uk-UA" i="1" dirty="0" smtClean="0">
                <a:solidFill>
                  <a:schemeClr val="accent6">
                    <a:lumMod val="50000"/>
                  </a:schemeClr>
                </a:solidFill>
              </a:rPr>
            </a:br>
            <a:endParaRPr lang="uk-UA" i="1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2214554"/>
            <a:ext cx="828680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AutoNum type="arabicPeriod"/>
            </a:pPr>
            <a:r>
              <a:rPr lang="uk-UA" i="1" dirty="0" smtClean="0">
                <a:solidFill>
                  <a:schemeClr val="accent6">
                    <a:lumMod val="50000"/>
                  </a:schemeClr>
                </a:solidFill>
              </a:rPr>
              <a:t>Кожна країна — член МВФ — не повинна допускати маніпуляції валютними курсами, яка дасть їй можливість одержати несправедливі конкурентні переваги перед іншими країнами.</a:t>
            </a:r>
          </a:p>
          <a:p>
            <a:pPr marL="342900" indent="-342900" algn="just">
              <a:buAutoNum type="arabicPeriod"/>
            </a:pPr>
            <a:endParaRPr lang="uk-UA" i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 algn="just">
              <a:buAutoNum type="arabicPeriod"/>
            </a:pPr>
            <a:r>
              <a:rPr lang="uk-UA" i="1" dirty="0" smtClean="0">
                <a:solidFill>
                  <a:schemeClr val="accent6">
                    <a:lumMod val="50000"/>
                  </a:schemeClr>
                </a:solidFill>
              </a:rPr>
              <a:t>Обов'язком кожного члена МВФ є валютне регулювання, спрямоване на попередження негативних наслідків, обумовлених різкими коливаннями обмінних курсів.</a:t>
            </a:r>
          </a:p>
          <a:p>
            <a:pPr marL="342900" indent="-342900" algn="just">
              <a:buAutoNum type="arabicPeriod"/>
            </a:pPr>
            <a:endParaRPr lang="uk-UA" i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buAutoNum type="arabicPeriod"/>
            </a:pPr>
            <a:r>
              <a:rPr lang="uk-UA" i="1" dirty="0" smtClean="0">
                <a:solidFill>
                  <a:schemeClr val="accent6">
                    <a:lumMod val="50000"/>
                  </a:schemeClr>
                </a:solidFill>
              </a:rPr>
              <a:t>Під час проведення політики регулювання валютних курсів мають враховуватися інтереси інших членів МВФ.</a:t>
            </a:r>
            <a:br>
              <a:rPr lang="uk-UA" i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uk-UA" i="1" dirty="0" smtClean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uk-UA" i="1" dirty="0" smtClean="0">
                <a:solidFill>
                  <a:schemeClr val="accent6">
                    <a:lumMod val="50000"/>
                  </a:schemeClr>
                </a:solidFill>
              </a:rPr>
            </a:br>
            <a:endParaRPr lang="uk-UA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28596" y="285728"/>
            <a:ext cx="8096529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28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Принципи міжнародної валютної політики,</a:t>
            </a:r>
          </a:p>
          <a:p>
            <a:pPr algn="ctr"/>
            <a:r>
              <a:rPr lang="uk-UA" sz="28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закріплені Статутом МВФ</a:t>
            </a:r>
            <a:endParaRPr lang="uk-UA" sz="28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1928802"/>
            <a:ext cx="821537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Clr>
                <a:schemeClr val="accent5">
                  <a:lumMod val="75000"/>
                </a:schemeClr>
              </a:buClr>
              <a:buFont typeface="Wingdings" pitchFamily="2" charset="2"/>
              <a:buChar char="q"/>
            </a:pPr>
            <a:r>
              <a:rPr lang="uk-UA" i="1" dirty="0" smtClean="0">
                <a:solidFill>
                  <a:schemeClr val="accent6">
                    <a:lumMod val="50000"/>
                  </a:schemeClr>
                </a:solidFill>
              </a:rPr>
              <a:t>Україна стала членом МВФ у 1992 р. </a:t>
            </a:r>
          </a:p>
          <a:p>
            <a:pPr marL="342900" indent="-342900">
              <a:buClr>
                <a:schemeClr val="accent5">
                  <a:lumMod val="75000"/>
                </a:schemeClr>
              </a:buClr>
              <a:buFont typeface="Wingdings" pitchFamily="2" charset="2"/>
              <a:buChar char="q"/>
            </a:pPr>
            <a:endParaRPr lang="uk-UA" i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buClr>
                <a:schemeClr val="accent5">
                  <a:lumMod val="75000"/>
                </a:schemeClr>
              </a:buClr>
              <a:buFont typeface="Wingdings" pitchFamily="2" charset="2"/>
              <a:buChar char="q"/>
            </a:pPr>
            <a:r>
              <a:rPr lang="uk-UA" i="1" dirty="0" smtClean="0">
                <a:solidFill>
                  <a:schemeClr val="accent6">
                    <a:lumMod val="50000"/>
                  </a:schemeClr>
                </a:solidFill>
              </a:rPr>
              <a:t>1992р. було створено Українську міжбанківську валютну біржу, що здійснює валютні операції.</a:t>
            </a:r>
          </a:p>
          <a:p>
            <a:pPr marL="342900" indent="-342900">
              <a:buClr>
                <a:schemeClr val="accent5">
                  <a:lumMod val="75000"/>
                </a:schemeClr>
              </a:buClr>
            </a:pPr>
            <a:r>
              <a:rPr lang="uk-UA" i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</a:p>
          <a:p>
            <a:pPr marL="342900" indent="-342900">
              <a:buClr>
                <a:schemeClr val="accent5">
                  <a:lumMod val="75000"/>
                </a:schemeClr>
              </a:buClr>
              <a:buFont typeface="Wingdings" pitchFamily="2" charset="2"/>
              <a:buChar char="q"/>
            </a:pPr>
            <a:r>
              <a:rPr lang="uk-UA" i="1" dirty="0" smtClean="0">
                <a:solidFill>
                  <a:schemeClr val="accent6">
                    <a:lumMod val="50000"/>
                  </a:schemeClr>
                </a:solidFill>
              </a:rPr>
              <a:t>Із 1994 р. валютний курс української грошової одиниці на основі щоденних торгів на валютній біржі почав установлювати НБУ.</a:t>
            </a:r>
            <a:br>
              <a:rPr lang="uk-UA" i="1" dirty="0" smtClean="0">
                <a:solidFill>
                  <a:schemeClr val="accent6">
                    <a:lumMod val="50000"/>
                  </a:schemeClr>
                </a:solidFill>
              </a:rPr>
            </a:br>
            <a:endParaRPr lang="uk-UA" i="1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uk-UA" i="1" dirty="0" smtClean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uk-UA" i="1" dirty="0" smtClean="0">
                <a:solidFill>
                  <a:schemeClr val="accent6">
                    <a:lumMod val="50000"/>
                  </a:schemeClr>
                </a:solidFill>
              </a:rPr>
            </a:br>
            <a:endParaRPr lang="uk-UA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43174" y="428604"/>
            <a:ext cx="368607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КОРИСНЕ</a:t>
            </a:r>
            <a:endParaRPr lang="ru-RU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1428737"/>
            <a:ext cx="857256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i="1" dirty="0" smtClean="0">
                <a:solidFill>
                  <a:srgbClr val="C00000"/>
                </a:solidFill>
              </a:rPr>
              <a:t>Валюта (від латин — коштую) — грошова одиниця будь-якої країни (наприклад, гривня — валюта України, долар — валюта США). </a:t>
            </a:r>
          </a:p>
          <a:p>
            <a:r>
              <a:rPr lang="uk-UA" i="1" dirty="0" smtClean="0">
                <a:solidFill>
                  <a:srgbClr val="C00000"/>
                </a:solidFill>
              </a:rPr>
              <a:t/>
            </a:r>
            <a:br>
              <a:rPr lang="uk-UA" i="1" dirty="0" smtClean="0">
                <a:solidFill>
                  <a:srgbClr val="C00000"/>
                </a:solidFill>
              </a:rPr>
            </a:br>
            <a:r>
              <a:rPr lang="uk-UA" i="1" dirty="0" smtClean="0">
                <a:solidFill>
                  <a:srgbClr val="C00000"/>
                </a:solidFill>
              </a:rPr>
              <a:t>Валютний курс — ціна грошової одиниці однієї країни, виражена у грошових одиницях інших країн. </a:t>
            </a:r>
          </a:p>
          <a:p>
            <a:r>
              <a:rPr lang="uk-UA" i="1" dirty="0" smtClean="0">
                <a:solidFill>
                  <a:srgbClr val="C00000"/>
                </a:solidFill>
              </a:rPr>
              <a:t/>
            </a:r>
            <a:br>
              <a:rPr lang="uk-UA" i="1" dirty="0" smtClean="0">
                <a:solidFill>
                  <a:srgbClr val="C00000"/>
                </a:solidFill>
              </a:rPr>
            </a:br>
            <a:r>
              <a:rPr lang="uk-UA" i="1" dirty="0" smtClean="0">
                <a:solidFill>
                  <a:srgbClr val="C00000"/>
                </a:solidFill>
              </a:rPr>
              <a:t>Конвертованість — вільний обмін національної грошової одиниці на інші валюти за діючим курсом.</a:t>
            </a:r>
          </a:p>
          <a:p>
            <a:endParaRPr lang="uk-UA" i="1" dirty="0" smtClean="0">
              <a:solidFill>
                <a:srgbClr val="C00000"/>
              </a:solidFill>
            </a:endParaRPr>
          </a:p>
          <a:p>
            <a:r>
              <a:rPr lang="uk-UA" i="1" dirty="0" smtClean="0">
                <a:solidFill>
                  <a:srgbClr val="C00000"/>
                </a:solidFill>
              </a:rPr>
              <a:t>Девальвація — цілеспрямовані дії відповідних державних структур, спрямовані на зниження обмінного курсу валюти власної країни щодо валюти іншої країни. </a:t>
            </a:r>
          </a:p>
          <a:p>
            <a:r>
              <a:rPr lang="uk-UA" i="1" dirty="0" smtClean="0">
                <a:solidFill>
                  <a:srgbClr val="C00000"/>
                </a:solidFill>
              </a:rPr>
              <a:t/>
            </a:r>
            <a:br>
              <a:rPr lang="uk-UA" i="1" dirty="0" smtClean="0">
                <a:solidFill>
                  <a:srgbClr val="C00000"/>
                </a:solidFill>
              </a:rPr>
            </a:br>
            <a:r>
              <a:rPr lang="uk-UA" i="1" dirty="0" smtClean="0">
                <a:solidFill>
                  <a:srgbClr val="C00000"/>
                </a:solidFill>
              </a:rPr>
              <a:t>Ревальвація — офіційне підвищення курсу національної валюти. </a:t>
            </a:r>
          </a:p>
          <a:p>
            <a:r>
              <a:rPr lang="uk-UA" i="1" dirty="0" smtClean="0">
                <a:solidFill>
                  <a:srgbClr val="C00000"/>
                </a:solidFill>
              </a:rPr>
              <a:t/>
            </a:r>
            <a:br>
              <a:rPr lang="uk-UA" i="1" dirty="0" smtClean="0">
                <a:solidFill>
                  <a:srgbClr val="C00000"/>
                </a:solidFill>
              </a:rPr>
            </a:br>
            <a:r>
              <a:rPr lang="uk-UA" i="1" dirty="0" smtClean="0">
                <a:solidFill>
                  <a:srgbClr val="C00000"/>
                </a:solidFill>
              </a:rPr>
              <a:t>Валютна інтервенція — форма політики валютного регулювання, пов'язана з купівлею-продажем власної валюти на валютному ринку, яка приводить до певної кореляції (зміни) її обмінного курсу.</a:t>
            </a:r>
            <a:br>
              <a:rPr lang="uk-UA" i="1" dirty="0" smtClean="0">
                <a:solidFill>
                  <a:srgbClr val="C00000"/>
                </a:solidFill>
              </a:rPr>
            </a:br>
            <a:endParaRPr lang="uk-UA" i="1" dirty="0" smtClean="0">
              <a:solidFill>
                <a:srgbClr val="C00000"/>
              </a:solidFill>
            </a:endParaRPr>
          </a:p>
          <a:p>
            <a:r>
              <a:rPr lang="uk-UA" i="1" dirty="0" smtClean="0">
                <a:solidFill>
                  <a:srgbClr val="C00000"/>
                </a:solidFill>
              </a:rPr>
              <a:t/>
            </a:r>
            <a:br>
              <a:rPr lang="uk-UA" i="1" dirty="0" smtClean="0">
                <a:solidFill>
                  <a:srgbClr val="C00000"/>
                </a:solidFill>
              </a:rPr>
            </a:br>
            <a:endParaRPr lang="uk-UA" i="1" dirty="0">
              <a:solidFill>
                <a:srgbClr val="C0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285984" y="428604"/>
            <a:ext cx="432541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/>
            </a:scene3d>
            <a:sp3d contourW="19050" prstMaterial="clear">
              <a:bevelT w="50800" h="50800"/>
              <a:contourClr>
                <a:schemeClr val="accent5">
                  <a:tint val="70000"/>
                  <a:satMod val="180000"/>
                  <a:alpha val="70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err="1" smtClean="0">
                <a:ln/>
                <a:solidFill>
                  <a:srgbClr val="C00000"/>
                </a:solidFill>
                <a:effectLst/>
              </a:rPr>
              <a:t>Визначення</a:t>
            </a:r>
            <a:endParaRPr lang="ru-RU" sz="5400" b="1" cap="none" spc="0" dirty="0">
              <a:ln/>
              <a:solidFill>
                <a:srgbClr val="C00000"/>
              </a:solidFill>
              <a:effectLst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Другая 2">
      <a:dk1>
        <a:srgbClr val="F6C120"/>
      </a:dk1>
      <a:lt1>
        <a:srgbClr val="FFC000"/>
      </a:lt1>
      <a:dk2>
        <a:srgbClr val="FFC000"/>
      </a:dk2>
      <a:lt2>
        <a:srgbClr val="FFFF00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78</TotalTime>
  <Words>213</Words>
  <Application>Microsoft Office PowerPoint</Application>
  <PresentationFormat>Экран (4:3)</PresentationFormat>
  <Paragraphs>43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Бумажная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Настя</dc:creator>
  <cp:lastModifiedBy>HP</cp:lastModifiedBy>
  <cp:revision>11</cp:revision>
  <dcterms:created xsi:type="dcterms:W3CDTF">2010-05-05T12:23:39Z</dcterms:created>
  <dcterms:modified xsi:type="dcterms:W3CDTF">2013-04-10T06:59:28Z</dcterms:modified>
</cp:coreProperties>
</file>