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7" r:id="rId1"/>
  </p:sldMasterIdLst>
  <p:notesMasterIdLst>
    <p:notesMasterId r:id="rId33"/>
  </p:notesMasterIdLst>
  <p:sldIdLst>
    <p:sldId id="256" r:id="rId2"/>
    <p:sldId id="257" r:id="rId3"/>
    <p:sldId id="286" r:id="rId4"/>
    <p:sldId id="290" r:id="rId5"/>
    <p:sldId id="297" r:id="rId6"/>
    <p:sldId id="298" r:id="rId7"/>
    <p:sldId id="299" r:id="rId8"/>
    <p:sldId id="300" r:id="rId9"/>
    <p:sldId id="291" r:id="rId10"/>
    <p:sldId id="292" r:id="rId11"/>
    <p:sldId id="301" r:id="rId12"/>
    <p:sldId id="302" r:id="rId13"/>
    <p:sldId id="303" r:id="rId14"/>
    <p:sldId id="308" r:id="rId15"/>
    <p:sldId id="305" r:id="rId16"/>
    <p:sldId id="309" r:id="rId17"/>
    <p:sldId id="306" r:id="rId18"/>
    <p:sldId id="310" r:id="rId19"/>
    <p:sldId id="304" r:id="rId20"/>
    <p:sldId id="307" r:id="rId21"/>
    <p:sldId id="288" r:id="rId22"/>
    <p:sldId id="316" r:id="rId23"/>
    <p:sldId id="311" r:id="rId24"/>
    <p:sldId id="312" r:id="rId25"/>
    <p:sldId id="313" r:id="rId26"/>
    <p:sldId id="314" r:id="rId27"/>
    <p:sldId id="318" r:id="rId28"/>
    <p:sldId id="315" r:id="rId29"/>
    <p:sldId id="319" r:id="rId30"/>
    <p:sldId id="317" r:id="rId31"/>
    <p:sldId id="258" r:id="rId32"/>
  </p:sldIdLst>
  <p:sldSz cx="9144000" cy="5143500" type="screen16x9"/>
  <p:notesSz cx="6858000" cy="9144000"/>
  <p:embeddedFontLst>
    <p:embeddedFont>
      <p:font typeface="Roboto Condensed" panose="020B0604020202020204" charset="0"/>
      <p:regular r:id="rId34"/>
      <p:bold r:id="rId35"/>
      <p:italic r:id="rId36"/>
      <p:boldItalic r:id="rId37"/>
    </p:embeddedFont>
    <p:embeddedFont>
      <p:font typeface="Tahoma" panose="020B0604030504040204" pitchFamily="34" charset="0"/>
      <p:regular r:id="rId38"/>
      <p:bold r:id="rId39"/>
    </p:embeddedFont>
    <p:embeddedFont>
      <p:font typeface="Arvo" panose="020B0604020202020204" charset="0"/>
      <p:regular r:id="rId40"/>
      <p:bold r:id="rId41"/>
      <p:italic r:id="rId42"/>
      <p:boldItalic r:id="rId43"/>
    </p:embeddedFont>
    <p:embeddedFont>
      <p:font typeface="Roboto Condensed Light" panose="020B0604020202020204" charset="0"/>
      <p:regular r:id="rId44"/>
      <p:bold r:id="rId45"/>
      <p:italic r:id="rId46"/>
      <p:boldItalic r:id="rId4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25D08E4-4CB9-4A25-91DF-C19B82DA8EF8}">
  <a:tblStyle styleId="{025D08E4-4CB9-4A25-91DF-C19B82DA8EF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2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6.fntdata"/><Relationship Id="rId21" Type="http://schemas.openxmlformats.org/officeDocument/2006/relationships/slide" Target="slides/slide20.xml"/><Relationship Id="rId34" Type="http://schemas.openxmlformats.org/officeDocument/2006/relationships/font" Target="fonts/font1.fntdata"/><Relationship Id="rId42" Type="http://schemas.openxmlformats.org/officeDocument/2006/relationships/font" Target="fonts/font9.fntdata"/><Relationship Id="rId47" Type="http://schemas.openxmlformats.org/officeDocument/2006/relationships/font" Target="fonts/font14.fntdata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font" Target="fonts/font4.fntdata"/><Relationship Id="rId40" Type="http://schemas.openxmlformats.org/officeDocument/2006/relationships/font" Target="fonts/font7.fntdata"/><Relationship Id="rId45" Type="http://schemas.openxmlformats.org/officeDocument/2006/relationships/font" Target="fonts/font12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3.fntdata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font" Target="fonts/font1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font" Target="fonts/font2.fntdata"/><Relationship Id="rId43" Type="http://schemas.openxmlformats.org/officeDocument/2006/relationships/font" Target="fonts/font10.fntdata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font" Target="fonts/font5.fntdata"/><Relationship Id="rId46" Type="http://schemas.openxmlformats.org/officeDocument/2006/relationships/font" Target="fonts/font13.fntdata"/><Relationship Id="rId20" Type="http://schemas.openxmlformats.org/officeDocument/2006/relationships/slide" Target="slides/slide19.xml"/><Relationship Id="rId41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3224018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402583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013345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75862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905516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966860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4774272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1634541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8728285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4209215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604975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314142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9200970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884567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670774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6468244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2804887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4587035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4358348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4028792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8825309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3563326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432611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2225954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088611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1" name="Google Shape;211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208896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919747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09373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51275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223848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369428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375577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7544483" y="657775"/>
            <a:ext cx="1299300" cy="432900"/>
          </a:xfrm>
          <a:prstGeom prst="triangle">
            <a:avLst>
              <a:gd name="adj" fmla="val 32425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-7088"/>
            <a:ext cx="8661398" cy="5150588"/>
            <a:chOff x="0" y="-7088"/>
            <a:chExt cx="8661398" cy="5150588"/>
          </a:xfrm>
        </p:grpSpPr>
        <p:sp>
          <p:nvSpPr>
            <p:cNvPr id="12" name="Google Shape;12;p2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4" name="Google Shape;14;p2"/>
          <p:cNvGrpSpPr/>
          <p:nvPr/>
        </p:nvGrpSpPr>
        <p:grpSpPr>
          <a:xfrm rot="10800000" flipH="1">
            <a:off x="1" y="1090763"/>
            <a:ext cx="8847502" cy="2961975"/>
            <a:chOff x="-8178042" y="-4493254"/>
            <a:chExt cx="19483598" cy="6522736"/>
          </a:xfrm>
        </p:grpSpPr>
        <p:sp>
          <p:nvSpPr>
            <p:cNvPr id="15" name="Google Shape;15;p2"/>
            <p:cNvSpPr/>
            <p:nvPr/>
          </p:nvSpPr>
          <p:spPr>
            <a:xfrm>
              <a:off x="-8178042" y="-4493118"/>
              <a:ext cx="12968400" cy="652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7" name="Google Shape;17;p2"/>
          <p:cNvGrpSpPr/>
          <p:nvPr/>
        </p:nvGrpSpPr>
        <p:grpSpPr>
          <a:xfrm>
            <a:off x="3677236" y="4278349"/>
            <a:ext cx="5480829" cy="432996"/>
            <a:chOff x="5582265" y="4646738"/>
            <a:chExt cx="5480829" cy="432996"/>
          </a:xfrm>
        </p:grpSpPr>
        <p:sp>
          <p:nvSpPr>
            <p:cNvPr id="18" name="Google Shape;18;p2"/>
            <p:cNvSpPr/>
            <p:nvPr/>
          </p:nvSpPr>
          <p:spPr>
            <a:xfrm rot="10800000">
              <a:off x="5582265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9" name="Google Shape;19;p2"/>
            <p:cNvGrpSpPr/>
            <p:nvPr/>
          </p:nvGrpSpPr>
          <p:grpSpPr>
            <a:xfrm flipH="1">
              <a:off x="5585232" y="4646738"/>
              <a:ext cx="5477861" cy="304551"/>
              <a:chOff x="-24158748" y="330075"/>
              <a:chExt cx="30568423" cy="1699506"/>
            </a:xfrm>
          </p:grpSpPr>
          <p:sp>
            <p:nvSpPr>
              <p:cNvPr id="20" name="Google Shape;20;p2"/>
              <p:cNvSpPr/>
              <p:nvPr/>
            </p:nvSpPr>
            <p:spPr>
              <a:xfrm>
                <a:off x="-24158748" y="330081"/>
                <a:ext cx="289080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4710175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2" name="Google Shape;22;p2"/>
          <p:cNvSpPr txBox="1">
            <a:spLocks noGrp="1"/>
          </p:cNvSpPr>
          <p:nvPr>
            <p:ph type="ctrTitle"/>
          </p:nvPr>
        </p:nvSpPr>
        <p:spPr>
          <a:xfrm>
            <a:off x="685800" y="1090750"/>
            <a:ext cx="5367900" cy="296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Google Shape;82;p6"/>
          <p:cNvGrpSpPr/>
          <p:nvPr/>
        </p:nvGrpSpPr>
        <p:grpSpPr>
          <a:xfrm>
            <a:off x="-4" y="40"/>
            <a:ext cx="7072430" cy="1327315"/>
            <a:chOff x="-4" y="40"/>
            <a:chExt cx="7072430" cy="1327315"/>
          </a:xfrm>
        </p:grpSpPr>
        <p:sp>
          <p:nvSpPr>
            <p:cNvPr id="83" name="Google Shape;83;p6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84" name="Google Shape;84;p6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85" name="Google Shape;85;p6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6" name="Google Shape;86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87" name="Google Shape;87;p6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88" name="Google Shape;88;p6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9" name="Google Shape;89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90" name="Google Shape;90;p6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91" name="Google Shape;91;p6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2" name="Google Shape;92;p6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93" name="Google Shape;93;p6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" name="Google Shape;94;p6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5" name="Google Shape;95;p6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96" name="Google Shape;96;p6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" name="Google Shape;97;p6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98" name="Google Shape;98;p6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6"/>
          <p:cNvSpPr txBox="1">
            <a:spLocks noGrp="1"/>
          </p:cNvSpPr>
          <p:nvPr>
            <p:ph type="body" idx="1"/>
          </p:nvPr>
        </p:nvSpPr>
        <p:spPr>
          <a:xfrm>
            <a:off x="814275" y="1537988"/>
            <a:ext cx="3378300" cy="272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400" lvl="1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2pPr>
            <a:lvl3pPr marL="1371600" lvl="2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3pPr>
            <a:lvl4pPr marL="1828800" lvl="3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4pPr>
            <a:lvl5pPr marL="2286000" lvl="4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5pPr>
            <a:lvl6pPr marL="2743200" lvl="5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6pPr>
            <a:lvl7pPr marL="3200400" lvl="6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7pPr>
            <a:lvl8pPr marL="3657600" lvl="7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8pPr>
            <a:lvl9pPr marL="4114800" lvl="8" indent="-355600">
              <a:spcBef>
                <a:spcPts val="1000"/>
              </a:spcBef>
              <a:spcAft>
                <a:spcPts val="1000"/>
              </a:spcAft>
              <a:buSzPts val="2000"/>
              <a:buChar char="▻"/>
              <a:defRPr sz="2000"/>
            </a:lvl9pPr>
          </a:lstStyle>
          <a:p>
            <a:endParaRPr/>
          </a:p>
        </p:txBody>
      </p:sp>
      <p:sp>
        <p:nvSpPr>
          <p:cNvPr id="100" name="Google Shape;100;p6"/>
          <p:cNvSpPr txBox="1">
            <a:spLocks noGrp="1"/>
          </p:cNvSpPr>
          <p:nvPr>
            <p:ph type="body" idx="2"/>
          </p:nvPr>
        </p:nvSpPr>
        <p:spPr>
          <a:xfrm>
            <a:off x="4396123" y="1537988"/>
            <a:ext cx="3378300" cy="272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400" lvl="1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2pPr>
            <a:lvl3pPr marL="1371600" lvl="2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3pPr>
            <a:lvl4pPr marL="1828800" lvl="3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4pPr>
            <a:lvl5pPr marL="2286000" lvl="4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5pPr>
            <a:lvl6pPr marL="2743200" lvl="5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6pPr>
            <a:lvl7pPr marL="3200400" lvl="6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7pPr>
            <a:lvl8pPr marL="3657600" lvl="7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8pPr>
            <a:lvl9pPr marL="4114800" lvl="8" indent="-355600">
              <a:spcBef>
                <a:spcPts val="1000"/>
              </a:spcBef>
              <a:spcAft>
                <a:spcPts val="1000"/>
              </a:spcAft>
              <a:buSzPts val="2000"/>
              <a:buChar char="▻"/>
              <a:defRPr sz="2000"/>
            </a:lvl9pPr>
          </a:lstStyle>
          <a:p>
            <a:endParaRPr/>
          </a:p>
        </p:txBody>
      </p:sp>
      <p:sp>
        <p:nvSpPr>
          <p:cNvPr id="101" name="Google Shape;101;p6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" name="Google Shape;163;p10"/>
          <p:cNvGrpSpPr/>
          <p:nvPr/>
        </p:nvGrpSpPr>
        <p:grpSpPr>
          <a:xfrm rot="10800000">
            <a:off x="-8" y="-2"/>
            <a:ext cx="2202830" cy="670795"/>
            <a:chOff x="5575242" y="4472723"/>
            <a:chExt cx="2202830" cy="670795"/>
          </a:xfrm>
        </p:grpSpPr>
        <p:sp>
          <p:nvSpPr>
            <p:cNvPr id="164" name="Google Shape;164;p10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65" name="Google Shape;165;p10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66" name="Google Shape;166;p10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" name="Google Shape;167;p10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8" name="Google Shape;168;p10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69" name="Google Shape;169;p10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" name="Google Shape;170;p10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71" name="Google Shape;171;p10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172" name="Google Shape;172;p10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73" name="Google Shape;173;p10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74" name="Google Shape;174;p10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" name="Google Shape;175;p10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6" name="Google Shape;176;p10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77" name="Google Shape;177;p10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" name="Google Shape;178;p10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79" name="Google Shape;179;p10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‹№›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14275" y="1327350"/>
            <a:ext cx="6132600" cy="31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▰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‹№›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2" r:id="rId2"/>
    <p:sldLayoutId id="2147483656" r:id="rId3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1"/>
          <p:cNvSpPr txBox="1">
            <a:spLocks noGrp="1"/>
          </p:cNvSpPr>
          <p:nvPr>
            <p:ph type="ctrTitle"/>
          </p:nvPr>
        </p:nvSpPr>
        <p:spPr>
          <a:xfrm>
            <a:off x="685800" y="1090750"/>
            <a:ext cx="5367900" cy="284191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uk-UA" sz="3200" dirty="0" smtClean="0"/>
              <a:t>Лекція 2. </a:t>
            </a:r>
            <a:r>
              <a:rPr lang="uk-UA" sz="3200" dirty="0" smtClean="0"/>
              <a:t>Фактори </a:t>
            </a:r>
            <a:r>
              <a:rPr lang="uk-UA" sz="3200" dirty="0" smtClean="0"/>
              <a:t>що </a:t>
            </a:r>
            <a:r>
              <a:rPr lang="uk-UA" sz="3200" dirty="0" smtClean="0"/>
              <a:t>впливають на формування категоріально-термінологічної бази соціології</a:t>
            </a:r>
            <a:endParaRPr lang="uk-UA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814275" y="411013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ru-RU" dirty="0">
                <a:solidFill>
                  <a:srgbClr val="FFFFFF"/>
                </a:solidFill>
              </a:rPr>
              <a:t>Роль термінології в теоріях середнього рівня</a:t>
            </a:r>
            <a:endParaRPr dirty="0"/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  <p:sp>
        <p:nvSpPr>
          <p:cNvPr id="193" name="Google Shape;193;p12"/>
          <p:cNvSpPr txBox="1">
            <a:spLocks noGrp="1"/>
          </p:cNvSpPr>
          <p:nvPr>
            <p:ph type="body" idx="1"/>
          </p:nvPr>
        </p:nvSpPr>
        <p:spPr>
          <a:xfrm>
            <a:off x="814275" y="1454492"/>
            <a:ext cx="6701647" cy="331079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uk-UA" dirty="0" smtClean="0">
                <a:solidFill>
                  <a:schemeClr val="tx1"/>
                </a:solidFill>
                <a:latin typeface="Tahoma" panose="020B0604030504040204" pitchFamily="34" charset="0"/>
              </a:rPr>
              <a:t>1. Визначення </a:t>
            </a:r>
            <a:r>
              <a:rPr lang="uk-UA" dirty="0">
                <a:solidFill>
                  <a:schemeClr val="tx1"/>
                </a:solidFill>
                <a:latin typeface="Tahoma" panose="020B0604030504040204" pitchFamily="34" charset="0"/>
              </a:rPr>
              <a:t>поняття: теорії середнього рівня часто вводять нові поняття або адаптують існуючі, щоб відповідати конкретним суспільним явищам, що вивчаються. </a:t>
            </a:r>
            <a:endParaRPr lang="uk-UA" dirty="0" smtClean="0">
              <a:solidFill>
                <a:schemeClr val="tx1"/>
              </a:solidFill>
              <a:latin typeface="Tahoma" panose="020B0604030504040204" pitchFamily="34" charset="0"/>
            </a:endParaRPr>
          </a:p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uk-UA" dirty="0" smtClean="0">
                <a:solidFill>
                  <a:schemeClr val="tx1"/>
                </a:solidFill>
                <a:latin typeface="Tahoma" panose="020B0604030504040204" pitchFamily="34" charset="0"/>
              </a:rPr>
              <a:t>Чітка </a:t>
            </a:r>
            <a:r>
              <a:rPr lang="uk-UA" dirty="0">
                <a:solidFill>
                  <a:schemeClr val="tx1"/>
                </a:solidFill>
                <a:latin typeface="Tahoma" panose="020B0604030504040204" pitchFamily="34" charset="0"/>
              </a:rPr>
              <a:t>та точна термінологія має вирішальне значення для точного визначення та передачі цих </a:t>
            </a:r>
            <a:r>
              <a:rPr lang="uk-UA" dirty="0" smtClean="0">
                <a:solidFill>
                  <a:schemeClr val="tx1"/>
                </a:solidFill>
                <a:latin typeface="Tahoma" panose="020B0604030504040204" pitchFamily="34" charset="0"/>
              </a:rPr>
              <a:t>понять та їх співвіднесення з конкретною сферою суспільного життя.</a:t>
            </a:r>
            <a:endParaRPr lang="uk-UA" b="1" dirty="0" smtClean="0">
              <a:solidFill>
                <a:schemeClr val="tx1"/>
              </a:solidFill>
            </a:endParaRPr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5932400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814275" y="411013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ru-RU" dirty="0">
                <a:solidFill>
                  <a:srgbClr val="FFFFFF"/>
                </a:solidFill>
              </a:rPr>
              <a:t>Роль термінології в теоріях середнього рівня</a:t>
            </a:r>
            <a:endParaRPr dirty="0"/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11</a:t>
            </a:fld>
            <a:endParaRPr/>
          </a:p>
        </p:txBody>
      </p:sp>
      <p:sp>
        <p:nvSpPr>
          <p:cNvPr id="193" name="Google Shape;193;p12"/>
          <p:cNvSpPr txBox="1">
            <a:spLocks noGrp="1"/>
          </p:cNvSpPr>
          <p:nvPr>
            <p:ph type="body" idx="1"/>
          </p:nvPr>
        </p:nvSpPr>
        <p:spPr>
          <a:xfrm>
            <a:off x="814275" y="1454492"/>
            <a:ext cx="6701647" cy="331079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uk-UA" dirty="0" smtClean="0">
                <a:solidFill>
                  <a:schemeClr val="tx1"/>
                </a:solidFill>
                <a:latin typeface="Tahoma" panose="020B0604030504040204" pitchFamily="34" charset="0"/>
              </a:rPr>
              <a:t>2</a:t>
            </a:r>
            <a:r>
              <a:rPr lang="uk-UA" dirty="0">
                <a:solidFill>
                  <a:schemeClr val="tx1"/>
                </a:solidFill>
                <a:latin typeface="Tahoma" panose="020B0604030504040204" pitchFamily="34" charset="0"/>
              </a:rPr>
              <a:t>. Операціоналізація: Ефективна операціоналізація змінних і понять є наріжним каменем </a:t>
            </a:r>
            <a:r>
              <a:rPr lang="uk-UA" dirty="0" smtClean="0">
                <a:solidFill>
                  <a:schemeClr val="tx1"/>
                </a:solidFill>
                <a:latin typeface="Tahoma" panose="020B0604030504040204" pitchFamily="34" charset="0"/>
              </a:rPr>
              <a:t>будь-якого емпіричного </a:t>
            </a:r>
            <a:r>
              <a:rPr lang="uk-UA" dirty="0">
                <a:solidFill>
                  <a:schemeClr val="tx1"/>
                </a:solidFill>
                <a:latin typeface="Tahoma" panose="020B0604030504040204" pitchFamily="34" charset="0"/>
              </a:rPr>
              <a:t>дослідження. </a:t>
            </a:r>
            <a:endParaRPr lang="uk-UA" dirty="0" smtClean="0">
              <a:solidFill>
                <a:schemeClr val="tx1"/>
              </a:solidFill>
              <a:latin typeface="Tahoma" panose="020B0604030504040204" pitchFamily="34" charset="0"/>
            </a:endParaRPr>
          </a:p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uk-UA" dirty="0" smtClean="0">
                <a:solidFill>
                  <a:schemeClr val="tx1"/>
                </a:solidFill>
                <a:latin typeface="Tahoma" panose="020B0604030504040204" pitchFamily="34" charset="0"/>
              </a:rPr>
              <a:t>Теорії </a:t>
            </a:r>
            <a:r>
              <a:rPr lang="uk-UA" dirty="0">
                <a:solidFill>
                  <a:schemeClr val="tx1"/>
                </a:solidFill>
                <a:latin typeface="Tahoma" panose="020B0604030504040204" pitchFamily="34" charset="0"/>
              </a:rPr>
              <a:t>середнього рівня вимагають точної термінології, щоб гарантувати, що концепції можна вимірювати, спостерігати та перевіряти послідовним чином.</a:t>
            </a:r>
            <a:endParaRPr lang="uk-UA" b="1" dirty="0" smtClean="0">
              <a:solidFill>
                <a:schemeClr val="tx1"/>
              </a:solidFill>
            </a:endParaRPr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255328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814275" y="411013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ru-RU" dirty="0">
                <a:solidFill>
                  <a:srgbClr val="FFFFFF"/>
                </a:solidFill>
              </a:rPr>
              <a:t>Роль термінології в теоріях середнього рівня</a:t>
            </a:r>
            <a:endParaRPr dirty="0"/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  <p:sp>
        <p:nvSpPr>
          <p:cNvPr id="193" name="Google Shape;193;p12"/>
          <p:cNvSpPr txBox="1">
            <a:spLocks noGrp="1"/>
          </p:cNvSpPr>
          <p:nvPr>
            <p:ph type="body" idx="1"/>
          </p:nvPr>
        </p:nvSpPr>
        <p:spPr>
          <a:xfrm>
            <a:off x="814275" y="1454492"/>
            <a:ext cx="6701647" cy="331079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uk-UA" dirty="0" smtClean="0">
                <a:solidFill>
                  <a:schemeClr val="tx1"/>
                </a:solidFill>
                <a:latin typeface="Tahoma" panose="020B0604030504040204" pitchFamily="34" charset="0"/>
              </a:rPr>
              <a:t>3</a:t>
            </a:r>
            <a:r>
              <a:rPr lang="uk-UA" dirty="0">
                <a:solidFill>
                  <a:schemeClr val="tx1"/>
                </a:solidFill>
                <a:latin typeface="Tahoma" panose="020B0604030504040204" pitchFamily="34" charset="0"/>
              </a:rPr>
              <a:t>. Міждисциплінарний діалог: теорії середнього рівня часто взаємодіють з різними дисциплінами, і використовувана термінологія має бути достатньо зрозумілою, щоб сприяти продуктивному </a:t>
            </a:r>
            <a:r>
              <a:rPr lang="uk-UA" dirty="0" smtClean="0">
                <a:solidFill>
                  <a:schemeClr val="tx1"/>
                </a:solidFill>
                <a:latin typeface="Tahoma" panose="020B0604030504040204" pitchFamily="34" charset="0"/>
              </a:rPr>
              <a:t>діалогу вчених з різних наук.</a:t>
            </a:r>
          </a:p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uk-UA" i="1" dirty="0" smtClean="0">
                <a:solidFill>
                  <a:schemeClr val="tx1"/>
                </a:solidFill>
                <a:latin typeface="Tahoma" panose="020B0604030504040204" pitchFamily="34" charset="0"/>
              </a:rPr>
              <a:t>Наприклад, Соціологія-Політологія, Соціологія-Економіка, Соціологія-Кримінологія тощо.</a:t>
            </a:r>
            <a:endParaRPr lang="uk-UA" i="1" dirty="0" smtClean="0">
              <a:solidFill>
                <a:schemeClr val="tx1"/>
              </a:solidFill>
            </a:endParaRPr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0092559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814275" y="411013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ru-RU" dirty="0">
                <a:solidFill>
                  <a:srgbClr val="FFFFFF"/>
                </a:solidFill>
              </a:rPr>
              <a:t>Роль термінології в теоріях середнього рівня</a:t>
            </a:r>
            <a:endParaRPr dirty="0"/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13</a:t>
            </a:fld>
            <a:endParaRPr/>
          </a:p>
        </p:txBody>
      </p:sp>
      <p:sp>
        <p:nvSpPr>
          <p:cNvPr id="193" name="Google Shape;193;p12"/>
          <p:cNvSpPr txBox="1">
            <a:spLocks noGrp="1"/>
          </p:cNvSpPr>
          <p:nvPr>
            <p:ph type="body" idx="1"/>
          </p:nvPr>
        </p:nvSpPr>
        <p:spPr>
          <a:xfrm>
            <a:off x="814275" y="1454492"/>
            <a:ext cx="6701647" cy="331079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uk-UA" u="sng" dirty="0">
                <a:solidFill>
                  <a:schemeClr val="tx1"/>
                </a:solidFill>
                <a:latin typeface="Tahoma" panose="020B0604030504040204" pitchFamily="34" charset="0"/>
              </a:rPr>
              <a:t>Виклики термінології в теоріях середнього рівня</a:t>
            </a:r>
          </a:p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uk-UA" dirty="0">
                <a:solidFill>
                  <a:schemeClr val="tx1"/>
                </a:solidFill>
                <a:latin typeface="Tahoma" panose="020B0604030504040204" pitchFamily="34" charset="0"/>
              </a:rPr>
              <a:t>Хоча термінологія </a:t>
            </a:r>
            <a:r>
              <a:rPr lang="uk-UA" dirty="0" smtClean="0">
                <a:solidFill>
                  <a:schemeClr val="tx1"/>
                </a:solidFill>
                <a:latin typeface="Tahoma" panose="020B0604030504040204" pitchFamily="34" charset="0"/>
              </a:rPr>
              <a:t>ТСР є </a:t>
            </a:r>
            <a:r>
              <a:rPr lang="uk-UA" dirty="0">
                <a:solidFill>
                  <a:schemeClr val="tx1"/>
                </a:solidFill>
                <a:latin typeface="Tahoma" panose="020B0604030504040204" pitchFamily="34" charset="0"/>
              </a:rPr>
              <a:t>важливою, вона не позбавлена ​​проблем</a:t>
            </a:r>
            <a:r>
              <a:rPr lang="uk-UA" dirty="0" smtClean="0">
                <a:solidFill>
                  <a:schemeClr val="tx1"/>
                </a:solidFill>
                <a:latin typeface="Tahoma" panose="020B0604030504040204" pitchFamily="34" charset="0"/>
              </a:rPr>
              <a:t>:</a:t>
            </a:r>
            <a:endParaRPr lang="uk-UA" dirty="0">
              <a:solidFill>
                <a:schemeClr val="tx1"/>
              </a:solidFill>
              <a:latin typeface="Tahoma" panose="020B0604030504040204" pitchFamily="34" charset="0"/>
            </a:endParaRPr>
          </a:p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uk-UA" dirty="0" smtClean="0">
                <a:solidFill>
                  <a:schemeClr val="tx1"/>
                </a:solidFill>
                <a:latin typeface="Tahoma" panose="020B0604030504040204" pitchFamily="34" charset="0"/>
              </a:rPr>
              <a:t>1</a:t>
            </a:r>
            <a:r>
              <a:rPr lang="uk-UA" dirty="0">
                <a:solidFill>
                  <a:schemeClr val="tx1"/>
                </a:solidFill>
                <a:latin typeface="Tahoma" panose="020B0604030504040204" pitchFamily="34" charset="0"/>
              </a:rPr>
              <a:t>. Неоднозначність: теорії середнього рівня можуть мати проблеми з термінологічною двозначністю. Терміни можуть приймати різні тлумачення, що ускладнює встановлення єдиного розуміння ключових понять.</a:t>
            </a:r>
          </a:p>
          <a:p>
            <a:pPr marL="0" lvl="0" indent="0">
              <a:buClr>
                <a:schemeClr val="dk1"/>
              </a:buClr>
              <a:buSzPts val="1100"/>
              <a:buNone/>
            </a:pPr>
            <a:endParaRPr lang="uk-UA" dirty="0">
              <a:solidFill>
                <a:schemeClr val="tx1"/>
              </a:solidFill>
              <a:latin typeface="Tahoma" panose="020B0604030504040204" pitchFamily="34" charset="0"/>
            </a:endParaRPr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6424706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814275" y="411013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ru-RU" dirty="0">
                <a:solidFill>
                  <a:srgbClr val="FFFFFF"/>
                </a:solidFill>
              </a:rPr>
              <a:t>Роль термінології в теоріях середнього рівня</a:t>
            </a:r>
            <a:endParaRPr dirty="0"/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14</a:t>
            </a:fld>
            <a:endParaRPr/>
          </a:p>
        </p:txBody>
      </p:sp>
      <p:sp>
        <p:nvSpPr>
          <p:cNvPr id="193" name="Google Shape;193;p12"/>
          <p:cNvSpPr txBox="1">
            <a:spLocks noGrp="1"/>
          </p:cNvSpPr>
          <p:nvPr>
            <p:ph type="body" idx="1"/>
          </p:nvPr>
        </p:nvSpPr>
        <p:spPr>
          <a:xfrm>
            <a:off x="814275" y="1454492"/>
            <a:ext cx="6701647" cy="331079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buClr>
                <a:schemeClr val="dk1"/>
              </a:buClr>
              <a:buSzPts val="1100"/>
              <a:buNone/>
            </a:pPr>
            <a:r>
              <a:rPr lang="uk-UA" sz="1800" dirty="0" smtClean="0">
                <a:solidFill>
                  <a:schemeClr val="tx1"/>
                </a:solidFill>
                <a:latin typeface="Tahoma" panose="020B0604030504040204" pitchFamily="34" charset="0"/>
              </a:rPr>
              <a:t>Приклад</a:t>
            </a:r>
            <a:r>
              <a:rPr lang="uk-UA" sz="1800" dirty="0">
                <a:solidFill>
                  <a:schemeClr val="tx1"/>
                </a:solidFill>
                <a:latin typeface="Tahoma" panose="020B0604030504040204" pitchFamily="34" charset="0"/>
              </a:rPr>
              <a:t>:</a:t>
            </a:r>
          </a:p>
          <a:p>
            <a:pPr marL="0" lvl="0" indent="0" algn="just">
              <a:buClr>
                <a:schemeClr val="dk1"/>
              </a:buClr>
              <a:buSzPts val="1100"/>
              <a:buNone/>
            </a:pPr>
            <a:endParaRPr lang="uk-UA" sz="1800" dirty="0">
              <a:solidFill>
                <a:schemeClr val="tx1"/>
              </a:solidFill>
              <a:latin typeface="Tahoma" panose="020B0604030504040204" pitchFamily="34" charset="0"/>
            </a:endParaRPr>
          </a:p>
          <a:p>
            <a:pPr marL="0" lvl="0" indent="0" algn="just">
              <a:buClr>
                <a:schemeClr val="dk1"/>
              </a:buClr>
              <a:buSzPts val="1100"/>
              <a:buNone/>
            </a:pPr>
            <a:r>
              <a:rPr lang="uk-UA" sz="1800" dirty="0">
                <a:solidFill>
                  <a:schemeClr val="tx1"/>
                </a:solidFill>
                <a:latin typeface="Tahoma" panose="020B0604030504040204" pitchFamily="34" charset="0"/>
              </a:rPr>
              <a:t>У </a:t>
            </a:r>
            <a:r>
              <a:rPr lang="uk-UA" sz="1800" dirty="0" smtClean="0">
                <a:solidFill>
                  <a:schemeClr val="tx1"/>
                </a:solidFill>
                <a:latin typeface="Tahoma" panose="020B0604030504040204" pitchFamily="34" charset="0"/>
              </a:rPr>
              <a:t>теоріях </a:t>
            </a:r>
            <a:r>
              <a:rPr lang="uk-UA" sz="1800" dirty="0">
                <a:solidFill>
                  <a:schemeClr val="tx1"/>
                </a:solidFill>
                <a:latin typeface="Tahoma" panose="020B0604030504040204" pitchFamily="34" charset="0"/>
              </a:rPr>
              <a:t>середнього рівня </a:t>
            </a:r>
            <a:r>
              <a:rPr lang="uk-UA" sz="1800" dirty="0" smtClean="0">
                <a:solidFill>
                  <a:schemeClr val="tx1"/>
                </a:solidFill>
                <a:latin typeface="Tahoma" panose="020B0604030504040204" pitchFamily="34" charset="0"/>
              </a:rPr>
              <a:t>«Соціологія управління» та «Соціологія політики» чи «Соціологія конфлікту»  </a:t>
            </a:r>
            <a:r>
              <a:rPr lang="uk-UA" sz="1800" dirty="0">
                <a:solidFill>
                  <a:schemeClr val="tx1"/>
                </a:solidFill>
                <a:latin typeface="Tahoma" panose="020B0604030504040204" pitchFamily="34" charset="0"/>
              </a:rPr>
              <a:t>термін «довіра» може бути неоднозначним. Це стосується загальної довіри в суспільстві, міжособистісної довіри між окремими особами чи довіри в конкретному організаційному контексті? </a:t>
            </a:r>
            <a:endParaRPr lang="uk-UA" sz="1800" dirty="0" smtClean="0">
              <a:solidFill>
                <a:schemeClr val="tx1"/>
              </a:solidFill>
              <a:latin typeface="Tahoma" panose="020B0604030504040204" pitchFamily="34" charset="0"/>
            </a:endParaRPr>
          </a:p>
          <a:p>
            <a:pPr marL="0" lvl="0" indent="0" algn="just">
              <a:buClr>
                <a:schemeClr val="dk1"/>
              </a:buClr>
              <a:buSzPts val="1100"/>
              <a:buNone/>
            </a:pPr>
            <a:r>
              <a:rPr lang="uk-UA" sz="1800" dirty="0" smtClean="0">
                <a:solidFill>
                  <a:schemeClr val="tx1"/>
                </a:solidFill>
                <a:latin typeface="Tahoma" panose="020B0604030504040204" pitchFamily="34" charset="0"/>
              </a:rPr>
              <a:t>Без </a:t>
            </a:r>
            <a:r>
              <a:rPr lang="uk-UA" sz="1800" dirty="0">
                <a:solidFill>
                  <a:schemeClr val="tx1"/>
                </a:solidFill>
                <a:latin typeface="Tahoma" panose="020B0604030504040204" pitchFamily="34" charset="0"/>
              </a:rPr>
              <a:t>чіткого визначення поняття </a:t>
            </a:r>
            <a:r>
              <a:rPr lang="uk-UA" sz="1800" dirty="0" smtClean="0">
                <a:solidFill>
                  <a:schemeClr val="tx1"/>
                </a:solidFill>
                <a:latin typeface="Tahoma" panose="020B0604030504040204" pitchFamily="34" charset="0"/>
              </a:rPr>
              <a:t>термін </a:t>
            </a:r>
            <a:r>
              <a:rPr lang="uk-UA" sz="1800" dirty="0">
                <a:solidFill>
                  <a:schemeClr val="tx1"/>
                </a:solidFill>
                <a:latin typeface="Tahoma" panose="020B0604030504040204" pitchFamily="34" charset="0"/>
              </a:rPr>
              <a:t>залишається відкритим для </a:t>
            </a:r>
            <a:r>
              <a:rPr lang="uk-UA" sz="1800" dirty="0" smtClean="0">
                <a:solidFill>
                  <a:schemeClr val="tx1"/>
                </a:solidFill>
                <a:latin typeface="Tahoma" panose="020B0604030504040204" pitchFamily="34" charset="0"/>
              </a:rPr>
              <a:t>різних </a:t>
            </a:r>
            <a:r>
              <a:rPr lang="uk-UA" sz="1800" dirty="0">
                <a:solidFill>
                  <a:schemeClr val="tx1"/>
                </a:solidFill>
                <a:latin typeface="Tahoma" panose="020B0604030504040204" pitchFamily="34" charset="0"/>
              </a:rPr>
              <a:t>тлумачень.</a:t>
            </a:r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2769191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814275" y="411013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ru-RU" dirty="0">
                <a:solidFill>
                  <a:srgbClr val="FFFFFF"/>
                </a:solidFill>
              </a:rPr>
              <a:t>Роль термінології в теоріях середнього рівня</a:t>
            </a:r>
            <a:endParaRPr dirty="0"/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15</a:t>
            </a:fld>
            <a:endParaRPr/>
          </a:p>
        </p:txBody>
      </p:sp>
      <p:sp>
        <p:nvSpPr>
          <p:cNvPr id="193" name="Google Shape;193;p12"/>
          <p:cNvSpPr txBox="1">
            <a:spLocks noGrp="1"/>
          </p:cNvSpPr>
          <p:nvPr>
            <p:ph type="body" idx="1"/>
          </p:nvPr>
        </p:nvSpPr>
        <p:spPr>
          <a:xfrm>
            <a:off x="814275" y="1454492"/>
            <a:ext cx="6701647" cy="331079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uk-UA" u="sng" dirty="0">
                <a:solidFill>
                  <a:schemeClr val="tx1"/>
                </a:solidFill>
                <a:latin typeface="Tahoma" panose="020B0604030504040204" pitchFamily="34" charset="0"/>
              </a:rPr>
              <a:t>Виклики термінології в теоріях середнього рівня</a:t>
            </a:r>
          </a:p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uk-UA" dirty="0">
                <a:solidFill>
                  <a:schemeClr val="tx1"/>
                </a:solidFill>
                <a:latin typeface="Tahoma" panose="020B0604030504040204" pitchFamily="34" charset="0"/>
              </a:rPr>
              <a:t>Хоча термінологія </a:t>
            </a:r>
            <a:r>
              <a:rPr lang="uk-UA" dirty="0" smtClean="0">
                <a:solidFill>
                  <a:schemeClr val="tx1"/>
                </a:solidFill>
                <a:latin typeface="Tahoma" panose="020B0604030504040204" pitchFamily="34" charset="0"/>
              </a:rPr>
              <a:t>ТСР є </a:t>
            </a:r>
            <a:r>
              <a:rPr lang="uk-UA" dirty="0">
                <a:solidFill>
                  <a:schemeClr val="tx1"/>
                </a:solidFill>
                <a:latin typeface="Tahoma" panose="020B0604030504040204" pitchFamily="34" charset="0"/>
              </a:rPr>
              <a:t>важливою, вона не позбавлена ​​проблем</a:t>
            </a:r>
            <a:r>
              <a:rPr lang="uk-UA" dirty="0" smtClean="0">
                <a:solidFill>
                  <a:schemeClr val="tx1"/>
                </a:solidFill>
                <a:latin typeface="Tahoma" panose="020B0604030504040204" pitchFamily="34" charset="0"/>
              </a:rPr>
              <a:t>:</a:t>
            </a:r>
            <a:endParaRPr lang="uk-UA" dirty="0">
              <a:solidFill>
                <a:schemeClr val="tx1"/>
              </a:solidFill>
              <a:latin typeface="Tahoma" panose="020B0604030504040204" pitchFamily="34" charset="0"/>
            </a:endParaRPr>
          </a:p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uk-UA" dirty="0" smtClean="0">
                <a:solidFill>
                  <a:schemeClr val="tx1"/>
                </a:solidFill>
                <a:latin typeface="Tahoma" panose="020B0604030504040204" pitchFamily="34" charset="0"/>
              </a:rPr>
              <a:t>2</a:t>
            </a:r>
            <a:r>
              <a:rPr lang="uk-UA" dirty="0">
                <a:solidFill>
                  <a:schemeClr val="tx1"/>
                </a:solidFill>
                <a:latin typeface="Tahoma" panose="020B0604030504040204" pitchFamily="34" charset="0"/>
              </a:rPr>
              <a:t>. Контекстуальна залежність: термінологія в теоріях середнього рівня часто сильно залежить від контексту. Значення </a:t>
            </a:r>
            <a:r>
              <a:rPr lang="uk-UA" dirty="0" smtClean="0">
                <a:solidFill>
                  <a:schemeClr val="tx1"/>
                </a:solidFill>
                <a:latin typeface="Tahoma" panose="020B0604030504040204" pitchFamily="34" charset="0"/>
              </a:rPr>
              <a:t>терміну </a:t>
            </a:r>
            <a:r>
              <a:rPr lang="uk-UA" dirty="0">
                <a:solidFill>
                  <a:schemeClr val="tx1"/>
                </a:solidFill>
                <a:latin typeface="Tahoma" panose="020B0604030504040204" pitchFamily="34" charset="0"/>
              </a:rPr>
              <a:t>може змінюватися залежно від конкретного соціального середовища, що може призвести до плутанини та неправильного розуміння</a:t>
            </a:r>
            <a:r>
              <a:rPr lang="uk-UA" dirty="0" smtClean="0">
                <a:solidFill>
                  <a:schemeClr val="tx1"/>
                </a:solidFill>
                <a:latin typeface="Tahoma" panose="020B0604030504040204" pitchFamily="34" charset="0"/>
              </a:rPr>
              <a:t>.</a:t>
            </a:r>
            <a:endParaRPr lang="uk-UA" dirty="0">
              <a:solidFill>
                <a:schemeClr val="tx1"/>
              </a:solidFill>
              <a:latin typeface="Tahoma" panose="020B0604030504040204" pitchFamily="34" charset="0"/>
            </a:endParaRPr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5511589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814275" y="411013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ru-RU" dirty="0">
                <a:solidFill>
                  <a:srgbClr val="FFFFFF"/>
                </a:solidFill>
              </a:rPr>
              <a:t>Роль термінології в теоріях середнього рівня</a:t>
            </a:r>
            <a:endParaRPr dirty="0"/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16</a:t>
            </a:fld>
            <a:endParaRPr/>
          </a:p>
        </p:txBody>
      </p:sp>
      <p:sp>
        <p:nvSpPr>
          <p:cNvPr id="193" name="Google Shape;193;p12"/>
          <p:cNvSpPr txBox="1">
            <a:spLocks noGrp="1"/>
          </p:cNvSpPr>
          <p:nvPr>
            <p:ph type="body" idx="1"/>
          </p:nvPr>
        </p:nvSpPr>
        <p:spPr>
          <a:xfrm>
            <a:off x="814275" y="1454492"/>
            <a:ext cx="6701647" cy="331079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uk-UA" dirty="0" smtClean="0">
                <a:solidFill>
                  <a:schemeClr val="tx1"/>
                </a:solidFill>
                <a:latin typeface="Tahoma" panose="020B0604030504040204" pitchFamily="34" charset="0"/>
              </a:rPr>
              <a:t>Приклад:</a:t>
            </a:r>
          </a:p>
          <a:p>
            <a:pPr marL="0" lvl="0" indent="0">
              <a:buClr>
                <a:schemeClr val="dk1"/>
              </a:buClr>
              <a:buSzPts val="1100"/>
              <a:buNone/>
            </a:pPr>
            <a:endParaRPr lang="uk-UA" dirty="0" smtClean="0">
              <a:solidFill>
                <a:schemeClr val="tx1"/>
              </a:solidFill>
              <a:latin typeface="Tahoma" panose="020B0604030504040204" pitchFamily="34" charset="0"/>
            </a:endParaRPr>
          </a:p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uk-UA" dirty="0" smtClean="0">
                <a:solidFill>
                  <a:schemeClr val="tx1"/>
                </a:solidFill>
                <a:latin typeface="Tahoma" panose="020B0604030504040204" pitchFamily="34" charset="0"/>
              </a:rPr>
              <a:t>Поняття </a:t>
            </a:r>
            <a:r>
              <a:rPr lang="uk-UA" dirty="0">
                <a:solidFill>
                  <a:schemeClr val="tx1"/>
                </a:solidFill>
                <a:latin typeface="Tahoma" panose="020B0604030504040204" pitchFamily="34" charset="0"/>
              </a:rPr>
              <a:t>«девіантність» у </a:t>
            </a:r>
            <a:r>
              <a:rPr lang="uk-UA" dirty="0" smtClean="0">
                <a:solidFill>
                  <a:schemeClr val="tx1"/>
                </a:solidFill>
                <a:latin typeface="Tahoma" panose="020B0604030504040204" pitchFamily="34" charset="0"/>
              </a:rPr>
              <a:t>«Соціології культури» та «Соціології кримінології» </a:t>
            </a:r>
            <a:r>
              <a:rPr lang="uk-UA" dirty="0">
                <a:solidFill>
                  <a:schemeClr val="tx1"/>
                </a:solidFill>
                <a:latin typeface="Tahoma" panose="020B0604030504040204" pitchFamily="34" charset="0"/>
              </a:rPr>
              <a:t>є дуже контекстнозалежним. Те, що вважається девіантною поведінкою в одній культурі чи спільноті, може не розглядатися як девіантна в іншій. Розуміння терміну «девіантність» вимагає розгляду соціального та культурного контексту, в якому воно застосовується.</a:t>
            </a:r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4196011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814275" y="411013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ru-RU" dirty="0">
                <a:solidFill>
                  <a:srgbClr val="FFFFFF"/>
                </a:solidFill>
              </a:rPr>
              <a:t>Роль термінології в теоріях середнього рівня</a:t>
            </a:r>
            <a:endParaRPr dirty="0"/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17</a:t>
            </a:fld>
            <a:endParaRPr/>
          </a:p>
        </p:txBody>
      </p:sp>
      <p:sp>
        <p:nvSpPr>
          <p:cNvPr id="193" name="Google Shape;193;p12"/>
          <p:cNvSpPr txBox="1">
            <a:spLocks noGrp="1"/>
          </p:cNvSpPr>
          <p:nvPr>
            <p:ph type="body" idx="1"/>
          </p:nvPr>
        </p:nvSpPr>
        <p:spPr>
          <a:xfrm>
            <a:off x="814275" y="1454492"/>
            <a:ext cx="6701647" cy="331079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uk-UA" u="sng" dirty="0">
                <a:solidFill>
                  <a:schemeClr val="tx1"/>
                </a:solidFill>
                <a:latin typeface="Tahoma" panose="020B0604030504040204" pitchFamily="34" charset="0"/>
              </a:rPr>
              <a:t>Виклики термінології в теоріях середнього рівня</a:t>
            </a:r>
          </a:p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uk-UA" dirty="0">
                <a:solidFill>
                  <a:schemeClr val="tx1"/>
                </a:solidFill>
                <a:latin typeface="Tahoma" panose="020B0604030504040204" pitchFamily="34" charset="0"/>
              </a:rPr>
              <a:t>Хоча термінологія </a:t>
            </a:r>
            <a:r>
              <a:rPr lang="uk-UA" dirty="0" smtClean="0">
                <a:solidFill>
                  <a:schemeClr val="tx1"/>
                </a:solidFill>
                <a:latin typeface="Tahoma" panose="020B0604030504040204" pitchFamily="34" charset="0"/>
              </a:rPr>
              <a:t>ТСР є </a:t>
            </a:r>
            <a:r>
              <a:rPr lang="uk-UA" dirty="0">
                <a:solidFill>
                  <a:schemeClr val="tx1"/>
                </a:solidFill>
                <a:latin typeface="Tahoma" panose="020B0604030504040204" pitchFamily="34" charset="0"/>
              </a:rPr>
              <a:t>важливою, вона не позбавлена ​​проблем</a:t>
            </a:r>
            <a:r>
              <a:rPr lang="uk-UA" dirty="0" smtClean="0">
                <a:solidFill>
                  <a:schemeClr val="tx1"/>
                </a:solidFill>
                <a:latin typeface="Tahoma" panose="020B0604030504040204" pitchFamily="34" charset="0"/>
              </a:rPr>
              <a:t>:</a:t>
            </a:r>
            <a:endParaRPr lang="uk-UA" dirty="0">
              <a:solidFill>
                <a:schemeClr val="tx1"/>
              </a:solidFill>
              <a:latin typeface="Tahoma" panose="020B0604030504040204" pitchFamily="34" charset="0"/>
            </a:endParaRPr>
          </a:p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uk-UA" dirty="0" smtClean="0">
                <a:solidFill>
                  <a:schemeClr val="tx1"/>
                </a:solidFill>
                <a:latin typeface="Tahoma" panose="020B0604030504040204" pitchFamily="34" charset="0"/>
              </a:rPr>
              <a:t>3</a:t>
            </a:r>
            <a:r>
              <a:rPr lang="uk-UA" dirty="0">
                <a:solidFill>
                  <a:schemeClr val="tx1"/>
                </a:solidFill>
                <a:latin typeface="Tahoma" panose="020B0604030504040204" pitchFamily="34" charset="0"/>
              </a:rPr>
              <a:t>. Мова, що розвивається: зі зміною суспільства змінюється і мова, яку </a:t>
            </a:r>
            <a:r>
              <a:rPr lang="uk-UA" dirty="0" smtClean="0">
                <a:solidFill>
                  <a:schemeClr val="tx1"/>
                </a:solidFill>
                <a:latin typeface="Tahoma" panose="020B0604030504040204" pitchFamily="34" charset="0"/>
              </a:rPr>
              <a:t>воно використовує. </a:t>
            </a:r>
            <a:r>
              <a:rPr lang="uk-UA" dirty="0">
                <a:solidFill>
                  <a:schemeClr val="tx1"/>
                </a:solidFill>
                <a:latin typeface="Tahoma" panose="020B0604030504040204" pitchFamily="34" charset="0"/>
              </a:rPr>
              <a:t>Теоріям середнього рівня може знадобитися адаптувати свою термінологію, щоб залишатися </a:t>
            </a:r>
            <a:r>
              <a:rPr lang="uk-UA" dirty="0" smtClean="0">
                <a:solidFill>
                  <a:schemeClr val="tx1"/>
                </a:solidFill>
                <a:latin typeface="Tahoma" panose="020B0604030504040204" pitchFamily="34" charset="0"/>
              </a:rPr>
              <a:t>актуальними </a:t>
            </a:r>
            <a:r>
              <a:rPr lang="uk-UA" dirty="0">
                <a:solidFill>
                  <a:schemeClr val="tx1"/>
                </a:solidFill>
                <a:latin typeface="Tahoma" panose="020B0604030504040204" pitchFamily="34" charset="0"/>
              </a:rPr>
              <a:t>та </a:t>
            </a:r>
            <a:r>
              <a:rPr lang="uk-UA" dirty="0" smtClean="0">
                <a:solidFill>
                  <a:schemeClr val="tx1"/>
                </a:solidFill>
                <a:latin typeface="Tahoma" panose="020B0604030504040204" pitchFamily="34" charset="0"/>
              </a:rPr>
              <a:t>точними одночасно.</a:t>
            </a:r>
            <a:endParaRPr lang="uk-UA" i="1" dirty="0" smtClean="0">
              <a:solidFill>
                <a:schemeClr val="tx1"/>
              </a:solidFill>
            </a:endParaRPr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761981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814275" y="411013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ru-RU" dirty="0">
                <a:solidFill>
                  <a:srgbClr val="FFFFFF"/>
                </a:solidFill>
              </a:rPr>
              <a:t>Роль термінології в теоріях середнього рівня</a:t>
            </a:r>
            <a:endParaRPr dirty="0"/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18</a:t>
            </a:fld>
            <a:endParaRPr/>
          </a:p>
        </p:txBody>
      </p:sp>
      <p:sp>
        <p:nvSpPr>
          <p:cNvPr id="193" name="Google Shape;193;p12"/>
          <p:cNvSpPr txBox="1">
            <a:spLocks noGrp="1"/>
          </p:cNvSpPr>
          <p:nvPr>
            <p:ph type="body" idx="1"/>
          </p:nvPr>
        </p:nvSpPr>
        <p:spPr>
          <a:xfrm>
            <a:off x="814275" y="1454492"/>
            <a:ext cx="6701647" cy="331079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buClr>
                <a:schemeClr val="dk1"/>
              </a:buClr>
              <a:buSzPts val="1100"/>
              <a:buNone/>
            </a:pPr>
            <a:r>
              <a:rPr lang="uk-UA" sz="1800" dirty="0" smtClean="0">
                <a:solidFill>
                  <a:schemeClr val="tx1"/>
                </a:solidFill>
                <a:latin typeface="Tahoma" panose="020B0604030504040204" pitchFamily="34" charset="0"/>
              </a:rPr>
              <a:t>Приклад</a:t>
            </a:r>
            <a:r>
              <a:rPr lang="uk-UA" sz="1800" dirty="0">
                <a:solidFill>
                  <a:schemeClr val="tx1"/>
                </a:solidFill>
                <a:latin typeface="Tahoma" panose="020B0604030504040204" pitchFamily="34" charset="0"/>
              </a:rPr>
              <a:t>:</a:t>
            </a:r>
          </a:p>
          <a:p>
            <a:pPr marL="0" lvl="0" indent="0" algn="just">
              <a:buClr>
                <a:schemeClr val="dk1"/>
              </a:buClr>
              <a:buSzPts val="1100"/>
              <a:buNone/>
            </a:pPr>
            <a:endParaRPr lang="uk-UA" sz="1800" dirty="0">
              <a:solidFill>
                <a:schemeClr val="tx1"/>
              </a:solidFill>
              <a:latin typeface="Tahoma" panose="020B0604030504040204" pitchFamily="34" charset="0"/>
            </a:endParaRPr>
          </a:p>
          <a:p>
            <a:pPr marL="0" lvl="0" indent="0" algn="just">
              <a:buClr>
                <a:schemeClr val="dk1"/>
              </a:buClr>
              <a:buSzPts val="1100"/>
              <a:buNone/>
            </a:pPr>
            <a:r>
              <a:rPr lang="uk-UA" sz="1800" dirty="0">
                <a:solidFill>
                  <a:schemeClr val="tx1"/>
                </a:solidFill>
                <a:latin typeface="Tahoma" panose="020B0604030504040204" pitchFamily="34" charset="0"/>
              </a:rPr>
              <a:t>Теорія середнього рівня </a:t>
            </a:r>
            <a:r>
              <a:rPr lang="uk-UA" sz="1800" dirty="0" smtClean="0">
                <a:solidFill>
                  <a:schemeClr val="tx1"/>
                </a:solidFill>
                <a:latin typeface="Tahoma" panose="020B0604030504040204" pitchFamily="34" charset="0"/>
              </a:rPr>
              <a:t>«Соціологія гендеру» </a:t>
            </a:r>
            <a:r>
              <a:rPr lang="uk-UA" sz="1800" dirty="0">
                <a:solidFill>
                  <a:schemeClr val="tx1"/>
                </a:solidFill>
                <a:latin typeface="Tahoma" panose="020B0604030504040204" pitchFamily="34" charset="0"/>
              </a:rPr>
              <a:t>мала адаптувати свою мову, щоб йти в ногу з еволюцією соціальних норм. </a:t>
            </a:r>
            <a:endParaRPr lang="uk-UA" sz="1800" dirty="0" smtClean="0">
              <a:solidFill>
                <a:schemeClr val="tx1"/>
              </a:solidFill>
              <a:latin typeface="Tahoma" panose="020B0604030504040204" pitchFamily="34" charset="0"/>
            </a:endParaRPr>
          </a:p>
          <a:p>
            <a:pPr marL="0" lvl="0" indent="0" algn="just">
              <a:buClr>
                <a:schemeClr val="dk1"/>
              </a:buClr>
              <a:buSzPts val="1100"/>
              <a:buNone/>
            </a:pPr>
            <a:r>
              <a:rPr lang="uk-UA" sz="1800" dirty="0" smtClean="0">
                <a:solidFill>
                  <a:schemeClr val="tx1"/>
                </a:solidFill>
                <a:latin typeface="Tahoma" panose="020B0604030504040204" pitchFamily="34" charset="0"/>
              </a:rPr>
              <a:t>У </a:t>
            </a:r>
            <a:r>
              <a:rPr lang="uk-UA" sz="1800" dirty="0">
                <a:solidFill>
                  <a:schemeClr val="tx1"/>
                </a:solidFill>
                <a:latin typeface="Tahoma" panose="020B0604030504040204" pitchFamily="34" charset="0"/>
              </a:rPr>
              <a:t>минулому термінологія, можливо, обмежувалася бінарним розумінням гендеру, але сьогодні вона повинна охоплювати більш різноманітний і всеохоплюючий діапазон гендерних ідентичностей і проявів, відображаючи розвиток мови та розуміння гендеру в сучасному суспільстві.</a:t>
            </a:r>
            <a:endParaRPr lang="uk-UA" sz="1800" i="1" dirty="0" smtClean="0">
              <a:solidFill>
                <a:schemeClr val="tx1"/>
              </a:solidFill>
            </a:endParaRPr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5056846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814275" y="411013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ru-RU" dirty="0">
                <a:solidFill>
                  <a:srgbClr val="FFFFFF"/>
                </a:solidFill>
              </a:rPr>
              <a:t>Роль термінології в теоріях середнього рівня</a:t>
            </a:r>
            <a:endParaRPr dirty="0"/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19</a:t>
            </a:fld>
            <a:endParaRPr/>
          </a:p>
        </p:txBody>
      </p:sp>
      <p:sp>
        <p:nvSpPr>
          <p:cNvPr id="193" name="Google Shape;193;p12"/>
          <p:cNvSpPr txBox="1">
            <a:spLocks noGrp="1"/>
          </p:cNvSpPr>
          <p:nvPr>
            <p:ph type="body" idx="1"/>
          </p:nvPr>
        </p:nvSpPr>
        <p:spPr>
          <a:xfrm>
            <a:off x="814275" y="1454492"/>
            <a:ext cx="6701647" cy="331079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uk-UA" dirty="0">
                <a:solidFill>
                  <a:schemeClr val="tx1"/>
                </a:solidFill>
                <a:latin typeface="Tahoma" panose="020B0604030504040204" pitchFamily="34" charset="0"/>
              </a:rPr>
              <a:t>У соціологічному ландшафті теорії середнього рівня забезпечують важливий міст між великими теоріями та </a:t>
            </a:r>
            <a:r>
              <a:rPr lang="uk-UA" dirty="0" smtClean="0">
                <a:solidFill>
                  <a:schemeClr val="tx1"/>
                </a:solidFill>
                <a:latin typeface="Tahoma" panose="020B0604030504040204" pitchFamily="34" charset="0"/>
              </a:rPr>
              <a:t>емпіричними дослідженнями. </a:t>
            </a:r>
          </a:p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uk-UA" dirty="0" smtClean="0">
                <a:solidFill>
                  <a:schemeClr val="tx1"/>
                </a:solidFill>
                <a:latin typeface="Tahoma" panose="020B0604030504040204" pitchFamily="34" charset="0"/>
              </a:rPr>
              <a:t>Термінологія </a:t>
            </a:r>
            <a:r>
              <a:rPr lang="uk-UA" dirty="0">
                <a:solidFill>
                  <a:schemeClr val="tx1"/>
                </a:solidFill>
                <a:latin typeface="Tahoma" panose="020B0604030504040204" pitchFamily="34" charset="0"/>
              </a:rPr>
              <a:t>в рамках цих теорій є одночасно інструментом і викликом. </a:t>
            </a:r>
            <a:r>
              <a:rPr lang="uk-UA" dirty="0" smtClean="0">
                <a:solidFill>
                  <a:schemeClr val="tx1"/>
                </a:solidFill>
                <a:latin typeface="Tahoma" panose="020B0604030504040204" pitchFamily="34" charset="0"/>
              </a:rPr>
              <a:t>Вона </a:t>
            </a:r>
            <a:r>
              <a:rPr lang="uk-UA" dirty="0">
                <a:solidFill>
                  <a:schemeClr val="tx1"/>
                </a:solidFill>
                <a:latin typeface="Tahoma" panose="020B0604030504040204" pitchFamily="34" charset="0"/>
              </a:rPr>
              <a:t>служить для визначення понять, операціоналізації змінних і сприяння міждисциплінарному діалогу, але </a:t>
            </a:r>
            <a:r>
              <a:rPr lang="uk-UA" dirty="0" smtClean="0">
                <a:solidFill>
                  <a:schemeClr val="tx1"/>
                </a:solidFill>
                <a:latin typeface="Tahoma" panose="020B0604030504040204" pitchFamily="34" charset="0"/>
              </a:rPr>
              <a:t>також повинна відповідати викликам двозначності </a:t>
            </a:r>
            <a:r>
              <a:rPr lang="uk-UA" dirty="0">
                <a:solidFill>
                  <a:schemeClr val="tx1"/>
                </a:solidFill>
                <a:latin typeface="Tahoma" panose="020B0604030504040204" pitchFamily="34" charset="0"/>
              </a:rPr>
              <a:t>та </a:t>
            </a:r>
            <a:r>
              <a:rPr lang="uk-UA" dirty="0" smtClean="0">
                <a:solidFill>
                  <a:schemeClr val="tx1"/>
                </a:solidFill>
                <a:latin typeface="Tahoma" panose="020B0604030504040204" pitchFamily="34" charset="0"/>
              </a:rPr>
              <a:t>розвитку мови (як науки, так і суспільства). </a:t>
            </a:r>
            <a:endParaRPr lang="uk-UA" i="1" dirty="0" smtClean="0">
              <a:solidFill>
                <a:schemeClr val="tx1"/>
              </a:solidFill>
            </a:endParaRPr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913309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uk-UA" dirty="0" smtClean="0"/>
              <a:t>Категорії, поняття та терміни соціології: фактори що на них впливають</a:t>
            </a:r>
            <a:endParaRPr lang="uk-UA" dirty="0"/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  <p:sp>
        <p:nvSpPr>
          <p:cNvPr id="193" name="Google Shape;193;p12"/>
          <p:cNvSpPr txBox="1">
            <a:spLocks noGrp="1"/>
          </p:cNvSpPr>
          <p:nvPr>
            <p:ph type="body" idx="1"/>
          </p:nvPr>
        </p:nvSpPr>
        <p:spPr>
          <a:xfrm>
            <a:off x="814274" y="1744424"/>
            <a:ext cx="6701647" cy="282014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indent="-4572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AutoNum type="arabicPeriod"/>
            </a:pPr>
            <a:r>
              <a:rPr lang="uk-UA" b="1" dirty="0" smtClean="0"/>
              <a:t>Залежність категоріального апарату соціології від методологічної та методичної специфіки.</a:t>
            </a:r>
          </a:p>
          <a:p>
            <a:pPr lvl="0" indent="-4572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AutoNum type="arabicPeriod"/>
            </a:pPr>
            <a:r>
              <a:rPr lang="uk-UA" b="1" dirty="0" smtClean="0"/>
              <a:t>Роль термінології в теоріях середнього рівня.</a:t>
            </a:r>
          </a:p>
          <a:p>
            <a:pPr lvl="0" indent="-4572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AutoNum type="arabicPeriod"/>
            </a:pPr>
            <a:r>
              <a:rPr lang="uk-UA" b="1" dirty="0" smtClean="0"/>
              <a:t>Поняття «соціальне» як центральна категорія соціології.</a:t>
            </a:r>
            <a:endParaRPr b="1" dirty="0"/>
          </a:p>
          <a:p>
            <a:pPr marL="0" lvl="0" indent="0" algn="l" rtl="0">
              <a:spcBef>
                <a:spcPts val="600"/>
              </a:spcBef>
              <a:spcAft>
                <a:spcPts val="1000"/>
              </a:spcAft>
              <a:buNone/>
            </a:pPr>
            <a:endParaRPr dirty="0"/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814275" y="411013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ru-RU" dirty="0">
                <a:solidFill>
                  <a:srgbClr val="FFFFFF"/>
                </a:solidFill>
              </a:rPr>
              <a:t>Роль термінології в теоріях середнього рівня</a:t>
            </a:r>
            <a:endParaRPr dirty="0"/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20</a:t>
            </a:fld>
            <a:endParaRPr/>
          </a:p>
        </p:txBody>
      </p:sp>
      <p:sp>
        <p:nvSpPr>
          <p:cNvPr id="193" name="Google Shape;193;p12"/>
          <p:cNvSpPr txBox="1">
            <a:spLocks noGrp="1"/>
          </p:cNvSpPr>
          <p:nvPr>
            <p:ph type="body" idx="1"/>
          </p:nvPr>
        </p:nvSpPr>
        <p:spPr>
          <a:xfrm>
            <a:off x="814275" y="1454492"/>
            <a:ext cx="6701647" cy="331079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uk-UA" dirty="0" smtClean="0">
                <a:solidFill>
                  <a:schemeClr val="tx1"/>
                </a:solidFill>
                <a:latin typeface="Tahoma" panose="020B0604030504040204" pitchFamily="34" charset="0"/>
              </a:rPr>
              <a:t>Отже, специфічні поняття </a:t>
            </a:r>
            <a:r>
              <a:rPr lang="uk-UA" dirty="0">
                <a:solidFill>
                  <a:schemeClr val="tx1"/>
                </a:solidFill>
                <a:latin typeface="Tahoma" panose="020B0604030504040204" pitchFamily="34" charset="0"/>
              </a:rPr>
              <a:t>в теоріях середнього рівня </a:t>
            </a:r>
            <a:r>
              <a:rPr lang="uk-UA" dirty="0" smtClean="0">
                <a:solidFill>
                  <a:schemeClr val="tx1"/>
                </a:solidFill>
                <a:latin typeface="Tahoma" panose="020B0604030504040204" pitchFamily="34" charset="0"/>
              </a:rPr>
              <a:t>мають </a:t>
            </a:r>
            <a:r>
              <a:rPr lang="uk-UA" dirty="0">
                <a:solidFill>
                  <a:schemeClr val="tx1"/>
                </a:solidFill>
                <a:latin typeface="Tahoma" panose="020B0604030504040204" pitchFamily="34" charset="0"/>
              </a:rPr>
              <a:t>вирішальне значення для </a:t>
            </a:r>
            <a:r>
              <a:rPr lang="uk-UA" dirty="0" smtClean="0">
                <a:solidFill>
                  <a:schemeClr val="tx1"/>
                </a:solidFill>
                <a:latin typeface="Tahoma" panose="020B0604030504040204" pitchFamily="34" charset="0"/>
              </a:rPr>
              <a:t>більш глибокого </a:t>
            </a:r>
            <a:r>
              <a:rPr lang="uk-UA" dirty="0">
                <a:solidFill>
                  <a:schemeClr val="tx1"/>
                </a:solidFill>
                <a:latin typeface="Tahoma" panose="020B0604030504040204" pitchFamily="34" charset="0"/>
              </a:rPr>
              <a:t>розуміння складних соціальних явищ, які вони </a:t>
            </a:r>
            <a:r>
              <a:rPr lang="uk-UA" dirty="0" smtClean="0">
                <a:solidFill>
                  <a:schemeClr val="tx1"/>
                </a:solidFill>
                <a:latin typeface="Tahoma" panose="020B0604030504040204" pitchFamily="34" charset="0"/>
              </a:rPr>
              <a:t>віддзеркалюють. </a:t>
            </a:r>
          </a:p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uk-UA" dirty="0" smtClean="0">
                <a:solidFill>
                  <a:schemeClr val="tx1"/>
                </a:solidFill>
                <a:latin typeface="Tahoma" panose="020B0604030504040204" pitchFamily="34" charset="0"/>
              </a:rPr>
              <a:t>У </a:t>
            </a:r>
            <a:r>
              <a:rPr lang="uk-UA" dirty="0">
                <a:solidFill>
                  <a:schemeClr val="tx1"/>
                </a:solidFill>
                <a:latin typeface="Tahoma" panose="020B0604030504040204" pitchFamily="34" charset="0"/>
              </a:rPr>
              <a:t>міру того як соціологічні дослідження продовжують розвиватися, також повинна розвиватися термінологія, яка використовується для опису та аналізу соціального світу, що постійно змінюється.</a:t>
            </a:r>
            <a:endParaRPr lang="uk-UA" i="1" dirty="0" smtClean="0">
              <a:solidFill>
                <a:schemeClr val="tx1"/>
              </a:solidFill>
            </a:endParaRPr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5078061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uk-UA" dirty="0" smtClean="0">
                <a:solidFill>
                  <a:schemeClr val="bg1"/>
                </a:solidFill>
                <a:latin typeface="Roboto Condensed Light"/>
                <a:ea typeface="Roboto Condensed Light"/>
                <a:sym typeface="Roboto Condensed Light"/>
              </a:rPr>
              <a:t>Поняття «соціальне» як центральна категорія соціології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21</a:t>
            </a:fld>
            <a:endParaRPr/>
          </a:p>
        </p:txBody>
      </p:sp>
      <p:sp>
        <p:nvSpPr>
          <p:cNvPr id="193" name="Google Shape;193;p12"/>
          <p:cNvSpPr txBox="1">
            <a:spLocks noGrp="1"/>
          </p:cNvSpPr>
          <p:nvPr>
            <p:ph type="body" idx="1"/>
          </p:nvPr>
        </p:nvSpPr>
        <p:spPr>
          <a:xfrm>
            <a:off x="814275" y="1454492"/>
            <a:ext cx="7616047" cy="331823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buClr>
                <a:schemeClr val="dk1"/>
              </a:buClr>
              <a:buSzPts val="1100"/>
              <a:buNone/>
            </a:pPr>
            <a:r>
              <a:rPr lang="uk-UA" b="1" dirty="0"/>
              <a:t>Характеристика системи категорій будь-якої науки передбачає виділення основної категорії, що відображає властивість об'єкта науки як цілого. </a:t>
            </a:r>
            <a:endParaRPr lang="uk-UA" b="1" dirty="0" smtClean="0"/>
          </a:p>
          <a:p>
            <a:pPr marL="0" lvl="0" indent="0" algn="just">
              <a:buClr>
                <a:schemeClr val="dk1"/>
              </a:buClr>
              <a:buSzPts val="1100"/>
              <a:buNone/>
            </a:pPr>
            <a:r>
              <a:rPr lang="uk-UA" b="1" dirty="0" smtClean="0"/>
              <a:t>Завдяки </a:t>
            </a:r>
            <a:r>
              <a:rPr lang="uk-UA" b="1" dirty="0"/>
              <a:t>виділенню такої категорії можна встановити субординаційну залежність всієї системи знань науки. </a:t>
            </a:r>
            <a:endParaRPr lang="uk-UA" b="1" dirty="0" smtClean="0"/>
          </a:p>
          <a:p>
            <a:pPr marL="0" lvl="0" indent="0" algn="just">
              <a:buClr>
                <a:schemeClr val="dk1"/>
              </a:buClr>
              <a:buSzPts val="1100"/>
              <a:buNone/>
            </a:pPr>
            <a:r>
              <a:rPr lang="uk-UA" b="1" dirty="0" smtClean="0"/>
              <a:t>Формується </a:t>
            </a:r>
            <a:r>
              <a:rPr lang="uk-UA" b="1" dirty="0"/>
              <a:t>певна система категорій, в якій у послідовній формі </a:t>
            </a:r>
            <a:r>
              <a:rPr lang="uk-UA" b="1" dirty="0" smtClean="0"/>
              <a:t>виводиться </a:t>
            </a:r>
            <a:r>
              <a:rPr lang="uk-UA" b="1" dirty="0"/>
              <a:t>структура науки, її історичний і логічний генезис. </a:t>
            </a:r>
            <a:endParaRPr lang="uk-UA" b="1" dirty="0" smtClean="0"/>
          </a:p>
          <a:p>
            <a:pPr marL="0" lvl="0" indent="0" algn="just">
              <a:buClr>
                <a:schemeClr val="dk1"/>
              </a:buClr>
              <a:buSzPts val="1100"/>
              <a:buNone/>
            </a:pPr>
            <a:r>
              <a:rPr lang="uk-UA" b="1" dirty="0" smtClean="0"/>
              <a:t>Важливим </a:t>
            </a:r>
            <a:r>
              <a:rPr lang="uk-UA" b="1" dirty="0"/>
              <a:t>аспектом є вибір вихідної категорії для подальшої орієнтації всієї системи науки.</a:t>
            </a:r>
            <a:endParaRPr dirty="0"/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2204506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uk-UA" dirty="0" smtClean="0">
                <a:solidFill>
                  <a:schemeClr val="bg1"/>
                </a:solidFill>
                <a:latin typeface="Roboto Condensed Light"/>
                <a:ea typeface="Roboto Condensed Light"/>
                <a:sym typeface="Roboto Condensed Light"/>
              </a:rPr>
              <a:t>Поняття «соціальне» як центральна категорія соціології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22</a:t>
            </a:fld>
            <a:endParaRPr/>
          </a:p>
        </p:txBody>
      </p:sp>
      <p:sp>
        <p:nvSpPr>
          <p:cNvPr id="193" name="Google Shape;193;p12"/>
          <p:cNvSpPr txBox="1">
            <a:spLocks noGrp="1"/>
          </p:cNvSpPr>
          <p:nvPr>
            <p:ph type="body" idx="1"/>
          </p:nvPr>
        </p:nvSpPr>
        <p:spPr>
          <a:xfrm>
            <a:off x="814275" y="1454492"/>
            <a:ext cx="7467364" cy="331823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uk-UA" b="1" dirty="0"/>
              <a:t>Соціологія, за своєю суттю, є науковим дослідженням суспільства, і поняття «соціального» є центральним у цій дисципліні. </a:t>
            </a:r>
            <a:endParaRPr lang="uk-UA" b="1" dirty="0" smtClean="0"/>
          </a:p>
          <a:p>
            <a:pPr marL="0" lvl="0" indent="0">
              <a:buClr>
                <a:schemeClr val="dk1"/>
              </a:buClr>
              <a:buSzPts val="1100"/>
              <a:buNone/>
            </a:pPr>
            <a:endParaRPr lang="uk-UA" b="1" dirty="0"/>
          </a:p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uk-UA" dirty="0"/>
              <a:t>У соціології термін «</a:t>
            </a:r>
            <a:r>
              <a:rPr lang="uk-UA" dirty="0" smtClean="0"/>
              <a:t>соціальне» </a:t>
            </a:r>
            <a:r>
              <a:rPr lang="uk-UA" dirty="0"/>
              <a:t>відноситься до всього, що стосується людських стосунків, взаємодії та способів зв’язку людей і впливу один на одного в рамках суспільства. Він охоплює широкий спектр аспектів, включаючи, але не </a:t>
            </a:r>
            <a:r>
              <a:rPr lang="uk-UA" dirty="0" smtClean="0"/>
              <a:t>обмежуючись такими як:</a:t>
            </a:r>
            <a:endParaRPr dirty="0"/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5423386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uk-UA" dirty="0" smtClean="0">
                <a:solidFill>
                  <a:schemeClr val="bg1"/>
                </a:solidFill>
                <a:latin typeface="Roboto Condensed Light"/>
                <a:ea typeface="Roboto Condensed Light"/>
                <a:sym typeface="Roboto Condensed Light"/>
              </a:rPr>
              <a:t>Поняття «соціальне» як центральна категорія соціології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23</a:t>
            </a:fld>
            <a:endParaRPr/>
          </a:p>
        </p:txBody>
      </p:sp>
      <p:sp>
        <p:nvSpPr>
          <p:cNvPr id="193" name="Google Shape;193;p12"/>
          <p:cNvSpPr txBox="1">
            <a:spLocks noGrp="1"/>
          </p:cNvSpPr>
          <p:nvPr>
            <p:ph type="body" idx="1"/>
          </p:nvPr>
        </p:nvSpPr>
        <p:spPr>
          <a:xfrm>
            <a:off x="814275" y="1454492"/>
            <a:ext cx="6701647" cy="331823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uk-UA" b="1" dirty="0"/>
              <a:t>1. </a:t>
            </a:r>
            <a:r>
              <a:rPr lang="uk-UA" b="1" dirty="0" smtClean="0"/>
              <a:t>Соціальні взаємодії:  </a:t>
            </a:r>
            <a:r>
              <a:rPr lang="uk-UA" b="1" dirty="0"/>
              <a:t>це щоденні обміни, спілкування та стосунки, в </a:t>
            </a:r>
            <a:r>
              <a:rPr lang="uk-UA" b="1" dirty="0" smtClean="0"/>
              <a:t>яких беруть </a:t>
            </a:r>
            <a:r>
              <a:rPr lang="uk-UA" b="1" dirty="0"/>
              <a:t>участь люди. </a:t>
            </a:r>
            <a:r>
              <a:rPr lang="uk-UA" b="1" dirty="0" smtClean="0"/>
              <a:t>Вони можуть </a:t>
            </a:r>
            <a:r>
              <a:rPr lang="uk-UA" b="1" dirty="0"/>
              <a:t>варіюватися від простих повсякденних взаємодій, як-от вітання </a:t>
            </a:r>
            <a:r>
              <a:rPr lang="uk-UA" b="1" dirty="0" smtClean="0"/>
              <a:t>з сусідами </a:t>
            </a:r>
            <a:r>
              <a:rPr lang="uk-UA" b="1" dirty="0"/>
              <a:t>до складних соціальних взаємодій в організаціях, сім’ях і громадах.</a:t>
            </a:r>
            <a:endParaRPr dirty="0"/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5006013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uk-UA" dirty="0" smtClean="0">
                <a:solidFill>
                  <a:schemeClr val="bg1"/>
                </a:solidFill>
                <a:latin typeface="Roboto Condensed Light"/>
                <a:ea typeface="Roboto Condensed Light"/>
                <a:sym typeface="Roboto Condensed Light"/>
              </a:rPr>
              <a:t>Поняття «соціальне» як центральна категорія соціології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24</a:t>
            </a:fld>
            <a:endParaRPr/>
          </a:p>
        </p:txBody>
      </p:sp>
      <p:sp>
        <p:nvSpPr>
          <p:cNvPr id="193" name="Google Shape;193;p12"/>
          <p:cNvSpPr txBox="1">
            <a:spLocks noGrp="1"/>
          </p:cNvSpPr>
          <p:nvPr>
            <p:ph type="body" idx="1"/>
          </p:nvPr>
        </p:nvSpPr>
        <p:spPr>
          <a:xfrm>
            <a:off x="814275" y="1454492"/>
            <a:ext cx="6701647" cy="331823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uk-UA" b="1" dirty="0" smtClean="0"/>
              <a:t>2. Соціальні </a:t>
            </a:r>
            <a:r>
              <a:rPr lang="uk-UA" b="1" dirty="0"/>
              <a:t>структури - це організовані моделі та механізми, які керують поведінкою людей у ​​суспільстві. До них </a:t>
            </a:r>
            <a:r>
              <a:rPr lang="uk-UA" b="1" dirty="0" smtClean="0"/>
              <a:t>належать, наприклад, </a:t>
            </a:r>
            <a:r>
              <a:rPr lang="uk-UA" b="1" dirty="0"/>
              <a:t>такі інститути, як сім’я, освіта, уряд та економіка. Соціальні структури забезпечують рамки, в яких діють індивіди.</a:t>
            </a:r>
            <a:endParaRPr dirty="0"/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6061818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uk-UA" dirty="0" smtClean="0">
                <a:solidFill>
                  <a:schemeClr val="bg1"/>
                </a:solidFill>
                <a:latin typeface="Roboto Condensed Light"/>
                <a:ea typeface="Roboto Condensed Light"/>
                <a:sym typeface="Roboto Condensed Light"/>
              </a:rPr>
              <a:t>Поняття «соціальне» як центральна категорія соціології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25</a:t>
            </a:fld>
            <a:endParaRPr/>
          </a:p>
        </p:txBody>
      </p:sp>
      <p:sp>
        <p:nvSpPr>
          <p:cNvPr id="193" name="Google Shape;193;p12"/>
          <p:cNvSpPr txBox="1">
            <a:spLocks noGrp="1"/>
          </p:cNvSpPr>
          <p:nvPr>
            <p:ph type="body" idx="1"/>
          </p:nvPr>
        </p:nvSpPr>
        <p:spPr>
          <a:xfrm>
            <a:off x="814275" y="1454492"/>
            <a:ext cx="6701647" cy="331823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uk-UA" b="1" dirty="0" smtClean="0"/>
              <a:t>3. Соціальні </a:t>
            </a:r>
            <a:r>
              <a:rPr lang="uk-UA" b="1" dirty="0"/>
              <a:t>норми та </a:t>
            </a:r>
            <a:r>
              <a:rPr lang="uk-UA" b="1" dirty="0" smtClean="0"/>
              <a:t>цінності: </a:t>
            </a:r>
          </a:p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uk-UA" b="1" dirty="0" smtClean="0"/>
              <a:t>Норми </a:t>
            </a:r>
            <a:r>
              <a:rPr lang="uk-UA" b="1" dirty="0"/>
              <a:t>— це прийняті стандарти поведінки в суспільстві, тоді як цінності представляють спільні переконання та принципи, якими керуються </a:t>
            </a:r>
            <a:r>
              <a:rPr lang="uk-UA" b="1" dirty="0" smtClean="0"/>
              <a:t>люди. </a:t>
            </a:r>
            <a:r>
              <a:rPr lang="uk-UA" b="1" dirty="0"/>
              <a:t>Ці норми та цінності є соціальними конструктами та формують те, як люди сприймають навколишній світ і взаємодіють із ним.</a:t>
            </a:r>
            <a:endParaRPr dirty="0"/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44232034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uk-UA" dirty="0" smtClean="0">
                <a:solidFill>
                  <a:schemeClr val="bg1"/>
                </a:solidFill>
                <a:latin typeface="Roboto Condensed Light"/>
                <a:ea typeface="Roboto Condensed Light"/>
                <a:sym typeface="Roboto Condensed Light"/>
              </a:rPr>
              <a:t>Поняття «соціальне» як центральна категорія соціології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26</a:t>
            </a:fld>
            <a:endParaRPr/>
          </a:p>
        </p:txBody>
      </p:sp>
      <p:sp>
        <p:nvSpPr>
          <p:cNvPr id="193" name="Google Shape;193;p12"/>
          <p:cNvSpPr txBox="1">
            <a:spLocks noGrp="1"/>
          </p:cNvSpPr>
          <p:nvPr>
            <p:ph type="body" idx="1"/>
          </p:nvPr>
        </p:nvSpPr>
        <p:spPr>
          <a:xfrm>
            <a:off x="916353" y="1476070"/>
            <a:ext cx="6701647" cy="331823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uk-UA" b="1" dirty="0" smtClean="0"/>
              <a:t>4. Соціальні </a:t>
            </a:r>
            <a:r>
              <a:rPr lang="uk-UA" b="1" dirty="0"/>
              <a:t>зміни </a:t>
            </a:r>
            <a:r>
              <a:rPr lang="uk-UA" b="1" dirty="0" smtClean="0"/>
              <a:t>– ця категорія також </a:t>
            </a:r>
            <a:r>
              <a:rPr lang="uk-UA" b="1" dirty="0"/>
              <a:t>передбачає розуміння того, як суспільства змінюються та еволюціонують з часом. </a:t>
            </a:r>
            <a:r>
              <a:rPr lang="uk-UA" b="1" dirty="0" smtClean="0"/>
              <a:t>Вона </a:t>
            </a:r>
            <a:r>
              <a:rPr lang="uk-UA" b="1" dirty="0"/>
              <a:t>охоплює вивчення соціальних рухів, культурних зрушень і суспільного розвитку.</a:t>
            </a:r>
            <a:endParaRPr dirty="0"/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4409023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uk-UA" dirty="0" smtClean="0">
                <a:solidFill>
                  <a:schemeClr val="bg1"/>
                </a:solidFill>
                <a:latin typeface="Roboto Condensed Light"/>
                <a:ea typeface="Roboto Condensed Light"/>
                <a:sym typeface="Roboto Condensed Light"/>
              </a:rPr>
              <a:t>Поняття «соціальне» як центральна категорія соціології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27</a:t>
            </a:fld>
            <a:endParaRPr/>
          </a:p>
        </p:txBody>
      </p:sp>
      <p:sp>
        <p:nvSpPr>
          <p:cNvPr id="193" name="Google Shape;193;p12"/>
          <p:cNvSpPr txBox="1">
            <a:spLocks noGrp="1"/>
          </p:cNvSpPr>
          <p:nvPr>
            <p:ph type="body" idx="1"/>
          </p:nvPr>
        </p:nvSpPr>
        <p:spPr>
          <a:xfrm>
            <a:off x="916353" y="1476070"/>
            <a:ext cx="6701647" cy="331823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uk-UA" b="1" dirty="0" smtClean="0"/>
              <a:t>Чому поняття «соціальне» є настільки важливим в соціології. Є кілька причин:</a:t>
            </a:r>
          </a:p>
          <a:p>
            <a:pPr marL="0" lvl="0" indent="0">
              <a:buClr>
                <a:schemeClr val="dk1"/>
              </a:buClr>
              <a:buSzPts val="1100"/>
              <a:buNone/>
            </a:pPr>
            <a:endParaRPr lang="uk-UA" b="1" dirty="0"/>
          </a:p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uk-UA" dirty="0" smtClean="0"/>
              <a:t>1. Дослідження зв’язків між індивідами: </a:t>
            </a:r>
            <a:r>
              <a:rPr lang="uk-UA" dirty="0"/>
              <a:t>в основі соціології лежить дослідження </a:t>
            </a:r>
            <a:r>
              <a:rPr lang="uk-UA" dirty="0" smtClean="0"/>
              <a:t>зв’язків між індивідами. </a:t>
            </a:r>
            <a:r>
              <a:rPr lang="uk-UA" dirty="0"/>
              <a:t>Вивчаючи «соціальне», ми отримуємо уявлення про те, як ці зв’язки впливають на наші думки, </a:t>
            </a:r>
            <a:r>
              <a:rPr lang="uk-UA" dirty="0" smtClean="0"/>
              <a:t>поведінку, світогляд.</a:t>
            </a:r>
          </a:p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uk-UA" dirty="0" smtClean="0"/>
              <a:t>(Наприклад, концепція «розуміючої соціології» </a:t>
            </a:r>
            <a:r>
              <a:rPr lang="uk-UA" dirty="0" err="1" smtClean="0"/>
              <a:t>М.Вебера</a:t>
            </a:r>
            <a:r>
              <a:rPr lang="uk-UA" dirty="0" smtClean="0"/>
              <a:t>) </a:t>
            </a:r>
            <a:endParaRPr lang="uk-UA" dirty="0"/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27567014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uk-UA" dirty="0" smtClean="0">
                <a:solidFill>
                  <a:schemeClr val="bg1"/>
                </a:solidFill>
                <a:latin typeface="Roboto Condensed Light"/>
                <a:ea typeface="Roboto Condensed Light"/>
                <a:sym typeface="Roboto Condensed Light"/>
              </a:rPr>
              <a:t>Поняття «соціальне» як центральна категорія соціології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28</a:t>
            </a:fld>
            <a:endParaRPr/>
          </a:p>
        </p:txBody>
      </p:sp>
      <p:sp>
        <p:nvSpPr>
          <p:cNvPr id="193" name="Google Shape;193;p12"/>
          <p:cNvSpPr txBox="1">
            <a:spLocks noGrp="1"/>
          </p:cNvSpPr>
          <p:nvPr>
            <p:ph type="body" idx="1"/>
          </p:nvPr>
        </p:nvSpPr>
        <p:spPr>
          <a:xfrm>
            <a:off x="916353" y="1476070"/>
            <a:ext cx="6701647" cy="331823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uk-UA" dirty="0" smtClean="0"/>
              <a:t>2. Суспільство </a:t>
            </a:r>
            <a:r>
              <a:rPr lang="uk-UA" dirty="0"/>
              <a:t>є складною, взаємопов’язаною системою, і </a:t>
            </a:r>
            <a:r>
              <a:rPr lang="uk-UA" dirty="0" smtClean="0"/>
              <a:t>категорія </a:t>
            </a:r>
            <a:r>
              <a:rPr lang="uk-UA" dirty="0"/>
              <a:t>«</a:t>
            </a:r>
            <a:r>
              <a:rPr lang="uk-UA" dirty="0" smtClean="0"/>
              <a:t>соціальне» допомагає </a:t>
            </a:r>
            <a:r>
              <a:rPr lang="uk-UA" dirty="0"/>
              <a:t>нам </a:t>
            </a:r>
            <a:r>
              <a:rPr lang="uk-UA" dirty="0" smtClean="0"/>
              <a:t>проаналізувати </a:t>
            </a:r>
            <a:r>
              <a:rPr lang="uk-UA" dirty="0"/>
              <a:t>цю складність. </a:t>
            </a:r>
            <a:endParaRPr lang="uk-UA" dirty="0" smtClean="0"/>
          </a:p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uk-UA" dirty="0" smtClean="0"/>
              <a:t>Це </a:t>
            </a:r>
            <a:r>
              <a:rPr lang="uk-UA" dirty="0"/>
              <a:t>дозволяє нам вивчати не лише індивідуальну поведінку, але й більш широкі суспільні структури, які її формують. </a:t>
            </a:r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01535660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uk-UA" dirty="0" smtClean="0">
                <a:solidFill>
                  <a:schemeClr val="bg1"/>
                </a:solidFill>
                <a:latin typeface="Roboto Condensed Light"/>
                <a:ea typeface="Roboto Condensed Light"/>
                <a:sym typeface="Roboto Condensed Light"/>
              </a:rPr>
              <a:t>Поняття «соціальне» як центральна категорія соціології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29</a:t>
            </a:fld>
            <a:endParaRPr/>
          </a:p>
        </p:txBody>
      </p:sp>
      <p:sp>
        <p:nvSpPr>
          <p:cNvPr id="193" name="Google Shape;193;p12"/>
          <p:cNvSpPr txBox="1">
            <a:spLocks noGrp="1"/>
          </p:cNvSpPr>
          <p:nvPr>
            <p:ph type="body" idx="1"/>
          </p:nvPr>
        </p:nvSpPr>
        <p:spPr>
          <a:xfrm>
            <a:off x="916353" y="1476070"/>
            <a:ext cx="6701647" cy="331823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uk-UA" dirty="0" smtClean="0"/>
              <a:t>3. Розуміння </a:t>
            </a:r>
            <a:r>
              <a:rPr lang="uk-UA" dirty="0"/>
              <a:t>соціальних </a:t>
            </a:r>
            <a:r>
              <a:rPr lang="uk-UA" dirty="0" smtClean="0"/>
              <a:t>проблем: </a:t>
            </a:r>
            <a:r>
              <a:rPr lang="uk-UA" dirty="0"/>
              <a:t>багато найбільш нагальних проблем у світі, таких як нерівність, бідність, </a:t>
            </a:r>
            <a:r>
              <a:rPr lang="uk-UA" dirty="0" smtClean="0"/>
              <a:t>організована злочинність тощо, </a:t>
            </a:r>
            <a:r>
              <a:rPr lang="uk-UA" dirty="0"/>
              <a:t>мають фундаментально соціальний характер. Для ефективного вирішення цих </a:t>
            </a:r>
            <a:r>
              <a:rPr lang="uk-UA" dirty="0" smtClean="0"/>
              <a:t>проблем </a:t>
            </a:r>
            <a:r>
              <a:rPr lang="uk-UA" dirty="0"/>
              <a:t>нам необхідно глибоке розуміння «соціальних» сил, що </a:t>
            </a:r>
            <a:r>
              <a:rPr lang="uk-UA" dirty="0" smtClean="0"/>
              <a:t>впливають на них.</a:t>
            </a:r>
            <a:endParaRPr lang="uk-UA" dirty="0"/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755078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uk-UA" dirty="0" smtClean="0"/>
              <a:t>Залежність категоріального апарату від методологічної та методичної специфіки</a:t>
            </a:r>
            <a:endParaRPr lang="uk-UA" dirty="0"/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sp>
        <p:nvSpPr>
          <p:cNvPr id="193" name="Google Shape;193;p12"/>
          <p:cNvSpPr txBox="1">
            <a:spLocks noGrp="1"/>
          </p:cNvSpPr>
          <p:nvPr>
            <p:ph type="body" idx="1"/>
          </p:nvPr>
        </p:nvSpPr>
        <p:spPr>
          <a:xfrm>
            <a:off x="814275" y="1454492"/>
            <a:ext cx="7415325" cy="282014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uk-UA" sz="1800" b="1" dirty="0"/>
              <a:t>Соціологія - це наука, що вивчає суспільство та поведінку людей у ньому. </a:t>
            </a:r>
            <a:endParaRPr lang="uk-UA" sz="1800" b="1" dirty="0" smtClean="0"/>
          </a:p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uk-UA" sz="1800" b="1" dirty="0" smtClean="0"/>
              <a:t>Щоб </a:t>
            </a:r>
            <a:r>
              <a:rPr lang="uk-UA" sz="1800" b="1" dirty="0"/>
              <a:t>краще зрозуміти цю сферу, дуже важливо вивчити її основні категорії, які допомагають нам дослідити і зрозуміти складну мережу людських взаємодій і соціальних структур, що визначають наш світ. </a:t>
            </a:r>
            <a:endParaRPr lang="uk-UA" sz="1800" b="1" dirty="0" smtClean="0"/>
          </a:p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uk-UA" sz="1800" b="1" dirty="0" smtClean="0"/>
              <a:t>Отже</a:t>
            </a:r>
            <a:r>
              <a:rPr lang="uk-UA" sz="1800" b="1" dirty="0"/>
              <a:t>, </a:t>
            </a:r>
            <a:r>
              <a:rPr lang="uk-UA" sz="1800" b="1" dirty="0" smtClean="0"/>
              <a:t>потрібно розглянути </a:t>
            </a:r>
            <a:r>
              <a:rPr lang="uk-UA" sz="1800" b="1" dirty="0"/>
              <a:t>основні категорії соціології.</a:t>
            </a:r>
            <a:endParaRPr lang="uk-UA" sz="1800" b="1" dirty="0" smtClean="0"/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47332072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uk-UA" dirty="0" smtClean="0">
                <a:solidFill>
                  <a:schemeClr val="bg1"/>
                </a:solidFill>
                <a:latin typeface="Roboto Condensed Light"/>
                <a:ea typeface="Roboto Condensed Light"/>
                <a:sym typeface="Roboto Condensed Light"/>
              </a:rPr>
              <a:t>Поняття «соціальне» як центральна категорія соціології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30</a:t>
            </a:fld>
            <a:endParaRPr/>
          </a:p>
        </p:txBody>
      </p:sp>
      <p:sp>
        <p:nvSpPr>
          <p:cNvPr id="193" name="Google Shape;193;p12"/>
          <p:cNvSpPr txBox="1">
            <a:spLocks noGrp="1"/>
          </p:cNvSpPr>
          <p:nvPr>
            <p:ph type="body" idx="1"/>
          </p:nvPr>
        </p:nvSpPr>
        <p:spPr>
          <a:xfrm>
            <a:off x="916353" y="1476070"/>
            <a:ext cx="7543706" cy="331823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uk-UA" b="1" dirty="0"/>
              <a:t>За своїм змістом соціальне є відображенням організації і життєдіяльності суспільства як суб'єкта історичного процесу. Це інтегративне утворення, що акумулює знання, досвід, традиції і творчі здібності та реальну оцінку стану розвитку суспільства і його елементів. Воно виражає характер використання потенціалу і соціальних резервів суспільства, колективу, групи і особи для вироблення критеріїв оптимального розвитку всього соціального організму.</a:t>
            </a:r>
            <a:endParaRPr dirty="0"/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48770381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3"/>
          <p:cNvSpPr txBox="1">
            <a:spLocks noGrp="1"/>
          </p:cNvSpPr>
          <p:nvPr>
            <p:ph type="ctrTitle" idx="4294967295"/>
          </p:nvPr>
        </p:nvSpPr>
        <p:spPr>
          <a:xfrm>
            <a:off x="1275150" y="2364400"/>
            <a:ext cx="65937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6000" dirty="0" smtClean="0">
                <a:solidFill>
                  <a:schemeClr val="accent5"/>
                </a:solidFill>
              </a:rPr>
              <a:t>Дякую за увагу</a:t>
            </a:r>
            <a:r>
              <a:rPr lang="en" sz="6000" dirty="0" smtClean="0">
                <a:solidFill>
                  <a:schemeClr val="accent5"/>
                </a:solidFill>
              </a:rPr>
              <a:t>!</a:t>
            </a:r>
            <a:endParaRPr sz="6000" dirty="0">
              <a:solidFill>
                <a:schemeClr val="accent5"/>
              </a:solidFill>
            </a:endParaRPr>
          </a:p>
        </p:txBody>
      </p:sp>
      <p:pic>
        <p:nvPicPr>
          <p:cNvPr id="215" name="Google Shape;215;p13" descr="10.jpg"/>
          <p:cNvPicPr preferRelativeResize="0"/>
          <p:nvPr/>
        </p:nvPicPr>
        <p:blipFill rotWithShape="1">
          <a:blip r:embed="rId3">
            <a:alphaModFix/>
          </a:blip>
          <a:srcRect l="15648" r="28102"/>
          <a:stretch/>
        </p:blipFill>
        <p:spPr>
          <a:xfrm>
            <a:off x="3539200" y="367400"/>
            <a:ext cx="2065500" cy="2065500"/>
          </a:xfrm>
          <a:prstGeom prst="diamond">
            <a:avLst/>
          </a:prstGeom>
          <a:noFill/>
          <a:ln w="38100" cap="flat" cmpd="sng">
            <a:solidFill>
              <a:srgbClr val="3F5378"/>
            </a:solidFill>
            <a:prstDash val="solid"/>
            <a:miter lim="8000"/>
            <a:headEnd type="none" w="sm" len="sm"/>
            <a:tailEnd type="none" w="sm" len="sm"/>
          </a:ln>
        </p:spPr>
      </p:pic>
      <p:sp>
        <p:nvSpPr>
          <p:cNvPr id="216" name="Google Shape;216;p1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31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uk-UA" dirty="0" smtClean="0">
                <a:solidFill>
                  <a:srgbClr val="FFFFFF"/>
                </a:solidFill>
              </a:rPr>
              <a:t>Залежність категоріального апарату від методологічної та методичної специфіки</a:t>
            </a:r>
            <a:endParaRPr lang="uk-UA" dirty="0"/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  <p:sp>
        <p:nvSpPr>
          <p:cNvPr id="193" name="Google Shape;193;p12"/>
          <p:cNvSpPr txBox="1">
            <a:spLocks noGrp="1"/>
          </p:cNvSpPr>
          <p:nvPr>
            <p:ph type="body" idx="1"/>
          </p:nvPr>
        </p:nvSpPr>
        <p:spPr>
          <a:xfrm>
            <a:off x="814275" y="1454492"/>
            <a:ext cx="6701647" cy="331079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uk-UA" b="1" dirty="0"/>
              <a:t>Теоретичні точки зору</a:t>
            </a:r>
            <a:r>
              <a:rPr lang="uk-UA" dirty="0"/>
              <a:t> : соціологія оперує різними теоретичними точками зору, кожна з яких пропонує унікальну </a:t>
            </a:r>
            <a:r>
              <a:rPr lang="uk-UA" dirty="0" smtClean="0"/>
              <a:t>оптику </a:t>
            </a:r>
            <a:r>
              <a:rPr lang="uk-UA" dirty="0"/>
              <a:t>для аналізу </a:t>
            </a:r>
            <a:r>
              <a:rPr lang="uk-UA" dirty="0" smtClean="0"/>
              <a:t>суспільства</a:t>
            </a:r>
            <a:r>
              <a:rPr lang="uk-UA" dirty="0"/>
              <a:t> </a:t>
            </a:r>
            <a:r>
              <a:rPr lang="uk-UA" dirty="0" smtClean="0"/>
              <a:t>та оперує специфічним набором понять та термінів</a:t>
            </a:r>
            <a:endParaRPr lang="uk-UA" dirty="0"/>
          </a:p>
          <a:p>
            <a:pPr lvl="1"/>
            <a:r>
              <a:rPr lang="uk-UA" b="1" dirty="0"/>
              <a:t>Структурно-функціональний</a:t>
            </a:r>
            <a:r>
              <a:rPr lang="uk-UA" dirty="0"/>
              <a:t> </a:t>
            </a:r>
            <a:r>
              <a:rPr lang="uk-UA" dirty="0" smtClean="0"/>
              <a:t>підхід: </a:t>
            </a:r>
            <a:r>
              <a:rPr lang="uk-UA" dirty="0"/>
              <a:t>ця перспектива зосереджена на тому, як різні частини суспільства працюють разом, щоб підтримувати соціальну стабільність і порядок. Він розглядає, як інститути та структури функціонують для задоволення потреб суспільства.</a:t>
            </a:r>
          </a:p>
          <a:p>
            <a:pPr marL="0" lvl="0" indent="0">
              <a:buClr>
                <a:schemeClr val="dk1"/>
              </a:buClr>
              <a:buSzPts val="1100"/>
              <a:buNone/>
            </a:pPr>
            <a:endParaRPr lang="uk-UA" b="1" dirty="0" smtClean="0"/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9490253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uk-UA" dirty="0" smtClean="0">
                <a:solidFill>
                  <a:srgbClr val="FFFFFF"/>
                </a:solidFill>
              </a:rPr>
              <a:t>Залежність категоріального апарату від методологічної та методичної специфіки</a:t>
            </a:r>
            <a:endParaRPr lang="uk-UA" dirty="0"/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  <p:sp>
        <p:nvSpPr>
          <p:cNvPr id="193" name="Google Shape;193;p12"/>
          <p:cNvSpPr txBox="1">
            <a:spLocks noGrp="1"/>
          </p:cNvSpPr>
          <p:nvPr>
            <p:ph type="body" idx="1"/>
          </p:nvPr>
        </p:nvSpPr>
        <p:spPr>
          <a:xfrm>
            <a:off x="814275" y="1454492"/>
            <a:ext cx="6701647" cy="331079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uk-UA" b="1" dirty="0"/>
              <a:t>Теоретичні точки зору</a:t>
            </a:r>
            <a:r>
              <a:rPr lang="uk-UA" dirty="0"/>
              <a:t> : соціологія оперує різними теоретичними точками зору, кожна з яких пропонує унікальну лінзу для аналізу суспільства. Деякі з найвидатніших перспектив включають:</a:t>
            </a:r>
          </a:p>
          <a:p>
            <a:pPr lvl="1"/>
            <a:r>
              <a:rPr lang="uk-UA" b="1" dirty="0" smtClean="0"/>
              <a:t>Теорія </a:t>
            </a:r>
            <a:r>
              <a:rPr lang="uk-UA" b="1" dirty="0"/>
              <a:t>конфлікту</a:t>
            </a:r>
            <a:r>
              <a:rPr lang="uk-UA" dirty="0"/>
              <a:t> : навпаки, теорія конфлікту наголошує на боротьбі за владу та нерівності в суспільстві. </a:t>
            </a:r>
            <a:r>
              <a:rPr lang="uk-UA" dirty="0" smtClean="0"/>
              <a:t>Акцентується </a:t>
            </a:r>
            <a:r>
              <a:rPr lang="uk-UA" dirty="0"/>
              <a:t>те, що суспільство </a:t>
            </a:r>
            <a:r>
              <a:rPr lang="uk-UA" dirty="0" smtClean="0"/>
              <a:t>є диференційованим і нерівним, що спричиняє конкуренцію </a:t>
            </a:r>
            <a:r>
              <a:rPr lang="uk-UA" dirty="0"/>
              <a:t>та </a:t>
            </a:r>
            <a:r>
              <a:rPr lang="uk-UA" dirty="0" smtClean="0"/>
              <a:t>конфлікти </a:t>
            </a:r>
            <a:r>
              <a:rPr lang="uk-UA" dirty="0"/>
              <a:t>за ресурси та владу</a:t>
            </a:r>
            <a:r>
              <a:rPr lang="uk-UA" dirty="0" smtClean="0"/>
              <a:t>.</a:t>
            </a:r>
            <a:endParaRPr lang="uk-UA" dirty="0"/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272545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uk-UA" dirty="0" smtClean="0">
                <a:solidFill>
                  <a:srgbClr val="FFFFFF"/>
                </a:solidFill>
              </a:rPr>
              <a:t>Залежність категоріального апарату від методологічної та методичної специфіки</a:t>
            </a:r>
            <a:endParaRPr lang="uk-UA" dirty="0"/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  <p:sp>
        <p:nvSpPr>
          <p:cNvPr id="193" name="Google Shape;193;p12"/>
          <p:cNvSpPr txBox="1">
            <a:spLocks noGrp="1"/>
          </p:cNvSpPr>
          <p:nvPr>
            <p:ph type="body" idx="1"/>
          </p:nvPr>
        </p:nvSpPr>
        <p:spPr>
          <a:xfrm>
            <a:off x="814275" y="1454492"/>
            <a:ext cx="6701647" cy="331079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uk-UA" b="1" dirty="0"/>
              <a:t>Теоретичні точки зору</a:t>
            </a:r>
            <a:r>
              <a:rPr lang="uk-UA" dirty="0"/>
              <a:t> : соціологія оперує різними теоретичними точками зору, кожна з яких пропонує унікальну лінзу для аналізу суспільства. Деякі з найвидатніших перспектив включають:</a:t>
            </a:r>
          </a:p>
          <a:p>
            <a:pPr lvl="1"/>
            <a:r>
              <a:rPr lang="uk-UA" b="1" dirty="0" smtClean="0"/>
              <a:t>Символічний </a:t>
            </a:r>
            <a:r>
              <a:rPr lang="uk-UA" b="1" dirty="0"/>
              <a:t>інтеракціонізм</a:t>
            </a:r>
            <a:r>
              <a:rPr lang="uk-UA" dirty="0"/>
              <a:t> : ця перспектива розглядає невеликі взаємодії між окремими людьми, наголошуючи на ролі символів, мови та комунікації у формуванні соціальної реальності</a:t>
            </a:r>
            <a:r>
              <a:rPr lang="uk-UA" dirty="0" smtClean="0"/>
              <a:t>.</a:t>
            </a:r>
            <a:endParaRPr lang="uk-UA" dirty="0"/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356227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uk-UA" dirty="0" smtClean="0">
                <a:solidFill>
                  <a:srgbClr val="FFFFFF"/>
                </a:solidFill>
              </a:rPr>
              <a:t>Залежність категоріального апарату від методологічної та методичної специфіки</a:t>
            </a:r>
            <a:endParaRPr lang="uk-UA" dirty="0"/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  <p:sp>
        <p:nvSpPr>
          <p:cNvPr id="193" name="Google Shape;193;p12"/>
          <p:cNvSpPr txBox="1">
            <a:spLocks noGrp="1"/>
          </p:cNvSpPr>
          <p:nvPr>
            <p:ph type="body" idx="1"/>
          </p:nvPr>
        </p:nvSpPr>
        <p:spPr>
          <a:xfrm>
            <a:off x="814275" y="1454492"/>
            <a:ext cx="6701647" cy="331079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uk-UA" b="1" dirty="0" smtClean="0"/>
              <a:t>Методи </a:t>
            </a:r>
            <a:r>
              <a:rPr lang="uk-UA" b="1" dirty="0"/>
              <a:t>дослідження</a:t>
            </a:r>
            <a:r>
              <a:rPr lang="uk-UA" dirty="0"/>
              <a:t> : соціологія використовує широкий спектр методів дослідження для </a:t>
            </a:r>
            <a:r>
              <a:rPr lang="uk-UA" dirty="0" smtClean="0"/>
              <a:t>аналізу </a:t>
            </a:r>
            <a:r>
              <a:rPr lang="uk-UA" dirty="0"/>
              <a:t>та розуміння соціальних явищ. Ці методи можна умовно розділити на два основних типи:</a:t>
            </a:r>
          </a:p>
          <a:p>
            <a:pPr lvl="1"/>
            <a:r>
              <a:rPr lang="uk-UA" b="1" dirty="0"/>
              <a:t>Якісне дослідження</a:t>
            </a:r>
            <a:r>
              <a:rPr lang="uk-UA" dirty="0"/>
              <a:t> : цей підхід передбачає поглиблене дослідження, зазвичай за допомогою таких методів, як спостереження учасників, інтерв’ю та </a:t>
            </a:r>
            <a:r>
              <a:rPr lang="uk-UA" dirty="0" smtClean="0"/>
              <a:t>глибокий аналіз </a:t>
            </a:r>
            <a:r>
              <a:rPr lang="uk-UA" dirty="0"/>
              <a:t>контенту. Він спрямований на розкриття глибинних смислів і нюансів соціальної поведінки.</a:t>
            </a:r>
          </a:p>
          <a:p>
            <a:pPr marL="0" lvl="0" indent="0">
              <a:buClr>
                <a:schemeClr val="dk1"/>
              </a:buClr>
              <a:buSzPts val="1100"/>
              <a:buNone/>
            </a:pPr>
            <a:endParaRPr lang="uk-UA" b="1" dirty="0" smtClean="0"/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4120940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uk-UA" dirty="0" smtClean="0">
                <a:solidFill>
                  <a:srgbClr val="FFFFFF"/>
                </a:solidFill>
              </a:rPr>
              <a:t>Залежність категоріального апарату від методологічної та методичної специфіки</a:t>
            </a:r>
            <a:endParaRPr lang="uk-UA" dirty="0"/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  <p:sp>
        <p:nvSpPr>
          <p:cNvPr id="193" name="Google Shape;193;p12"/>
          <p:cNvSpPr txBox="1">
            <a:spLocks noGrp="1"/>
          </p:cNvSpPr>
          <p:nvPr>
            <p:ph type="body" idx="1"/>
          </p:nvPr>
        </p:nvSpPr>
        <p:spPr>
          <a:xfrm>
            <a:off x="814275" y="1454492"/>
            <a:ext cx="6701647" cy="331079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uk-UA" b="1" dirty="0" smtClean="0"/>
              <a:t>Методи </a:t>
            </a:r>
            <a:r>
              <a:rPr lang="uk-UA" b="1" dirty="0"/>
              <a:t>дослідження</a:t>
            </a:r>
            <a:r>
              <a:rPr lang="uk-UA" dirty="0"/>
              <a:t> : соціологія використовує широкий спектр методів дослідження для </a:t>
            </a:r>
            <a:r>
              <a:rPr lang="uk-UA" dirty="0" smtClean="0"/>
              <a:t>аналізу </a:t>
            </a:r>
            <a:r>
              <a:rPr lang="uk-UA" dirty="0"/>
              <a:t>та розуміння соціальних явищ. Ці методи можна умовно розділити на два основних типи:</a:t>
            </a:r>
          </a:p>
          <a:p>
            <a:pPr lvl="1"/>
            <a:r>
              <a:rPr lang="uk-UA" b="1" dirty="0" smtClean="0"/>
              <a:t>Кількісне </a:t>
            </a:r>
            <a:r>
              <a:rPr lang="uk-UA" b="1" dirty="0"/>
              <a:t>дослідження</a:t>
            </a:r>
            <a:r>
              <a:rPr lang="uk-UA" dirty="0"/>
              <a:t> : кількісне дослідження використовує числові дані та статистичний аналіз, щоб зробити висновки про соціальні моделі та відносини. Опитування, експерименти та </a:t>
            </a:r>
            <a:r>
              <a:rPr lang="uk-UA" dirty="0" smtClean="0"/>
              <a:t>контент-аналіз </a:t>
            </a:r>
            <a:r>
              <a:rPr lang="uk-UA" dirty="0"/>
              <a:t>даних є поширеними методами в цій категорії.</a:t>
            </a:r>
          </a:p>
          <a:p>
            <a:pPr marL="0" lvl="0" indent="0">
              <a:buClr>
                <a:schemeClr val="dk1"/>
              </a:buClr>
              <a:buSzPts val="1100"/>
              <a:buNone/>
            </a:pPr>
            <a:endParaRPr lang="uk-UA" b="1" dirty="0" smtClean="0"/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328476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ru-RU" dirty="0">
                <a:solidFill>
                  <a:srgbClr val="FFFFFF"/>
                </a:solidFill>
              </a:rPr>
              <a:t>Роль термінології в теоріях середнього рівня</a:t>
            </a:r>
            <a:endParaRPr dirty="0"/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  <p:sp>
        <p:nvSpPr>
          <p:cNvPr id="193" name="Google Shape;193;p12"/>
          <p:cNvSpPr txBox="1">
            <a:spLocks noGrp="1"/>
          </p:cNvSpPr>
          <p:nvPr>
            <p:ph type="body" idx="1"/>
          </p:nvPr>
        </p:nvSpPr>
        <p:spPr>
          <a:xfrm>
            <a:off x="814275" y="1325704"/>
            <a:ext cx="7184866" cy="331079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uk-UA" sz="1800" b="1" dirty="0" smtClean="0"/>
              <a:t>Також важливим чинником урізноманітнення категоріально-термінологічної бази соціології є теорії </a:t>
            </a:r>
            <a:r>
              <a:rPr lang="uk-UA" sz="1800" b="1" dirty="0"/>
              <a:t>середнього </a:t>
            </a:r>
            <a:r>
              <a:rPr lang="uk-UA" sz="1800" b="1" dirty="0" smtClean="0"/>
              <a:t>рівня, що </a:t>
            </a:r>
            <a:r>
              <a:rPr lang="uk-UA" sz="1800" b="1" dirty="0"/>
              <a:t>в соціології займають унікальну </a:t>
            </a:r>
            <a:r>
              <a:rPr lang="uk-UA" sz="1800" b="1" dirty="0" smtClean="0"/>
              <a:t>позицію. </a:t>
            </a:r>
          </a:p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uk-UA" sz="1800" b="1" dirty="0" smtClean="0"/>
              <a:t>Ці </a:t>
            </a:r>
            <a:r>
              <a:rPr lang="uk-UA" sz="1800" b="1" dirty="0"/>
              <a:t>теорії мають на меті зв’язати головні принципи великих теорій із </a:t>
            </a:r>
            <a:r>
              <a:rPr lang="uk-UA" sz="1800" b="1" dirty="0" smtClean="0"/>
              <a:t>конкретними емпіричними та прикладними дослідженнями в окремих сферах суспільного життя. </a:t>
            </a:r>
            <a:r>
              <a:rPr lang="uk-UA" sz="1800" b="1" dirty="0"/>
              <a:t>Щоб </a:t>
            </a:r>
            <a:r>
              <a:rPr lang="uk-UA" sz="1800" b="1" dirty="0" smtClean="0"/>
              <a:t>цього досягти, </a:t>
            </a:r>
            <a:r>
              <a:rPr lang="uk-UA" sz="1800" b="1" dirty="0"/>
              <a:t>теорії середнього рівня часто використовують спеціалізовану термінологію. </a:t>
            </a:r>
            <a:endParaRPr lang="uk-UA" sz="1800" b="1" dirty="0" smtClean="0"/>
          </a:p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uk-UA" sz="1800" b="1" dirty="0" smtClean="0"/>
              <a:t>Термінологія </a:t>
            </a:r>
            <a:r>
              <a:rPr lang="uk-UA" sz="1800" b="1" dirty="0"/>
              <a:t>в рамках цих теорій виконує кілька життєво важливих функцій, таких як визначення концепції, операціоналізація та спілкування між соціологами.</a:t>
            </a:r>
            <a:endParaRPr lang="uk-UA" sz="1800" b="1" dirty="0" smtClean="0"/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68809575"/>
      </p:ext>
    </p:extLst>
  </p:cSld>
  <p:clrMapOvr>
    <a:masterClrMapping/>
  </p:clrMapOvr>
</p:sld>
</file>

<file path=ppt/theme/theme1.xml><?xml version="1.0" encoding="utf-8"?>
<a:theme xmlns:a="http://schemas.openxmlformats.org/drawingml/2006/main" name="Salerio template">
  <a:themeElements>
    <a:clrScheme name="Custom 347">
      <a:dk1>
        <a:srgbClr val="263248"/>
      </a:dk1>
      <a:lt1>
        <a:srgbClr val="FFFFFF"/>
      </a:lt1>
      <a:dk2>
        <a:srgbClr val="434343"/>
      </a:dk2>
      <a:lt2>
        <a:srgbClr val="E0E4E9"/>
      </a:lt2>
      <a:accent1>
        <a:srgbClr val="3F5378"/>
      </a:accent1>
      <a:accent2>
        <a:srgbClr val="263248"/>
      </a:accent2>
      <a:accent3>
        <a:srgbClr val="92A8C8"/>
      </a:accent3>
      <a:accent4>
        <a:srgbClr val="C7D3E6"/>
      </a:accent4>
      <a:accent5>
        <a:srgbClr val="FF9800"/>
      </a:accent5>
      <a:accent6>
        <a:srgbClr val="D26F00"/>
      </a:accent6>
      <a:hlink>
        <a:srgbClr val="3F5378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1783</Words>
  <Application>Microsoft Office PowerPoint</Application>
  <PresentationFormat>Екран (16:9)</PresentationFormat>
  <Paragraphs>130</Paragraphs>
  <Slides>31</Slides>
  <Notes>31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31</vt:i4>
      </vt:variant>
    </vt:vector>
  </HeadingPairs>
  <TitlesOfParts>
    <vt:vector size="37" baseType="lpstr">
      <vt:lpstr>Arial</vt:lpstr>
      <vt:lpstr>Roboto Condensed</vt:lpstr>
      <vt:lpstr>Tahoma</vt:lpstr>
      <vt:lpstr>Arvo</vt:lpstr>
      <vt:lpstr>Roboto Condensed Light</vt:lpstr>
      <vt:lpstr>Salerio template</vt:lpstr>
      <vt:lpstr>Лекція 2. Фактори що впливають на формування категоріально-термінологічної бази соціології</vt:lpstr>
      <vt:lpstr>Категорії, поняття та терміни соціології: фактори що на них впливають</vt:lpstr>
      <vt:lpstr>Залежність категоріального апарату від методологічної та методичної специфіки</vt:lpstr>
      <vt:lpstr>Залежність категоріального апарату від методологічної та методичної специфіки</vt:lpstr>
      <vt:lpstr>Залежність категоріального апарату від методологічної та методичної специфіки</vt:lpstr>
      <vt:lpstr>Залежність категоріального апарату від методологічної та методичної специфіки</vt:lpstr>
      <vt:lpstr>Залежність категоріального апарату від методологічної та методичної специфіки</vt:lpstr>
      <vt:lpstr>Залежність категоріального апарату від методологічної та методичної специфіки</vt:lpstr>
      <vt:lpstr>Роль термінології в теоріях середнього рівня</vt:lpstr>
      <vt:lpstr>Роль термінології в теоріях середнього рівня</vt:lpstr>
      <vt:lpstr>Роль термінології в теоріях середнього рівня</vt:lpstr>
      <vt:lpstr>Роль термінології в теоріях середнього рівня</vt:lpstr>
      <vt:lpstr>Роль термінології в теоріях середнього рівня</vt:lpstr>
      <vt:lpstr>Роль термінології в теоріях середнього рівня</vt:lpstr>
      <vt:lpstr>Роль термінології в теоріях середнього рівня</vt:lpstr>
      <vt:lpstr>Роль термінології в теоріях середнього рівня</vt:lpstr>
      <vt:lpstr>Роль термінології в теоріях середнього рівня</vt:lpstr>
      <vt:lpstr>Роль термінології в теоріях середнього рівня</vt:lpstr>
      <vt:lpstr>Роль термінології в теоріях середнього рівня</vt:lpstr>
      <vt:lpstr>Роль термінології в теоріях середнього рівня</vt:lpstr>
      <vt:lpstr>Поняття «соціальне» як центральна категорія соціології</vt:lpstr>
      <vt:lpstr>Поняття «соціальне» як центральна категорія соціології</vt:lpstr>
      <vt:lpstr>Поняття «соціальне» як центральна категорія соціології</vt:lpstr>
      <vt:lpstr>Поняття «соціальне» як центральна категорія соціології</vt:lpstr>
      <vt:lpstr>Поняття «соціальне» як центральна категорія соціології</vt:lpstr>
      <vt:lpstr>Поняття «соціальне» як центральна категорія соціології</vt:lpstr>
      <vt:lpstr>Поняття «соціальне» як центральна категорія соціології</vt:lpstr>
      <vt:lpstr>Поняття «соціальне» як центральна категорія соціології</vt:lpstr>
      <vt:lpstr>Поняття «соціальне» як центральна категорія соціології</vt:lpstr>
      <vt:lpstr>Поняття «соціальне» як центральна категорія соціології</vt:lpstr>
      <vt:lpstr>Дякую за увагу!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1. Загальне розуміння категорій та термінів у соціології</dc:title>
  <cp:lastModifiedBy>Taisiia</cp:lastModifiedBy>
  <cp:revision>16</cp:revision>
  <dcterms:modified xsi:type="dcterms:W3CDTF">2023-10-23T21:47:41Z</dcterms:modified>
</cp:coreProperties>
</file>