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3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5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3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78A3-2455-4310-9DFE-4384A228E3E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5CEB-7CE6-4C6A-A408-D10040505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4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4 Способы получения металлов и сплавов особо высокого качества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0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3192"/>
            <a:ext cx="10866120" cy="6144768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/>
              <a:t>Каждый из рассмотренных методов имеет свою сферу применения </a:t>
            </a:r>
            <a:r>
              <a:rPr lang="ru-RU" dirty="0" smtClean="0"/>
              <a:t>в зависимости </a:t>
            </a:r>
            <a:r>
              <a:rPr lang="ru-RU" dirty="0"/>
              <a:t>от сортамента и требований, предъявляемых к стали. </a:t>
            </a:r>
            <a:r>
              <a:rPr lang="ru-RU" dirty="0" smtClean="0"/>
              <a:t>Некоторые марки </a:t>
            </a:r>
            <a:r>
              <a:rPr lang="ru-RU" dirty="0"/>
              <a:t>стали ответственного назначения могут выплавляться только </a:t>
            </a:r>
            <a:r>
              <a:rPr lang="ru-RU" dirty="0" smtClean="0"/>
              <a:t>способами </a:t>
            </a:r>
            <a:r>
              <a:rPr lang="ru-RU" dirty="0" err="1" smtClean="0"/>
              <a:t>спецэлектрометаллургии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b="1" dirty="0"/>
              <a:t>Основными способами, </a:t>
            </a:r>
            <a:r>
              <a:rPr lang="ru-RU" dirty="0"/>
              <a:t>позволяющими получать весьма чистые стали </a:t>
            </a:r>
            <a:r>
              <a:rPr lang="ru-RU" dirty="0" smtClean="0"/>
              <a:t>и сплавы </a:t>
            </a:r>
            <a:r>
              <a:rPr lang="ru-RU" dirty="0"/>
              <a:t>методами </a:t>
            </a:r>
            <a:r>
              <a:rPr lang="ru-RU" dirty="0" err="1"/>
              <a:t>спецэлектрометаллургии</a:t>
            </a:r>
            <a:r>
              <a:rPr lang="ru-RU" dirty="0"/>
              <a:t>, являются:</a:t>
            </a:r>
          </a:p>
          <a:p>
            <a:pPr marL="0" indent="449263" algn="just">
              <a:buNone/>
            </a:pPr>
            <a:r>
              <a:rPr lang="ru-RU" dirty="0"/>
              <a:t>- плавка в вакууме;</a:t>
            </a:r>
          </a:p>
          <a:p>
            <a:pPr marL="0" indent="449263" algn="just">
              <a:buNone/>
            </a:pPr>
            <a:r>
              <a:rPr lang="ru-RU" dirty="0"/>
              <a:t>- воздействие на металл плазменной дугой;</a:t>
            </a:r>
          </a:p>
          <a:p>
            <a:pPr marL="0" indent="449263" algn="just">
              <a:buNone/>
            </a:pPr>
            <a:r>
              <a:rPr lang="ru-RU" dirty="0"/>
              <a:t>- вторичный переплав металла в кристаллизатор.</a:t>
            </a:r>
          </a:p>
          <a:p>
            <a:pPr marL="0" indent="449263" algn="just">
              <a:buNone/>
            </a:pPr>
            <a:r>
              <a:rPr lang="ru-RU" dirty="0"/>
              <a:t>Вакуум используется в процессах ВИП, ВДП, ВДП и ЭЛП, плазма </a:t>
            </a:r>
            <a:r>
              <a:rPr lang="ru-RU" dirty="0" smtClean="0"/>
              <a:t>– в процессах </a:t>
            </a:r>
            <a:r>
              <a:rPr lang="ru-RU" dirty="0"/>
              <a:t>ВИП, ПДП, вторичный рафинирующий переплав - в процессах ВДП</a:t>
            </a:r>
            <a:r>
              <a:rPr lang="ru-RU" dirty="0" smtClean="0"/>
              <a:t>, ВИП</a:t>
            </a:r>
            <a:r>
              <a:rPr lang="ru-RU" dirty="0"/>
              <a:t>, ЭЛП, ЭШП и ПДП.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3243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Использование вакуума для рафинирования стали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55" y="1030097"/>
            <a:ext cx="11092011" cy="4930436"/>
          </a:xfrm>
        </p:spPr>
        <p:txBody>
          <a:bodyPr>
            <a:normAutofit lnSpcReduction="10000"/>
          </a:bodyPr>
          <a:lstStyle/>
          <a:p>
            <a:pPr marL="0" indent="449263" algn="just">
              <a:buNone/>
            </a:pPr>
            <a:r>
              <a:rPr lang="ru-RU" b="1" dirty="0" err="1"/>
              <a:t>Вакуумирование</a:t>
            </a:r>
            <a:r>
              <a:rPr lang="ru-RU" b="1" dirty="0"/>
              <a:t> стали </a:t>
            </a:r>
            <a:r>
              <a:rPr lang="ru-RU" dirty="0"/>
              <a:t>[</a:t>
            </a:r>
            <a:r>
              <a:rPr lang="en-US" dirty="0"/>
              <a:t>steel vacuum treatment (processing)] </a:t>
            </a:r>
            <a:r>
              <a:rPr lang="en-US" dirty="0" smtClean="0"/>
              <a:t>– </a:t>
            </a:r>
            <a:r>
              <a:rPr lang="ru-RU" dirty="0" smtClean="0"/>
              <a:t>обработка жидкой </a:t>
            </a:r>
            <a:r>
              <a:rPr lang="ru-RU" dirty="0"/>
              <a:t>стали под вакуумом с целью улучшения ее качества за </a:t>
            </a:r>
            <a:r>
              <a:rPr lang="ru-RU" dirty="0" smtClean="0"/>
              <a:t>счет уменьшения </a:t>
            </a:r>
            <a:r>
              <a:rPr lang="ru-RU" dirty="0"/>
              <a:t>в ней содержания газов (Н</a:t>
            </a:r>
            <a:r>
              <a:rPr lang="ru-RU" baseline="-25000" dirty="0"/>
              <a:t>2</a:t>
            </a:r>
            <a:r>
              <a:rPr lang="ru-RU" dirty="0"/>
              <a:t>, N</a:t>
            </a:r>
            <a:r>
              <a:rPr lang="ru-RU" baseline="-25000" dirty="0"/>
              <a:t>2</a:t>
            </a:r>
            <a:r>
              <a:rPr lang="ru-RU" dirty="0"/>
              <a:t>, О</a:t>
            </a:r>
            <a:r>
              <a:rPr lang="ru-RU" baseline="-25000" dirty="0"/>
              <a:t>2</a:t>
            </a:r>
            <a:r>
              <a:rPr lang="ru-RU" dirty="0"/>
              <a:t>) и неметаллических включений</a:t>
            </a:r>
            <a:r>
              <a:rPr lang="ru-RU" dirty="0" smtClean="0"/>
              <a:t>, а </a:t>
            </a:r>
            <a:r>
              <a:rPr lang="ru-RU" dirty="0"/>
              <a:t>при специальных методах выплавки и некоторых других </a:t>
            </a:r>
            <a:r>
              <a:rPr lang="ru-RU" dirty="0" smtClean="0"/>
              <a:t>элементов (</a:t>
            </a:r>
            <a:r>
              <a:rPr lang="ru-RU" dirty="0"/>
              <a:t>например, </a:t>
            </a:r>
            <a:r>
              <a:rPr lang="ru-RU" dirty="0" err="1"/>
              <a:t>Mn</a:t>
            </a:r>
            <a:r>
              <a:rPr lang="ru-RU" dirty="0"/>
              <a:t>, </a:t>
            </a:r>
            <a:r>
              <a:rPr lang="ru-RU" dirty="0" err="1"/>
              <a:t>Pb</a:t>
            </a:r>
            <a:r>
              <a:rPr lang="ru-RU" dirty="0"/>
              <a:t>, </a:t>
            </a:r>
            <a:r>
              <a:rPr lang="ru-RU" dirty="0" err="1"/>
              <a:t>Zn</a:t>
            </a:r>
            <a:r>
              <a:rPr lang="ru-RU" dirty="0"/>
              <a:t>, </a:t>
            </a:r>
            <a:r>
              <a:rPr lang="ru-RU" dirty="0" err="1"/>
              <a:t>Сu</a:t>
            </a:r>
            <a:r>
              <a:rPr lang="ru-RU" dirty="0"/>
              <a:t>).</a:t>
            </a:r>
          </a:p>
          <a:p>
            <a:pPr marL="0" indent="449263" algn="just">
              <a:buNone/>
            </a:pPr>
            <a:r>
              <a:rPr lang="ru-RU" b="1" dirty="0"/>
              <a:t>Основная идея технологии вакуумной обработки </a:t>
            </a:r>
            <a:r>
              <a:rPr lang="ru-RU" dirty="0"/>
              <a:t>стали основана на </a:t>
            </a:r>
            <a:r>
              <a:rPr lang="ru-RU" dirty="0" smtClean="0"/>
              <a:t>термодинамической </a:t>
            </a:r>
            <a:r>
              <a:rPr lang="ru-RU" dirty="0"/>
              <a:t>возможности смещения равновесия химических реакций </a:t>
            </a:r>
            <a:r>
              <a:rPr lang="ru-RU" dirty="0" smtClean="0"/>
              <a:t>в сторону </a:t>
            </a:r>
            <a:r>
              <a:rPr lang="ru-RU" dirty="0"/>
              <a:t>выделения газообразных продуктов в результате снижения </a:t>
            </a:r>
            <a:r>
              <a:rPr lang="ru-RU" dirty="0" smtClean="0"/>
              <a:t>атмосферного </a:t>
            </a:r>
            <a:r>
              <a:rPr lang="ru-RU" dirty="0"/>
              <a:t>давления. Прежде всего, это относится к растворенным в стали водороду</a:t>
            </a:r>
            <a:r>
              <a:rPr lang="ru-RU" dirty="0" smtClean="0"/>
              <a:t>, азоту</a:t>
            </a:r>
            <a:r>
              <a:rPr lang="ru-RU" dirty="0"/>
              <a:t>, а также кислороду. При этом в результате химической реакции с </a:t>
            </a:r>
            <a:r>
              <a:rPr lang="ru-RU" dirty="0" smtClean="0"/>
              <a:t>углеродом </a:t>
            </a:r>
            <a:r>
              <a:rPr lang="ru-RU" dirty="0"/>
              <a:t>кислород выделяется из расплава в виде СО и СО</a:t>
            </a:r>
            <a:r>
              <a:rPr lang="ru-RU" baseline="-25000" dirty="0"/>
              <a:t>2</a:t>
            </a:r>
            <a:r>
              <a:rPr lang="ru-RU" dirty="0"/>
              <a:t>, обеспечивая, наряду </a:t>
            </a:r>
            <a:r>
              <a:rPr lang="ru-RU" dirty="0" smtClean="0"/>
              <a:t>с </a:t>
            </a:r>
            <a:r>
              <a:rPr lang="ru-RU" dirty="0" err="1" smtClean="0"/>
              <a:t>раскислением</a:t>
            </a:r>
            <a:r>
              <a:rPr lang="ru-RU" dirty="0"/>
              <a:t>, обезуглероживание стали по реакции 4.1.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909" y="5745663"/>
            <a:ext cx="7091011" cy="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399" y="288544"/>
            <a:ext cx="10617201" cy="6450923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/>
              <a:t>Как отмечалось выше, равновесие реакции 4.1 сдвигается вправо, </a:t>
            </a:r>
            <a:r>
              <a:rPr lang="ru-RU" dirty="0" smtClean="0"/>
              <a:t>кислород </a:t>
            </a:r>
            <a:r>
              <a:rPr lang="ru-RU" dirty="0"/>
              <a:t>реагирует с углеродом, образуя оксид углерода (II). Из этого следует, </a:t>
            </a:r>
            <a:r>
              <a:rPr lang="ru-RU" dirty="0" smtClean="0"/>
              <a:t>что обработка </a:t>
            </a:r>
            <a:r>
              <a:rPr lang="ru-RU" dirty="0"/>
              <a:t>стали в вакууме позволяет уменьшить концентрацию кислорода </a:t>
            </a:r>
            <a:r>
              <a:rPr lang="ru-RU" dirty="0" smtClean="0"/>
              <a:t>в расплаве </a:t>
            </a:r>
            <a:r>
              <a:rPr lang="ru-RU" dirty="0"/>
              <a:t>пропорционально снижению остаточного давления.</a:t>
            </a:r>
          </a:p>
          <a:p>
            <a:pPr marL="0" indent="449263" algn="just">
              <a:buNone/>
            </a:pPr>
            <a:r>
              <a:rPr lang="ru-RU" dirty="0"/>
              <a:t>В тех случаях, когда кислород в металле находится в составе </a:t>
            </a:r>
            <a:r>
              <a:rPr lang="ru-RU" dirty="0" smtClean="0"/>
              <a:t>оксидных неметаллических </a:t>
            </a:r>
            <a:r>
              <a:rPr lang="ru-RU" dirty="0"/>
              <a:t>включений, снижение давления над расплавом приводит </a:t>
            </a:r>
            <a:r>
              <a:rPr lang="ru-RU" dirty="0" smtClean="0"/>
              <a:t>к частичному </a:t>
            </a:r>
            <a:r>
              <a:rPr lang="ru-RU" dirty="0"/>
              <a:t>или полному их разрушению по </a:t>
            </a:r>
            <a:r>
              <a:rPr lang="ru-RU" dirty="0" smtClean="0"/>
              <a:t>реакции </a:t>
            </a:r>
            <a:r>
              <a:rPr lang="ru-RU" dirty="0"/>
              <a:t>4.2</a:t>
            </a:r>
            <a:r>
              <a:rPr lang="ru-RU" dirty="0" smtClean="0"/>
              <a:t>.</a:t>
            </a:r>
            <a:endParaRPr lang="ru-RU" dirty="0"/>
          </a:p>
          <a:p>
            <a:pPr marL="0" indent="449263" algn="just">
              <a:buNone/>
            </a:pPr>
            <a:endParaRPr lang="ru-RU" dirty="0" smtClean="0"/>
          </a:p>
          <a:p>
            <a:pPr marL="0" indent="449263" algn="just">
              <a:buNone/>
            </a:pPr>
            <a:r>
              <a:rPr lang="ru-RU" dirty="0"/>
              <a:t>При этом такие оксиды, как </a:t>
            </a:r>
            <a:r>
              <a:rPr lang="ru-RU" dirty="0" err="1"/>
              <a:t>МnО</a:t>
            </a:r>
            <a:r>
              <a:rPr lang="ru-RU" dirty="0"/>
              <a:t> или Сr</a:t>
            </a:r>
            <a:r>
              <a:rPr lang="ru-RU" baseline="-25000" dirty="0"/>
              <a:t>2</a:t>
            </a:r>
            <a:r>
              <a:rPr lang="ru-RU" dirty="0"/>
              <a:t>О</a:t>
            </a:r>
            <a:r>
              <a:rPr lang="ru-RU" baseline="-25000" dirty="0"/>
              <a:t>3</a:t>
            </a:r>
            <a:r>
              <a:rPr lang="ru-RU" dirty="0"/>
              <a:t>, восстанавливаются почти полностью. Для восстановления более прочных включений, (А1</a:t>
            </a:r>
            <a:r>
              <a:rPr lang="ru-RU" baseline="-25000" dirty="0"/>
              <a:t>2</a:t>
            </a:r>
            <a:r>
              <a:rPr lang="ru-RU" dirty="0"/>
              <a:t>О</a:t>
            </a:r>
            <a:r>
              <a:rPr lang="ru-RU" baseline="-25000" dirty="0"/>
              <a:t>3</a:t>
            </a:r>
            <a:r>
              <a:rPr lang="ru-RU" dirty="0"/>
              <a:t> или ТiO</a:t>
            </a:r>
            <a:r>
              <a:rPr lang="ru-RU" baseline="-25000" dirty="0"/>
              <a:t>2</a:t>
            </a:r>
            <a:r>
              <a:rPr lang="ru-RU" dirty="0"/>
              <a:t>) требуется очень глубокий вакуум.</a:t>
            </a:r>
          </a:p>
          <a:p>
            <a:pPr marL="0" indent="449263" algn="just">
              <a:buNone/>
            </a:pPr>
            <a:r>
              <a:rPr lang="ru-RU" dirty="0"/>
              <a:t>Обработка металла вакуумом также влияет на содержание в стали водорода и азота.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53" y="4048805"/>
            <a:ext cx="7622869" cy="4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9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8056"/>
            <a:ext cx="10515600" cy="5728907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 smtClean="0"/>
              <a:t>Процесс </a:t>
            </a:r>
            <a:r>
              <a:rPr lang="ru-RU" dirty="0"/>
              <a:t>очищения металла от водорода и азота под вакуумом </a:t>
            </a:r>
            <a:r>
              <a:rPr lang="ru-RU" dirty="0" smtClean="0"/>
              <a:t>ускоряется одновременно </a:t>
            </a:r>
            <a:r>
              <a:rPr lang="ru-RU" dirty="0"/>
              <a:t>протекающим процессом выделения пузырьков окиси углерода.</a:t>
            </a:r>
          </a:p>
          <a:p>
            <a:pPr marL="0" indent="449263" algn="just">
              <a:buNone/>
            </a:pPr>
            <a:r>
              <a:rPr lang="ru-RU" dirty="0"/>
              <a:t>Эти пузырьки интенсивно перемешивают металл и сами являются </a:t>
            </a:r>
            <a:r>
              <a:rPr lang="ru-RU" dirty="0" smtClean="0"/>
              <a:t>маленькими «вакуумными </a:t>
            </a:r>
            <a:r>
              <a:rPr lang="ru-RU" dirty="0"/>
              <a:t>камерами», так как в пузырьке, состоящем только из СО, </a:t>
            </a:r>
            <a:r>
              <a:rPr lang="ru-RU" dirty="0" smtClean="0"/>
              <a:t>парциальные </a:t>
            </a:r>
            <a:r>
              <a:rPr lang="ru-RU" dirty="0"/>
              <a:t>давления водород и азота равны нулю (P</a:t>
            </a:r>
            <a:r>
              <a:rPr lang="ru-RU" baseline="-25000" dirty="0"/>
              <a:t>H2</a:t>
            </a:r>
            <a:r>
              <a:rPr lang="ru-RU" dirty="0"/>
              <a:t> = 0 и P</a:t>
            </a:r>
            <a:r>
              <a:rPr lang="ru-RU" baseline="-25000" dirty="0"/>
              <a:t>N2</a:t>
            </a:r>
            <a:r>
              <a:rPr lang="ru-RU" dirty="0"/>
              <a:t> = 0</a:t>
            </a:r>
            <a:r>
              <a:rPr lang="ru-RU" dirty="0" smtClean="0"/>
              <a:t>).</a:t>
            </a:r>
          </a:p>
          <a:p>
            <a:pPr marL="0" indent="449263" algn="just">
              <a:buNone/>
            </a:pPr>
            <a:r>
              <a:rPr lang="ru-RU" b="1" dirty="0"/>
              <a:t>Максимальная степень рафинирования </a:t>
            </a:r>
            <a:r>
              <a:rPr lang="ru-RU" dirty="0"/>
              <a:t>стали, достигается благодаря выполнению следующих условий:</a:t>
            </a:r>
          </a:p>
          <a:p>
            <a:pPr marL="0" indent="449263" algn="just">
              <a:buNone/>
            </a:pPr>
            <a:r>
              <a:rPr lang="ru-RU" dirty="0"/>
              <a:t>- создание максимального разряжения над жидким металлом;</a:t>
            </a:r>
          </a:p>
          <a:p>
            <a:pPr marL="0" indent="449263" algn="just">
              <a:buNone/>
            </a:pPr>
            <a:r>
              <a:rPr lang="ru-RU" dirty="0"/>
              <a:t>- максимальная поверхность взаимодействия между металлом и вакуумом;</a:t>
            </a:r>
          </a:p>
          <a:p>
            <a:pPr marL="0" indent="449263" algn="just">
              <a:buNone/>
            </a:pPr>
            <a:r>
              <a:rPr lang="ru-RU" dirty="0"/>
              <a:t>- достаточное время взаимодействия металла с вакуумом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59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83464"/>
            <a:ext cx="10600267" cy="6430603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 smtClean="0"/>
              <a:t>Для </a:t>
            </a:r>
            <a:r>
              <a:rPr lang="ru-RU" dirty="0"/>
              <a:t>обеспечения достаточной площади поверхности раздела фаз </a:t>
            </a:r>
            <a:r>
              <a:rPr lang="ru-RU" dirty="0" smtClean="0"/>
              <a:t>вакуумную </a:t>
            </a:r>
            <a:r>
              <a:rPr lang="ru-RU" dirty="0"/>
              <a:t>обработку </a:t>
            </a:r>
            <a:r>
              <a:rPr lang="ru-RU" dirty="0" err="1"/>
              <a:t>раскисленной</a:t>
            </a:r>
            <a:r>
              <a:rPr lang="ru-RU" dirty="0"/>
              <a:t> стали совмещают с продувкой расплава </a:t>
            </a:r>
            <a:r>
              <a:rPr lang="ru-RU" dirty="0" smtClean="0"/>
              <a:t>инертным газом</a:t>
            </a:r>
            <a:r>
              <a:rPr lang="ru-RU" dirty="0"/>
              <a:t>. При продувке, массу металла пронизывают тысячи пузырьков </a:t>
            </a:r>
            <a:r>
              <a:rPr lang="ru-RU" dirty="0" smtClean="0"/>
              <a:t>инертного газа </a:t>
            </a:r>
            <a:r>
              <a:rPr lang="ru-RU" dirty="0"/>
              <a:t>(обычно аргона). При этом под вакуумом достижим принципиально </a:t>
            </a:r>
            <a:r>
              <a:rPr lang="ru-RU" dirty="0" smtClean="0"/>
              <a:t>новый количественный </a:t>
            </a:r>
            <a:r>
              <a:rPr lang="ru-RU" dirty="0"/>
              <a:t>результат перемешивания металла инертным газом, так </a:t>
            </a:r>
            <a:r>
              <a:rPr lang="ru-RU" dirty="0" smtClean="0"/>
              <a:t>как величина </a:t>
            </a:r>
            <a:r>
              <a:rPr lang="ru-RU" dirty="0"/>
              <a:t>мощности перемешивания при снижении давления увеличивается в </a:t>
            </a:r>
            <a:r>
              <a:rPr lang="ru-RU" dirty="0" smtClean="0"/>
              <a:t>4-5 </a:t>
            </a:r>
            <a:r>
              <a:rPr lang="ru-RU" dirty="0"/>
              <a:t>раз. Следует отметить, что при атмосферном давлении такая величина </a:t>
            </a:r>
            <a:r>
              <a:rPr lang="ru-RU" dirty="0" smtClean="0"/>
              <a:t>мощности </a:t>
            </a:r>
            <a:r>
              <a:rPr lang="ru-RU" dirty="0"/>
              <a:t>перемешивания практически </a:t>
            </a:r>
            <a:r>
              <a:rPr lang="ru-RU" dirty="0" smtClean="0"/>
              <a:t>недостижима.</a:t>
            </a:r>
          </a:p>
          <a:p>
            <a:pPr marL="0" indent="449263" algn="just">
              <a:buNone/>
            </a:pPr>
            <a:r>
              <a:rPr lang="ru-RU" dirty="0"/>
              <a:t>Таким образом использование вакуума позволяет обеспечить глубокую дегазацию металла (удаление [O], [H], [N]), снизить содержание углерода и неметаллических включений. Кроме того происходит усреднение химического состава и выравнивание температуры по всему объему металла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92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0683240" cy="6044184"/>
          </a:xfrm>
        </p:spPr>
        <p:txBody>
          <a:bodyPr>
            <a:normAutofit fontScale="92500" lnSpcReduction="10000"/>
          </a:bodyPr>
          <a:lstStyle/>
          <a:p>
            <a:pPr marL="0" indent="449263" algn="just">
              <a:buNone/>
            </a:pPr>
            <a:r>
              <a:rPr lang="ru-RU" dirty="0" smtClean="0"/>
              <a:t>Кроме </a:t>
            </a:r>
            <a:r>
              <a:rPr lang="ru-RU" dirty="0"/>
              <a:t>того, в тех случаях, когда металл содержит в повышенных </a:t>
            </a:r>
            <a:r>
              <a:rPr lang="ru-RU" dirty="0" smtClean="0"/>
              <a:t>концентрациях </a:t>
            </a:r>
            <a:r>
              <a:rPr lang="ru-RU" dirty="0"/>
              <a:t>примеси цветных металлов (свинца, сурьмы, олова, цинка и др.), </a:t>
            </a:r>
            <a:r>
              <a:rPr lang="ru-RU" dirty="0" smtClean="0"/>
              <a:t>заметная </a:t>
            </a:r>
            <a:r>
              <a:rPr lang="ru-RU" dirty="0"/>
              <a:t>часть их при обработке вакуумом испаряется. Примеси цветных </a:t>
            </a:r>
            <a:r>
              <a:rPr lang="ru-RU" dirty="0" smtClean="0"/>
              <a:t>металлов </a:t>
            </a:r>
            <a:r>
              <a:rPr lang="ru-RU" dirty="0"/>
              <a:t>в некоторых случаях, особенно при производстве высокопрочных сплавов</a:t>
            </a:r>
            <a:r>
              <a:rPr lang="ru-RU" dirty="0" smtClean="0"/>
              <a:t>, заметно </a:t>
            </a:r>
            <a:r>
              <a:rPr lang="ru-RU" dirty="0"/>
              <a:t>ухудшают свойства металла, и обработка вакуумом является по </a:t>
            </a:r>
            <a:r>
              <a:rPr lang="ru-RU" dirty="0" smtClean="0"/>
              <a:t>существу </a:t>
            </a:r>
            <a:r>
              <a:rPr lang="ru-RU" dirty="0"/>
              <a:t>единственным способом уменьшить это вредное влияние</a:t>
            </a:r>
            <a:r>
              <a:rPr lang="ru-RU" dirty="0" smtClean="0"/>
              <a:t>.</a:t>
            </a:r>
          </a:p>
          <a:p>
            <a:pPr marL="0" indent="449263" algn="just">
              <a:buNone/>
            </a:pPr>
            <a:r>
              <a:rPr lang="ru-RU" dirty="0"/>
              <a:t>Поэтому обработка стали вакуумом используют при производстве </a:t>
            </a:r>
            <a:r>
              <a:rPr lang="ru-RU" dirty="0" smtClean="0"/>
              <a:t>сталей высокого </a:t>
            </a:r>
            <a:r>
              <a:rPr lang="ru-RU" dirty="0"/>
              <a:t>качества, необходимых для производства целого ряда изделий </a:t>
            </a:r>
            <a:r>
              <a:rPr lang="ru-RU" dirty="0" smtClean="0"/>
              <a:t>авиационной</a:t>
            </a:r>
            <a:r>
              <a:rPr lang="ru-RU" dirty="0"/>
              <a:t>, радиоэлектронной, приборостроительной промышленности, а </a:t>
            </a:r>
            <a:r>
              <a:rPr lang="ru-RU" dirty="0" smtClean="0"/>
              <a:t>также для </a:t>
            </a:r>
            <a:r>
              <a:rPr lang="ru-RU" dirty="0"/>
              <a:t>изготовления конструкций (например, трубопроводов, мостов и т. п.), </a:t>
            </a:r>
            <a:r>
              <a:rPr lang="ru-RU" dirty="0" smtClean="0"/>
              <a:t>работающих </a:t>
            </a:r>
            <a:r>
              <a:rPr lang="ru-RU" dirty="0"/>
              <a:t>на крайнем Севере, для космической техники и т. п.</a:t>
            </a:r>
          </a:p>
          <a:p>
            <a:pPr marL="0" indent="449263" algn="just">
              <a:buNone/>
            </a:pPr>
            <a:r>
              <a:rPr lang="ru-RU" dirty="0"/>
              <a:t>В настоящее время в промышленно развитых странах успешно </a:t>
            </a:r>
            <a:r>
              <a:rPr lang="ru-RU" dirty="0" smtClean="0"/>
              <a:t>работают сотни </a:t>
            </a:r>
            <a:r>
              <a:rPr lang="ru-RU" dirty="0"/>
              <a:t>установок внепечного </a:t>
            </a:r>
            <a:r>
              <a:rPr lang="ru-RU" dirty="0" err="1"/>
              <a:t>вакуумирования</a:t>
            </a:r>
            <a:r>
              <a:rPr lang="ru-RU" dirty="0"/>
              <a:t> различной конструкции. </a:t>
            </a:r>
            <a:r>
              <a:rPr lang="ru-RU" dirty="0" smtClean="0"/>
              <a:t>Схемы наиболее </a:t>
            </a:r>
            <a:r>
              <a:rPr lang="ru-RU" dirty="0"/>
              <a:t>распространенных конструкций представлены на рисунке </a:t>
            </a:r>
            <a:r>
              <a:rPr lang="ru-RU" dirty="0" smtClean="0"/>
              <a:t>4.1.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1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93791"/>
            <a:ext cx="10947400" cy="141020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I – </a:t>
            </a:r>
            <a:r>
              <a:rPr lang="ru-RU" dirty="0" err="1"/>
              <a:t>вакуумирование</a:t>
            </a:r>
            <a:r>
              <a:rPr lang="ru-RU" dirty="0"/>
              <a:t> в струе: 1– при переливе из ковша в ковш; 2 – </a:t>
            </a:r>
            <a:r>
              <a:rPr lang="ru-RU" dirty="0" smtClean="0"/>
              <a:t>при разливки </a:t>
            </a:r>
            <a:r>
              <a:rPr lang="ru-RU" dirty="0"/>
              <a:t>в изложницу; 3 – поточное </a:t>
            </a:r>
            <a:r>
              <a:rPr lang="ru-RU" dirty="0" err="1"/>
              <a:t>вакуумирование</a:t>
            </a:r>
            <a:r>
              <a:rPr lang="ru-RU" dirty="0" smtClean="0"/>
              <a:t>;  II </a:t>
            </a:r>
            <a:r>
              <a:rPr lang="ru-RU" dirty="0"/>
              <a:t>– </a:t>
            </a:r>
            <a:r>
              <a:rPr lang="ru-RU" dirty="0" err="1"/>
              <a:t>вакуумирование</a:t>
            </a:r>
            <a:r>
              <a:rPr lang="ru-RU" dirty="0"/>
              <a:t> в вакуум-камере: 4 – циркуляционное </a:t>
            </a:r>
            <a:r>
              <a:rPr lang="ru-RU" dirty="0" err="1" smtClean="0"/>
              <a:t>вакуумирование</a:t>
            </a:r>
            <a:r>
              <a:rPr lang="ru-RU" dirty="0"/>
              <a:t>; 5 – порционное </a:t>
            </a:r>
            <a:r>
              <a:rPr lang="ru-RU" dirty="0" err="1"/>
              <a:t>вакуумирование</a:t>
            </a:r>
            <a:r>
              <a:rPr lang="ru-RU" dirty="0"/>
              <a:t>; 6 – поточное </a:t>
            </a:r>
            <a:r>
              <a:rPr lang="ru-RU" dirty="0" err="1"/>
              <a:t>вакуумирование</a:t>
            </a:r>
            <a:r>
              <a:rPr lang="ru-RU" dirty="0" smtClean="0"/>
              <a:t>; III </a:t>
            </a:r>
            <a:r>
              <a:rPr lang="ru-RU" dirty="0"/>
              <a:t>– </a:t>
            </a:r>
            <a:r>
              <a:rPr lang="ru-RU" dirty="0" err="1"/>
              <a:t>вакуумирование</a:t>
            </a:r>
            <a:r>
              <a:rPr lang="ru-RU" dirty="0"/>
              <a:t> металла в ковше: 7, 8 – вакуум-кислородное </a:t>
            </a:r>
            <a:r>
              <a:rPr lang="ru-RU" dirty="0" smtClean="0"/>
              <a:t>рафинирование</a:t>
            </a:r>
            <a:r>
              <a:rPr lang="ru-RU" dirty="0"/>
              <a:t>; 9, 10 – вакуум-кислородное рафинирование; 11, 12 – </a:t>
            </a:r>
            <a:r>
              <a:rPr lang="ru-RU" dirty="0" smtClean="0"/>
              <a:t>комбинированные </a:t>
            </a:r>
            <a:r>
              <a:rPr lang="ru-RU" dirty="0"/>
              <a:t>с дуговым нагревом и </a:t>
            </a:r>
            <a:r>
              <a:rPr lang="ru-RU" dirty="0" err="1"/>
              <a:t>вакуумированием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Рисунок 4.1 – Способы </a:t>
            </a:r>
            <a:r>
              <a:rPr lang="ru-RU" dirty="0" err="1"/>
              <a:t>вакуумирования</a:t>
            </a:r>
            <a:r>
              <a:rPr lang="ru-RU" dirty="0"/>
              <a:t> стали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379954" y="128016"/>
            <a:ext cx="7449846" cy="49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365125"/>
            <a:ext cx="11684000" cy="50355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Воздействие на металл плазменной дугой.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32688"/>
            <a:ext cx="10549467" cy="5781379"/>
          </a:xfrm>
        </p:spPr>
        <p:txBody>
          <a:bodyPr>
            <a:normAutofit lnSpcReduction="10000"/>
          </a:bodyPr>
          <a:lstStyle/>
          <a:p>
            <a:pPr marL="0" indent="449263" algn="just">
              <a:buNone/>
            </a:pPr>
            <a:r>
              <a:rPr lang="ru-RU" b="1" dirty="0"/>
              <a:t>Плазму</a:t>
            </a:r>
            <a:r>
              <a:rPr lang="ru-RU" dirty="0"/>
              <a:t> из-за особенностей протекания в ней </a:t>
            </a:r>
            <a:r>
              <a:rPr lang="ru-RU" dirty="0" smtClean="0"/>
              <a:t>физико-химических процессов </a:t>
            </a:r>
            <a:r>
              <a:rPr lang="ru-RU" dirty="0"/>
              <a:t>относят к четвертому агрегатному состоянию вещества. В технике, </a:t>
            </a:r>
            <a:r>
              <a:rPr lang="ru-RU" dirty="0" smtClean="0"/>
              <a:t>в том </a:t>
            </a:r>
            <a:r>
              <a:rPr lang="ru-RU" dirty="0"/>
              <a:t>числе и в металлургии, используют низкотемпературную плазму</a:t>
            </a:r>
            <a:r>
              <a:rPr lang="ru-RU" dirty="0" smtClean="0"/>
              <a:t>, получаемую </a:t>
            </a:r>
            <a:r>
              <a:rPr lang="ru-RU" dirty="0"/>
              <a:t>за счет электрического разряда в газах, степень </a:t>
            </a:r>
            <a:r>
              <a:rPr lang="ru-RU" dirty="0" smtClean="0"/>
              <a:t>ионизации которой</a:t>
            </a:r>
            <a:r>
              <a:rPr lang="ru-RU" dirty="0"/>
              <a:t>, как правило, составляет 1 - 2%. Частица в такой плазме </a:t>
            </a:r>
            <a:r>
              <a:rPr lang="ru-RU" dirty="0" smtClean="0"/>
              <a:t>обладает энергией </a:t>
            </a:r>
            <a:r>
              <a:rPr lang="ru-RU" dirty="0"/>
              <a:t>в пределах 0,5 - 3 эВ. В связи с тем что 1эВ соответствует </a:t>
            </a:r>
            <a:r>
              <a:rPr lang="ru-RU" dirty="0" smtClean="0"/>
              <a:t>энергии теплового </a:t>
            </a:r>
            <a:r>
              <a:rPr lang="ru-RU" dirty="0"/>
              <a:t>движения при температуре около 11600 К, область </a:t>
            </a:r>
            <a:r>
              <a:rPr lang="ru-RU" dirty="0" smtClean="0"/>
              <a:t>существования используемой </a:t>
            </a:r>
            <a:r>
              <a:rPr lang="ru-RU" dirty="0"/>
              <a:t>в металлургии плазмы находится в интервале температур </a:t>
            </a:r>
            <a:r>
              <a:rPr lang="ru-RU" dirty="0" smtClean="0"/>
              <a:t>5*10</a:t>
            </a:r>
            <a:r>
              <a:rPr lang="ru-RU" baseline="30000" dirty="0" smtClean="0"/>
              <a:t>3</a:t>
            </a:r>
            <a:r>
              <a:rPr lang="ru-RU" dirty="0" smtClean="0"/>
              <a:t> -50*10</a:t>
            </a:r>
            <a:r>
              <a:rPr lang="ru-RU" baseline="30000" dirty="0" smtClean="0"/>
              <a:t>3</a:t>
            </a:r>
            <a:r>
              <a:rPr lang="ru-RU" dirty="0" smtClean="0"/>
              <a:t> </a:t>
            </a:r>
            <a:r>
              <a:rPr lang="ru-RU" dirty="0"/>
              <a:t>К.</a:t>
            </a:r>
          </a:p>
          <a:p>
            <a:pPr marL="0" indent="449263" algn="just">
              <a:buNone/>
            </a:pPr>
            <a:r>
              <a:rPr lang="ru-RU" dirty="0"/>
              <a:t>Плазменное состояние вещества характеризуется наличием </a:t>
            </a:r>
            <a:r>
              <a:rPr lang="ru-RU" dirty="0" smtClean="0"/>
              <a:t>заряженных частиц</a:t>
            </a:r>
            <a:r>
              <a:rPr lang="ru-RU" dirty="0"/>
              <a:t>, которые в отличие от нейтральных молекул обычного </a:t>
            </a:r>
            <a:r>
              <a:rPr lang="ru-RU" dirty="0" smtClean="0"/>
              <a:t>газа взаимодействуют </a:t>
            </a:r>
            <a:r>
              <a:rPr lang="ru-RU" dirty="0"/>
              <a:t>друг с другом на больших расстояниях. Общий заряд </a:t>
            </a:r>
            <a:r>
              <a:rPr lang="ru-RU" dirty="0" smtClean="0"/>
              <a:t>плазмы равен </a:t>
            </a:r>
            <a:r>
              <a:rPr lang="ru-RU" dirty="0"/>
              <a:t>нулю, т.е. плазма </a:t>
            </a:r>
            <a:r>
              <a:rPr lang="ru-RU" dirty="0" err="1"/>
              <a:t>квазинейтральна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5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533" y="352425"/>
            <a:ext cx="10761133" cy="6243108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/>
              <a:t>Плазмообразующие газы могут состоять из чистых газов или их смесей</a:t>
            </a:r>
            <a:r>
              <a:rPr lang="ru-RU" dirty="0" smtClean="0"/>
              <a:t>, т.е</a:t>
            </a:r>
            <a:r>
              <a:rPr lang="ru-RU" dirty="0"/>
              <a:t>. быть одно- и многокомпонентными. От состава плазмообразующего </a:t>
            </a:r>
            <a:r>
              <a:rPr lang="ru-RU" dirty="0" smtClean="0"/>
              <a:t>газа зависят </a:t>
            </a:r>
            <a:r>
              <a:rPr lang="ru-RU" dirty="0"/>
              <a:t>конструкция и энергетические параметры плазматрона, тип </a:t>
            </a:r>
            <a:r>
              <a:rPr lang="ru-RU" dirty="0" smtClean="0"/>
              <a:t>и электрический </a:t>
            </a:r>
            <a:r>
              <a:rPr lang="ru-RU" dirty="0"/>
              <a:t>режим источника питания, основные технологические </a:t>
            </a:r>
            <a:r>
              <a:rPr lang="ru-RU" dirty="0" smtClean="0"/>
              <a:t>и экономические </a:t>
            </a:r>
            <a:r>
              <a:rPr lang="ru-RU" dirty="0"/>
              <a:t>показатели металлургического процесса.</a:t>
            </a:r>
          </a:p>
          <a:p>
            <a:pPr marL="0" indent="449263" algn="just">
              <a:buNone/>
            </a:pPr>
            <a:r>
              <a:rPr lang="ru-RU" dirty="0"/>
              <a:t>В качестве плазмообразующей среды применяют аргон, гелий, азот </a:t>
            </a:r>
            <a:r>
              <a:rPr lang="ru-RU" dirty="0" smtClean="0"/>
              <a:t>и водород</a:t>
            </a:r>
            <a:r>
              <a:rPr lang="ru-RU" dirty="0"/>
              <a:t>. Подбором состава компонентов можно создать любую среду:</a:t>
            </a:r>
          </a:p>
          <a:p>
            <a:pPr marL="0" indent="449263" algn="just">
              <a:buNone/>
            </a:pPr>
            <a:r>
              <a:rPr lang="ru-RU" dirty="0"/>
              <a:t>- окислительную, например кислородсодержащие смеси при </a:t>
            </a:r>
            <a:r>
              <a:rPr lang="ru-RU" dirty="0" smtClean="0"/>
              <a:t>плазменной резке</a:t>
            </a:r>
            <a:r>
              <a:rPr lang="ru-RU" dirty="0"/>
              <a:t>;</a:t>
            </a:r>
          </a:p>
          <a:p>
            <a:pPr marL="0" indent="449263" algn="just">
              <a:buNone/>
            </a:pPr>
            <a:r>
              <a:rPr lang="ru-RU" dirty="0"/>
              <a:t>- восстановительную, например водородсодержащие смеси </a:t>
            </a:r>
            <a:r>
              <a:rPr lang="ru-RU" dirty="0" smtClean="0"/>
              <a:t>для рафинирования </a:t>
            </a:r>
            <a:r>
              <a:rPr lang="ru-RU" dirty="0"/>
              <a:t>металлов.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5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94192"/>
            <a:ext cx="10515600" cy="1325563"/>
          </a:xfrm>
        </p:spPr>
        <p:txBody>
          <a:bodyPr/>
          <a:lstStyle/>
          <a:p>
            <a:r>
              <a:rPr lang="ru-RU" b="1" i="1" dirty="0"/>
              <a:t>При вторичных рафинирующих процессах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866" y="1512359"/>
            <a:ext cx="11015133" cy="5252508"/>
          </a:xfrm>
        </p:spPr>
        <p:txBody>
          <a:bodyPr>
            <a:normAutofit fontScale="85000" lnSpcReduction="20000"/>
          </a:bodyPr>
          <a:lstStyle/>
          <a:p>
            <a:pPr marL="0" indent="449263" algn="just">
              <a:buNone/>
            </a:pPr>
            <a:r>
              <a:rPr lang="ru-RU" dirty="0"/>
              <a:t>направленное </a:t>
            </a:r>
            <a:r>
              <a:rPr lang="ru-RU" dirty="0" smtClean="0"/>
              <a:t>затвердевание обеспечивается </a:t>
            </a:r>
            <a:r>
              <a:rPr lang="ru-RU" dirty="0"/>
              <a:t>применением </a:t>
            </a:r>
            <a:r>
              <a:rPr lang="ru-RU" dirty="0" err="1"/>
              <a:t>водоохлаждаемого</a:t>
            </a:r>
            <a:r>
              <a:rPr lang="ru-RU" dirty="0"/>
              <a:t> поддона и тепловой </a:t>
            </a:r>
            <a:r>
              <a:rPr lang="ru-RU" dirty="0" smtClean="0"/>
              <a:t>изоляцией боковых </a:t>
            </a:r>
            <a:r>
              <a:rPr lang="ru-RU" dirty="0"/>
              <a:t>стенок кристаллизатора в сочетании с наличием теплового центра </a:t>
            </a:r>
            <a:r>
              <a:rPr lang="ru-RU" dirty="0" smtClean="0"/>
              <a:t>в головной </a:t>
            </a:r>
            <a:r>
              <a:rPr lang="ru-RU" dirty="0"/>
              <a:t>части слитка.</a:t>
            </a:r>
          </a:p>
          <a:p>
            <a:pPr marL="0" indent="449263" algn="just">
              <a:buNone/>
            </a:pPr>
            <a:r>
              <a:rPr lang="ru-RU" dirty="0"/>
              <a:t>Условия ведения переплавных процессов позволяют получить </a:t>
            </a:r>
            <a:r>
              <a:rPr lang="ru-RU" dirty="0" smtClean="0"/>
              <a:t>химически и </a:t>
            </a:r>
            <a:r>
              <a:rPr lang="ru-RU" dirty="0"/>
              <a:t>физически однородные слитки с минимальным содержанием </a:t>
            </a:r>
            <a:r>
              <a:rPr lang="ru-RU" dirty="0" smtClean="0"/>
              <a:t>вредных примесей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/>
              <a:t>Взаимодействие жидкого металла с рафинирующей средой происходит </a:t>
            </a:r>
            <a:r>
              <a:rPr lang="ru-RU" dirty="0" smtClean="0"/>
              <a:t>на трех </a:t>
            </a:r>
            <a:r>
              <a:rPr lang="ru-RU" dirty="0"/>
              <a:t>стадиях переплава:</a:t>
            </a:r>
          </a:p>
          <a:p>
            <a:pPr marL="0" indent="449263" algn="just">
              <a:buNone/>
            </a:pPr>
            <a:r>
              <a:rPr lang="ru-RU" dirty="0"/>
              <a:t>1 - пленке жидкого металла на торце расходуемой заготовки (электрода);</a:t>
            </a:r>
          </a:p>
          <a:p>
            <a:pPr marL="0" indent="449263" algn="just">
              <a:buNone/>
            </a:pPr>
            <a:r>
              <a:rPr lang="ru-RU" dirty="0"/>
              <a:t>2 - поверхности капли, перемещающейся от заготовки (электрода) к ванне</a:t>
            </a:r>
          </a:p>
          <a:p>
            <a:pPr marL="0" indent="449263" algn="just">
              <a:buNone/>
            </a:pPr>
            <a:r>
              <a:rPr lang="ru-RU" dirty="0"/>
              <a:t>жидкого металла;</a:t>
            </a:r>
          </a:p>
          <a:p>
            <a:pPr marL="0" indent="449263" algn="just">
              <a:buNone/>
            </a:pPr>
            <a:r>
              <a:rPr lang="ru-RU" dirty="0"/>
              <a:t>3 - поверхности плоской металлической ванны.</a:t>
            </a:r>
          </a:p>
          <a:p>
            <a:pPr marL="0" indent="449263" algn="just">
              <a:buNone/>
            </a:pPr>
            <a:r>
              <a:rPr lang="ru-RU" dirty="0"/>
              <a:t>Несмотря на то что рафинирующей средой при ПДП является </a:t>
            </a:r>
            <a:r>
              <a:rPr lang="ru-RU" dirty="0" smtClean="0"/>
              <a:t>плазменная дуга</a:t>
            </a:r>
            <a:r>
              <a:rPr lang="ru-RU" dirty="0"/>
              <a:t>, при ЭЛП - электронный луч, при ВДП - вакуумная дуга, при ЭШП - шлак</a:t>
            </a:r>
            <a:r>
              <a:rPr lang="ru-RU" dirty="0" smtClean="0"/>
              <a:t>, существуют </a:t>
            </a:r>
            <a:r>
              <a:rPr lang="ru-RU" dirty="0"/>
              <a:t>общие закономерности, характерные для переплавных процессов.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4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28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4.1 Основные способы рафинирования </a:t>
            </a:r>
            <a:r>
              <a:rPr lang="ru-RU" b="1" dirty="0" err="1"/>
              <a:t>спецсталей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1912"/>
            <a:ext cx="10633364" cy="5272644"/>
          </a:xfrm>
        </p:spPr>
        <p:txBody>
          <a:bodyPr>
            <a:normAutofit fontScale="77500" lnSpcReduction="20000"/>
          </a:bodyPr>
          <a:lstStyle/>
          <a:p>
            <a:pPr marL="0" indent="444500" algn="just">
              <a:buNone/>
            </a:pPr>
            <a:r>
              <a:rPr lang="ru-RU" dirty="0"/>
              <a:t>Для повышения чистоты металлов и улучшения их </a:t>
            </a:r>
            <a:r>
              <a:rPr lang="ru-RU" dirty="0" smtClean="0"/>
              <a:t>физико-химических свойств металлурги </a:t>
            </a:r>
            <a:r>
              <a:rPr lang="ru-RU" dirty="0"/>
              <a:t>используют различные виды воздействия на металл. </a:t>
            </a:r>
            <a:endParaRPr lang="ru-RU" dirty="0" smtClean="0"/>
          </a:p>
          <a:p>
            <a:pPr marL="0" indent="444500" algn="just">
              <a:buNone/>
            </a:pPr>
            <a:r>
              <a:rPr lang="ru-RU" dirty="0" smtClean="0"/>
              <a:t>Эти виды </a:t>
            </a:r>
            <a:r>
              <a:rPr lang="ru-RU" dirty="0"/>
              <a:t>воздействия можно условно разделить </a:t>
            </a:r>
            <a:r>
              <a:rPr lang="ru-RU" b="1" dirty="0"/>
              <a:t>на четыре группы</a:t>
            </a:r>
            <a:r>
              <a:rPr lang="ru-RU" dirty="0"/>
              <a:t>:</a:t>
            </a:r>
          </a:p>
          <a:p>
            <a:pPr marL="0" indent="444500" algn="just">
              <a:buNone/>
            </a:pPr>
            <a:r>
              <a:rPr lang="ru-RU" dirty="0"/>
              <a:t>1) применение шлаков или газов в качестве рафинирующих реагентов </a:t>
            </a:r>
            <a:r>
              <a:rPr lang="ru-RU" dirty="0" smtClean="0"/>
              <a:t>для проведения </a:t>
            </a:r>
            <a:r>
              <a:rPr lang="ru-RU" dirty="0"/>
              <a:t>реакций </a:t>
            </a:r>
            <a:r>
              <a:rPr lang="ru-RU" dirty="0" err="1"/>
              <a:t>дефосфорации</a:t>
            </a:r>
            <a:r>
              <a:rPr lang="ru-RU" dirty="0"/>
              <a:t> и </a:t>
            </a:r>
            <a:r>
              <a:rPr lang="ru-RU" dirty="0" err="1"/>
              <a:t>десульфурации</a:t>
            </a:r>
            <a:r>
              <a:rPr lang="ru-RU" dirty="0"/>
              <a:t>, экстрактивного </a:t>
            </a:r>
            <a:r>
              <a:rPr lang="ru-RU" dirty="0" smtClean="0"/>
              <a:t>удаления из </a:t>
            </a:r>
            <a:r>
              <a:rPr lang="ru-RU" dirty="0"/>
              <a:t>металла растворенных газов и неметаллических включений;</a:t>
            </a:r>
          </a:p>
          <a:p>
            <a:pPr marL="0" indent="444500" algn="just">
              <a:buNone/>
            </a:pPr>
            <a:r>
              <a:rPr lang="ru-RU" dirty="0"/>
              <a:t>2) повышение температуры металлов, которое приводит </a:t>
            </a:r>
            <a:r>
              <a:rPr lang="ru-RU" dirty="0" smtClean="0"/>
              <a:t>к интенсификации </a:t>
            </a:r>
            <a:r>
              <a:rPr lang="ru-RU" dirty="0"/>
              <a:t>процессов </a:t>
            </a:r>
            <a:r>
              <a:rPr lang="ru-RU" dirty="0" err="1"/>
              <a:t>раскисления</a:t>
            </a:r>
            <a:r>
              <a:rPr lang="ru-RU" dirty="0"/>
              <a:t> их растворенным углеродом</a:t>
            </a:r>
            <a:r>
              <a:rPr lang="ru-RU" dirty="0" smtClean="0"/>
              <a:t>, всплыванию </a:t>
            </a:r>
            <a:r>
              <a:rPr lang="ru-RU" dirty="0"/>
              <a:t>неметаллических включений и т.д.;</a:t>
            </a:r>
          </a:p>
          <a:p>
            <a:pPr marL="0" indent="444500" algn="just">
              <a:buNone/>
            </a:pPr>
            <a:r>
              <a:rPr lang="ru-RU" dirty="0"/>
              <a:t>3) </a:t>
            </a:r>
            <a:r>
              <a:rPr lang="ru-RU" dirty="0" err="1"/>
              <a:t>вакуумирование</a:t>
            </a:r>
            <a:r>
              <a:rPr lang="ru-RU" dirty="0"/>
              <a:t> металла, значительно повышающее </a:t>
            </a:r>
            <a:r>
              <a:rPr lang="ru-RU" dirty="0" err="1" smtClean="0"/>
              <a:t>раскислительную</a:t>
            </a:r>
            <a:r>
              <a:rPr lang="ru-RU" dirty="0" smtClean="0"/>
              <a:t> способность </a:t>
            </a:r>
            <a:r>
              <a:rPr lang="ru-RU" dirty="0"/>
              <a:t>углерода и снижающее содержание растворенных газов </a:t>
            </a:r>
            <a:r>
              <a:rPr lang="ru-RU" dirty="0" smtClean="0"/>
              <a:t>и легкоплавких </a:t>
            </a:r>
            <a:r>
              <a:rPr lang="ru-RU" dirty="0"/>
              <a:t>примесей цветных металлов, а также </a:t>
            </a:r>
            <a:r>
              <a:rPr lang="ru-RU" dirty="0" smtClean="0"/>
              <a:t>неметаллических включений </a:t>
            </a:r>
            <a:r>
              <a:rPr lang="ru-RU" dirty="0"/>
              <a:t>в результате их флотации при </a:t>
            </a:r>
            <a:r>
              <a:rPr lang="ru-RU" dirty="0" err="1"/>
              <a:t>барботировании</a:t>
            </a:r>
            <a:r>
              <a:rPr lang="ru-RU" dirty="0"/>
              <a:t> металла;</a:t>
            </a:r>
          </a:p>
          <a:p>
            <a:pPr marL="0" indent="444500" algn="just">
              <a:buNone/>
            </a:pPr>
            <a:r>
              <a:rPr lang="ru-RU" dirty="0"/>
              <a:t>4) принудительная кристаллизация в </a:t>
            </a:r>
            <a:r>
              <a:rPr lang="ru-RU" dirty="0" err="1" smtClean="0"/>
              <a:t>водоохлаждаемых</a:t>
            </a:r>
            <a:r>
              <a:rPr lang="ru-RU" dirty="0" smtClean="0"/>
              <a:t> кристаллизаторах</a:t>
            </a:r>
            <a:r>
              <a:rPr lang="ru-RU" dirty="0"/>
              <a:t>, что дает возможность, регулируя скорость кристаллизации</a:t>
            </a:r>
            <a:r>
              <a:rPr lang="ru-RU" dirty="0" smtClean="0"/>
              <a:t>, получать </a:t>
            </a:r>
            <a:r>
              <a:rPr lang="ru-RU" dirty="0"/>
              <a:t>желаемую макроструктуру, повышать плотность металла, оттеснять </a:t>
            </a:r>
            <a:r>
              <a:rPr lang="ru-RU" dirty="0" smtClean="0"/>
              <a:t>в металлическую </a:t>
            </a:r>
            <a:r>
              <a:rPr lang="ru-RU" dirty="0"/>
              <a:t>ванну неметаллические включения с низкой адгезией, </a:t>
            </a:r>
            <a:r>
              <a:rPr lang="ru-RU" dirty="0" smtClean="0"/>
              <a:t>получать слитки </a:t>
            </a:r>
            <a:r>
              <a:rPr lang="ru-RU" dirty="0"/>
              <a:t>без зональной ликвации, газовых пузырей и практически без </a:t>
            </a:r>
            <a:r>
              <a:rPr lang="ru-RU" dirty="0" smtClean="0"/>
              <a:t>усадочных раковин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49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0040"/>
            <a:ext cx="10744200" cy="6334760"/>
          </a:xfrm>
        </p:spPr>
        <p:txBody>
          <a:bodyPr>
            <a:normAutofit fontScale="85000" lnSpcReduction="20000"/>
          </a:bodyPr>
          <a:lstStyle/>
          <a:p>
            <a:pPr marL="0" indent="449263" algn="just">
              <a:buNone/>
            </a:pPr>
            <a:r>
              <a:rPr lang="ru-RU" dirty="0"/>
              <a:t>К общим закономерностям, протекающих в переплавных </a:t>
            </a:r>
            <a:r>
              <a:rPr lang="ru-RU" dirty="0" smtClean="0"/>
              <a:t>процессах относятся </a:t>
            </a:r>
            <a:r>
              <a:rPr lang="ru-RU" dirty="0"/>
              <a:t>химические реакции, протекающие между металлом </a:t>
            </a:r>
            <a:r>
              <a:rPr lang="ru-RU" dirty="0" smtClean="0"/>
              <a:t>и рафинирующей </a:t>
            </a:r>
            <a:r>
              <a:rPr lang="ru-RU" dirty="0"/>
              <a:t>средой, которые являются гетерогенными. Например</a:t>
            </a:r>
            <a:r>
              <a:rPr lang="ru-RU" dirty="0" smtClean="0"/>
              <a:t>, поглощение </a:t>
            </a:r>
            <a:r>
              <a:rPr lang="ru-RU" dirty="0"/>
              <a:t>и выделение газовых примесей, рафинирование </a:t>
            </a:r>
            <a:r>
              <a:rPr lang="ru-RU" dirty="0" smtClean="0"/>
              <a:t>от неметаллических </a:t>
            </a:r>
            <a:r>
              <a:rPr lang="ru-RU" dirty="0"/>
              <a:t>включений и примесей цветных металлов, </a:t>
            </a:r>
            <a:r>
              <a:rPr lang="ru-RU" dirty="0" smtClean="0"/>
              <a:t>взаимодействие расплавленного </a:t>
            </a:r>
            <a:r>
              <a:rPr lang="ru-RU" dirty="0"/>
              <a:t>металла со шлаком и газами и т.п. - все это </a:t>
            </a:r>
            <a:r>
              <a:rPr lang="ru-RU" dirty="0" smtClean="0"/>
              <a:t>гетерогенные процессы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/>
              <a:t>Гетерогенные процессы характеризуются наличием многих стадий</a:t>
            </a:r>
            <a:r>
              <a:rPr lang="ru-RU" dirty="0" smtClean="0"/>
              <a:t>, основными </a:t>
            </a:r>
            <a:r>
              <a:rPr lang="ru-RU" dirty="0"/>
              <a:t>из которых являются три: 1-я - перенос (диффузия) </a:t>
            </a:r>
            <a:r>
              <a:rPr lang="ru-RU" dirty="0" smtClean="0"/>
              <a:t>реагирующих веществ </a:t>
            </a:r>
            <a:r>
              <a:rPr lang="ru-RU" dirty="0"/>
              <a:t>к поверхности раздела фаз - реакционной зоне, 2-я </a:t>
            </a:r>
            <a:r>
              <a:rPr lang="ru-RU" dirty="0" smtClean="0"/>
              <a:t>– собственно химическая </a:t>
            </a:r>
            <a:r>
              <a:rPr lang="ru-RU" dirty="0"/>
              <a:t>реакция, 3-я - отвод продукта реакции из реакционной зоны.</a:t>
            </a:r>
          </a:p>
          <a:p>
            <a:pPr marL="0" indent="449263" algn="just">
              <a:buNone/>
            </a:pPr>
            <a:r>
              <a:rPr lang="ru-RU" dirty="0"/>
              <a:t>Кроме того существенную роль в переплавных процессах играет </a:t>
            </a:r>
            <a:r>
              <a:rPr lang="ru-RU" dirty="0" smtClean="0"/>
              <a:t>процесс </a:t>
            </a:r>
            <a:r>
              <a:rPr lang="ru-RU" dirty="0" err="1" smtClean="0"/>
              <a:t>каплеобразования</a:t>
            </a:r>
            <a:r>
              <a:rPr lang="ru-RU" dirty="0"/>
              <a:t>, который носит ярко выраженный периодический </a:t>
            </a:r>
            <a:r>
              <a:rPr lang="ru-RU" dirty="0" smtClean="0"/>
              <a:t>характер: после </a:t>
            </a:r>
            <a:r>
              <a:rPr lang="ru-RU" dirty="0"/>
              <a:t>ухода предыдущей капли расплавленный металл остается в </a:t>
            </a:r>
            <a:r>
              <a:rPr lang="ru-RU" dirty="0" smtClean="0"/>
              <a:t>пленке большую </a:t>
            </a:r>
            <a:r>
              <a:rPr lang="ru-RU" dirty="0"/>
              <a:t>часть периода </a:t>
            </a:r>
            <a:r>
              <a:rPr lang="ru-RU" dirty="0" err="1"/>
              <a:t>каплеобразования</a:t>
            </a:r>
            <a:r>
              <a:rPr lang="ru-RU" dirty="0"/>
              <a:t>, во время которого происходит </a:t>
            </a:r>
            <a:r>
              <a:rPr lang="ru-RU" dirty="0" smtClean="0"/>
              <a:t>его перегрев</a:t>
            </a:r>
            <a:r>
              <a:rPr lang="ru-RU" dirty="0"/>
              <a:t>, необходимый для преодоления сил поверхностного натяжения</a:t>
            </a:r>
            <a:r>
              <a:rPr lang="ru-RU" dirty="0" smtClean="0"/>
              <a:t>. Металл </a:t>
            </a:r>
            <a:r>
              <a:rPr lang="ru-RU" dirty="0"/>
              <a:t>стекает и накапливается на конце конуса электрода, а затем </a:t>
            </a:r>
            <a:r>
              <a:rPr lang="ru-RU" dirty="0" smtClean="0"/>
              <a:t>отделяется в </a:t>
            </a:r>
            <a:r>
              <a:rPr lang="ru-RU" dirty="0"/>
              <a:t>виде капли.</a:t>
            </a:r>
          </a:p>
          <a:p>
            <a:pPr marL="0" indent="449263" algn="just">
              <a:buNone/>
            </a:pPr>
            <a:r>
              <a:rPr lang="ru-RU" dirty="0"/>
              <a:t>Преимущественным протеканием процессов рафинирования </a:t>
            </a:r>
            <a:r>
              <a:rPr lang="ru-RU" dirty="0" smtClean="0"/>
              <a:t>на поверхности </a:t>
            </a:r>
            <a:r>
              <a:rPr lang="ru-RU" dirty="0"/>
              <a:t>переплавляемой заготовки и в ванне жидкого металла </a:t>
            </a:r>
            <a:r>
              <a:rPr lang="ru-RU" dirty="0" smtClean="0"/>
              <a:t>объясняется возможность </a:t>
            </a:r>
            <a:r>
              <a:rPr lang="ru-RU" dirty="0"/>
              <a:t>получения чистого металла при переплавных процессах.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90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14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4.2 Сравнительный анализ методов получения </a:t>
            </a:r>
            <a:r>
              <a:rPr lang="ru-RU" b="1" dirty="0" err="1"/>
              <a:t>спецсталей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71016"/>
            <a:ext cx="10676467" cy="5493851"/>
          </a:xfrm>
        </p:spPr>
        <p:txBody>
          <a:bodyPr>
            <a:normAutofit fontScale="85000" lnSpcReduction="10000"/>
          </a:bodyPr>
          <a:lstStyle/>
          <a:p>
            <a:pPr marL="0" indent="449263" algn="just">
              <a:buNone/>
            </a:pPr>
            <a:r>
              <a:rPr lang="ru-RU" dirty="0"/>
              <a:t>В настоящее время новые методы внепечной обработки жидкой </a:t>
            </a:r>
            <a:r>
              <a:rPr lang="ru-RU" dirty="0" smtClean="0"/>
              <a:t>стали обеспечивают </a:t>
            </a:r>
            <a:r>
              <a:rPr lang="ru-RU" dirty="0"/>
              <a:t>весьма глубокое рафинирование металла, а установки </a:t>
            </a:r>
            <a:r>
              <a:rPr lang="ru-RU" dirty="0" smtClean="0"/>
              <a:t>непрерывной </a:t>
            </a:r>
            <a:r>
              <a:rPr lang="ru-RU" dirty="0"/>
              <a:t>разливки – благоприятные условия кристаллизации. Поэтому более </a:t>
            </a:r>
            <a:r>
              <a:rPr lang="ru-RU" dirty="0" smtClean="0"/>
              <a:t>дорогие методы </a:t>
            </a:r>
            <a:r>
              <a:rPr lang="ru-RU" dirty="0"/>
              <a:t>переплава используются лишь тогда, когда к качеству металла </a:t>
            </a:r>
            <a:r>
              <a:rPr lang="ru-RU" dirty="0" smtClean="0"/>
              <a:t>предъявляются </a:t>
            </a:r>
            <a:r>
              <a:rPr lang="ru-RU" dirty="0"/>
              <a:t>особые требования.</a:t>
            </a:r>
          </a:p>
          <a:p>
            <a:pPr marL="0" indent="449263" algn="just">
              <a:buNone/>
            </a:pPr>
            <a:r>
              <a:rPr lang="ru-RU" dirty="0"/>
              <a:t>Наиболее широкое распространение получили следующие </a:t>
            </a:r>
            <a:r>
              <a:rPr lang="ru-RU" dirty="0" smtClean="0"/>
              <a:t>переплавные процессы</a:t>
            </a:r>
            <a:r>
              <a:rPr lang="ru-RU" dirty="0"/>
              <a:t>: вакуумный индукционный переплав (ВИП), вакуумный </a:t>
            </a:r>
            <a:r>
              <a:rPr lang="ru-RU" dirty="0" smtClean="0"/>
              <a:t>дуговой переплав </a:t>
            </a:r>
            <a:r>
              <a:rPr lang="ru-RU" dirty="0"/>
              <a:t>(ВДП), плазменный дуговой переплав (ПДП), </a:t>
            </a:r>
            <a:r>
              <a:rPr lang="ru-RU" dirty="0" smtClean="0"/>
              <a:t>электрошлаковый переплав </a:t>
            </a:r>
            <a:r>
              <a:rPr lang="ru-RU" dirty="0"/>
              <a:t>(ЭШП), электронно-лучевой переплав (ЭЛП) и другие.</a:t>
            </a:r>
          </a:p>
          <a:p>
            <a:pPr marL="0" indent="449263" algn="just">
              <a:buNone/>
            </a:pPr>
            <a:r>
              <a:rPr lang="ru-RU" dirty="0"/>
              <a:t>Сравнительный анализ данных процессов представлен в таблице 4.2 и </a:t>
            </a:r>
            <a:r>
              <a:rPr lang="ru-RU" dirty="0" smtClean="0"/>
              <a:t>таблице </a:t>
            </a:r>
            <a:r>
              <a:rPr lang="en-US" dirty="0" smtClean="0"/>
              <a:t>4.3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449263" algn="just">
              <a:buNone/>
            </a:pPr>
            <a:r>
              <a:rPr lang="ru-RU" dirty="0"/>
              <a:t>Кроме того, необходимо отметить, что в настоящие время </a:t>
            </a:r>
            <a:r>
              <a:rPr lang="ru-RU" dirty="0" smtClean="0"/>
              <a:t>широко распространение </a:t>
            </a:r>
            <a:r>
              <a:rPr lang="ru-RU" dirty="0"/>
              <a:t>получило технология внедрения в производство </a:t>
            </a:r>
            <a:r>
              <a:rPr lang="ru-RU" dirty="0" smtClean="0"/>
              <a:t>сочетаний различных </a:t>
            </a:r>
            <a:r>
              <a:rPr lang="ru-RU" dirty="0"/>
              <a:t>методов выплавки металла методами </a:t>
            </a:r>
            <a:r>
              <a:rPr lang="ru-RU" dirty="0" err="1"/>
              <a:t>спецэлектрометаллургии</a:t>
            </a:r>
            <a:r>
              <a:rPr lang="ru-RU" dirty="0"/>
              <a:t> </a:t>
            </a:r>
            <a:r>
              <a:rPr lang="ru-RU" dirty="0" smtClean="0"/>
              <a:t>- метод </a:t>
            </a:r>
            <a:r>
              <a:rPr lang="ru-RU" dirty="0"/>
              <a:t>ИД (ВИП+ВДП), метод ИЛ (ВИП+ЭЛП), ЭШП+ВДП и др. </a:t>
            </a:r>
            <a:r>
              <a:rPr lang="ru-RU" dirty="0" smtClean="0"/>
              <a:t>Это значительно </a:t>
            </a:r>
            <a:r>
              <a:rPr lang="ru-RU" dirty="0"/>
              <a:t>расширяет номенклатуру сталей, подвергающихся переработке, </a:t>
            </a:r>
            <a:r>
              <a:rPr lang="ru-RU" dirty="0" smtClean="0"/>
              <a:t>и технологические </a:t>
            </a:r>
            <a:r>
              <a:rPr lang="ru-RU" dirty="0"/>
              <a:t>возможности последующих переделов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24" y="13500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Таблица 4.2 - Сопоставление основных технологических показателей работы переплавных процессов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4" y="881202"/>
            <a:ext cx="10515600" cy="578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52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514" y="133307"/>
            <a:ext cx="11037485" cy="435571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Таблица 4.3 - Основные технологические особенности удаления вредных примесей методами </a:t>
            </a:r>
            <a:r>
              <a:rPr lang="ru-RU" dirty="0" err="1"/>
              <a:t>спецэлектрометаллургии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87" y="1089718"/>
            <a:ext cx="9933432" cy="563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53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0040"/>
            <a:ext cx="11122152" cy="6199632"/>
          </a:xfrm>
        </p:spPr>
        <p:txBody>
          <a:bodyPr>
            <a:normAutofit lnSpcReduction="10000"/>
          </a:bodyPr>
          <a:lstStyle/>
          <a:p>
            <a:pPr marL="0" indent="444500" algn="just">
              <a:buNone/>
            </a:pPr>
            <a:r>
              <a:rPr lang="ru-RU" dirty="0"/>
              <a:t>В конце 50-х - начале 60-х годов </a:t>
            </a:r>
            <a:r>
              <a:rPr lang="ru-RU" dirty="0" err="1"/>
              <a:t>XX</a:t>
            </a:r>
            <a:r>
              <a:rPr lang="ru-RU" dirty="0"/>
              <a:t> в. с началом освоения на </a:t>
            </a:r>
            <a:r>
              <a:rPr lang="ru-RU" dirty="0" smtClean="0"/>
              <a:t>заводах качественной </a:t>
            </a:r>
            <a:r>
              <a:rPr lang="ru-RU" dirty="0"/>
              <a:t>металлургии процессов электрошлакового переплава (</a:t>
            </a:r>
            <a:r>
              <a:rPr lang="ru-RU" dirty="0" err="1"/>
              <a:t>ЭШП</a:t>
            </a:r>
            <a:r>
              <a:rPr lang="ru-RU" dirty="0"/>
              <a:t>) </a:t>
            </a:r>
            <a:r>
              <a:rPr lang="ru-RU" dirty="0" smtClean="0"/>
              <a:t>и вакуумно-дугового </a:t>
            </a:r>
            <a:r>
              <a:rPr lang="ru-RU" dirty="0"/>
              <a:t>переплава (</a:t>
            </a:r>
            <a:r>
              <a:rPr lang="ru-RU" dirty="0" err="1"/>
              <a:t>ВДП</a:t>
            </a:r>
            <a:r>
              <a:rPr lang="ru-RU" dirty="0"/>
              <a:t>), а затем и </a:t>
            </a:r>
            <a:r>
              <a:rPr lang="ru-RU" dirty="0" smtClean="0"/>
              <a:t>вакуумно-индукционного переплава </a:t>
            </a:r>
            <a:r>
              <a:rPr lang="ru-RU" dirty="0"/>
              <a:t>(</a:t>
            </a:r>
            <a:r>
              <a:rPr lang="ru-RU" dirty="0" err="1" smtClean="0"/>
              <a:t>ВИП</a:t>
            </a:r>
            <a:r>
              <a:rPr lang="ru-RU" dirty="0" smtClean="0"/>
              <a:t>) </a:t>
            </a:r>
            <a:r>
              <a:rPr lang="ru-RU" dirty="0"/>
              <a:t>связано рождение новой промышленной отрасли </a:t>
            </a:r>
            <a:r>
              <a:rPr lang="ru-RU" dirty="0" smtClean="0"/>
              <a:t>- </a:t>
            </a:r>
            <a:r>
              <a:rPr lang="ru-RU" b="1" dirty="0" smtClean="0"/>
              <a:t>специальной </a:t>
            </a:r>
            <a:r>
              <a:rPr lang="ru-RU" b="1" dirty="0"/>
              <a:t>электрометаллургии </a:t>
            </a:r>
            <a:r>
              <a:rPr lang="ru-RU" dirty="0"/>
              <a:t>(СЭМ). Эти и последующие </a:t>
            </a:r>
            <a:r>
              <a:rPr lang="ru-RU" dirty="0" smtClean="0"/>
              <a:t>годы ознаменовались </a:t>
            </a:r>
            <a:r>
              <a:rPr lang="ru-RU" dirty="0"/>
              <a:t>значительными успехами в повышении качества металла, </a:t>
            </a:r>
            <a:r>
              <a:rPr lang="ru-RU" dirty="0" smtClean="0"/>
              <a:t>что главным </a:t>
            </a:r>
            <a:r>
              <a:rPr lang="ru-RU" dirty="0"/>
              <a:t>образом связано с успешным развитием процессов </a:t>
            </a:r>
            <a:r>
              <a:rPr lang="ru-RU" dirty="0" err="1"/>
              <a:t>ВИП</a:t>
            </a:r>
            <a:r>
              <a:rPr lang="ru-RU" dirty="0"/>
              <a:t>, </a:t>
            </a:r>
            <a:r>
              <a:rPr lang="ru-RU" dirty="0" err="1"/>
              <a:t>ВДП</a:t>
            </a:r>
            <a:r>
              <a:rPr lang="ru-RU" dirty="0"/>
              <a:t>, </a:t>
            </a:r>
            <a:r>
              <a:rPr lang="ru-RU" dirty="0" err="1" smtClean="0"/>
              <a:t>ЭШП</a:t>
            </a:r>
            <a:r>
              <a:rPr lang="ru-RU" dirty="0" smtClean="0"/>
              <a:t>, электронно-лучевого </a:t>
            </a:r>
            <a:r>
              <a:rPr lang="ru-RU" dirty="0"/>
              <a:t>переплава (</a:t>
            </a:r>
            <a:r>
              <a:rPr lang="ru-RU" dirty="0" err="1"/>
              <a:t>ЭЛП</a:t>
            </a:r>
            <a:r>
              <a:rPr lang="ru-RU" dirty="0"/>
              <a:t>), плазменно-дугового переплава (</a:t>
            </a:r>
            <a:r>
              <a:rPr lang="ru-RU" dirty="0" err="1"/>
              <a:t>ПДП</a:t>
            </a:r>
            <a:r>
              <a:rPr lang="ru-RU" dirty="0"/>
              <a:t>).</a:t>
            </a:r>
          </a:p>
          <a:p>
            <a:pPr marL="0" indent="444500" algn="just">
              <a:buNone/>
            </a:pPr>
            <a:r>
              <a:rPr lang="ru-RU" dirty="0"/>
              <a:t>Успехи специальной металлургии связаны с применением одного </a:t>
            </a:r>
            <a:r>
              <a:rPr lang="ru-RU" dirty="0" smtClean="0"/>
              <a:t>или нескольких </a:t>
            </a:r>
            <a:r>
              <a:rPr lang="ru-RU" dirty="0"/>
              <a:t>рафинирующих воздействий для коренного улучшения </a:t>
            </a:r>
            <a:r>
              <a:rPr lang="ru-RU" dirty="0" smtClean="0"/>
              <a:t>качества металла</a:t>
            </a:r>
            <a:r>
              <a:rPr lang="ru-RU" dirty="0"/>
              <a:t>.</a:t>
            </a:r>
          </a:p>
          <a:p>
            <a:pPr marL="0" indent="444500" algn="just">
              <a:buNone/>
            </a:pPr>
            <a:r>
              <a:rPr lang="ru-RU" dirty="0"/>
              <a:t>В таблице 4.1 показано, как при различных процессах </a:t>
            </a:r>
            <a:r>
              <a:rPr lang="ru-RU" dirty="0" smtClean="0"/>
              <a:t>рафинирующей обработки </a:t>
            </a:r>
            <a:r>
              <a:rPr lang="ru-RU" dirty="0"/>
              <a:t>используются эти средства повышения качества металла. </a:t>
            </a:r>
            <a:r>
              <a:rPr lang="ru-RU" dirty="0" smtClean="0"/>
              <a:t>Наиболее прогрессивными </a:t>
            </a:r>
            <a:r>
              <a:rPr lang="ru-RU" dirty="0"/>
              <a:t>являются процессы переплава, так как они </a:t>
            </a:r>
            <a:r>
              <a:rPr lang="ru-RU" dirty="0" smtClean="0"/>
              <a:t>позволяют одновременно </a:t>
            </a:r>
            <a:r>
              <a:rPr lang="ru-RU" dirty="0"/>
              <a:t>использовать почти все средства.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3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983" y="329925"/>
            <a:ext cx="10863649" cy="5674043"/>
          </a:xfrm>
        </p:spPr>
        <p:txBody>
          <a:bodyPr/>
          <a:lstStyle/>
          <a:p>
            <a:pPr>
              <a:buNone/>
            </a:pPr>
            <a:r>
              <a:rPr lang="ru-RU" dirty="0"/>
              <a:t>Таблица 4.1 - Эффективность различных способов обработки </a:t>
            </a:r>
            <a:r>
              <a:rPr lang="ru-RU" dirty="0" smtClean="0"/>
              <a:t>металла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95" y="812625"/>
            <a:ext cx="8216359" cy="5872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39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0693400" cy="6339840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/>
              <a:t>Переплавные процессы объединены в особую группу </a:t>
            </a:r>
            <a:r>
              <a:rPr lang="ru-RU" dirty="0" smtClean="0"/>
              <a:t>специальной электрометаллургии </a:t>
            </a:r>
            <a:r>
              <a:rPr lang="ru-RU" dirty="0"/>
              <a:t>- </a:t>
            </a:r>
            <a:r>
              <a:rPr lang="ru-RU" b="1" dirty="0"/>
              <a:t>вторичные рафинирующие процессы.</a:t>
            </a:r>
            <a:r>
              <a:rPr lang="ru-RU" dirty="0"/>
              <a:t> Общими для </a:t>
            </a:r>
            <a:r>
              <a:rPr lang="ru-RU" dirty="0" smtClean="0"/>
              <a:t>них являются </a:t>
            </a:r>
            <a:r>
              <a:rPr lang="ru-RU" dirty="0"/>
              <a:t>переплав расходуемых заготовок (электродов), капельный </a:t>
            </a:r>
            <a:r>
              <a:rPr lang="ru-RU" dirty="0" smtClean="0"/>
              <a:t>перенос переплавляемого </a:t>
            </a:r>
            <a:r>
              <a:rPr lang="ru-RU" dirty="0"/>
              <a:t>металла, последовательная кристаллизация его </a:t>
            </a:r>
            <a:r>
              <a:rPr lang="ru-RU" dirty="0" smtClean="0"/>
              <a:t>в </a:t>
            </a:r>
            <a:r>
              <a:rPr lang="ru-RU" dirty="0" err="1" smtClean="0"/>
              <a:t>водоохлаждаемом</a:t>
            </a:r>
            <a:r>
              <a:rPr lang="ru-RU" dirty="0" smtClean="0"/>
              <a:t> </a:t>
            </a:r>
            <a:r>
              <a:rPr lang="ru-RU" dirty="0"/>
              <a:t>кристаллизаторе. </a:t>
            </a:r>
            <a:endParaRPr lang="ru-RU" dirty="0" smtClean="0"/>
          </a:p>
          <a:p>
            <a:pPr marL="0" indent="449263" algn="just">
              <a:buNone/>
            </a:pPr>
            <a:r>
              <a:rPr lang="ru-RU" dirty="0" smtClean="0"/>
              <a:t>Во </a:t>
            </a:r>
            <a:r>
              <a:rPr lang="ru-RU" dirty="0"/>
              <a:t>всех этих процессах </a:t>
            </a:r>
            <a:r>
              <a:rPr lang="ru-RU" dirty="0" smtClean="0"/>
              <a:t>используется электрический </a:t>
            </a:r>
            <a:r>
              <a:rPr lang="ru-RU" dirty="0"/>
              <a:t>источник тепла, под действием которого металл плавится. В </a:t>
            </a:r>
            <a:r>
              <a:rPr lang="ru-RU" dirty="0" smtClean="0"/>
              <a:t>то же </a:t>
            </a:r>
            <a:r>
              <a:rPr lang="ru-RU" dirty="0"/>
              <a:t>время вторичные рафинирующие процессы различаются </a:t>
            </a:r>
            <a:r>
              <a:rPr lang="ru-RU" dirty="0" smtClean="0"/>
              <a:t>характером преобразования </a:t>
            </a:r>
            <a:r>
              <a:rPr lang="ru-RU" dirty="0"/>
              <a:t>электрической энергии в тепловую, наличием или </a:t>
            </a:r>
            <a:r>
              <a:rPr lang="ru-RU" dirty="0" smtClean="0"/>
              <a:t>отсутствием вакуума </a:t>
            </a:r>
            <a:r>
              <a:rPr lang="ru-RU" dirty="0"/>
              <a:t>и шлака в плавильном пространстве и рядом других особенностей.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2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1480"/>
            <a:ext cx="10541000" cy="6251787"/>
          </a:xfrm>
        </p:spPr>
        <p:txBody>
          <a:bodyPr>
            <a:normAutofit fontScale="92500" lnSpcReduction="20000"/>
          </a:bodyPr>
          <a:lstStyle/>
          <a:p>
            <a:pPr marL="0" indent="449263" algn="just">
              <a:buNone/>
            </a:pPr>
            <a:r>
              <a:rPr lang="ru-RU" dirty="0"/>
              <a:t>Источником нагрева при </a:t>
            </a:r>
            <a:r>
              <a:rPr lang="ru-RU" b="1" dirty="0"/>
              <a:t>ПДП</a:t>
            </a:r>
            <a:r>
              <a:rPr lang="ru-RU" dirty="0"/>
              <a:t> является энергия дугового разряда, </a:t>
            </a:r>
            <a:r>
              <a:rPr lang="ru-RU" dirty="0" smtClean="0"/>
              <a:t>при </a:t>
            </a:r>
            <a:r>
              <a:rPr lang="ru-RU" b="1" dirty="0" smtClean="0"/>
              <a:t>ЭЛП</a:t>
            </a:r>
            <a:r>
              <a:rPr lang="ru-RU" dirty="0" smtClean="0"/>
              <a:t> </a:t>
            </a:r>
            <a:r>
              <a:rPr lang="ru-RU" dirty="0"/>
              <a:t>- энергия электронного луча, при </a:t>
            </a:r>
            <a:r>
              <a:rPr lang="ru-RU" b="1" dirty="0"/>
              <a:t>ЭШП</a:t>
            </a:r>
            <a:r>
              <a:rPr lang="ru-RU" dirty="0"/>
              <a:t> - тепло, выделяемое </a:t>
            </a:r>
            <a:r>
              <a:rPr lang="ru-RU" dirty="0" smtClean="0"/>
              <a:t>при прохождении </a:t>
            </a:r>
            <a:r>
              <a:rPr lang="ru-RU" dirty="0"/>
              <a:t>тока через шлак, при </a:t>
            </a:r>
            <a:r>
              <a:rPr lang="ru-RU" b="1" dirty="0"/>
              <a:t>ПДП</a:t>
            </a:r>
            <a:r>
              <a:rPr lang="ru-RU" dirty="0"/>
              <a:t> - низкотемпературная плазма</a:t>
            </a:r>
            <a:r>
              <a:rPr lang="ru-RU" dirty="0" smtClean="0"/>
              <a:t>, температура </a:t>
            </a:r>
            <a:r>
              <a:rPr lang="ru-RU" dirty="0"/>
              <a:t>которой колеблется в </a:t>
            </a:r>
            <a:r>
              <a:rPr lang="ru-RU" dirty="0" smtClean="0"/>
              <a:t>пределах </a:t>
            </a:r>
            <a:r>
              <a:rPr lang="ru-RU" dirty="0"/>
              <a:t>5000 - 30000 К.</a:t>
            </a:r>
          </a:p>
          <a:p>
            <a:pPr marL="0" indent="449263" algn="just">
              <a:buNone/>
            </a:pPr>
            <a:r>
              <a:rPr lang="ru-RU" b="1" dirty="0"/>
              <a:t>ЭШП, ВДП, ЭЛП </a:t>
            </a:r>
            <a:r>
              <a:rPr lang="ru-RU" dirty="0"/>
              <a:t>и</a:t>
            </a:r>
            <a:r>
              <a:rPr lang="ru-RU" b="1" dirty="0"/>
              <a:t> ПДП </a:t>
            </a:r>
            <a:r>
              <a:rPr lang="ru-RU" dirty="0"/>
              <a:t>являются </a:t>
            </a:r>
            <a:r>
              <a:rPr lang="ru-RU" dirty="0" smtClean="0"/>
              <a:t>высокоэффективными рафинирующими </a:t>
            </a:r>
            <a:r>
              <a:rPr lang="ru-RU" dirty="0"/>
              <a:t>процессами, </a:t>
            </a:r>
            <a:r>
              <a:rPr lang="ru-RU" dirty="0" smtClean="0"/>
              <a:t>так </a:t>
            </a:r>
            <a:r>
              <a:rPr lang="ru-RU" dirty="0"/>
              <a:t>как они повышают общую чистоту металла</a:t>
            </a:r>
            <a:r>
              <a:rPr lang="ru-RU" dirty="0" smtClean="0"/>
              <a:t>, снижают </a:t>
            </a:r>
            <a:r>
              <a:rPr lang="ru-RU" dirty="0"/>
              <a:t>содержание в нем вредных примесей, а получаемый слиток </a:t>
            </a:r>
            <a:r>
              <a:rPr lang="ru-RU" dirty="0" smtClean="0"/>
              <a:t>имеет минимальное </a:t>
            </a:r>
            <a:r>
              <a:rPr lang="ru-RU" dirty="0"/>
              <a:t>развитие физической и химической неоднородности. </a:t>
            </a:r>
            <a:r>
              <a:rPr lang="ru-RU" dirty="0" smtClean="0"/>
              <a:t>Указанные процессы </a:t>
            </a:r>
            <a:r>
              <a:rPr lang="ru-RU" dirty="0"/>
              <a:t>позволяют устранить </a:t>
            </a:r>
            <a:r>
              <a:rPr lang="ru-RU" dirty="0" err="1" smtClean="0"/>
              <a:t>ликвационные</a:t>
            </a:r>
            <a:r>
              <a:rPr lang="ru-RU" dirty="0" smtClean="0"/>
              <a:t> </a:t>
            </a:r>
            <a:r>
              <a:rPr lang="ru-RU" dirty="0"/>
              <a:t>и усадочные дефекты, </a:t>
            </a:r>
            <a:r>
              <a:rPr lang="ru-RU" dirty="0" smtClean="0"/>
              <a:t>повысить служебные </a:t>
            </a:r>
            <a:r>
              <a:rPr lang="ru-RU" dirty="0"/>
              <a:t>характеристики металла.</a:t>
            </a:r>
          </a:p>
          <a:p>
            <a:pPr marL="0" indent="449263" algn="just">
              <a:buNone/>
            </a:pPr>
            <a:r>
              <a:rPr lang="ru-RU" b="1" dirty="0"/>
              <a:t>Электрошлаковый переплав </a:t>
            </a:r>
            <a:r>
              <a:rPr lang="ru-RU" dirty="0"/>
              <a:t>- отечественный способ улучшения </a:t>
            </a:r>
            <a:r>
              <a:rPr lang="ru-RU" dirty="0" smtClean="0"/>
              <a:t>качества сталей </a:t>
            </a:r>
            <a:r>
              <a:rPr lang="ru-RU" dirty="0"/>
              <a:t>и сплавов, разработанный в 1952 г. в Институте электросварки им. </a:t>
            </a:r>
            <a:r>
              <a:rPr lang="ru-RU" dirty="0" err="1" smtClean="0"/>
              <a:t>Е.О.Патона</a:t>
            </a:r>
            <a:r>
              <a:rPr lang="ru-RU" dirty="0" smtClean="0"/>
              <a:t> </a:t>
            </a:r>
            <a:r>
              <a:rPr lang="ru-RU" dirty="0"/>
              <a:t>при академии наук СССР. Он широко применяется для </a:t>
            </a:r>
            <a:r>
              <a:rPr lang="ru-RU" dirty="0" smtClean="0"/>
              <a:t>производства шарикоподшипниковых</a:t>
            </a:r>
            <a:r>
              <a:rPr lang="ru-RU" dirty="0"/>
              <a:t>, быстрорежущих, нержавеющих</a:t>
            </a:r>
            <a:r>
              <a:rPr lang="ru-RU" dirty="0" smtClean="0"/>
              <a:t>, теплоустойчивых, жароупорных </a:t>
            </a:r>
            <a:r>
              <a:rPr lang="ru-RU" dirty="0"/>
              <a:t>сталей и жаропрочных сплавов. В последние годы способ </a:t>
            </a:r>
            <a:r>
              <a:rPr lang="ru-RU" dirty="0" smtClean="0"/>
              <a:t>ЭШП начали </a:t>
            </a:r>
            <a:r>
              <a:rPr lang="ru-RU" dirty="0"/>
              <a:t>интенсивно развивать за рубежом, однако до настоящего </a:t>
            </a:r>
            <a:r>
              <a:rPr lang="ru-RU" dirty="0" smtClean="0"/>
              <a:t>времени приоритет </a:t>
            </a:r>
            <a:r>
              <a:rPr lang="ru-RU" dirty="0"/>
              <a:t>в развитых капиталистических странах принадлежит </a:t>
            </a:r>
            <a:r>
              <a:rPr lang="ru-RU" dirty="0" smtClean="0"/>
              <a:t>вакуумно-дуговому </a:t>
            </a:r>
            <a:r>
              <a:rPr lang="ru-RU" dirty="0"/>
              <a:t>переплаву (ВДП). В значительно меньшей степени за рубежом и </a:t>
            </a:r>
            <a:r>
              <a:rPr lang="ru-RU" dirty="0" smtClean="0"/>
              <a:t>в Украине </a:t>
            </a:r>
            <a:r>
              <a:rPr lang="ru-RU" dirty="0"/>
              <a:t>используется электронно-лучевой переплав (ЭЛП).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5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29184"/>
            <a:ext cx="10989733" cy="6427216"/>
          </a:xfrm>
        </p:spPr>
        <p:txBody>
          <a:bodyPr>
            <a:normAutofit fontScale="92500" lnSpcReduction="10000"/>
          </a:bodyPr>
          <a:lstStyle/>
          <a:p>
            <a:pPr marL="0" indent="449263" algn="just">
              <a:buNone/>
            </a:pPr>
            <a:r>
              <a:rPr lang="ru-RU" b="1" dirty="0"/>
              <a:t>Плазменно-дуговой переплав</a:t>
            </a:r>
            <a:r>
              <a:rPr lang="ru-RU" dirty="0"/>
              <a:t>, так же как и электрошлаковый переплав, </a:t>
            </a:r>
            <a:r>
              <a:rPr lang="ru-RU" dirty="0" smtClean="0"/>
              <a:t>- отечественный </a:t>
            </a:r>
            <a:r>
              <a:rPr lang="ru-RU" dirty="0"/>
              <a:t>способ вторичного рафинирования стали. Первый </a:t>
            </a:r>
            <a:r>
              <a:rPr lang="ru-RU" dirty="0" smtClean="0"/>
              <a:t>слиток методом </a:t>
            </a:r>
            <a:r>
              <a:rPr lang="ru-RU" dirty="0"/>
              <a:t>ПДП получен в 1963 г. в Институте электросварки им. </a:t>
            </a:r>
            <a:r>
              <a:rPr lang="ru-RU" dirty="0" err="1"/>
              <a:t>Е.О</a:t>
            </a:r>
            <a:r>
              <a:rPr lang="ru-RU" dirty="0"/>
              <a:t>. Патона </a:t>
            </a:r>
            <a:r>
              <a:rPr lang="ru-RU" dirty="0" smtClean="0"/>
              <a:t>АН СССР</a:t>
            </a:r>
            <a:r>
              <a:rPr lang="ru-RU" dirty="0"/>
              <a:t>. В создании и разработке метода плазменно-дугового переплава </a:t>
            </a:r>
            <a:r>
              <a:rPr lang="ru-RU" dirty="0" smtClean="0"/>
              <a:t>активное участие </a:t>
            </a:r>
            <a:r>
              <a:rPr lang="ru-RU" dirty="0"/>
              <a:t>приняли Институт металлургии им. </a:t>
            </a:r>
            <a:r>
              <a:rPr lang="ru-RU" dirty="0" err="1"/>
              <a:t>А.А</a:t>
            </a:r>
            <a:r>
              <a:rPr lang="ru-RU" dirty="0"/>
              <a:t>. </a:t>
            </a:r>
            <a:r>
              <a:rPr lang="ru-RU" dirty="0" err="1"/>
              <a:t>Байкова</a:t>
            </a:r>
            <a:r>
              <a:rPr lang="ru-RU" dirty="0"/>
              <a:t> при академии </a:t>
            </a:r>
            <a:r>
              <a:rPr lang="ru-RU" dirty="0" smtClean="0"/>
              <a:t>наук СССР</a:t>
            </a:r>
            <a:r>
              <a:rPr lang="ru-RU" dirty="0"/>
              <a:t>, Московский институт стали и сплавов, а также ряд других организаций</a:t>
            </a:r>
            <a:r>
              <a:rPr lang="ru-RU" dirty="0" smtClean="0"/>
              <a:t>, в </a:t>
            </a:r>
            <a:r>
              <a:rPr lang="ru-RU" dirty="0"/>
              <a:t>том числе и металлургических предприятий. Отечественные разработки </a:t>
            </a:r>
            <a:r>
              <a:rPr lang="ru-RU" dirty="0" smtClean="0"/>
              <a:t>в области </a:t>
            </a:r>
            <a:r>
              <a:rPr lang="ru-RU" dirty="0"/>
              <a:t>плазменно-дугового переплава занимают главенствующие позиции</a:t>
            </a:r>
            <a:r>
              <a:rPr lang="ru-RU" dirty="0" smtClean="0"/>
              <a:t>, что </a:t>
            </a:r>
            <a:r>
              <a:rPr lang="ru-RU" dirty="0"/>
              <a:t>подтверждается патентованием способа и оборудования ПДП в </a:t>
            </a:r>
            <a:r>
              <a:rPr lang="ru-RU" dirty="0" smtClean="0"/>
              <a:t>развитых странах</a:t>
            </a:r>
            <a:r>
              <a:rPr lang="ru-RU" dirty="0"/>
              <a:t>. Зарубежные фирмы проявляют интерес к указанному виду переплава </a:t>
            </a:r>
            <a:r>
              <a:rPr lang="ru-RU" dirty="0" smtClean="0"/>
              <a:t>и работают </a:t>
            </a:r>
            <a:r>
              <a:rPr lang="ru-RU" dirty="0"/>
              <a:t>над технологическими схемами переплава и созданием </a:t>
            </a:r>
            <a:r>
              <a:rPr lang="ru-RU" dirty="0" smtClean="0"/>
              <a:t>мощных плазмотронов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/>
              <a:t>К началу 90-х годов прошлого века на отечественных </a:t>
            </a:r>
            <a:r>
              <a:rPr lang="ru-RU" dirty="0" smtClean="0"/>
              <a:t>предприятиях насчитывалось </a:t>
            </a:r>
            <a:r>
              <a:rPr lang="ru-RU" dirty="0"/>
              <a:t>около 120 печей ЭШП, 70 печей ВДП, 3 печи ЭЛП и 3 </a:t>
            </a:r>
            <a:r>
              <a:rPr lang="ru-RU" dirty="0" smtClean="0"/>
              <a:t>печи ПДП</a:t>
            </a:r>
            <a:r>
              <a:rPr lang="ru-RU" dirty="0"/>
              <a:t>. Па печах </a:t>
            </a:r>
            <a:r>
              <a:rPr lang="ru-RU" dirty="0" err="1"/>
              <a:t>ЭШП</a:t>
            </a:r>
            <a:r>
              <a:rPr lang="ru-RU" dirty="0"/>
              <a:t> производили около 400 - 450 тыс. т стали. ВДП - 100 </a:t>
            </a:r>
            <a:r>
              <a:rPr lang="ru-RU" dirty="0" smtClean="0"/>
              <a:t>– 110 тыс</a:t>
            </a:r>
            <a:r>
              <a:rPr lang="ru-RU" dirty="0"/>
              <a:t>. т. В настоящее время во всем мире только методом ЭШП </a:t>
            </a:r>
            <a:r>
              <a:rPr lang="ru-RU" dirty="0" smtClean="0"/>
              <a:t>производят около </a:t>
            </a:r>
            <a:r>
              <a:rPr lang="ru-RU" dirty="0"/>
              <a:t>800 - 900 тыс. т стали с ежегодным приростом 10%. Выплавка </a:t>
            </a:r>
            <a:r>
              <a:rPr lang="ru-RU" dirty="0" smtClean="0"/>
              <a:t>металла методами </a:t>
            </a:r>
            <a:r>
              <a:rPr lang="ru-RU" dirty="0" err="1"/>
              <a:t>спецэлектрометаллургии</a:t>
            </a:r>
            <a:r>
              <a:rPr lang="ru-RU" dirty="0"/>
              <a:t> составляет 15% от объема </a:t>
            </a:r>
            <a:r>
              <a:rPr lang="ru-RU" dirty="0" smtClean="0"/>
              <a:t>выплавки электростали </a:t>
            </a:r>
            <a:r>
              <a:rPr lang="ru-RU" dirty="0"/>
              <a:t>и продолжает наращиваться.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9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10896"/>
            <a:ext cx="10557933" cy="6377771"/>
          </a:xfrm>
        </p:spPr>
        <p:txBody>
          <a:bodyPr>
            <a:normAutofit fontScale="85000" lnSpcReduction="20000"/>
          </a:bodyPr>
          <a:lstStyle/>
          <a:p>
            <a:pPr marL="0" indent="449263" algn="just">
              <a:buNone/>
            </a:pPr>
            <a:r>
              <a:rPr lang="ru-RU" dirty="0"/>
              <a:t>Сортамент сталей и сплавов, выплавляемых методами </a:t>
            </a:r>
            <a:r>
              <a:rPr lang="ru-RU" dirty="0" err="1" smtClean="0"/>
              <a:t>спецэлектрометаллургии</a:t>
            </a:r>
            <a:r>
              <a:rPr lang="ru-RU" dirty="0" smtClean="0"/>
              <a:t> </a:t>
            </a:r>
            <a:r>
              <a:rPr lang="ru-RU" dirty="0"/>
              <a:t>включает более 300 различных по своему химическому </a:t>
            </a:r>
            <a:r>
              <a:rPr lang="ru-RU" dirty="0" smtClean="0"/>
              <a:t>составу и </a:t>
            </a:r>
            <a:r>
              <a:rPr lang="ru-RU" dirty="0"/>
              <a:t>назначению сталей и сплавов. Это высоколегированные жаропрочные </a:t>
            </a:r>
            <a:r>
              <a:rPr lang="ru-RU" dirty="0" smtClean="0"/>
              <a:t>сплавы на </a:t>
            </a:r>
            <a:r>
              <a:rPr lang="ru-RU" dirty="0"/>
              <a:t>никелевой и </a:t>
            </a:r>
            <a:r>
              <a:rPr lang="ru-RU" dirty="0" err="1"/>
              <a:t>хроможелезоникелсвой</a:t>
            </a:r>
            <a:r>
              <a:rPr lang="ru-RU" dirty="0"/>
              <a:t> основе, нержавеющие стали</a:t>
            </a:r>
            <a:r>
              <a:rPr lang="ru-RU" dirty="0" smtClean="0"/>
              <a:t>, высокопрочные </a:t>
            </a:r>
            <a:r>
              <a:rPr lang="ru-RU" dirty="0"/>
              <a:t>мартенситностареющие стали, стали и сплавы </a:t>
            </a:r>
            <a:r>
              <a:rPr lang="ru-RU" dirty="0" smtClean="0"/>
              <a:t>специального назначения</a:t>
            </a:r>
            <a:r>
              <a:rPr lang="ru-RU" dirty="0"/>
              <a:t>, дисперсионно-твердеющие жаропрочные </a:t>
            </a:r>
            <a:r>
              <a:rPr lang="ru-RU" dirty="0" err="1"/>
              <a:t>суперсплавы</a:t>
            </a:r>
            <a:r>
              <a:rPr lang="ru-RU" dirty="0"/>
              <a:t> </a:t>
            </a:r>
            <a:r>
              <a:rPr lang="ru-RU" dirty="0" smtClean="0"/>
              <a:t>нового поколения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/>
              <a:t>В обобщенном виде </a:t>
            </a:r>
            <a:r>
              <a:rPr lang="ru-RU" b="1" dirty="0"/>
              <a:t>сортамент легированных сталей и сплавов </a:t>
            </a:r>
            <a:r>
              <a:rPr lang="ru-RU" b="1" dirty="0" smtClean="0"/>
              <a:t>по методам </a:t>
            </a:r>
            <a:r>
              <a:rPr lang="ru-RU" b="1" dirty="0"/>
              <a:t>выплавки</a:t>
            </a:r>
            <a:r>
              <a:rPr lang="ru-RU" dirty="0"/>
              <a:t> распределяется следующим образом:</a:t>
            </a:r>
          </a:p>
          <a:p>
            <a:pPr algn="just"/>
            <a:r>
              <a:rPr lang="ru-RU" dirty="0"/>
              <a:t>Конструкционные: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/>
              <a:t>цементуемые</a:t>
            </a:r>
            <a:r>
              <a:rPr lang="ru-RU" dirty="0" smtClean="0"/>
              <a:t> </a:t>
            </a:r>
            <a:r>
              <a:rPr lang="ru-RU" dirty="0"/>
              <a:t>и улучшаемые ЭШП, ВДП;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высокопрочные </a:t>
            </a:r>
            <a:r>
              <a:rPr lang="ru-RU" dirty="0"/>
              <a:t>ВДП, ВИП+ВДП;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углеродистые </a:t>
            </a:r>
            <a:r>
              <a:rPr lang="ru-RU" dirty="0"/>
              <a:t>ЭШП, ПДП;</a:t>
            </a:r>
          </a:p>
          <a:p>
            <a:pPr algn="just"/>
            <a:r>
              <a:rPr lang="ru-RU" dirty="0"/>
              <a:t>Коррозионно-стойкие </a:t>
            </a:r>
            <a:r>
              <a:rPr lang="ru-RU" dirty="0" err="1"/>
              <a:t>ВДП</a:t>
            </a:r>
            <a:r>
              <a:rPr lang="ru-RU" dirty="0"/>
              <a:t>, </a:t>
            </a:r>
            <a:r>
              <a:rPr lang="ru-RU" dirty="0" err="1"/>
              <a:t>ВИП</a:t>
            </a:r>
            <a:r>
              <a:rPr lang="ru-RU" dirty="0"/>
              <a:t>, </a:t>
            </a:r>
            <a:r>
              <a:rPr lang="ru-RU" dirty="0" err="1"/>
              <a:t>ЭШП</a:t>
            </a:r>
            <a:r>
              <a:rPr lang="ru-RU" dirty="0"/>
              <a:t>, </a:t>
            </a:r>
            <a:r>
              <a:rPr lang="ru-RU" dirty="0" err="1"/>
              <a:t>ЭЛП</a:t>
            </a:r>
            <a:r>
              <a:rPr lang="ru-RU" dirty="0"/>
              <a:t>, </a:t>
            </a:r>
            <a:r>
              <a:rPr lang="ru-RU" dirty="0" err="1"/>
              <a:t>ПДП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Сварочные </a:t>
            </a:r>
            <a:r>
              <a:rPr lang="ru-RU" dirty="0" err="1"/>
              <a:t>ВИП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Высокопрочные </a:t>
            </a:r>
            <a:r>
              <a:rPr lang="ru-RU" dirty="0" err="1"/>
              <a:t>мартенситиостареющие</a:t>
            </a:r>
            <a:r>
              <a:rPr lang="ru-RU" dirty="0"/>
              <a:t> </a:t>
            </a:r>
            <a:r>
              <a:rPr lang="ru-RU" dirty="0" err="1"/>
              <a:t>ВИП</a:t>
            </a:r>
            <a:r>
              <a:rPr lang="ru-RU" dirty="0"/>
              <a:t>, </a:t>
            </a:r>
            <a:r>
              <a:rPr lang="ru-RU" dirty="0" err="1"/>
              <a:t>ВИП+ВДП</a:t>
            </a:r>
            <a:r>
              <a:rPr lang="ru-RU" dirty="0"/>
              <a:t>, </a:t>
            </a:r>
            <a:r>
              <a:rPr lang="ru-RU" dirty="0" err="1"/>
              <a:t>ВИП+ЭЛП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Жаропрочные и жаростойкие сплавы </a:t>
            </a:r>
            <a:r>
              <a:rPr lang="ru-RU" dirty="0" smtClean="0"/>
              <a:t>ВИП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ВИП+ВДП, ВИП+ЭЛП;</a:t>
            </a:r>
          </a:p>
          <a:p>
            <a:pPr algn="just"/>
            <a:r>
              <a:rPr lang="ru-RU" dirty="0"/>
              <a:t>Приборные стали и сплавы, прецизионные ВИП, </a:t>
            </a:r>
            <a:r>
              <a:rPr lang="ru-RU" dirty="0" smtClean="0"/>
              <a:t>ВИП+ВДП, ВИП+ЭЛП, ПДП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063" y="508888"/>
            <a:ext cx="10621603" cy="6230579"/>
          </a:xfrm>
        </p:spPr>
        <p:txBody>
          <a:bodyPr>
            <a:normAutofit fontScale="92500" lnSpcReduction="20000"/>
          </a:bodyPr>
          <a:lstStyle/>
          <a:p>
            <a:pPr marL="0" indent="449263" algn="just">
              <a:buNone/>
            </a:pPr>
            <a:r>
              <a:rPr lang="ru-RU" dirty="0"/>
              <a:t>Распределение марочного состава по объему выплавки </a:t>
            </a:r>
            <a:r>
              <a:rPr lang="ru-RU" dirty="0" smtClean="0"/>
              <a:t>методами </a:t>
            </a:r>
            <a:r>
              <a:rPr lang="ru-RU" dirty="0" err="1"/>
              <a:t>спецэлектрометаллургии</a:t>
            </a:r>
            <a:r>
              <a:rPr lang="ru-RU" dirty="0"/>
              <a:t> на примере </a:t>
            </a:r>
            <a:r>
              <a:rPr lang="ru-RU" dirty="0">
                <a:solidFill>
                  <a:srgbClr val="FF0000"/>
                </a:solidFill>
              </a:rPr>
              <a:t>ОАО «Мечел» </a:t>
            </a:r>
            <a:r>
              <a:rPr lang="ru-RU" dirty="0"/>
              <a:t>приведено ниже. </a:t>
            </a:r>
            <a:r>
              <a:rPr lang="ru-RU" b="1" dirty="0" smtClean="0"/>
              <a:t>Метод ВИП</a:t>
            </a:r>
            <a:r>
              <a:rPr lang="ru-RU" b="1" dirty="0"/>
              <a:t>:</a:t>
            </a:r>
          </a:p>
          <a:p>
            <a:pPr marL="0" indent="449263" algn="just">
              <a:buNone/>
            </a:pPr>
            <a:r>
              <a:rPr lang="ru-RU" dirty="0"/>
              <a:t>- 55% нержавеющие и коррозионно-стойкие стали типа 03X181112, </a:t>
            </a:r>
            <a:r>
              <a:rPr lang="ru-RU" dirty="0" smtClean="0"/>
              <a:t>08Х18Н1ОТ</a:t>
            </a:r>
            <a:r>
              <a:rPr lang="ru-RU" dirty="0"/>
              <a:t>, ЭИВ44, Э11543У;</a:t>
            </a:r>
          </a:p>
          <a:p>
            <a:pPr marL="0" indent="449263" algn="just">
              <a:buNone/>
            </a:pPr>
            <a:r>
              <a:rPr lang="ru-RU" dirty="0"/>
              <a:t>- 29% жаропрочные сплавы типа </a:t>
            </a:r>
            <a:r>
              <a:rPr lang="ru-RU" dirty="0" err="1"/>
              <a:t>ЭП718</a:t>
            </a:r>
            <a:r>
              <a:rPr lang="ru-RU" dirty="0"/>
              <a:t> и </a:t>
            </a:r>
            <a:r>
              <a:rPr lang="ru-RU" dirty="0" err="1"/>
              <a:t>ЭП696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/>
              <a:t>- 15% мягкое железо, специальные и прецизионные стали и сплавы </a:t>
            </a:r>
            <a:r>
              <a:rPr lang="ru-RU" dirty="0" smtClean="0"/>
              <a:t>типа ЭП-678</a:t>
            </a:r>
            <a:r>
              <a:rPr lang="ru-RU" dirty="0"/>
              <a:t>, ЭП637А, 29НК.</a:t>
            </a:r>
          </a:p>
          <a:p>
            <a:pPr marL="0" indent="449263" algn="just">
              <a:buNone/>
            </a:pPr>
            <a:r>
              <a:rPr lang="ru-RU" dirty="0"/>
              <a:t>Более 70% объема металла, получаемого методом ВИП, идет </a:t>
            </a:r>
            <a:r>
              <a:rPr lang="ru-RU" dirty="0" smtClean="0"/>
              <a:t>на электроды </a:t>
            </a:r>
            <a:r>
              <a:rPr lang="ru-RU" dirty="0"/>
              <a:t>для ВДП.</a:t>
            </a:r>
          </a:p>
          <a:p>
            <a:pPr marL="0" indent="449263" algn="just">
              <a:buNone/>
            </a:pPr>
            <a:r>
              <a:rPr lang="ru-RU" b="1" dirty="0"/>
              <a:t>Метод </a:t>
            </a:r>
            <a:r>
              <a:rPr lang="ru-RU" b="1" dirty="0" err="1"/>
              <a:t>ВДП</a:t>
            </a:r>
            <a:r>
              <a:rPr lang="ru-RU" b="1" dirty="0"/>
              <a:t>:</a:t>
            </a:r>
          </a:p>
          <a:p>
            <a:pPr marL="0" indent="449263" algn="just">
              <a:buNone/>
            </a:pPr>
            <a:r>
              <a:rPr lang="ru-RU" dirty="0"/>
              <a:t>- 75% конструкционные стали типа 30ХГСИ2А, 55СМ5ФА, СН28(33) </a:t>
            </a:r>
            <a:r>
              <a:rPr lang="ru-RU" dirty="0" smtClean="0"/>
              <a:t>и др</a:t>
            </a:r>
            <a:r>
              <a:rPr lang="ru-RU" dirty="0"/>
              <a:t>.;</a:t>
            </a:r>
          </a:p>
          <a:p>
            <a:pPr marL="0" indent="449263" algn="just">
              <a:buNone/>
            </a:pPr>
            <a:r>
              <a:rPr lang="ru-RU" dirty="0"/>
              <a:t>- 20% нержавеющие и специальные коррозионно-стойкие стали </a:t>
            </a:r>
            <a:r>
              <a:rPr lang="ru-RU" dirty="0" smtClean="0"/>
              <a:t>типа 12X181ПОТ</a:t>
            </a:r>
            <a:r>
              <a:rPr lang="ru-RU" dirty="0"/>
              <a:t>, ОИ810, ЭП494 и др.;</a:t>
            </a:r>
          </a:p>
          <a:p>
            <a:pPr marL="0" indent="449263" algn="just">
              <a:buNone/>
            </a:pPr>
            <a:r>
              <a:rPr lang="ru-RU" dirty="0"/>
              <a:t>- 3% жаропрочные сплавы типа ЭП718, ЭИ698, ЭП742</a:t>
            </a:r>
            <a:r>
              <a:rPr lang="ru-RU" dirty="0" smtClean="0"/>
              <a:t>;</a:t>
            </a:r>
            <a:endParaRPr lang="ru-RU" dirty="0"/>
          </a:p>
          <a:p>
            <a:pPr marL="0" indent="449263" algn="just">
              <a:buNone/>
            </a:pPr>
            <a:r>
              <a:rPr lang="ru-RU" dirty="0"/>
              <a:t>- 2% другие марки.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2539</Words>
  <Application>Microsoft Office PowerPoint</Application>
  <PresentationFormat>Произвольный</PresentationFormat>
  <Paragraphs>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Лекция 4</vt:lpstr>
      <vt:lpstr>4.1 Основные способы рафинирования спецсталей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вакуума для рафинирования стали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Воздействие на металл плазменной дугой.</vt:lpstr>
      <vt:lpstr>Презентация PowerPoint</vt:lpstr>
      <vt:lpstr>При вторичных рафинирующих процессах</vt:lpstr>
      <vt:lpstr>Презентация PowerPoint</vt:lpstr>
      <vt:lpstr>4.2 Сравнительный анализ методов получения спецсталей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4</dc:title>
  <dc:creator>nazarkirichenko08@gmail.com</dc:creator>
  <cp:lastModifiedBy>МЧМ</cp:lastModifiedBy>
  <cp:revision>10</cp:revision>
  <dcterms:created xsi:type="dcterms:W3CDTF">2020-10-28T22:41:34Z</dcterms:created>
  <dcterms:modified xsi:type="dcterms:W3CDTF">2020-10-31T07:56:38Z</dcterms:modified>
</cp:coreProperties>
</file>