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HK Grotesk Bold" charset="0"/>
      <p:regular r:id="rId14"/>
    </p:embeddedFont>
    <p:embeddedFont>
      <p:font typeface="HK Grotesk Semi-Bold" charset="0"/>
      <p:regular r:id="rId15"/>
    </p:embeddedFont>
    <p:embeddedFont>
      <p:font typeface="HK Grotesk Medium" charset="0"/>
      <p:regular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6AA9-D8E2-4D11-A0FF-3591C7FD99CF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AC245-B46E-40D5-A95A-D6B13F86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82F5-FA5C-4F19-82EE-095288010BFA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377F-0EDC-4E64-B6DE-B22D6496C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D2B4-7CEC-4753-B578-E33455E5F78C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D2DA-763D-4C7D-B4E2-36A28A5F4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5579-B898-41BA-BD0C-3922EE1CB0A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58CA-01B8-4C22-9458-201E7697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027F-CBEA-4A8C-9C9C-315F44573877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7CD8-A14A-4C53-9506-63A12354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CE9F-59C5-4EE3-9ADC-53C3FA6E7F40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A9C7-24DB-439B-950D-FBFD8A28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5B93-E5DB-4191-BBDD-42664FC8DB3A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0341-688C-47DE-B557-6D1AEF3B2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C1A6-A2EC-433D-8577-CA73045EED54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396F-FC84-4857-B82B-1E8B018E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61E6-D7A1-4EB3-9F51-0B6F8AEA66E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47E1-A424-4F00-B979-7577EDA47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2235-0296-4F15-9C93-7CEE841D2D82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556E-F217-4317-81F2-BF23A6AA2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43A8-1DA5-4A70-98A3-E8AB8E2F1DF2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F72D-C859-46E3-A5FD-1B35F628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8B1C54-E547-421D-93EC-8581D45BC349}" type="datetimeFigureOut">
              <a:rPr lang="en-US"/>
              <a:pPr>
                <a:defRPr/>
              </a:pPr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2F477-8AAF-47A7-9EC9-488A63CAB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52463" y="652463"/>
            <a:ext cx="16983075" cy="8982075"/>
            <a:chOff x="0" y="0"/>
            <a:chExt cx="22645999" cy="1197799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13325" name="Freeform 4"/>
              <p:cNvSpPr>
                <a:spLocks/>
              </p:cNvSpPr>
              <p:nvPr/>
            </p:nvSpPr>
            <p:spPr bwMode="auto">
              <a:xfrm>
                <a:off x="0" y="0"/>
                <a:ext cx="5745374" cy="3038863"/>
              </a:xfrm>
              <a:custGeom>
                <a:avLst/>
                <a:gdLst/>
                <a:ahLst/>
                <a:cxnLst>
                  <a:cxn ang="0">
                    <a:pos x="5620914" y="3038863"/>
                  </a:cxn>
                  <a:cxn ang="0">
                    <a:pos x="124460" y="3038863"/>
                  </a:cxn>
                  <a:cxn ang="0">
                    <a:pos x="0" y="2914403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5620914" y="0"/>
                  </a:cxn>
                  <a:cxn ang="0">
                    <a:pos x="5745374" y="124460"/>
                  </a:cxn>
                  <a:cxn ang="0">
                    <a:pos x="5745374" y="2914403"/>
                  </a:cxn>
                  <a:cxn ang="0">
                    <a:pos x="5620914" y="3038863"/>
                  </a:cxn>
                </a:cxnLst>
                <a:rect l="0" t="0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8" name="AutoShape 5"/>
            <p:cNvSpPr>
              <a:spLocks noChangeShapeType="1"/>
            </p:cNvSpPr>
            <p:nvPr/>
          </p:nvSpPr>
          <p:spPr bwMode="auto">
            <a:xfrm>
              <a:off x="0" y="1266422"/>
              <a:ext cx="2264599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9" name="Group 6"/>
            <p:cNvGrpSpPr>
              <a:grpSpLocks/>
            </p:cNvGrpSpPr>
            <p:nvPr/>
          </p:nvGrpSpPr>
          <p:grpSpPr bwMode="auto">
            <a:xfrm rot="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13324" name="Freeform 7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 rot="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13323" name="Freeform 9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D5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21" name="Group 10"/>
            <p:cNvGrpSpPr>
              <a:grpSpLocks/>
            </p:cNvGrpSpPr>
            <p:nvPr/>
          </p:nvGrpSpPr>
          <p:grpSpPr bwMode="auto">
            <a:xfrm rot="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3322" name="Freeform 11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5" name="Freeform 12"/>
          <p:cNvSpPr>
            <a:spLocks/>
          </p:cNvSpPr>
          <p:nvPr/>
        </p:nvSpPr>
        <p:spPr bwMode="auto">
          <a:xfrm>
            <a:off x="9777413" y="2190750"/>
            <a:ext cx="7874000" cy="18748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74335" y="0"/>
              </a:cxn>
              <a:cxn ang="0">
                <a:pos x="7874335" y="18748418"/>
              </a:cxn>
              <a:cxn ang="0">
                <a:pos x="0" y="18748418"/>
              </a:cxn>
              <a:cxn ang="0">
                <a:pos x="0" y="0"/>
              </a:cxn>
            </a:cxnLst>
            <a:rect l="0" t="0" r="r" b="b"/>
            <a:pathLst>
              <a:path w="7874335" h="18748418">
                <a:moveTo>
                  <a:pt x="0" y="0"/>
                </a:moveTo>
                <a:lnTo>
                  <a:pt x="7874335" y="0"/>
                </a:lnTo>
                <a:lnTo>
                  <a:pt x="7874335" y="18748418"/>
                </a:lnTo>
                <a:lnTo>
                  <a:pt x="0" y="187484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2776538"/>
            <a:ext cx="8748713" cy="543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02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26">
                <a:solidFill>
                  <a:srgbClr val="FF3131"/>
                </a:solidFill>
                <a:latin typeface="HK Grotesk Bold"/>
                <a:cs typeface="+mn-cs"/>
              </a:rPr>
              <a:t>Журналістика рішень:практичне застосування та оцінка аудиторії</a:t>
            </a:r>
          </a:p>
          <a:p>
            <a:pPr fontAlgn="auto">
              <a:lnSpc>
                <a:spcPts val="1392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0126663" y="274638"/>
            <a:ext cx="7508875" cy="8983662"/>
            <a:chOff x="0" y="0"/>
            <a:chExt cx="2540535" cy="3038863"/>
          </a:xfrm>
        </p:grpSpPr>
        <p:sp>
          <p:nvSpPr>
            <p:cNvPr id="14345" name="Freeform 3"/>
            <p:cNvSpPr>
              <a:spLocks/>
            </p:cNvSpPr>
            <p:nvPr/>
          </p:nvSpPr>
          <p:spPr bwMode="auto">
            <a:xfrm>
              <a:off x="0" y="0"/>
              <a:ext cx="2540535" cy="3038863"/>
            </a:xfrm>
            <a:custGeom>
              <a:avLst/>
              <a:gdLst/>
              <a:ahLst/>
              <a:cxnLst>
                <a:cxn ang="0">
                  <a:pos x="2416075" y="3038863"/>
                </a:cxn>
                <a:cxn ang="0">
                  <a:pos x="124460" y="3038863"/>
                </a:cxn>
                <a:cxn ang="0">
                  <a:pos x="0" y="2914403"/>
                </a:cxn>
                <a:cxn ang="0">
                  <a:pos x="0" y="124460"/>
                </a:cxn>
                <a:cxn ang="0">
                  <a:pos x="124460" y="0"/>
                </a:cxn>
                <a:cxn ang="0">
                  <a:pos x="2416075" y="0"/>
                </a:cxn>
                <a:cxn ang="0">
                  <a:pos x="2540535" y="124460"/>
                </a:cxn>
                <a:cxn ang="0">
                  <a:pos x="2540535" y="2914403"/>
                </a:cxn>
                <a:cxn ang="0">
                  <a:pos x="2416075" y="3038863"/>
                </a:cxn>
              </a:cxnLst>
              <a:rect l="0" t="0" r="r" b="b"/>
              <a:pathLst>
                <a:path w="2540535" h="3038863">
                  <a:moveTo>
                    <a:pt x="2416075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6075" y="0"/>
                  </a:lnTo>
                  <a:cubicBezTo>
                    <a:pt x="2484655" y="0"/>
                    <a:pt x="2540535" y="55880"/>
                    <a:pt x="2540535" y="124460"/>
                  </a:cubicBezTo>
                  <a:lnTo>
                    <a:pt x="2540535" y="2914403"/>
                  </a:lnTo>
                  <a:cubicBezTo>
                    <a:pt x="2540535" y="2982983"/>
                    <a:pt x="2484655" y="3038863"/>
                    <a:pt x="2416075" y="30388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623888" y="274638"/>
            <a:ext cx="9096375" cy="8983662"/>
            <a:chOff x="0" y="0"/>
            <a:chExt cx="3077328" cy="3038863"/>
          </a:xfrm>
        </p:grpSpPr>
        <p:sp>
          <p:nvSpPr>
            <p:cNvPr id="14344" name="Freeform 5"/>
            <p:cNvSpPr>
              <a:spLocks/>
            </p:cNvSpPr>
            <p:nvPr/>
          </p:nvSpPr>
          <p:spPr bwMode="auto">
            <a:xfrm>
              <a:off x="0" y="0"/>
              <a:ext cx="3077328" cy="3038863"/>
            </a:xfrm>
            <a:custGeom>
              <a:avLst/>
              <a:gdLst/>
              <a:ahLst/>
              <a:cxnLst>
                <a:cxn ang="0">
                  <a:pos x="2952867" y="3038863"/>
                </a:cxn>
                <a:cxn ang="0">
                  <a:pos x="124460" y="3038863"/>
                </a:cxn>
                <a:cxn ang="0">
                  <a:pos x="0" y="2914403"/>
                </a:cxn>
                <a:cxn ang="0">
                  <a:pos x="0" y="124460"/>
                </a:cxn>
                <a:cxn ang="0">
                  <a:pos x="124460" y="0"/>
                </a:cxn>
                <a:cxn ang="0">
                  <a:pos x="2952868" y="0"/>
                </a:cxn>
                <a:cxn ang="0">
                  <a:pos x="3077328" y="124460"/>
                </a:cxn>
                <a:cxn ang="0">
                  <a:pos x="3077328" y="2914403"/>
                </a:cxn>
                <a:cxn ang="0">
                  <a:pos x="2952868" y="3038863"/>
                </a:cxn>
              </a:cxnLst>
              <a:rect l="0" t="0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25100" y="890588"/>
            <a:ext cx="7112000" cy="50942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FF3131"/>
                </a:solidFill>
                <a:latin typeface="HK Grotesk Bold"/>
                <a:cs typeface="+mn-cs"/>
              </a:rPr>
              <a:t>Проблеми, конфлікти, негативні стосунки, посттравматична депресія </a:t>
            </a: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FF3131"/>
                </a:solidFill>
                <a:latin typeface="HK Grotesk Bold"/>
                <a:cs typeface="+mn-cs"/>
              </a:rPr>
              <a:t>Жертва (набута безпорадність)</a:t>
            </a: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FF3131"/>
                </a:solidFill>
                <a:latin typeface="HK Grotesk Bold"/>
                <a:cs typeface="+mn-cs"/>
              </a:rPr>
              <a:t>Нагативні емоції: страх, гнів, смуток, безнадійність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01475" y="5761038"/>
            <a:ext cx="4159250" cy="4651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25">
                <a:solidFill>
                  <a:srgbClr val="FFFFFF"/>
                </a:solidFill>
                <a:latin typeface="HK Grotesk Semi-Bold"/>
                <a:cs typeface="+mn-cs"/>
              </a:rPr>
              <a:t>8 очков</a:t>
            </a:r>
          </a:p>
        </p:txBody>
      </p:sp>
      <p:sp>
        <p:nvSpPr>
          <p:cNvPr id="14342" name="Freeform 8"/>
          <p:cNvSpPr>
            <a:spLocks/>
          </p:cNvSpPr>
          <p:nvPr/>
        </p:nvSpPr>
        <p:spPr bwMode="auto">
          <a:xfrm>
            <a:off x="4549775" y="5986463"/>
            <a:ext cx="9531350" cy="10339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31075" y="0"/>
              </a:cxn>
              <a:cxn ang="0">
                <a:pos x="9531075" y="10339431"/>
              </a:cxn>
              <a:cxn ang="0">
                <a:pos x="0" y="10339431"/>
              </a:cxn>
              <a:cxn ang="0">
                <a:pos x="0" y="0"/>
              </a:cxn>
            </a:cxnLst>
            <a:rect l="0" t="0" r="r" b="b"/>
            <a:pathLst>
              <a:path w="9531076" h="10339431">
                <a:moveTo>
                  <a:pt x="0" y="0"/>
                </a:moveTo>
                <a:lnTo>
                  <a:pt x="9531075" y="0"/>
                </a:lnTo>
                <a:lnTo>
                  <a:pt x="9531075" y="10339431"/>
                </a:lnTo>
                <a:lnTo>
                  <a:pt x="0" y="1033943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90588"/>
            <a:ext cx="8286750" cy="5749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00BF63"/>
                </a:solidFill>
                <a:latin typeface="HK Grotesk Bold"/>
                <a:cs typeface="+mn-cs"/>
              </a:rPr>
              <a:t>Рішення, посередництво, співпраця, позитивні стосунки, посттравматичне зростання</a:t>
            </a: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00BF63"/>
                </a:solidFill>
                <a:latin typeface="HK Grotesk Bold"/>
                <a:cs typeface="+mn-cs"/>
              </a:rPr>
              <a:t>Не-жертва (навчитися оптимізму, стійкість)</a:t>
            </a: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4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25">
                <a:solidFill>
                  <a:srgbClr val="00BF63"/>
                </a:solidFill>
                <a:latin typeface="HK Grotesk Bold"/>
                <a:cs typeface="+mn-cs"/>
              </a:rPr>
              <a:t>Позитивні емоції: надія, довіра, трепет, гордість тощо </a:t>
            </a:r>
          </a:p>
          <a:p>
            <a:pPr fontAlgn="auto">
              <a:lnSpc>
                <a:spcPts val="51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125">
                <a:solidFill>
                  <a:srgbClr val="00BF63"/>
                </a:solidFill>
                <a:latin typeface="HK Grotesk Bold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685800" y="647700"/>
            <a:ext cx="16983075" cy="8982075"/>
            <a:chOff x="0" y="0"/>
            <a:chExt cx="5745374" cy="3038863"/>
          </a:xfrm>
        </p:grpSpPr>
        <p:sp>
          <p:nvSpPr>
            <p:cNvPr id="15378" name="Freeform 3"/>
            <p:cNvSpPr>
              <a:spLocks/>
            </p:cNvSpPr>
            <p:nvPr/>
          </p:nvSpPr>
          <p:spPr bwMode="auto">
            <a:xfrm>
              <a:off x="0" y="0"/>
              <a:ext cx="5745374" cy="3038863"/>
            </a:xfrm>
            <a:custGeom>
              <a:avLst/>
              <a:gdLst/>
              <a:ahLst/>
              <a:cxnLst>
                <a:cxn ang="0">
                  <a:pos x="5620914" y="3038863"/>
                </a:cxn>
                <a:cxn ang="0">
                  <a:pos x="124460" y="3038863"/>
                </a:cxn>
                <a:cxn ang="0">
                  <a:pos x="0" y="2914403"/>
                </a:cxn>
                <a:cxn ang="0">
                  <a:pos x="0" y="124460"/>
                </a:cxn>
                <a:cxn ang="0">
                  <a:pos x="124460" y="0"/>
                </a:cxn>
                <a:cxn ang="0">
                  <a:pos x="5620914" y="0"/>
                </a:cxn>
                <a:cxn ang="0">
                  <a:pos x="5745374" y="124460"/>
                </a:cxn>
                <a:cxn ang="0">
                  <a:pos x="5745374" y="2914403"/>
                </a:cxn>
                <a:cxn ang="0">
                  <a:pos x="5620914" y="3038863"/>
                </a:cxn>
              </a:cxnLst>
              <a:rect l="0" t="0" r="r" b="b"/>
              <a:pathLst>
                <a:path w="5745374" h="3038863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3" name="Group 4"/>
          <p:cNvGrpSpPr>
            <a:grpSpLocks/>
          </p:cNvGrpSpPr>
          <p:nvPr/>
        </p:nvGrpSpPr>
        <p:grpSpPr bwMode="auto">
          <a:xfrm rot="10800000">
            <a:off x="1692275" y="1028700"/>
            <a:ext cx="217488" cy="217488"/>
            <a:chOff x="0" y="0"/>
            <a:chExt cx="6350000" cy="6350000"/>
          </a:xfrm>
        </p:grpSpPr>
        <p:sp>
          <p:nvSpPr>
            <p:cNvPr id="15377" name="Freeform 5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E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6"/>
          <p:cNvGrpSpPr>
            <a:grpSpLocks/>
          </p:cNvGrpSpPr>
          <p:nvPr/>
        </p:nvGrpSpPr>
        <p:grpSpPr bwMode="auto">
          <a:xfrm rot="10800000">
            <a:off x="1431925" y="1028700"/>
            <a:ext cx="217488" cy="217488"/>
            <a:chOff x="0" y="0"/>
            <a:chExt cx="6350000" cy="6350000"/>
          </a:xfrm>
        </p:grpSpPr>
        <p:sp>
          <p:nvSpPr>
            <p:cNvPr id="15376" name="Freeform 7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1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8"/>
          <p:cNvGrpSpPr>
            <a:grpSpLocks/>
          </p:cNvGrpSpPr>
          <p:nvPr/>
        </p:nvGrpSpPr>
        <p:grpSpPr bwMode="auto">
          <a:xfrm rot="10800000">
            <a:off x="1171575" y="1028700"/>
            <a:ext cx="217488" cy="217488"/>
            <a:chOff x="0" y="0"/>
            <a:chExt cx="6350000" cy="6350000"/>
          </a:xfrm>
        </p:grpSpPr>
        <p:sp>
          <p:nvSpPr>
            <p:cNvPr id="15375" name="Freeform 9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652463" y="1092200"/>
            <a:ext cx="16983075" cy="2368550"/>
            <a:chOff x="0" y="0"/>
            <a:chExt cx="22645999" cy="3158837"/>
          </a:xfrm>
        </p:grpSpPr>
        <p:sp>
          <p:nvSpPr>
            <p:cNvPr id="15373" name="AutoShape 11"/>
            <p:cNvSpPr>
              <a:spLocks noChangeShapeType="1"/>
            </p:cNvSpPr>
            <p:nvPr/>
          </p:nvSpPr>
          <p:spPr bwMode="auto">
            <a:xfrm>
              <a:off x="0" y="3152487"/>
              <a:ext cx="2264599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18877" y="114328"/>
              <a:ext cx="18846263" cy="215105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lnSpc>
                  <a:spcPts val="612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25">
                  <a:solidFill>
                    <a:srgbClr val="171717"/>
                  </a:solidFill>
                  <a:latin typeface="HK Grotesk Bold"/>
                  <a:cs typeface="+mn-cs"/>
                </a:rPr>
                <a:t>Як люди оцінюють новини з конструктивними елементам</a:t>
              </a:r>
            </a:p>
          </p:txBody>
        </p:sp>
      </p:grpSp>
      <p:sp>
        <p:nvSpPr>
          <p:cNvPr id="15367" name="Freeform 13"/>
          <p:cNvSpPr>
            <a:spLocks/>
          </p:cNvSpPr>
          <p:nvPr/>
        </p:nvSpPr>
        <p:spPr bwMode="auto">
          <a:xfrm>
            <a:off x="13130213" y="2233613"/>
            <a:ext cx="4252912" cy="15190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53556" y="0"/>
              </a:cxn>
              <a:cxn ang="0">
                <a:pos x="4253556" y="15191272"/>
              </a:cxn>
              <a:cxn ang="0">
                <a:pos x="0" y="15191272"/>
              </a:cxn>
              <a:cxn ang="0">
                <a:pos x="0" y="0"/>
              </a:cxn>
            </a:cxnLst>
            <a:rect l="0" t="0" r="r" b="b"/>
            <a:pathLst>
              <a:path w="4253556" h="15191272">
                <a:moveTo>
                  <a:pt x="0" y="0"/>
                </a:moveTo>
                <a:lnTo>
                  <a:pt x="4253556" y="0"/>
                </a:lnTo>
                <a:lnTo>
                  <a:pt x="4253556" y="15191272"/>
                </a:lnTo>
                <a:lnTo>
                  <a:pt x="0" y="1519127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8" name="Group 14"/>
          <p:cNvGrpSpPr>
            <a:grpSpLocks/>
          </p:cNvGrpSpPr>
          <p:nvPr/>
        </p:nvGrpSpPr>
        <p:grpSpPr bwMode="auto">
          <a:xfrm>
            <a:off x="4751388" y="4175125"/>
            <a:ext cx="8093075" cy="3614738"/>
            <a:chOff x="0" y="0"/>
            <a:chExt cx="10789595" cy="4819364"/>
          </a:xfrm>
        </p:grpSpPr>
        <p:grpSp>
          <p:nvGrpSpPr>
            <p:cNvPr id="15370" name="Group 15"/>
            <p:cNvGrpSpPr>
              <a:grpSpLocks/>
            </p:cNvGrpSpPr>
            <p:nvPr/>
          </p:nvGrpSpPr>
          <p:grpSpPr bwMode="auto">
            <a:xfrm>
              <a:off x="0" y="0"/>
              <a:ext cx="10789595" cy="4819364"/>
              <a:chOff x="0" y="0"/>
              <a:chExt cx="5278909" cy="2367398"/>
            </a:xfrm>
          </p:grpSpPr>
          <p:sp>
            <p:nvSpPr>
              <p:cNvPr id="15372" name="Freeform 16"/>
              <p:cNvSpPr>
                <a:spLocks/>
              </p:cNvSpPr>
              <p:nvPr/>
            </p:nvSpPr>
            <p:spPr bwMode="auto">
              <a:xfrm>
                <a:off x="0" y="0"/>
                <a:ext cx="5278909" cy="2367398"/>
              </a:xfrm>
              <a:custGeom>
                <a:avLst/>
                <a:gdLst/>
                <a:ahLst/>
                <a:cxnLst>
                  <a:cxn ang="0">
                    <a:pos x="5154449" y="2367398"/>
                  </a:cxn>
                  <a:cxn ang="0">
                    <a:pos x="124460" y="2367398"/>
                  </a:cxn>
                  <a:cxn ang="0">
                    <a:pos x="0" y="2242938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5154449" y="0"/>
                  </a:cxn>
                  <a:cxn ang="0">
                    <a:pos x="5278909" y="124460"/>
                  </a:cxn>
                  <a:cxn ang="0">
                    <a:pos x="5278909" y="2242938"/>
                  </a:cxn>
                  <a:cxn ang="0">
                    <a:pos x="5154449" y="2367398"/>
                  </a:cxn>
                </a:cxnLst>
                <a:rect l="0" t="0" r="r" b="b"/>
                <a:pathLst>
                  <a:path w="5278909" h="2367398">
                    <a:moveTo>
                      <a:pt x="5154449" y="2367398"/>
                    </a:moveTo>
                    <a:lnTo>
                      <a:pt x="124460" y="2367398"/>
                    </a:lnTo>
                    <a:cubicBezTo>
                      <a:pt x="55880" y="2367398"/>
                      <a:pt x="0" y="2311518"/>
                      <a:pt x="0" y="22429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54449" y="0"/>
                    </a:lnTo>
                    <a:cubicBezTo>
                      <a:pt x="5223029" y="0"/>
                      <a:pt x="5278909" y="55880"/>
                      <a:pt x="5278909" y="124460"/>
                    </a:cubicBezTo>
                    <a:lnTo>
                      <a:pt x="5278909" y="2242938"/>
                    </a:lnTo>
                    <a:cubicBezTo>
                      <a:pt x="5278909" y="2311518"/>
                      <a:pt x="5223029" y="2367398"/>
                      <a:pt x="5154449" y="2367398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082574" y="463523"/>
              <a:ext cx="8084789" cy="332720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4913"/>
                </a:lnSpc>
              </a:pPr>
              <a:r>
                <a:rPr lang="en-US" sz="3200">
                  <a:solidFill>
                    <a:srgbClr val="171717"/>
                  </a:solidFill>
                  <a:latin typeface="HK Grotesk"/>
                </a:rPr>
                <a:t> </a:t>
              </a:r>
              <a:r>
                <a:rPr lang="en-US" sz="3200">
                  <a:solidFill>
                    <a:srgbClr val="171717"/>
                  </a:solidFill>
                  <a:latin typeface="HK Grotesk Bold"/>
                </a:rPr>
                <a:t>Аудиторія за віком:</a:t>
              </a:r>
            </a:p>
            <a:p>
              <a:pPr>
                <a:lnSpc>
                  <a:spcPts val="4913"/>
                </a:lnSpc>
              </a:pPr>
              <a:r>
                <a:rPr lang="en-US" sz="3200">
                  <a:solidFill>
                    <a:srgbClr val="171717"/>
                  </a:solidFill>
                  <a:latin typeface="HK Grotesk Medium"/>
                </a:rPr>
                <a:t>Millennial -  20–34 роки; </a:t>
              </a:r>
            </a:p>
            <a:p>
              <a:pPr>
                <a:lnSpc>
                  <a:spcPts val="4913"/>
                </a:lnSpc>
              </a:pPr>
              <a:r>
                <a:rPr lang="en-US" sz="3200">
                  <a:latin typeface="HK Grotesk Medium"/>
                </a:rPr>
                <a:t>Покоління X - 35–49 років;</a:t>
              </a:r>
              <a:r>
                <a:rPr lang="en-US" sz="3200">
                  <a:solidFill>
                    <a:srgbClr val="171717"/>
                  </a:solidFill>
                  <a:latin typeface="HK Grotesk Medium"/>
                </a:rPr>
                <a:t> </a:t>
              </a:r>
            </a:p>
            <a:p>
              <a:pPr>
                <a:lnSpc>
                  <a:spcPts val="4913"/>
                </a:lnSpc>
              </a:pPr>
              <a:r>
                <a:rPr lang="en-US" sz="3200">
                  <a:solidFill>
                    <a:srgbClr val="171717"/>
                  </a:solidFill>
                  <a:latin typeface="HK Grotesk Medium"/>
                </a:rPr>
                <a:t>Бебі-бумер -  50–65</a:t>
              </a:r>
              <a:r>
                <a:rPr lang="en-US" sz="3200">
                  <a:solidFill>
                    <a:srgbClr val="171717"/>
                  </a:solidFill>
                  <a:latin typeface="HK Grotesk"/>
                </a:rPr>
                <a:t> років.</a:t>
              </a:r>
            </a:p>
          </p:txBody>
        </p:sp>
      </p:grpSp>
      <p:sp>
        <p:nvSpPr>
          <p:cNvPr id="15369" name="Freeform 18"/>
          <p:cNvSpPr>
            <a:spLocks/>
          </p:cNvSpPr>
          <p:nvPr/>
        </p:nvSpPr>
        <p:spPr bwMode="auto">
          <a:xfrm flipH="1">
            <a:off x="904875" y="2300288"/>
            <a:ext cx="3846513" cy="12746037"/>
          </a:xfrm>
          <a:custGeom>
            <a:avLst/>
            <a:gdLst/>
            <a:ahLst/>
            <a:cxnLst>
              <a:cxn ang="0">
                <a:pos x="3846890" y="0"/>
              </a:cxn>
              <a:cxn ang="0">
                <a:pos x="0" y="0"/>
              </a:cxn>
              <a:cxn ang="0">
                <a:pos x="0" y="12745720"/>
              </a:cxn>
              <a:cxn ang="0">
                <a:pos x="3846890" y="12745720"/>
              </a:cxn>
              <a:cxn ang="0">
                <a:pos x="3846890" y="0"/>
              </a:cxn>
            </a:cxnLst>
            <a:rect l="0" t="0" r="r" b="b"/>
            <a:pathLst>
              <a:path w="3846890" h="12745720">
                <a:moveTo>
                  <a:pt x="3846890" y="0"/>
                </a:moveTo>
                <a:lnTo>
                  <a:pt x="0" y="0"/>
                </a:lnTo>
                <a:lnTo>
                  <a:pt x="0" y="12745720"/>
                </a:lnTo>
                <a:lnTo>
                  <a:pt x="3846890" y="12745720"/>
                </a:lnTo>
                <a:lnTo>
                  <a:pt x="384689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900988" y="1028700"/>
            <a:ext cx="9358312" cy="8229600"/>
            <a:chOff x="0" y="0"/>
            <a:chExt cx="12477455" cy="10972800"/>
          </a:xfrm>
        </p:grpSpPr>
        <p:grpSp>
          <p:nvGrpSpPr>
            <p:cNvPr id="16390" name="Group 3"/>
            <p:cNvGrpSpPr>
              <a:grpSpLocks/>
            </p:cNvGrpSpPr>
            <p:nvPr/>
          </p:nvGrpSpPr>
          <p:grpSpPr bwMode="auto">
            <a:xfrm>
              <a:off x="0" y="0"/>
              <a:ext cx="12477455" cy="10972800"/>
              <a:chOff x="0" y="0"/>
              <a:chExt cx="3165576" cy="2783840"/>
            </a:xfrm>
          </p:grpSpPr>
          <p:sp>
            <p:nvSpPr>
              <p:cNvPr id="16398" name="Freeform 4"/>
              <p:cNvSpPr>
                <a:spLocks/>
              </p:cNvSpPr>
              <p:nvPr/>
            </p:nvSpPr>
            <p:spPr bwMode="auto">
              <a:xfrm>
                <a:off x="0" y="0"/>
                <a:ext cx="3165577" cy="2783840"/>
              </a:xfrm>
              <a:custGeom>
                <a:avLst/>
                <a:gdLst/>
                <a:ahLst/>
                <a:cxnLst>
                  <a:cxn ang="0">
                    <a:pos x="3041117" y="2783840"/>
                  </a:cxn>
                  <a:cxn ang="0">
                    <a:pos x="124460" y="2783840"/>
                  </a:cxn>
                  <a:cxn ang="0">
                    <a:pos x="0" y="2659380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3041117" y="0"/>
                  </a:cxn>
                  <a:cxn ang="0">
                    <a:pos x="3165577" y="124460"/>
                  </a:cxn>
                  <a:cxn ang="0">
                    <a:pos x="3165577" y="2659380"/>
                  </a:cxn>
                  <a:cxn ang="0">
                    <a:pos x="3041117" y="2783840"/>
                  </a:cxn>
                </a:cxnLst>
                <a:rect l="0" t="0" r="r" b="b"/>
                <a:pathLst>
                  <a:path w="3165577" h="2783840">
                    <a:moveTo>
                      <a:pt x="3041117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41117" y="0"/>
                    </a:lnTo>
                    <a:cubicBezTo>
                      <a:pt x="3109696" y="0"/>
                      <a:pt x="3165577" y="55880"/>
                      <a:pt x="3165577" y="124460"/>
                    </a:cubicBezTo>
                    <a:lnTo>
                      <a:pt x="3165577" y="2659380"/>
                    </a:lnTo>
                    <a:cubicBezTo>
                      <a:pt x="3165577" y="2727960"/>
                      <a:pt x="3109696" y="2783840"/>
                      <a:pt x="3041117" y="27838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1" name="Group 5"/>
            <p:cNvGrpSpPr>
              <a:grpSpLocks/>
            </p:cNvGrpSpPr>
            <p:nvPr/>
          </p:nvGrpSpPr>
          <p:grpSpPr bwMode="auto">
            <a:xfrm rot="10800000">
              <a:off x="1386781" y="556357"/>
              <a:ext cx="289704" cy="289704"/>
              <a:chOff x="0" y="0"/>
              <a:chExt cx="6350000" cy="6350000"/>
            </a:xfrm>
          </p:grpSpPr>
          <p:sp>
            <p:nvSpPr>
              <p:cNvPr id="16397" name="Freeform 6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2" name="Group 7"/>
            <p:cNvGrpSpPr>
              <a:grpSpLocks/>
            </p:cNvGrpSpPr>
            <p:nvPr/>
          </p:nvGrpSpPr>
          <p:grpSpPr bwMode="auto">
            <a:xfrm rot="10800000">
              <a:off x="1039940" y="556357"/>
              <a:ext cx="289704" cy="289704"/>
              <a:chOff x="0" y="0"/>
              <a:chExt cx="6350000" cy="6350000"/>
            </a:xfrm>
          </p:grpSpPr>
          <p:sp>
            <p:nvSpPr>
              <p:cNvPr id="16396" name="Freeform 8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D5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3" name="Group 9"/>
            <p:cNvGrpSpPr>
              <a:grpSpLocks/>
            </p:cNvGrpSpPr>
            <p:nvPr/>
          </p:nvGrpSpPr>
          <p:grpSpPr bwMode="auto">
            <a:xfrm rot="10800000">
              <a:off x="693100" y="556357"/>
              <a:ext cx="289704" cy="289704"/>
              <a:chOff x="0" y="0"/>
              <a:chExt cx="6350000" cy="6350000"/>
            </a:xfrm>
          </p:grpSpPr>
          <p:sp>
            <p:nvSpPr>
              <p:cNvPr id="16395" name="Freeform 10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AutoShape 11"/>
            <p:cNvSpPr>
              <a:spLocks noChangeShapeType="1"/>
            </p:cNvSpPr>
            <p:nvPr/>
          </p:nvSpPr>
          <p:spPr bwMode="auto">
            <a:xfrm>
              <a:off x="0" y="1320180"/>
              <a:ext cx="1247745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7" name="Freeform 12"/>
          <p:cNvSpPr>
            <a:spLocks/>
          </p:cNvSpPr>
          <p:nvPr/>
        </p:nvSpPr>
        <p:spPr bwMode="auto">
          <a:xfrm>
            <a:off x="609600" y="3419475"/>
            <a:ext cx="6489700" cy="14390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88778" y="0"/>
              </a:cxn>
              <a:cxn ang="0">
                <a:pos x="6488778" y="14390434"/>
              </a:cxn>
              <a:cxn ang="0">
                <a:pos x="0" y="14390434"/>
              </a:cxn>
              <a:cxn ang="0">
                <a:pos x="0" y="0"/>
              </a:cxn>
            </a:cxnLst>
            <a:rect l="0" t="0" r="r" b="b"/>
            <a:pathLst>
              <a:path w="6488777" h="14390434">
                <a:moveTo>
                  <a:pt x="0" y="0"/>
                </a:moveTo>
                <a:lnTo>
                  <a:pt x="6488778" y="0"/>
                </a:lnTo>
                <a:lnTo>
                  <a:pt x="6488778" y="14390434"/>
                </a:lnTo>
                <a:lnTo>
                  <a:pt x="0" y="1439043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57175" y="1171575"/>
            <a:ext cx="6842125" cy="20589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925">
                <a:solidFill>
                  <a:srgbClr val="171717"/>
                </a:solidFill>
                <a:latin typeface="HK Grotesk Bold"/>
                <a:cs typeface="+mn-cs"/>
              </a:rPr>
              <a:t>Конструктивні елементи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50275" y="2319338"/>
            <a:ext cx="8329613" cy="61198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Новини повинні включати більше різноманітних джерел і точок зору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Новини повинні надавати більш глибоку інформацію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Новини мають містити більше різноманітної інформації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Контент новин має сприяти вирішенню соціальних проблем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Новини треба частіше пояснювати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Новини занадто негативні, зміст новин повинен бути більш позитивним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 Новини слід частіше повідомляти з точки зору залучених людей</a:t>
            </a:r>
          </a:p>
          <a:p>
            <a:pPr marL="534352" lvl="1" indent="-267176" fontAlgn="auto">
              <a:lnSpc>
                <a:spcPts val="346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75">
                <a:solidFill>
                  <a:srgbClr val="171717"/>
                </a:solidFill>
                <a:latin typeface="HK Grotesk Medium"/>
                <a:cs typeface="+mn-cs"/>
              </a:rPr>
              <a:t>Самі люди повинні мати можливість більше робити внесок у новини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52463" y="652463"/>
            <a:ext cx="12049125" cy="8982075"/>
            <a:chOff x="0" y="0"/>
            <a:chExt cx="16066956" cy="11977999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0" y="0"/>
              <a:ext cx="16066956" cy="11977999"/>
              <a:chOff x="0" y="0"/>
              <a:chExt cx="4076246" cy="3038863"/>
            </a:xfrm>
          </p:grpSpPr>
          <p:sp>
            <p:nvSpPr>
              <p:cNvPr id="18447" name="Freeform 4"/>
              <p:cNvSpPr>
                <a:spLocks/>
              </p:cNvSpPr>
              <p:nvPr/>
            </p:nvSpPr>
            <p:spPr bwMode="auto">
              <a:xfrm>
                <a:off x="0" y="0"/>
                <a:ext cx="4076247" cy="3038863"/>
              </a:xfrm>
              <a:custGeom>
                <a:avLst/>
                <a:gdLst/>
                <a:ahLst/>
                <a:cxnLst>
                  <a:cxn ang="0">
                    <a:pos x="3951786" y="3038863"/>
                  </a:cxn>
                  <a:cxn ang="0">
                    <a:pos x="124460" y="3038863"/>
                  </a:cxn>
                  <a:cxn ang="0">
                    <a:pos x="0" y="2914403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3951786" y="0"/>
                  </a:cxn>
                  <a:cxn ang="0">
                    <a:pos x="4076247" y="124460"/>
                  </a:cxn>
                  <a:cxn ang="0">
                    <a:pos x="4076247" y="2914403"/>
                  </a:cxn>
                  <a:cxn ang="0">
                    <a:pos x="3951786" y="3038863"/>
                  </a:cxn>
                </a:cxnLst>
                <a:rect l="0" t="0" r="r" b="b"/>
                <a:pathLst>
                  <a:path w="4076247" h="3038863">
                    <a:moveTo>
                      <a:pt x="3951786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51786" y="0"/>
                    </a:lnTo>
                    <a:cubicBezTo>
                      <a:pt x="4020366" y="0"/>
                      <a:pt x="4076247" y="55880"/>
                      <a:pt x="4076247" y="124460"/>
                    </a:cubicBezTo>
                    <a:lnTo>
                      <a:pt x="4076247" y="2914403"/>
                    </a:lnTo>
                    <a:cubicBezTo>
                      <a:pt x="4076247" y="2982983"/>
                      <a:pt x="4020366" y="3038863"/>
                      <a:pt x="3951786" y="3038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1" name="Group 5"/>
            <p:cNvGrpSpPr>
              <a:grpSpLocks/>
            </p:cNvGrpSpPr>
            <p:nvPr/>
          </p:nvGrpSpPr>
          <p:grpSpPr bwMode="auto">
            <a:xfrm rot="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18446" name="Freeform 6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7"/>
            <p:cNvGrpSpPr>
              <a:grpSpLocks/>
            </p:cNvGrpSpPr>
            <p:nvPr/>
          </p:nvGrpSpPr>
          <p:grpSpPr bwMode="auto">
            <a:xfrm rot="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18445" name="Freeform 8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B6E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 rot="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8444" name="Freeform 10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5" name="Freeform 11"/>
          <p:cNvSpPr>
            <a:spLocks/>
          </p:cNvSpPr>
          <p:nvPr/>
        </p:nvSpPr>
        <p:spPr bwMode="auto">
          <a:xfrm>
            <a:off x="13363575" y="1136650"/>
            <a:ext cx="7791450" cy="1593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91934" y="0"/>
              </a:cxn>
              <a:cxn ang="0">
                <a:pos x="7791934" y="15931464"/>
              </a:cxn>
              <a:cxn ang="0">
                <a:pos x="0" y="15931464"/>
              </a:cxn>
              <a:cxn ang="0">
                <a:pos x="0" y="0"/>
              </a:cxn>
            </a:cxnLst>
            <a:rect l="0" t="0" r="r" b="b"/>
            <a:pathLst>
              <a:path w="7791934" h="15931464">
                <a:moveTo>
                  <a:pt x="0" y="0"/>
                </a:moveTo>
                <a:lnTo>
                  <a:pt x="7791934" y="0"/>
                </a:lnTo>
                <a:lnTo>
                  <a:pt x="7791934" y="15931464"/>
                </a:lnTo>
                <a:lnTo>
                  <a:pt x="0" y="1593146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1028700" y="1093788"/>
            <a:ext cx="10412413" cy="1601787"/>
            <a:chOff x="0" y="86769"/>
            <a:chExt cx="13884021" cy="2135710"/>
          </a:xfrm>
        </p:grpSpPr>
        <p:sp>
          <p:nvSpPr>
            <p:cNvPr id="18438" name="AutoShape 13"/>
            <p:cNvSpPr>
              <a:spLocks noChangeShapeType="1"/>
            </p:cNvSpPr>
            <p:nvPr/>
          </p:nvSpPr>
          <p:spPr bwMode="auto">
            <a:xfrm>
              <a:off x="0" y="2222479"/>
              <a:ext cx="13884021" cy="0"/>
            </a:xfrm>
            <a:prstGeom prst="line">
              <a:avLst/>
            </a:prstGeom>
            <a:noFill/>
            <a:ln w="7786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54161" y="86769"/>
              <a:ext cx="11553435" cy="15409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4500">
                  <a:solidFill>
                    <a:srgbClr val="171717"/>
                  </a:solidFill>
                  <a:latin typeface="HK Grotesk Bold"/>
                </a:rPr>
                <a:t>Результати</a:t>
              </a:r>
            </a:p>
            <a:p>
              <a:pPr algn="ctr">
                <a:lnSpc>
                  <a:spcPts val="4550"/>
                </a:lnSpc>
              </a:pPr>
              <a:r>
                <a:rPr lang="en-US" sz="4500" b="1">
                  <a:solidFill>
                    <a:srgbClr val="171717"/>
                  </a:solidFill>
                  <a:latin typeface="HK Grotesk Bold"/>
                </a:rPr>
                <a:t>освіта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98600" y="3251200"/>
            <a:ext cx="9474200" cy="4948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5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2">
                <a:solidFill>
                  <a:srgbClr val="171717"/>
                </a:solidFill>
                <a:latin typeface="HK Grotesk"/>
                <a:cs typeface="+mn-cs"/>
              </a:rPr>
              <a:t>Освічені особи дають вищу оцінку за твердження, що новини повинні містити більше різноманітних джерел і точок зору, а також більш глибоку інформацію. </a:t>
            </a:r>
          </a:p>
          <a:p>
            <a:pPr algn="ctr" fontAlgn="auto">
              <a:lnSpc>
                <a:spcPts val="3592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3592"/>
              </a:lnSpc>
              <a:spcAft>
                <a:spcPts val="0"/>
              </a:spcAft>
              <a:defRPr/>
            </a:pPr>
            <a:r>
              <a:rPr lang="en-US" sz="3592">
                <a:solidFill>
                  <a:srgbClr val="171717"/>
                </a:solidFill>
                <a:latin typeface="HK Grotesk"/>
                <a:cs typeface="+mn-cs"/>
              </a:rPr>
              <a:t>Більш конкретні конструктивні елементи, такі як орієнтація на рішення, більш позитивний тон, більше різноманітності та включення точок зору залучених людей, більше цінуються людьми з професійною та середньою освітою.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968875" y="652463"/>
            <a:ext cx="12638088" cy="8982075"/>
            <a:chOff x="0" y="0"/>
            <a:chExt cx="16852705" cy="11977999"/>
          </a:xfrm>
        </p:grpSpPr>
        <p:grpSp>
          <p:nvGrpSpPr>
            <p:cNvPr id="17416" name="Group 3"/>
            <p:cNvGrpSpPr>
              <a:grpSpLocks/>
            </p:cNvGrpSpPr>
            <p:nvPr/>
          </p:nvGrpSpPr>
          <p:grpSpPr bwMode="auto">
            <a:xfrm>
              <a:off x="0" y="0"/>
              <a:ext cx="16852705" cy="11977999"/>
              <a:chOff x="0" y="0"/>
              <a:chExt cx="4275594" cy="3038863"/>
            </a:xfrm>
          </p:grpSpPr>
          <p:sp>
            <p:nvSpPr>
              <p:cNvPr id="17423" name="Freeform 4"/>
              <p:cNvSpPr>
                <a:spLocks/>
              </p:cNvSpPr>
              <p:nvPr/>
            </p:nvSpPr>
            <p:spPr bwMode="auto">
              <a:xfrm>
                <a:off x="0" y="0"/>
                <a:ext cx="4275594" cy="3038863"/>
              </a:xfrm>
              <a:custGeom>
                <a:avLst/>
                <a:gdLst/>
                <a:ahLst/>
                <a:cxnLst>
                  <a:cxn ang="0">
                    <a:pos x="4151133" y="3038863"/>
                  </a:cxn>
                  <a:cxn ang="0">
                    <a:pos x="124460" y="3038863"/>
                  </a:cxn>
                  <a:cxn ang="0">
                    <a:pos x="0" y="2914403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4151134" y="0"/>
                  </a:cxn>
                  <a:cxn ang="0">
                    <a:pos x="4275594" y="124460"/>
                  </a:cxn>
                  <a:cxn ang="0">
                    <a:pos x="4275594" y="2914403"/>
                  </a:cxn>
                  <a:cxn ang="0">
                    <a:pos x="4151134" y="3038863"/>
                  </a:cxn>
                </a:cxnLst>
                <a:rect l="0" t="0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7" name="Group 5"/>
            <p:cNvGrpSpPr>
              <a:grpSpLocks/>
            </p:cNvGrpSpPr>
            <p:nvPr/>
          </p:nvGrpSpPr>
          <p:grpSpPr bwMode="auto">
            <a:xfrm rot="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17422" name="Freeform 6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8" name="Group 7"/>
            <p:cNvGrpSpPr>
              <a:grpSpLocks/>
            </p:cNvGrpSpPr>
            <p:nvPr/>
          </p:nvGrpSpPr>
          <p:grpSpPr bwMode="auto">
            <a:xfrm rot="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17421" name="Freeform 8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19" name="Group 9"/>
            <p:cNvGrpSpPr>
              <a:grpSpLocks/>
            </p:cNvGrpSpPr>
            <p:nvPr/>
          </p:nvGrpSpPr>
          <p:grpSpPr bwMode="auto">
            <a:xfrm rot="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7420" name="Freeform 10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1" name="Freeform 11"/>
          <p:cNvSpPr>
            <a:spLocks/>
          </p:cNvSpPr>
          <p:nvPr/>
        </p:nvSpPr>
        <p:spPr bwMode="auto">
          <a:xfrm>
            <a:off x="-1589088" y="1606550"/>
            <a:ext cx="8410576" cy="1128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11574" y="0"/>
              </a:cxn>
              <a:cxn ang="0">
                <a:pos x="8411574" y="11283820"/>
              </a:cxn>
              <a:cxn ang="0">
                <a:pos x="0" y="11283820"/>
              </a:cxn>
              <a:cxn ang="0">
                <a:pos x="0" y="0"/>
              </a:cxn>
            </a:cxnLst>
            <a:rect l="0" t="0" r="r" b="b"/>
            <a:pathLst>
              <a:path w="8411575" h="11283820">
                <a:moveTo>
                  <a:pt x="0" y="0"/>
                </a:moveTo>
                <a:lnTo>
                  <a:pt x="8411574" y="0"/>
                </a:lnTo>
                <a:lnTo>
                  <a:pt x="8411574" y="11283820"/>
                </a:lnTo>
                <a:lnTo>
                  <a:pt x="0" y="1128382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5194300" y="1093788"/>
            <a:ext cx="12187238" cy="1631950"/>
            <a:chOff x="0" y="86766"/>
            <a:chExt cx="16248802" cy="2175184"/>
          </a:xfrm>
        </p:grpSpPr>
        <p:sp>
          <p:nvSpPr>
            <p:cNvPr id="17414" name="AutoShape 13"/>
            <p:cNvSpPr>
              <a:spLocks noChangeShapeType="1"/>
            </p:cNvSpPr>
            <p:nvPr/>
          </p:nvSpPr>
          <p:spPr bwMode="auto">
            <a:xfrm>
              <a:off x="0" y="2261950"/>
              <a:ext cx="16248802" cy="0"/>
            </a:xfrm>
            <a:prstGeom prst="line">
              <a:avLst/>
            </a:prstGeom>
            <a:noFill/>
            <a:ln w="9112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33953" y="86766"/>
              <a:ext cx="13520560" cy="148962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4300">
                  <a:solidFill>
                    <a:srgbClr val="171717"/>
                  </a:solidFill>
                  <a:latin typeface="HK Grotesk Bold"/>
                </a:rPr>
                <a:t>Результати</a:t>
              </a:r>
            </a:p>
            <a:p>
              <a:pPr algn="ctr">
                <a:lnSpc>
                  <a:spcPts val="4400"/>
                </a:lnSpc>
              </a:pPr>
              <a:r>
                <a:rPr lang="en-US" sz="4300" b="1">
                  <a:solidFill>
                    <a:srgbClr val="171717"/>
                  </a:solidFill>
                  <a:latin typeface="HK Grotesk Bold"/>
                </a:rPr>
                <a:t>вік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821488" y="3643313"/>
            <a:ext cx="9474200" cy="364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3500" b="1">
                <a:solidFill>
                  <a:srgbClr val="171717"/>
                </a:solidFill>
                <a:latin typeface="HK Grotesk Bold"/>
              </a:rPr>
              <a:t>Бебі-бумери</a:t>
            </a:r>
            <a:r>
              <a:rPr lang="en-US" sz="3500">
                <a:solidFill>
                  <a:srgbClr val="171717"/>
                </a:solidFill>
                <a:latin typeface="HK Grotesk"/>
              </a:rPr>
              <a:t> надають більше значення використанню конструктивних елементів у новинах. </a:t>
            </a:r>
          </a:p>
          <a:p>
            <a:pPr algn="ctr">
              <a:lnSpc>
                <a:spcPts val="3588"/>
              </a:lnSpc>
            </a:pPr>
            <a:endParaRPr lang="en-US">
              <a:latin typeface="Calibri" pitchFamily="34" charset="0"/>
            </a:endParaRPr>
          </a:p>
          <a:p>
            <a:pPr algn="ctr">
              <a:lnSpc>
                <a:spcPts val="3588"/>
              </a:lnSpc>
            </a:pPr>
            <a:r>
              <a:rPr lang="en-US" sz="3500" b="1">
                <a:solidFill>
                  <a:srgbClr val="171717"/>
                </a:solidFill>
                <a:latin typeface="HK Grotesk Bold"/>
              </a:rPr>
              <a:t>Всі покоління</a:t>
            </a:r>
            <a:r>
              <a:rPr lang="en-US" sz="3500">
                <a:solidFill>
                  <a:srgbClr val="171717"/>
                </a:solidFill>
                <a:latin typeface="HK Grotesk Bold"/>
              </a:rPr>
              <a:t> </a:t>
            </a:r>
            <a:r>
              <a:rPr lang="en-US" sz="3500">
                <a:solidFill>
                  <a:srgbClr val="171717"/>
                </a:solidFill>
                <a:latin typeface="HK Grotesk"/>
              </a:rPr>
              <a:t>найбільше цінують новини, які містять більше різноманітних джерел і точок зору, і найменше цінують можливість нежурналістам робити свій внесок у новини.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290638" y="1028700"/>
            <a:ext cx="9947275" cy="8229600"/>
            <a:chOff x="0" y="0"/>
            <a:chExt cx="3103973" cy="2568074"/>
          </a:xfrm>
        </p:grpSpPr>
        <p:sp>
          <p:nvSpPr>
            <p:cNvPr id="19470" name="Freeform 3"/>
            <p:cNvSpPr>
              <a:spLocks/>
            </p:cNvSpPr>
            <p:nvPr/>
          </p:nvSpPr>
          <p:spPr bwMode="auto">
            <a:xfrm>
              <a:off x="0" y="0"/>
              <a:ext cx="3103974" cy="2568074"/>
            </a:xfrm>
            <a:custGeom>
              <a:avLst/>
              <a:gdLst/>
              <a:ahLst/>
              <a:cxnLst>
                <a:cxn ang="0">
                  <a:pos x="2979513" y="2568073"/>
                </a:cxn>
                <a:cxn ang="0">
                  <a:pos x="124460" y="2568073"/>
                </a:cxn>
                <a:cxn ang="0">
                  <a:pos x="0" y="2443613"/>
                </a:cxn>
                <a:cxn ang="0">
                  <a:pos x="0" y="124460"/>
                </a:cxn>
                <a:cxn ang="0">
                  <a:pos x="124460" y="0"/>
                </a:cxn>
                <a:cxn ang="0">
                  <a:pos x="2979513" y="0"/>
                </a:cxn>
                <a:cxn ang="0">
                  <a:pos x="3103974" y="124460"/>
                </a:cxn>
                <a:cxn ang="0">
                  <a:pos x="3103974" y="2443614"/>
                </a:cxn>
                <a:cxn ang="0">
                  <a:pos x="2979513" y="2568074"/>
                </a:cxn>
              </a:cxnLst>
              <a:rect l="0" t="0" r="r" b="b"/>
              <a:pathLst>
                <a:path w="3103974" h="2568074">
                  <a:moveTo>
                    <a:pt x="2979513" y="2568073"/>
                  </a:moveTo>
                  <a:lnTo>
                    <a:pt x="124460" y="2568073"/>
                  </a:lnTo>
                  <a:cubicBezTo>
                    <a:pt x="55880" y="2568073"/>
                    <a:pt x="0" y="2512194"/>
                    <a:pt x="0" y="24436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9513" y="0"/>
                  </a:lnTo>
                  <a:cubicBezTo>
                    <a:pt x="3048093" y="0"/>
                    <a:pt x="3103974" y="55880"/>
                    <a:pt x="3103974" y="124460"/>
                  </a:cubicBezTo>
                  <a:lnTo>
                    <a:pt x="3103974" y="2443614"/>
                  </a:lnTo>
                  <a:cubicBezTo>
                    <a:pt x="3103974" y="2512194"/>
                    <a:pt x="3048093" y="2568074"/>
                    <a:pt x="2979513" y="25680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59" name="Group 4"/>
          <p:cNvGrpSpPr>
            <a:grpSpLocks/>
          </p:cNvGrpSpPr>
          <p:nvPr/>
        </p:nvGrpSpPr>
        <p:grpSpPr bwMode="auto">
          <a:xfrm rot="10800000">
            <a:off x="2330450" y="1997075"/>
            <a:ext cx="217488" cy="217488"/>
            <a:chOff x="0" y="0"/>
            <a:chExt cx="6350000" cy="6350000"/>
          </a:xfrm>
        </p:grpSpPr>
        <p:sp>
          <p:nvSpPr>
            <p:cNvPr id="19469" name="Freeform 5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E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0" name="Group 6"/>
          <p:cNvGrpSpPr>
            <a:grpSpLocks/>
          </p:cNvGrpSpPr>
          <p:nvPr/>
        </p:nvGrpSpPr>
        <p:grpSpPr bwMode="auto">
          <a:xfrm rot="10800000">
            <a:off x="2070100" y="1997075"/>
            <a:ext cx="217488" cy="217488"/>
            <a:chOff x="0" y="0"/>
            <a:chExt cx="6350000" cy="6350000"/>
          </a:xfrm>
        </p:grpSpPr>
        <p:sp>
          <p:nvSpPr>
            <p:cNvPr id="19468" name="Freeform 7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5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8"/>
          <p:cNvGrpSpPr>
            <a:grpSpLocks/>
          </p:cNvGrpSpPr>
          <p:nvPr/>
        </p:nvGrpSpPr>
        <p:grpSpPr bwMode="auto">
          <a:xfrm rot="10800000">
            <a:off x="1809750" y="1997075"/>
            <a:ext cx="217488" cy="217488"/>
            <a:chOff x="0" y="0"/>
            <a:chExt cx="6350000" cy="6350000"/>
          </a:xfrm>
        </p:grpSpPr>
        <p:sp>
          <p:nvSpPr>
            <p:cNvPr id="19467" name="Freeform 9"/>
            <p:cNvSpPr>
              <a:spLocks/>
            </p:cNvSpPr>
            <p:nvPr/>
          </p:nvSpPr>
          <p:spPr bwMode="auto">
            <a:xfrm>
              <a:off x="0" y="0"/>
              <a:ext cx="6350000" cy="6350000"/>
            </a:xfrm>
            <a:custGeom>
              <a:avLst/>
              <a:gdLst/>
              <a:ahLst/>
              <a:cxnLst>
                <a:cxn ang="0">
                  <a:pos x="3175000" y="0"/>
                </a:cxn>
                <a:cxn ang="0">
                  <a:pos x="0" y="3175000"/>
                </a:cxn>
                <a:cxn ang="0">
                  <a:pos x="3175000" y="6350000"/>
                </a:cxn>
                <a:cxn ang="0">
                  <a:pos x="6350000" y="3175000"/>
                </a:cxn>
                <a:cxn ang="0">
                  <a:pos x="3175000" y="0"/>
                </a:cxn>
              </a:cxnLst>
              <a:rect l="0" t="0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717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Freeform 10"/>
          <p:cNvSpPr>
            <a:spLocks/>
          </p:cNvSpPr>
          <p:nvPr/>
        </p:nvSpPr>
        <p:spPr bwMode="auto">
          <a:xfrm flipH="1">
            <a:off x="11763375" y="1028700"/>
            <a:ext cx="5764213" cy="13904913"/>
          </a:xfrm>
          <a:custGeom>
            <a:avLst/>
            <a:gdLst/>
            <a:ahLst/>
            <a:cxnLst>
              <a:cxn ang="0">
                <a:pos x="5764320" y="0"/>
              </a:cxn>
              <a:cxn ang="0">
                <a:pos x="0" y="0"/>
              </a:cxn>
              <a:cxn ang="0">
                <a:pos x="0" y="13905158"/>
              </a:cxn>
              <a:cxn ang="0">
                <a:pos x="5764320" y="13905158"/>
              </a:cxn>
              <a:cxn ang="0">
                <a:pos x="5764320" y="0"/>
              </a:cxn>
            </a:cxnLst>
            <a:rect l="0" t="0" r="r" b="b"/>
            <a:pathLst>
              <a:path w="5764320" h="13905158">
                <a:moveTo>
                  <a:pt x="5764320" y="0"/>
                </a:moveTo>
                <a:lnTo>
                  <a:pt x="0" y="0"/>
                </a:lnTo>
                <a:lnTo>
                  <a:pt x="0" y="13905158"/>
                </a:lnTo>
                <a:lnTo>
                  <a:pt x="5764320" y="13905158"/>
                </a:lnTo>
                <a:lnTo>
                  <a:pt x="576432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1028700" y="1093788"/>
            <a:ext cx="10412413" cy="1601787"/>
            <a:chOff x="0" y="86769"/>
            <a:chExt cx="13884021" cy="2135710"/>
          </a:xfrm>
        </p:grpSpPr>
        <p:sp>
          <p:nvSpPr>
            <p:cNvPr id="19465" name="AutoShape 12"/>
            <p:cNvSpPr>
              <a:spLocks noChangeShapeType="1"/>
            </p:cNvSpPr>
            <p:nvPr/>
          </p:nvSpPr>
          <p:spPr bwMode="auto">
            <a:xfrm>
              <a:off x="0" y="2222479"/>
              <a:ext cx="13884021" cy="0"/>
            </a:xfrm>
            <a:prstGeom prst="line">
              <a:avLst/>
            </a:prstGeom>
            <a:noFill/>
            <a:ln w="7786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54161" y="86769"/>
              <a:ext cx="11553435" cy="15409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4500">
                  <a:solidFill>
                    <a:srgbClr val="171717"/>
                  </a:solidFill>
                  <a:latin typeface="HK Grotesk Bold"/>
                </a:rPr>
                <a:t>Результати</a:t>
              </a:r>
            </a:p>
            <a:p>
              <a:pPr algn="ctr">
                <a:lnSpc>
                  <a:spcPts val="4550"/>
                </a:lnSpc>
              </a:pPr>
              <a:r>
                <a:rPr lang="en-US" sz="4500" b="1">
                  <a:solidFill>
                    <a:srgbClr val="171717"/>
                  </a:solidFill>
                  <a:latin typeface="HK Grotesk Bold"/>
                </a:rPr>
                <a:t>стать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98600" y="3719513"/>
            <a:ext cx="9474200" cy="41005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3500" b="1">
                <a:solidFill>
                  <a:srgbClr val="171717"/>
                </a:solidFill>
                <a:latin typeface="HK Grotesk Bold"/>
              </a:rPr>
              <a:t>Чоловіки</a:t>
            </a:r>
            <a:r>
              <a:rPr lang="en-US" sz="3500">
                <a:solidFill>
                  <a:srgbClr val="171717"/>
                </a:solidFill>
                <a:latin typeface="HK Grotesk"/>
              </a:rPr>
              <a:t> цінують новини, які містять більше різноманітних джерел, точок зору та більш глибоку інформацію. </a:t>
            </a:r>
          </a:p>
          <a:p>
            <a:pPr algn="ctr">
              <a:lnSpc>
                <a:spcPts val="3588"/>
              </a:lnSpc>
            </a:pPr>
            <a:endParaRPr lang="en-US" b="1">
              <a:latin typeface="Calibri" pitchFamily="34" charset="0"/>
            </a:endParaRPr>
          </a:p>
          <a:p>
            <a:pPr algn="ctr">
              <a:lnSpc>
                <a:spcPts val="3588"/>
              </a:lnSpc>
            </a:pPr>
            <a:r>
              <a:rPr lang="en-US" sz="3500" b="1">
                <a:solidFill>
                  <a:srgbClr val="171717"/>
                </a:solidFill>
                <a:latin typeface="HK Grotesk Bold"/>
              </a:rPr>
              <a:t>Жінки</a:t>
            </a:r>
            <a:r>
              <a:rPr lang="en-US" sz="3500">
                <a:solidFill>
                  <a:srgbClr val="171717"/>
                </a:solidFill>
                <a:latin typeface="HK Grotesk"/>
              </a:rPr>
              <a:t> цінують новини, які мають більш позитивну спрямованість і менш негативні.</a:t>
            </a:r>
          </a:p>
          <a:p>
            <a:pPr algn="ctr">
              <a:lnSpc>
                <a:spcPts val="3588"/>
              </a:lnSpc>
            </a:pPr>
            <a:endParaRPr lang="en-US">
              <a:latin typeface="Calibri" pitchFamily="34" charset="0"/>
            </a:endParaRPr>
          </a:p>
          <a:p>
            <a:pPr algn="ctr">
              <a:lnSpc>
                <a:spcPts val="3588"/>
              </a:lnSpc>
            </a:pPr>
            <a:r>
              <a:rPr lang="en-US" sz="3500">
                <a:solidFill>
                  <a:srgbClr val="171717"/>
                </a:solidFill>
                <a:latin typeface="HK Grotesk"/>
              </a:rPr>
              <a:t> Для решти конструктивних елементів істотних відмінностей не виявлено.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078663" y="1146175"/>
            <a:ext cx="10414000" cy="7994650"/>
            <a:chOff x="0" y="0"/>
            <a:chExt cx="13884021" cy="10660676"/>
          </a:xfrm>
        </p:grpSpPr>
        <p:grpSp>
          <p:nvGrpSpPr>
            <p:cNvPr id="20488" name="Group 3"/>
            <p:cNvGrpSpPr>
              <a:grpSpLocks/>
            </p:cNvGrpSpPr>
            <p:nvPr/>
          </p:nvGrpSpPr>
          <p:grpSpPr bwMode="auto">
            <a:xfrm>
              <a:off x="0" y="0"/>
              <a:ext cx="13884021" cy="10660676"/>
              <a:chOff x="0" y="0"/>
              <a:chExt cx="3103973" cy="2383348"/>
            </a:xfrm>
          </p:grpSpPr>
          <p:sp>
            <p:nvSpPr>
              <p:cNvPr id="20495" name="Freeform 4"/>
              <p:cNvSpPr>
                <a:spLocks/>
              </p:cNvSpPr>
              <p:nvPr/>
            </p:nvSpPr>
            <p:spPr bwMode="auto">
              <a:xfrm>
                <a:off x="0" y="0"/>
                <a:ext cx="3103974" cy="2383348"/>
              </a:xfrm>
              <a:custGeom>
                <a:avLst/>
                <a:gdLst/>
                <a:ahLst/>
                <a:cxnLst>
                  <a:cxn ang="0">
                    <a:pos x="2979513" y="2383348"/>
                  </a:cxn>
                  <a:cxn ang="0">
                    <a:pos x="124460" y="2383348"/>
                  </a:cxn>
                  <a:cxn ang="0">
                    <a:pos x="0" y="2258888"/>
                  </a:cxn>
                  <a:cxn ang="0">
                    <a:pos x="0" y="124460"/>
                  </a:cxn>
                  <a:cxn ang="0">
                    <a:pos x="124460" y="0"/>
                  </a:cxn>
                  <a:cxn ang="0">
                    <a:pos x="2979513" y="0"/>
                  </a:cxn>
                  <a:cxn ang="0">
                    <a:pos x="3103974" y="124460"/>
                  </a:cxn>
                  <a:cxn ang="0">
                    <a:pos x="3103974" y="2258888"/>
                  </a:cxn>
                  <a:cxn ang="0">
                    <a:pos x="2979513" y="2383348"/>
                  </a:cxn>
                </a:cxnLst>
                <a:rect l="0" t="0" r="r" b="b"/>
                <a:pathLst>
                  <a:path w="3103974" h="2383348">
                    <a:moveTo>
                      <a:pt x="2979513" y="2383348"/>
                    </a:moveTo>
                    <a:lnTo>
                      <a:pt x="124460" y="2383348"/>
                    </a:lnTo>
                    <a:cubicBezTo>
                      <a:pt x="55880" y="2383348"/>
                      <a:pt x="0" y="2327468"/>
                      <a:pt x="0" y="22588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79513" y="0"/>
                    </a:lnTo>
                    <a:cubicBezTo>
                      <a:pt x="3048093" y="0"/>
                      <a:pt x="3103974" y="55880"/>
                      <a:pt x="3103974" y="124460"/>
                    </a:cubicBezTo>
                    <a:lnTo>
                      <a:pt x="3103974" y="2258888"/>
                    </a:lnTo>
                    <a:cubicBezTo>
                      <a:pt x="3103974" y="2327468"/>
                      <a:pt x="3048093" y="2383348"/>
                      <a:pt x="2979513" y="23833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89" name="Group 5"/>
            <p:cNvGrpSpPr>
              <a:grpSpLocks/>
            </p:cNvGrpSpPr>
            <p:nvPr/>
          </p:nvGrpSpPr>
          <p:grpSpPr bwMode="auto">
            <a:xfrm rot="10800000">
              <a:off x="1573736" y="570356"/>
              <a:ext cx="328760" cy="328760"/>
              <a:chOff x="0" y="0"/>
              <a:chExt cx="6350000" cy="6350000"/>
            </a:xfrm>
          </p:grpSpPr>
          <p:sp>
            <p:nvSpPr>
              <p:cNvPr id="20494" name="Freeform 6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0" name="Group 7"/>
            <p:cNvGrpSpPr>
              <a:grpSpLocks/>
            </p:cNvGrpSpPr>
            <p:nvPr/>
          </p:nvGrpSpPr>
          <p:grpSpPr bwMode="auto">
            <a:xfrm rot="10800000">
              <a:off x="1180137" y="570356"/>
              <a:ext cx="328760" cy="328760"/>
              <a:chOff x="0" y="0"/>
              <a:chExt cx="6350000" cy="6350000"/>
            </a:xfrm>
          </p:grpSpPr>
          <p:sp>
            <p:nvSpPr>
              <p:cNvPr id="20493" name="Freeform 8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1" name="Group 9"/>
            <p:cNvGrpSpPr>
              <a:grpSpLocks/>
            </p:cNvGrpSpPr>
            <p:nvPr/>
          </p:nvGrpSpPr>
          <p:grpSpPr bwMode="auto">
            <a:xfrm rot="10800000">
              <a:off x="786538" y="570356"/>
              <a:ext cx="328760" cy="328760"/>
              <a:chOff x="0" y="0"/>
              <a:chExt cx="6350000" cy="6350000"/>
            </a:xfrm>
          </p:grpSpPr>
          <p:sp>
            <p:nvSpPr>
              <p:cNvPr id="20492" name="Freeform 10"/>
              <p:cNvSpPr>
                <a:spLocks/>
              </p:cNvSpPr>
              <p:nvPr/>
            </p:nvSpPr>
            <p:spPr bwMode="auto">
              <a:xfrm>
                <a:off x="0" y="0"/>
                <a:ext cx="6350000" cy="6350000"/>
              </a:xfrm>
              <a:custGeom>
                <a:avLst/>
                <a:gdLst/>
                <a:ahLst/>
                <a:cxnLst>
                  <a:cxn ang="0">
                    <a:pos x="3175000" y="0"/>
                  </a:cxn>
                  <a:cxn ang="0">
                    <a:pos x="0" y="3175000"/>
                  </a:cxn>
                  <a:cxn ang="0">
                    <a:pos x="3175000" y="6350000"/>
                  </a:cxn>
                  <a:cxn ang="0">
                    <a:pos x="6350000" y="3175000"/>
                  </a:cxn>
                  <a:cxn ang="0">
                    <a:pos x="3175000" y="0"/>
                  </a:cxn>
                </a:cxnLst>
                <a:rect l="0" t="0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3" name="Freeform 11"/>
          <p:cNvSpPr>
            <a:spLocks/>
          </p:cNvSpPr>
          <p:nvPr/>
        </p:nvSpPr>
        <p:spPr bwMode="auto">
          <a:xfrm>
            <a:off x="1028700" y="1028700"/>
            <a:ext cx="5408613" cy="14031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08477" y="0"/>
              </a:cxn>
              <a:cxn ang="0">
                <a:pos x="5408477" y="14031425"/>
              </a:cxn>
              <a:cxn ang="0">
                <a:pos x="0" y="14031425"/>
              </a:cxn>
              <a:cxn ang="0">
                <a:pos x="0" y="0"/>
              </a:cxn>
            </a:cxnLst>
            <a:rect l="0" t="0" r="r" b="b"/>
            <a:pathLst>
              <a:path w="5408477" h="14031425">
                <a:moveTo>
                  <a:pt x="0" y="0"/>
                </a:moveTo>
                <a:lnTo>
                  <a:pt x="5408477" y="0"/>
                </a:lnTo>
                <a:lnTo>
                  <a:pt x="5408477" y="14031425"/>
                </a:lnTo>
                <a:lnTo>
                  <a:pt x="0" y="1403142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6846888" y="1211263"/>
            <a:ext cx="10412412" cy="1601787"/>
            <a:chOff x="0" y="86769"/>
            <a:chExt cx="13884021" cy="2135710"/>
          </a:xfrm>
        </p:grpSpPr>
        <p:sp>
          <p:nvSpPr>
            <p:cNvPr id="20486" name="AutoShape 13"/>
            <p:cNvSpPr>
              <a:spLocks noChangeShapeType="1"/>
            </p:cNvSpPr>
            <p:nvPr/>
          </p:nvSpPr>
          <p:spPr bwMode="auto">
            <a:xfrm>
              <a:off x="0" y="2222479"/>
              <a:ext cx="13884021" cy="0"/>
            </a:xfrm>
            <a:prstGeom prst="line">
              <a:avLst/>
            </a:prstGeom>
            <a:noFill/>
            <a:ln w="7786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54161" y="86769"/>
              <a:ext cx="11553437" cy="15409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4500">
                  <a:solidFill>
                    <a:srgbClr val="171717"/>
                  </a:solidFill>
                  <a:latin typeface="HK Grotesk Bold"/>
                </a:rPr>
                <a:t>Результати</a:t>
              </a:r>
            </a:p>
            <a:p>
              <a:pPr algn="ctr">
                <a:lnSpc>
                  <a:spcPts val="4550"/>
                </a:lnSpc>
              </a:pPr>
              <a:r>
                <a:rPr lang="en-US" sz="4500" b="1">
                  <a:solidFill>
                    <a:srgbClr val="171717"/>
                  </a:solidFill>
                  <a:latin typeface="HK Grotesk Bold"/>
                </a:rPr>
                <a:t>Інтерес до новин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548563" y="3990975"/>
            <a:ext cx="9474200" cy="45005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59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2">
                <a:solidFill>
                  <a:srgbClr val="171717"/>
                </a:solidFill>
                <a:latin typeface="HK Grotesk"/>
                <a:cs typeface="+mn-cs"/>
              </a:rPr>
              <a:t>Респонденти з високим рівнем інтересу до новин елементи «більше розмаїття джерел і перспектив» і «більше розмаїття новин» вище, ніж групи з низьким і середнім інтересом до новин; </a:t>
            </a:r>
          </a:p>
          <a:p>
            <a:pPr algn="ctr" fontAlgn="auto">
              <a:lnSpc>
                <a:spcPts val="3592"/>
              </a:lnSpc>
              <a:spcAft>
                <a:spcPts val="0"/>
              </a:spcAft>
              <a:defRPr/>
            </a:pPr>
            <a:r>
              <a:rPr lang="en-US" sz="3592">
                <a:solidFill>
                  <a:srgbClr val="171717"/>
                </a:solidFill>
                <a:latin typeface="HK Grotesk"/>
                <a:cs typeface="+mn-cs"/>
              </a:rPr>
              <a:t> Щодо оцінки новин, які надають більш глибоку інформацію, усі групи суттєво відрізняються; чим вищий інтерес до новин, тим більше вони погоджуються щодо важливості включення детальної інформації.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301</Words>
  <Application>Microsoft Office PowerPoint</Application>
  <PresentationFormat>Произвольный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Arial</vt:lpstr>
      <vt:lpstr>HK Grotesk Bold</vt:lpstr>
      <vt:lpstr>HK Grotesk Semi-Bold</vt:lpstr>
      <vt:lpstr>HK Grotesk</vt:lpstr>
      <vt:lpstr>HK Grotesk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Журналістика рішень:</dc:title>
  <cp:lastModifiedBy>Юлия</cp:lastModifiedBy>
  <cp:revision>2</cp:revision>
  <dcterms:created xsi:type="dcterms:W3CDTF">2006-08-16T00:00:00Z</dcterms:created>
  <dcterms:modified xsi:type="dcterms:W3CDTF">2023-10-08T19:39:27Z</dcterms:modified>
</cp:coreProperties>
</file>