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2"/>
  </p:notesMasterIdLst>
  <p:sldIdLst>
    <p:sldId id="258" r:id="rId2"/>
    <p:sldId id="256" r:id="rId3"/>
    <p:sldId id="266" r:id="rId4"/>
    <p:sldId id="265" r:id="rId5"/>
    <p:sldId id="273" r:id="rId6"/>
    <p:sldId id="260" r:id="rId7"/>
    <p:sldId id="264" r:id="rId8"/>
    <p:sldId id="261" r:id="rId9"/>
    <p:sldId id="271" r:id="rId10"/>
    <p:sldId id="270" r:id="rId11"/>
    <p:sldId id="262" r:id="rId12"/>
    <p:sldId id="257" r:id="rId13"/>
    <p:sldId id="263" r:id="rId14"/>
    <p:sldId id="259" r:id="rId15"/>
    <p:sldId id="276" r:id="rId16"/>
    <p:sldId id="275" r:id="rId17"/>
    <p:sldId id="274" r:id="rId18"/>
    <p:sldId id="269" r:id="rId19"/>
    <p:sldId id="272" r:id="rId20"/>
    <p:sldId id="268" r:id="rId21"/>
    <p:sldId id="280" r:id="rId22"/>
    <p:sldId id="284" r:id="rId23"/>
    <p:sldId id="285" r:id="rId24"/>
    <p:sldId id="282" r:id="rId25"/>
    <p:sldId id="281" r:id="rId26"/>
    <p:sldId id="283" r:id="rId27"/>
    <p:sldId id="277" r:id="rId28"/>
    <p:sldId id="26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5EA3-8242-4824-A99D-F44F2F9C0972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9FD-9B92-4AF5-A64F-2DDC2429BF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8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2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6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0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73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5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2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62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4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8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2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8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4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64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604856" cy="452431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</a:t>
            </a:r>
          </a:p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</a:p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КРАЇН СВІТУ</a:t>
            </a: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404664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(універсальні) та галузеві (специфічні)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Універсальні принципи застосовуються в усіх видах державної політики, які мають загальний зміст. До них відносять: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об'єктивність; конкретність; оптимальність; зворотні зв'язки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відповідність юридичним нормам та ін. Галузеві принципи діють в управлінні окремими сферами суспільства або застосовуються лише в державній політиці, політиці політичних партій та громадсько-політичних організацій.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М.Мішелетті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головних принципів державної політики, дотримання яких відповідає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 демократії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конституційності уряду; народовладдя; підзвітності; ефективності; відкритості; адекватного реагування на зовнішнє середовище або чутливості; відповідності процесуальним нормам; поділу влади. Дотримання цих принципів сприяє вирішенню важливих теоретичних і практичних завдань із доступу до прийняття рішень, способів їх прийняття, а також забезпечення суспільними благами та якості демократії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Особливе місце серед них належить принципам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народовладдя та конституційності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уряд служить інтересам народу, залучаючи його до участі в управлінні.</a:t>
            </a:r>
          </a:p>
        </p:txBody>
      </p:sp>
    </p:spTree>
    <p:extLst>
      <p:ext uri="{BB962C8B-B14F-4D97-AF65-F5344CB8AC3E}">
        <p14:creationId xmlns:p14="http://schemas.microsoft.com/office/powerpoint/2010/main" val="147676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519238"/>
            <a:ext cx="772636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sus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76425"/>
            <a:ext cx="831691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76425"/>
            <a:ext cx="76501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sus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" y="260648"/>
            <a:ext cx="87853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67" y="3789040"/>
            <a:ext cx="2854587" cy="28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2" y="1166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6605"/>
            <a:ext cx="4320480" cy="2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" y="116632"/>
            <a:ext cx="585628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6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209020"/>
            <a:ext cx="6732240" cy="34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sus\Desktop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0172" cy="32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sus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273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4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485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Державна політика як управлінська категорія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Державна політика як система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Суб'єкти формування державної політики 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Механізм і моделі формування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Механізм реалізації та оцінювання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Політико-правові засади побудови правової держави.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державних службовців у політичному процесі та реалізації ДП.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Вплив глобалізації на формування та реалізацію державної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ХІХ ст. вчений із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Принстонського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і майбутній президент США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обґрунтував ідею про дихотомію (розподіл) </a:t>
            </a:r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влади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керівництво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 діяльність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вважав, що </a:t>
            </a:r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виконує дві базові функції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у визначенні напрямів розвитку суспільства та виробленні загальних законів, і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в застосуванні ідей щодо пріоритетів розвитку країни та норм законів у конкретних ситуаціях. На думку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Вільсона, виконувати адміністративні функції в умовах демократії має деполітизований корпус цивільних службовців, які працюють на основі встановлених правил без свавільного втручання в їх поточну роботу з боку політичних посадовців.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530120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Політична функція держави</a:t>
            </a:r>
          </a:p>
        </p:txBody>
      </p:sp>
      <p:sp>
        <p:nvSpPr>
          <p:cNvPr id="4" name="Овал 3"/>
          <p:cNvSpPr/>
          <p:nvPr/>
        </p:nvSpPr>
        <p:spPr>
          <a:xfrm>
            <a:off x="6198158" y="5277188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Адміністративна функція держави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558924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Державна політика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059832" y="5803815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532365" y="5747157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447764" y="4670470"/>
            <a:ext cx="432048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753798" y="6437490"/>
            <a:ext cx="3708412" cy="11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77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49088"/>
              </p:ext>
            </p:extLst>
          </p:nvPr>
        </p:nvGraphicFramePr>
        <p:xfrm>
          <a:off x="323528" y="332656"/>
          <a:ext cx="8352928" cy="357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Рівні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Політичний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Державно-управлінський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Адміністративний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Національний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Вищі органи влади</a:t>
                      </a:r>
                    </a:p>
                    <a:p>
                      <a:pPr algn="ctr"/>
                      <a:r>
                        <a:rPr lang="uk-UA" dirty="0"/>
                        <a:t>держави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Державні органи та інституції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Виконавчі структури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Регіональний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органи врядування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представництва центральних органів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структури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Місцевий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Самоврядні інституції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Самоврядні представницькі органи влади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Громадськість, особистість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23528" y="4077072"/>
            <a:ext cx="1440160" cy="1224136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r>
              <a:rPr lang="uk-UA" sz="1600" dirty="0">
                <a:solidFill>
                  <a:srgbClr val="FF0000"/>
                </a:solidFill>
              </a:rPr>
              <a:t>Держава</a:t>
            </a: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4689140"/>
            <a:ext cx="1440160" cy="1224136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00" dirty="0">
              <a:solidFill>
                <a:srgbClr val="FF0000"/>
              </a:solidFill>
            </a:endParaRPr>
          </a:p>
          <a:p>
            <a:pPr algn="ctr"/>
            <a:r>
              <a:rPr lang="uk-UA" sz="1300" dirty="0">
                <a:solidFill>
                  <a:srgbClr val="FF0000"/>
                </a:solidFill>
              </a:rPr>
              <a:t>Особистість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4077072"/>
            <a:ext cx="1440160" cy="122413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rgbClr val="FF0000"/>
                </a:solidFill>
              </a:rPr>
              <a:t>Суспільство</a:t>
            </a:r>
          </a:p>
        </p:txBody>
      </p:sp>
      <p:sp>
        <p:nvSpPr>
          <p:cNvPr id="4" name="Волна 3"/>
          <p:cNvSpPr/>
          <p:nvPr/>
        </p:nvSpPr>
        <p:spPr>
          <a:xfrm>
            <a:off x="3275856" y="4005064"/>
            <a:ext cx="5400600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Державоцентриська</a:t>
            </a:r>
            <a:r>
              <a:rPr lang="uk-UA" dirty="0"/>
              <a:t> модель ДУ+ДП</a:t>
            </a:r>
          </a:p>
        </p:txBody>
      </p:sp>
      <p:sp>
        <p:nvSpPr>
          <p:cNvPr id="8" name="Волна 7"/>
          <p:cNvSpPr/>
          <p:nvPr/>
        </p:nvSpPr>
        <p:spPr>
          <a:xfrm>
            <a:off x="4450935" y="4977172"/>
            <a:ext cx="422552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Менеджеріальна</a:t>
            </a:r>
            <a:r>
              <a:rPr lang="uk-UA" dirty="0"/>
              <a:t> модель ДУ+ДП</a:t>
            </a:r>
          </a:p>
        </p:txBody>
      </p:sp>
      <p:sp>
        <p:nvSpPr>
          <p:cNvPr id="9" name="Волна 8"/>
          <p:cNvSpPr/>
          <p:nvPr/>
        </p:nvSpPr>
        <p:spPr>
          <a:xfrm>
            <a:off x="5531055" y="5913276"/>
            <a:ext cx="314540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Соціально-орієнтована модель ДУ+ДП</a:t>
            </a:r>
          </a:p>
        </p:txBody>
      </p:sp>
      <p:pic>
        <p:nvPicPr>
          <p:cNvPr id="1026" name="Picture 2" descr="Как собрать кубик Рубика? | КрутиГолов">
            <a:extLst>
              <a:ext uri="{FF2B5EF4-FFF2-40B4-BE49-F238E27FC236}">
                <a16:creationId xmlns:a16="http://schemas.microsoft.com/office/drawing/2014/main" id="{FEEB4EF6-4221-275B-FB02-D3457FCC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51" y="5835520"/>
            <a:ext cx="3155453" cy="10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6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266491"/>
            <a:ext cx="9144000" cy="224676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1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суспільство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2537" y="-19178"/>
            <a:ext cx="4179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4996" y="2348880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1347" y="0"/>
            <a:ext cx="3570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Державне </a:t>
            </a: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управління</a:t>
            </a:r>
          </a:p>
        </p:txBody>
      </p:sp>
      <p:sp>
        <p:nvSpPr>
          <p:cNvPr id="5" name="Стрелка вниз 4"/>
          <p:cNvSpPr/>
          <p:nvPr/>
        </p:nvSpPr>
        <p:spPr>
          <a:xfrm rot="19806730">
            <a:off x="1761134" y="1054471"/>
            <a:ext cx="531944" cy="139970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19806730">
            <a:off x="3322835" y="3474400"/>
            <a:ext cx="531944" cy="18569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</a:p>
        </p:txBody>
      </p:sp>
      <p:sp>
        <p:nvSpPr>
          <p:cNvPr id="8" name="Стрелка вниз 7"/>
          <p:cNvSpPr/>
          <p:nvPr/>
        </p:nvSpPr>
        <p:spPr>
          <a:xfrm rot="1870819">
            <a:off x="6134976" y="1460753"/>
            <a:ext cx="531944" cy="433324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адміністрування</a:t>
            </a:r>
          </a:p>
        </p:txBody>
      </p:sp>
      <p:sp>
        <p:nvSpPr>
          <p:cNvPr id="10" name="Стрелка вниз 9"/>
          <p:cNvSpPr/>
          <p:nvPr/>
        </p:nvSpPr>
        <p:spPr>
          <a:xfrm rot="3484308">
            <a:off x="4269739" y="1205338"/>
            <a:ext cx="406282" cy="228708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14330766">
            <a:off x="3933215" y="632352"/>
            <a:ext cx="406282" cy="22870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2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53221A7-AADF-5A02-FB51-5DC5C435ED40}"/>
              </a:ext>
            </a:extLst>
          </p:cNvPr>
          <p:cNvSpPr/>
          <p:nvPr/>
        </p:nvSpPr>
        <p:spPr>
          <a:xfrm>
            <a:off x="249823" y="692696"/>
            <a:ext cx="864435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ЛЕКЦІЯ 3</a:t>
            </a:r>
          </a:p>
          <a:p>
            <a:pPr algn="ctr"/>
            <a:r>
              <a:rPr lang="uk-UA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політика – </a:t>
            </a:r>
          </a:p>
          <a:p>
            <a:pPr algn="ctr"/>
            <a:r>
              <a:rPr lang="uk-UA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різновид </a:t>
            </a:r>
          </a:p>
          <a:p>
            <a:pPr algn="ctr"/>
            <a:r>
              <a:rPr lang="uk-UA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політики</a:t>
            </a:r>
            <a:endParaRPr lang="uk-UA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49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4351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Для кінця ХІХ – першої половини ХХ століття характерні такі теорії управління. </a:t>
            </a:r>
          </a:p>
          <a:p>
            <a:r>
              <a:rPr lang="uk-UA" b="1" dirty="0">
                <a:solidFill>
                  <a:srgbClr val="FF0000"/>
                </a:solidFill>
              </a:rPr>
              <a:t>Науковий менеджмент </a:t>
            </a:r>
            <a:r>
              <a:rPr lang="uk-UA" dirty="0"/>
              <a:t>(</a:t>
            </a:r>
            <a:r>
              <a:rPr lang="uk-UA" dirty="0" err="1"/>
              <a:t>Г.Емерсон</a:t>
            </a:r>
            <a:r>
              <a:rPr lang="uk-UA" dirty="0"/>
              <a:t>, </a:t>
            </a:r>
            <a:r>
              <a:rPr lang="uk-UA" dirty="0" err="1"/>
              <a:t>Ф.Тейлор</a:t>
            </a:r>
            <a:r>
              <a:rPr lang="uk-UA" dirty="0"/>
              <a:t>, </a:t>
            </a:r>
            <a:r>
              <a:rPr lang="uk-UA" dirty="0" err="1"/>
              <a:t>Г.Форд</a:t>
            </a:r>
            <a:r>
              <a:rPr lang="uk-UA" dirty="0"/>
              <a:t>, </a:t>
            </a:r>
            <a:r>
              <a:rPr lang="uk-UA" dirty="0" err="1"/>
              <a:t>Л.Гілбрет</a:t>
            </a:r>
            <a:r>
              <a:rPr lang="uk-UA" dirty="0"/>
              <a:t>, </a:t>
            </a:r>
            <a:r>
              <a:rPr lang="uk-UA" dirty="0" err="1"/>
              <a:t>Г.Гант</a:t>
            </a:r>
            <a:r>
              <a:rPr lang="uk-UA" dirty="0"/>
              <a:t>, </a:t>
            </a:r>
            <a:r>
              <a:rPr lang="uk-UA" dirty="0" err="1"/>
              <a:t>М.Кук</a:t>
            </a:r>
            <a:r>
              <a:rPr lang="uk-UA" dirty="0"/>
              <a:t>, </a:t>
            </a:r>
            <a:r>
              <a:rPr lang="uk-UA" dirty="0" err="1"/>
              <a:t>Ф.Кларк</a:t>
            </a:r>
            <a:r>
              <a:rPr lang="uk-UA" dirty="0"/>
              <a:t>, </a:t>
            </a:r>
            <a:r>
              <a:rPr lang="uk-UA" dirty="0" err="1"/>
              <a:t>Ф.Джилберті</a:t>
            </a:r>
            <a:r>
              <a:rPr lang="uk-UA" dirty="0"/>
              <a:t>, </a:t>
            </a:r>
            <a:r>
              <a:rPr lang="uk-UA" dirty="0" err="1"/>
              <a:t>Л.Джилберті</a:t>
            </a:r>
            <a:r>
              <a:rPr lang="uk-UA" dirty="0"/>
              <a:t>, </a:t>
            </a:r>
            <a:r>
              <a:rPr lang="uk-UA" dirty="0" err="1"/>
              <a:t>Л.Штейн</a:t>
            </a:r>
            <a:r>
              <a:rPr lang="uk-UA" dirty="0"/>
              <a:t>; 1885-1950-ті рр.) – діє низка наукових шкіл, розроблені методи організації ефективної колективної праці. </a:t>
            </a:r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Адміністративний менеджмент </a:t>
            </a:r>
            <a:r>
              <a:rPr lang="uk-UA" dirty="0"/>
              <a:t>(</a:t>
            </a:r>
            <a:r>
              <a:rPr lang="uk-UA" dirty="0" err="1"/>
              <a:t>А.Файоль</a:t>
            </a:r>
            <a:r>
              <a:rPr lang="uk-UA" dirty="0"/>
              <a:t>, </a:t>
            </a:r>
            <a:r>
              <a:rPr lang="uk-UA" dirty="0" err="1"/>
              <a:t>Л.Урвік</a:t>
            </a:r>
            <a:r>
              <a:rPr lang="uk-UA" dirty="0"/>
              <a:t>, </a:t>
            </a:r>
            <a:r>
              <a:rPr lang="uk-UA" dirty="0" err="1"/>
              <a:t>Д.Муні</a:t>
            </a:r>
            <a:r>
              <a:rPr lang="uk-UA" dirty="0"/>
              <a:t>, </a:t>
            </a:r>
            <a:r>
              <a:rPr lang="uk-UA" dirty="0" err="1"/>
              <a:t>А.Рейлі</a:t>
            </a:r>
            <a:r>
              <a:rPr lang="uk-UA" dirty="0"/>
              <a:t>, </a:t>
            </a:r>
            <a:r>
              <a:rPr lang="uk-UA" dirty="0" err="1"/>
              <a:t>Ч.Барнард</a:t>
            </a:r>
            <a:r>
              <a:rPr lang="uk-UA" dirty="0"/>
              <a:t>; 1890- 1920-ті рр.) – виділено 5 ключових функцій та 14 принципів управління.</a:t>
            </a:r>
          </a:p>
          <a:p>
            <a:r>
              <a:rPr lang="uk-UA" b="1" dirty="0">
                <a:solidFill>
                  <a:srgbClr val="FF0000"/>
                </a:solidFill>
              </a:rPr>
              <a:t>Теорія бюрократії </a:t>
            </a:r>
            <a:r>
              <a:rPr lang="uk-UA" dirty="0"/>
              <a:t>(</a:t>
            </a:r>
            <a:r>
              <a:rPr lang="uk-UA" dirty="0" err="1"/>
              <a:t>М.Вебер</a:t>
            </a:r>
            <a:r>
              <a:rPr lang="uk-UA" dirty="0"/>
              <a:t>)</a:t>
            </a:r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Адміністративно-політичний підхід  </a:t>
            </a:r>
            <a:r>
              <a:rPr lang="uk-UA" dirty="0" err="1"/>
              <a:t>Ф.Тейлора</a:t>
            </a:r>
            <a:r>
              <a:rPr lang="uk-UA" dirty="0"/>
              <a:t>, </a:t>
            </a:r>
            <a:r>
              <a:rPr lang="uk-UA" dirty="0" err="1"/>
              <a:t>Л.Гуліка</a:t>
            </a:r>
            <a:r>
              <a:rPr lang="uk-UA" dirty="0"/>
              <a:t>, </a:t>
            </a:r>
            <a:r>
              <a:rPr lang="uk-UA" dirty="0" err="1"/>
              <a:t>М.Паркер</a:t>
            </a:r>
            <a:r>
              <a:rPr lang="uk-UA" dirty="0"/>
              <a:t> </a:t>
            </a:r>
            <a:r>
              <a:rPr lang="uk-UA" dirty="0" err="1"/>
              <a:t>Фуллет</a:t>
            </a:r>
            <a:r>
              <a:rPr lang="uk-UA" dirty="0"/>
              <a:t>, </a:t>
            </a:r>
            <a:r>
              <a:rPr lang="uk-UA" dirty="0" err="1"/>
              <a:t>Е.Мейо</a:t>
            </a:r>
            <a:r>
              <a:rPr lang="uk-UA" dirty="0"/>
              <a:t>, </a:t>
            </a:r>
            <a:r>
              <a:rPr lang="uk-UA" dirty="0" err="1"/>
              <a:t>Ч.Бернарда</a:t>
            </a:r>
            <a:r>
              <a:rPr lang="uk-UA" dirty="0"/>
              <a:t>, </a:t>
            </a:r>
            <a:r>
              <a:rPr lang="uk-UA" dirty="0" err="1"/>
              <a:t>Г.Саймона</a:t>
            </a:r>
            <a:r>
              <a:rPr lang="uk-UA" dirty="0"/>
              <a:t>, </a:t>
            </a:r>
            <a:r>
              <a:rPr lang="uk-UA" dirty="0" err="1"/>
              <a:t>Д.Валдо</a:t>
            </a:r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Адміністративна держава  </a:t>
            </a:r>
            <a:r>
              <a:rPr lang="uk-UA" dirty="0"/>
              <a:t>Д. </a:t>
            </a:r>
            <a:r>
              <a:rPr lang="uk-UA" dirty="0" err="1"/>
              <a:t>Валдо</a:t>
            </a:r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Концепція людських відносин </a:t>
            </a:r>
            <a:r>
              <a:rPr lang="uk-UA" dirty="0"/>
              <a:t>(</a:t>
            </a:r>
            <a:r>
              <a:rPr lang="uk-UA" dirty="0" err="1"/>
              <a:t>Е.Мейо</a:t>
            </a:r>
            <a:r>
              <a:rPr lang="uk-UA" dirty="0"/>
              <a:t>, </a:t>
            </a:r>
            <a:r>
              <a:rPr lang="uk-UA" dirty="0" err="1"/>
              <a:t>Ф.Ретлісбергер</a:t>
            </a:r>
            <a:r>
              <a:rPr lang="uk-UA" dirty="0"/>
              <a:t>, </a:t>
            </a:r>
            <a:r>
              <a:rPr lang="uk-UA" dirty="0" err="1"/>
              <a:t>М.Фоллет</a:t>
            </a:r>
            <a:r>
              <a:rPr lang="uk-UA" dirty="0"/>
              <a:t>, </a:t>
            </a:r>
            <a:r>
              <a:rPr lang="uk-UA" dirty="0" err="1"/>
              <a:t>К.Левін</a:t>
            </a:r>
            <a:r>
              <a:rPr lang="uk-UA" dirty="0"/>
              <a:t>, </a:t>
            </a:r>
            <a:r>
              <a:rPr lang="uk-UA" dirty="0" err="1"/>
              <a:t>Р.Лайкерт</a:t>
            </a:r>
            <a:r>
              <a:rPr lang="uk-UA" dirty="0"/>
              <a:t>, </a:t>
            </a:r>
            <a:r>
              <a:rPr lang="uk-UA" dirty="0" err="1"/>
              <a:t>Р.Блейк</a:t>
            </a:r>
            <a:r>
              <a:rPr lang="uk-UA" dirty="0"/>
              <a:t>, </a:t>
            </a:r>
            <a:r>
              <a:rPr lang="uk-UA" dirty="0" err="1"/>
              <a:t>Дж.Моутон</a:t>
            </a:r>
            <a:r>
              <a:rPr lang="uk-UA" dirty="0"/>
              <a:t>, </a:t>
            </a:r>
            <a:r>
              <a:rPr lang="uk-UA" dirty="0" err="1"/>
              <a:t>А.Маслоу</a:t>
            </a:r>
            <a:r>
              <a:rPr lang="uk-UA" dirty="0"/>
              <a:t>, </a:t>
            </a:r>
            <a:r>
              <a:rPr lang="uk-UA" dirty="0" err="1"/>
              <a:t>М.Мескон</a:t>
            </a:r>
            <a:r>
              <a:rPr lang="uk-UA" dirty="0"/>
              <a:t>, </a:t>
            </a:r>
            <a:r>
              <a:rPr lang="uk-UA" dirty="0" err="1"/>
              <a:t>І.Альберт</a:t>
            </a:r>
            <a:r>
              <a:rPr lang="uk-UA" dirty="0"/>
              <a:t>, </a:t>
            </a:r>
            <a:r>
              <a:rPr lang="uk-UA" dirty="0" err="1"/>
              <a:t>Ф.Хедоурі</a:t>
            </a:r>
            <a:r>
              <a:rPr lang="uk-UA" dirty="0"/>
              <a:t>, </a:t>
            </a:r>
            <a:r>
              <a:rPr lang="uk-UA" dirty="0" err="1"/>
              <a:t>Р.Манн</a:t>
            </a:r>
            <a:r>
              <a:rPr lang="uk-UA" dirty="0"/>
              <a:t>, </a:t>
            </a:r>
            <a:r>
              <a:rPr lang="uk-UA" dirty="0" err="1"/>
              <a:t>Дж.Адер</a:t>
            </a:r>
            <a:r>
              <a:rPr lang="uk-UA" dirty="0"/>
              <a:t>, </a:t>
            </a:r>
            <a:r>
              <a:rPr lang="uk-UA" dirty="0" err="1"/>
              <a:t>К.Арджіріс</a:t>
            </a:r>
            <a:r>
              <a:rPr lang="uk-UA" dirty="0"/>
              <a:t>, </a:t>
            </a:r>
            <a:r>
              <a:rPr lang="uk-UA" dirty="0" err="1"/>
              <a:t>Р.Лайкер</a:t>
            </a:r>
            <a:r>
              <a:rPr lang="uk-UA" dirty="0"/>
              <a:t>, </a:t>
            </a:r>
            <a:r>
              <a:rPr lang="uk-UA" dirty="0" err="1"/>
              <a:t>Д.Мак-Грегор</a:t>
            </a:r>
            <a:r>
              <a:rPr lang="uk-UA" dirty="0"/>
              <a:t>, </a:t>
            </a:r>
            <a:r>
              <a:rPr lang="uk-UA" dirty="0" err="1"/>
              <a:t>Ф.Герцберг</a:t>
            </a:r>
            <a:r>
              <a:rPr lang="uk-UA" dirty="0"/>
              <a:t>, </a:t>
            </a:r>
            <a:r>
              <a:rPr lang="uk-UA" dirty="0" err="1"/>
              <a:t>Дж.Каузес</a:t>
            </a:r>
            <a:r>
              <a:rPr lang="uk-UA" dirty="0"/>
              <a:t>, </a:t>
            </a:r>
            <a:r>
              <a:rPr lang="uk-UA" dirty="0" err="1"/>
              <a:t>Б.Познер</a:t>
            </a:r>
            <a:r>
              <a:rPr lang="uk-UA" dirty="0"/>
              <a:t>, </a:t>
            </a:r>
            <a:r>
              <a:rPr lang="uk-UA" dirty="0" err="1"/>
              <a:t>У.Бенніс</a:t>
            </a:r>
            <a:r>
              <a:rPr lang="uk-UA" dirty="0"/>
              <a:t>, </a:t>
            </a:r>
            <a:r>
              <a:rPr lang="uk-UA" dirty="0" err="1"/>
              <a:t>Дж.Хант</a:t>
            </a:r>
            <a:r>
              <a:rPr lang="uk-UA" dirty="0"/>
              <a:t>; 1920-1960-ті рр.)</a:t>
            </a:r>
          </a:p>
          <a:p>
            <a:r>
              <a:rPr lang="uk-UA" b="1" dirty="0">
                <a:solidFill>
                  <a:srgbClr val="FF0000"/>
                </a:solidFill>
              </a:rPr>
              <a:t>Концепція “характеристик лідерства” </a:t>
            </a:r>
            <a:r>
              <a:rPr lang="uk-UA" dirty="0"/>
              <a:t>(</a:t>
            </a:r>
            <a:r>
              <a:rPr lang="uk-UA" dirty="0" err="1"/>
              <a:t>Ф.Гальтон</a:t>
            </a:r>
            <a:r>
              <a:rPr lang="uk-UA" dirty="0"/>
              <a:t>, </a:t>
            </a:r>
            <a:r>
              <a:rPr lang="uk-UA" dirty="0" err="1"/>
              <a:t>К.Берд</a:t>
            </a:r>
            <a:r>
              <a:rPr lang="uk-UA" dirty="0"/>
              <a:t>, </a:t>
            </a:r>
            <a:r>
              <a:rPr lang="uk-UA" dirty="0" err="1"/>
              <a:t>Е.Богардус</a:t>
            </a:r>
            <a:r>
              <a:rPr lang="uk-UA" dirty="0"/>
              <a:t>, </a:t>
            </a:r>
            <a:r>
              <a:rPr lang="uk-UA" dirty="0" err="1"/>
              <a:t>Р.Стогділл</a:t>
            </a:r>
            <a:r>
              <a:rPr lang="uk-UA" dirty="0"/>
              <a:t>, </a:t>
            </a:r>
            <a:r>
              <a:rPr lang="uk-UA" dirty="0" err="1"/>
              <a:t>Г.Мінцберг</a:t>
            </a:r>
            <a:r>
              <a:rPr lang="uk-UA" dirty="0"/>
              <a:t>, </a:t>
            </a:r>
            <a:r>
              <a:rPr lang="uk-UA" dirty="0" err="1"/>
              <a:t>О.Тід</a:t>
            </a:r>
            <a:r>
              <a:rPr lang="uk-UA" dirty="0"/>
              <a:t>, </a:t>
            </a:r>
            <a:r>
              <a:rPr lang="uk-UA" dirty="0" err="1"/>
              <a:t>К.Юнг</a:t>
            </a:r>
            <a:r>
              <a:rPr lang="uk-UA" dirty="0"/>
              <a:t>; 1940-1960-ті рр.) – визначення характеристик особистості лідера. </a:t>
            </a:r>
            <a:r>
              <a:rPr lang="uk-UA" b="1" dirty="0">
                <a:solidFill>
                  <a:srgbClr val="FF0000"/>
                </a:solidFill>
              </a:rPr>
              <a:t>Концепція кількісного менеджменту </a:t>
            </a:r>
            <a:r>
              <a:rPr lang="uk-UA" dirty="0"/>
              <a:t>(</a:t>
            </a:r>
            <a:r>
              <a:rPr lang="uk-UA" dirty="0" err="1"/>
              <a:t>В.Вайдліх</a:t>
            </a:r>
            <a:r>
              <a:rPr lang="uk-UA" dirty="0"/>
              <a:t>, </a:t>
            </a:r>
            <a:r>
              <a:rPr lang="uk-UA" dirty="0" err="1"/>
              <a:t>У.Лютербарх</a:t>
            </a:r>
            <a:r>
              <a:rPr lang="uk-UA" dirty="0"/>
              <a:t>, </a:t>
            </a:r>
            <a:r>
              <a:rPr lang="uk-UA" dirty="0" err="1"/>
              <a:t>К.Ішакава</a:t>
            </a:r>
            <a:r>
              <a:rPr lang="uk-UA" dirty="0"/>
              <a:t>; 1950-ті рр.) – дослідження та моделювання операцій управлінського процесу, пошук рішень. </a:t>
            </a:r>
          </a:p>
          <a:p>
            <a:r>
              <a:rPr lang="uk-UA" b="1" dirty="0">
                <a:solidFill>
                  <a:srgbClr val="FF0000"/>
                </a:solidFill>
              </a:rPr>
              <a:t>Системний підхід в управлінні </a:t>
            </a:r>
            <a:r>
              <a:rPr lang="uk-UA" dirty="0"/>
              <a:t>(</a:t>
            </a:r>
            <a:r>
              <a:rPr lang="uk-UA" dirty="0" err="1"/>
              <a:t>Л.Берталанфі</a:t>
            </a:r>
            <a:r>
              <a:rPr lang="uk-UA" dirty="0"/>
              <a:t>, </a:t>
            </a:r>
            <a:r>
              <a:rPr lang="uk-UA" dirty="0" err="1"/>
              <a:t>К.Кофер</a:t>
            </a:r>
            <a:r>
              <a:rPr lang="uk-UA" dirty="0"/>
              <a:t>, </a:t>
            </a:r>
            <a:r>
              <a:rPr lang="uk-UA" dirty="0" err="1"/>
              <a:t>Д.Шендель</a:t>
            </a:r>
            <a:r>
              <a:rPr lang="uk-UA" dirty="0"/>
              <a:t>, </a:t>
            </a:r>
            <a:r>
              <a:rPr lang="uk-UA" dirty="0" err="1"/>
              <a:t>Т.Парсон</a:t>
            </a:r>
            <a:r>
              <a:rPr lang="uk-UA" dirty="0"/>
              <a:t>, </a:t>
            </a:r>
            <a:r>
              <a:rPr lang="uk-UA" dirty="0" err="1"/>
              <a:t>Р.Мертон</a:t>
            </a:r>
            <a:r>
              <a:rPr lang="uk-UA" dirty="0"/>
              <a:t>, </a:t>
            </a:r>
            <a:r>
              <a:rPr lang="uk-UA" dirty="0" err="1"/>
              <a:t>Дж.Форестер</a:t>
            </a:r>
            <a:r>
              <a:rPr lang="uk-UA" dirty="0"/>
              <a:t>, </a:t>
            </a:r>
            <a:r>
              <a:rPr lang="uk-UA" dirty="0" err="1"/>
              <a:t>Л.Гьювік</a:t>
            </a:r>
            <a:r>
              <a:rPr lang="uk-UA" dirty="0"/>
              <a:t>, </a:t>
            </a:r>
            <a:r>
              <a:rPr lang="uk-UA" dirty="0" err="1"/>
              <a:t>Н.Месарович</a:t>
            </a:r>
            <a:r>
              <a:rPr lang="uk-UA" dirty="0"/>
              <a:t>, </a:t>
            </a:r>
            <a:r>
              <a:rPr lang="uk-UA" dirty="0" err="1"/>
              <a:t>Д.Мако</a:t>
            </a:r>
            <a:r>
              <a:rPr lang="uk-UA" dirty="0"/>
              <a:t>, </a:t>
            </a:r>
            <a:r>
              <a:rPr lang="uk-UA" dirty="0" err="1"/>
              <a:t>І.Такахарі</a:t>
            </a:r>
            <a:r>
              <a:rPr lang="uk-UA" dirty="0"/>
              <a:t>; 1950-ті рр.) – застосування теорії систем до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302363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42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Концепція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ситуаційного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А.Голднер</a:t>
            </a:r>
            <a:r>
              <a:rPr lang="ru-RU" dirty="0"/>
              <a:t>, </a:t>
            </a:r>
            <a:r>
              <a:rPr lang="ru-RU" dirty="0" err="1"/>
              <a:t>Дж.Інгер</a:t>
            </a:r>
            <a:r>
              <a:rPr lang="ru-RU" dirty="0"/>
              <a:t>, </a:t>
            </a:r>
            <a:r>
              <a:rPr lang="ru-RU" dirty="0" err="1"/>
              <a:t>Е.Фідлер</a:t>
            </a:r>
            <a:r>
              <a:rPr lang="ru-RU" dirty="0"/>
              <a:t>, </a:t>
            </a:r>
            <a:r>
              <a:rPr lang="ru-RU" dirty="0" err="1"/>
              <a:t>А.Рейлі</a:t>
            </a:r>
            <a:r>
              <a:rPr lang="ru-RU" dirty="0"/>
              <a:t>, </a:t>
            </a:r>
            <a:r>
              <a:rPr lang="ru-RU" dirty="0" err="1"/>
              <a:t>Д.Томпсон</a:t>
            </a:r>
            <a:r>
              <a:rPr lang="ru-RU" dirty="0"/>
              <a:t>, </a:t>
            </a:r>
            <a:r>
              <a:rPr lang="ru-RU" dirty="0" err="1"/>
              <a:t>Д.Міллер</a:t>
            </a:r>
            <a:r>
              <a:rPr lang="ru-RU" dirty="0"/>
              <a:t>, </a:t>
            </a:r>
            <a:r>
              <a:rPr lang="ru-RU" dirty="0" err="1"/>
              <a:t>П.Фрізен</a:t>
            </a:r>
            <a:r>
              <a:rPr lang="ru-RU" dirty="0"/>
              <a:t>, </a:t>
            </a:r>
            <a:r>
              <a:rPr lang="ru-RU" dirty="0" err="1"/>
              <a:t>Г.Герт</a:t>
            </a:r>
            <a:r>
              <a:rPr lang="ru-RU" dirty="0"/>
              <a:t>, </a:t>
            </a:r>
            <a:r>
              <a:rPr lang="ru-RU" dirty="0" err="1"/>
              <a:t>С.Мілз</a:t>
            </a:r>
            <a:r>
              <a:rPr lang="ru-RU" dirty="0"/>
              <a:t>, </a:t>
            </a:r>
            <a:r>
              <a:rPr lang="ru-RU" dirty="0" err="1"/>
              <a:t>Д.Вудворд</a:t>
            </a:r>
            <a:r>
              <a:rPr lang="ru-RU" dirty="0"/>
              <a:t>, </a:t>
            </a:r>
            <a:r>
              <a:rPr lang="ru-RU" dirty="0" err="1"/>
              <a:t>Ф.Лутанс</a:t>
            </a:r>
            <a:r>
              <a:rPr lang="ru-RU" dirty="0"/>
              <a:t>, </a:t>
            </a:r>
            <a:r>
              <a:rPr lang="ru-RU" dirty="0" err="1"/>
              <a:t>П.Лоуренс</a:t>
            </a:r>
            <a:r>
              <a:rPr lang="ru-RU" dirty="0"/>
              <a:t>, </a:t>
            </a:r>
            <a:r>
              <a:rPr lang="ru-RU" dirty="0" err="1"/>
              <a:t>Е.Хартен</a:t>
            </a:r>
            <a:r>
              <a:rPr lang="ru-RU" dirty="0"/>
              <a:t>, </a:t>
            </a:r>
            <a:r>
              <a:rPr lang="ru-RU" dirty="0" err="1"/>
              <a:t>У.Реддін</a:t>
            </a:r>
            <a:r>
              <a:rPr lang="ru-RU" dirty="0"/>
              <a:t>, </a:t>
            </a:r>
            <a:r>
              <a:rPr lang="ru-RU" dirty="0" err="1"/>
              <a:t>В.Врум</a:t>
            </a:r>
            <a:r>
              <a:rPr lang="ru-RU" dirty="0"/>
              <a:t>, </a:t>
            </a:r>
            <a:r>
              <a:rPr lang="ru-RU" dirty="0" err="1"/>
              <a:t>Ф.Йєттон</a:t>
            </a:r>
            <a:r>
              <a:rPr lang="ru-RU" dirty="0"/>
              <a:t>, </a:t>
            </a:r>
            <a:r>
              <a:rPr lang="ru-RU" dirty="0" err="1"/>
              <a:t>П.Херсі</a:t>
            </a:r>
            <a:r>
              <a:rPr lang="ru-RU" dirty="0"/>
              <a:t>, </a:t>
            </a:r>
            <a:r>
              <a:rPr lang="ru-RU" dirty="0" err="1"/>
              <a:t>К.Бланшар</a:t>
            </a:r>
            <a:r>
              <a:rPr lang="ru-RU" dirty="0"/>
              <a:t>, </a:t>
            </a:r>
            <a:r>
              <a:rPr lang="ru-RU" dirty="0" err="1"/>
              <a:t>Р.Хауз</a:t>
            </a:r>
            <a:r>
              <a:rPr lang="ru-RU" dirty="0"/>
              <a:t>; 1960-ті </a:t>
            </a:r>
            <a:r>
              <a:rPr lang="ru-RU" dirty="0" err="1"/>
              <a:t>рр</a:t>
            </a:r>
            <a:r>
              <a:rPr lang="ru-RU" dirty="0"/>
              <a:t>.) – характеристики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основу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обміну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трансформаційного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Дж.Грен</a:t>
            </a:r>
            <a:r>
              <a:rPr lang="ru-RU" dirty="0"/>
              <a:t>, </a:t>
            </a:r>
            <a:r>
              <a:rPr lang="ru-RU" dirty="0" err="1"/>
              <a:t>Дж.М.Бернс</a:t>
            </a:r>
            <a:r>
              <a:rPr lang="ru-RU" dirty="0"/>
              <a:t>, </a:t>
            </a:r>
            <a:r>
              <a:rPr lang="ru-RU" dirty="0" err="1"/>
              <a:t>Г.Юкл</a:t>
            </a:r>
            <a:r>
              <a:rPr lang="ru-RU" dirty="0"/>
              <a:t>; 1970-ті </a:t>
            </a:r>
            <a:r>
              <a:rPr lang="ru-RU" dirty="0" err="1"/>
              <a:t>рр</a:t>
            </a:r>
            <a:r>
              <a:rPr lang="ru-RU" dirty="0"/>
              <a:t>.) –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у </a:t>
            </a:r>
            <a:r>
              <a:rPr lang="ru-RU" dirty="0" err="1"/>
              <a:t>групі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Лідерство-служіння</a:t>
            </a:r>
            <a:r>
              <a:rPr lang="ru-RU" dirty="0"/>
              <a:t> (</a:t>
            </a:r>
            <a:r>
              <a:rPr lang="ru-RU" dirty="0" err="1"/>
              <a:t>Р.Грінліф</a:t>
            </a:r>
            <a:r>
              <a:rPr lang="ru-RU" dirty="0"/>
              <a:t>; 1970-ті </a:t>
            </a:r>
            <a:r>
              <a:rPr lang="ru-RU" dirty="0" err="1"/>
              <a:t>рр</a:t>
            </a:r>
            <a:r>
              <a:rPr lang="ru-RU" dirty="0"/>
              <a:t>.) – в основу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покладене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людям.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емоційного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Д.Гоулман</a:t>
            </a:r>
            <a:r>
              <a:rPr lang="ru-RU" dirty="0"/>
              <a:t>; 1995 р.) –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лідерської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емоційним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“</a:t>
            </a:r>
            <a:r>
              <a:rPr lang="ru-RU" b="1" dirty="0" err="1">
                <a:solidFill>
                  <a:srgbClr val="FF0000"/>
                </a:solidFill>
              </a:rPr>
              <a:t>двигуна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” </a:t>
            </a:r>
            <a:r>
              <a:rPr lang="ru-RU" dirty="0"/>
              <a:t>(</a:t>
            </a:r>
            <a:r>
              <a:rPr lang="ru-RU" dirty="0" err="1"/>
              <a:t>Н.Тичи</a:t>
            </a:r>
            <a:r>
              <a:rPr lang="ru-RU" dirty="0"/>
              <a:t>; 1997 р.) – </a:t>
            </a:r>
            <a:r>
              <a:rPr lang="ru-RU" dirty="0" err="1"/>
              <a:t>досліджуються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Концепція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об’єднуючого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Дж.Ліпман-Блюмен</a:t>
            </a:r>
            <a:r>
              <a:rPr lang="ru-RU" dirty="0"/>
              <a:t>; 1997 р.) –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бажаннями</a:t>
            </a:r>
            <a:r>
              <a:rPr lang="ru-RU" dirty="0"/>
              <a:t> та </a:t>
            </a:r>
            <a:r>
              <a:rPr lang="ru-RU" dirty="0" err="1"/>
              <a:t>цілями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бажаннями</a:t>
            </a:r>
            <a:r>
              <a:rPr lang="ru-RU" dirty="0"/>
              <a:t> та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опосередкованого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dirty="0" err="1"/>
              <a:t>Р.Фішер</a:t>
            </a:r>
            <a:r>
              <a:rPr lang="ru-RU" dirty="0"/>
              <a:t>, </a:t>
            </a:r>
            <a:r>
              <a:rPr lang="ru-RU" dirty="0" err="1"/>
              <a:t>А.Шарп</a:t>
            </a:r>
            <a:r>
              <a:rPr lang="ru-RU" dirty="0"/>
              <a:t>; 1998 р.) – </a:t>
            </a:r>
            <a:r>
              <a:rPr lang="ru-RU" dirty="0" err="1"/>
              <a:t>аналізується</a:t>
            </a:r>
            <a:r>
              <a:rPr lang="ru-RU" dirty="0"/>
              <a:t> проблема </a:t>
            </a:r>
            <a:r>
              <a:rPr lang="ru-RU" dirty="0" err="1"/>
              <a:t>мотивації</a:t>
            </a:r>
            <a:r>
              <a:rPr lang="ru-RU" dirty="0"/>
              <a:t> до </a:t>
            </a:r>
            <a:r>
              <a:rPr lang="ru-RU" dirty="0" err="1"/>
              <a:t>лідерської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розподіленого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Д.Бредфорд</a:t>
            </a:r>
            <a:r>
              <a:rPr lang="ru-RU" dirty="0"/>
              <a:t>, </a:t>
            </a:r>
            <a:r>
              <a:rPr lang="ru-RU" dirty="0" err="1"/>
              <a:t>А.Коен</a:t>
            </a:r>
            <a:r>
              <a:rPr lang="ru-RU" dirty="0"/>
              <a:t>; 1998 р.) –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“</a:t>
            </a:r>
            <a:r>
              <a:rPr lang="ru-RU" dirty="0" err="1"/>
              <a:t>естафетної</a:t>
            </a:r>
            <a:r>
              <a:rPr lang="ru-RU" dirty="0"/>
              <a:t>”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члена </a:t>
            </a:r>
            <a:r>
              <a:rPr lang="ru-RU" dirty="0" err="1"/>
              <a:t>команди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домінуючої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-1"/>
            <a:ext cx="485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кінця</a:t>
            </a:r>
            <a:r>
              <a:rPr lang="ru-RU" sz="2800" b="1" dirty="0">
                <a:solidFill>
                  <a:srgbClr val="FF0000"/>
                </a:solidFill>
              </a:rPr>
              <a:t> ХХ ст. 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4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126" y="0"/>
            <a:ext cx="777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Сучасні концепції державного управління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476" y="47667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Концепції державного управління, </a:t>
            </a:r>
            <a:r>
              <a:rPr lang="uk-UA" dirty="0"/>
              <a:t>що формуються в межах класичної парадигми, яка має переважно прагматичний характер, у другій половині ХХ ст. доповнюються за рахунок застосування: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політичного аналізу </a:t>
            </a:r>
            <a:r>
              <a:rPr lang="uk-UA" dirty="0"/>
              <a:t>(</a:t>
            </a:r>
            <a:r>
              <a:rPr lang="uk-UA" dirty="0" err="1"/>
              <a:t>Д.Кеттль</a:t>
            </a:r>
            <a:r>
              <a:rPr lang="uk-UA" dirty="0"/>
              <a:t> та </a:t>
            </a:r>
            <a:r>
              <a:rPr lang="uk-UA" dirty="0" err="1"/>
              <a:t>Дж.Феслер</a:t>
            </a:r>
            <a:r>
              <a:rPr lang="uk-UA" dirty="0"/>
              <a:t>, </a:t>
            </a:r>
            <a:r>
              <a:rPr lang="uk-UA" dirty="0" err="1"/>
              <a:t>В.Данн</a:t>
            </a:r>
            <a:r>
              <a:rPr lang="uk-UA" dirty="0"/>
              <a:t>, </a:t>
            </a:r>
            <a:r>
              <a:rPr lang="uk-UA" dirty="0" err="1"/>
              <a:t>Д.Розенблюм</a:t>
            </a:r>
            <a:r>
              <a:rPr lang="uk-UA" dirty="0"/>
              <a:t>, </a:t>
            </a:r>
            <a:r>
              <a:rPr lang="uk-UA" dirty="0" err="1"/>
              <a:t>Р.Кравчук</a:t>
            </a:r>
            <a:r>
              <a:rPr lang="uk-UA" dirty="0"/>
              <a:t>, </a:t>
            </a:r>
            <a:r>
              <a:rPr lang="uk-UA" dirty="0" err="1"/>
              <a:t>Р.Клеркін</a:t>
            </a:r>
            <a:r>
              <a:rPr lang="uk-UA" dirty="0"/>
              <a:t>, </a:t>
            </a:r>
            <a:r>
              <a:rPr lang="uk-UA" dirty="0" err="1"/>
              <a:t>Дж.Девіс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мотиваційної теорії </a:t>
            </a:r>
            <a:r>
              <a:rPr lang="uk-UA" dirty="0"/>
              <a:t>(</a:t>
            </a:r>
            <a:r>
              <a:rPr lang="uk-UA" dirty="0" err="1"/>
              <a:t>П.Денхардт</a:t>
            </a:r>
            <a:r>
              <a:rPr lang="uk-UA" dirty="0"/>
              <a:t>, </a:t>
            </a:r>
            <a:r>
              <a:rPr lang="uk-UA" dirty="0" err="1"/>
              <a:t>Дж.Денхардт</a:t>
            </a:r>
            <a:r>
              <a:rPr lang="uk-UA" dirty="0"/>
              <a:t>, </a:t>
            </a:r>
            <a:r>
              <a:rPr lang="uk-UA" dirty="0" err="1"/>
              <a:t>М.Арістіджета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прийняття рішень </a:t>
            </a:r>
            <a:r>
              <a:rPr lang="uk-UA" dirty="0"/>
              <a:t>(</a:t>
            </a:r>
            <a:r>
              <a:rPr lang="uk-UA" dirty="0" err="1"/>
              <a:t>Е.Даунс</a:t>
            </a:r>
            <a:r>
              <a:rPr lang="uk-UA" dirty="0"/>
              <a:t>, </a:t>
            </a:r>
            <a:r>
              <a:rPr lang="uk-UA" dirty="0" err="1"/>
              <a:t>Д.Стоун</a:t>
            </a:r>
            <a:r>
              <a:rPr lang="uk-UA" dirty="0"/>
              <a:t>, </a:t>
            </a:r>
            <a:r>
              <a:rPr lang="uk-UA" dirty="0" err="1"/>
              <a:t>С.Мейн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теорії регулювання конфліктів та загальних принципів </a:t>
            </a:r>
            <a:r>
              <a:rPr lang="uk-UA" b="1" dirty="0" err="1">
                <a:solidFill>
                  <a:srgbClr val="FF0000"/>
                </a:solidFill>
              </a:rPr>
              <a:t>конфліктологічної</a:t>
            </a:r>
            <a:r>
              <a:rPr lang="uk-UA" b="1" dirty="0">
                <a:solidFill>
                  <a:srgbClr val="FF0000"/>
                </a:solidFill>
              </a:rPr>
              <a:t> науки </a:t>
            </a:r>
            <a:r>
              <a:rPr lang="uk-UA" dirty="0"/>
              <a:t>(</a:t>
            </a:r>
            <a:r>
              <a:rPr lang="uk-UA" dirty="0" err="1"/>
              <a:t>Л.Нігро</a:t>
            </a:r>
            <a:r>
              <a:rPr lang="uk-UA" dirty="0"/>
              <a:t>, </a:t>
            </a:r>
            <a:r>
              <a:rPr lang="uk-UA" dirty="0" err="1"/>
              <a:t>Е.Келло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управління людськими ресурсами </a:t>
            </a:r>
            <a:r>
              <a:rPr lang="uk-UA" dirty="0"/>
              <a:t>(</a:t>
            </a:r>
            <a:r>
              <a:rPr lang="uk-UA" dirty="0" err="1"/>
              <a:t>Хейс</a:t>
            </a:r>
            <a:r>
              <a:rPr lang="uk-UA" dirty="0"/>
              <a:t>, </a:t>
            </a:r>
            <a:r>
              <a:rPr lang="uk-UA" dirty="0" err="1"/>
              <a:t>Р.Кірмі</a:t>
            </a:r>
            <a:r>
              <a:rPr lang="uk-UA" dirty="0"/>
              <a:t>, </a:t>
            </a:r>
            <a:r>
              <a:rPr lang="uk-UA" dirty="0" err="1"/>
              <a:t>Дж.Коггбьорн</a:t>
            </a:r>
            <a:r>
              <a:rPr lang="uk-UA" dirty="0"/>
              <a:t>, </a:t>
            </a:r>
            <a:r>
              <a:rPr lang="uk-UA" dirty="0" err="1"/>
              <a:t>З.Рівс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аналізу ефективності управлінської діяльності </a:t>
            </a:r>
            <a:r>
              <a:rPr lang="uk-UA" dirty="0"/>
              <a:t>(</a:t>
            </a:r>
            <a:r>
              <a:rPr lang="uk-UA" dirty="0" err="1"/>
              <a:t>Л.Лінн</a:t>
            </a:r>
            <a:r>
              <a:rPr lang="uk-U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788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26" y="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/>
              <a:t>Кінцева мета правової політики - побудова правової держави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298" y="3429000"/>
            <a:ext cx="8731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Головне завдання української правової політики - правове забезпечення проведених реформ, демократизація суспільного життя, стабільність і правопорядок у країні. </a:t>
            </a:r>
          </a:p>
        </p:txBody>
      </p:sp>
    </p:spTree>
    <p:extLst>
      <p:ext uri="{BB962C8B-B14F-4D97-AF65-F5344CB8AC3E}">
        <p14:creationId xmlns:p14="http://schemas.microsoft.com/office/powerpoint/2010/main" val="377555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18" y="404664"/>
            <a:ext cx="8793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політика - особливий різновид державної політики, яка, у свою чергу, є одним із видів політики взагалі як родового інтеграційного поняття. Демократичні перетворення в Україні, зокрема в правовій сфері (визнання прав людини і громадянина, формування правової держави; судово-правова реформа; удосконалення законодавства; усвідомлення нової, гуманістичної ролі права; пошук мирних конституційних шляхів вирішення конфліктів),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пріоритетів.</a:t>
            </a:r>
          </a:p>
        </p:txBody>
      </p:sp>
    </p:spTree>
    <p:extLst>
      <p:ext uri="{BB962C8B-B14F-4D97-AF65-F5344CB8AC3E}">
        <p14:creationId xmlns:p14="http://schemas.microsoft.com/office/powerpoint/2010/main" val="140005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7969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5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78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традиційному розумінні інтерпретується як середовище взаємодії між різними соціальними групами, партіями, націями, народами, державами, владою і населенням, а також громадянами та їх об'єднаннями. Це найважливіший і найскладніший пласт суспільного життя, "самостійний світ політичних цінностей"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73016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політикою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розуміти сукупність ціннісних цілей, державно-управлінських заходів, рішень і дій, порядок реалізації державно-політичних рішень (поставлених державною владою цілей) і системи державного управління розвитком країни. </a:t>
            </a:r>
          </a:p>
        </p:txBody>
      </p:sp>
    </p:spTree>
    <p:extLst>
      <p:ext uri="{BB962C8B-B14F-4D97-AF65-F5344CB8AC3E}">
        <p14:creationId xmlns:p14="http://schemas.microsoft.com/office/powerpoint/2010/main" val="4266553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26"/>
            <a:ext cx="8712968" cy="63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sus\Desktop\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82"/>
            <a:ext cx="8208912" cy="67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116632"/>
            <a:ext cx="897099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876425"/>
            <a:ext cx="78025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3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999"/>
            <a:ext cx="8928992" cy="6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ілка: вигнута вгору 2">
            <a:extLst>
              <a:ext uri="{FF2B5EF4-FFF2-40B4-BE49-F238E27FC236}">
                <a16:creationId xmlns:a16="http://schemas.microsoft.com/office/drawing/2014/main" id="{0E5DB512-79A7-E725-D7ED-9095BA6E9B07}"/>
              </a:ext>
            </a:extLst>
          </p:cNvPr>
          <p:cNvSpPr/>
          <p:nvPr/>
        </p:nvSpPr>
        <p:spPr>
          <a:xfrm rot="13118433">
            <a:off x="610649" y="4195688"/>
            <a:ext cx="2438948" cy="44367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трілка: вигнута вгору 3">
            <a:extLst>
              <a:ext uri="{FF2B5EF4-FFF2-40B4-BE49-F238E27FC236}">
                <a16:creationId xmlns:a16="http://schemas.microsoft.com/office/drawing/2014/main" id="{9407FE06-8A95-B4B7-5732-AE114A857BCA}"/>
              </a:ext>
            </a:extLst>
          </p:cNvPr>
          <p:cNvSpPr/>
          <p:nvPr/>
        </p:nvSpPr>
        <p:spPr>
          <a:xfrm rot="13118433">
            <a:off x="1003482" y="3987733"/>
            <a:ext cx="2093166" cy="37469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F5E8F4D-A574-0DAD-5DDC-C7CD19687D1E}"/>
              </a:ext>
            </a:extLst>
          </p:cNvPr>
          <p:cNvSpPr/>
          <p:nvPr/>
        </p:nvSpPr>
        <p:spPr>
          <a:xfrm>
            <a:off x="4283968" y="3609929"/>
            <a:ext cx="2592288" cy="611159"/>
          </a:xfrm>
          <a:prstGeom prst="roundRect">
            <a:avLst/>
          </a:prstGeom>
          <a:gradFill>
            <a:gsLst>
              <a:gs pos="0">
                <a:schemeClr val="accent1">
                  <a:alpha val="14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5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2544020-CA94-ABD4-D7D3-6ADCF283C8D3}"/>
              </a:ext>
            </a:extLst>
          </p:cNvPr>
          <p:cNvSpPr/>
          <p:nvPr/>
        </p:nvSpPr>
        <p:spPr>
          <a:xfrm>
            <a:off x="2411760" y="548680"/>
            <a:ext cx="3267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Антикорупційна ДП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A99760A2-81E2-7724-5A81-A34DCC69230D}"/>
              </a:ext>
            </a:extLst>
          </p:cNvPr>
          <p:cNvCxnSpPr/>
          <p:nvPr/>
        </p:nvCxnSpPr>
        <p:spPr>
          <a:xfrm>
            <a:off x="5292080" y="908720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3A158ABB-9181-DEEE-62AB-08F86B0F44C6}"/>
              </a:ext>
            </a:extLst>
          </p:cNvPr>
          <p:cNvCxnSpPr/>
          <p:nvPr/>
        </p:nvCxnSpPr>
        <p:spPr>
          <a:xfrm flipH="1">
            <a:off x="1979712" y="908720"/>
            <a:ext cx="115212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5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5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соціуми, а також створені ними установи, організації, активна практична діяльність яких спрямована на перетворення політичної та інших сфер життєдіяльності людини як відповідних об'єктів політики. Таким чином, суб'єкт політики передбачає: наявність самих соціумів та їх організацій, здатних до політичної діяльності і створених з цією метою; певні цілі їх діяльності; цілеспрямовану активність; виявлений інтерес; взаємозв'язок, взаємодію з об'єктом політики.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954" y="3284984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явища політичної сфери в їх різноманітних проявах і зв'язках з усім громадянським суспільством. На них спрямована діяльність суб'єктів політики. Об'єкт політики дає уявлення про все те, на що суб'єкт політики спрямовує свою перетворювальну або руйнівну політичну діяльність.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реальна політична дійсність, характерні для неї суспільні відносини, насамперед політичні, політична система суспільства в цілому, її елементи, форми політичного життя, сфера політичних інтересів, суперечності політичного процесу як у межах країни, так і в регіональному або світовому просторі.</a:t>
            </a:r>
          </a:p>
        </p:txBody>
      </p:sp>
    </p:spTree>
    <p:extLst>
      <p:ext uri="{BB962C8B-B14F-4D97-AF65-F5344CB8AC3E}">
        <p14:creationId xmlns:p14="http://schemas.microsoft.com/office/powerpoint/2010/main" val="3724298780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1186</TotalTime>
  <Words>1621</Words>
  <Application>Microsoft Office PowerPoint</Application>
  <PresentationFormat>Екран (4:3)</PresentationFormat>
  <Paragraphs>84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Туман</vt:lpstr>
      <vt:lpstr>Презентація PowerPoint</vt:lpstr>
      <vt:lpstr>     СУТНІСТЬ ДЕРЖАВНОЇ ПОЛІТИКИ 1. Державна політика як управлінська категорія 2. Державна політика як система 3. Суб'єкти формування державної політики  4. Механізм і моделі формування державної політики 5. Механізм реалізації та оцінювання державної політики 6. Політико-правові засади побудови правової держави. 7. Участь державних службовців у політичному процесі та реалізації ДП. 8. Вплив глобалізації на формування та реалізацію державної політики.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user</cp:lastModifiedBy>
  <cp:revision>90</cp:revision>
  <dcterms:created xsi:type="dcterms:W3CDTF">2022-09-01T08:21:12Z</dcterms:created>
  <dcterms:modified xsi:type="dcterms:W3CDTF">2024-12-03T15:20:49Z</dcterms:modified>
</cp:coreProperties>
</file>