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6DE2-45BC-4E05-A0FD-FD811358F783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E1E812-29F7-4A9A-8236-317E515888B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6DE2-45BC-4E05-A0FD-FD811358F783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E812-29F7-4A9A-8236-317E515888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6DE2-45BC-4E05-A0FD-FD811358F783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E812-29F7-4A9A-8236-317E515888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8766DE2-45BC-4E05-A0FD-FD811358F783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6E1E812-29F7-4A9A-8236-317E515888B2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6DE2-45BC-4E05-A0FD-FD811358F783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E812-29F7-4A9A-8236-317E515888B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6DE2-45BC-4E05-A0FD-FD811358F783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E812-29F7-4A9A-8236-317E515888B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E812-29F7-4A9A-8236-317E515888B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6DE2-45BC-4E05-A0FD-FD811358F783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6DE2-45BC-4E05-A0FD-FD811358F783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E812-29F7-4A9A-8236-317E515888B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6DE2-45BC-4E05-A0FD-FD811358F783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E812-29F7-4A9A-8236-317E515888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8766DE2-45BC-4E05-A0FD-FD811358F783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6E1E812-29F7-4A9A-8236-317E515888B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6DE2-45BC-4E05-A0FD-FD811358F783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E1E812-29F7-4A9A-8236-317E515888B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8766DE2-45BC-4E05-A0FD-FD811358F783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6E1E812-29F7-4A9A-8236-317E515888B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ЗЧЕПЛЕНЕ </a:t>
            </a:r>
            <a:r>
              <a:rPr lang="ru-RU" dirty="0" smtClean="0"/>
              <a:t>УСПАДКУВАННЯ. МІНЛИВІСТЬ. ГЕНЕТИКА ПОПУЛЯЦІЙ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Лабораторна робота 6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МІНЛИВІСТЬ</a:t>
            </a:r>
          </a:p>
          <a:p>
            <a:endParaRPr lang="ru-RU" dirty="0"/>
          </a:p>
          <a:p>
            <a:r>
              <a:rPr lang="ru-RU" dirty="0" err="1" smtClean="0"/>
              <a:t>Методичні</a:t>
            </a:r>
            <a:r>
              <a:rPr lang="ru-RU" dirty="0" smtClean="0"/>
              <a:t> </a:t>
            </a:r>
            <a:r>
              <a:rPr lang="ru-RU" dirty="0" err="1" smtClean="0"/>
              <a:t>вказівки</a:t>
            </a:r>
            <a:endParaRPr lang="ru-RU" dirty="0" smtClean="0"/>
          </a:p>
          <a:p>
            <a:r>
              <a:rPr lang="ru-RU" dirty="0" err="1" smtClean="0"/>
              <a:t>Мінливість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властивість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</a:t>
            </a:r>
            <a:r>
              <a:rPr lang="ru-RU" dirty="0" err="1" smtClean="0"/>
              <a:t>набувати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, </a:t>
            </a:r>
            <a:r>
              <a:rPr lang="ru-RU" dirty="0" err="1" smtClean="0"/>
              <a:t>відмінних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(</a:t>
            </a:r>
            <a:r>
              <a:rPr lang="ru-RU" dirty="0" err="1" smtClean="0"/>
              <a:t>набувати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втрачати</a:t>
            </a:r>
            <a:r>
              <a:rPr lang="ru-RU" dirty="0" smtClean="0"/>
              <a:t> </a:t>
            </a:r>
            <a:r>
              <a:rPr lang="ru-RU" dirty="0" err="1" smtClean="0"/>
              <a:t>старі</a:t>
            </a:r>
            <a:r>
              <a:rPr lang="ru-RU" dirty="0" smtClean="0"/>
              <a:t>).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фенотипічну</a:t>
            </a:r>
            <a:r>
              <a:rPr lang="ru-RU" dirty="0" smtClean="0"/>
              <a:t> (</a:t>
            </a:r>
            <a:r>
              <a:rPr lang="ru-RU" dirty="0" err="1" smtClean="0"/>
              <a:t>модифікаційну</a:t>
            </a:r>
            <a:r>
              <a:rPr lang="ru-RU" dirty="0" smtClean="0"/>
              <a:t>)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неспадкову</a:t>
            </a:r>
            <a:r>
              <a:rPr lang="ru-RU" dirty="0" smtClean="0"/>
              <a:t> </a:t>
            </a:r>
            <a:r>
              <a:rPr lang="ru-RU" dirty="0" err="1" smtClean="0"/>
              <a:t>мінливість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генотипічну</a:t>
            </a:r>
            <a:r>
              <a:rPr lang="ru-RU" dirty="0" smtClean="0"/>
              <a:t>, яка в свою </a:t>
            </a:r>
            <a:r>
              <a:rPr lang="ru-RU" dirty="0" err="1" smtClean="0"/>
              <a:t>чергу</a:t>
            </a:r>
            <a:r>
              <a:rPr lang="ru-RU" dirty="0" smtClean="0"/>
              <a:t> </a:t>
            </a:r>
            <a:r>
              <a:rPr lang="ru-RU" dirty="0" err="1" smtClean="0"/>
              <a:t>ділиться</a:t>
            </a:r>
            <a:r>
              <a:rPr lang="ru-RU" dirty="0" smtClean="0"/>
              <a:t> на </a:t>
            </a:r>
            <a:r>
              <a:rPr lang="ru-RU" dirty="0" err="1" smtClean="0"/>
              <a:t>комбінативну</a:t>
            </a:r>
            <a:r>
              <a:rPr lang="ru-RU" dirty="0" smtClean="0"/>
              <a:t> (за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перемішування</a:t>
            </a:r>
            <a:r>
              <a:rPr lang="ru-RU" dirty="0" smtClean="0"/>
              <a:t> хромосом у </a:t>
            </a:r>
            <a:r>
              <a:rPr lang="ru-RU" dirty="0" err="1" smtClean="0"/>
              <a:t>мейозі</a:t>
            </a:r>
            <a:r>
              <a:rPr lang="ru-RU" dirty="0" smtClean="0"/>
              <a:t> та </a:t>
            </a:r>
            <a:r>
              <a:rPr lang="ru-RU" dirty="0" err="1" smtClean="0"/>
              <a:t>рекомбінації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у межах пари </a:t>
            </a:r>
            <a:r>
              <a:rPr lang="ru-RU" dirty="0" err="1" smtClean="0"/>
              <a:t>гомологічних</a:t>
            </a:r>
            <a:r>
              <a:rPr lang="ru-RU" dirty="0" smtClean="0"/>
              <a:t> хромосом при </a:t>
            </a:r>
            <a:r>
              <a:rPr lang="ru-RU" dirty="0" err="1" smtClean="0"/>
              <a:t>кросинговері</a:t>
            </a:r>
            <a:r>
              <a:rPr lang="ru-RU" dirty="0" smtClean="0"/>
              <a:t>) та </a:t>
            </a:r>
            <a:r>
              <a:rPr lang="ru-RU" dirty="0" err="1" smtClean="0"/>
              <a:t>мутаційну</a:t>
            </a:r>
            <a:r>
              <a:rPr lang="ru-RU" dirty="0" smtClean="0"/>
              <a:t> (</a:t>
            </a:r>
            <a:r>
              <a:rPr lang="ru-RU" dirty="0" err="1" smtClean="0"/>
              <a:t>генні</a:t>
            </a:r>
            <a:r>
              <a:rPr lang="ru-RU" dirty="0"/>
              <a:t> </a:t>
            </a:r>
            <a:r>
              <a:rPr lang="ru-RU" dirty="0" err="1" smtClean="0"/>
              <a:t>мутації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зміна</a:t>
            </a:r>
            <a:r>
              <a:rPr lang="ru-RU" dirty="0" smtClean="0"/>
              <a:t> числа хромосом).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610683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Множинний</a:t>
            </a:r>
            <a:r>
              <a:rPr lang="ru-RU" dirty="0" smtClean="0"/>
              <a:t> </a:t>
            </a:r>
            <a:r>
              <a:rPr lang="ru-RU" dirty="0" err="1" smtClean="0"/>
              <a:t>алелізм</a:t>
            </a:r>
            <a:endParaRPr lang="ru-RU" dirty="0" smtClean="0"/>
          </a:p>
          <a:p>
            <a:r>
              <a:rPr lang="ru-RU" dirty="0" err="1" smtClean="0"/>
              <a:t>Методичні</a:t>
            </a:r>
            <a:r>
              <a:rPr lang="ru-RU" dirty="0" smtClean="0"/>
              <a:t> </a:t>
            </a:r>
            <a:r>
              <a:rPr lang="ru-RU" dirty="0" err="1" smtClean="0"/>
              <a:t>вказівки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Дика аллель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мутувати</a:t>
            </a:r>
            <a:r>
              <a:rPr lang="ru-RU" dirty="0" smtClean="0"/>
              <a:t> над в </a:t>
            </a:r>
            <a:r>
              <a:rPr lang="ru-RU" dirty="0" err="1" smtClean="0"/>
              <a:t>одне</a:t>
            </a:r>
            <a:r>
              <a:rPr lang="ru-RU" dirty="0" err="1"/>
              <a:t>о</a:t>
            </a:r>
            <a:r>
              <a:rPr lang="ru-RU" dirty="0" smtClean="0"/>
              <a:t> а в </a:t>
            </a:r>
            <a:r>
              <a:rPr lang="ru-RU" dirty="0" err="1" smtClean="0"/>
              <a:t>безліч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станів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множинним</a:t>
            </a:r>
            <a:r>
              <a:rPr lang="ru-RU" dirty="0" smtClean="0"/>
              <a:t> </a:t>
            </a:r>
            <a:r>
              <a:rPr lang="ru-RU" dirty="0" err="1" smtClean="0"/>
              <a:t>алелізмом</a:t>
            </a:r>
            <a:r>
              <a:rPr lang="ru-RU" dirty="0" smtClean="0"/>
              <a:t>, а </a:t>
            </a:r>
            <a:r>
              <a:rPr lang="ru-RU" dirty="0" err="1" smtClean="0"/>
              <a:t>подібні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- </a:t>
            </a:r>
            <a:r>
              <a:rPr lang="ru-RU" dirty="0" err="1" smtClean="0"/>
              <a:t>серією</a:t>
            </a:r>
            <a:r>
              <a:rPr lang="ru-RU" dirty="0" smtClean="0"/>
              <a:t> </a:t>
            </a:r>
            <a:r>
              <a:rPr lang="ru-RU" dirty="0" err="1" smtClean="0"/>
              <a:t>множинних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.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тією</a:t>
            </a:r>
            <a:r>
              <a:rPr lang="ru-RU" dirty="0" smtClean="0"/>
              <a:t> ж </a:t>
            </a:r>
            <a:r>
              <a:rPr lang="ru-RU" dirty="0" err="1" smtClean="0"/>
              <a:t>літерою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індексацією.Такі</a:t>
            </a:r>
            <a:r>
              <a:rPr lang="ru-RU" dirty="0" smtClean="0"/>
              <a:t> </a:t>
            </a:r>
            <a:r>
              <a:rPr lang="ru-RU" dirty="0" err="1" smtClean="0"/>
              <a:t>генетичні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вирішуються</a:t>
            </a:r>
            <a:r>
              <a:rPr lang="ru-RU" dirty="0" smtClean="0"/>
              <a:t>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звичайні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диплоїдний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r>
              <a:rPr lang="ru-RU" dirty="0" smtClean="0"/>
              <a:t> представлений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алелями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усієї</a:t>
            </a:r>
            <a:r>
              <a:rPr lang="ru-RU" dirty="0" smtClean="0"/>
              <a:t> </a:t>
            </a:r>
            <a:r>
              <a:rPr lang="ru-RU" dirty="0" err="1" smtClean="0"/>
              <a:t>серії</a:t>
            </a:r>
            <a:r>
              <a:rPr lang="ru-RU" dirty="0" smtClean="0"/>
              <a:t>.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трактуються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</a:t>
            </a:r>
            <a:r>
              <a:rPr lang="ru-RU" dirty="0" err="1" smtClean="0"/>
              <a:t>алелями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серії</a:t>
            </a:r>
            <a:r>
              <a:rPr lang="ru-RU" dirty="0" smtClean="0"/>
              <a:t> </a:t>
            </a:r>
            <a:r>
              <a:rPr lang="ru-RU" dirty="0" err="1" smtClean="0"/>
              <a:t>можливі</a:t>
            </a:r>
            <a:r>
              <a:rPr lang="ru-RU" dirty="0" smtClean="0"/>
              <a:t> </a:t>
            </a:r>
            <a:r>
              <a:rPr lang="ru-RU" dirty="0" err="1" smtClean="0"/>
              <a:t>різноманітні</a:t>
            </a:r>
            <a:r>
              <a:rPr lang="ru-RU" dirty="0" smtClean="0"/>
              <a:t> </a:t>
            </a:r>
            <a:r>
              <a:rPr lang="ru-RU" dirty="0" err="1" smtClean="0"/>
              <a:t>алельні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: </a:t>
            </a:r>
            <a:r>
              <a:rPr lang="ru-RU" dirty="0" err="1" smtClean="0"/>
              <a:t>повне</a:t>
            </a:r>
            <a:r>
              <a:rPr lang="ru-RU" dirty="0" smtClean="0"/>
              <a:t> та </a:t>
            </a:r>
            <a:r>
              <a:rPr lang="ru-RU" dirty="0" err="1" smtClean="0"/>
              <a:t>неповне</a:t>
            </a:r>
            <a:r>
              <a:rPr lang="ru-RU" dirty="0" smtClean="0"/>
              <a:t> </a:t>
            </a:r>
            <a:r>
              <a:rPr lang="ru-RU" dirty="0" err="1" smtClean="0"/>
              <a:t>домінування</a:t>
            </a:r>
            <a:r>
              <a:rPr lang="ru-RU" dirty="0" smtClean="0"/>
              <a:t>, </a:t>
            </a:r>
            <a:r>
              <a:rPr lang="ru-RU" dirty="0" err="1" smtClean="0"/>
              <a:t>кодомінантність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2. </a:t>
            </a:r>
            <a:r>
              <a:rPr lang="ru-RU" dirty="0" err="1" smtClean="0"/>
              <a:t>Поліплоїдія</a:t>
            </a:r>
            <a:endParaRPr lang="ru-RU" dirty="0" smtClean="0"/>
          </a:p>
          <a:p>
            <a:r>
              <a:rPr lang="ru-RU" dirty="0" err="1" smtClean="0"/>
              <a:t>Методичні</a:t>
            </a:r>
            <a:r>
              <a:rPr lang="ru-RU" dirty="0" smtClean="0"/>
              <a:t> </a:t>
            </a:r>
            <a:r>
              <a:rPr lang="ru-RU" dirty="0" err="1" smtClean="0"/>
              <a:t>вказівки</a:t>
            </a:r>
            <a:endParaRPr lang="ru-RU" dirty="0" smtClean="0"/>
          </a:p>
          <a:p>
            <a:r>
              <a:rPr lang="ru-RU" dirty="0" err="1" smtClean="0"/>
              <a:t>Поліплоїдію</a:t>
            </a:r>
            <a:r>
              <a:rPr lang="ru-RU" dirty="0" smtClean="0"/>
              <a:t> часто </a:t>
            </a:r>
            <a:r>
              <a:rPr lang="ru-RU" dirty="0" err="1" smtClean="0"/>
              <a:t>визначають</a:t>
            </a:r>
            <a:r>
              <a:rPr lang="ru-RU" dirty="0" smtClean="0"/>
              <a:t> як </a:t>
            </a:r>
            <a:r>
              <a:rPr lang="ru-RU" dirty="0" err="1" smtClean="0"/>
              <a:t>зміну</a:t>
            </a:r>
            <a:r>
              <a:rPr lang="ru-RU" dirty="0" smtClean="0"/>
              <a:t> числа хромосом </a:t>
            </a:r>
            <a:r>
              <a:rPr lang="ru-RU" dirty="0" err="1" smtClean="0"/>
              <a:t>кратне</a:t>
            </a:r>
            <a:r>
              <a:rPr lang="ru-RU" dirty="0" smtClean="0"/>
              <a:t> </a:t>
            </a:r>
            <a:r>
              <a:rPr lang="ru-RU" dirty="0" err="1" smtClean="0"/>
              <a:t>гаплоїдному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точно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еуплоїдією</a:t>
            </a:r>
            <a:r>
              <a:rPr lang="ru-RU" dirty="0" smtClean="0"/>
              <a:t>. </a:t>
            </a:r>
            <a:r>
              <a:rPr lang="ru-RU" dirty="0" err="1" smtClean="0"/>
              <a:t>Зміна</a:t>
            </a:r>
            <a:r>
              <a:rPr lang="ru-RU" dirty="0" smtClean="0"/>
              <a:t> числа хромосом </a:t>
            </a:r>
            <a:r>
              <a:rPr lang="ru-RU" dirty="0" err="1" smtClean="0"/>
              <a:t>неразова</a:t>
            </a:r>
            <a:r>
              <a:rPr lang="ru-RU" dirty="0" smtClean="0"/>
              <a:t> </a:t>
            </a:r>
            <a:r>
              <a:rPr lang="ru-RU" dirty="0" err="1" smtClean="0"/>
              <a:t>гаплоїдному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анеуплоїдією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гетероплоїдією</a:t>
            </a:r>
            <a:r>
              <a:rPr lang="ru-RU" dirty="0" smtClean="0"/>
              <a:t>. І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поліплоїдія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просто </a:t>
            </a:r>
            <a:r>
              <a:rPr lang="ru-RU" dirty="0" err="1" smtClean="0"/>
              <a:t>зміна</a:t>
            </a:r>
            <a:r>
              <a:rPr lang="ru-RU" dirty="0" smtClean="0"/>
              <a:t> числа </a:t>
            </a:r>
            <a:r>
              <a:rPr lang="ru-RU" dirty="0" err="1" smtClean="0"/>
              <a:t>хромосом.У</a:t>
            </a:r>
            <a:r>
              <a:rPr lang="ru-RU" dirty="0" smtClean="0"/>
              <a:t> </a:t>
            </a:r>
            <a:r>
              <a:rPr lang="ru-RU" dirty="0" err="1" smtClean="0"/>
              <a:t>мейозі</a:t>
            </a:r>
            <a:r>
              <a:rPr lang="ru-RU" dirty="0" smtClean="0"/>
              <a:t> через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гомологічних</a:t>
            </a:r>
            <a:r>
              <a:rPr lang="ru-RU" dirty="0" smtClean="0"/>
              <a:t> хромосом </a:t>
            </a:r>
            <a:r>
              <a:rPr lang="ru-RU" dirty="0" err="1" smtClean="0"/>
              <a:t>утворюються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біваленти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три-, тетра-, пента-, </a:t>
            </a:r>
            <a:r>
              <a:rPr lang="ru-RU" dirty="0" err="1" smtClean="0"/>
              <a:t>гексаваленти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 д., то </a:t>
            </a:r>
            <a:r>
              <a:rPr lang="ru-RU" dirty="0" err="1" smtClean="0"/>
              <a:t>утворюватимуться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збалансовані</a:t>
            </a:r>
            <a:r>
              <a:rPr lang="ru-RU" dirty="0" smtClean="0"/>
              <a:t> </a:t>
            </a:r>
            <a:r>
              <a:rPr lang="ru-RU" dirty="0" err="1" smtClean="0"/>
              <a:t>гамети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по одному, два </a:t>
            </a:r>
            <a:r>
              <a:rPr lang="ru-RU" dirty="0" err="1" smtClean="0"/>
              <a:t>і</a:t>
            </a:r>
            <a:r>
              <a:rPr lang="ru-RU" dirty="0" smtClean="0"/>
              <a:t> т. д. </a:t>
            </a:r>
            <a:r>
              <a:rPr lang="ru-RU" dirty="0" err="1" smtClean="0"/>
              <a:t>Це</a:t>
            </a:r>
            <a:r>
              <a:rPr lang="ru-RU" dirty="0" smtClean="0"/>
              <a:t> говорить про </a:t>
            </a:r>
            <a:r>
              <a:rPr lang="ru-RU" dirty="0" err="1" smtClean="0"/>
              <a:t>наявність</a:t>
            </a:r>
            <a:r>
              <a:rPr lang="ru-RU" dirty="0" smtClean="0"/>
              <a:t> як </a:t>
            </a:r>
            <a:r>
              <a:rPr lang="ru-RU" dirty="0" err="1" smtClean="0"/>
              <a:t>збалансованих</a:t>
            </a:r>
            <a:r>
              <a:rPr lang="ru-RU" dirty="0" smtClean="0"/>
              <a:t> гамет,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по одному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повних</a:t>
            </a:r>
            <a:r>
              <a:rPr lang="ru-RU" dirty="0" smtClean="0"/>
              <a:t> </a:t>
            </a:r>
            <a:r>
              <a:rPr lang="ru-RU" dirty="0" err="1" smtClean="0"/>
              <a:t>наборів</a:t>
            </a:r>
            <a:r>
              <a:rPr lang="ru-RU" dirty="0" smtClean="0"/>
              <a:t> хромосом, так </a:t>
            </a:r>
            <a:r>
              <a:rPr lang="ru-RU" dirty="0" err="1" smtClean="0"/>
              <a:t>і</a:t>
            </a:r>
            <a:r>
              <a:rPr lang="ru-RU" dirty="0" smtClean="0"/>
              <a:t>  </a:t>
            </a:r>
            <a:r>
              <a:rPr lang="ru-RU" dirty="0" err="1" smtClean="0"/>
              <a:t>незбалансованих</a:t>
            </a:r>
            <a:r>
              <a:rPr lang="ru-RU" dirty="0" smtClean="0"/>
              <a:t> </a:t>
            </a:r>
            <a:r>
              <a:rPr lang="ru-RU" dirty="0" err="1" smtClean="0"/>
              <a:t>гіпо-і</a:t>
            </a:r>
            <a:r>
              <a:rPr lang="ru-RU" dirty="0" smtClean="0"/>
              <a:t> </a:t>
            </a:r>
            <a:r>
              <a:rPr lang="ru-RU" dirty="0" err="1" smtClean="0"/>
              <a:t>гіперплоїдних</a:t>
            </a:r>
            <a:r>
              <a:rPr lang="ru-RU" dirty="0" smtClean="0"/>
              <a:t> </a:t>
            </a:r>
            <a:r>
              <a:rPr lang="ru-RU" dirty="0" err="1" smtClean="0"/>
              <a:t>гамет.Беручи</a:t>
            </a:r>
            <a:r>
              <a:rPr lang="ru-RU" dirty="0" smtClean="0"/>
              <a:t> до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найширший</a:t>
            </a:r>
            <a:r>
              <a:rPr lang="ru-RU" dirty="0" smtClean="0"/>
              <a:t> спектр </a:t>
            </a:r>
            <a:r>
              <a:rPr lang="ru-RU" dirty="0" err="1" smtClean="0"/>
              <a:t>можливого</a:t>
            </a:r>
            <a:r>
              <a:rPr lang="ru-RU" dirty="0" smtClean="0"/>
              <a:t> </a:t>
            </a:r>
            <a:r>
              <a:rPr lang="ru-RU" dirty="0" err="1" smtClean="0"/>
              <a:t>розмаїття</a:t>
            </a:r>
            <a:r>
              <a:rPr lang="ru-RU" dirty="0" smtClean="0"/>
              <a:t> </a:t>
            </a:r>
            <a:r>
              <a:rPr lang="ru-RU" dirty="0" err="1" smtClean="0"/>
              <a:t>незбалансованих</a:t>
            </a:r>
            <a:r>
              <a:rPr lang="ru-RU" dirty="0" smtClean="0"/>
              <a:t> гамет, при </a:t>
            </a:r>
            <a:r>
              <a:rPr lang="ru-RU" dirty="0" err="1" smtClean="0"/>
              <a:t>генетичному</a:t>
            </a:r>
            <a:r>
              <a:rPr lang="ru-RU" dirty="0" smtClean="0"/>
              <a:t> </a:t>
            </a:r>
            <a:r>
              <a:rPr lang="ru-RU" dirty="0" err="1" smtClean="0"/>
              <a:t>аналізі</a:t>
            </a:r>
            <a:r>
              <a:rPr lang="ru-RU" dirty="0" smtClean="0"/>
              <a:t> </a:t>
            </a:r>
            <a:r>
              <a:rPr lang="ru-RU" dirty="0" err="1" smtClean="0"/>
              <a:t>враховують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варіанти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збалансованих</a:t>
            </a:r>
            <a:r>
              <a:rPr lang="ru-RU" dirty="0" smtClean="0"/>
              <a:t> гамет,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інше</a:t>
            </a:r>
            <a:r>
              <a:rPr lang="ru-RU" dirty="0" smtClean="0"/>
              <a:t> не </a:t>
            </a:r>
            <a:r>
              <a:rPr lang="ru-RU" dirty="0" err="1" smtClean="0"/>
              <a:t>зазначено</a:t>
            </a:r>
            <a:r>
              <a:rPr lang="ru-RU" dirty="0" smtClean="0"/>
              <a:t> за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завдання.Кількість</a:t>
            </a:r>
            <a:r>
              <a:rPr lang="ru-RU" dirty="0" smtClean="0"/>
              <a:t> </a:t>
            </a:r>
            <a:r>
              <a:rPr lang="ru-RU" dirty="0" err="1" smtClean="0"/>
              <a:t>можливих</a:t>
            </a:r>
            <a:r>
              <a:rPr lang="ru-RU" dirty="0" smtClean="0"/>
              <a:t> </a:t>
            </a:r>
            <a:r>
              <a:rPr lang="ru-RU" dirty="0" err="1" smtClean="0"/>
              <a:t>комбінацій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у </a:t>
            </a:r>
            <a:r>
              <a:rPr lang="ru-RU" dirty="0" err="1" smtClean="0"/>
              <a:t>поліплоїдів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розраховують</a:t>
            </a:r>
            <a:r>
              <a:rPr lang="ru-RU" dirty="0" smtClean="0"/>
              <a:t> за </a:t>
            </a:r>
            <a:r>
              <a:rPr lang="ru-RU" dirty="0" err="1" smtClean="0"/>
              <a:t>спеціальною</a:t>
            </a:r>
            <a:r>
              <a:rPr lang="ru-RU" dirty="0" smtClean="0"/>
              <a:t> схемою.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4005064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1 типу</a:t>
            </a:r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1. </a:t>
            </a:r>
            <a:r>
              <a:rPr lang="ru-RU" dirty="0" err="1" smtClean="0"/>
              <a:t>Отримайте</a:t>
            </a:r>
            <a:r>
              <a:rPr lang="ru-RU" dirty="0" smtClean="0"/>
              <a:t> </a:t>
            </a:r>
            <a:r>
              <a:rPr lang="ru-RU" dirty="0" err="1" smtClean="0"/>
              <a:t>гамети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гетерозиготою-тетраплоїдом</a:t>
            </a:r>
            <a:r>
              <a:rPr lang="ru-RU" dirty="0" smtClean="0"/>
              <a:t> </a:t>
            </a:r>
            <a:r>
              <a:rPr lang="ru-RU" dirty="0" err="1" smtClean="0"/>
              <a:t>Аааа.Рішення</a:t>
            </a:r>
            <a:r>
              <a:rPr lang="ru-RU" dirty="0" smtClean="0"/>
              <a:t>. </a:t>
            </a:r>
            <a:r>
              <a:rPr lang="ru-RU" dirty="0" err="1" smtClean="0"/>
              <a:t>Зобразимо</a:t>
            </a:r>
            <a:r>
              <a:rPr lang="ru-RU" dirty="0" smtClean="0"/>
              <a:t> схему </a:t>
            </a:r>
            <a:r>
              <a:rPr lang="ru-RU" dirty="0" err="1" smtClean="0"/>
              <a:t>тетравалента</a:t>
            </a:r>
            <a:r>
              <a:rPr lang="ru-RU" dirty="0" smtClean="0"/>
              <a:t> в </a:t>
            </a:r>
            <a:r>
              <a:rPr lang="ru-RU" dirty="0" err="1" smtClean="0"/>
              <a:t>мейозі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пронумеруємо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для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врахувати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можливі</a:t>
            </a:r>
            <a:r>
              <a:rPr lang="ru-RU" dirty="0" smtClean="0"/>
              <a:t> </a:t>
            </a:r>
            <a:r>
              <a:rPr lang="ru-RU" dirty="0" err="1" smtClean="0"/>
              <a:t>варіанти</a:t>
            </a:r>
            <a:r>
              <a:rPr lang="ru-RU" dirty="0" smtClean="0"/>
              <a:t> </a:t>
            </a:r>
            <a:r>
              <a:rPr lang="ru-RU" dirty="0" err="1" smtClean="0"/>
              <a:t>комбінування</a:t>
            </a:r>
            <a:r>
              <a:rPr lang="ru-RU" dirty="0" smtClean="0"/>
              <a:t> та </a:t>
            </a:r>
            <a:r>
              <a:rPr lang="ru-RU" dirty="0" err="1" smtClean="0"/>
              <a:t>розходження</a:t>
            </a:r>
            <a:r>
              <a:rPr lang="ru-RU" dirty="0" smtClean="0"/>
              <a:t> до </a:t>
            </a:r>
            <a:r>
              <a:rPr lang="ru-RU" dirty="0" err="1" smtClean="0"/>
              <a:t>полюсів</a:t>
            </a:r>
            <a:r>
              <a:rPr lang="ru-RU" dirty="0" smtClean="0"/>
              <a:t> </a:t>
            </a:r>
            <a:r>
              <a:rPr lang="ru-RU" dirty="0" err="1" smtClean="0"/>
              <a:t>хромосом.Схема</a:t>
            </a:r>
            <a:r>
              <a:rPr lang="ru-RU" dirty="0" smtClean="0"/>
              <a:t> </a:t>
            </a:r>
            <a:r>
              <a:rPr lang="ru-RU" dirty="0" err="1" smtClean="0"/>
              <a:t>тетравалента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5157192"/>
            <a:ext cx="100012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5505450"/>
            <a:ext cx="16573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771800" y="6488668"/>
            <a:ext cx="14802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/>
              <a:t>гамет: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Відповідь</a:t>
            </a:r>
            <a:r>
              <a:rPr lang="ru-RU" dirty="0" smtClean="0"/>
              <a:t>. </a:t>
            </a:r>
            <a:r>
              <a:rPr lang="ru-RU" dirty="0" err="1" smtClean="0"/>
              <a:t>Гетерозигота-тетраплоід</a:t>
            </a:r>
            <a:r>
              <a:rPr lang="ru-RU" dirty="0" smtClean="0"/>
              <a:t> </a:t>
            </a:r>
            <a:r>
              <a:rPr lang="ru-RU" dirty="0" err="1" smtClean="0"/>
              <a:t>утворює</a:t>
            </a:r>
            <a:r>
              <a:rPr lang="ru-RU" dirty="0" smtClean="0"/>
              <a:t> три </a:t>
            </a:r>
            <a:r>
              <a:rPr lang="ru-RU" dirty="0" err="1" smtClean="0"/>
              <a:t>типи</a:t>
            </a:r>
            <a:r>
              <a:rPr lang="ru-RU" dirty="0" smtClean="0"/>
              <a:t> гамет у </a:t>
            </a:r>
            <a:r>
              <a:rPr lang="ru-RU" dirty="0" err="1" smtClean="0"/>
              <a:t>співвідношенні</a:t>
            </a:r>
            <a:r>
              <a:rPr lang="ru-RU" dirty="0" smtClean="0"/>
              <a:t>: 1/6 АА; 4/6 </a:t>
            </a:r>
            <a:r>
              <a:rPr lang="ru-RU" dirty="0" err="1" smtClean="0"/>
              <a:t>Аа</a:t>
            </a:r>
            <a:r>
              <a:rPr lang="ru-RU" dirty="0" smtClean="0"/>
              <a:t>; 1/6 </a:t>
            </a:r>
            <a:r>
              <a:rPr lang="ru-RU" dirty="0" err="1" smtClean="0"/>
              <a:t>аа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err="1" smtClean="0"/>
              <a:t>Примітка</a:t>
            </a:r>
            <a:r>
              <a:rPr lang="ru-RU" dirty="0" smtClean="0"/>
              <a:t>. </a:t>
            </a:r>
            <a:r>
              <a:rPr lang="ru-RU" dirty="0" err="1" smtClean="0"/>
              <a:t>Нащадки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будь-якого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тетраплоїдів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за </a:t>
            </a:r>
            <a:r>
              <a:rPr lang="ru-RU" dirty="0" err="1" smtClean="0"/>
              <a:t>решіткою</a:t>
            </a:r>
            <a:r>
              <a:rPr lang="ru-RU" dirty="0" smtClean="0"/>
              <a:t> </a:t>
            </a:r>
            <a:r>
              <a:rPr lang="ru-RU" dirty="0" err="1" smtClean="0"/>
              <a:t>Пеннета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ймовірностями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ГЕНЕТИКА ПОПУЛЯЦІЙ</a:t>
            </a:r>
          </a:p>
          <a:p>
            <a:r>
              <a:rPr lang="ru-RU" sz="1600" dirty="0" err="1" smtClean="0"/>
              <a:t>Методичні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вказівки</a:t>
            </a:r>
            <a:endParaRPr lang="ru-RU" sz="1600" dirty="0" smtClean="0"/>
          </a:p>
          <a:p>
            <a:r>
              <a:rPr lang="ru-RU" sz="1600" dirty="0" err="1" smtClean="0"/>
              <a:t>Населення</a:t>
            </a:r>
            <a:r>
              <a:rPr lang="ru-RU" sz="1600" dirty="0" smtClean="0"/>
              <a:t> –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група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особин</a:t>
            </a:r>
            <a:r>
              <a:rPr lang="ru-RU" sz="1600" dirty="0" smtClean="0"/>
              <a:t> одного виду,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загальний</a:t>
            </a:r>
            <a:r>
              <a:rPr lang="ru-RU" sz="1600" dirty="0" smtClean="0"/>
              <a:t> ареал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еволюційно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виробленими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адаптаціями</a:t>
            </a:r>
            <a:r>
              <a:rPr lang="ru-RU" sz="1600" dirty="0" smtClean="0"/>
              <a:t> до умов </a:t>
            </a:r>
            <a:r>
              <a:rPr lang="ru-RU" sz="1600" dirty="0" err="1" smtClean="0"/>
              <a:t>існування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Панміктична</a:t>
            </a:r>
            <a:r>
              <a:rPr lang="ru-RU" sz="1600" dirty="0" smtClean="0"/>
              <a:t> (</a:t>
            </a:r>
            <a:r>
              <a:rPr lang="ru-RU" sz="1600" dirty="0" err="1" smtClean="0"/>
              <a:t>менделівська</a:t>
            </a:r>
            <a:r>
              <a:rPr lang="ru-RU" sz="1600" dirty="0" smtClean="0"/>
              <a:t>) </a:t>
            </a:r>
            <a:r>
              <a:rPr lang="ru-RU" sz="1600" dirty="0" err="1" smtClean="0"/>
              <a:t>популяція</a:t>
            </a:r>
            <a:r>
              <a:rPr lang="ru-RU" sz="1600" dirty="0" smtClean="0"/>
              <a:t> </a:t>
            </a:r>
            <a:r>
              <a:rPr lang="ru-RU" sz="1600" dirty="0" err="1" smtClean="0"/>
              <a:t>характеризується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рівноймовірним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заплідненням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будь-якої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яйцеклітини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будь-яким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спермієм</a:t>
            </a:r>
            <a:r>
              <a:rPr lang="ru-RU" sz="1600" dirty="0" smtClean="0"/>
              <a:t>. </a:t>
            </a:r>
            <a:r>
              <a:rPr lang="ru-RU" sz="1600" dirty="0" err="1" smtClean="0"/>
              <a:t>Спадкування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цій</a:t>
            </a:r>
            <a:r>
              <a:rPr lang="ru-RU" sz="1600" dirty="0" smtClean="0"/>
              <a:t> </a:t>
            </a:r>
            <a:r>
              <a:rPr lang="ru-RU" sz="1600" dirty="0" err="1" smtClean="0"/>
              <a:t>популяції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характеризується</a:t>
            </a:r>
            <a:r>
              <a:rPr lang="ru-RU" sz="1600" dirty="0" smtClean="0"/>
              <a:t> законом </a:t>
            </a:r>
            <a:r>
              <a:rPr lang="ru-RU" sz="1600" dirty="0" err="1" smtClean="0"/>
              <a:t>Харді-Вайнберга</a:t>
            </a:r>
            <a:r>
              <a:rPr lang="ru-RU" sz="1600" dirty="0" smtClean="0"/>
              <a:t>: </a:t>
            </a:r>
            <a:r>
              <a:rPr lang="en-US" sz="1600" dirty="0" smtClean="0"/>
              <a:t>P2: AA + 2pq </a:t>
            </a:r>
            <a:r>
              <a:rPr lang="en-US" sz="1600" dirty="0" err="1" smtClean="0"/>
              <a:t>Aa</a:t>
            </a:r>
            <a:r>
              <a:rPr lang="en-US" sz="1600" dirty="0" smtClean="0"/>
              <a:t> + q2 </a:t>
            </a:r>
            <a:r>
              <a:rPr lang="en-US" sz="1600" dirty="0" err="1" smtClean="0"/>
              <a:t>aa</a:t>
            </a:r>
            <a:r>
              <a:rPr lang="en-US" sz="1600" dirty="0" smtClean="0"/>
              <a:t> = 1.</a:t>
            </a:r>
            <a:endParaRPr lang="uk-UA" sz="1600" dirty="0" smtClean="0"/>
          </a:p>
          <a:p>
            <a:r>
              <a:rPr lang="ru-RU" sz="1600" dirty="0" smtClean="0"/>
              <a:t>Цей закон </a:t>
            </a:r>
            <a:r>
              <a:rPr lang="ru-RU" sz="1600" dirty="0" err="1" smtClean="0"/>
              <a:t>відбиває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генетичну</a:t>
            </a:r>
            <a:r>
              <a:rPr lang="ru-RU" sz="1600" dirty="0" smtClean="0"/>
              <a:t> структуру </a:t>
            </a:r>
            <a:r>
              <a:rPr lang="ru-RU" sz="1600" dirty="0" err="1" smtClean="0"/>
              <a:t>популяцій</a:t>
            </a:r>
            <a:r>
              <a:rPr lang="ru-RU" sz="1600" dirty="0" smtClean="0"/>
              <a:t>: </a:t>
            </a:r>
            <a:r>
              <a:rPr lang="ru-RU" sz="1600" dirty="0" err="1" smtClean="0"/>
              <a:t>співвідношення</a:t>
            </a:r>
            <a:r>
              <a:rPr lang="ru-RU" sz="1600" dirty="0" smtClean="0"/>
              <a:t> у </a:t>
            </a:r>
            <a:r>
              <a:rPr lang="ru-RU" sz="1600" dirty="0" err="1" smtClean="0"/>
              <a:t>ній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генотипів</a:t>
            </a:r>
            <a:r>
              <a:rPr lang="ru-RU" sz="1600" dirty="0" smtClean="0"/>
              <a:t>. З </a:t>
            </a:r>
            <a:r>
              <a:rPr lang="ru-RU" sz="1600" dirty="0" err="1" smtClean="0"/>
              <a:t>урахуванням</a:t>
            </a:r>
            <a:r>
              <a:rPr lang="ru-RU" sz="1600" dirty="0" smtClean="0"/>
              <a:t> того,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en-US" sz="1600" dirty="0" smtClean="0"/>
              <a:t>p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en-US" sz="1600" dirty="0" smtClean="0"/>
              <a:t>q –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алелей</a:t>
            </a:r>
            <a:r>
              <a:rPr lang="ru-RU" sz="1600" dirty="0" smtClean="0"/>
              <a:t> (</a:t>
            </a:r>
            <a:r>
              <a:rPr lang="ru-RU" sz="1600" dirty="0" err="1" smtClean="0"/>
              <a:t>домінантної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рецесивної</a:t>
            </a:r>
            <a:r>
              <a:rPr lang="ru-RU" sz="1600" dirty="0" smtClean="0"/>
              <a:t>) </a:t>
            </a:r>
            <a:r>
              <a:rPr lang="ru-RU" sz="1600" dirty="0" err="1" smtClean="0"/>
              <a:t>та</a:t>
            </a:r>
            <a:r>
              <a:rPr lang="ru-RU" sz="1600" dirty="0" smtClean="0"/>
              <a:t> </a:t>
            </a:r>
            <a:r>
              <a:rPr lang="en-US" sz="1600" dirty="0" smtClean="0"/>
              <a:t>p + q = 1,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легко </a:t>
            </a:r>
            <a:r>
              <a:rPr lang="ru-RU" sz="1600" dirty="0" err="1" smtClean="0"/>
              <a:t>проводити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розрахунки</a:t>
            </a:r>
            <a:r>
              <a:rPr lang="ru-RU" sz="1600" dirty="0" smtClean="0"/>
              <a:t> частот </a:t>
            </a:r>
            <a:r>
              <a:rPr lang="ru-RU" sz="1600" dirty="0" err="1" smtClean="0"/>
              <a:t>алелей</a:t>
            </a:r>
            <a:r>
              <a:rPr lang="ru-RU" sz="1600" dirty="0" smtClean="0"/>
              <a:t> за формулою, </a:t>
            </a:r>
            <a:r>
              <a:rPr lang="ru-RU" sz="1600" dirty="0" err="1" smtClean="0"/>
              <a:t>знаючи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генотипів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 </a:t>
            </a:r>
            <a:r>
              <a:rPr lang="ru-RU" sz="1600" dirty="0" err="1" smtClean="0"/>
              <a:t>фенотипів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564904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Методи</a:t>
            </a:r>
            <a:r>
              <a:rPr lang="ru-RU" sz="1600" dirty="0" smtClean="0"/>
              <a:t> </a:t>
            </a:r>
            <a:r>
              <a:rPr lang="ru-RU" sz="1600" dirty="0" err="1" smtClean="0"/>
              <a:t>вирішення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завдань</a:t>
            </a:r>
            <a:endParaRPr lang="ru-RU" sz="1600" dirty="0" smtClean="0"/>
          </a:p>
          <a:p>
            <a:r>
              <a:rPr lang="ru-RU" sz="1600" dirty="0" err="1" smtClean="0"/>
              <a:t>Завдання</a:t>
            </a:r>
            <a:r>
              <a:rPr lang="ru-RU" sz="1600" dirty="0" smtClean="0"/>
              <a:t> № 1 У </a:t>
            </a:r>
            <a:r>
              <a:rPr lang="ru-RU" sz="1600" dirty="0" err="1" smtClean="0"/>
              <a:t>популяціях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середня</a:t>
            </a:r>
            <a:r>
              <a:rPr lang="ru-RU" sz="1600" dirty="0" smtClean="0"/>
              <a:t> частота </a:t>
            </a:r>
            <a:r>
              <a:rPr lang="ru-RU" sz="1600" dirty="0" err="1" smtClean="0"/>
              <a:t>альбіносів</a:t>
            </a:r>
            <a:r>
              <a:rPr lang="ru-RU" sz="1600" dirty="0" smtClean="0"/>
              <a:t> - 1 на 40 000. </a:t>
            </a:r>
            <a:r>
              <a:rPr lang="ru-RU" sz="1600" dirty="0" err="1" smtClean="0"/>
              <a:t>Визначте</a:t>
            </a:r>
            <a:r>
              <a:rPr lang="ru-RU" sz="1600" dirty="0" smtClean="0"/>
              <a:t> </a:t>
            </a:r>
            <a:r>
              <a:rPr lang="ru-RU" sz="1600" dirty="0" err="1" smtClean="0"/>
              <a:t>ймовірність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народження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дитини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альбіноса</a:t>
            </a:r>
            <a:r>
              <a:rPr lang="ru-RU" sz="1600" dirty="0" smtClean="0"/>
              <a:t> в </a:t>
            </a:r>
            <a:r>
              <a:rPr lang="ru-RU" sz="1600" dirty="0" err="1" smtClean="0"/>
              <a:t>шлюбі</a:t>
            </a:r>
            <a:r>
              <a:rPr lang="ru-RU" sz="1600" dirty="0" smtClean="0"/>
              <a:t> </a:t>
            </a:r>
            <a:r>
              <a:rPr lang="ru-RU" sz="1600" dirty="0" err="1" smtClean="0"/>
              <a:t>альбіноса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не </a:t>
            </a:r>
            <a:r>
              <a:rPr lang="ru-RU" sz="1600" dirty="0" err="1" smtClean="0"/>
              <a:t>альбіноскою.Позначення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Альбінізм</a:t>
            </a:r>
            <a:r>
              <a:rPr lang="ru-RU" sz="1600" dirty="0" smtClean="0"/>
              <a:t> - </a:t>
            </a:r>
            <a:r>
              <a:rPr lang="ru-RU" sz="1600" dirty="0" err="1" smtClean="0"/>
              <a:t>захворювання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контрольоване</a:t>
            </a:r>
            <a:r>
              <a:rPr lang="ru-RU" sz="1600" dirty="0" smtClean="0"/>
              <a:t> </a:t>
            </a:r>
            <a:r>
              <a:rPr lang="ru-RU" sz="1600" dirty="0" err="1" smtClean="0"/>
              <a:t>рецесивною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алелею</a:t>
            </a:r>
            <a:r>
              <a:rPr lang="ru-RU" sz="1600" dirty="0" smtClean="0"/>
              <a:t> а. </a:t>
            </a:r>
            <a:r>
              <a:rPr lang="ru-RU" sz="1600" dirty="0" err="1" smtClean="0"/>
              <a:t>Отже</a:t>
            </a:r>
            <a:r>
              <a:rPr lang="ru-RU" sz="1600" dirty="0" smtClean="0"/>
              <a:t>, </a:t>
            </a:r>
            <a:r>
              <a:rPr lang="ru-RU" sz="1600" dirty="0" err="1" smtClean="0"/>
              <a:t>альбіноси</a:t>
            </a:r>
            <a:r>
              <a:rPr lang="ru-RU" sz="1600" dirty="0" smtClean="0"/>
              <a:t> -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рецесивні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гомозиготи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аа</a:t>
            </a:r>
            <a:r>
              <a:rPr lang="ru-RU" sz="1600" dirty="0" smtClean="0"/>
              <a:t> (</a:t>
            </a:r>
            <a:r>
              <a:rPr lang="ru-RU" sz="1600" dirty="0" err="1" smtClean="0"/>
              <a:t>третій</a:t>
            </a:r>
            <a:r>
              <a:rPr lang="ru-RU" sz="1600" dirty="0" smtClean="0"/>
              <a:t> член у </a:t>
            </a:r>
            <a:r>
              <a:rPr lang="ru-RU" sz="1600" dirty="0" err="1" smtClean="0"/>
              <a:t>формулі</a:t>
            </a:r>
            <a:r>
              <a:rPr lang="ru-RU" sz="1600" dirty="0" smtClean="0"/>
              <a:t> </a:t>
            </a:r>
            <a:r>
              <a:rPr lang="ru-RU" sz="1600" dirty="0" err="1" smtClean="0"/>
              <a:t>Харді-Вайнберг</a:t>
            </a:r>
            <a:r>
              <a:rPr lang="ru-RU" sz="1600" dirty="0" smtClean="0"/>
              <a:t>). Частоту А </a:t>
            </a:r>
            <a:r>
              <a:rPr lang="ru-RU" sz="1600" dirty="0" err="1" smtClean="0"/>
              <a:t>позначимо</a:t>
            </a:r>
            <a:r>
              <a:rPr lang="ru-RU" sz="1600" dirty="0" smtClean="0"/>
              <a:t> через </a:t>
            </a:r>
            <a:r>
              <a:rPr lang="en-US" sz="1600" dirty="0" smtClean="0"/>
              <a:t>p, </a:t>
            </a:r>
            <a:r>
              <a:rPr lang="ru-RU" sz="1600" dirty="0" smtClean="0"/>
              <a:t>а частоту </a:t>
            </a:r>
            <a:r>
              <a:rPr lang="ru-RU" sz="1600" dirty="0" err="1" smtClean="0"/>
              <a:t>рецесивної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алелі</a:t>
            </a:r>
            <a:r>
              <a:rPr lang="ru-RU" sz="1600" dirty="0" smtClean="0"/>
              <a:t> а через </a:t>
            </a:r>
            <a:r>
              <a:rPr lang="en-US" sz="1600" dirty="0" smtClean="0"/>
              <a:t>q.</a:t>
            </a:r>
            <a:r>
              <a:rPr lang="ru-RU" sz="1600" dirty="0" err="1" smtClean="0"/>
              <a:t>Запис</a:t>
            </a:r>
            <a:r>
              <a:rPr lang="ru-RU" sz="1600" dirty="0" smtClean="0"/>
              <a:t> </a:t>
            </a:r>
            <a:r>
              <a:rPr lang="ru-RU" sz="1600" dirty="0" err="1" smtClean="0"/>
              <a:t>умови</a:t>
            </a:r>
            <a:r>
              <a:rPr lang="ru-RU" sz="1600" dirty="0" smtClean="0"/>
              <a:t>: Р: </a:t>
            </a:r>
            <a:r>
              <a:rPr lang="ru-RU" sz="1600" dirty="0" err="1" smtClean="0"/>
              <a:t>Аа</a:t>
            </a:r>
            <a:r>
              <a:rPr lang="ru-RU" sz="1600" dirty="0" smtClean="0"/>
              <a:t> × </a:t>
            </a:r>
            <a:r>
              <a:rPr lang="ru-RU" sz="1600" dirty="0" err="1" smtClean="0"/>
              <a:t>аа</a:t>
            </a:r>
            <a:r>
              <a:rPr lang="ru-RU" sz="1600" dirty="0" smtClean="0"/>
              <a:t>→</a:t>
            </a:r>
            <a:r>
              <a:rPr lang="en-US" sz="1600" dirty="0" smtClean="0"/>
              <a:t>F1: ½</a:t>
            </a:r>
            <a:r>
              <a:rPr lang="ru-RU" sz="1600" dirty="0" err="1" smtClean="0"/>
              <a:t>Аа</a:t>
            </a:r>
            <a:r>
              <a:rPr lang="ru-RU" sz="1600" dirty="0" smtClean="0"/>
              <a:t> + ½</a:t>
            </a:r>
            <a:r>
              <a:rPr lang="ru-RU" sz="1600" dirty="0" err="1" smtClean="0"/>
              <a:t>аа</a:t>
            </a:r>
            <a:r>
              <a:rPr lang="ru-RU" sz="1600" dirty="0" smtClean="0"/>
              <a:t> (яка </a:t>
            </a:r>
            <a:r>
              <a:rPr lang="ru-RU" sz="1600" dirty="0" err="1" smtClean="0"/>
              <a:t>їхня</a:t>
            </a:r>
            <a:r>
              <a:rPr lang="ru-RU" sz="1600" dirty="0" smtClean="0"/>
              <a:t> </a:t>
            </a:r>
            <a:r>
              <a:rPr lang="ru-RU" sz="1600" dirty="0" err="1" smtClean="0"/>
              <a:t>ймовірність</a:t>
            </a:r>
            <a:r>
              <a:rPr lang="ru-RU" sz="1600" dirty="0" smtClean="0"/>
              <a:t>?).</a:t>
            </a:r>
          </a:p>
          <a:p>
            <a:r>
              <a:rPr lang="ru-RU" sz="1600" dirty="0" err="1" smtClean="0"/>
              <a:t>Рішення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Частоти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генотипів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формулі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виражені</a:t>
            </a:r>
            <a:r>
              <a:rPr lang="ru-RU" sz="1600" dirty="0" smtClean="0"/>
              <a:t> </a:t>
            </a:r>
            <a:r>
              <a:rPr lang="ru-RU" sz="1600" dirty="0" err="1" smtClean="0"/>
              <a:t>у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частках</a:t>
            </a:r>
            <a:r>
              <a:rPr lang="ru-RU" sz="1600" dirty="0" smtClean="0"/>
              <a:t> </a:t>
            </a:r>
            <a:r>
              <a:rPr lang="ru-RU" sz="1600" dirty="0" err="1" smtClean="0"/>
              <a:t>одиниці</a:t>
            </a:r>
            <a:r>
              <a:rPr lang="ru-RU" sz="1600" dirty="0" smtClean="0"/>
              <a:t> (не в % </a:t>
            </a:r>
            <a:r>
              <a:rPr lang="ru-RU" sz="1600" dirty="0" err="1" smtClean="0"/>
              <a:t>і</a:t>
            </a:r>
            <a:r>
              <a:rPr lang="ru-RU" sz="1600" dirty="0" smtClean="0"/>
              <a:t> не в </a:t>
            </a:r>
            <a:r>
              <a:rPr lang="ru-RU" sz="1600" dirty="0" err="1" smtClean="0"/>
              <a:t>абсолютних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одиницях</a:t>
            </a:r>
            <a:r>
              <a:rPr lang="ru-RU" sz="1600" dirty="0" smtClean="0"/>
              <a:t>). Нам </a:t>
            </a:r>
            <a:r>
              <a:rPr lang="ru-RU" sz="1600" dirty="0" err="1" smtClean="0"/>
              <a:t>відома</a:t>
            </a:r>
            <a:r>
              <a:rPr lang="ru-RU" sz="1600" dirty="0" smtClean="0"/>
              <a:t> частота </a:t>
            </a:r>
            <a:r>
              <a:rPr lang="ru-RU" sz="1600" dirty="0" err="1" smtClean="0"/>
              <a:t>третього</a:t>
            </a:r>
            <a:r>
              <a:rPr lang="ru-RU" sz="1600" dirty="0" smtClean="0"/>
              <a:t> генотипу - </a:t>
            </a:r>
            <a:r>
              <a:rPr lang="ru-RU" sz="1600" dirty="0" err="1" smtClean="0"/>
              <a:t>аа</a:t>
            </a:r>
            <a:r>
              <a:rPr lang="ru-RU" sz="1600" dirty="0" smtClean="0"/>
              <a:t> = 1/40000 = </a:t>
            </a:r>
            <a:r>
              <a:rPr lang="en-US" sz="1600" dirty="0" smtClean="0"/>
              <a:t>q2. </a:t>
            </a:r>
            <a:r>
              <a:rPr lang="ru-RU" sz="1600" dirty="0" err="1" smtClean="0"/>
              <a:t>Звідси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частоту </a:t>
            </a:r>
            <a:r>
              <a:rPr lang="ru-RU" sz="1600" dirty="0" err="1" smtClean="0"/>
              <a:t>рецесивної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алелі</a:t>
            </a:r>
            <a:r>
              <a:rPr lang="ru-RU" sz="1600" dirty="0" smtClean="0"/>
              <a:t> в </a:t>
            </a:r>
            <a:r>
              <a:rPr lang="ru-RU" sz="1600" dirty="0" err="1" smtClean="0"/>
              <a:t>популяції</a:t>
            </a:r>
            <a:r>
              <a:rPr lang="ru-RU" sz="1600" dirty="0" smtClean="0"/>
              <a:t> як </a:t>
            </a:r>
            <a:r>
              <a:rPr lang="ru-RU" sz="1600" dirty="0" err="1" smtClean="0"/>
              <a:t>квадратний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корінь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частоти</a:t>
            </a:r>
            <a:r>
              <a:rPr lang="ru-RU" sz="1600" dirty="0" smtClean="0"/>
              <a:t> генотипу </a:t>
            </a:r>
            <a:r>
              <a:rPr lang="ru-RU" sz="1600" dirty="0" err="1" smtClean="0"/>
              <a:t>аа</a:t>
            </a:r>
            <a:r>
              <a:rPr lang="ru-RU" sz="1600" dirty="0" smtClean="0"/>
              <a:t>, вона </a:t>
            </a:r>
            <a:r>
              <a:rPr lang="ru-RU" sz="1600" dirty="0" err="1" smtClean="0"/>
              <a:t>приблизно</a:t>
            </a:r>
            <a:r>
              <a:rPr lang="ru-RU" sz="1600" dirty="0" smtClean="0"/>
              <a:t> </a:t>
            </a:r>
            <a:r>
              <a:rPr lang="ru-RU" sz="1600" dirty="0" err="1" smtClean="0"/>
              <a:t>дорівнює</a:t>
            </a:r>
            <a:r>
              <a:rPr lang="ru-RU" sz="1600" dirty="0" smtClean="0"/>
              <a:t> 1/141. </a:t>
            </a:r>
            <a:r>
              <a:rPr lang="ru-RU" sz="1600" dirty="0" err="1" smtClean="0"/>
              <a:t>Оскільки</a:t>
            </a:r>
            <a:r>
              <a:rPr lang="ru-RU" sz="1600" dirty="0" smtClean="0"/>
              <a:t> </a:t>
            </a:r>
            <a:r>
              <a:rPr lang="en-US" sz="1600" dirty="0" smtClean="0"/>
              <a:t>p + q = 1, </a:t>
            </a:r>
            <a:r>
              <a:rPr lang="ru-RU" sz="1600" dirty="0" smtClean="0"/>
              <a:t>то частота </a:t>
            </a:r>
            <a:r>
              <a:rPr lang="ru-RU" sz="1600" dirty="0" err="1" smtClean="0"/>
              <a:t>домінантної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алелі</a:t>
            </a:r>
            <a:r>
              <a:rPr lang="ru-RU" sz="1600" dirty="0" smtClean="0"/>
              <a:t> </a:t>
            </a:r>
            <a:r>
              <a:rPr lang="ru-RU" sz="1600" dirty="0" err="1" smtClean="0"/>
              <a:t>дорівнює</a:t>
            </a:r>
            <a:r>
              <a:rPr lang="ru-RU" sz="1600" dirty="0" smtClean="0"/>
              <a:t> 140/141. </a:t>
            </a:r>
            <a:r>
              <a:rPr lang="ru-RU" sz="1600" dirty="0" err="1" smtClean="0"/>
              <a:t>Знаходимо</a:t>
            </a:r>
            <a:r>
              <a:rPr lang="ru-RU" sz="1600" dirty="0" smtClean="0"/>
              <a:t> частоту </a:t>
            </a:r>
            <a:r>
              <a:rPr lang="ru-RU" sz="1600" dirty="0" err="1" smtClean="0"/>
              <a:t>гетерозигот</a:t>
            </a:r>
            <a:r>
              <a:rPr lang="ru-RU" sz="1600" dirty="0" smtClean="0"/>
              <a:t> </a:t>
            </a:r>
            <a:r>
              <a:rPr lang="ru-RU" sz="1600" dirty="0" err="1" smtClean="0"/>
              <a:t>Аа</a:t>
            </a:r>
            <a:r>
              <a:rPr lang="ru-RU" sz="1600" dirty="0" smtClean="0"/>
              <a:t> (</a:t>
            </a:r>
            <a:r>
              <a:rPr lang="ru-RU" sz="1600" dirty="0" err="1" smtClean="0"/>
              <a:t>другий</a:t>
            </a:r>
            <a:r>
              <a:rPr lang="ru-RU" sz="1600" dirty="0" smtClean="0"/>
              <a:t> член </a:t>
            </a:r>
            <a:r>
              <a:rPr lang="ru-RU" sz="1600" dirty="0" err="1" smtClean="0"/>
              <a:t>формули</a:t>
            </a:r>
            <a:r>
              <a:rPr lang="ru-RU" sz="1600" dirty="0" smtClean="0"/>
              <a:t>): 2</a:t>
            </a:r>
            <a:r>
              <a:rPr lang="en-US" sz="1600" dirty="0" err="1" smtClean="0"/>
              <a:t>pqAa</a:t>
            </a:r>
            <a:r>
              <a:rPr lang="en-US" sz="1600" dirty="0" smtClean="0"/>
              <a:t> = 2</a:t>
            </a:r>
            <a:r>
              <a:rPr lang="uk-UA" sz="1600" dirty="0" smtClean="0"/>
              <a:t> *</a:t>
            </a:r>
            <a:r>
              <a:rPr lang="en-US" sz="1600" dirty="0" smtClean="0"/>
              <a:t> 140/141</a:t>
            </a:r>
            <a:r>
              <a:rPr lang="uk-UA" sz="1600" dirty="0" smtClean="0"/>
              <a:t>*</a:t>
            </a:r>
            <a:r>
              <a:rPr lang="en-US" sz="1600" dirty="0" smtClean="0"/>
              <a:t> 1/141 ≈ 1/70. </a:t>
            </a:r>
            <a:r>
              <a:rPr lang="ru-RU" sz="1600" dirty="0" err="1" smtClean="0"/>
              <a:t>Імовірність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шлюбу</a:t>
            </a:r>
            <a:r>
              <a:rPr lang="ru-RU" sz="1600" dirty="0" smtClean="0"/>
              <a:t> </a:t>
            </a:r>
            <a:r>
              <a:rPr lang="ru-RU" sz="1600" dirty="0" err="1" smtClean="0"/>
              <a:t>альбіноса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неальбіноскою</a:t>
            </a:r>
            <a:r>
              <a:rPr lang="ru-RU" sz="1600" dirty="0" smtClean="0"/>
              <a:t> </a:t>
            </a:r>
            <a:r>
              <a:rPr lang="ru-RU" sz="1600" dirty="0" err="1" smtClean="0"/>
              <a:t>дорівнюватиме</a:t>
            </a:r>
            <a:r>
              <a:rPr lang="ru-RU" sz="1600" dirty="0" smtClean="0"/>
              <a:t> </a:t>
            </a:r>
            <a:r>
              <a:rPr lang="ru-RU" sz="1600" dirty="0" err="1" smtClean="0"/>
              <a:t>добутку</a:t>
            </a:r>
            <a:r>
              <a:rPr lang="ru-RU" sz="1600" dirty="0" smtClean="0"/>
              <a:t> </a:t>
            </a:r>
            <a:r>
              <a:rPr lang="ru-RU" sz="1600" dirty="0" err="1" smtClean="0"/>
              <a:t>ймовірностей</a:t>
            </a:r>
            <a:r>
              <a:rPr lang="ru-RU" sz="1600" dirty="0" smtClean="0"/>
              <a:t> </a:t>
            </a:r>
            <a:r>
              <a:rPr lang="ru-RU" sz="1600" dirty="0" err="1" smtClean="0"/>
              <a:t>їхньої</a:t>
            </a:r>
            <a:r>
              <a:rPr lang="ru-RU" sz="1600" dirty="0" smtClean="0"/>
              <a:t> </a:t>
            </a:r>
            <a:r>
              <a:rPr lang="ru-RU" sz="1600" dirty="0" err="1" smtClean="0"/>
              <a:t>зустрічальності</a:t>
            </a:r>
            <a:r>
              <a:rPr lang="ru-RU" sz="1600" dirty="0" smtClean="0"/>
              <a:t> в </a:t>
            </a:r>
            <a:r>
              <a:rPr lang="ru-RU" sz="1600" dirty="0" err="1" smtClean="0"/>
              <a:t>популяції</a:t>
            </a:r>
            <a:r>
              <a:rPr lang="ru-RU" sz="1600" dirty="0" smtClean="0"/>
              <a:t>: </a:t>
            </a:r>
            <a:r>
              <a:rPr lang="ru-RU" sz="1600" dirty="0" err="1" smtClean="0"/>
              <a:t>Аа</a:t>
            </a:r>
            <a:r>
              <a:rPr lang="ru-RU" sz="1600" dirty="0" smtClean="0"/>
              <a:t> × </a:t>
            </a:r>
            <a:r>
              <a:rPr lang="ru-RU" sz="1600" dirty="0" err="1" smtClean="0"/>
              <a:t>аа</a:t>
            </a:r>
            <a:r>
              <a:rPr lang="ru-RU" sz="1600" dirty="0" smtClean="0"/>
              <a:t> → 1/70 1/40 000 = 1/2 800 000. </a:t>
            </a:r>
            <a:r>
              <a:rPr lang="ru-RU" sz="1600" dirty="0" err="1" smtClean="0"/>
              <a:t>Враховуємо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½ </a:t>
            </a:r>
            <a:r>
              <a:rPr lang="ru-RU" sz="1600" dirty="0" err="1" smtClean="0"/>
              <a:t>дітей</a:t>
            </a:r>
            <a:r>
              <a:rPr lang="ru-RU" sz="1600" dirty="0" smtClean="0"/>
              <a:t> у </a:t>
            </a:r>
            <a:r>
              <a:rPr lang="ru-RU" sz="1600" dirty="0" err="1" smtClean="0"/>
              <a:t>цьому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шлюбі</a:t>
            </a:r>
            <a:r>
              <a:rPr lang="ru-RU" sz="1600" dirty="0" smtClean="0"/>
              <a:t> </a:t>
            </a:r>
            <a:r>
              <a:rPr lang="ru-RU" sz="1600" dirty="0" err="1" smtClean="0"/>
              <a:t>будуть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альбіносами</a:t>
            </a:r>
            <a:r>
              <a:rPr lang="ru-RU" sz="1600" dirty="0" smtClean="0"/>
              <a:t>, </a:t>
            </a:r>
            <a:r>
              <a:rPr lang="ru-RU" sz="1600" dirty="0" err="1" smtClean="0"/>
              <a:t>помножуємо</a:t>
            </a:r>
            <a:r>
              <a:rPr lang="ru-RU" sz="1600" dirty="0" smtClean="0"/>
              <a:t> </a:t>
            </a:r>
            <a:r>
              <a:rPr lang="ru-RU" sz="1600" dirty="0" err="1" smtClean="0"/>
              <a:t>цю</a:t>
            </a:r>
            <a:r>
              <a:rPr lang="ru-RU" sz="1600" dirty="0" smtClean="0"/>
              <a:t> </a:t>
            </a:r>
            <a:r>
              <a:rPr lang="ru-RU" sz="1600" dirty="0" err="1" smtClean="0"/>
              <a:t>ймовірність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одержуємо1/5 600 000.Відповідь. </a:t>
            </a:r>
            <a:r>
              <a:rPr lang="ru-RU" sz="1600" dirty="0" err="1" smtClean="0"/>
              <a:t>Імовірність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народження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дитини-альбіноса</a:t>
            </a:r>
            <a:r>
              <a:rPr lang="ru-RU" sz="1600" dirty="0" smtClean="0"/>
              <a:t> у </a:t>
            </a:r>
            <a:r>
              <a:rPr lang="ru-RU" sz="1600" dirty="0" err="1" smtClean="0"/>
              <a:t>шлюбі</a:t>
            </a:r>
            <a:r>
              <a:rPr lang="ru-RU" sz="1600" dirty="0" smtClean="0"/>
              <a:t> </a:t>
            </a:r>
            <a:r>
              <a:rPr lang="ru-RU" sz="1600" dirty="0" err="1" smtClean="0"/>
              <a:t>чоловіка-альбіноса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неальбіноскою</a:t>
            </a:r>
            <a:r>
              <a:rPr lang="ru-RU" sz="1600" dirty="0" smtClean="0"/>
              <a:t> </a:t>
            </a:r>
            <a:r>
              <a:rPr lang="ru-RU" sz="1600" dirty="0" err="1" smtClean="0"/>
              <a:t>жінкою</a:t>
            </a:r>
            <a:r>
              <a:rPr lang="ru-RU" sz="1600" dirty="0" smtClean="0"/>
              <a:t> </a:t>
            </a:r>
            <a:r>
              <a:rPr lang="ru-RU" sz="1600" dirty="0" err="1" smtClean="0"/>
              <a:t>дорівнює</a:t>
            </a:r>
            <a:r>
              <a:rPr lang="ru-RU" sz="1600" dirty="0" smtClean="0"/>
              <a:t> 1 на 5 600 000 </a:t>
            </a:r>
            <a:r>
              <a:rPr lang="ru-RU" sz="1600" dirty="0" err="1" smtClean="0"/>
              <a:t>народжень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 Взяли 4 </a:t>
            </a:r>
            <a:r>
              <a:rPr lang="ru-RU" dirty="0" err="1" smtClean="0"/>
              <a:t>рослини</a:t>
            </a:r>
            <a:r>
              <a:rPr lang="ru-RU" dirty="0" smtClean="0"/>
              <a:t> гороху </a:t>
            </a:r>
            <a:r>
              <a:rPr lang="ru-RU" dirty="0" err="1" smtClean="0"/>
              <a:t>червоноквіткових</a:t>
            </a:r>
            <a:r>
              <a:rPr lang="ru-RU" dirty="0" smtClean="0"/>
              <a:t> </a:t>
            </a:r>
            <a:r>
              <a:rPr lang="ru-RU" dirty="0" err="1" smtClean="0"/>
              <a:t>гетерозиготних</a:t>
            </a:r>
            <a:r>
              <a:rPr lang="ru-RU" dirty="0" smtClean="0"/>
              <a:t> (</a:t>
            </a:r>
            <a:r>
              <a:rPr lang="ru-RU" dirty="0" err="1" smtClean="0"/>
              <a:t>Аа</a:t>
            </a:r>
            <a:r>
              <a:rPr lang="ru-RU" dirty="0" smtClean="0"/>
              <a:t>) та 1 </a:t>
            </a:r>
            <a:r>
              <a:rPr lang="ru-RU" dirty="0" err="1" smtClean="0"/>
              <a:t>червоноквіткову</a:t>
            </a:r>
            <a:r>
              <a:rPr lang="ru-RU" dirty="0" smtClean="0"/>
              <a:t> </a:t>
            </a:r>
            <a:r>
              <a:rPr lang="ru-RU" dirty="0" err="1" smtClean="0"/>
              <a:t>гомозиготну</a:t>
            </a:r>
            <a:r>
              <a:rPr lang="ru-RU" dirty="0" smtClean="0"/>
              <a:t> (АА). Горох – </a:t>
            </a:r>
            <a:r>
              <a:rPr lang="ru-RU" dirty="0" err="1" smtClean="0"/>
              <a:t>самозапилювач</a:t>
            </a:r>
            <a:r>
              <a:rPr lang="ru-RU" dirty="0" smtClean="0"/>
              <a:t>. </a:t>
            </a:r>
            <a:r>
              <a:rPr lang="ru-RU" dirty="0" err="1" smtClean="0"/>
              <a:t>Визначте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генотипів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фенотипів</a:t>
            </a:r>
            <a:r>
              <a:rPr lang="ru-RU" dirty="0" smtClean="0"/>
              <a:t> у </a:t>
            </a:r>
            <a:r>
              <a:rPr lang="en-US" dirty="0" smtClean="0"/>
              <a:t>F4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980728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2.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гамети</a:t>
            </a:r>
            <a:r>
              <a:rPr lang="ru-RU" dirty="0" smtClean="0"/>
              <a:t>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триплоїди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 ААА, ААА?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162880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3.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відсоток</a:t>
            </a:r>
            <a:r>
              <a:rPr lang="ru-RU" dirty="0" smtClean="0"/>
              <a:t> </a:t>
            </a:r>
            <a:r>
              <a:rPr lang="ru-RU" dirty="0" err="1" smtClean="0"/>
              <a:t>кросинговера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генами А </a:t>
            </a:r>
            <a:r>
              <a:rPr lang="ru-RU" dirty="0" err="1" smtClean="0"/>
              <a:t>і</a:t>
            </a:r>
            <a:r>
              <a:rPr lang="ru-RU" dirty="0" smtClean="0"/>
              <a:t> В у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Aabb</a:t>
            </a:r>
            <a:r>
              <a:rPr lang="ru-RU" dirty="0" smtClean="0"/>
              <a:t> × </a:t>
            </a:r>
            <a:r>
              <a:rPr lang="ru-RU" dirty="0" err="1" smtClean="0"/>
              <a:t>aabb</a:t>
            </a:r>
            <a:r>
              <a:rPr lang="ru-RU" dirty="0" smtClean="0"/>
              <a:t>. </a:t>
            </a:r>
            <a:r>
              <a:rPr lang="ru-RU" dirty="0" err="1" smtClean="0"/>
              <a:t>Зчеплені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,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незчеплених</a:t>
            </a:r>
            <a:r>
              <a:rPr lang="ru-RU" dirty="0" smtClean="0"/>
              <a:t>, </a:t>
            </a:r>
            <a:r>
              <a:rPr lang="ru-RU" dirty="0" err="1" smtClean="0"/>
              <a:t>позначаються</a:t>
            </a:r>
            <a:r>
              <a:rPr lang="ru-RU" dirty="0" smtClean="0"/>
              <a:t> так: </a:t>
            </a:r>
            <a:r>
              <a:rPr lang="ru-RU" dirty="0" err="1" smtClean="0"/>
              <a:t>Aabb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92696"/>
            <a:ext cx="9144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Зчеплене</a:t>
            </a:r>
            <a:r>
              <a:rPr lang="ru-RU" sz="2000" dirty="0" smtClean="0"/>
              <a:t> </a:t>
            </a:r>
            <a:r>
              <a:rPr lang="ru-RU" sz="2000" dirty="0" err="1" smtClean="0"/>
              <a:t>успадкування</a:t>
            </a:r>
            <a:r>
              <a:rPr lang="ru-RU" sz="2000" dirty="0" smtClean="0"/>
              <a:t> –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спільна</a:t>
            </a:r>
            <a:r>
              <a:rPr lang="ru-RU" sz="2000" dirty="0" smtClean="0"/>
              <a:t> передача </a:t>
            </a:r>
            <a:r>
              <a:rPr lang="ru-RU" sz="2000" dirty="0" err="1" smtClean="0"/>
              <a:t>ознак</a:t>
            </a:r>
            <a:r>
              <a:rPr lang="ru-RU" sz="2000" dirty="0" smtClean="0"/>
              <a:t> (</a:t>
            </a:r>
            <a:r>
              <a:rPr lang="ru-RU" sz="2000" dirty="0" err="1" smtClean="0"/>
              <a:t>детермінуючих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генів</a:t>
            </a:r>
            <a:r>
              <a:rPr lang="ru-RU" sz="2000" dirty="0" smtClean="0"/>
              <a:t>)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батьків</a:t>
            </a:r>
            <a:r>
              <a:rPr lang="ru-RU" sz="2000" dirty="0" smtClean="0"/>
              <a:t> до </a:t>
            </a:r>
            <a:r>
              <a:rPr lang="ru-RU" sz="2000" dirty="0" err="1" smtClean="0"/>
              <a:t>нащадків</a:t>
            </a:r>
            <a:r>
              <a:rPr lang="ru-RU" sz="2000" dirty="0" smtClean="0"/>
              <a:t>. Причина </a:t>
            </a:r>
            <a:r>
              <a:rPr lang="ru-RU" sz="2000" dirty="0" err="1" smtClean="0"/>
              <a:t>цього</a:t>
            </a:r>
            <a:r>
              <a:rPr lang="ru-RU" sz="2000" dirty="0" smtClean="0"/>
              <a:t> – </a:t>
            </a:r>
            <a:r>
              <a:rPr lang="ru-RU" sz="2000" dirty="0" err="1" smtClean="0"/>
              <a:t>розташування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генів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аналізуються</a:t>
            </a:r>
            <a:r>
              <a:rPr lang="ru-RU" sz="2000" dirty="0" smtClean="0"/>
              <a:t>, в </a:t>
            </a:r>
            <a:r>
              <a:rPr lang="ru-RU" sz="2000" dirty="0" err="1" smtClean="0"/>
              <a:t>одній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парі</a:t>
            </a:r>
            <a:r>
              <a:rPr lang="ru-RU" sz="2000" dirty="0" smtClean="0"/>
              <a:t> </a:t>
            </a:r>
            <a:r>
              <a:rPr lang="ru-RU" sz="2000" dirty="0" err="1" smtClean="0"/>
              <a:t>гомологічних</a:t>
            </a:r>
            <a:r>
              <a:rPr lang="ru-RU" sz="2000" dirty="0" smtClean="0"/>
              <a:t> хромосом. </a:t>
            </a:r>
            <a:r>
              <a:rPr lang="ru-RU" sz="2000" dirty="0" err="1" smtClean="0"/>
              <a:t>Група</a:t>
            </a:r>
            <a:r>
              <a:rPr lang="ru-RU" sz="2000" dirty="0" smtClean="0"/>
              <a:t> </a:t>
            </a:r>
            <a:r>
              <a:rPr lang="ru-RU" sz="2000" dirty="0" err="1" smtClean="0"/>
              <a:t>генів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успадковуються</a:t>
            </a:r>
            <a:r>
              <a:rPr lang="ru-RU" sz="2000" dirty="0" smtClean="0"/>
              <a:t> разом, </a:t>
            </a:r>
            <a:r>
              <a:rPr lang="ru-RU" sz="2000" dirty="0" err="1" smtClean="0"/>
              <a:t>називається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групою</a:t>
            </a:r>
            <a:r>
              <a:rPr lang="ru-RU" sz="2000" dirty="0" smtClean="0"/>
              <a:t> </a:t>
            </a:r>
            <a:r>
              <a:rPr lang="ru-RU" sz="2000" dirty="0" err="1" smtClean="0"/>
              <a:t>зчеплення</a:t>
            </a:r>
            <a:r>
              <a:rPr lang="ru-RU" sz="2000" dirty="0" smtClean="0"/>
              <a:t>. </a:t>
            </a:r>
            <a:r>
              <a:rPr lang="ru-RU" sz="2000" dirty="0" err="1" smtClean="0"/>
              <a:t>Ці</a:t>
            </a:r>
            <a:r>
              <a:rPr lang="ru-RU" sz="2000" dirty="0" smtClean="0"/>
              <a:t> </a:t>
            </a:r>
            <a:r>
              <a:rPr lang="ru-RU" sz="2000" dirty="0" err="1" smtClean="0"/>
              <a:t>гени</a:t>
            </a:r>
            <a:r>
              <a:rPr lang="ru-RU" sz="2000" dirty="0" smtClean="0"/>
              <a:t> </a:t>
            </a:r>
            <a:r>
              <a:rPr lang="ru-RU" sz="2000" dirty="0" err="1" smtClean="0"/>
              <a:t>локалізовані</a:t>
            </a:r>
            <a:r>
              <a:rPr lang="ru-RU" sz="2000" dirty="0" smtClean="0"/>
              <a:t> в </a:t>
            </a:r>
            <a:r>
              <a:rPr lang="ru-RU" sz="2000" dirty="0" err="1" smtClean="0"/>
              <a:t>одній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парі</a:t>
            </a:r>
            <a:r>
              <a:rPr lang="ru-RU" sz="2000" dirty="0" smtClean="0"/>
              <a:t> </a:t>
            </a:r>
            <a:r>
              <a:rPr lang="ru-RU" sz="2000" dirty="0" err="1" smtClean="0"/>
              <a:t>гомологічних</a:t>
            </a:r>
            <a:r>
              <a:rPr lang="ru-RU" sz="2000" dirty="0" smtClean="0"/>
              <a:t> хромосом.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err="1" smtClean="0"/>
              <a:t>гени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передаються</a:t>
            </a:r>
            <a:r>
              <a:rPr lang="ru-RU" sz="2000" dirty="0" smtClean="0"/>
              <a:t> разом </a:t>
            </a:r>
            <a:r>
              <a:rPr lang="ru-RU" sz="2000" dirty="0" err="1" smtClean="0"/>
              <a:t>завжди</a:t>
            </a:r>
            <a:r>
              <a:rPr lang="ru-RU" sz="2000" dirty="0" smtClean="0"/>
              <a:t>, </a:t>
            </a:r>
            <a:r>
              <a:rPr lang="ru-RU" sz="2000" dirty="0" err="1" smtClean="0"/>
              <a:t>говорять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повне</a:t>
            </a:r>
            <a:r>
              <a:rPr lang="ru-RU" sz="2000" dirty="0" smtClean="0"/>
              <a:t> </a:t>
            </a:r>
            <a:r>
              <a:rPr lang="ru-RU" sz="2000" dirty="0" err="1" smtClean="0"/>
              <a:t>зчеплення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генів</a:t>
            </a:r>
            <a:r>
              <a:rPr lang="ru-RU" sz="2000" dirty="0" smtClean="0"/>
              <a:t>. </a:t>
            </a:r>
            <a:r>
              <a:rPr lang="ru-RU" sz="2000" dirty="0" err="1" smtClean="0"/>
              <a:t>Однак</a:t>
            </a:r>
            <a:r>
              <a:rPr lang="ru-RU" sz="2000" dirty="0" smtClean="0"/>
              <a:t> </a:t>
            </a:r>
            <a:r>
              <a:rPr lang="ru-RU" sz="2000" dirty="0" err="1" smtClean="0"/>
              <a:t>таке</a:t>
            </a:r>
            <a:r>
              <a:rPr lang="ru-RU" sz="2000" dirty="0" smtClean="0"/>
              <a:t> </a:t>
            </a:r>
            <a:r>
              <a:rPr lang="ru-RU" sz="2000" dirty="0" err="1" smtClean="0"/>
              <a:t>явище</a:t>
            </a:r>
            <a:r>
              <a:rPr lang="ru-RU" sz="2000" dirty="0" smtClean="0"/>
              <a:t> </a:t>
            </a:r>
            <a:r>
              <a:rPr lang="ru-RU" sz="2000" dirty="0" err="1" smtClean="0"/>
              <a:t>трапляється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дуже</a:t>
            </a:r>
            <a:r>
              <a:rPr lang="ru-RU" sz="2000" dirty="0" smtClean="0"/>
              <a:t> </a:t>
            </a:r>
            <a:r>
              <a:rPr lang="ru-RU" sz="2000" dirty="0" err="1" smtClean="0"/>
              <a:t>рідко</a:t>
            </a:r>
            <a:r>
              <a:rPr lang="ru-RU" sz="2000" dirty="0" smtClean="0"/>
              <a:t> (</a:t>
            </a:r>
            <a:r>
              <a:rPr lang="ru-RU" sz="2000" dirty="0" err="1" smtClean="0"/>
              <a:t>самці</a:t>
            </a:r>
            <a:r>
              <a:rPr lang="ru-RU" sz="2000" dirty="0" smtClean="0"/>
              <a:t> </a:t>
            </a:r>
            <a:r>
              <a:rPr lang="ru-RU" sz="2000" dirty="0" err="1" smtClean="0"/>
              <a:t>дрозофіли</a:t>
            </a:r>
            <a:r>
              <a:rPr lang="ru-RU" sz="2000" dirty="0" smtClean="0"/>
              <a:t>). </a:t>
            </a:r>
            <a:r>
              <a:rPr lang="ru-RU" sz="2000" dirty="0" err="1" smtClean="0"/>
              <a:t>Найчастіше</a:t>
            </a:r>
            <a:r>
              <a:rPr lang="ru-RU" sz="2000" dirty="0" smtClean="0"/>
              <a:t> в </a:t>
            </a:r>
            <a:r>
              <a:rPr lang="ru-RU" sz="2000" dirty="0" err="1" smtClean="0"/>
              <a:t>мейозі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міжгенній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ділянці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тією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іншою</a:t>
            </a:r>
            <a:r>
              <a:rPr lang="ru-RU" sz="2000" dirty="0" smtClean="0"/>
              <a:t> частотою (</a:t>
            </a:r>
            <a:r>
              <a:rPr lang="ru-RU" sz="2000" dirty="0" err="1"/>
              <a:t>й</a:t>
            </a:r>
            <a:r>
              <a:rPr lang="ru-RU" sz="2000" dirty="0" err="1" smtClean="0"/>
              <a:t>мовірністю</a:t>
            </a:r>
            <a:r>
              <a:rPr lang="ru-RU" sz="2000" dirty="0" smtClean="0"/>
              <a:t>) </a:t>
            </a:r>
            <a:r>
              <a:rPr lang="ru-RU" sz="2000" dirty="0" err="1" smtClean="0"/>
              <a:t>відбувається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кросинговер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призводить</a:t>
            </a:r>
            <a:r>
              <a:rPr lang="ru-RU" sz="2000" dirty="0" smtClean="0"/>
              <a:t> до </a:t>
            </a:r>
            <a:r>
              <a:rPr lang="ru-RU" sz="2000" dirty="0" err="1" smtClean="0"/>
              <a:t>порушення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зчепленого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успадкування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появи</a:t>
            </a:r>
            <a:r>
              <a:rPr lang="ru-RU" sz="2000" dirty="0" smtClean="0"/>
              <a:t> </a:t>
            </a:r>
            <a:r>
              <a:rPr lang="ru-RU" sz="2000" dirty="0" err="1" smtClean="0"/>
              <a:t>рекомбінантних</a:t>
            </a:r>
            <a:r>
              <a:rPr lang="ru-RU" sz="2000" dirty="0" smtClean="0"/>
              <a:t> (</a:t>
            </a:r>
            <a:r>
              <a:rPr lang="ru-RU" sz="2000" dirty="0" err="1" smtClean="0"/>
              <a:t>кросоверних</a:t>
            </a:r>
            <a:r>
              <a:rPr lang="ru-RU" sz="2000" dirty="0" smtClean="0"/>
              <a:t>) </a:t>
            </a:r>
            <a:r>
              <a:rPr lang="ru-RU" sz="2000" dirty="0" err="1" smtClean="0"/>
              <a:t>нащадків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містять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двох</a:t>
            </a:r>
            <a:r>
              <a:rPr lang="ru-RU" sz="2000" dirty="0" smtClean="0"/>
              <a:t> </a:t>
            </a:r>
            <a:r>
              <a:rPr lang="ru-RU" sz="2000" dirty="0" err="1" smtClean="0"/>
              <a:t>аналізованих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ознак</a:t>
            </a:r>
            <a:r>
              <a:rPr lang="ru-RU" sz="2000" dirty="0" smtClean="0"/>
              <a:t> один </a:t>
            </a:r>
            <a:r>
              <a:rPr lang="ru-RU" sz="2000" dirty="0" err="1" smtClean="0"/>
              <a:t>материнський</a:t>
            </a:r>
            <a:r>
              <a:rPr lang="ru-RU" sz="2000" dirty="0" smtClean="0"/>
              <a:t> та </a:t>
            </a:r>
            <a:r>
              <a:rPr lang="ru-RU" sz="2000" dirty="0" err="1" smtClean="0"/>
              <a:t>другий</a:t>
            </a:r>
            <a:r>
              <a:rPr lang="ru-RU" sz="2000" dirty="0" smtClean="0"/>
              <a:t> </a:t>
            </a:r>
            <a:r>
              <a:rPr lang="ru-RU" sz="2000" dirty="0" err="1" smtClean="0"/>
              <a:t>батьківський</a:t>
            </a:r>
            <a:r>
              <a:rPr lang="ru-RU" sz="2000" dirty="0" smtClean="0"/>
              <a:t>.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називається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неповним</a:t>
            </a:r>
            <a:r>
              <a:rPr lang="ru-RU" sz="2000" dirty="0" smtClean="0"/>
              <a:t>,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частковим</a:t>
            </a:r>
            <a:r>
              <a:rPr lang="ru-RU" sz="2000" dirty="0" smtClean="0"/>
              <a:t> </a:t>
            </a:r>
            <a:r>
              <a:rPr lang="ru-RU" sz="2000" dirty="0" err="1" smtClean="0"/>
              <a:t>зчепленням.Частка</a:t>
            </a:r>
            <a:r>
              <a:rPr lang="ru-RU" sz="2000" dirty="0" smtClean="0"/>
              <a:t> </a:t>
            </a:r>
            <a:r>
              <a:rPr lang="ru-RU" sz="2000" dirty="0" err="1" smtClean="0"/>
              <a:t>кросоверних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нащадків</a:t>
            </a:r>
            <a:r>
              <a:rPr lang="ru-RU" sz="2000" dirty="0" smtClean="0"/>
              <a:t> в </a:t>
            </a:r>
            <a:r>
              <a:rPr lang="ru-RU" sz="2000" dirty="0" err="1" smtClean="0"/>
              <a:t>схрещуванні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аналізує</a:t>
            </a:r>
            <a:r>
              <a:rPr lang="ru-RU" sz="2000" dirty="0" smtClean="0"/>
              <a:t>, </a:t>
            </a:r>
            <a:r>
              <a:rPr lang="ru-RU" sz="2000" dirty="0" err="1" smtClean="0"/>
              <a:t>виражена</a:t>
            </a:r>
            <a:r>
              <a:rPr lang="ru-RU" sz="2000" dirty="0" smtClean="0"/>
              <a:t> у </a:t>
            </a:r>
            <a:r>
              <a:rPr lang="ru-RU" sz="2000" dirty="0" err="1" smtClean="0"/>
              <a:t>відсотках</a:t>
            </a:r>
            <a:r>
              <a:rPr lang="ru-RU" sz="2000" dirty="0" smtClean="0"/>
              <a:t> (</a:t>
            </a:r>
            <a:r>
              <a:rPr lang="ru-RU" sz="2000" dirty="0" err="1" smtClean="0"/>
              <a:t>морганідах</a:t>
            </a:r>
            <a:r>
              <a:rPr lang="ru-RU" sz="2000" dirty="0" smtClean="0"/>
              <a:t>), </a:t>
            </a:r>
            <a:r>
              <a:rPr lang="ru-RU" sz="2000" dirty="0" err="1" smtClean="0"/>
              <a:t>називається</a:t>
            </a:r>
            <a:r>
              <a:rPr lang="ru-RU" sz="2000" dirty="0" smtClean="0"/>
              <a:t> силою </a:t>
            </a:r>
            <a:r>
              <a:rPr lang="ru-RU" sz="2000" dirty="0" err="1" smtClean="0"/>
              <a:t>зчеплення</a:t>
            </a:r>
            <a:r>
              <a:rPr lang="ru-RU" sz="2000" dirty="0" smtClean="0"/>
              <a:t>. Вона </a:t>
            </a:r>
            <a:r>
              <a:rPr lang="ru-RU" sz="2000" dirty="0" err="1" smtClean="0"/>
              <a:t>завжди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пропорційна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відстані</a:t>
            </a:r>
            <a:r>
              <a:rPr lang="ru-RU" sz="2000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генами в </a:t>
            </a:r>
            <a:r>
              <a:rPr lang="ru-RU" sz="2000" dirty="0" err="1" smtClean="0"/>
              <a:t>парі</a:t>
            </a:r>
            <a:r>
              <a:rPr lang="ru-RU" sz="2000" dirty="0" smtClean="0"/>
              <a:t> </a:t>
            </a:r>
            <a:r>
              <a:rPr lang="ru-RU" sz="2000" dirty="0" err="1" smtClean="0"/>
              <a:t>гомологічних</a:t>
            </a:r>
            <a:r>
              <a:rPr lang="ru-RU" sz="2000" dirty="0" smtClean="0"/>
              <a:t> хромосом, тому </a:t>
            </a:r>
            <a:r>
              <a:rPr lang="ru-RU" sz="2000" dirty="0" err="1" smtClean="0"/>
              <a:t>використовується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побудови</a:t>
            </a:r>
            <a:r>
              <a:rPr lang="ru-RU" sz="2000" dirty="0" smtClean="0"/>
              <a:t> </a:t>
            </a:r>
            <a:r>
              <a:rPr lang="ru-RU" sz="2000" dirty="0" err="1" smtClean="0"/>
              <a:t>генетичних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факторіальних</a:t>
            </a:r>
            <a:r>
              <a:rPr lang="ru-RU" sz="2000" dirty="0" smtClean="0"/>
              <a:t> карт хромосом,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відносними</a:t>
            </a:r>
            <a:r>
              <a:rPr lang="ru-RU" sz="2000" dirty="0" smtClean="0"/>
              <a:t>, а не </a:t>
            </a:r>
            <a:r>
              <a:rPr lang="ru-RU" sz="2000" dirty="0" err="1" smtClean="0"/>
              <a:t>абсолютними</a:t>
            </a:r>
            <a:r>
              <a:rPr lang="ru-RU" sz="2000" dirty="0" smtClean="0"/>
              <a:t> (на </a:t>
            </a:r>
            <a:r>
              <a:rPr lang="ru-RU" sz="2000" dirty="0" err="1" smtClean="0"/>
              <a:t>відміну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фізичних</a:t>
            </a:r>
            <a:r>
              <a:rPr lang="ru-RU" sz="2000" dirty="0" smtClean="0"/>
              <a:t>, 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, </a:t>
            </a:r>
            <a:r>
              <a:rPr lang="ru-RU" sz="2000" dirty="0" err="1" smtClean="0"/>
              <a:t>цитологічних</a:t>
            </a:r>
            <a:r>
              <a:rPr lang="ru-RU" sz="2000" dirty="0" smtClean="0"/>
              <a:t> карт).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Позначення</a:t>
            </a:r>
            <a:r>
              <a:rPr lang="ru-RU" dirty="0" smtClean="0"/>
              <a:t>. При </a:t>
            </a:r>
            <a:r>
              <a:rPr lang="ru-RU" dirty="0" err="1" smtClean="0"/>
              <a:t>аналізі</a:t>
            </a:r>
            <a:r>
              <a:rPr lang="ru-RU" dirty="0" smtClean="0"/>
              <a:t> </a:t>
            </a:r>
            <a:r>
              <a:rPr lang="ru-RU" dirty="0" err="1" smtClean="0"/>
              <a:t>успадкування</a:t>
            </a:r>
            <a:r>
              <a:rPr lang="ru-RU" dirty="0" smtClean="0"/>
              <a:t> </a:t>
            </a:r>
            <a:r>
              <a:rPr lang="ru-RU" dirty="0" err="1" smtClean="0"/>
              <a:t>зчеплених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запис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дробу</a:t>
            </a:r>
            <a:r>
              <a:rPr lang="ru-RU" dirty="0" smtClean="0"/>
              <a:t>. Записана в </a:t>
            </a:r>
            <a:r>
              <a:rPr lang="ru-RU" dirty="0" err="1" smtClean="0"/>
              <a:t>чисельнику</a:t>
            </a:r>
            <a:r>
              <a:rPr lang="ru-RU" dirty="0" smtClean="0"/>
              <a:t> </a:t>
            </a:r>
            <a:r>
              <a:rPr lang="ru-RU" dirty="0" err="1" smtClean="0"/>
              <a:t>послідовність</a:t>
            </a:r>
            <a:r>
              <a:rPr lang="ru-RU" dirty="0" smtClean="0"/>
              <a:t> </a:t>
            </a:r>
            <a:r>
              <a:rPr lang="ru-RU" dirty="0" err="1" smtClean="0"/>
              <a:t>літер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</a:t>
            </a:r>
            <a:r>
              <a:rPr lang="ru-RU" dirty="0" err="1" smtClean="0"/>
              <a:t>відображає</a:t>
            </a:r>
            <a:r>
              <a:rPr lang="ru-RU" dirty="0" smtClean="0"/>
              <a:t> </a:t>
            </a:r>
            <a:r>
              <a:rPr lang="ru-RU" dirty="0" err="1" smtClean="0"/>
              <a:t>лінійну</a:t>
            </a:r>
            <a:r>
              <a:rPr lang="ru-RU" dirty="0" smtClean="0"/>
              <a:t> </a:t>
            </a:r>
            <a:r>
              <a:rPr lang="ru-RU" dirty="0" err="1" smtClean="0"/>
              <a:t>послідовність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пари </a:t>
            </a:r>
            <a:r>
              <a:rPr lang="ru-RU" dirty="0" err="1" smtClean="0"/>
              <a:t>гомологічних</a:t>
            </a:r>
            <a:r>
              <a:rPr lang="ru-RU" dirty="0" smtClean="0"/>
              <a:t> хромосом (</a:t>
            </a:r>
            <a:r>
              <a:rPr lang="ru-RU" dirty="0" err="1" smtClean="0"/>
              <a:t>материнської</a:t>
            </a:r>
            <a:r>
              <a:rPr lang="ru-RU" dirty="0" smtClean="0"/>
              <a:t>), а в </a:t>
            </a:r>
            <a:r>
              <a:rPr lang="ru-RU" dirty="0" err="1" smtClean="0"/>
              <a:t>знаменнику</a:t>
            </a:r>
            <a:r>
              <a:rPr lang="ru-RU" dirty="0" smtClean="0"/>
              <a:t> -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іншій</a:t>
            </a:r>
            <a:r>
              <a:rPr lang="ru-RU" dirty="0" smtClean="0"/>
              <a:t> </a:t>
            </a:r>
            <a:r>
              <a:rPr lang="ru-RU" dirty="0" err="1" smtClean="0"/>
              <a:t>хромосомі</a:t>
            </a:r>
            <a:r>
              <a:rPr lang="ru-RU" dirty="0" smtClean="0"/>
              <a:t> (</a:t>
            </a:r>
            <a:r>
              <a:rPr lang="ru-RU" dirty="0" err="1" smtClean="0"/>
              <a:t>батьківській</a:t>
            </a:r>
            <a:r>
              <a:rPr lang="ru-RU" dirty="0" smtClean="0"/>
              <a:t>).</a:t>
            </a:r>
            <a:r>
              <a:rPr lang="ru-RU" dirty="0" err="1" smtClean="0"/>
              <a:t>Рецесивні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малими</a:t>
            </a:r>
            <a:r>
              <a:rPr lang="ru-RU" dirty="0" smtClean="0"/>
              <a:t> </a:t>
            </a:r>
            <a:r>
              <a:rPr lang="ru-RU" dirty="0" err="1" smtClean="0"/>
              <a:t>літерами</a:t>
            </a:r>
            <a:r>
              <a:rPr lang="ru-RU" dirty="0" smtClean="0"/>
              <a:t> </a:t>
            </a:r>
            <a:r>
              <a:rPr lang="ru-RU" dirty="0" err="1" smtClean="0"/>
              <a:t>латинського</a:t>
            </a:r>
            <a:r>
              <a:rPr lang="ru-RU" dirty="0" smtClean="0"/>
              <a:t> </a:t>
            </a:r>
            <a:r>
              <a:rPr lang="ru-RU" dirty="0" err="1" smtClean="0"/>
              <a:t>алфавіту</a:t>
            </a:r>
            <a:r>
              <a:rPr lang="ru-RU" dirty="0" smtClean="0"/>
              <a:t> (</a:t>
            </a:r>
            <a:r>
              <a:rPr lang="en-US" dirty="0" smtClean="0"/>
              <a:t>w), </a:t>
            </a:r>
            <a:r>
              <a:rPr lang="ru-RU" dirty="0" smtClean="0"/>
              <a:t>а </a:t>
            </a:r>
            <a:r>
              <a:rPr lang="ru-RU" dirty="0" err="1" smtClean="0"/>
              <a:t>домінантні</a:t>
            </a:r>
            <a:r>
              <a:rPr lang="ru-RU" dirty="0" smtClean="0"/>
              <a:t> </a:t>
            </a:r>
            <a:r>
              <a:rPr lang="ru-RU" dirty="0" err="1" smtClean="0"/>
              <a:t>тієї</a:t>
            </a:r>
            <a:r>
              <a:rPr lang="ru-RU" dirty="0" smtClean="0"/>
              <a:t> ж </a:t>
            </a:r>
            <a:r>
              <a:rPr lang="ru-RU" dirty="0" err="1" smtClean="0"/>
              <a:t>літерою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знаком + в </a:t>
            </a:r>
            <a:r>
              <a:rPr lang="ru-RU" dirty="0" err="1" smtClean="0"/>
              <a:t>індексі</a:t>
            </a:r>
            <a:r>
              <a:rPr lang="ru-RU" dirty="0" smtClean="0"/>
              <a:t> (</a:t>
            </a:r>
            <a:r>
              <a:rPr lang="en-US" dirty="0" smtClean="0"/>
              <a:t>w +), </a:t>
            </a:r>
            <a:r>
              <a:rPr lang="ru-RU" dirty="0" err="1" smtClean="0"/>
              <a:t>або</a:t>
            </a:r>
            <a:r>
              <a:rPr lang="ru-RU" dirty="0" smtClean="0"/>
              <a:t> просто знаком +. Тому </a:t>
            </a:r>
            <a:r>
              <a:rPr lang="ru-RU" dirty="0" err="1" smtClean="0"/>
              <a:t>запис</a:t>
            </a:r>
            <a:r>
              <a:rPr lang="ru-RU" dirty="0" smtClean="0"/>
              <a:t> +++ </a:t>
            </a:r>
            <a:r>
              <a:rPr lang="ru-RU" dirty="0" err="1" smtClean="0"/>
              <a:t>розшифровується</a:t>
            </a:r>
            <a:r>
              <a:rPr lang="ru-RU" dirty="0" smtClean="0"/>
              <a:t> </a:t>
            </a:r>
            <a:r>
              <a:rPr lang="ru-RU" dirty="0" err="1" smtClean="0"/>
              <a:t>по-різному</a:t>
            </a:r>
            <a:r>
              <a:rPr lang="ru-RU" dirty="0" smtClean="0"/>
              <a:t> у </a:t>
            </a:r>
            <a:r>
              <a:rPr lang="ru-RU" dirty="0" err="1" smtClean="0"/>
              <a:t>кожній</a:t>
            </a:r>
            <a:r>
              <a:rPr lang="ru-RU" dirty="0" smtClean="0"/>
              <a:t> </a:t>
            </a:r>
            <a:r>
              <a:rPr lang="ru-RU" dirty="0" err="1" smtClean="0"/>
              <a:t>конкретній</a:t>
            </a:r>
            <a:r>
              <a:rPr lang="ru-RU" dirty="0" smtClean="0"/>
              <a:t> </a:t>
            </a:r>
            <a:r>
              <a:rPr lang="ru-RU" dirty="0" err="1" smtClean="0"/>
              <a:t>задачі</a:t>
            </a:r>
            <a:r>
              <a:rPr lang="ru-RU" dirty="0" smtClean="0"/>
              <a:t> в </a:t>
            </a:r>
            <a:r>
              <a:rPr lang="ru-RU" dirty="0" err="1" smtClean="0"/>
              <a:t>порівнянні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рецесивними</a:t>
            </a:r>
            <a:r>
              <a:rPr lang="ru-RU" dirty="0" smtClean="0"/>
              <a:t> </a:t>
            </a:r>
            <a:r>
              <a:rPr lang="ru-RU" dirty="0" err="1" smtClean="0"/>
              <a:t>гомозиготами.Для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гомозиготних</a:t>
            </a:r>
            <a:r>
              <a:rPr lang="ru-RU" dirty="0" smtClean="0"/>
              <a:t> </a:t>
            </a:r>
            <a:r>
              <a:rPr lang="ru-RU" dirty="0" err="1" smtClean="0"/>
              <a:t>батьківських</a:t>
            </a:r>
            <a:r>
              <a:rPr lang="ru-RU" dirty="0" smtClean="0"/>
              <a:t> форм.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отриманий</a:t>
            </a:r>
            <a:r>
              <a:rPr lang="ru-RU" dirty="0" smtClean="0"/>
              <a:t> </a:t>
            </a:r>
            <a:r>
              <a:rPr lang="ru-RU" dirty="0" err="1" smtClean="0"/>
              <a:t>гібрид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піддають</a:t>
            </a:r>
            <a:r>
              <a:rPr lang="ru-RU" dirty="0" smtClean="0"/>
              <a:t> </a:t>
            </a:r>
            <a:r>
              <a:rPr lang="ru-RU" dirty="0" err="1" smtClean="0"/>
              <a:t>схрещуванню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аналізує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рецесивною</a:t>
            </a:r>
            <a:r>
              <a:rPr lang="ru-RU" dirty="0" smtClean="0"/>
              <a:t> </a:t>
            </a:r>
            <a:r>
              <a:rPr lang="ru-RU" dirty="0" err="1" smtClean="0"/>
              <a:t>гомозиготою</a:t>
            </a:r>
            <a:r>
              <a:rPr lang="ru-RU" dirty="0" smtClean="0"/>
              <a:t> за </a:t>
            </a:r>
            <a:r>
              <a:rPr lang="ru-RU" dirty="0" err="1" smtClean="0"/>
              <a:t>аналізованими</a:t>
            </a:r>
            <a:r>
              <a:rPr lang="ru-RU" dirty="0" smtClean="0"/>
              <a:t> </a:t>
            </a:r>
            <a:r>
              <a:rPr lang="ru-RU" dirty="0" err="1" smtClean="0"/>
              <a:t>ознаками</a:t>
            </a:r>
            <a:r>
              <a:rPr lang="ru-RU" dirty="0" smtClean="0"/>
              <a:t>. Все потомство у </a:t>
            </a:r>
            <a:r>
              <a:rPr lang="ru-RU" dirty="0" err="1" smtClean="0"/>
              <a:t>записі</a:t>
            </a:r>
            <a:r>
              <a:rPr lang="ru-RU" dirty="0" smtClean="0"/>
              <a:t> фенотипу </a:t>
            </a:r>
            <a:r>
              <a:rPr lang="ru-RU" dirty="0" err="1" smtClean="0"/>
              <a:t>матиме</a:t>
            </a:r>
            <a:r>
              <a:rPr lang="ru-RU" dirty="0" smtClean="0"/>
              <a:t> </a:t>
            </a:r>
            <a:r>
              <a:rPr lang="ru-RU" dirty="0" err="1" smtClean="0"/>
              <a:t>однаковий</a:t>
            </a:r>
            <a:r>
              <a:rPr lang="ru-RU" dirty="0" smtClean="0"/>
              <a:t> </a:t>
            </a:r>
            <a:r>
              <a:rPr lang="ru-RU" dirty="0" err="1" smtClean="0"/>
              <a:t>знаменник</a:t>
            </a:r>
            <a:r>
              <a:rPr lang="ru-RU" dirty="0" smtClean="0"/>
              <a:t> – </a:t>
            </a:r>
            <a:r>
              <a:rPr lang="ru-RU" dirty="0" err="1" smtClean="0"/>
              <a:t>рецесивні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.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не </a:t>
            </a:r>
            <a:r>
              <a:rPr lang="ru-RU" dirty="0" err="1" smtClean="0"/>
              <a:t>записують</a:t>
            </a:r>
            <a:r>
              <a:rPr lang="ru-RU" dirty="0" smtClean="0"/>
              <a:t>, а </a:t>
            </a:r>
            <a:r>
              <a:rPr lang="ru-RU" dirty="0" err="1" smtClean="0"/>
              <a:t>вказують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чисельник</a:t>
            </a:r>
            <a:r>
              <a:rPr lang="ru-RU" dirty="0" smtClean="0"/>
              <a:t> (</a:t>
            </a:r>
            <a:r>
              <a:rPr lang="ru-RU" dirty="0" err="1" smtClean="0"/>
              <a:t>фенотипічний</a:t>
            </a:r>
            <a:r>
              <a:rPr lang="ru-RU" dirty="0" smtClean="0"/>
              <a:t> радикал).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4005064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1 типу</a:t>
            </a:r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1.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особини</a:t>
            </a:r>
            <a:r>
              <a:rPr lang="ru-RU" dirty="0" smtClean="0"/>
              <a:t> </a:t>
            </a:r>
            <a:r>
              <a:rPr lang="ru-RU" dirty="0" err="1" smtClean="0"/>
              <a:t>нормальної</a:t>
            </a:r>
            <a:r>
              <a:rPr lang="ru-RU" dirty="0" smtClean="0"/>
              <a:t> (++)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особиною</a:t>
            </a:r>
            <a:r>
              <a:rPr lang="ru-RU" dirty="0" smtClean="0"/>
              <a:t> гомозиготною за генами а </a:t>
            </a:r>
            <a:r>
              <a:rPr lang="ru-RU" dirty="0" err="1" smtClean="0"/>
              <a:t>і</a:t>
            </a:r>
            <a:r>
              <a:rPr lang="ru-RU" dirty="0" smtClean="0"/>
              <a:t> с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гібрида</a:t>
            </a:r>
            <a:r>
              <a:rPr lang="ru-RU" dirty="0" smtClean="0"/>
              <a:t>, </a:t>
            </a:r>
            <a:r>
              <a:rPr lang="ru-RU" dirty="0" err="1" smtClean="0"/>
              <a:t>отримано</a:t>
            </a:r>
            <a:r>
              <a:rPr lang="ru-RU" dirty="0" smtClean="0"/>
              <a:t> </a:t>
            </a:r>
            <a:r>
              <a:rPr lang="ru-RU" dirty="0" err="1" smtClean="0"/>
              <a:t>наступне</a:t>
            </a:r>
            <a:r>
              <a:rPr lang="ru-RU" dirty="0" smtClean="0"/>
              <a:t> потомство: ++ 1202; +а 803; </a:t>
            </a:r>
            <a:r>
              <a:rPr lang="ru-RU" dirty="0" err="1" smtClean="0"/>
              <a:t>с+</a:t>
            </a:r>
            <a:r>
              <a:rPr lang="ru-RU" dirty="0" smtClean="0"/>
              <a:t> 797; </a:t>
            </a:r>
            <a:r>
              <a:rPr lang="ru-RU" dirty="0" err="1" smtClean="0"/>
              <a:t>са</a:t>
            </a:r>
            <a:r>
              <a:rPr lang="ru-RU" dirty="0" smtClean="0"/>
              <a:t> 1198. </a:t>
            </a:r>
            <a:r>
              <a:rPr lang="ru-RU" dirty="0" err="1" smtClean="0"/>
              <a:t>Визначте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зчеплені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а </a:t>
            </a:r>
            <a:r>
              <a:rPr lang="ru-RU" dirty="0" err="1" smtClean="0"/>
              <a:t>і</a:t>
            </a:r>
            <a:r>
              <a:rPr lang="ru-RU" dirty="0" smtClean="0"/>
              <a:t> с, </a:t>
            </a:r>
            <a:r>
              <a:rPr lang="ru-RU" dirty="0" err="1" smtClean="0"/>
              <a:t>якщо</a:t>
            </a:r>
            <a:r>
              <a:rPr lang="ru-RU" dirty="0" smtClean="0"/>
              <a:t> так, то яка сила </a:t>
            </a:r>
            <a:r>
              <a:rPr lang="ru-RU" dirty="0" err="1" smtClean="0"/>
              <a:t>зчеплення</a:t>
            </a:r>
            <a:r>
              <a:rPr lang="ru-RU" dirty="0" smtClean="0"/>
              <a:t>?</a:t>
            </a:r>
          </a:p>
          <a:p>
            <a:r>
              <a:rPr lang="ru-RU" dirty="0" err="1" smtClean="0"/>
              <a:t>Запис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5260525"/>
            <a:ext cx="1800200" cy="159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064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наголосити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літери</a:t>
            </a:r>
            <a:r>
              <a:rPr lang="ru-RU" dirty="0" smtClean="0"/>
              <a:t> в </a:t>
            </a:r>
            <a:r>
              <a:rPr lang="ru-RU" dirty="0" err="1" smtClean="0"/>
              <a:t>жодному</a:t>
            </a:r>
            <a:r>
              <a:rPr lang="ru-RU" dirty="0" smtClean="0"/>
              <a:t> </a:t>
            </a:r>
            <a:r>
              <a:rPr lang="ru-RU" dirty="0" err="1" smtClean="0"/>
              <a:t>разі</a:t>
            </a:r>
            <a:r>
              <a:rPr lang="ru-RU" dirty="0" smtClean="0"/>
              <a:t>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змінювати</a:t>
            </a:r>
            <a:r>
              <a:rPr lang="ru-RU" dirty="0" smtClean="0"/>
              <a:t> </a:t>
            </a:r>
            <a:r>
              <a:rPr lang="ru-RU" dirty="0" err="1" smtClean="0"/>
              <a:t>місцями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вони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відображати</a:t>
            </a:r>
            <a:r>
              <a:rPr lang="ru-RU" dirty="0" smtClean="0"/>
              <a:t> </a:t>
            </a:r>
            <a:r>
              <a:rPr lang="ru-RU" dirty="0" err="1" smtClean="0"/>
              <a:t>послідовність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у </a:t>
            </a:r>
            <a:r>
              <a:rPr lang="ru-RU" dirty="0" err="1" smtClean="0"/>
              <a:t>хромосомі.На</a:t>
            </a:r>
            <a:r>
              <a:rPr lang="ru-RU" dirty="0" smtClean="0"/>
              <a:t> першу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відповідь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бути позитивною. </a:t>
            </a:r>
            <a:r>
              <a:rPr lang="ru-RU" dirty="0" err="1" smtClean="0"/>
              <a:t>Якби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а </a:t>
            </a:r>
            <a:r>
              <a:rPr lang="ru-RU" dirty="0" err="1" smtClean="0"/>
              <a:t>і</a:t>
            </a:r>
            <a:r>
              <a:rPr lang="ru-RU" dirty="0" smtClean="0"/>
              <a:t> с </a:t>
            </a:r>
            <a:r>
              <a:rPr lang="ru-RU" dirty="0" err="1" smtClean="0"/>
              <a:t>успадковувалися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 (</a:t>
            </a:r>
            <a:r>
              <a:rPr lang="ru-RU" dirty="0" err="1" smtClean="0"/>
              <a:t>перебували</a:t>
            </a:r>
            <a:r>
              <a:rPr lang="ru-RU" dirty="0" smtClean="0"/>
              <a:t> в </a:t>
            </a:r>
            <a:r>
              <a:rPr lang="ru-RU" dirty="0" err="1" smtClean="0"/>
              <a:t>різних</a:t>
            </a:r>
            <a:r>
              <a:rPr lang="ru-RU" dirty="0" smtClean="0"/>
              <a:t> хромосомах), то </a:t>
            </a:r>
            <a:r>
              <a:rPr lang="ru-RU" dirty="0" err="1" smtClean="0"/>
              <a:t>була</a:t>
            </a:r>
            <a:r>
              <a:rPr lang="ru-RU" dirty="0" smtClean="0"/>
              <a:t> б </a:t>
            </a:r>
            <a:r>
              <a:rPr lang="ru-RU" dirty="0" err="1" smtClean="0"/>
              <a:t>однакова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, а </a:t>
            </a:r>
            <a:r>
              <a:rPr lang="ru-RU" dirty="0" err="1" smtClean="0"/>
              <a:t>розщеплення</a:t>
            </a:r>
            <a:r>
              <a:rPr lang="ru-RU" dirty="0" smtClean="0"/>
              <a:t> 1:1:1:1.Для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підрахуємо</a:t>
            </a:r>
            <a:r>
              <a:rPr lang="ru-RU" dirty="0" smtClean="0"/>
              <a:t> </a:t>
            </a:r>
            <a:r>
              <a:rPr lang="ru-RU" dirty="0" err="1" smtClean="0"/>
              <a:t>загальну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 (1202 + 803 + 797 + 1198 = 4000), число </a:t>
            </a:r>
            <a:r>
              <a:rPr lang="ru-RU" dirty="0" err="1" smtClean="0"/>
              <a:t>кросоверних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 (803 + 797 = 1600)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відсоток</a:t>
            </a:r>
            <a:r>
              <a:rPr lang="ru-RU" dirty="0" smtClean="0"/>
              <a:t> (1600: 4000 · 100% = 40%). Пара </a:t>
            </a:r>
            <a:r>
              <a:rPr lang="ru-RU" dirty="0" err="1" smtClean="0"/>
              <a:t>кросоверних</a:t>
            </a:r>
            <a:r>
              <a:rPr lang="ru-RU" dirty="0" smtClean="0"/>
              <a:t> </a:t>
            </a:r>
            <a:r>
              <a:rPr lang="ru-RU" dirty="0" err="1" smtClean="0"/>
              <a:t>комбінацій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50%, </a:t>
            </a:r>
            <a:r>
              <a:rPr lang="ru-RU" dirty="0" err="1" smtClean="0"/>
              <a:t>цим</a:t>
            </a:r>
            <a:r>
              <a:rPr lang="ru-RU" dirty="0" smtClean="0"/>
              <a:t> вона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батьківських.Відповідь</a:t>
            </a:r>
            <a:r>
              <a:rPr lang="ru-RU" dirty="0" smtClean="0"/>
              <a:t>. </a:t>
            </a:r>
            <a:r>
              <a:rPr lang="ru-RU" dirty="0" err="1" smtClean="0"/>
              <a:t>Гени</a:t>
            </a:r>
            <a:r>
              <a:rPr lang="ru-RU" dirty="0" smtClean="0"/>
              <a:t> а </a:t>
            </a:r>
            <a:r>
              <a:rPr lang="ru-RU" dirty="0" err="1" smtClean="0"/>
              <a:t>і</a:t>
            </a:r>
            <a:r>
              <a:rPr lang="ru-RU" dirty="0" smtClean="0"/>
              <a:t> с </a:t>
            </a:r>
            <a:r>
              <a:rPr lang="ru-RU" dirty="0" err="1" smtClean="0"/>
              <a:t>зчеплені</a:t>
            </a:r>
            <a:r>
              <a:rPr lang="ru-RU" dirty="0" smtClean="0"/>
              <a:t> (</a:t>
            </a:r>
            <a:r>
              <a:rPr lang="ru-RU" dirty="0" err="1" smtClean="0"/>
              <a:t>перебувають</a:t>
            </a:r>
            <a:r>
              <a:rPr lang="ru-RU" dirty="0" smtClean="0"/>
              <a:t> у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парі</a:t>
            </a:r>
            <a:r>
              <a:rPr lang="ru-RU" dirty="0" smtClean="0"/>
              <a:t> </a:t>
            </a:r>
            <a:r>
              <a:rPr lang="ru-RU" dirty="0" err="1" smtClean="0"/>
              <a:t>гомологічних</a:t>
            </a:r>
            <a:r>
              <a:rPr lang="ru-RU" dirty="0" smtClean="0"/>
              <a:t> хромосом), сила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40 %.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284984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en-US" dirty="0" smtClean="0"/>
              <a:t>2 </a:t>
            </a:r>
            <a:r>
              <a:rPr lang="ru-RU" dirty="0" smtClean="0"/>
              <a:t>типу</a:t>
            </a:r>
            <a:endParaRPr lang="en-US" dirty="0" smtClean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2. Сила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генами о </a:t>
            </a:r>
            <a:r>
              <a:rPr lang="uk-UA" dirty="0" smtClean="0"/>
              <a:t>та </a:t>
            </a:r>
            <a:r>
              <a:rPr lang="ru-RU" dirty="0" err="1" smtClean="0"/>
              <a:t>р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16 %.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нащадки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співвідношенні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спостерігатися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аналізуючому</a:t>
            </a:r>
            <a:r>
              <a:rPr lang="ru-RU" dirty="0" smtClean="0"/>
              <a:t>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гібрида</a:t>
            </a:r>
            <a:r>
              <a:rPr lang="ru-RU" dirty="0" smtClean="0"/>
              <a:t>, </a:t>
            </a:r>
            <a:r>
              <a:rPr lang="ru-RU" dirty="0" err="1" smtClean="0"/>
              <a:t>отриманого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наступних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: </a:t>
            </a:r>
            <a:r>
              <a:rPr lang="ru-RU" dirty="0" err="1" smtClean="0"/>
              <a:t>материнська</a:t>
            </a:r>
            <a:r>
              <a:rPr lang="ru-RU" dirty="0" smtClean="0"/>
              <a:t> форма нормальна за геном </a:t>
            </a:r>
            <a:r>
              <a:rPr lang="ru-RU" dirty="0"/>
              <a:t>о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рецесивна</a:t>
            </a:r>
            <a:r>
              <a:rPr lang="ru-RU" dirty="0" smtClean="0"/>
              <a:t> по </a:t>
            </a:r>
            <a:r>
              <a:rPr lang="ru-RU" dirty="0" err="1" smtClean="0"/>
              <a:t>р</a:t>
            </a:r>
            <a:r>
              <a:rPr lang="ru-RU" dirty="0" smtClean="0"/>
              <a:t>, а </a:t>
            </a:r>
            <a:r>
              <a:rPr lang="ru-RU" dirty="0" err="1" smtClean="0"/>
              <a:t>батьківська</a:t>
            </a:r>
            <a:r>
              <a:rPr lang="ru-RU" dirty="0" smtClean="0"/>
              <a:t> - </a:t>
            </a:r>
            <a:r>
              <a:rPr lang="ru-RU" dirty="0" err="1" smtClean="0"/>
              <a:t>рецесивна</a:t>
            </a:r>
            <a:r>
              <a:rPr lang="ru-RU" dirty="0" smtClean="0"/>
              <a:t> за о, а нормальна за геном р.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. Сила </a:t>
            </a:r>
            <a:r>
              <a:rPr lang="ru-RU" dirty="0" err="1" smtClean="0"/>
              <a:t>зчеплення</a:t>
            </a:r>
            <a:r>
              <a:rPr lang="ru-RU" dirty="0" smtClean="0"/>
              <a:t> становить 16 %, тому </a:t>
            </a:r>
            <a:r>
              <a:rPr lang="ru-RU" dirty="0" err="1" smtClean="0"/>
              <a:t>є</a:t>
            </a:r>
            <a:r>
              <a:rPr lang="ru-RU" dirty="0" smtClean="0"/>
              <a:t> два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кросоверних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 по 8 %. </a:t>
            </a:r>
            <a:r>
              <a:rPr lang="ru-RU" dirty="0" err="1" smtClean="0"/>
              <a:t>Форми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фенотипно</a:t>
            </a:r>
            <a:r>
              <a:rPr lang="ru-RU" dirty="0" smtClean="0"/>
              <a:t> </a:t>
            </a:r>
            <a:r>
              <a:rPr lang="ru-RU" dirty="0" err="1" smtClean="0"/>
              <a:t>відповідають</a:t>
            </a:r>
            <a:r>
              <a:rPr lang="ru-RU" dirty="0" smtClean="0"/>
              <a:t> </a:t>
            </a:r>
            <a:r>
              <a:rPr lang="ru-RU" dirty="0" err="1" smtClean="0"/>
              <a:t>материнській</a:t>
            </a:r>
            <a:r>
              <a:rPr lang="ru-RU" dirty="0" smtClean="0"/>
              <a:t> та </a:t>
            </a:r>
            <a:r>
              <a:rPr lang="ru-RU" dirty="0" err="1" smtClean="0"/>
              <a:t>батьківській</a:t>
            </a:r>
            <a:r>
              <a:rPr lang="ru-RU" dirty="0" smtClean="0"/>
              <a:t>, </a:t>
            </a:r>
            <a:r>
              <a:rPr lang="ru-RU" dirty="0" err="1" smtClean="0"/>
              <a:t>становитимуть</a:t>
            </a:r>
            <a:r>
              <a:rPr lang="ru-RU" dirty="0" smtClean="0"/>
              <a:t> по 42 %.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запишемо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5229200"/>
            <a:ext cx="1728192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0" y="5934670"/>
            <a:ext cx="6660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Відповідь</a:t>
            </a:r>
            <a:r>
              <a:rPr lang="ru-RU" dirty="0" smtClean="0"/>
              <a:t>. У </a:t>
            </a:r>
            <a:r>
              <a:rPr lang="ru-RU" dirty="0" err="1" smtClean="0"/>
              <a:t>схрещуванні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аналізує</a:t>
            </a:r>
            <a:r>
              <a:rPr lang="ru-RU" dirty="0" smtClean="0"/>
              <a:t>, </a:t>
            </a:r>
            <a:r>
              <a:rPr lang="ru-RU" dirty="0" err="1" smtClean="0"/>
              <a:t>отримано</a:t>
            </a:r>
            <a:r>
              <a:rPr lang="ru-RU" dirty="0" smtClean="0"/>
              <a:t> </a:t>
            </a:r>
            <a:r>
              <a:rPr lang="ru-RU" dirty="0" err="1" smtClean="0"/>
              <a:t>наступне</a:t>
            </a:r>
            <a:r>
              <a:rPr lang="ru-RU" dirty="0" smtClean="0"/>
              <a:t> потомство: ++8 %; + p42%; o+42%; op8%.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8847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2. </a:t>
            </a:r>
            <a:r>
              <a:rPr lang="ru-RU" dirty="0" err="1" smtClean="0"/>
              <a:t>Складання</a:t>
            </a:r>
            <a:r>
              <a:rPr lang="ru-RU" dirty="0" smtClean="0"/>
              <a:t> </a:t>
            </a:r>
            <a:r>
              <a:rPr lang="ru-RU" dirty="0" err="1" smtClean="0"/>
              <a:t>генетичних</a:t>
            </a:r>
            <a:r>
              <a:rPr lang="ru-RU" dirty="0" smtClean="0"/>
              <a:t> карт хромосом</a:t>
            </a:r>
          </a:p>
          <a:p>
            <a:endParaRPr lang="ru-RU" dirty="0"/>
          </a:p>
          <a:p>
            <a:r>
              <a:rPr lang="ru-RU" dirty="0" err="1" smtClean="0"/>
              <a:t>Методичні</a:t>
            </a:r>
            <a:r>
              <a:rPr lang="ru-RU" dirty="0" smtClean="0"/>
              <a:t> </a:t>
            </a:r>
            <a:r>
              <a:rPr lang="ru-RU" dirty="0" err="1" smtClean="0"/>
              <a:t>вказівки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 err="1" smtClean="0"/>
              <a:t>складання</a:t>
            </a:r>
            <a:r>
              <a:rPr lang="ru-RU" dirty="0" smtClean="0"/>
              <a:t> </a:t>
            </a:r>
            <a:r>
              <a:rPr lang="ru-RU" dirty="0" err="1" smtClean="0"/>
              <a:t>генетичних</a:t>
            </a:r>
            <a:r>
              <a:rPr lang="ru-RU" dirty="0" smtClean="0"/>
              <a:t> карт хромосом (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лінійного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у хромосомах, </a:t>
            </a:r>
            <a:r>
              <a:rPr lang="ru-RU" dirty="0" err="1" smtClean="0"/>
              <a:t>встановленого</a:t>
            </a:r>
            <a:r>
              <a:rPr lang="ru-RU" dirty="0" smtClean="0"/>
              <a:t> Морганом)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правило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точок</a:t>
            </a:r>
            <a:r>
              <a:rPr lang="ru-RU" dirty="0" smtClean="0"/>
              <a:t>: сума </a:t>
            </a:r>
            <a:r>
              <a:rPr lang="ru-RU" dirty="0" err="1" smtClean="0"/>
              <a:t>відстаней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крайніх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до </a:t>
            </a:r>
            <a:r>
              <a:rPr lang="ru-RU" dirty="0" err="1" smtClean="0"/>
              <a:t>середнього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</a:t>
            </a:r>
            <a:r>
              <a:rPr lang="ru-RU" dirty="0" err="1" smtClean="0"/>
              <a:t>відстані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крайніми</a:t>
            </a:r>
            <a:r>
              <a:rPr lang="ru-RU" dirty="0" smtClean="0"/>
              <a:t> генами (</a:t>
            </a:r>
            <a:r>
              <a:rPr lang="ru-RU" dirty="0" err="1" smtClean="0"/>
              <a:t>відстань</a:t>
            </a:r>
            <a:r>
              <a:rPr lang="ru-RU" dirty="0" smtClean="0"/>
              <a:t> 1-2 + </a:t>
            </a:r>
            <a:r>
              <a:rPr lang="ru-RU" dirty="0" err="1" smtClean="0"/>
              <a:t>відстань</a:t>
            </a:r>
            <a:r>
              <a:rPr lang="ru-RU" dirty="0" smtClean="0"/>
              <a:t> 2-3 = </a:t>
            </a:r>
            <a:r>
              <a:rPr lang="ru-RU" dirty="0" err="1" smtClean="0"/>
              <a:t>відстані</a:t>
            </a:r>
            <a:r>
              <a:rPr lang="ru-RU" dirty="0" smtClean="0"/>
              <a:t> 1-3 ).</a:t>
            </a:r>
            <a:r>
              <a:rPr lang="ru-RU" dirty="0" err="1" smtClean="0"/>
              <a:t>Місце</a:t>
            </a:r>
            <a:r>
              <a:rPr lang="ru-RU" dirty="0" smtClean="0"/>
              <a:t> на </a:t>
            </a:r>
            <a:r>
              <a:rPr lang="ru-RU" dirty="0" err="1" smtClean="0"/>
              <a:t>хромосомі</a:t>
            </a:r>
            <a:r>
              <a:rPr lang="ru-RU" dirty="0" smtClean="0"/>
              <a:t> кожного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локалізованого</a:t>
            </a:r>
            <a:r>
              <a:rPr lang="ru-RU" dirty="0" smtClean="0"/>
              <a:t> гену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локусів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</a:t>
            </a:r>
            <a:r>
              <a:rPr lang="ru-RU" dirty="0" err="1" smtClean="0"/>
              <a:t>розташування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. 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силу </a:t>
            </a:r>
            <a:r>
              <a:rPr lang="ru-RU" dirty="0" err="1" smtClean="0"/>
              <a:t>зчеплення</a:t>
            </a:r>
            <a:r>
              <a:rPr lang="ru-RU" dirty="0" smtClean="0"/>
              <a:t> гена,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локалізується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. </a:t>
            </a:r>
            <a:r>
              <a:rPr lang="ru-RU" dirty="0" err="1" smtClean="0"/>
              <a:t>Передбачається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сила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вихідних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відома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хромосомної</a:t>
            </a:r>
            <a:r>
              <a:rPr lang="ru-RU" dirty="0" smtClean="0"/>
              <a:t> </a:t>
            </a:r>
            <a:r>
              <a:rPr lang="ru-RU" dirty="0" err="1" smtClean="0"/>
              <a:t>карти</a:t>
            </a:r>
            <a:r>
              <a:rPr lang="ru-RU" dirty="0" smtClean="0"/>
              <a:t>, а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, то </a:t>
            </a:r>
            <a:r>
              <a:rPr lang="ru-RU" dirty="0" err="1" smtClean="0"/>
              <a:t>визначають</a:t>
            </a:r>
            <a:r>
              <a:rPr lang="ru-RU" dirty="0" smtClean="0"/>
              <a:t> три </a:t>
            </a:r>
            <a:r>
              <a:rPr lang="ru-RU" dirty="0" err="1" smtClean="0"/>
              <a:t>параметри</a:t>
            </a:r>
            <a:r>
              <a:rPr lang="ru-RU" dirty="0" smtClean="0"/>
              <a:t>: силу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1-2, </a:t>
            </a:r>
            <a:r>
              <a:rPr lang="ru-RU" dirty="0" err="1" smtClean="0"/>
              <a:t>зчеплення</a:t>
            </a:r>
            <a:r>
              <a:rPr lang="ru-RU" dirty="0" smtClean="0"/>
              <a:t> силу </a:t>
            </a:r>
            <a:r>
              <a:rPr lang="ru-RU" dirty="0" err="1" smtClean="0"/>
              <a:t>генів</a:t>
            </a:r>
            <a:r>
              <a:rPr lang="ru-RU" dirty="0" smtClean="0"/>
              <a:t> 2-3 </a:t>
            </a:r>
            <a:r>
              <a:rPr lang="ru-RU" dirty="0" err="1" smtClean="0"/>
              <a:t>і</a:t>
            </a:r>
            <a:r>
              <a:rPr lang="ru-RU" dirty="0" smtClean="0"/>
              <a:t> силу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1-3. </a:t>
            </a:r>
            <a:r>
              <a:rPr lang="ru-RU" dirty="0" err="1" smtClean="0"/>
              <a:t>Кожну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визначають</a:t>
            </a:r>
            <a:r>
              <a:rPr lang="ru-RU" dirty="0" smtClean="0"/>
              <a:t> по </a:t>
            </a:r>
            <a:r>
              <a:rPr lang="ru-RU" dirty="0" err="1" smtClean="0"/>
              <a:t>відношенню</a:t>
            </a:r>
            <a:r>
              <a:rPr lang="ru-RU" dirty="0" smtClean="0"/>
              <a:t> до </a:t>
            </a:r>
            <a:r>
              <a:rPr lang="ru-RU" dirty="0" err="1" smtClean="0"/>
              <a:t>батьківської</a:t>
            </a:r>
            <a:r>
              <a:rPr lang="ru-RU" dirty="0" smtClean="0"/>
              <a:t> «</a:t>
            </a:r>
            <a:r>
              <a:rPr lang="ru-RU" dirty="0" err="1" smtClean="0"/>
              <a:t>конфігурації</a:t>
            </a:r>
            <a:r>
              <a:rPr lang="ru-RU" dirty="0" smtClean="0"/>
              <a:t>» хромосом та </a:t>
            </a:r>
            <a:r>
              <a:rPr lang="ru-RU" dirty="0" err="1" smtClean="0"/>
              <a:t>окремо</a:t>
            </a:r>
            <a:r>
              <a:rPr lang="ru-RU" dirty="0" smtClean="0"/>
              <a:t> для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відстаней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1 типу</a:t>
            </a:r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1. </a:t>
            </a:r>
            <a:r>
              <a:rPr lang="ru-RU" dirty="0" err="1" smtClean="0"/>
              <a:t>Гібрид</a:t>
            </a:r>
            <a:r>
              <a:rPr lang="ru-RU" dirty="0" smtClean="0"/>
              <a:t>, </a:t>
            </a:r>
            <a:r>
              <a:rPr lang="ru-RU" dirty="0" err="1" smtClean="0"/>
              <a:t>отриманий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гомозиготного за генами а, 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нормальною </a:t>
            </a:r>
            <a:r>
              <a:rPr lang="ru-RU" dirty="0" err="1" smtClean="0"/>
              <a:t>рослиною</a:t>
            </a:r>
            <a:r>
              <a:rPr lang="ru-RU" dirty="0" smtClean="0"/>
              <a:t> за </a:t>
            </a:r>
            <a:r>
              <a:rPr lang="ru-RU" dirty="0" err="1" smtClean="0"/>
              <a:t>цими</a:t>
            </a:r>
            <a:r>
              <a:rPr lang="ru-RU" dirty="0" smtClean="0"/>
              <a:t> </a:t>
            </a:r>
            <a:r>
              <a:rPr lang="ru-RU" dirty="0" err="1" smtClean="0"/>
              <a:t>ознаками</a:t>
            </a:r>
            <a:r>
              <a:rPr lang="ru-RU" dirty="0" smtClean="0"/>
              <a:t>,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аналізує</a:t>
            </a:r>
            <a:r>
              <a:rPr lang="ru-RU" dirty="0" smtClean="0"/>
              <a:t>, дав </a:t>
            </a:r>
            <a:r>
              <a:rPr lang="ru-RU" dirty="0" err="1" smtClean="0"/>
              <a:t>наступне</a:t>
            </a:r>
            <a:r>
              <a:rPr lang="ru-RU" dirty="0" smtClean="0"/>
              <a:t> потомство: +++ 366; +</a:t>
            </a:r>
            <a:r>
              <a:rPr lang="ru-RU" dirty="0" err="1" smtClean="0"/>
              <a:t>о+</a:t>
            </a:r>
            <a:r>
              <a:rPr lang="ru-RU" dirty="0" smtClean="0"/>
              <a:t> 76; ++ а 47; </a:t>
            </a:r>
            <a:r>
              <a:rPr lang="ru-RU" dirty="0" err="1" smtClean="0"/>
              <a:t>р+а</a:t>
            </a:r>
            <a:r>
              <a:rPr lang="ru-RU" dirty="0" smtClean="0"/>
              <a:t> 73; </a:t>
            </a:r>
            <a:r>
              <a:rPr lang="ru-RU" dirty="0" err="1" smtClean="0"/>
              <a:t>р++</a:t>
            </a:r>
            <a:r>
              <a:rPr lang="ru-RU" dirty="0" smtClean="0"/>
              <a:t> 8; </a:t>
            </a:r>
            <a:r>
              <a:rPr lang="ru-RU" dirty="0" err="1" smtClean="0"/>
              <a:t>ро+</a:t>
            </a:r>
            <a:r>
              <a:rPr lang="ru-RU" dirty="0" smtClean="0"/>
              <a:t> 53; </a:t>
            </a:r>
            <a:r>
              <a:rPr lang="ru-RU" dirty="0" err="1" smtClean="0"/>
              <a:t>роа</a:t>
            </a:r>
            <a:r>
              <a:rPr lang="ru-RU" dirty="0" smtClean="0"/>
              <a:t> 369; +</a:t>
            </a:r>
            <a:r>
              <a:rPr lang="ru-RU" dirty="0" err="1" smtClean="0"/>
              <a:t>оа</a:t>
            </a:r>
            <a:r>
              <a:rPr lang="ru-RU" dirty="0" smtClean="0"/>
              <a:t> 8.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зчеплені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а, 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собою? </a:t>
            </a:r>
            <a:r>
              <a:rPr lang="ru-RU" dirty="0" err="1" smtClean="0"/>
              <a:t>Якщо</a:t>
            </a:r>
            <a:r>
              <a:rPr lang="ru-RU" dirty="0" smtClean="0"/>
              <a:t> так, то </a:t>
            </a:r>
            <a:r>
              <a:rPr lang="ru-RU" dirty="0" err="1" smtClean="0"/>
              <a:t>визначте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послідовність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r>
              <a:rPr lang="ru-RU" dirty="0" smtClean="0"/>
              <a:t> та </a:t>
            </a:r>
            <a:r>
              <a:rPr lang="ru-RU" dirty="0" err="1" smtClean="0"/>
              <a:t>відстань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 на </a:t>
            </a:r>
            <a:r>
              <a:rPr lang="ru-RU" dirty="0" err="1" smtClean="0"/>
              <a:t>карті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916832"/>
            <a:ext cx="2276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Запис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916832"/>
            <a:ext cx="33432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Якби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успадковувалися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, то в </a:t>
            </a:r>
            <a:r>
              <a:rPr lang="ru-RU" dirty="0" err="1" smtClean="0"/>
              <a:t>тригібридному</a:t>
            </a:r>
            <a:r>
              <a:rPr lang="ru-RU" dirty="0" smtClean="0"/>
              <a:t> </a:t>
            </a:r>
            <a:r>
              <a:rPr lang="ru-RU" dirty="0" err="1" smtClean="0"/>
              <a:t>аналізуючому</a:t>
            </a:r>
            <a:r>
              <a:rPr lang="ru-RU" dirty="0" smtClean="0"/>
              <a:t>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б </a:t>
            </a:r>
            <a:r>
              <a:rPr lang="ru-RU" dirty="0" err="1" smtClean="0"/>
              <a:t>розщеплення</a:t>
            </a:r>
            <a:r>
              <a:rPr lang="ru-RU" dirty="0" smtClean="0"/>
              <a:t> 1: 1: 1: 1: 1: 1: 1: 1,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вісім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 у </a:t>
            </a:r>
            <a:r>
              <a:rPr lang="ru-RU" dirty="0" err="1" smtClean="0"/>
              <a:t>рівних</a:t>
            </a:r>
            <a:r>
              <a:rPr lang="ru-RU" dirty="0" smtClean="0"/>
              <a:t> </a:t>
            </a:r>
            <a:r>
              <a:rPr lang="ru-RU" dirty="0" err="1" smtClean="0"/>
              <a:t>частках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зчеплені</a:t>
            </a:r>
            <a:r>
              <a:rPr lang="ru-RU" dirty="0" smtClean="0"/>
              <a:t> (вони </a:t>
            </a:r>
            <a:r>
              <a:rPr lang="ru-RU" dirty="0" err="1" smtClean="0"/>
              <a:t>знаходяться</a:t>
            </a:r>
            <a:r>
              <a:rPr lang="ru-RU" dirty="0" smtClean="0"/>
              <a:t> 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парі</a:t>
            </a:r>
            <a:r>
              <a:rPr lang="ru-RU" dirty="0" smtClean="0"/>
              <a:t> </a:t>
            </a:r>
            <a:r>
              <a:rPr lang="ru-RU" dirty="0" err="1" smtClean="0"/>
              <a:t>гомологічних</a:t>
            </a:r>
            <a:r>
              <a:rPr lang="ru-RU" dirty="0" smtClean="0"/>
              <a:t> хромосом). </a:t>
            </a:r>
            <a:r>
              <a:rPr lang="ru-RU" dirty="0" err="1" smtClean="0"/>
              <a:t>Визначимо</a:t>
            </a:r>
            <a:r>
              <a:rPr lang="ru-RU" dirty="0" smtClean="0"/>
              <a:t> силу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кожним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них. За генами </a:t>
            </a:r>
            <a:r>
              <a:rPr lang="ru-RU" dirty="0" err="1" smtClean="0"/>
              <a:t>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о (1 </a:t>
            </a:r>
            <a:r>
              <a:rPr lang="ru-RU" dirty="0" err="1" smtClean="0"/>
              <a:t>і</a:t>
            </a:r>
            <a:r>
              <a:rPr lang="ru-RU" dirty="0" smtClean="0"/>
              <a:t> 2) </a:t>
            </a:r>
            <a:r>
              <a:rPr lang="ru-RU" dirty="0" err="1" smtClean="0"/>
              <a:t>батьківські</a:t>
            </a:r>
            <a:r>
              <a:rPr lang="ru-RU" dirty="0" smtClean="0"/>
              <a:t> </a:t>
            </a:r>
            <a:r>
              <a:rPr lang="ru-RU" dirty="0" err="1" smtClean="0"/>
              <a:t>поєднання</a:t>
            </a:r>
            <a:r>
              <a:rPr lang="ru-RU" dirty="0" smtClean="0"/>
              <a:t> у </a:t>
            </a:r>
            <a:r>
              <a:rPr lang="ru-RU" dirty="0" err="1" smtClean="0"/>
              <a:t>гібрида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: ++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</a:t>
            </a:r>
            <a:r>
              <a:rPr lang="ru-RU" dirty="0" smtClean="0"/>
              <a:t>, </a:t>
            </a:r>
            <a:r>
              <a:rPr lang="ru-RU" dirty="0" err="1" smtClean="0"/>
              <a:t>отже</a:t>
            </a:r>
            <a:r>
              <a:rPr lang="ru-RU" dirty="0" smtClean="0"/>
              <a:t> </a:t>
            </a:r>
            <a:r>
              <a:rPr lang="ru-RU" dirty="0" err="1" smtClean="0"/>
              <a:t>кросоверами</a:t>
            </a:r>
            <a:r>
              <a:rPr lang="ru-RU" dirty="0" smtClean="0"/>
              <a:t> за </a:t>
            </a:r>
            <a:r>
              <a:rPr lang="ru-RU" dirty="0" err="1" smtClean="0"/>
              <a:t>цими</a:t>
            </a:r>
            <a:r>
              <a:rPr lang="ru-RU" dirty="0" smtClean="0"/>
              <a:t> генами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нащадки</a:t>
            </a:r>
            <a:r>
              <a:rPr lang="ru-RU" dirty="0" smtClean="0"/>
              <a:t> № 2, 4, 5 </a:t>
            </a:r>
            <a:r>
              <a:rPr lang="ru-RU" dirty="0" err="1" smtClean="0"/>
              <a:t>і</a:t>
            </a:r>
            <a:r>
              <a:rPr lang="ru-RU" dirty="0" smtClean="0"/>
              <a:t> 8, </a:t>
            </a:r>
            <a:r>
              <a:rPr lang="ru-RU" dirty="0" err="1" smtClean="0"/>
              <a:t>їх</a:t>
            </a:r>
            <a:r>
              <a:rPr lang="ru-RU" dirty="0" smtClean="0"/>
              <a:t> сума </a:t>
            </a:r>
            <a:r>
              <a:rPr lang="ru-RU" dirty="0" err="1" smtClean="0"/>
              <a:t>дорівнює</a:t>
            </a:r>
            <a:r>
              <a:rPr lang="ru-RU" dirty="0" smtClean="0"/>
              <a:t> 76 + 74 + 8 + 7 = 165, </a:t>
            </a:r>
            <a:r>
              <a:rPr lang="ru-RU" dirty="0" err="1" smtClean="0"/>
              <a:t>що</a:t>
            </a:r>
            <a:r>
              <a:rPr lang="ru-RU" dirty="0" smtClean="0"/>
              <a:t> становить 165: 1000 · 100% = 16,5%. За генами  о та а (2 </a:t>
            </a:r>
            <a:r>
              <a:rPr lang="ru-RU" dirty="0" err="1" smtClean="0"/>
              <a:t>і</a:t>
            </a:r>
            <a:r>
              <a:rPr lang="ru-RU" dirty="0" smtClean="0"/>
              <a:t> 3) </a:t>
            </a:r>
            <a:r>
              <a:rPr lang="ru-RU" dirty="0" err="1" smtClean="0"/>
              <a:t>поєднання</a:t>
            </a:r>
            <a:r>
              <a:rPr lang="ru-RU" dirty="0" smtClean="0"/>
              <a:t> в </a:t>
            </a:r>
            <a:r>
              <a:rPr lang="ru-RU" dirty="0" err="1" smtClean="0"/>
              <a:t>батьківських</a:t>
            </a:r>
            <a:r>
              <a:rPr lang="ru-RU" dirty="0" smtClean="0"/>
              <a:t> хромосомах </a:t>
            </a:r>
            <a:r>
              <a:rPr lang="ru-RU" dirty="0" err="1" smtClean="0"/>
              <a:t>гібрида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: ++ </a:t>
            </a:r>
            <a:r>
              <a:rPr lang="ru-RU" dirty="0" err="1" smtClean="0"/>
              <a:t>і</a:t>
            </a:r>
            <a:r>
              <a:rPr lang="ru-RU" dirty="0" smtClean="0"/>
              <a:t>  </a:t>
            </a:r>
            <a:r>
              <a:rPr lang="ru-RU" dirty="0" err="1" smtClean="0"/>
              <a:t>оа</a:t>
            </a:r>
            <a:r>
              <a:rPr lang="ru-RU" dirty="0" smtClean="0"/>
              <a:t>, тому </a:t>
            </a:r>
            <a:r>
              <a:rPr lang="ru-RU" dirty="0" err="1" smtClean="0"/>
              <a:t>кросоверними</a:t>
            </a:r>
            <a:r>
              <a:rPr lang="ru-RU" dirty="0" smtClean="0"/>
              <a:t> </a:t>
            </a:r>
            <a:r>
              <a:rPr lang="ru-RU" dirty="0" err="1" smtClean="0"/>
              <a:t>нащадками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№ 2, 3, 4, 6, </a:t>
            </a:r>
            <a:r>
              <a:rPr lang="ru-RU" dirty="0" err="1" smtClean="0"/>
              <a:t>їх</a:t>
            </a:r>
            <a:r>
              <a:rPr lang="ru-RU" dirty="0" smtClean="0"/>
              <a:t> сума становить 250 (76 + 47 + 74 + 53), </a:t>
            </a:r>
            <a:r>
              <a:rPr lang="ru-RU" dirty="0" err="1" smtClean="0"/>
              <a:t>або</a:t>
            </a:r>
            <a:r>
              <a:rPr lang="ru-RU" dirty="0" smtClean="0"/>
              <a:t> 25%. За генами </a:t>
            </a:r>
            <a:r>
              <a:rPr lang="ru-RU" dirty="0" err="1" smtClean="0"/>
              <a:t>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а (1 </a:t>
            </a:r>
            <a:r>
              <a:rPr lang="ru-RU" dirty="0" err="1" smtClean="0"/>
              <a:t>і</a:t>
            </a:r>
            <a:r>
              <a:rPr lang="ru-RU" dirty="0" smtClean="0"/>
              <a:t> 3) </a:t>
            </a:r>
            <a:r>
              <a:rPr lang="ru-RU" dirty="0" err="1" smtClean="0"/>
              <a:t>поєднання</a:t>
            </a:r>
            <a:r>
              <a:rPr lang="ru-RU" dirty="0" smtClean="0"/>
              <a:t> в </a:t>
            </a:r>
            <a:r>
              <a:rPr lang="ru-RU" dirty="0" err="1" smtClean="0"/>
              <a:t>батьківських</a:t>
            </a:r>
            <a:r>
              <a:rPr lang="ru-RU" dirty="0" smtClean="0"/>
              <a:t> хромосомах </a:t>
            </a:r>
            <a:r>
              <a:rPr lang="ru-RU" dirty="0" err="1" smtClean="0"/>
              <a:t>гібриду</a:t>
            </a:r>
            <a:r>
              <a:rPr lang="ru-RU" dirty="0" smtClean="0"/>
              <a:t> - ++ 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</a:t>
            </a:r>
            <a:r>
              <a:rPr lang="ru-RU" dirty="0" smtClean="0"/>
              <a:t>. </a:t>
            </a:r>
            <a:r>
              <a:rPr lang="ru-RU" dirty="0" err="1" smtClean="0"/>
              <a:t>Кросоверами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нащадки</a:t>
            </a:r>
            <a:r>
              <a:rPr lang="ru-RU" dirty="0" smtClean="0"/>
              <a:t> № 3, 5, 6, 8, </a:t>
            </a:r>
            <a:r>
              <a:rPr lang="ru-RU" dirty="0" err="1" smtClean="0"/>
              <a:t>їх</a:t>
            </a:r>
            <a:r>
              <a:rPr lang="ru-RU" dirty="0" smtClean="0"/>
              <a:t> сума становить 115 (47 + 8 + 53 + 7), </a:t>
            </a:r>
            <a:r>
              <a:rPr lang="ru-RU" dirty="0" err="1" smtClean="0"/>
              <a:t>або</a:t>
            </a:r>
            <a:r>
              <a:rPr lang="ru-RU" dirty="0" smtClean="0"/>
              <a:t> 11,5 %.</a:t>
            </a:r>
            <a:r>
              <a:rPr lang="ru-RU" dirty="0" err="1" smtClean="0"/>
              <a:t>Визначивши</a:t>
            </a:r>
            <a:r>
              <a:rPr lang="ru-RU" dirty="0" smtClean="0"/>
              <a:t> </a:t>
            </a:r>
            <a:r>
              <a:rPr lang="ru-RU" dirty="0" err="1" smtClean="0"/>
              <a:t>відстань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трьома</a:t>
            </a:r>
            <a:r>
              <a:rPr lang="ru-RU" dirty="0" smtClean="0"/>
              <a:t> генами,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встановити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послідовність</a:t>
            </a:r>
            <a:r>
              <a:rPr lang="ru-RU" dirty="0" smtClean="0"/>
              <a:t> та </a:t>
            </a:r>
            <a:r>
              <a:rPr lang="ru-RU" dirty="0" err="1" smtClean="0"/>
              <a:t>побудувати</a:t>
            </a:r>
            <a:r>
              <a:rPr lang="ru-RU" dirty="0" smtClean="0"/>
              <a:t> карту </a:t>
            </a:r>
            <a:r>
              <a:rPr lang="ru-RU" dirty="0" err="1" smtClean="0"/>
              <a:t>хромосоми</a:t>
            </a:r>
            <a:r>
              <a:rPr lang="ru-RU" dirty="0" smtClean="0"/>
              <a:t>. </a:t>
            </a:r>
            <a:r>
              <a:rPr lang="ru-RU" dirty="0" err="1" smtClean="0"/>
              <a:t>Відстань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генами про та </a:t>
            </a:r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</a:t>
            </a:r>
            <a:r>
              <a:rPr lang="ru-RU" dirty="0" err="1" smtClean="0"/>
              <a:t>сумі</a:t>
            </a:r>
            <a:r>
              <a:rPr lang="ru-RU" dirty="0" smtClean="0"/>
              <a:t> </a:t>
            </a:r>
            <a:r>
              <a:rPr lang="ru-RU" dirty="0" err="1" smtClean="0"/>
              <a:t>відстаней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генами </a:t>
            </a:r>
            <a:r>
              <a:rPr lang="ru-RU" dirty="0" err="1" smtClean="0"/>
              <a:t>р-о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р-а</a:t>
            </a:r>
            <a:r>
              <a:rPr lang="ru-RU" dirty="0" smtClean="0"/>
              <a:t>.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розташовані</a:t>
            </a:r>
            <a:r>
              <a:rPr lang="ru-RU" dirty="0" smtClean="0"/>
              <a:t> на </a:t>
            </a:r>
            <a:r>
              <a:rPr lang="ru-RU" dirty="0" err="1" smtClean="0"/>
              <a:t>хромосомі</a:t>
            </a:r>
            <a:r>
              <a:rPr lang="ru-RU" dirty="0" smtClean="0"/>
              <a:t> </a:t>
            </a:r>
            <a:r>
              <a:rPr lang="ru-RU" dirty="0" err="1" smtClean="0"/>
              <a:t>наступним</a:t>
            </a:r>
            <a:r>
              <a:rPr lang="ru-RU" dirty="0" smtClean="0"/>
              <a:t> чином: </a:t>
            </a:r>
            <a:r>
              <a:rPr lang="ru-RU" u="sng" dirty="0" smtClean="0"/>
              <a:t>а 11,5 </a:t>
            </a:r>
            <a:r>
              <a:rPr lang="ru-RU" u="sng" dirty="0" err="1" smtClean="0"/>
              <a:t>р</a:t>
            </a:r>
            <a:r>
              <a:rPr lang="ru-RU" u="sng" dirty="0" smtClean="0"/>
              <a:t> 16,5  о</a:t>
            </a:r>
            <a:r>
              <a:rPr lang="ru-RU" dirty="0" smtClean="0"/>
              <a:t>. Сума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відстаней</a:t>
            </a:r>
            <a:r>
              <a:rPr lang="ru-RU" dirty="0" smtClean="0"/>
              <a:t> становить 28%, а сила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генами а </a:t>
            </a:r>
            <a:r>
              <a:rPr lang="ru-RU" dirty="0" err="1" smtClean="0"/>
              <a:t>і</a:t>
            </a:r>
            <a:r>
              <a:rPr lang="ru-RU" dirty="0" smtClean="0"/>
              <a:t> о становить </a:t>
            </a:r>
            <a:r>
              <a:rPr lang="ru-RU" dirty="0" err="1" smtClean="0"/>
              <a:t>лише</a:t>
            </a:r>
            <a:r>
              <a:rPr lang="ru-RU" dirty="0" smtClean="0"/>
              <a:t> 25%. </a:t>
            </a:r>
            <a:r>
              <a:rPr lang="ru-RU" dirty="0" err="1" smtClean="0"/>
              <a:t>Різниця</a:t>
            </a:r>
            <a:r>
              <a:rPr lang="ru-RU" dirty="0" smtClean="0"/>
              <a:t> в 3% 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виправлення</a:t>
            </a:r>
            <a:r>
              <a:rPr lang="ru-RU" dirty="0" smtClean="0"/>
              <a:t> на </a:t>
            </a:r>
            <a:r>
              <a:rPr lang="ru-RU" dirty="0" err="1" smtClean="0"/>
              <a:t>подвійний</a:t>
            </a:r>
            <a:r>
              <a:rPr lang="ru-RU" dirty="0" smtClean="0"/>
              <a:t> </a:t>
            </a:r>
            <a:r>
              <a:rPr lang="ru-RU" dirty="0" err="1" smtClean="0"/>
              <a:t>кросинговер</a:t>
            </a:r>
            <a:r>
              <a:rPr lang="ru-RU" dirty="0" smtClean="0"/>
              <a:t>.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зміст</a:t>
            </a:r>
            <a:r>
              <a:rPr lang="ru-RU" dirty="0" smtClean="0"/>
              <a:t>, </a:t>
            </a:r>
            <a:r>
              <a:rPr lang="ru-RU" dirty="0" err="1" smtClean="0"/>
              <a:t>запишемо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послідовності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та </a:t>
            </a:r>
            <a:r>
              <a:rPr lang="ru-RU" dirty="0" err="1" smtClean="0"/>
              <a:t>висловимо</a:t>
            </a:r>
            <a:r>
              <a:rPr lang="ru-RU" dirty="0" smtClean="0"/>
              <a:t> </a:t>
            </a:r>
            <a:r>
              <a:rPr lang="ru-RU" dirty="0" err="1" smtClean="0"/>
              <a:t>абсолютні</a:t>
            </a:r>
            <a:r>
              <a:rPr lang="ru-RU" dirty="0" smtClean="0"/>
              <a:t> </a:t>
            </a:r>
            <a:r>
              <a:rPr lang="ru-RU" dirty="0" err="1" smtClean="0"/>
              <a:t>величини</a:t>
            </a:r>
            <a:r>
              <a:rPr lang="ru-RU" dirty="0" smtClean="0"/>
              <a:t> у </a:t>
            </a:r>
            <a:r>
              <a:rPr lang="ru-RU" dirty="0" err="1" smtClean="0"/>
              <a:t>відсотках.Відповідь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5013176"/>
            <a:ext cx="313184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819650"/>
            <a:ext cx="165735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860032" y="4797152"/>
            <a:ext cx="2117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Батьківські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91880" y="5085184"/>
            <a:ext cx="3491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Одинарні</a:t>
            </a:r>
            <a:r>
              <a:rPr lang="ru-RU" dirty="0" smtClean="0"/>
              <a:t> </a:t>
            </a:r>
            <a:r>
              <a:rPr lang="ru-RU" dirty="0" err="1" smtClean="0"/>
              <a:t>кросовери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1 та 2 генами (</a:t>
            </a:r>
            <a:r>
              <a:rPr lang="ru-RU" dirty="0" err="1" smtClean="0"/>
              <a:t>а-р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491880" y="5661248"/>
            <a:ext cx="3491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Одинарні</a:t>
            </a:r>
            <a:r>
              <a:rPr lang="ru-RU" dirty="0" smtClean="0"/>
              <a:t> </a:t>
            </a:r>
            <a:r>
              <a:rPr lang="ru-RU" dirty="0" err="1" smtClean="0"/>
              <a:t>кросовери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2 та 3 генами (</a:t>
            </a:r>
            <a:r>
              <a:rPr lang="ru-RU" dirty="0" err="1" smtClean="0"/>
              <a:t>р-о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79912" y="6488668"/>
            <a:ext cx="23780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Подвійні</a:t>
            </a:r>
            <a:r>
              <a:rPr lang="ru-RU" dirty="0" smtClean="0"/>
              <a:t> </a:t>
            </a:r>
            <a:r>
              <a:rPr lang="ru-RU" dirty="0" err="1" smtClean="0"/>
              <a:t>кроссовери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Примітка</a:t>
            </a:r>
            <a:r>
              <a:rPr lang="ru-RU" dirty="0" smtClean="0"/>
              <a:t>. </a:t>
            </a:r>
            <a:r>
              <a:rPr lang="ru-RU" dirty="0" err="1" smtClean="0"/>
              <a:t>Можемо</a:t>
            </a:r>
            <a:r>
              <a:rPr lang="ru-RU" dirty="0" smtClean="0"/>
              <a:t> </a:t>
            </a:r>
            <a:r>
              <a:rPr lang="ru-RU" dirty="0" err="1" smtClean="0"/>
              <a:t>вивести</a:t>
            </a:r>
            <a:r>
              <a:rPr lang="ru-RU" dirty="0" smtClean="0"/>
              <a:t> </a:t>
            </a:r>
            <a:r>
              <a:rPr lang="ru-RU" dirty="0" err="1" smtClean="0"/>
              <a:t>загальні</a:t>
            </a:r>
            <a:r>
              <a:rPr lang="ru-RU" dirty="0" smtClean="0"/>
              <a:t> правила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при </a:t>
            </a:r>
            <a:r>
              <a:rPr lang="ru-RU" dirty="0" err="1" smtClean="0"/>
              <a:t>складанні</a:t>
            </a:r>
            <a:r>
              <a:rPr lang="ru-RU" dirty="0" smtClean="0"/>
              <a:t> карт хромосом.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врахувати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сила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генами (</a:t>
            </a:r>
            <a:r>
              <a:rPr lang="ru-RU" dirty="0" err="1" smtClean="0"/>
              <a:t>відсоток</a:t>
            </a:r>
            <a:r>
              <a:rPr lang="ru-RU" dirty="0" smtClean="0"/>
              <a:t> </a:t>
            </a:r>
            <a:r>
              <a:rPr lang="ru-RU" dirty="0" err="1" smtClean="0"/>
              <a:t>кросоверних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) не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інше</a:t>
            </a:r>
            <a:r>
              <a:rPr lang="ru-RU" dirty="0" smtClean="0"/>
              <a:t>, як </a:t>
            </a:r>
            <a:r>
              <a:rPr lang="ru-RU" dirty="0" err="1" smtClean="0"/>
              <a:t>реалізація</a:t>
            </a:r>
            <a:r>
              <a:rPr lang="ru-RU" dirty="0" smtClean="0"/>
              <a:t> </a:t>
            </a:r>
            <a:r>
              <a:rPr lang="ru-RU" dirty="0" err="1" smtClean="0"/>
              <a:t>ймовірності</a:t>
            </a:r>
            <a:r>
              <a:rPr lang="ru-RU" dirty="0" smtClean="0"/>
              <a:t> </a:t>
            </a:r>
            <a:r>
              <a:rPr lang="ru-RU" dirty="0" err="1" smtClean="0"/>
              <a:t>здійснення</a:t>
            </a:r>
            <a:r>
              <a:rPr lang="ru-RU" dirty="0" smtClean="0"/>
              <a:t> в </a:t>
            </a:r>
            <a:r>
              <a:rPr lang="ru-RU" dirty="0" err="1" smtClean="0"/>
              <a:t>мейозі</a:t>
            </a:r>
            <a:r>
              <a:rPr lang="ru-RU" dirty="0" smtClean="0"/>
              <a:t> </a:t>
            </a:r>
            <a:r>
              <a:rPr lang="ru-RU" dirty="0" err="1" smtClean="0"/>
              <a:t>кросинговера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точками,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аналізуються</a:t>
            </a:r>
            <a:r>
              <a:rPr lang="ru-RU" dirty="0" smtClean="0"/>
              <a:t> (генами).</a:t>
            </a:r>
          </a:p>
          <a:p>
            <a:r>
              <a:rPr lang="ru-RU" dirty="0" smtClean="0"/>
              <a:t>1. 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не </a:t>
            </a:r>
            <a:r>
              <a:rPr lang="ru-RU" dirty="0" err="1" smtClean="0"/>
              <a:t>крайніми</a:t>
            </a:r>
            <a:r>
              <a:rPr lang="ru-RU" dirty="0" smtClean="0"/>
              <a:t> генами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суму </a:t>
            </a:r>
            <a:r>
              <a:rPr lang="ru-RU" dirty="0" err="1" smtClean="0"/>
              <a:t>ймовірностей</a:t>
            </a:r>
            <a:r>
              <a:rPr lang="ru-RU" dirty="0" smtClean="0"/>
              <a:t> </a:t>
            </a:r>
            <a:r>
              <a:rPr lang="ru-RU" dirty="0" err="1" smtClean="0"/>
              <a:t>одинарних</a:t>
            </a:r>
            <a:r>
              <a:rPr lang="ru-RU" dirty="0" smtClean="0"/>
              <a:t> та </a:t>
            </a:r>
            <a:r>
              <a:rPr lang="ru-RU" dirty="0" err="1" smtClean="0"/>
              <a:t>подвійних</a:t>
            </a:r>
            <a:r>
              <a:rPr lang="ru-RU" dirty="0" smtClean="0"/>
              <a:t> </a:t>
            </a:r>
            <a:r>
              <a:rPr lang="ru-RU" dirty="0" err="1" smtClean="0"/>
              <a:t>кросоверів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цими</a:t>
            </a:r>
            <a:r>
              <a:rPr lang="ru-RU" dirty="0" smtClean="0"/>
              <a:t> генами. </a:t>
            </a:r>
            <a:r>
              <a:rPr lang="ru-RU" dirty="0" err="1" smtClean="0"/>
              <a:t>Між</a:t>
            </a:r>
            <a:r>
              <a:rPr lang="ru-RU" dirty="0" smtClean="0"/>
              <a:t> 1 </a:t>
            </a:r>
            <a:r>
              <a:rPr lang="ru-RU" dirty="0" err="1" smtClean="0"/>
              <a:t>і</a:t>
            </a:r>
            <a:r>
              <a:rPr lang="ru-RU" dirty="0" smtClean="0"/>
              <a:t> 2 (</a:t>
            </a:r>
            <a:r>
              <a:rPr lang="ru-RU" dirty="0" err="1" smtClean="0"/>
              <a:t>а-р</a:t>
            </a:r>
            <a:r>
              <a:rPr lang="ru-RU" dirty="0" smtClean="0"/>
              <a:t>) - </a:t>
            </a:r>
            <a:r>
              <a:rPr lang="ru-RU" dirty="0" err="1" smtClean="0"/>
              <a:t>це</a:t>
            </a:r>
            <a:r>
              <a:rPr lang="ru-RU" dirty="0" smtClean="0"/>
              <a:t>: 5% + 5% + 0,75% + 0,75% =  11,5%; а </a:t>
            </a:r>
            <a:r>
              <a:rPr lang="ru-RU" dirty="0" err="1" smtClean="0"/>
              <a:t>між</a:t>
            </a:r>
            <a:r>
              <a:rPr lang="ru-RU" dirty="0" smtClean="0"/>
              <a:t> 2 </a:t>
            </a:r>
            <a:r>
              <a:rPr lang="ru-RU" dirty="0" err="1" smtClean="0"/>
              <a:t>і</a:t>
            </a:r>
            <a:r>
              <a:rPr lang="ru-RU" dirty="0" smtClean="0"/>
              <a:t> 3 (</a:t>
            </a:r>
            <a:r>
              <a:rPr lang="ru-RU" dirty="0" err="1" smtClean="0"/>
              <a:t>р-о</a:t>
            </a:r>
            <a:r>
              <a:rPr lang="ru-RU" dirty="0" smtClean="0"/>
              <a:t>) - </a:t>
            </a:r>
            <a:r>
              <a:rPr lang="ru-RU" dirty="0" err="1" smtClean="0"/>
              <a:t>це</a:t>
            </a:r>
            <a:r>
              <a:rPr lang="ru-RU" dirty="0" smtClean="0"/>
              <a:t>: 7,5% + 7,5% + 0,75% + 0,75% = 16,5%.</a:t>
            </a:r>
          </a:p>
          <a:p>
            <a:r>
              <a:rPr lang="ru-RU" dirty="0" smtClean="0"/>
              <a:t>2. 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крайніми</a:t>
            </a:r>
            <a:r>
              <a:rPr lang="ru-RU" dirty="0" smtClean="0"/>
              <a:t> (1 </a:t>
            </a:r>
            <a:r>
              <a:rPr lang="ru-RU" dirty="0" err="1" smtClean="0"/>
              <a:t>і</a:t>
            </a:r>
            <a:r>
              <a:rPr lang="ru-RU" dirty="0" smtClean="0"/>
              <a:t> 3) генами </a:t>
            </a:r>
            <a:r>
              <a:rPr lang="ru-RU" dirty="0" err="1" smtClean="0"/>
              <a:t>необхідно</a:t>
            </a:r>
            <a:r>
              <a:rPr lang="ru-RU" dirty="0" smtClean="0"/>
              <a:t> до </a:t>
            </a:r>
            <a:r>
              <a:rPr lang="ru-RU" dirty="0" err="1" smtClean="0"/>
              <a:t>суми</a:t>
            </a:r>
            <a:r>
              <a:rPr lang="ru-RU" dirty="0" smtClean="0"/>
              <a:t> </a:t>
            </a:r>
            <a:r>
              <a:rPr lang="ru-RU" dirty="0" err="1" smtClean="0"/>
              <a:t>ймовірностей</a:t>
            </a:r>
            <a:r>
              <a:rPr lang="ru-RU" dirty="0" smtClean="0"/>
              <a:t> </a:t>
            </a:r>
            <a:r>
              <a:rPr lang="ru-RU" dirty="0" err="1" smtClean="0"/>
              <a:t>одинарних</a:t>
            </a:r>
            <a:r>
              <a:rPr lang="ru-RU" dirty="0" smtClean="0"/>
              <a:t> </a:t>
            </a:r>
            <a:r>
              <a:rPr lang="ru-RU" dirty="0" err="1" smtClean="0"/>
              <a:t>кросоверів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1-2 </a:t>
            </a:r>
            <a:r>
              <a:rPr lang="ru-RU" dirty="0" err="1" smtClean="0"/>
              <a:t>і</a:t>
            </a:r>
            <a:r>
              <a:rPr lang="ru-RU" dirty="0" smtClean="0"/>
              <a:t> 2-3 генами </a:t>
            </a:r>
            <a:r>
              <a:rPr lang="ru-RU" dirty="0" err="1" smtClean="0"/>
              <a:t>додати</a:t>
            </a:r>
            <a:r>
              <a:rPr lang="ru-RU" dirty="0" smtClean="0"/>
              <a:t> </a:t>
            </a:r>
            <a:r>
              <a:rPr lang="ru-RU" dirty="0" err="1" smtClean="0"/>
              <a:t>подвоєну</a:t>
            </a:r>
            <a:r>
              <a:rPr lang="ru-RU" dirty="0" smtClean="0"/>
              <a:t> </a:t>
            </a:r>
            <a:r>
              <a:rPr lang="ru-RU" dirty="0" err="1" smtClean="0"/>
              <a:t>ймовірність</a:t>
            </a:r>
            <a:r>
              <a:rPr lang="ru-RU" dirty="0" smtClean="0"/>
              <a:t> </a:t>
            </a:r>
            <a:r>
              <a:rPr lang="ru-RU" dirty="0" err="1" smtClean="0"/>
              <a:t>подвійних</a:t>
            </a:r>
            <a:r>
              <a:rPr lang="ru-RU" dirty="0" smtClean="0"/>
              <a:t> </a:t>
            </a:r>
            <a:r>
              <a:rPr lang="ru-RU" dirty="0" err="1" smtClean="0"/>
              <a:t>кросоверів</a:t>
            </a:r>
            <a:r>
              <a:rPr lang="ru-RU" dirty="0" smtClean="0"/>
              <a:t> (поправка на </a:t>
            </a:r>
            <a:r>
              <a:rPr lang="ru-RU" dirty="0" err="1" smtClean="0"/>
              <a:t>подвійний</a:t>
            </a:r>
            <a:r>
              <a:rPr lang="ru-RU" dirty="0" smtClean="0"/>
              <a:t> </a:t>
            </a:r>
            <a:r>
              <a:rPr lang="ru-RU" dirty="0" err="1" smtClean="0"/>
              <a:t>кросинговер</a:t>
            </a:r>
            <a:r>
              <a:rPr lang="ru-RU" dirty="0" smtClean="0"/>
              <a:t>),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точками 1 </a:t>
            </a:r>
            <a:r>
              <a:rPr lang="ru-RU" dirty="0" err="1" smtClean="0"/>
              <a:t>і</a:t>
            </a:r>
            <a:r>
              <a:rPr lang="ru-RU" dirty="0" smtClean="0"/>
              <a:t> 3 у </a:t>
            </a:r>
            <a:r>
              <a:rPr lang="ru-RU" dirty="0" err="1" smtClean="0"/>
              <a:t>подвійних</a:t>
            </a:r>
            <a:r>
              <a:rPr lang="ru-RU" dirty="0" smtClean="0"/>
              <a:t> </a:t>
            </a:r>
            <a:r>
              <a:rPr lang="ru-RU" dirty="0" err="1" smtClean="0"/>
              <a:t>кросоверів</a:t>
            </a:r>
            <a:r>
              <a:rPr lang="ru-RU" dirty="0" smtClean="0"/>
              <a:t> </a:t>
            </a:r>
            <a:r>
              <a:rPr lang="ru-RU" dirty="0" err="1" smtClean="0"/>
              <a:t>перехрест</a:t>
            </a:r>
            <a:r>
              <a:rPr lang="ru-RU" dirty="0" smtClean="0"/>
              <a:t> </a:t>
            </a:r>
            <a:r>
              <a:rPr lang="ru-RU" dirty="0" err="1" smtClean="0"/>
              <a:t>відбувся</a:t>
            </a:r>
            <a:r>
              <a:rPr lang="ru-RU" dirty="0" smtClean="0"/>
              <a:t> </a:t>
            </a:r>
            <a:r>
              <a:rPr lang="ru-RU" dirty="0" err="1" smtClean="0"/>
              <a:t>двічі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емпірично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виявляється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кінці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подвійних</a:t>
            </a:r>
            <a:r>
              <a:rPr lang="ru-RU" dirty="0" smtClean="0"/>
              <a:t> </a:t>
            </a:r>
            <a:r>
              <a:rPr lang="ru-RU" dirty="0" err="1" smtClean="0"/>
              <a:t>кросоверів</a:t>
            </a:r>
            <a:r>
              <a:rPr lang="ru-RU" dirty="0" smtClean="0"/>
              <a:t> </a:t>
            </a:r>
            <a:r>
              <a:rPr lang="ru-RU" dirty="0" err="1" smtClean="0"/>
              <a:t>ідентичні</a:t>
            </a:r>
            <a:r>
              <a:rPr lang="ru-RU" dirty="0" smtClean="0"/>
              <a:t> </a:t>
            </a:r>
            <a:r>
              <a:rPr lang="ru-RU" dirty="0" err="1" smtClean="0"/>
              <a:t>материнській</a:t>
            </a:r>
            <a:r>
              <a:rPr lang="ru-RU" dirty="0" smtClean="0"/>
              <a:t> (+++ та + </a:t>
            </a:r>
            <a:r>
              <a:rPr lang="ru-RU" dirty="0" err="1" smtClean="0"/>
              <a:t>р+</a:t>
            </a:r>
            <a:r>
              <a:rPr lang="ru-RU" dirty="0" smtClean="0"/>
              <a:t>). </a:t>
            </a:r>
            <a:r>
              <a:rPr lang="ru-RU" dirty="0" err="1" smtClean="0"/>
              <a:t>Кінці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подвійних</a:t>
            </a:r>
            <a:r>
              <a:rPr lang="ru-RU" dirty="0" smtClean="0"/>
              <a:t> </a:t>
            </a:r>
            <a:r>
              <a:rPr lang="ru-RU" dirty="0" err="1" smtClean="0"/>
              <a:t>кросоверів</a:t>
            </a:r>
            <a:r>
              <a:rPr lang="ru-RU" dirty="0" smtClean="0"/>
              <a:t> </a:t>
            </a:r>
            <a:r>
              <a:rPr lang="ru-RU" dirty="0" err="1" smtClean="0"/>
              <a:t>ідентичні</a:t>
            </a:r>
            <a:r>
              <a:rPr lang="ru-RU" dirty="0" smtClean="0"/>
              <a:t> </a:t>
            </a:r>
            <a:r>
              <a:rPr lang="ru-RU" dirty="0" err="1" smtClean="0"/>
              <a:t>батьківській</a:t>
            </a:r>
            <a:r>
              <a:rPr lang="ru-RU" dirty="0" smtClean="0"/>
              <a:t> </a:t>
            </a:r>
            <a:r>
              <a:rPr lang="ru-RU" dirty="0" err="1" smtClean="0"/>
              <a:t>хромосомі</a:t>
            </a:r>
            <a:r>
              <a:rPr lang="ru-RU" dirty="0" smtClean="0"/>
              <a:t> (</a:t>
            </a:r>
            <a:r>
              <a:rPr lang="ru-RU" dirty="0" err="1" smtClean="0"/>
              <a:t>аро</a:t>
            </a:r>
            <a:r>
              <a:rPr lang="ru-RU" dirty="0" smtClean="0"/>
              <a:t> та </a:t>
            </a:r>
            <a:r>
              <a:rPr lang="ru-RU" dirty="0" err="1" smtClean="0"/>
              <a:t>а+о</a:t>
            </a:r>
            <a:r>
              <a:rPr lang="ru-RU" dirty="0" smtClean="0"/>
              <a:t>).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виходить</a:t>
            </a:r>
            <a:r>
              <a:rPr lang="ru-RU" dirty="0" smtClean="0"/>
              <a:t> </a:t>
            </a:r>
            <a:r>
              <a:rPr lang="ru-RU" dirty="0" err="1" smtClean="0"/>
              <a:t>сумарна</a:t>
            </a:r>
            <a:r>
              <a:rPr lang="ru-RU" dirty="0" smtClean="0"/>
              <a:t> </a:t>
            </a:r>
            <a:r>
              <a:rPr lang="ru-RU" dirty="0" err="1" smtClean="0"/>
              <a:t>відстань</a:t>
            </a:r>
            <a:r>
              <a:rPr lang="ru-RU" dirty="0" smtClean="0"/>
              <a:t>: 5% + 5% + 7,5% + 7,5% + 2(0,75% + 0,75%) = 28%.</a:t>
            </a:r>
          </a:p>
          <a:p>
            <a:r>
              <a:rPr lang="ru-RU" dirty="0" smtClean="0"/>
              <a:t>3. Теоретична </a:t>
            </a:r>
            <a:r>
              <a:rPr lang="ru-RU" dirty="0" err="1" smtClean="0"/>
              <a:t>ймовірність</a:t>
            </a:r>
            <a:r>
              <a:rPr lang="ru-RU" dirty="0" smtClean="0"/>
              <a:t> </a:t>
            </a:r>
            <a:r>
              <a:rPr lang="ru-RU" dirty="0" err="1" smtClean="0"/>
              <a:t>появи</a:t>
            </a:r>
            <a:r>
              <a:rPr lang="ru-RU" dirty="0" smtClean="0"/>
              <a:t> </a:t>
            </a:r>
            <a:r>
              <a:rPr lang="ru-RU" dirty="0" err="1" smtClean="0"/>
              <a:t>подвійних</a:t>
            </a:r>
            <a:r>
              <a:rPr lang="ru-RU" dirty="0" smtClean="0"/>
              <a:t> </a:t>
            </a:r>
            <a:r>
              <a:rPr lang="ru-RU" dirty="0" err="1" smtClean="0"/>
              <a:t>кросоверів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</a:t>
            </a:r>
            <a:r>
              <a:rPr lang="ru-RU" dirty="0" err="1" smtClean="0"/>
              <a:t>добутку</a:t>
            </a:r>
            <a:r>
              <a:rPr lang="ru-RU" dirty="0" smtClean="0"/>
              <a:t> </a:t>
            </a:r>
            <a:r>
              <a:rPr lang="ru-RU" dirty="0" err="1" smtClean="0"/>
              <a:t>ймовірностей</a:t>
            </a:r>
            <a:r>
              <a:rPr lang="ru-RU" dirty="0" smtClean="0"/>
              <a:t> </a:t>
            </a:r>
            <a:r>
              <a:rPr lang="ru-RU" dirty="0" err="1" smtClean="0"/>
              <a:t>одинарних</a:t>
            </a:r>
            <a:r>
              <a:rPr lang="ru-RU" dirty="0" smtClean="0"/>
              <a:t>: 0,10 · 0,15 = 0,015 = 1,5% (два по 0,75%).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 2типу</a:t>
            </a:r>
          </a:p>
          <a:p>
            <a:endParaRPr lang="ru-RU" dirty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1.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картою хромосом </a:t>
            </a:r>
            <a:r>
              <a:rPr lang="ru-RU" dirty="0" err="1" smtClean="0"/>
              <a:t>гени</a:t>
            </a:r>
            <a:r>
              <a:rPr lang="ru-RU" dirty="0" smtClean="0"/>
              <a:t> А, С </a:t>
            </a:r>
            <a:r>
              <a:rPr lang="ru-RU" dirty="0" err="1" smtClean="0"/>
              <a:t>і</a:t>
            </a:r>
            <a:r>
              <a:rPr lang="ru-RU" dirty="0" smtClean="0"/>
              <a:t> О </a:t>
            </a:r>
            <a:r>
              <a:rPr lang="ru-RU" dirty="0" err="1" smtClean="0"/>
              <a:t>розташовані</a:t>
            </a:r>
            <a:r>
              <a:rPr lang="ru-RU" dirty="0" smtClean="0"/>
              <a:t> у </a:t>
            </a:r>
            <a:r>
              <a:rPr lang="ru-RU" dirty="0" err="1" smtClean="0"/>
              <a:t>зазначеній</a:t>
            </a:r>
            <a:r>
              <a:rPr lang="ru-RU" dirty="0" smtClean="0"/>
              <a:t> </a:t>
            </a:r>
            <a:r>
              <a:rPr lang="ru-RU" dirty="0" err="1" smtClean="0"/>
              <a:t>послідовності</a:t>
            </a:r>
            <a:r>
              <a:rPr lang="ru-RU" dirty="0" smtClean="0"/>
              <a:t>, а сила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А та С </a:t>
            </a:r>
            <a:r>
              <a:rPr lang="ru-RU" dirty="0" err="1" smtClean="0"/>
              <a:t>дорівнює</a:t>
            </a:r>
            <a:r>
              <a:rPr lang="ru-RU" dirty="0" smtClean="0"/>
              <a:t> 10%, а </a:t>
            </a:r>
            <a:r>
              <a:rPr lang="ru-RU" dirty="0" err="1" smtClean="0"/>
              <a:t>між</a:t>
            </a:r>
            <a:r>
              <a:rPr lang="ru-RU" dirty="0" smtClean="0"/>
              <a:t> С та О – 20%. </a:t>
            </a:r>
            <a:r>
              <a:rPr lang="ru-RU" dirty="0" err="1" smtClean="0"/>
              <a:t>Визначте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гамети</a:t>
            </a:r>
            <a:r>
              <a:rPr lang="ru-RU" dirty="0" smtClean="0"/>
              <a:t> та у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співвідношенні</a:t>
            </a:r>
            <a:r>
              <a:rPr lang="ru-RU" dirty="0" smtClean="0"/>
              <a:t> </a:t>
            </a:r>
            <a:r>
              <a:rPr lang="ru-RU" dirty="0" err="1" smtClean="0"/>
              <a:t>утворюватиме</a:t>
            </a:r>
            <a:r>
              <a:rPr lang="ru-RU" dirty="0" smtClean="0"/>
              <a:t> </a:t>
            </a:r>
            <a:r>
              <a:rPr lang="ru-RU" dirty="0" err="1" smtClean="0"/>
              <a:t>тригібрид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Згадаймо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10%, </a:t>
            </a:r>
            <a:r>
              <a:rPr lang="ru-RU" dirty="0" err="1" smtClean="0"/>
              <a:t>і</a:t>
            </a:r>
            <a:r>
              <a:rPr lang="ru-RU" dirty="0" smtClean="0"/>
              <a:t> 20% </a:t>
            </a:r>
            <a:r>
              <a:rPr lang="ru-RU" dirty="0" err="1" smtClean="0"/>
              <a:t>включають</a:t>
            </a:r>
            <a:r>
              <a:rPr lang="ru-RU" dirty="0" smtClean="0"/>
              <a:t> </a:t>
            </a:r>
            <a:r>
              <a:rPr lang="ru-RU" dirty="0" err="1" smtClean="0"/>
              <a:t>ймовірності</a:t>
            </a:r>
            <a:r>
              <a:rPr lang="ru-RU" dirty="0" smtClean="0"/>
              <a:t> </a:t>
            </a:r>
            <a:r>
              <a:rPr lang="ru-RU" dirty="0" err="1" smtClean="0"/>
              <a:t>одинарних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подвійних</a:t>
            </a:r>
            <a:r>
              <a:rPr lang="ru-RU" dirty="0" smtClean="0"/>
              <a:t> </a:t>
            </a:r>
            <a:r>
              <a:rPr lang="ru-RU" dirty="0" err="1" smtClean="0"/>
              <a:t>кросоверів</a:t>
            </a:r>
            <a:r>
              <a:rPr lang="ru-RU" dirty="0" smtClean="0"/>
              <a:t>.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ймовірність</a:t>
            </a:r>
            <a:r>
              <a:rPr lang="ru-RU" dirty="0" smtClean="0"/>
              <a:t> </a:t>
            </a:r>
            <a:r>
              <a:rPr lang="ru-RU" dirty="0" err="1" smtClean="0"/>
              <a:t>появи</a:t>
            </a:r>
            <a:r>
              <a:rPr lang="ru-RU" dirty="0" smtClean="0"/>
              <a:t> </a:t>
            </a:r>
            <a:r>
              <a:rPr lang="ru-RU" dirty="0" err="1" smtClean="0"/>
              <a:t>подвійних</a:t>
            </a:r>
            <a:r>
              <a:rPr lang="ru-RU" dirty="0" smtClean="0"/>
              <a:t> </a:t>
            </a:r>
            <a:r>
              <a:rPr lang="ru-RU" dirty="0" err="1" smtClean="0"/>
              <a:t>кросоверів</a:t>
            </a:r>
            <a:r>
              <a:rPr lang="ru-RU" dirty="0" smtClean="0"/>
              <a:t> та </a:t>
            </a:r>
            <a:r>
              <a:rPr lang="ru-RU" dirty="0" err="1" smtClean="0"/>
              <a:t>відняти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суми</a:t>
            </a:r>
            <a:r>
              <a:rPr lang="ru-RU" dirty="0" smtClean="0"/>
              <a:t>. </a:t>
            </a:r>
            <a:r>
              <a:rPr lang="ru-RU" dirty="0" err="1" smtClean="0"/>
              <a:t>Імовірність</a:t>
            </a:r>
            <a:r>
              <a:rPr lang="ru-RU" dirty="0" smtClean="0"/>
              <a:t> </a:t>
            </a:r>
            <a:r>
              <a:rPr lang="ru-RU" dirty="0" err="1" smtClean="0"/>
              <a:t>подвійних</a:t>
            </a:r>
            <a:r>
              <a:rPr lang="ru-RU" dirty="0" smtClean="0"/>
              <a:t> </a:t>
            </a:r>
            <a:r>
              <a:rPr lang="ru-RU" dirty="0" err="1" smtClean="0"/>
              <a:t>кросоверів</a:t>
            </a:r>
            <a:r>
              <a:rPr lang="ru-RU" dirty="0" smtClean="0"/>
              <a:t> становить: 0,1 · 0,2 = 0,02 = 2%, а </a:t>
            </a:r>
            <a:r>
              <a:rPr lang="ru-RU" dirty="0" err="1" smtClean="0"/>
              <a:t>одинарних</a:t>
            </a:r>
            <a:r>
              <a:rPr lang="ru-RU" dirty="0" smtClean="0"/>
              <a:t> - 10% - 2% = 8% </a:t>
            </a:r>
            <a:r>
              <a:rPr lang="ru-RU" dirty="0" err="1" smtClean="0"/>
              <a:t>і</a:t>
            </a:r>
            <a:r>
              <a:rPr lang="ru-RU" dirty="0" smtClean="0"/>
              <a:t> 20% - 2% = 18%. </a:t>
            </a:r>
            <a:r>
              <a:rPr lang="ru-RU" dirty="0" err="1" smtClean="0"/>
              <a:t>Інші</a:t>
            </a:r>
            <a:r>
              <a:rPr lang="ru-RU" dirty="0" smtClean="0"/>
              <a:t> – </a:t>
            </a:r>
            <a:r>
              <a:rPr lang="ru-RU" dirty="0" err="1" smtClean="0"/>
              <a:t>батьківські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Запис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та </a:t>
            </a:r>
            <a:r>
              <a:rPr lang="ru-RU" dirty="0" err="1" smtClean="0"/>
              <a:t>відповіді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2564904"/>
            <a:ext cx="19526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3068960"/>
            <a:ext cx="1443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Відповідь:Р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140968"/>
            <a:ext cx="5429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3933056"/>
            <a:ext cx="26670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475656" y="3933056"/>
            <a:ext cx="2117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Батьківські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4293096"/>
            <a:ext cx="3851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Одинарні</a:t>
            </a:r>
            <a:r>
              <a:rPr lang="ru-RU" dirty="0" smtClean="0"/>
              <a:t> </a:t>
            </a:r>
            <a:r>
              <a:rPr lang="ru-RU" dirty="0" err="1" smtClean="0"/>
              <a:t>кросовери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1 та 2 генами (</a:t>
            </a:r>
            <a:r>
              <a:rPr lang="ru-RU" dirty="0" err="1" smtClean="0"/>
              <a:t>а-с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4941168"/>
            <a:ext cx="3851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Одинарні</a:t>
            </a:r>
            <a:r>
              <a:rPr lang="ru-RU" dirty="0" smtClean="0"/>
              <a:t> </a:t>
            </a:r>
            <a:r>
              <a:rPr lang="ru-RU" dirty="0" err="1" smtClean="0"/>
              <a:t>кросовери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2 та 3 генами (с–о)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5589240"/>
            <a:ext cx="23780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Подвійні</a:t>
            </a:r>
            <a:r>
              <a:rPr lang="ru-RU" dirty="0" smtClean="0"/>
              <a:t> </a:t>
            </a:r>
            <a:r>
              <a:rPr lang="ru-RU" dirty="0" err="1" smtClean="0"/>
              <a:t>кроссовери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187</TotalTime>
  <Words>2440</Words>
  <Application>Microsoft Office PowerPoint</Application>
  <PresentationFormat>Экран 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Бумажная</vt:lpstr>
      <vt:lpstr>Лабораторна робота 6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 робота 6</dc:title>
  <dc:creator>Руслан Аминов</dc:creator>
  <cp:lastModifiedBy>Руслан Аминов</cp:lastModifiedBy>
  <cp:revision>11</cp:revision>
  <dcterms:created xsi:type="dcterms:W3CDTF">2022-11-21T14:38:06Z</dcterms:created>
  <dcterms:modified xsi:type="dcterms:W3CDTF">2022-11-21T17:45:55Z</dcterms:modified>
</cp:coreProperties>
</file>