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5" autoAdjust="0"/>
    <p:restoredTop sz="94660"/>
  </p:normalViewPr>
  <p:slideViewPr>
    <p:cSldViewPr>
      <p:cViewPr>
        <p:scale>
          <a:sx n="75" d="100"/>
          <a:sy n="75" d="100"/>
        </p:scale>
        <p:origin x="127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93837B8-3B94-42F7-B1A1-D66BE15FBE9A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E8D17F-1E4A-491D-8ED2-F3069DB62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89A5C-4940-45FD-8EB1-86660888E74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D8DF7C-E877-4DAD-8755-1FCAD812F22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0FEF35-6AE2-40A0-99E6-D48004EC16A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D0F102-53D4-4769-807F-6936E9A5DB5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BBB91-0B21-41FB-AA02-3995924CD0E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9EC8D6-9534-4AD2-AD95-69140CF62BB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0129E6-9AFE-4209-A27D-7188AF1ECB7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BFA78-B683-4AAE-86BB-DB31350B9C5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FF5B4-3E3B-4D4F-B75D-4C728C3A6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42EA0-195E-415B-A34E-D091C0FEC2B7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730BC-691A-4DA9-AF52-7BDC847C4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46E2A-264B-4086-830C-90D69F226CF1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4E4DB-DFA6-4628-88D4-CDE9CE5D4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5A0B8-DAA9-4C13-BAEE-F07B84A3FF81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91095-0F76-4D8C-BC37-8D497A4A3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B6DA-1508-482E-A785-A9B8C1EBF993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D4615-2A54-4141-82AD-DD8453251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74C0-5448-4945-B01B-EA6AB0C4FDF5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2CE1-BEED-4272-8B76-12EF51ED9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577CA-06EE-4A5C-ADBA-2A54785B3FF4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29E6-6324-45C6-9A60-157491B49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5E69A-4AFA-4239-846A-FCFFD9139F66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B5E53-69C5-480E-B91A-3E8FCAF3E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E28CF-1C9D-43A7-93FE-D03D8D6D987E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7F712-D65F-4718-801F-703E3083AF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7A476-621E-41A7-B661-6F164110C69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44198-3001-4417-B57A-7032B3AC1B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2650-27D0-477F-8860-E973DDE3316C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2613D-6B21-4D84-8905-5AAE22024C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BBD1AA-2DDB-4F67-961B-A88077C2FF42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2063A7-2AA8-4B14-9EB3-D018248FA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251520" y="1268413"/>
            <a:ext cx="8568952" cy="2305050"/>
          </a:xfrm>
        </p:spPr>
        <p:txBody>
          <a:bodyPr/>
          <a:lstStyle/>
          <a:p>
            <a:pPr eaLnBrk="1" hangingPunct="1"/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Лекція 11</a:t>
            </a:r>
            <a:br>
              <a:rPr lang="uk-UA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Антропогенний ландшафт. </a:t>
            </a:r>
            <a:br>
              <a:rPr lang="uk-UA" sz="36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Типізація антропогенних ландшафтів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uk-UA" sz="2800"/>
              <a:t>Польові ландшафти( у структурі с.г.л. займають найбільший відсоток) поділяють:</a:t>
            </a:r>
            <a:endParaRPr lang="ru-RU" sz="280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1650" y="1844675"/>
            <a:ext cx="4040188" cy="4540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/>
              <a:t>Власне польові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388" y="2174875"/>
            <a:ext cx="4464050" cy="103822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dirty="0" err="1"/>
              <a:t>Функціонування</a:t>
            </a:r>
            <a:r>
              <a:rPr lang="ru-RU" sz="1600" dirty="0"/>
              <a:t> </a:t>
            </a:r>
            <a:r>
              <a:rPr lang="ru-RU" sz="1600" dirty="0" err="1"/>
              <a:t>забезпечується</a:t>
            </a:r>
            <a:r>
              <a:rPr lang="ru-RU" sz="1600" dirty="0"/>
              <a:t> </a:t>
            </a:r>
            <a:r>
              <a:rPr lang="ru-RU" sz="1600" dirty="0" err="1"/>
              <a:t>щорічним</a:t>
            </a:r>
            <a:r>
              <a:rPr lang="ru-RU" sz="1600" dirty="0"/>
              <a:t> </a:t>
            </a:r>
            <a:r>
              <a:rPr lang="ru-RU" sz="1600" dirty="0" err="1"/>
              <a:t>переорюванням</a:t>
            </a:r>
            <a:r>
              <a:rPr lang="ru-RU" sz="1600" dirty="0"/>
              <a:t> </a:t>
            </a:r>
            <a:r>
              <a:rPr lang="ru-RU" sz="1600" dirty="0" err="1"/>
              <a:t>верхнього</a:t>
            </a:r>
            <a:r>
              <a:rPr lang="ru-RU" sz="1600" dirty="0"/>
              <a:t> шару </a:t>
            </a:r>
            <a:r>
              <a:rPr lang="ru-RU" sz="1600" dirty="0" err="1"/>
              <a:t>ґрунту</a:t>
            </a:r>
            <a:r>
              <a:rPr lang="ru-RU" sz="1600" dirty="0"/>
              <a:t>, </a:t>
            </a:r>
            <a:r>
              <a:rPr lang="ru-RU" sz="1600" dirty="0" err="1"/>
              <a:t>внесенням</a:t>
            </a:r>
            <a:r>
              <a:rPr lang="ru-RU" sz="1600" dirty="0"/>
              <a:t> добрив і </a:t>
            </a:r>
            <a:r>
              <a:rPr lang="ru-RU" sz="1600" dirty="0" err="1"/>
              <a:t>отрутохімікатів</a:t>
            </a:r>
            <a:r>
              <a:rPr lang="ru-RU" sz="1600" dirty="0"/>
              <a:t>, а </a:t>
            </a:r>
            <a:r>
              <a:rPr lang="ru-RU" sz="1600" dirty="0" err="1"/>
              <a:t>також</a:t>
            </a:r>
            <a:r>
              <a:rPr lang="ru-RU" sz="1600" dirty="0"/>
              <a:t> </a:t>
            </a:r>
            <a:r>
              <a:rPr lang="ru-RU" sz="1600" dirty="0" err="1"/>
              <a:t>створенням</a:t>
            </a:r>
            <a:r>
              <a:rPr lang="ru-RU" sz="1600" dirty="0"/>
              <a:t> </a:t>
            </a:r>
            <a:r>
              <a:rPr lang="ru-RU" sz="1600" dirty="0" err="1"/>
              <a:t>штучних</a:t>
            </a:r>
            <a:r>
              <a:rPr lang="ru-RU" sz="1600" dirty="0"/>
              <a:t> </a:t>
            </a:r>
            <a:r>
              <a:rPr lang="ru-RU" sz="1600" dirty="0" err="1"/>
              <a:t>агрофітоценозів</a:t>
            </a:r>
            <a:r>
              <a:rPr lang="ru-RU" sz="1600" dirty="0"/>
              <a:t>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535113"/>
            <a:ext cx="4681537" cy="63976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/>
              <a:t>Польові </a:t>
            </a:r>
            <a:r>
              <a:rPr lang="uk-UA" dirty="0" err="1"/>
              <a:t>ландшафтно</a:t>
            </a:r>
            <a:r>
              <a:rPr lang="uk-UA" dirty="0"/>
              <a:t>-інженерні системи</a:t>
            </a:r>
            <a:endParaRPr lang="ru-RU" dirty="0"/>
          </a:p>
        </p:txBody>
      </p:sp>
      <p:sp>
        <p:nvSpPr>
          <p:cNvPr id="25605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103688" cy="8937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1600"/>
              <a:t>Основний чиник - активні інженерні споруди, що забезпечують відповідний водний режим, мікроклімат.</a:t>
            </a: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068638"/>
            <a:ext cx="439261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068638"/>
            <a:ext cx="43624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" y="0"/>
            <a:ext cx="4906963" cy="56197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dirty="0" err="1"/>
              <a:t>Лучно</a:t>
            </a:r>
            <a:r>
              <a:rPr lang="ru-RU" sz="3200" dirty="0"/>
              <a:t>–</a:t>
            </a:r>
            <a:r>
              <a:rPr lang="ru-RU" sz="3200" dirty="0" err="1"/>
              <a:t>пасовищні</a:t>
            </a:r>
            <a:r>
              <a:rPr lang="ru-RU" sz="3200" dirty="0"/>
              <a:t> </a:t>
            </a:r>
            <a:r>
              <a:rPr lang="ru-RU" sz="3200" dirty="0" err="1"/>
              <a:t>ландшафти</a:t>
            </a:r>
            <a:r>
              <a:rPr lang="ru-RU" sz="3200" dirty="0"/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5675" y="188913"/>
            <a:ext cx="4356100" cy="249237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/>
              <a:t> – </a:t>
            </a:r>
            <a:r>
              <a:rPr lang="ru-RU" sz="1800" dirty="0" err="1"/>
              <a:t>невід’ємна</a:t>
            </a:r>
            <a:r>
              <a:rPr lang="ru-RU" sz="1800" dirty="0"/>
              <a:t>, а в </a:t>
            </a:r>
            <a:r>
              <a:rPr lang="ru-RU" sz="1800" dirty="0" err="1"/>
              <a:t>окремих</a:t>
            </a:r>
            <a:r>
              <a:rPr lang="ru-RU" sz="1800" dirty="0"/>
              <a:t> </a:t>
            </a:r>
            <a:r>
              <a:rPr lang="ru-RU" sz="1800" dirty="0" err="1"/>
              <a:t>регіонах</a:t>
            </a:r>
            <a:r>
              <a:rPr lang="ru-RU" sz="1800" dirty="0"/>
              <a:t> і характерна </a:t>
            </a:r>
            <a:r>
              <a:rPr lang="ru-RU" sz="1800" dirty="0" err="1"/>
              <a:t>складова</a:t>
            </a:r>
            <a:r>
              <a:rPr lang="ru-RU" sz="1800" dirty="0"/>
              <a:t> </a:t>
            </a:r>
            <a:r>
              <a:rPr lang="ru-RU" sz="1800" dirty="0" err="1"/>
              <a:t>сільськогосподарських</a:t>
            </a:r>
            <a:r>
              <a:rPr lang="ru-RU" sz="1800" dirty="0"/>
              <a:t> </a:t>
            </a:r>
            <a:r>
              <a:rPr lang="ru-RU" sz="1800" dirty="0" err="1"/>
              <a:t>ландшафтів</a:t>
            </a:r>
            <a:r>
              <a:rPr lang="ru-RU" sz="1800" dirty="0"/>
              <a:t> </a:t>
            </a:r>
            <a:r>
              <a:rPr lang="ru-RU" sz="1800" dirty="0" err="1"/>
              <a:t>України</a:t>
            </a:r>
            <a:r>
              <a:rPr lang="ru-RU" sz="18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/>
              <a:t>За </a:t>
            </a:r>
            <a:r>
              <a:rPr lang="ru-RU" sz="1800" dirty="0" err="1"/>
              <a:t>особливостями</a:t>
            </a:r>
            <a:r>
              <a:rPr lang="ru-RU" sz="1800" dirty="0"/>
              <a:t> </a:t>
            </a:r>
            <a:r>
              <a:rPr lang="ru-RU" sz="1800" dirty="0" err="1"/>
              <a:t>організації</a:t>
            </a:r>
            <a:r>
              <a:rPr lang="ru-RU" sz="1800" dirty="0"/>
              <a:t> </a:t>
            </a:r>
            <a:r>
              <a:rPr lang="ru-RU" sz="1800" dirty="0" err="1"/>
              <a:t>лучнопасовищні</a:t>
            </a:r>
            <a:r>
              <a:rPr lang="ru-RU" sz="1800" dirty="0"/>
              <a:t> </a:t>
            </a:r>
            <a:r>
              <a:rPr lang="ru-RU" sz="1800" dirty="0" err="1"/>
              <a:t>ландшафти</a:t>
            </a:r>
            <a:r>
              <a:rPr lang="ru-RU" sz="1800" dirty="0"/>
              <a:t> </a:t>
            </a:r>
            <a:r>
              <a:rPr lang="ru-RU" sz="1800" dirty="0" err="1"/>
              <a:t>розділяють</a:t>
            </a:r>
            <a:r>
              <a:rPr lang="ru-RU" sz="1800" dirty="0"/>
              <a:t> на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 err="1"/>
              <a:t>власне</a:t>
            </a:r>
            <a:r>
              <a:rPr lang="ru-RU" sz="1800" dirty="0"/>
              <a:t> </a:t>
            </a:r>
            <a:r>
              <a:rPr lang="ru-RU" sz="1800" dirty="0" err="1"/>
              <a:t>лучно-пасовищні</a:t>
            </a:r>
            <a:r>
              <a:rPr lang="ru-RU" sz="1800" dirty="0"/>
              <a:t> ,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 </a:t>
            </a:r>
            <a:r>
              <a:rPr lang="ru-RU" sz="1800" dirty="0" err="1"/>
              <a:t>лучно-пасовищні</a:t>
            </a:r>
            <a:r>
              <a:rPr lang="ru-RU" sz="1800" dirty="0"/>
              <a:t> </a:t>
            </a:r>
            <a:r>
              <a:rPr lang="ru-RU" sz="1800" dirty="0" err="1"/>
              <a:t>інженерні</a:t>
            </a:r>
            <a:r>
              <a:rPr lang="ru-RU" sz="1800" dirty="0"/>
              <a:t> </a:t>
            </a:r>
            <a:r>
              <a:rPr lang="ru-RU" sz="1800" dirty="0" err="1"/>
              <a:t>системи</a:t>
            </a:r>
            <a:r>
              <a:rPr lang="ru-RU" sz="1800" dirty="0"/>
              <a:t>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200" y="2789238"/>
            <a:ext cx="5735638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620713"/>
            <a:ext cx="4679950" cy="350996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31750"/>
            <a:ext cx="4186238" cy="34607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sz="3200" dirty="0"/>
              <a:t>Садові ландшафти</a:t>
            </a:r>
            <a:endParaRPr lang="ru-RU" sz="3200" dirty="0"/>
          </a:p>
        </p:txBody>
      </p:sp>
      <p:sp>
        <p:nvSpPr>
          <p:cNvPr id="27650" name="Прямоугольник 3"/>
          <p:cNvSpPr>
            <a:spLocks noChangeArrowheads="1"/>
          </p:cNvSpPr>
          <p:nvPr/>
        </p:nvSpPr>
        <p:spPr bwMode="auto">
          <a:xfrm>
            <a:off x="23813" y="374650"/>
            <a:ext cx="90122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Вони характеризуються значно складнішим рельєфом. </a:t>
            </a:r>
          </a:p>
          <a:p>
            <a:r>
              <a:rPr lang="ru-RU">
                <a:latin typeface="Calibri" pitchFamily="34" charset="0"/>
              </a:rPr>
              <a:t>Як і раніше, тепер сади створюють на крутих схилах. У їх структурі збільшується роль ( до 12%) техногенних елементів – терасових схилів, засипаних і вирівняних ярів. 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296988"/>
            <a:ext cx="5256213" cy="3389312"/>
          </a:xfrm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213100"/>
            <a:ext cx="50863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638" y="115888"/>
            <a:ext cx="6202363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3.2.Лісогосподарські ландшафти</a:t>
            </a:r>
            <a:endParaRPr lang="ru-RU" sz="3200" dirty="0"/>
          </a:p>
        </p:txBody>
      </p:sp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-7938" y="519113"/>
            <a:ext cx="91519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це ландшафти, що формуються для цілей і під впливом лісового господарства. У структурі лісових антропогенних ландшафтів доцільно виділяти:</a:t>
            </a:r>
          </a:p>
          <a:p>
            <a:r>
              <a:rPr lang="ru-RU">
                <a:latin typeface="Calibri" pitchFamily="34" charset="0"/>
              </a:rPr>
              <a:t> умовно натуральні,похідні та лісокультурні лісові ландшафти.  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400" y="1557338"/>
            <a:ext cx="9056688" cy="517366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2546350"/>
            <a:ext cx="4040187" cy="6397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/>
              <a:t>Умовно-натуральні лісогосподарські ландшафти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463" y="260350"/>
            <a:ext cx="4041775" cy="6397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/>
              <a:t>Похідні лісогосподарські ландшафти</a:t>
            </a:r>
            <a:endParaRPr lang="ru-RU" dirty="0"/>
          </a:p>
        </p:txBody>
      </p:sp>
      <p:sp>
        <p:nvSpPr>
          <p:cNvPr id="29699" name="Прямоугольник 6"/>
          <p:cNvSpPr>
            <a:spLocks noChangeArrowheads="1"/>
          </p:cNvSpPr>
          <p:nvPr/>
        </p:nvSpPr>
        <p:spPr bwMode="auto">
          <a:xfrm>
            <a:off x="179388" y="3213100"/>
            <a:ext cx="4181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Переважають у Карпатах, Криму, Поліссі </a:t>
            </a:r>
          </a:p>
        </p:txBody>
      </p:sp>
      <p:sp>
        <p:nvSpPr>
          <p:cNvPr id="29700" name="Прямоугольник 7"/>
          <p:cNvSpPr>
            <a:spLocks noChangeArrowheads="1"/>
          </p:cNvSpPr>
          <p:nvPr/>
        </p:nvSpPr>
        <p:spPr bwMode="auto">
          <a:xfrm>
            <a:off x="4787900" y="908050"/>
            <a:ext cx="315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Переважають у зоні лісостепу </a:t>
            </a:r>
          </a:p>
        </p:txBody>
      </p:sp>
      <p:pic>
        <p:nvPicPr>
          <p:cNvPr id="2970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 l="5734" t="6532" r="5118" b="6364"/>
          <a:stretch>
            <a:fillRect/>
          </a:stretch>
        </p:blipFill>
        <p:spPr>
          <a:xfrm>
            <a:off x="4360863" y="1309688"/>
            <a:ext cx="4675187" cy="2944812"/>
          </a:xfrm>
        </p:spPr>
      </p:pic>
      <p:pic>
        <p:nvPicPr>
          <p:cNvPr id="2970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84150" y="3644900"/>
            <a:ext cx="4748213" cy="30670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319213"/>
            <a:ext cx="5473700" cy="318928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7499350" cy="581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Лісокультурні</a:t>
            </a:r>
            <a:r>
              <a:rPr lang="ru-RU" dirty="0"/>
              <a:t> </a:t>
            </a:r>
            <a:r>
              <a:rPr lang="ru-RU" dirty="0" err="1"/>
              <a:t>лісові</a:t>
            </a:r>
            <a:r>
              <a:rPr lang="ru-RU" dirty="0"/>
              <a:t> </a:t>
            </a:r>
            <a:r>
              <a:rPr lang="ru-RU" dirty="0" err="1"/>
              <a:t>ландшафти</a:t>
            </a:r>
            <a:endParaRPr lang="ru-RU" dirty="0"/>
          </a:p>
        </p:txBody>
      </p:sp>
      <p:sp>
        <p:nvSpPr>
          <p:cNvPr id="30723" name="Прямоугольник 4"/>
          <p:cNvSpPr>
            <a:spLocks noChangeArrowheads="1"/>
          </p:cNvSpPr>
          <p:nvPr/>
        </p:nvSpPr>
        <p:spPr bwMode="auto">
          <a:xfrm>
            <a:off x="-7938" y="692150"/>
            <a:ext cx="9120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- це ліси, штучно насаджені людиною. Ліси того самого типу, що і до вирубки, відновлення</a:t>
            </a:r>
          </a:p>
          <a:p>
            <a:r>
              <a:rPr lang="ru-RU">
                <a:latin typeface="Calibri" pitchFamily="34" charset="0"/>
              </a:rPr>
              <a:t>яких відбулося стихійно, частіше вегетативним шляхом, паростками з пнів.  </a:t>
            </a:r>
          </a:p>
        </p:txBody>
      </p:sp>
      <p:sp>
        <p:nvSpPr>
          <p:cNvPr id="30724" name="Прямоугольник 5"/>
          <p:cNvSpPr>
            <a:spLocks noChangeArrowheads="1"/>
          </p:cNvSpPr>
          <p:nvPr/>
        </p:nvSpPr>
        <p:spPr bwMode="auto">
          <a:xfrm>
            <a:off x="25400" y="6196013"/>
            <a:ext cx="9118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Поширені на території всієї України, але особливо виділяються Донецька, Харківська та Луганська області. </a:t>
            </a:r>
          </a:p>
        </p:txBody>
      </p:sp>
      <p:pic>
        <p:nvPicPr>
          <p:cNvPr id="3072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35375" y="2852738"/>
            <a:ext cx="5257800" cy="319881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7859712" cy="561975"/>
          </a:xfrm>
        </p:spPr>
        <p:txBody>
          <a:bodyPr/>
          <a:lstStyle/>
          <a:p>
            <a:pPr eaLnBrk="1" hangingPunct="1"/>
            <a:r>
              <a:rPr lang="ru-RU" sz="2800"/>
              <a:t>4.Азональні антропогенні ландшафти України</a:t>
            </a:r>
          </a:p>
        </p:txBody>
      </p:sp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323850" y="692150"/>
            <a:ext cx="871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До азональних антропогенних ландшафтів Ф.М. Мільков відносить селітебні,</a:t>
            </a:r>
          </a:p>
          <a:p>
            <a:r>
              <a:rPr lang="ru-RU">
                <a:latin typeface="Calibri" pitchFamily="34" charset="0"/>
              </a:rPr>
              <a:t>промислові, водогосподарські та дорожні ландшафти.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1349" t="20836" r="33171" b="42393"/>
          <a:stretch>
            <a:fillRect/>
          </a:stretch>
        </p:blipFill>
        <p:spPr>
          <a:xfrm>
            <a:off x="250825" y="1628775"/>
            <a:ext cx="8642350" cy="446405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9144000" cy="1301750"/>
          </a:xfrm>
        </p:spPr>
        <p:txBody>
          <a:bodyPr/>
          <a:lstStyle/>
          <a:p>
            <a:pPr algn="l" eaLnBrk="1" hangingPunct="1"/>
            <a:r>
              <a:rPr lang="ru-RU" sz="2000"/>
              <a:t>4.1.Селітебні ландшафти </a:t>
            </a:r>
            <a:br>
              <a:rPr lang="ru-RU" sz="2000"/>
            </a:br>
            <a:r>
              <a:rPr lang="ru-RU" sz="2000"/>
              <a:t>– це антропогенні ландшафти населених пунктів: міст і сіл з їх будовами, вулицями, дорогами, садами і парками. Їх розділяють на 2 типи: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950" y="1196975"/>
            <a:ext cx="4389438" cy="4730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/>
              <a:t>Міські антропогенні ландшафти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68413"/>
            <a:ext cx="4498975" cy="40163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/>
              <a:t>Сільські антропогенні ландшафти</a:t>
            </a:r>
            <a:endParaRPr lang="ru-RU" dirty="0"/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032250"/>
            <a:ext cx="42481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844675"/>
            <a:ext cx="4273550" cy="2447925"/>
          </a:xfrm>
        </p:spPr>
      </p:pic>
      <p:pic>
        <p:nvPicPr>
          <p:cNvPr id="3379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0" y="1844675"/>
            <a:ext cx="4321175" cy="2736850"/>
          </a:xfrm>
        </p:spPr>
      </p:pic>
      <p:pic>
        <p:nvPicPr>
          <p:cNvPr id="3379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292600"/>
            <a:ext cx="43211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8435975" cy="56197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dirty="0"/>
              <a:t>4.2.Міські антропогенні ландшафти</a:t>
            </a:r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" y="981075"/>
            <a:ext cx="9115425" cy="540067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3" y="188913"/>
            <a:ext cx="9113837" cy="56197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dirty="0" err="1"/>
              <a:t>Малоповерховий</a:t>
            </a:r>
            <a:r>
              <a:rPr lang="ru-RU" sz="3200" b="1" dirty="0"/>
              <a:t> тип </a:t>
            </a:r>
            <a:r>
              <a:rPr lang="ru-RU" sz="3200" b="1" dirty="0" err="1"/>
              <a:t>міських</a:t>
            </a:r>
            <a:r>
              <a:rPr lang="ru-RU" sz="3200" b="1" dirty="0"/>
              <a:t> </a:t>
            </a:r>
            <a:r>
              <a:rPr lang="ru-RU" sz="3200" b="1" dirty="0" err="1"/>
              <a:t>ландшафтів</a:t>
            </a:r>
            <a:r>
              <a:rPr lang="ru-RU" sz="3200" b="1" dirty="0"/>
              <a:t> </a:t>
            </a:r>
            <a:r>
              <a:rPr lang="ru-RU" sz="3200" dirty="0" err="1"/>
              <a:t>поділяють</a:t>
            </a:r>
            <a:r>
              <a:rPr lang="ru-RU" sz="3200" dirty="0"/>
              <a:t>:</a:t>
            </a:r>
            <a:endParaRPr lang="ru-RU" sz="3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950" y="765175"/>
            <a:ext cx="4608513" cy="6397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Ландшафтно-</a:t>
            </a:r>
            <a:r>
              <a:rPr lang="ru-RU" dirty="0" err="1"/>
              <a:t>техногенні</a:t>
            </a:r>
            <a:r>
              <a:rPr lang="ru-RU" dirty="0"/>
              <a:t> </a:t>
            </a:r>
            <a:r>
              <a:rPr lang="ru-RU" dirty="0" err="1"/>
              <a:t>комплекси</a:t>
            </a:r>
            <a:r>
              <a:rPr lang="ru-RU" dirty="0"/>
              <a:t>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1225" y="765175"/>
            <a:ext cx="4675188" cy="6397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Ландшафтно-</a:t>
            </a:r>
            <a:r>
              <a:rPr lang="ru-RU" dirty="0" err="1"/>
              <a:t>інженерні</a:t>
            </a:r>
            <a:r>
              <a:rPr lang="ru-RU" dirty="0"/>
              <a:t> </a:t>
            </a:r>
            <a:r>
              <a:rPr lang="ru-RU" dirty="0" err="1"/>
              <a:t>комплекси</a:t>
            </a:r>
            <a:endParaRPr lang="ru-RU" dirty="0"/>
          </a:p>
        </p:txBody>
      </p:sp>
      <p:pic>
        <p:nvPicPr>
          <p:cNvPr id="3584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78552" y="1575256"/>
            <a:ext cx="3889003" cy="2430269"/>
          </a:xfrm>
        </p:spPr>
      </p:pic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552" y="4168097"/>
            <a:ext cx="3999928" cy="241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789142" y="1844824"/>
            <a:ext cx="4248150" cy="27368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dirty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uk-UA" sz="2200" dirty="0"/>
              <a:t>Поняття антропогенного ландшафту</a:t>
            </a: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uk-UA" sz="2200" dirty="0"/>
              <a:t>Класи антропогенних ландшафтів</a:t>
            </a: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uk-UA" sz="2200" dirty="0"/>
              <a:t>Класифікація зональних антропогенних ландшафтів за </a:t>
            </a:r>
            <a:r>
              <a:rPr lang="uk-UA" sz="2200" dirty="0" err="1"/>
              <a:t>Мільковим</a:t>
            </a:r>
            <a:endParaRPr lang="uk-UA" sz="2200" dirty="0"/>
          </a:p>
          <a:p>
            <a:pPr marL="514350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200" dirty="0"/>
              <a:t>     3.1.Сільскогосподарські  ландшафти</a:t>
            </a:r>
          </a:p>
          <a:p>
            <a:pPr marL="514350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200" dirty="0"/>
              <a:t>     3.2.Лісогосподарські  ландшафти</a:t>
            </a:r>
          </a:p>
          <a:p>
            <a:pPr marL="514350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200" dirty="0"/>
              <a:t>4.Класифікація азональних антропогенних ландшафтів за </a:t>
            </a:r>
            <a:r>
              <a:rPr lang="uk-UA" sz="2200" dirty="0" err="1"/>
              <a:t>Мільковим</a:t>
            </a:r>
            <a:endParaRPr lang="uk-UA" sz="2200" dirty="0"/>
          </a:p>
          <a:p>
            <a:pPr marL="514350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200" dirty="0"/>
              <a:t>     4.1.Селітебні а. ландшафти</a:t>
            </a:r>
          </a:p>
          <a:p>
            <a:pPr marL="514350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200" dirty="0"/>
              <a:t>     4.2.Міські а. ландшафти</a:t>
            </a:r>
          </a:p>
          <a:p>
            <a:pPr marL="514350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200" dirty="0"/>
              <a:t>     4.3.Водні а. ландшафти</a:t>
            </a:r>
          </a:p>
          <a:p>
            <a:pPr marL="514350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200" dirty="0"/>
              <a:t>     4.4.Промислові(гірничопромислові) а. ландшафти</a:t>
            </a:r>
          </a:p>
          <a:p>
            <a:pPr marL="514350" indent="-514350" eaLnBrk="1" hangingPunct="1">
              <a:lnSpc>
                <a:spcPct val="80000"/>
              </a:lnSpc>
              <a:buFont typeface="Arial" charset="0"/>
              <a:buNone/>
            </a:pPr>
            <a:r>
              <a:rPr lang="uk-UA" sz="2200" dirty="0"/>
              <a:t>     4.5.Лінійно-дорожні а. ландшафти</a:t>
            </a:r>
          </a:p>
          <a:p>
            <a:pPr marL="514350" indent="-514350" eaLnBrk="1" hangingPunct="1">
              <a:lnSpc>
                <a:spcPct val="80000"/>
              </a:lnSpc>
              <a:buFont typeface="Arial" charset="0"/>
              <a:buNone/>
            </a:pPr>
            <a:endParaRPr lang="uk-UA" sz="2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964612" cy="490537"/>
          </a:xfrm>
        </p:spPr>
        <p:txBody>
          <a:bodyPr/>
          <a:lstStyle/>
          <a:p>
            <a:pPr algn="l" eaLnBrk="1" hangingPunct="1"/>
            <a:r>
              <a:rPr lang="ru-RU" sz="2800"/>
              <a:t>Багатоповерховий тип міських ландшафтів(домінуючий)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725" y="836613"/>
            <a:ext cx="3851275" cy="2663825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В основному </a:t>
            </a:r>
            <a:r>
              <a:rPr lang="ru-RU" dirty="0" err="1"/>
              <a:t>утворюється</a:t>
            </a:r>
            <a:r>
              <a:rPr lang="ru-RU" dirty="0"/>
              <a:t> на </a:t>
            </a:r>
            <a:r>
              <a:rPr lang="ru-RU" dirty="0" err="1"/>
              <a:t>вирівняних</a:t>
            </a:r>
            <a:r>
              <a:rPr lang="ru-RU" dirty="0"/>
              <a:t> і слабо </a:t>
            </a:r>
            <a:r>
              <a:rPr lang="ru-RU" dirty="0" err="1"/>
              <a:t>хвилястих</a:t>
            </a:r>
            <a:r>
              <a:rPr lang="ru-RU" dirty="0"/>
              <a:t> </a:t>
            </a:r>
            <a:r>
              <a:rPr lang="ru-RU" dirty="0" err="1"/>
              <a:t>поверхнях</a:t>
            </a:r>
            <a:r>
              <a:rPr lang="ru-RU" dirty="0"/>
              <a:t> </a:t>
            </a:r>
            <a:r>
              <a:rPr lang="ru-RU" dirty="0" err="1"/>
              <a:t>вододілів</a:t>
            </a:r>
            <a:r>
              <a:rPr lang="ru-RU" dirty="0"/>
              <a:t>, за </a:t>
            </a:r>
            <a:r>
              <a:rPr lang="ru-RU" dirty="0" err="1"/>
              <a:t>останні</a:t>
            </a:r>
            <a:r>
              <a:rPr lang="ru-RU" dirty="0"/>
              <a:t> </a:t>
            </a:r>
            <a:r>
              <a:rPr lang="ru-RU" dirty="0" err="1"/>
              <a:t>десятиріччя</a:t>
            </a:r>
            <a:r>
              <a:rPr lang="ru-RU" dirty="0"/>
              <a:t> </a:t>
            </a:r>
            <a:r>
              <a:rPr lang="ru-RU" dirty="0" err="1"/>
              <a:t>райони</a:t>
            </a:r>
            <a:r>
              <a:rPr lang="ru-RU" dirty="0"/>
              <a:t> </a:t>
            </a:r>
            <a:r>
              <a:rPr lang="ru-RU" dirty="0" err="1"/>
              <a:t>забудов</a:t>
            </a:r>
            <a:r>
              <a:rPr lang="ru-RU" dirty="0"/>
              <a:t> </a:t>
            </a:r>
            <a:r>
              <a:rPr lang="ru-RU" dirty="0" err="1"/>
              <a:t>охоплюють</a:t>
            </a:r>
            <a:r>
              <a:rPr lang="ru-RU" dirty="0"/>
              <a:t> </a:t>
            </a:r>
            <a:r>
              <a:rPr lang="ru-RU" dirty="0" err="1"/>
              <a:t>долини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, </a:t>
            </a:r>
            <a:r>
              <a:rPr lang="ru-RU" dirty="0" err="1"/>
              <a:t>крупних</a:t>
            </a:r>
            <a:r>
              <a:rPr lang="ru-RU" dirty="0"/>
              <a:t> балок,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насипні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. 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715963"/>
            <a:ext cx="5184775" cy="2916237"/>
          </a:xfrm>
        </p:spPr>
      </p:pic>
      <p:sp>
        <p:nvSpPr>
          <p:cNvPr id="36868" name="Прямоугольник 4"/>
          <p:cNvSpPr>
            <a:spLocks noChangeArrowheads="1"/>
          </p:cNvSpPr>
          <p:nvPr/>
        </p:nvSpPr>
        <p:spPr bwMode="auto">
          <a:xfrm>
            <a:off x="0" y="3789363"/>
            <a:ext cx="39957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У структурі багатоповерхового типу ландшафтів переважають ландшафтно-технічні комплекси у вигляді багатоповерхових будинків, асфальтованих доріг і площ. </a:t>
            </a: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311525"/>
            <a:ext cx="5040312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6994525" cy="34607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400" dirty="0" err="1"/>
              <a:t>Промислово-селітебний</a:t>
            </a:r>
            <a:r>
              <a:rPr lang="ru-RU" sz="2400" dirty="0"/>
              <a:t> тип </a:t>
            </a:r>
            <a:r>
              <a:rPr lang="ru-RU" sz="2400" dirty="0" err="1"/>
              <a:t>міського</a:t>
            </a:r>
            <a:r>
              <a:rPr lang="ru-RU" sz="2400" dirty="0"/>
              <a:t> ландшафту.</a:t>
            </a:r>
          </a:p>
        </p:txBody>
      </p:sp>
      <p:sp>
        <p:nvSpPr>
          <p:cNvPr id="37890" name="Прямоугольник 3"/>
          <p:cNvSpPr>
            <a:spLocks noChangeArrowheads="1"/>
          </p:cNvSpPr>
          <p:nvPr/>
        </p:nvSpPr>
        <p:spPr bwMode="auto">
          <a:xfrm>
            <a:off x="0" y="47625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Їх структурусурізноманітнюють ділянки і масиви мало- і багатоповерхової забудови, технічні водойми, рекреаційні комплекси та зелені насадження. </a:t>
            </a:r>
          </a:p>
          <a:p>
            <a:r>
              <a:rPr lang="ru-RU">
                <a:latin typeface="Calibri" pitchFamily="34" charset="0"/>
              </a:rPr>
              <a:t>Цей тип ландшафту визначає сучасну екологічну ситуацію в містах України. </a:t>
            </a:r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382713"/>
            <a:ext cx="8856663" cy="53594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3" y="9525"/>
            <a:ext cx="9126537" cy="8270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dirty="0"/>
              <a:t>Водно-</a:t>
            </a:r>
            <a:r>
              <a:rPr lang="ru-RU" sz="3200" dirty="0" err="1"/>
              <a:t>рекреаційний</a:t>
            </a:r>
            <a:r>
              <a:rPr lang="ru-RU" sz="3200" dirty="0"/>
              <a:t> тип </a:t>
            </a:r>
            <a:r>
              <a:rPr lang="ru-RU" sz="3200" dirty="0" err="1"/>
              <a:t>міського</a:t>
            </a:r>
            <a:r>
              <a:rPr lang="ru-RU" sz="3200" dirty="0"/>
              <a:t> ландшафту(0,4-4% </a:t>
            </a:r>
            <a:r>
              <a:rPr lang="ru-RU" sz="3200" dirty="0" err="1"/>
              <a:t>території</a:t>
            </a:r>
            <a:r>
              <a:rPr lang="ru-RU" sz="3200" dirty="0"/>
              <a:t> </a:t>
            </a:r>
            <a:r>
              <a:rPr lang="ru-RU" sz="3200" dirty="0" err="1"/>
              <a:t>сучасних</a:t>
            </a:r>
            <a:r>
              <a:rPr lang="ru-RU" sz="3200" dirty="0"/>
              <a:t> </a:t>
            </a:r>
            <a:r>
              <a:rPr lang="ru-RU" sz="3200" dirty="0" err="1"/>
              <a:t>міст</a:t>
            </a:r>
            <a:r>
              <a:rPr lang="ru-RU" sz="3200" dirty="0"/>
              <a:t>. )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538" y="1196975"/>
            <a:ext cx="4716462" cy="2189163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/>
              <a:t>В структуру водно-</a:t>
            </a:r>
            <a:r>
              <a:rPr lang="ru-RU" sz="2000" dirty="0" err="1"/>
              <a:t>рекреаційного</a:t>
            </a:r>
            <a:r>
              <a:rPr lang="ru-RU" sz="2000" dirty="0"/>
              <a:t> типу ландшафту </a:t>
            </a:r>
            <a:r>
              <a:rPr lang="ru-RU" sz="2000" dirty="0" err="1"/>
              <a:t>входять</a:t>
            </a:r>
            <a:r>
              <a:rPr lang="ru-RU" sz="2000" dirty="0"/>
              <a:t> </a:t>
            </a:r>
            <a:r>
              <a:rPr lang="ru-RU" sz="2000" dirty="0" err="1"/>
              <a:t>водосховища</a:t>
            </a:r>
            <a:r>
              <a:rPr lang="ru-RU" sz="2000" dirty="0"/>
              <a:t>, ставки та  </a:t>
            </a:r>
            <a:r>
              <a:rPr lang="ru-RU" sz="2000" dirty="0" err="1"/>
              <a:t>водні</a:t>
            </a:r>
            <a:r>
              <a:rPr lang="ru-RU" sz="2000" dirty="0"/>
              <a:t> </a:t>
            </a:r>
            <a:r>
              <a:rPr lang="ru-RU" sz="2000" dirty="0" err="1"/>
              <a:t>комплекси</a:t>
            </a:r>
            <a:r>
              <a:rPr lang="ru-RU" sz="2000" dirty="0"/>
              <a:t> у </a:t>
            </a:r>
            <a:r>
              <a:rPr lang="ru-RU" sz="2000" dirty="0" err="1"/>
              <a:t>відпрацьованих</a:t>
            </a:r>
            <a:r>
              <a:rPr lang="ru-RU" sz="2000" dirty="0"/>
              <a:t> </a:t>
            </a:r>
            <a:r>
              <a:rPr lang="ru-RU" sz="2000" dirty="0" err="1"/>
              <a:t>кар’єрах</a:t>
            </a:r>
            <a:r>
              <a:rPr lang="ru-RU" sz="2000" dirty="0"/>
              <a:t>, «</a:t>
            </a:r>
            <a:r>
              <a:rPr lang="ru-RU" sz="2000" dirty="0" err="1"/>
              <a:t>міські</a:t>
            </a:r>
            <a:r>
              <a:rPr lang="ru-RU" sz="2000" dirty="0"/>
              <a:t>» </a:t>
            </a:r>
            <a:r>
              <a:rPr lang="ru-RU" sz="2000" dirty="0" err="1"/>
              <a:t>ділянки</a:t>
            </a:r>
            <a:r>
              <a:rPr lang="ru-RU" sz="2000" dirty="0"/>
              <a:t> </a:t>
            </a:r>
            <a:r>
              <a:rPr lang="ru-RU" sz="2000" dirty="0" err="1"/>
              <a:t>каналів</a:t>
            </a:r>
            <a:r>
              <a:rPr lang="ru-RU" sz="2000" dirty="0"/>
              <a:t>, русел </a:t>
            </a:r>
            <a:r>
              <a:rPr lang="ru-RU" sz="2000" dirty="0" err="1"/>
              <a:t>річок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прибережні</a:t>
            </a:r>
            <a:r>
              <a:rPr lang="ru-RU" sz="2000" dirty="0"/>
              <a:t> </a:t>
            </a:r>
            <a:r>
              <a:rPr lang="ru-RU" sz="2000" dirty="0" err="1"/>
              <a:t>смуги</a:t>
            </a:r>
            <a:r>
              <a:rPr lang="ru-RU" sz="2000" dirty="0"/>
              <a:t> </a:t>
            </a:r>
            <a:r>
              <a:rPr lang="ru-RU" sz="2000" dirty="0" err="1"/>
              <a:t>вздовж</a:t>
            </a:r>
            <a:r>
              <a:rPr lang="ru-RU" sz="2000" dirty="0"/>
              <a:t> них,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інтенсивно</a:t>
            </a:r>
            <a:r>
              <a:rPr lang="ru-RU" sz="2000" dirty="0"/>
              <a:t> </a:t>
            </a:r>
            <a:r>
              <a:rPr lang="ru-RU" sz="2000" dirty="0" err="1"/>
              <a:t>використовуються</a:t>
            </a:r>
            <a:r>
              <a:rPr lang="ru-RU" sz="2000" dirty="0"/>
              <a:t> </a:t>
            </a:r>
            <a:r>
              <a:rPr lang="ru-RU" sz="2000" dirty="0" err="1"/>
              <a:t>міськими</a:t>
            </a:r>
            <a:r>
              <a:rPr lang="ru-RU" sz="2000" dirty="0"/>
              <a:t> жителями для </a:t>
            </a:r>
            <a:r>
              <a:rPr lang="ru-RU" sz="2000" dirty="0" err="1"/>
              <a:t>рекреації</a:t>
            </a:r>
            <a:r>
              <a:rPr lang="ru-RU" sz="2000" dirty="0"/>
              <a:t>. 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 l="-1730" t="10786"/>
          <a:stretch>
            <a:fillRect/>
          </a:stretch>
        </p:blipFill>
        <p:spPr bwMode="auto">
          <a:xfrm>
            <a:off x="4495800" y="3189288"/>
            <a:ext cx="4478338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30728" t="-507" b="5647"/>
          <a:stretch>
            <a:fillRect/>
          </a:stretch>
        </p:blipFill>
        <p:spPr>
          <a:xfrm>
            <a:off x="179388" y="1268413"/>
            <a:ext cx="4176712" cy="518477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3" y="44450"/>
            <a:ext cx="7426325" cy="8636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dirty="0"/>
              <a:t>Садово-</a:t>
            </a:r>
            <a:r>
              <a:rPr lang="ru-RU" sz="3200" dirty="0" err="1"/>
              <a:t>парковий</a:t>
            </a:r>
            <a:r>
              <a:rPr lang="ru-RU" sz="3200" dirty="0"/>
              <a:t> тип </a:t>
            </a:r>
            <a:r>
              <a:rPr lang="ru-RU" sz="3200" dirty="0" err="1"/>
              <a:t>міського</a:t>
            </a:r>
            <a:r>
              <a:rPr lang="ru-RU" sz="3200" dirty="0"/>
              <a:t> ландшафту</a:t>
            </a:r>
            <a:br>
              <a:rPr lang="ru-RU" sz="3200" dirty="0"/>
            </a:br>
            <a:r>
              <a:rPr lang="ru-RU" sz="3200" dirty="0"/>
              <a:t> (</a:t>
            </a:r>
            <a:r>
              <a:rPr lang="ru-RU" sz="3200" dirty="0" err="1"/>
              <a:t>займають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6-8 до 18% </a:t>
            </a:r>
            <a:r>
              <a:rPr lang="ru-RU" sz="3200" dirty="0" err="1"/>
              <a:t>території</a:t>
            </a:r>
            <a:r>
              <a:rPr lang="ru-RU" sz="3200" dirty="0"/>
              <a:t> </a:t>
            </a:r>
            <a:r>
              <a:rPr lang="ru-RU" sz="3200" dirty="0" err="1"/>
              <a:t>міст</a:t>
            </a:r>
            <a:r>
              <a:rPr lang="ru-RU" sz="3200" dirty="0"/>
              <a:t> )</a:t>
            </a: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908050"/>
            <a:ext cx="8785225" cy="5514975"/>
          </a:xfrm>
        </p:spPr>
      </p:pic>
      <p:sp>
        <p:nvSpPr>
          <p:cNvPr id="39939" name="Прямоугольник 3"/>
          <p:cNvSpPr>
            <a:spLocks noChangeArrowheads="1"/>
          </p:cNvSpPr>
          <p:nvPr/>
        </p:nvSpPr>
        <p:spPr bwMode="auto">
          <a:xfrm>
            <a:off x="107950" y="6473825"/>
            <a:ext cx="885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Феофанія – садово-парковий комплекс в Києві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7" y="569118"/>
            <a:ext cx="8785225" cy="57197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147050" cy="4191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dirty="0" err="1"/>
              <a:t>Сільські</a:t>
            </a:r>
            <a:r>
              <a:rPr lang="ru-RU" dirty="0"/>
              <a:t> </a:t>
            </a:r>
            <a:r>
              <a:rPr lang="ru-RU" dirty="0" err="1"/>
              <a:t>селітебні</a:t>
            </a:r>
            <a:r>
              <a:rPr lang="ru-RU" dirty="0"/>
              <a:t> </a:t>
            </a:r>
            <a:r>
              <a:rPr lang="ru-RU" dirty="0" err="1"/>
              <a:t>ландшафти</a:t>
            </a:r>
            <a:endParaRPr lang="ru-RU" dirty="0"/>
          </a:p>
        </p:txBody>
      </p:sp>
      <p:sp>
        <p:nvSpPr>
          <p:cNvPr id="43010" name="Прямоугольник 3"/>
          <p:cNvSpPr>
            <a:spLocks noChangeArrowheads="1"/>
          </p:cNvSpPr>
          <p:nvPr/>
        </p:nvSpPr>
        <p:spPr bwMode="auto">
          <a:xfrm>
            <a:off x="53975" y="476250"/>
            <a:ext cx="9197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Їх площа значно зросла за рахунок дачних масивів. На території України</a:t>
            </a:r>
          </a:p>
          <a:p>
            <a:r>
              <a:rPr lang="ru-RU">
                <a:latin typeface="Calibri" pitchFamily="34" charset="0"/>
              </a:rPr>
              <a:t>почали формуватися у пізньому палеоліті (35-40 тис. р.). </a:t>
            </a:r>
          </a:p>
        </p:txBody>
      </p:sp>
      <p:sp>
        <p:nvSpPr>
          <p:cNvPr id="43011" name="Прямоугольник 4"/>
          <p:cNvSpPr>
            <a:spLocks noChangeArrowheads="1"/>
          </p:cNvSpPr>
          <p:nvPr/>
        </p:nvSpPr>
        <p:spPr bwMode="auto">
          <a:xfrm>
            <a:off x="107950" y="5805488"/>
            <a:ext cx="90360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Тут переважають насадження плодових дерев і кущів, а також овочеві культури. Ґрунти</a:t>
            </a:r>
          </a:p>
          <a:p>
            <a:r>
              <a:rPr lang="ru-RU">
                <a:latin typeface="Calibri" pitchFamily="34" charset="0"/>
              </a:rPr>
              <a:t>присадибних ділянок добре угноєні, доглянуті та інтенсивно використовуються. Будівлі та</a:t>
            </a:r>
          </a:p>
          <a:p>
            <a:r>
              <a:rPr lang="ru-RU">
                <a:latin typeface="Calibri" pitchFamily="34" charset="0"/>
              </a:rPr>
              <a:t>розорювання змінюють поверхневий стік у селах.</a:t>
            </a:r>
          </a:p>
        </p:txBody>
      </p:sp>
      <p:pic>
        <p:nvPicPr>
          <p:cNvPr id="430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" y="1279525"/>
            <a:ext cx="8959850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036050" cy="1143000"/>
          </a:xfrm>
        </p:spPr>
        <p:txBody>
          <a:bodyPr/>
          <a:lstStyle/>
          <a:p>
            <a:pPr algn="l" eaLnBrk="1" hangingPunct="1"/>
            <a:r>
              <a:rPr lang="ru-RU" sz="2000" b="1"/>
              <a:t>4.3.Водні антропогенні ландшафти </a:t>
            </a:r>
            <a:br>
              <a:rPr lang="ru-RU" sz="2000" b="1"/>
            </a:br>
            <a:r>
              <a:rPr lang="ru-RU" sz="2000" b="1"/>
              <a:t>- </a:t>
            </a:r>
            <a:r>
              <a:rPr lang="ru-RU" sz="2000"/>
              <a:t>виникають у процесі створення штучних водоймищ і водотоків. У структурі водних антропогенних ландшафтів України переважають водосховища, ставки та канали. 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268413"/>
            <a:ext cx="8569325" cy="5329237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8" y="115888"/>
            <a:ext cx="3825875" cy="706437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dirty="0"/>
              <a:t>Водосховища</a:t>
            </a:r>
            <a:endParaRPr lang="ru-RU" dirty="0"/>
          </a:p>
        </p:txBody>
      </p:sp>
      <p:sp>
        <p:nvSpPr>
          <p:cNvPr id="45058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5088" y="1376363"/>
            <a:ext cx="9096375" cy="5111750"/>
          </a:xfrm>
        </p:spPr>
      </p:pic>
      <p:sp>
        <p:nvSpPr>
          <p:cNvPr id="45060" name="Прямоугольник 4"/>
          <p:cNvSpPr>
            <a:spLocks noChangeArrowheads="1"/>
          </p:cNvSpPr>
          <p:nvPr/>
        </p:nvSpPr>
        <p:spPr bwMode="auto">
          <a:xfrm>
            <a:off x="0" y="6488113"/>
            <a:ext cx="2538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Каховське водосховище</a:t>
            </a:r>
          </a:p>
        </p:txBody>
      </p:sp>
      <p:sp>
        <p:nvSpPr>
          <p:cNvPr id="45061" name="Прямоугольник 5"/>
          <p:cNvSpPr>
            <a:spLocks noChangeArrowheads="1"/>
          </p:cNvSpPr>
          <p:nvPr/>
        </p:nvSpPr>
        <p:spPr bwMode="auto">
          <a:xfrm>
            <a:off x="0" y="6921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У їх ландшафтній структурі домінує мілководний тип ландшафту. Всю акваторію він займає на акваторіях малих і середніх річок.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404813"/>
            <a:ext cx="8928100" cy="6369050"/>
          </a:xfrm>
        </p:spPr>
      </p:pic>
      <p:sp>
        <p:nvSpPr>
          <p:cNvPr id="47106" name="Прямоугольник 3"/>
          <p:cNvSpPr>
            <a:spLocks noChangeArrowheads="1"/>
          </p:cNvSpPr>
          <p:nvPr/>
        </p:nvSpPr>
        <p:spPr bwMode="auto">
          <a:xfrm>
            <a:off x="107950" y="11113"/>
            <a:ext cx="2828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Касперівське водосховище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3200" b="1"/>
              <a:t>Ставки</a:t>
            </a:r>
            <a:br>
              <a:rPr lang="ru-RU" sz="3200" b="1"/>
            </a:br>
            <a:r>
              <a:rPr lang="ru-RU" sz="2000" b="1"/>
              <a:t>-</a:t>
            </a:r>
            <a:r>
              <a:rPr lang="ru-RU" sz="2000"/>
              <a:t>Маючи значні розміри та об’єми води, вони являють собою урочища або групу урочищ відповідного типу місцевостей наземних ландшафтів. </a:t>
            </a: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484313"/>
            <a:ext cx="8945563" cy="511333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uk-UA" sz="3200">
                <a:latin typeface="Times New Roman" pitchFamily="18" charset="0"/>
                <a:cs typeface="Times New Roman" pitchFamily="18" charset="0"/>
              </a:rPr>
              <a:t>1.Поняття антропогенного ландшафту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268413"/>
            <a:ext cx="7259637" cy="5445125"/>
          </a:xfrm>
        </p:spPr>
      </p:pic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4727575" y="1125538"/>
            <a:ext cx="44164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Антропогенний ландшафт – ландшафт, у якому на всій або на більшій площі під</a:t>
            </a:r>
          </a:p>
          <a:p>
            <a:r>
              <a:rPr lang="ru-RU">
                <a:latin typeface="Calibri" pitchFamily="34" charset="0"/>
              </a:rPr>
              <a:t>впливом людини докорінній зміні піддався хоча б один з компонентів ландшафту, у тому числі і рослинність (Мільков, 1990).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557213"/>
            <a:ext cx="8928100" cy="6159500"/>
          </a:xfrm>
        </p:spPr>
      </p:pic>
      <p:sp>
        <p:nvSpPr>
          <p:cNvPr id="50178" name="Прямоугольник 3"/>
          <p:cNvSpPr>
            <a:spLocks noChangeArrowheads="1"/>
          </p:cNvSpPr>
          <p:nvPr/>
        </p:nvSpPr>
        <p:spPr bwMode="auto">
          <a:xfrm>
            <a:off x="179388" y="188913"/>
            <a:ext cx="3168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Голосіївські ставки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dirty="0"/>
              <a:t>Канали</a:t>
            </a:r>
            <a:br>
              <a:rPr lang="uk-UA" dirty="0"/>
            </a:br>
            <a:r>
              <a:rPr lang="uk-UA" sz="2000" dirty="0"/>
              <a:t>-</a:t>
            </a:r>
            <a:r>
              <a:rPr lang="ru-RU" sz="2000" dirty="0" err="1"/>
              <a:t>антропогенна</a:t>
            </a:r>
            <a:r>
              <a:rPr lang="ru-RU" sz="2000" dirty="0"/>
              <a:t> «</a:t>
            </a:r>
            <a:r>
              <a:rPr lang="ru-RU" sz="2000" dirty="0" err="1"/>
              <a:t>річкова</a:t>
            </a:r>
            <a:r>
              <a:rPr lang="ru-RU" sz="2000" dirty="0"/>
              <a:t> мережа» </a:t>
            </a:r>
            <a:r>
              <a:rPr lang="ru-RU" sz="2000" dirty="0" err="1"/>
              <a:t>України</a:t>
            </a:r>
            <a:r>
              <a:rPr lang="ru-RU" sz="2000" dirty="0"/>
              <a:t>, створена </a:t>
            </a:r>
            <a:r>
              <a:rPr lang="ru-RU" sz="2000" dirty="0" err="1"/>
              <a:t>протягом</a:t>
            </a:r>
            <a:r>
              <a:rPr lang="ru-RU" sz="2000" dirty="0"/>
              <a:t> ХХ ст. </a:t>
            </a:r>
            <a:r>
              <a:rPr lang="ru-RU" sz="2000" dirty="0" err="1"/>
              <a:t>Іх</a:t>
            </a:r>
            <a:r>
              <a:rPr lang="ru-RU" sz="2000" dirty="0"/>
              <a:t> </a:t>
            </a:r>
            <a:r>
              <a:rPr lang="ru-RU" sz="2000" dirty="0" err="1"/>
              <a:t>поділяють</a:t>
            </a:r>
            <a:r>
              <a:rPr lang="ru-RU" sz="2000" dirty="0"/>
              <a:t> на:</a:t>
            </a:r>
            <a:endParaRPr lang="ru-RU" dirty="0"/>
          </a:p>
        </p:txBody>
      </p:sp>
      <p:sp>
        <p:nvSpPr>
          <p:cNvPr id="52226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uk-UA"/>
              <a:t>Річкові канали</a:t>
            </a:r>
            <a:endParaRPr lang="ru-RU"/>
          </a:p>
        </p:txBody>
      </p:sp>
      <p:sp>
        <p:nvSpPr>
          <p:cNvPr id="52227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uk-UA"/>
              <a:t>Магістральні канали</a:t>
            </a:r>
            <a:endParaRPr lang="ru-RU"/>
          </a:p>
        </p:txBody>
      </p:sp>
      <p:sp>
        <p:nvSpPr>
          <p:cNvPr id="52228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222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2205038"/>
            <a:ext cx="4338637" cy="3960812"/>
          </a:xfrm>
        </p:spPr>
      </p:pic>
      <p:pic>
        <p:nvPicPr>
          <p:cNvPr id="522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195513"/>
            <a:ext cx="432911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856663" cy="419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4.4.Промислові (</a:t>
            </a:r>
            <a:r>
              <a:rPr lang="ru-RU" sz="3200" b="1" dirty="0" err="1"/>
              <a:t>гірничопромислові</a:t>
            </a:r>
            <a:r>
              <a:rPr lang="ru-RU" sz="3200" b="1" dirty="0"/>
              <a:t>) </a:t>
            </a:r>
            <a:r>
              <a:rPr lang="ru-RU" sz="3200" b="1" dirty="0" err="1"/>
              <a:t>ландшафти</a:t>
            </a:r>
            <a:r>
              <a:rPr lang="ru-RU" sz="3200" b="1" dirty="0"/>
              <a:t> </a:t>
            </a:r>
          </a:p>
        </p:txBody>
      </p:sp>
      <p:sp>
        <p:nvSpPr>
          <p:cNvPr id="53250" name="Прямоугольник 3"/>
          <p:cNvSpPr>
            <a:spLocks noChangeArrowheads="1"/>
          </p:cNvSpPr>
          <p:nvPr/>
        </p:nvSpPr>
        <p:spPr bwMode="auto">
          <a:xfrm>
            <a:off x="0" y="549275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Гірничопромислові ландшафти, в Україні, відрізняються складною внутрішньою структурою. Їх особливості залежать від способу розроблення, технології видобутку сировини, рельєфу, гідрологічного режиму і ґрунтів відпрацьованих ділянок, характеру оточуючих ландшафтів. Виділяють 3 типи промислового ландшафту.</a:t>
            </a:r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749425"/>
            <a:ext cx="8785225" cy="495935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6634163" cy="5635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dirty="0" err="1"/>
              <a:t>Ка’єрно</a:t>
            </a:r>
            <a:r>
              <a:rPr lang="ru-RU" sz="3200" dirty="0"/>
              <a:t>–</a:t>
            </a:r>
            <a:r>
              <a:rPr lang="ru-RU" sz="3200" dirty="0" err="1"/>
              <a:t>відвальний</a:t>
            </a:r>
            <a:r>
              <a:rPr lang="ru-RU" sz="3200" dirty="0"/>
              <a:t> тип ландшафту</a:t>
            </a:r>
          </a:p>
        </p:txBody>
      </p:sp>
      <p:sp>
        <p:nvSpPr>
          <p:cNvPr id="54274" name="Прямоугольник 4"/>
          <p:cNvSpPr>
            <a:spLocks noChangeArrowheads="1"/>
          </p:cNvSpPr>
          <p:nvPr/>
        </p:nvSpPr>
        <p:spPr bwMode="auto">
          <a:xfrm>
            <a:off x="0" y="620713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Цей тип промислових ландшафтів займає</a:t>
            </a:r>
          </a:p>
          <a:p>
            <a:r>
              <a:rPr lang="ru-RU">
                <a:latin typeface="Calibri" pitchFamily="34" charset="0"/>
              </a:rPr>
              <a:t>особливе місце в структурі ландшафтів України. 82% корисних копалин видобувається</a:t>
            </a:r>
          </a:p>
          <a:p>
            <a:r>
              <a:rPr lang="ru-RU">
                <a:latin typeface="Calibri" pitchFamily="34" charset="0"/>
              </a:rPr>
              <a:t>відкритим способом. За багатовікову історію освоєння мінеральних ресурсів сформувалися</a:t>
            </a:r>
          </a:p>
          <a:p>
            <a:r>
              <a:rPr lang="ru-RU">
                <a:latin typeface="Calibri" pitchFamily="34" charset="0"/>
              </a:rPr>
              <a:t>різновікові кар’єрно-відвальні комплекси. </a:t>
            </a:r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820863"/>
            <a:ext cx="8856663" cy="4891087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5816" y="533034"/>
            <a:ext cx="6079095" cy="267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Прямоугольник 3"/>
          <p:cNvSpPr>
            <a:spLocks noChangeArrowheads="1"/>
          </p:cNvSpPr>
          <p:nvPr/>
        </p:nvSpPr>
        <p:spPr bwMode="auto">
          <a:xfrm>
            <a:off x="354013" y="17463"/>
            <a:ext cx="8610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Нерекультивовані кар’єрно-відвальні ландшафти представлені декількома типами</a:t>
            </a:r>
          </a:p>
          <a:p>
            <a:r>
              <a:rPr lang="ru-RU">
                <a:latin typeface="Calibri" pitchFamily="34" charset="0"/>
              </a:rPr>
              <a:t>місцевостей та їх варіантами: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607" y="2614968"/>
            <a:ext cx="705567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1. «</a:t>
            </a:r>
            <a:r>
              <a:rPr lang="ru-RU" dirty="0" err="1">
                <a:latin typeface="+mn-lt"/>
                <a:cs typeface="+mn-cs"/>
              </a:rPr>
              <a:t>кам’янистий</a:t>
            </a:r>
            <a:r>
              <a:rPr lang="ru-RU" dirty="0">
                <a:latin typeface="+mn-lt"/>
                <a:cs typeface="+mn-cs"/>
              </a:rPr>
              <a:t> бедленд» (</a:t>
            </a:r>
            <a:r>
              <a:rPr lang="ru-RU" dirty="0" err="1">
                <a:latin typeface="+mn-lt"/>
                <a:cs typeface="+mn-cs"/>
              </a:rPr>
              <a:t>визначаються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наявністю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крутосхилових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кам’янистих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територій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бідним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майже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пустинним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трав’яним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покривом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або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розрідженою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деревно-чагарниковою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рослинністю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несприятливим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гідрологічним</a:t>
            </a:r>
            <a:r>
              <a:rPr lang="ru-RU" dirty="0">
                <a:latin typeface="+mn-lt"/>
                <a:cs typeface="+mn-cs"/>
              </a:rPr>
              <a:t> режимом;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2722" y="3886774"/>
            <a:ext cx="698956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2. </a:t>
            </a:r>
            <a:r>
              <a:rPr lang="ru-RU" dirty="0" err="1">
                <a:latin typeface="+mn-lt"/>
                <a:cs typeface="+mn-cs"/>
              </a:rPr>
              <a:t>монокотловинні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місцевості</a:t>
            </a:r>
            <a:r>
              <a:rPr lang="ru-RU" dirty="0">
                <a:latin typeface="+mn-lt"/>
                <a:cs typeface="+mn-cs"/>
              </a:rPr>
              <a:t>. </a:t>
            </a:r>
            <a:r>
              <a:rPr lang="ru-RU" dirty="0" err="1">
                <a:latin typeface="+mn-lt"/>
                <a:cs typeface="+mn-cs"/>
              </a:rPr>
              <a:t>визначають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комплекси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створені</a:t>
            </a:r>
            <a:r>
              <a:rPr lang="ru-RU" dirty="0">
                <a:latin typeface="+mn-lt"/>
                <a:cs typeface="+mn-cs"/>
              </a:rPr>
              <a:t> у </a:t>
            </a:r>
            <a:r>
              <a:rPr lang="ru-RU" dirty="0" err="1">
                <a:latin typeface="+mn-lt"/>
                <a:cs typeface="+mn-cs"/>
              </a:rPr>
              <a:t>результаті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антропогенної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денудації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неглибоких</a:t>
            </a:r>
            <a:r>
              <a:rPr lang="ru-RU" dirty="0">
                <a:latin typeface="+mn-lt"/>
                <a:cs typeface="+mn-cs"/>
              </a:rPr>
              <a:t> (10-25 м) котловин;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2722" y="4676058"/>
            <a:ext cx="698956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3. </a:t>
            </a:r>
            <a:r>
              <a:rPr lang="ru-RU" dirty="0" err="1">
                <a:latin typeface="+mn-lt"/>
                <a:cs typeface="+mn-cs"/>
              </a:rPr>
              <a:t>Місцевості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платоподібних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кар’єрно-відвальних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пустищ</a:t>
            </a:r>
            <a:r>
              <a:rPr lang="ru-RU" dirty="0">
                <a:latin typeface="+mn-lt"/>
                <a:cs typeface="+mn-cs"/>
              </a:rPr>
              <a:t>. Даний тип </a:t>
            </a:r>
            <a:r>
              <a:rPr lang="ru-RU" dirty="0" err="1">
                <a:latin typeface="+mn-lt"/>
                <a:cs typeface="+mn-cs"/>
              </a:rPr>
              <a:t>місцевості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формується</a:t>
            </a:r>
            <a:r>
              <a:rPr lang="ru-RU" dirty="0">
                <a:latin typeface="+mn-lt"/>
                <a:cs typeface="+mn-cs"/>
              </a:rPr>
              <a:t> в районах </a:t>
            </a:r>
            <a:r>
              <a:rPr lang="ru-RU" dirty="0" err="1">
                <a:latin typeface="+mn-lt"/>
                <a:cs typeface="+mn-cs"/>
              </a:rPr>
              <a:t>видобутку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залізних</a:t>
            </a:r>
            <a:r>
              <a:rPr lang="ru-RU" dirty="0">
                <a:latin typeface="+mn-lt"/>
                <a:cs typeface="+mn-cs"/>
              </a:rPr>
              <a:t>) та </a:t>
            </a:r>
            <a:r>
              <a:rPr lang="ru-RU" dirty="0" err="1">
                <a:latin typeface="+mn-lt"/>
                <a:cs typeface="+mn-cs"/>
              </a:rPr>
              <a:t>марганцевих</a:t>
            </a:r>
            <a:r>
              <a:rPr lang="ru-RU" dirty="0">
                <a:latin typeface="+mn-lt"/>
                <a:cs typeface="+mn-cs"/>
              </a:rPr>
              <a:t> руд, </a:t>
            </a:r>
            <a:r>
              <a:rPr lang="ru-RU" dirty="0" err="1">
                <a:latin typeface="+mn-lt"/>
                <a:cs typeface="+mn-cs"/>
              </a:rPr>
              <a:t>вугілля</a:t>
            </a:r>
            <a:r>
              <a:rPr lang="ru-RU" dirty="0">
                <a:latin typeface="+mn-lt"/>
                <a:cs typeface="+mn-cs"/>
              </a:rPr>
              <a:t>;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3036" y="5722764"/>
            <a:ext cx="6919245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4. </a:t>
            </a:r>
            <a:r>
              <a:rPr lang="ru-RU" dirty="0" err="1">
                <a:latin typeface="+mn-lt"/>
                <a:cs typeface="+mn-cs"/>
              </a:rPr>
              <a:t>Озерно</a:t>
            </a:r>
            <a:r>
              <a:rPr lang="ru-RU" dirty="0">
                <a:latin typeface="+mn-lt"/>
                <a:cs typeface="+mn-cs"/>
              </a:rPr>
              <a:t>–</a:t>
            </a:r>
            <a:r>
              <a:rPr lang="ru-RU" dirty="0" err="1">
                <a:latin typeface="+mn-lt"/>
                <a:cs typeface="+mn-cs"/>
              </a:rPr>
              <a:t>пустищеві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місцевості</a:t>
            </a:r>
            <a:r>
              <a:rPr lang="ru-RU" dirty="0">
                <a:latin typeface="+mn-lt"/>
                <a:cs typeface="+mn-cs"/>
              </a:rPr>
              <a:t>. </a:t>
            </a:r>
            <a:r>
              <a:rPr lang="ru-RU" dirty="0" err="1">
                <a:latin typeface="+mn-lt"/>
                <a:cs typeface="+mn-cs"/>
              </a:rPr>
              <a:t>Цей</a:t>
            </a:r>
            <a:r>
              <a:rPr lang="ru-RU" dirty="0">
                <a:latin typeface="+mn-lt"/>
                <a:cs typeface="+mn-cs"/>
              </a:rPr>
              <a:t> тип </a:t>
            </a:r>
            <a:r>
              <a:rPr lang="ru-RU" dirty="0" err="1">
                <a:latin typeface="+mn-lt"/>
                <a:cs typeface="+mn-cs"/>
              </a:rPr>
              <a:t>місцевості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формується</a:t>
            </a:r>
            <a:r>
              <a:rPr lang="ru-RU" dirty="0">
                <a:latin typeface="+mn-lt"/>
                <a:cs typeface="+mn-cs"/>
              </a:rPr>
              <a:t> там, де з </a:t>
            </a:r>
            <a:r>
              <a:rPr lang="ru-RU" dirty="0" err="1">
                <a:latin typeface="+mn-lt"/>
                <a:cs typeface="+mn-cs"/>
              </a:rPr>
              <a:t>відходів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переробки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залізних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 err="1">
                <a:latin typeface="+mn-lt"/>
                <a:cs typeface="+mn-cs"/>
              </a:rPr>
              <a:t>марганцевих</a:t>
            </a:r>
            <a:r>
              <a:rPr lang="ru-RU" dirty="0">
                <a:latin typeface="+mn-lt"/>
                <a:cs typeface="+mn-cs"/>
              </a:rPr>
              <a:t> та </a:t>
            </a:r>
            <a:r>
              <a:rPr lang="ru-RU" dirty="0" err="1">
                <a:latin typeface="+mn-lt"/>
                <a:cs typeface="+mn-cs"/>
              </a:rPr>
              <a:t>інших</a:t>
            </a:r>
            <a:r>
              <a:rPr lang="ru-RU" dirty="0">
                <a:latin typeface="+mn-lt"/>
                <a:cs typeface="+mn-cs"/>
              </a:rPr>
              <a:t> руд </a:t>
            </a:r>
            <a:r>
              <a:rPr lang="ru-RU" dirty="0" err="1">
                <a:latin typeface="+mn-lt"/>
                <a:cs typeface="+mn-cs"/>
              </a:rPr>
              <a:t>створюються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шлакосховищ</a:t>
            </a:r>
            <a:r>
              <a:rPr lang="ru-RU" dirty="0">
                <a:latin typeface="+mn-lt"/>
                <a:cs typeface="+mn-cs"/>
              </a:rPr>
              <a:t>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188913"/>
            <a:ext cx="7138988" cy="490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Просадочно-</a:t>
            </a:r>
            <a:r>
              <a:rPr lang="ru-RU" sz="3200" dirty="0" err="1"/>
              <a:t>териконовий</a:t>
            </a:r>
            <a:r>
              <a:rPr lang="ru-RU" sz="3200" dirty="0"/>
              <a:t> тип ландшафту </a:t>
            </a:r>
          </a:p>
        </p:txBody>
      </p:sp>
      <p:sp>
        <p:nvSpPr>
          <p:cNvPr id="56322" name="Прямоугольник 3"/>
          <p:cNvSpPr>
            <a:spLocks noChangeArrowheads="1"/>
          </p:cNvSpPr>
          <p:nvPr/>
        </p:nvSpPr>
        <p:spPr bwMode="auto">
          <a:xfrm>
            <a:off x="107950" y="620713"/>
            <a:ext cx="8856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Порушення має плямистий малюнок. У структурі просадочно-териконового</a:t>
            </a:r>
          </a:p>
          <a:p>
            <a:r>
              <a:rPr lang="ru-RU">
                <a:latin typeface="Calibri" pitchFamily="34" charset="0"/>
              </a:rPr>
              <a:t>ландшафту України переважають териконники – високі (25-80 м).</a:t>
            </a:r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363" y="1266825"/>
            <a:ext cx="8858250" cy="54784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260350"/>
            <a:ext cx="8988425" cy="64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b="1" dirty="0"/>
              <a:t>Тип ландшафту </a:t>
            </a:r>
            <a:r>
              <a:rPr lang="ru-RU" sz="2800" b="1" dirty="0" err="1"/>
              <a:t>торфово-болотних</a:t>
            </a:r>
            <a:r>
              <a:rPr lang="ru-RU" sz="2800" b="1" dirty="0"/>
              <a:t> </a:t>
            </a:r>
            <a:r>
              <a:rPr lang="ru-RU" sz="2800" b="1" dirty="0" err="1"/>
              <a:t>пустищ</a:t>
            </a:r>
            <a:br>
              <a:rPr lang="ru-RU" sz="2800" b="1" dirty="0"/>
            </a:br>
            <a:r>
              <a:rPr lang="ru-RU" sz="2000" dirty="0" err="1"/>
              <a:t>формується</a:t>
            </a:r>
            <a:r>
              <a:rPr lang="ru-RU" sz="2000" dirty="0"/>
              <a:t> в </a:t>
            </a:r>
            <a:r>
              <a:rPr lang="ru-RU" sz="2000" dirty="0" err="1"/>
              <a:t>місцях</a:t>
            </a:r>
            <a:r>
              <a:rPr lang="ru-RU" sz="2000" dirty="0"/>
              <a:t> </a:t>
            </a:r>
            <a:r>
              <a:rPr lang="ru-RU" sz="2000" dirty="0" err="1"/>
              <a:t>торфорозробок</a:t>
            </a:r>
            <a:r>
              <a:rPr lang="ru-RU" sz="2000" dirty="0"/>
              <a:t>.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площі</a:t>
            </a:r>
            <a:r>
              <a:rPr lang="ru-RU" sz="2000" dirty="0"/>
              <a:t> </a:t>
            </a:r>
            <a:r>
              <a:rPr lang="ru-RU" sz="2000" dirty="0" err="1"/>
              <a:t>збільшуються</a:t>
            </a:r>
            <a:r>
              <a:rPr lang="ru-RU" sz="2000" dirty="0"/>
              <a:t> </a:t>
            </a:r>
            <a:r>
              <a:rPr lang="ru-RU" sz="2000" dirty="0" err="1"/>
              <a:t>постійно</a:t>
            </a:r>
            <a:r>
              <a:rPr lang="ru-RU" sz="2000" dirty="0"/>
              <a:t> і </a:t>
            </a:r>
            <a:r>
              <a:rPr lang="ru-RU" sz="2000" dirty="0" err="1"/>
              <a:t>дуже</a:t>
            </a:r>
            <a:r>
              <a:rPr lang="ru-RU" sz="2000" dirty="0"/>
              <a:t> </a:t>
            </a:r>
            <a:r>
              <a:rPr lang="ru-RU" sz="2000" dirty="0" err="1"/>
              <a:t>швидкими</a:t>
            </a:r>
            <a:r>
              <a:rPr lang="ru-RU" sz="2000" dirty="0"/>
              <a:t> темпами. В </a:t>
            </a:r>
            <a:r>
              <a:rPr lang="ru-RU" sz="2000" dirty="0" err="1"/>
              <a:t>Україні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торфорозробками</a:t>
            </a:r>
            <a:r>
              <a:rPr lang="ru-RU" sz="2000" dirty="0"/>
              <a:t> </a:t>
            </a:r>
            <a:r>
              <a:rPr lang="ru-RU" sz="2000" dirty="0" err="1"/>
              <a:t>зайнято</a:t>
            </a:r>
            <a:r>
              <a:rPr lang="ru-RU" sz="2000" dirty="0"/>
              <a:t> 93 тис. га. </a:t>
            </a:r>
            <a:br>
              <a:rPr lang="ru-RU" sz="2000" dirty="0"/>
            </a:br>
            <a:r>
              <a:rPr lang="ru-RU" sz="2000" dirty="0" err="1"/>
              <a:t>Розрізняють</a:t>
            </a:r>
            <a:r>
              <a:rPr lang="ru-RU" sz="2000" dirty="0"/>
              <a:t>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950" y="1535113"/>
            <a:ext cx="4176713" cy="639762"/>
          </a:xfrm>
          <a:solidFill>
            <a:schemeClr val="bg1">
              <a:lumMod val="85000"/>
            </a:schemeClr>
          </a:solidFill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err="1"/>
              <a:t>Місцевості</a:t>
            </a:r>
            <a:r>
              <a:rPr lang="ru-RU" dirty="0"/>
              <a:t> траншейно–</a:t>
            </a:r>
            <a:r>
              <a:rPr lang="ru-RU" dirty="0" err="1"/>
              <a:t>болотних</a:t>
            </a:r>
            <a:r>
              <a:rPr lang="ru-RU" dirty="0"/>
              <a:t> </a:t>
            </a:r>
            <a:r>
              <a:rPr lang="ru-RU" dirty="0" err="1"/>
              <a:t>пустищ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950" y="2276475"/>
            <a:ext cx="4176713" cy="750888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err="1"/>
              <a:t>формуються</a:t>
            </a:r>
            <a:r>
              <a:rPr lang="ru-RU" sz="1800" dirty="0"/>
              <a:t> при </a:t>
            </a:r>
            <a:r>
              <a:rPr lang="ru-RU" sz="1800" dirty="0" err="1"/>
              <a:t>розробленні</a:t>
            </a:r>
            <a:r>
              <a:rPr lang="ru-RU" sz="1800" dirty="0"/>
              <a:t> </a:t>
            </a:r>
            <a:r>
              <a:rPr lang="ru-RU" sz="1800" dirty="0" err="1"/>
              <a:t>торфових</a:t>
            </a:r>
            <a:r>
              <a:rPr lang="ru-RU" sz="1800" dirty="0"/>
              <a:t> </a:t>
            </a:r>
            <a:r>
              <a:rPr lang="ru-RU" sz="1800" dirty="0" err="1"/>
              <a:t>покладів</a:t>
            </a:r>
            <a:r>
              <a:rPr lang="ru-RU" sz="1800" dirty="0"/>
              <a:t> машинно-</a:t>
            </a:r>
            <a:r>
              <a:rPr lang="ru-RU" sz="1800" dirty="0" err="1"/>
              <a:t>формовочним</a:t>
            </a:r>
            <a:r>
              <a:rPr lang="ru-RU" sz="1800" dirty="0"/>
              <a:t>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18025" y="1557338"/>
            <a:ext cx="4494213" cy="639762"/>
          </a:xfrm>
          <a:solidFill>
            <a:schemeClr val="bg1">
              <a:lumMod val="85000"/>
            </a:schemeClr>
          </a:solidFill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err="1"/>
              <a:t>Місцевості</a:t>
            </a:r>
            <a:r>
              <a:rPr lang="ru-RU" dirty="0"/>
              <a:t> котловинно-</a:t>
            </a:r>
            <a:r>
              <a:rPr lang="ru-RU" dirty="0" err="1"/>
              <a:t>торфових</a:t>
            </a:r>
            <a:r>
              <a:rPr lang="ru-RU" dirty="0"/>
              <a:t> </a:t>
            </a:r>
            <a:r>
              <a:rPr lang="ru-RU" dirty="0" err="1"/>
              <a:t>пустищ</a:t>
            </a:r>
            <a:r>
              <a:rPr lang="ru-RU" dirty="0"/>
              <a:t>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18025" y="2276475"/>
            <a:ext cx="4446588" cy="750888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err="1"/>
              <a:t>формуються</a:t>
            </a:r>
            <a:r>
              <a:rPr lang="ru-RU" sz="1800" dirty="0"/>
              <a:t> в </a:t>
            </a:r>
            <a:r>
              <a:rPr lang="ru-RU" sz="1800" dirty="0" err="1"/>
              <a:t>ході</a:t>
            </a:r>
            <a:r>
              <a:rPr lang="ru-RU" sz="1800" dirty="0"/>
              <a:t> </a:t>
            </a:r>
            <a:r>
              <a:rPr lang="ru-RU" sz="1800" dirty="0" err="1"/>
              <a:t>розробок</a:t>
            </a:r>
            <a:r>
              <a:rPr lang="ru-RU" sz="1800" dirty="0"/>
              <a:t> торфу </a:t>
            </a:r>
            <a:r>
              <a:rPr lang="ru-RU" sz="1800" dirty="0" err="1"/>
              <a:t>фрезерним</a:t>
            </a:r>
            <a:r>
              <a:rPr lang="ru-RU" sz="1800" dirty="0"/>
              <a:t> способом.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" y="188913"/>
            <a:ext cx="5122863" cy="706437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dirty="0"/>
              <a:t>Шацькі торфовища</a:t>
            </a:r>
            <a:endParaRPr lang="ru-RU" dirty="0"/>
          </a:p>
        </p:txBody>
      </p:sp>
      <p:pic>
        <p:nvPicPr>
          <p:cNvPr id="5837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294" b="-2"/>
          <a:stretch>
            <a:fillRect/>
          </a:stretch>
        </p:blipFill>
        <p:spPr>
          <a:xfrm>
            <a:off x="107950" y="1012825"/>
            <a:ext cx="8928100" cy="572928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l" eaLnBrk="1" hangingPunct="1"/>
            <a:r>
              <a:rPr lang="ru-RU" sz="1800" b="1"/>
              <a:t>4.5.Лінійно-дорожні ландшафти </a:t>
            </a:r>
            <a:br>
              <a:rPr lang="ru-RU" sz="1800" b="1"/>
            </a:br>
            <a:r>
              <a:rPr lang="ru-RU" sz="1800"/>
              <a:t>пов’язані з використанням і трансформацією земель для забезпечення комунікації між людьми. До класу лінійно-дорожних ландшафтів входять типи: автомобільних доріг, залізниць, аеродромів, нафто- та газопроводів, ліній електропередач.. </a:t>
            </a:r>
            <a:br>
              <a:rPr lang="ru-RU" sz="1800"/>
            </a:br>
            <a:endParaRPr lang="ru-RU" sz="180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557338"/>
            <a:ext cx="8891588" cy="4995862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350" cy="561975"/>
          </a:xfrm>
        </p:spPr>
        <p:txBody>
          <a:bodyPr/>
          <a:lstStyle/>
          <a:p>
            <a:pPr algn="l" eaLnBrk="1" hangingPunct="1"/>
            <a:r>
              <a:rPr lang="uk-UA" sz="2400"/>
              <a:t>Київські лінії електропередач</a:t>
            </a:r>
            <a:endParaRPr lang="ru-RU" sz="240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052513"/>
            <a:ext cx="8974138" cy="567848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3000" cy="633412"/>
          </a:xfrm>
        </p:spPr>
        <p:txBody>
          <a:bodyPr/>
          <a:lstStyle/>
          <a:p>
            <a:pPr eaLnBrk="1" hangingPunct="1"/>
            <a:r>
              <a:rPr lang="uk-UA" sz="3200"/>
              <a:t>Розрізняють:</a:t>
            </a:r>
            <a:endParaRPr lang="ru-RU" sz="3200"/>
          </a:p>
        </p:txBody>
      </p:sp>
      <p:sp>
        <p:nvSpPr>
          <p:cNvPr id="18434" name="Текст 2"/>
          <p:cNvSpPr>
            <a:spLocks noGrp="1"/>
          </p:cNvSpPr>
          <p:nvPr>
            <p:ph type="body" idx="1"/>
          </p:nvPr>
        </p:nvSpPr>
        <p:spPr>
          <a:xfrm>
            <a:off x="395288" y="908050"/>
            <a:ext cx="4040187" cy="474663"/>
          </a:xfrm>
        </p:spPr>
        <p:txBody>
          <a:bodyPr/>
          <a:lstStyle/>
          <a:p>
            <a:pPr eaLnBrk="1" hangingPunct="1"/>
            <a:r>
              <a:rPr lang="uk-UA"/>
              <a:t>Антропогенний ландшафт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88" y="1341438"/>
            <a:ext cx="4210050" cy="1511300"/>
          </a:xfrm>
        </p:spPr>
        <p:txBody>
          <a:bodyPr rtlCol="0">
            <a:normAutofit fontScale="70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dirty="0" err="1"/>
              <a:t>Антропогенні</a:t>
            </a:r>
            <a:r>
              <a:rPr lang="ru-RU" sz="2600" dirty="0"/>
              <a:t> </a:t>
            </a:r>
            <a:r>
              <a:rPr lang="ru-RU" sz="2600" dirty="0" err="1"/>
              <a:t>ландшафти</a:t>
            </a:r>
            <a:r>
              <a:rPr lang="ru-RU" sz="2600" dirty="0"/>
              <a:t>, </a:t>
            </a:r>
            <a:r>
              <a:rPr lang="ru-RU" sz="2600" dirty="0" err="1"/>
              <a:t>незважаючи</a:t>
            </a:r>
            <a:r>
              <a:rPr lang="ru-RU" sz="2600" dirty="0"/>
              <a:t> на те, </a:t>
            </a:r>
            <a:r>
              <a:rPr lang="ru-RU" sz="2600" dirty="0" err="1"/>
              <a:t>що</a:t>
            </a:r>
            <a:r>
              <a:rPr lang="ru-RU" sz="2600" dirty="0"/>
              <a:t> </a:t>
            </a:r>
            <a:r>
              <a:rPr lang="ru-RU" sz="2600" dirty="0" err="1"/>
              <a:t>створені</a:t>
            </a:r>
            <a:r>
              <a:rPr lang="ru-RU" sz="2600" dirty="0"/>
              <a:t> </a:t>
            </a:r>
            <a:r>
              <a:rPr lang="ru-RU" sz="2600" dirty="0" err="1"/>
              <a:t>людиною</a:t>
            </a:r>
            <a:r>
              <a:rPr lang="ru-RU" sz="2600" dirty="0"/>
              <a:t>, є в </a:t>
            </a:r>
            <a:r>
              <a:rPr lang="ru-RU" sz="2600" dirty="0" err="1"/>
              <a:t>своїй</a:t>
            </a:r>
            <a:r>
              <a:rPr lang="ru-RU" sz="2600" dirty="0"/>
              <a:t> </a:t>
            </a:r>
            <a:r>
              <a:rPr lang="ru-RU" sz="2600" dirty="0" err="1"/>
              <a:t>основі</a:t>
            </a:r>
            <a:r>
              <a:rPr lang="ru-RU" sz="2600" dirty="0"/>
              <a:t> </a:t>
            </a:r>
            <a:r>
              <a:rPr lang="ru-RU" sz="2600" dirty="0" err="1"/>
              <a:t>природними</a:t>
            </a:r>
            <a:r>
              <a:rPr lang="ru-RU" sz="2600" dirty="0"/>
              <a:t> комплексами і в </a:t>
            </a:r>
            <a:r>
              <a:rPr lang="ru-RU" sz="2600" dirty="0" err="1"/>
              <a:t>своєму</a:t>
            </a:r>
            <a:r>
              <a:rPr lang="ru-RU" sz="2600" dirty="0"/>
              <a:t> </a:t>
            </a:r>
            <a:r>
              <a:rPr lang="ru-RU" sz="2600" dirty="0" err="1"/>
              <a:t>розвитку</a:t>
            </a:r>
            <a:r>
              <a:rPr lang="ru-RU" sz="2600" dirty="0"/>
              <a:t> </a:t>
            </a:r>
            <a:r>
              <a:rPr lang="ru-RU" sz="2600" dirty="0" err="1"/>
              <a:t>підкоряються</a:t>
            </a:r>
            <a:r>
              <a:rPr lang="ru-RU" sz="2600" dirty="0"/>
              <a:t> </a:t>
            </a:r>
            <a:r>
              <a:rPr lang="ru-RU" sz="2600" dirty="0" err="1"/>
              <a:t>природним</a:t>
            </a:r>
            <a:r>
              <a:rPr lang="ru-RU" sz="2600" dirty="0"/>
              <a:t> </a:t>
            </a:r>
            <a:r>
              <a:rPr lang="ru-RU" sz="2600" dirty="0" err="1"/>
              <a:t>закономірностям</a:t>
            </a:r>
            <a:r>
              <a:rPr lang="ru-RU" sz="2600" dirty="0"/>
              <a:t>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56100" y="908050"/>
            <a:ext cx="4756150" cy="4238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 err="1"/>
              <a:t>Ландшафтно</a:t>
            </a:r>
            <a:r>
              <a:rPr lang="uk-UA" dirty="0"/>
              <a:t>-техногенний комплекс</a:t>
            </a:r>
            <a:endParaRPr lang="ru-RU" dirty="0"/>
          </a:p>
        </p:txBody>
      </p:sp>
      <p:sp>
        <p:nvSpPr>
          <p:cNvPr id="18437" name="Объект 5"/>
          <p:cNvSpPr>
            <a:spLocks noGrp="1"/>
          </p:cNvSpPr>
          <p:nvPr>
            <p:ph sz="quarter" idx="4"/>
          </p:nvPr>
        </p:nvSpPr>
        <p:spPr>
          <a:xfrm>
            <a:off x="4284663" y="1268413"/>
            <a:ext cx="4535487" cy="1008062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ru-RU" sz="1800"/>
              <a:t>У в ландшафтно-техногенних системах провідну роль відіграє технічний блок, функціонування якого спрямовує і контролює людина. Такі системи не здатні до природного саморозвитку. </a:t>
            </a:r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708275"/>
            <a:ext cx="464502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08275"/>
            <a:ext cx="432752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5525" cy="41751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dirty="0"/>
              <a:t>Укрзалізниця</a:t>
            </a:r>
            <a:endParaRPr lang="ru-RU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981075"/>
            <a:ext cx="8897938" cy="56165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2087" y="152158"/>
            <a:ext cx="8677275" cy="6682754"/>
          </a:xfrm>
        </p:spPr>
      </p:pic>
      <p:sp>
        <p:nvSpPr>
          <p:cNvPr id="19459" name="Прямоугольник 3"/>
          <p:cNvSpPr>
            <a:spLocks noChangeArrowheads="1"/>
          </p:cNvSpPr>
          <p:nvPr/>
        </p:nvSpPr>
        <p:spPr bwMode="auto">
          <a:xfrm>
            <a:off x="457200" y="2113484"/>
            <a:ext cx="51609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За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Мільковим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клас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антропогенних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ландшафтів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 –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це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сукупність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комплексів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пов’язана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діяльністю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людини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якій-небудь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одній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галузі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 народного </a:t>
            </a:r>
            <a:r>
              <a:rPr lang="ru-RU" sz="2000" dirty="0" err="1">
                <a:solidFill>
                  <a:schemeClr val="bg1"/>
                </a:solidFill>
                <a:latin typeface="Calibri" pitchFamily="34" charset="0"/>
              </a:rPr>
              <a:t>господарства</a:t>
            </a:r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4638" y="358887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Вирізняють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такі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класи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 антропогенного ландшафту: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Сільсько-господарський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промисловий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лінійно-дорожній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лісовий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антропогенний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;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водний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антропогенний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рекреаційний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селітебний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;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 err="1">
                <a:solidFill>
                  <a:schemeClr val="bg1"/>
                </a:solidFill>
                <a:latin typeface="+mn-lt"/>
                <a:cs typeface="+mn-cs"/>
              </a:rPr>
              <a:t>белігеративний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5090" y="4091877"/>
            <a:ext cx="25685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713" cy="490537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dirty="0"/>
              <a:t>2.Класи </a:t>
            </a:r>
            <a:r>
              <a:rPr lang="ru-RU" sz="2800" dirty="0" err="1"/>
              <a:t>антропогенних</a:t>
            </a:r>
            <a:r>
              <a:rPr lang="ru-RU" sz="2800" dirty="0"/>
              <a:t> </a:t>
            </a:r>
            <a:r>
              <a:rPr lang="ru-RU" sz="2800" dirty="0" err="1"/>
              <a:t>ландшафтів</a:t>
            </a:r>
            <a:r>
              <a:rPr lang="ru-RU" sz="2800" dirty="0"/>
              <a:t>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765175"/>
            <a:ext cx="1954212" cy="3810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/>
              <a:t>Зональні</a:t>
            </a:r>
            <a:endParaRPr lang="ru-RU" dirty="0"/>
          </a:p>
        </p:txBody>
      </p:sp>
      <p:sp>
        <p:nvSpPr>
          <p:cNvPr id="20484" name="Объект 3"/>
          <p:cNvSpPr>
            <a:spLocks noGrp="1"/>
          </p:cNvSpPr>
          <p:nvPr>
            <p:ph sz="half" idx="2"/>
          </p:nvPr>
        </p:nvSpPr>
        <p:spPr>
          <a:xfrm>
            <a:off x="323850" y="1125538"/>
            <a:ext cx="4186238" cy="24050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1800"/>
              <a:t> Природні чинники діють на функціонування зональних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800"/>
              <a:t>ландшафтів безпосередньо, що проявляється у формуванні відповідних  комплексів, що найбільш повно враховують наявні ґрунтово-кліматичні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800"/>
              <a:t>умови і матеріально-технічні ресурси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67400" y="765175"/>
            <a:ext cx="2087563" cy="3810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/>
              <a:t>Азональні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2000" y="1125538"/>
            <a:ext cx="4321175" cy="1366837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err="1"/>
              <a:t>Дія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чинників</a:t>
            </a:r>
            <a:r>
              <a:rPr lang="ru-RU" dirty="0"/>
              <a:t> на </a:t>
            </a:r>
            <a:r>
              <a:rPr lang="ru-RU" dirty="0" err="1"/>
              <a:t>азональні</a:t>
            </a:r>
            <a:r>
              <a:rPr lang="ru-RU" dirty="0"/>
              <a:t> </a:t>
            </a:r>
            <a:r>
              <a:rPr lang="ru-RU" dirty="0" err="1"/>
              <a:t>антропогенні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err="1"/>
              <a:t>ландшафти</a:t>
            </a:r>
            <a:r>
              <a:rPr lang="ru-RU" dirty="0"/>
              <a:t> є </a:t>
            </a:r>
            <a:r>
              <a:rPr lang="ru-RU" dirty="0" err="1"/>
              <a:t>опосередкованою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менша</a:t>
            </a:r>
            <a:r>
              <a:rPr lang="ru-RU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284538"/>
            <a:ext cx="252095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Прямоугольник 6"/>
          <p:cNvSpPr>
            <a:spLocks noChangeArrowheads="1"/>
          </p:cNvSpPr>
          <p:nvPr/>
        </p:nvSpPr>
        <p:spPr bwMode="auto">
          <a:xfrm>
            <a:off x="250825" y="5175250"/>
            <a:ext cx="2233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Сільськогосподарські  ландшафти</a:t>
            </a:r>
          </a:p>
        </p:txBody>
      </p:sp>
      <p:sp>
        <p:nvSpPr>
          <p:cNvPr id="20489" name="Прямоугольник 7"/>
          <p:cNvSpPr>
            <a:spLocks noChangeArrowheads="1"/>
          </p:cNvSpPr>
          <p:nvPr/>
        </p:nvSpPr>
        <p:spPr bwMode="auto">
          <a:xfrm>
            <a:off x="2066925" y="5999163"/>
            <a:ext cx="2395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latin typeface="Calibri" pitchFamily="34" charset="0"/>
              </a:rPr>
              <a:t>Лісогосподарські ландшафти</a:t>
            </a:r>
          </a:p>
        </p:txBody>
      </p:sp>
      <p:pic>
        <p:nvPicPr>
          <p:cNvPr id="2049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050" y="4065588"/>
            <a:ext cx="2760663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Прямоугольник 8"/>
          <p:cNvSpPr>
            <a:spLocks noChangeArrowheads="1"/>
          </p:cNvSpPr>
          <p:nvPr/>
        </p:nvSpPr>
        <p:spPr bwMode="auto">
          <a:xfrm>
            <a:off x="4822825" y="4681538"/>
            <a:ext cx="2592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Водогосподарські ландшафти</a:t>
            </a:r>
          </a:p>
        </p:txBody>
      </p:sp>
      <p:pic>
        <p:nvPicPr>
          <p:cNvPr id="2049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2565400"/>
            <a:ext cx="28432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Прямоугольник 9"/>
          <p:cNvSpPr>
            <a:spLocks noChangeArrowheads="1"/>
          </p:cNvSpPr>
          <p:nvPr/>
        </p:nvSpPr>
        <p:spPr bwMode="auto">
          <a:xfrm>
            <a:off x="6391275" y="5976938"/>
            <a:ext cx="2817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Тафальні ландшафти</a:t>
            </a:r>
            <a:r>
              <a:rPr lang="ru-RU">
                <a:latin typeface="Calibri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69863"/>
            <a:ext cx="8704263" cy="652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uk-UA" sz="2800"/>
              <a:t>3.Класифікація зональних антропогенних ландшафтів за Мільковим.</a:t>
            </a:r>
            <a:endParaRPr lang="ru-RU" sz="2800"/>
          </a:p>
        </p:txBody>
      </p:sp>
      <p:sp>
        <p:nvSpPr>
          <p:cNvPr id="22531" name="Объект 2"/>
          <p:cNvSpPr>
            <a:spLocks noGrp="1"/>
          </p:cNvSpPr>
          <p:nvPr>
            <p:ph sz="half" idx="1"/>
          </p:nvPr>
        </p:nvSpPr>
        <p:spPr>
          <a:xfrm>
            <a:off x="406400" y="1268413"/>
            <a:ext cx="4618038" cy="533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uk-UA"/>
              <a:t>Розрізняють:</a:t>
            </a:r>
            <a:endParaRPr lang="ru-RU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/>
          <a:srcRect l="26387" t="34566" r="25182" b="43498"/>
          <a:stretch>
            <a:fillRect/>
          </a:stretch>
        </p:blipFill>
        <p:spPr bwMode="auto">
          <a:xfrm>
            <a:off x="436563" y="1700213"/>
            <a:ext cx="84788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6525" y="103188"/>
            <a:ext cx="9007475" cy="67548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6778625" cy="490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/>
              <a:t>3.1.Сільськогосподарські ландшафти</a:t>
            </a:r>
            <a:endParaRPr lang="ru-RU" sz="3200" dirty="0"/>
          </a:p>
        </p:txBody>
      </p:sp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0" y="595313"/>
            <a:ext cx="87852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– ландшафти, що формуються для цілей і під впливом сільськогосподарського виробництва. Виникають у процесі використання земель, рослинний і ґрунтовий покрив яких зазнає суттєвих змін і перебуває під контролем людини.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938" y="1557338"/>
            <a:ext cx="9128125" cy="5300662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-20638"/>
            <a:ext cx="91440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За характером </a:t>
            </a:r>
            <a:r>
              <a:rPr lang="ru-RU" dirty="0" err="1">
                <a:latin typeface="+mn-lt"/>
                <a:cs typeface="+mn-cs"/>
              </a:rPr>
              <a:t>основних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видів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виробничої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діяльності</a:t>
            </a:r>
            <a:r>
              <a:rPr lang="ru-RU" dirty="0">
                <a:latin typeface="+mn-lt"/>
                <a:cs typeface="+mn-cs"/>
              </a:rPr>
              <a:t> людей </a:t>
            </a:r>
            <a:r>
              <a:rPr lang="ru-RU" dirty="0" err="1">
                <a:latin typeface="+mn-lt"/>
                <a:cs typeface="+mn-cs"/>
              </a:rPr>
              <a:t>сільськогосподарські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ландшафти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України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можна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розділити</a:t>
            </a:r>
            <a:r>
              <a:rPr lang="ru-RU" dirty="0">
                <a:latin typeface="+mn-lt"/>
                <a:cs typeface="+mn-cs"/>
              </a:rPr>
              <a:t> на три </a:t>
            </a:r>
            <a:r>
              <a:rPr lang="ru-RU" dirty="0" err="1">
                <a:latin typeface="+mn-lt"/>
                <a:cs typeface="+mn-cs"/>
              </a:rPr>
              <a:t>підкласи</a:t>
            </a:r>
            <a:r>
              <a:rPr lang="ru-RU" dirty="0">
                <a:latin typeface="+mn-lt"/>
                <a:cs typeface="+mn-cs"/>
              </a:rPr>
              <a:t> 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польовий</a:t>
            </a:r>
            <a:r>
              <a:rPr lang="ru-RU" dirty="0">
                <a:latin typeface="+mn-lt"/>
                <a:cs typeface="+mn-cs"/>
              </a:rPr>
              <a:t>,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>
                <a:latin typeface="+mn-lt"/>
                <a:cs typeface="+mn-cs"/>
              </a:rPr>
              <a:t>лучно-пасовищний</a:t>
            </a:r>
            <a:r>
              <a:rPr lang="ru-RU" dirty="0">
                <a:latin typeface="+mn-lt"/>
                <a:cs typeface="+mn-cs"/>
              </a:rPr>
              <a:t>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>
                <a:latin typeface="+mn-lt"/>
                <a:cs typeface="+mn-cs"/>
              </a:rPr>
              <a:t>садовий</a:t>
            </a:r>
            <a:r>
              <a:rPr lang="ru-RU" dirty="0">
                <a:latin typeface="+mn-lt"/>
                <a:cs typeface="+mn-cs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1131</Words>
  <Application>Microsoft Office PowerPoint</Application>
  <PresentationFormat>Экран (4:3)</PresentationFormat>
  <Paragraphs>143</Paragraphs>
  <Slides>40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Тема Office</vt:lpstr>
      <vt:lpstr>Лекція 11 Антропогенний ландшафт.  Типізація антропогенних ландшафтів</vt:lpstr>
      <vt:lpstr>план</vt:lpstr>
      <vt:lpstr>1.Поняття антропогенного ландшафту</vt:lpstr>
      <vt:lpstr>Розрізняють:</vt:lpstr>
      <vt:lpstr>Презентация PowerPoint</vt:lpstr>
      <vt:lpstr>2.Класи антропогенних ландшафтів:</vt:lpstr>
      <vt:lpstr>3.Класифікація зональних антропогенних ландшафтів за Мільковим.</vt:lpstr>
      <vt:lpstr>3.1.Сільськогосподарські ландшафти</vt:lpstr>
      <vt:lpstr>Презентация PowerPoint</vt:lpstr>
      <vt:lpstr>Польові ландшафти( у структурі с.г.л. займають найбільший відсоток) поділяють:</vt:lpstr>
      <vt:lpstr>Лучно–пасовищні ландшафти </vt:lpstr>
      <vt:lpstr>Садові ландшафти</vt:lpstr>
      <vt:lpstr>3.2.Лісогосподарські ландшафти</vt:lpstr>
      <vt:lpstr>Презентация PowerPoint</vt:lpstr>
      <vt:lpstr>Лісокультурні лісові ландшафти</vt:lpstr>
      <vt:lpstr>4.Азональні антропогенні ландшафти України</vt:lpstr>
      <vt:lpstr>4.1.Селітебні ландшафти  – це антропогенні ландшафти населених пунктів: міст і сіл з їх будовами, вулицями, дорогами, садами і парками. Їх розділяють на 2 типи:</vt:lpstr>
      <vt:lpstr>4.2.Міські антропогенні ландшафти</vt:lpstr>
      <vt:lpstr>Малоповерховий тип міських ландшафтів поділяють:</vt:lpstr>
      <vt:lpstr>Багатоповерховий тип міських ландшафтів(домінуючий) </vt:lpstr>
      <vt:lpstr>Промислово-селітебний тип міського ландшафту.</vt:lpstr>
      <vt:lpstr>Водно-рекреаційний тип міського ландшафту(0,4-4% території сучасних міст. ) </vt:lpstr>
      <vt:lpstr>Садово-парковий тип міського ландшафту  (займають від 6-8 до 18% території міст )</vt:lpstr>
      <vt:lpstr>Презентация PowerPoint</vt:lpstr>
      <vt:lpstr>Сільські селітебні ландшафти</vt:lpstr>
      <vt:lpstr>4.3.Водні антропогенні ландшафти  - виникають у процесі створення штучних водоймищ і водотоків. У структурі водних антропогенних ландшафтів України переважають водосховища, ставки та канали. </vt:lpstr>
      <vt:lpstr>Водосховища</vt:lpstr>
      <vt:lpstr>Презентация PowerPoint</vt:lpstr>
      <vt:lpstr>Ставки -Маючи значні розміри та об’єми води, вони являють собою урочища або групу урочищ відповідного типу місцевостей наземних ландшафтів. </vt:lpstr>
      <vt:lpstr>Презентация PowerPoint</vt:lpstr>
      <vt:lpstr>Канали -антропогенна «річкова мережа» України, створена протягом ХХ ст. Іх поділяють на:</vt:lpstr>
      <vt:lpstr>4.4.Промислові (гірничопромислові) ландшафти </vt:lpstr>
      <vt:lpstr>Ка’єрно–відвальний тип ландшафту</vt:lpstr>
      <vt:lpstr>Презентация PowerPoint</vt:lpstr>
      <vt:lpstr>Просадочно-териконовий тип ландшафту </vt:lpstr>
      <vt:lpstr>Тип ландшафту торфово-болотних пустищ формується в місцях торфорозробок. Його площі збільшуються постійно і дуже швидкими темпами. В Україні під торфорозробками зайнято 93 тис. га.  Розрізняють:</vt:lpstr>
      <vt:lpstr>Шацькі торфовища</vt:lpstr>
      <vt:lpstr>4.5.Лінійно-дорожні ландшафти  пов’язані з використанням і трансформацією земель для забезпечення комунікації між людьми. До класу лінійно-дорожних ландшафтів входять типи: автомобільних доріг, залізниць, аеродромів, нафто- та газопроводів, ліній електропередач..  </vt:lpstr>
      <vt:lpstr>Київські лінії електропередач</vt:lpstr>
      <vt:lpstr>Укрзалізниця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з курсу «Ландшафтна екологія» на тему «Типізація антропогенних ландшафтів за Мільковим»</dc:title>
  <dc:creator>Ne Mestniy</dc:creator>
  <cp:lastModifiedBy>Natalia</cp:lastModifiedBy>
  <cp:revision>43</cp:revision>
  <dcterms:created xsi:type="dcterms:W3CDTF">2019-05-11T22:01:37Z</dcterms:created>
  <dcterms:modified xsi:type="dcterms:W3CDTF">2023-04-20T07:55:41Z</dcterms:modified>
</cp:coreProperties>
</file>