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0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62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78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6935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239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6050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412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263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7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82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24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73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43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856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41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80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1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3A8E3-50EC-4574-BC07-AC426F312445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044815-05CF-4D2F-AFFB-39531ACD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73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Будете знати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smtClean="0"/>
          </a:p>
          <a:p>
            <a:r>
              <a:rPr lang="ru-RU" smtClean="0"/>
              <a:t>-визначення основних термінів і понять курсу;</a:t>
            </a:r>
          </a:p>
          <a:p>
            <a:r>
              <a:rPr lang="ru-RU" smtClean="0"/>
              <a:t>- види реклами;</a:t>
            </a:r>
          </a:p>
          <a:p>
            <a:r>
              <a:rPr lang="ru-RU" smtClean="0"/>
              <a:t>- специфіку туристичного рекламного продукту;</a:t>
            </a:r>
          </a:p>
          <a:p>
            <a:r>
              <a:rPr lang="ru-RU" smtClean="0"/>
              <a:t>- особливості планування та проведення рекламних кампаній</a:t>
            </a:r>
          </a:p>
          <a:p>
            <a:r>
              <a:rPr lang="ru-RU" smtClean="0"/>
              <a:t>туристичного продукту;</a:t>
            </a:r>
          </a:p>
          <a:p>
            <a:r>
              <a:rPr lang="ru-RU" smtClean="0"/>
              <a:t>- особливості формування іміджу туристичного підприємства;</a:t>
            </a:r>
          </a:p>
          <a:p>
            <a:r>
              <a:rPr lang="ru-RU" smtClean="0"/>
              <a:t>- основи розробки рекламного бюджету.</a:t>
            </a:r>
          </a:p>
          <a:p>
            <a:r>
              <a:rPr lang="ru-RU" smtClean="0"/>
              <a:t>- особливості проведення рекламних досліджень в туристичній галузі;</a:t>
            </a:r>
          </a:p>
          <a:p>
            <a:r>
              <a:rPr lang="ru-RU" smtClean="0"/>
              <a:t>- основи нормативно-правового забезпечення рекламної діяльності;</a:t>
            </a:r>
          </a:p>
          <a:p>
            <a:r>
              <a:rPr lang="ru-RU" smtClean="0"/>
              <a:t>- сучасні напрями рекламної діяльності.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343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Будете вміти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latin typeface="TimesNewRoman"/>
              </a:rPr>
              <a:t>розробляти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рекламну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продукцію</a:t>
            </a:r>
            <a:r>
              <a:rPr lang="ru-RU" dirty="0">
                <a:latin typeface="TimesNewRoman"/>
              </a:rPr>
              <a:t> з </a:t>
            </a:r>
            <a:r>
              <a:rPr lang="ru-RU" dirty="0" err="1">
                <a:latin typeface="TimesNewRoman"/>
              </a:rPr>
              <a:t>допомогою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відповідного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програмного</a:t>
            </a:r>
            <a:endParaRPr lang="ru-RU" dirty="0">
              <a:latin typeface="TimesNewRoman"/>
            </a:endParaRPr>
          </a:p>
          <a:p>
            <a:r>
              <a:rPr lang="ru-RU" dirty="0" err="1">
                <a:latin typeface="TimesNewRoman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</a:rPr>
              <a:t>- </a:t>
            </a:r>
            <a:r>
              <a:rPr lang="ru-RU" dirty="0" err="1">
                <a:latin typeface="TimesNewRoman"/>
              </a:rPr>
              <a:t>розробляти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рекламні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звернення</a:t>
            </a:r>
            <a:r>
              <a:rPr lang="ru-RU" dirty="0"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</a:rPr>
              <a:t>- </a:t>
            </a:r>
            <a:r>
              <a:rPr lang="ru-RU" dirty="0" err="1">
                <a:latin typeface="TimesNewRoman"/>
              </a:rPr>
              <a:t>здійснювати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планування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рекламної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кампанії</a:t>
            </a:r>
            <a:r>
              <a:rPr lang="ru-RU" dirty="0"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</a:rPr>
              <a:t>- </a:t>
            </a:r>
            <a:r>
              <a:rPr lang="ru-RU" dirty="0" err="1">
                <a:latin typeface="TimesNewRoman"/>
              </a:rPr>
              <a:t>здійснювати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планування</a:t>
            </a:r>
            <a:r>
              <a:rPr lang="ru-RU" dirty="0">
                <a:latin typeface="TimesNewRoman"/>
              </a:rPr>
              <a:t> рекламного бюджету</a:t>
            </a:r>
            <a:r>
              <a:rPr lang="ru-RU" dirty="0"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</a:rPr>
              <a:t>- </a:t>
            </a:r>
            <a:r>
              <a:rPr lang="ru-RU" dirty="0" err="1">
                <a:latin typeface="TimesNewRoman"/>
              </a:rPr>
              <a:t>розміщувати</a:t>
            </a:r>
            <a:r>
              <a:rPr lang="ru-RU" dirty="0">
                <a:latin typeface="TimesNewRoman"/>
              </a:rPr>
              <a:t> рекламу та </a:t>
            </a:r>
            <a:r>
              <a:rPr lang="ru-RU" dirty="0" err="1">
                <a:latin typeface="TimesNewRoman"/>
              </a:rPr>
              <a:t>проводити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рекламні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кампанії</a:t>
            </a:r>
            <a:r>
              <a:rPr lang="ru-RU" dirty="0">
                <a:latin typeface="TimesNewRoman"/>
              </a:rPr>
              <a:t> в </a:t>
            </a:r>
            <a:r>
              <a:rPr lang="ru-RU" dirty="0" err="1">
                <a:latin typeface="TimesNewRoman"/>
              </a:rPr>
              <a:t>Інтернеті</a:t>
            </a:r>
            <a:r>
              <a:rPr lang="ru-RU" dirty="0"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</a:rPr>
              <a:t>- </a:t>
            </a:r>
            <a:r>
              <a:rPr lang="ru-RU" dirty="0" err="1">
                <a:latin typeface="TimesNewRoman"/>
              </a:rPr>
              <a:t>орієнтуватися</a:t>
            </a:r>
            <a:r>
              <a:rPr lang="ru-RU" dirty="0">
                <a:latin typeface="TimesNewRoman"/>
              </a:rPr>
              <a:t> у рекламно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  <a:r>
              <a:rPr lang="ru-RU" dirty="0" err="1">
                <a:latin typeface="TimesNewRoman"/>
              </a:rPr>
              <a:t>смисловому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навантаженні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сучасного</a:t>
            </a:r>
            <a:endParaRPr lang="ru-RU" dirty="0">
              <a:latin typeface="TimesNewRoman"/>
            </a:endParaRPr>
          </a:p>
          <a:p>
            <a:r>
              <a:rPr lang="ru-RU" dirty="0" err="1">
                <a:latin typeface="TimesNewRoman"/>
              </a:rPr>
              <a:t>інформаційного</a:t>
            </a:r>
            <a:r>
              <a:rPr lang="ru-RU" dirty="0">
                <a:latin typeface="TimesNewRoman"/>
              </a:rPr>
              <a:t> простору</a:t>
            </a:r>
            <a:r>
              <a:rPr lang="ru-RU" dirty="0">
                <a:latin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622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9486"/>
            <a:ext cx="8596668" cy="68192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Базові 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31377"/>
            <a:ext cx="8596668" cy="49099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uk-UA" dirty="0" smtClean="0"/>
          </a:p>
          <a:p>
            <a:r>
              <a:rPr lang="uk-UA" dirty="0" smtClean="0"/>
              <a:t>1. Міжнародне регулювання туристської діяльності.</a:t>
            </a:r>
          </a:p>
          <a:p>
            <a:r>
              <a:rPr lang="uk-UA" dirty="0" smtClean="0"/>
              <a:t>2. Організаційні засади створення і діяльності туристського підприємства </a:t>
            </a:r>
          </a:p>
          <a:p>
            <a:r>
              <a:rPr lang="uk-UA" dirty="0" smtClean="0"/>
              <a:t>3. Державне регулювання діяльності </a:t>
            </a:r>
          </a:p>
          <a:p>
            <a:r>
              <a:rPr lang="uk-UA" dirty="0" smtClean="0"/>
              <a:t>4. Туристичний продукт, етапи створення, просування та реалізації </a:t>
            </a:r>
          </a:p>
          <a:p>
            <a:r>
              <a:rPr lang="uk-UA" dirty="0" smtClean="0"/>
              <a:t>5. Маркетинг туристичної галузі. </a:t>
            </a:r>
          </a:p>
          <a:p>
            <a:r>
              <a:rPr lang="uk-UA" dirty="0" smtClean="0"/>
              <a:t>6. Інтеграційні процеси в керуванні підприємствами і організаціями</a:t>
            </a:r>
          </a:p>
          <a:p>
            <a:r>
              <a:rPr lang="uk-UA" dirty="0" smtClean="0"/>
              <a:t>туристської індустрії.</a:t>
            </a:r>
          </a:p>
          <a:p>
            <a:r>
              <a:rPr lang="uk-UA" dirty="0" smtClean="0"/>
              <a:t>7. Вплив науково-технічного прогресу на розвиток туристської індустрії. </a:t>
            </a:r>
          </a:p>
          <a:p>
            <a:r>
              <a:rPr lang="uk-UA" dirty="0" smtClean="0"/>
              <a:t>8. Страхування в туризмі. </a:t>
            </a:r>
          </a:p>
          <a:p>
            <a:r>
              <a:rPr lang="uk-UA" dirty="0" smtClean="0"/>
              <a:t>9. Організація транспортного обслуговування в туризмі </a:t>
            </a:r>
          </a:p>
          <a:p>
            <a:r>
              <a:rPr lang="uk-UA" dirty="0" smtClean="0"/>
              <a:t>10. Організація надання послуг розміщення в туризмі. </a:t>
            </a:r>
          </a:p>
          <a:p>
            <a:r>
              <a:rPr lang="uk-UA" dirty="0" smtClean="0"/>
              <a:t>11. Організація надання послуг харчування в туризмі</a:t>
            </a:r>
            <a:r>
              <a:rPr lang="uk-UA" smtClean="0"/>
              <a:t>. </a:t>
            </a:r>
            <a:endParaRPr lang="uk-UA" dirty="0" smtClean="0"/>
          </a:p>
          <a:p>
            <a:r>
              <a:rPr lang="uk-UA" dirty="0" smtClean="0"/>
              <a:t>12. Інформаційне та екскурсійне обслуговування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007543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211</Words>
  <Application>Microsoft Office PowerPoint</Application>
  <PresentationFormat>Широкоэкранный</PresentationFormat>
  <Paragraphs>36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Times New Roman</vt:lpstr>
      <vt:lpstr>TimesNewRoman</vt:lpstr>
      <vt:lpstr>Trebuchet MS</vt:lpstr>
      <vt:lpstr>Wingdings 3</vt:lpstr>
      <vt:lpstr>Грань</vt:lpstr>
      <vt:lpstr>Будете знати</vt:lpstr>
      <vt:lpstr>Будете вміти</vt:lpstr>
      <vt:lpstr>Базові теми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Будете знати</dc:title>
  <dc:creator>sergey</dc:creator>
  <cp:lastModifiedBy>sergey</cp:lastModifiedBy>
  <cp:revision>3</cp:revision>
  <dcterms:created xsi:type="dcterms:W3CDTF">2020-11-22T18:04:34Z</dcterms:created>
  <dcterms:modified xsi:type="dcterms:W3CDTF">2020-11-22T18:37:09Z</dcterms:modified>
</cp:coreProperties>
</file>