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63" r:id="rId4"/>
    <p:sldId id="258" r:id="rId5"/>
    <p:sldId id="264" r:id="rId6"/>
    <p:sldId id="259" r:id="rId7"/>
    <p:sldId id="262" r:id="rId8"/>
    <p:sldId id="260" r:id="rId9"/>
    <p:sldId id="261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00" autoAdjust="0"/>
  </p:normalViewPr>
  <p:slideViewPr>
    <p:cSldViewPr>
      <p:cViewPr varScale="1">
        <p:scale>
          <a:sx n="65" d="100"/>
          <a:sy n="65" d="100"/>
        </p:scale>
        <p:origin x="-12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843AA9-5F21-418B-9970-ADECBE007100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57543-6032-4574-87A7-737F255CF6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549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57543-6032-4574-87A7-737F255CF66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104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48680"/>
            <a:ext cx="9144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/>
              <a:t>ФОРМУВАННЯ ІНШОМОВНОЇ </a:t>
            </a:r>
            <a:endParaRPr lang="uk-UA" sz="2400" dirty="0" smtClean="0"/>
          </a:p>
          <a:p>
            <a:pPr algn="ctr"/>
            <a:r>
              <a:rPr lang="uk-UA" sz="2400" dirty="0" smtClean="0"/>
              <a:t>ЛЕКСИЧНОЇ КОМПЕТЕНТНОСТІ</a:t>
            </a:r>
          </a:p>
          <a:p>
            <a:pPr algn="ctr"/>
            <a:endParaRPr lang="uk-UA" dirty="0"/>
          </a:p>
          <a:p>
            <a:pPr algn="ctr">
              <a:lnSpc>
                <a:spcPct val="150000"/>
              </a:lnSpc>
            </a:pPr>
            <a:r>
              <a:rPr lang="uk-UA" sz="2400" dirty="0" smtClean="0"/>
              <a:t>ПЛАН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uk-UA" sz="2400" dirty="0" smtClean="0"/>
              <a:t> </a:t>
            </a:r>
            <a:r>
              <a:rPr lang="uk-UA" sz="2400" b="1" dirty="0"/>
              <a:t>Загальна характеристика іншомовної ЛК</a:t>
            </a:r>
            <a:endParaRPr lang="ru-RU" sz="2400" dirty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uk-UA" sz="2400" b="1" dirty="0"/>
              <a:t>Труднощі формування ЛК</a:t>
            </a:r>
            <a:endParaRPr lang="ru-RU" sz="2400" dirty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uk-UA" sz="2400" b="1" dirty="0"/>
              <a:t>Шкільний лексичний мінімум</a:t>
            </a:r>
            <a:endParaRPr lang="ru-RU" sz="2400" dirty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uk-UA" sz="2400" b="1" dirty="0"/>
              <a:t>Етапи формування ЛК</a:t>
            </a:r>
            <a:endParaRPr lang="ru-RU" sz="2400" dirty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uk-UA" sz="2400" b="1" dirty="0"/>
              <a:t>Вправи і завдання для формування ЛК</a:t>
            </a:r>
            <a:endParaRPr lang="ru-RU" sz="2400" dirty="0"/>
          </a:p>
          <a:p>
            <a:r>
              <a:rPr lang="uk-UA" dirty="0"/>
              <a:t/>
            </a:r>
            <a:br>
              <a:rPr lang="uk-UA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383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20688"/>
            <a:ext cx="842493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5125" algn="just"/>
            <a:r>
              <a:rPr lang="en-US" sz="2800" dirty="0" smtClean="0"/>
              <a:t>Today we’re going to  speak about books. Do you like to read books? I’m very fond of reading. I read books by different </a:t>
            </a:r>
            <a:r>
              <a:rPr lang="en-US" sz="2800" u="sng" dirty="0" smtClean="0"/>
              <a:t>authors</a:t>
            </a:r>
            <a:r>
              <a:rPr lang="en-US" sz="2800" dirty="0" smtClean="0"/>
              <a:t> (</a:t>
            </a:r>
            <a:r>
              <a:rPr lang="uk-UA" sz="2800" dirty="0" smtClean="0">
                <a:solidFill>
                  <a:srgbClr val="FF0000"/>
                </a:solidFill>
              </a:rPr>
              <a:t>здогадка</a:t>
            </a:r>
            <a:r>
              <a:rPr lang="en-US" sz="2800" dirty="0" smtClean="0"/>
              <a:t>)  - Ukrainian, Russian, English, American, French and many others. When I was a little girl\boy, I liked to read </a:t>
            </a:r>
            <a:r>
              <a:rPr lang="en-US" sz="2800" u="sng" dirty="0" smtClean="0"/>
              <a:t>fairy tales </a:t>
            </a:r>
            <a:r>
              <a:rPr lang="en-US" sz="2800" dirty="0" smtClean="0"/>
              <a:t>(</a:t>
            </a:r>
            <a:r>
              <a:rPr lang="uk-UA" sz="2800" dirty="0">
                <a:solidFill>
                  <a:srgbClr val="FF0000"/>
                </a:solidFill>
              </a:rPr>
              <a:t>здогадка</a:t>
            </a:r>
            <a:r>
              <a:rPr lang="en-US" sz="2800" dirty="0" smtClean="0"/>
              <a:t>) – “Pinocchio”, “Cinderella”, “Little Red Riding Hood”, etc.</a:t>
            </a:r>
          </a:p>
          <a:p>
            <a:pPr indent="365125" algn="just"/>
            <a:r>
              <a:rPr lang="en-US" sz="2800" dirty="0" smtClean="0"/>
              <a:t>I read my first book in English when I was a student. It was a book of short stories (</a:t>
            </a:r>
            <a:r>
              <a:rPr lang="uk-UA" sz="2800" dirty="0" smtClean="0">
                <a:solidFill>
                  <a:srgbClr val="FF0000"/>
                </a:solidFill>
              </a:rPr>
              <a:t>переклад</a:t>
            </a:r>
            <a:r>
              <a:rPr lang="en-US" sz="2800" dirty="0" smtClean="0"/>
              <a:t>) by </a:t>
            </a:r>
            <a:r>
              <a:rPr lang="en-US" sz="2800" dirty="0" err="1" smtClean="0"/>
              <a:t>O.Henry</a:t>
            </a:r>
            <a:r>
              <a:rPr lang="en-US" sz="2800" dirty="0" smtClean="0"/>
              <a:t>. Best of all I liked the short story “A Service of Love”. Do you like to read short stories? </a:t>
            </a:r>
            <a:r>
              <a:rPr lang="en-US" sz="2800" dirty="0"/>
              <a:t>e</a:t>
            </a:r>
            <a:r>
              <a:rPr lang="en-US" sz="2800" dirty="0" smtClean="0"/>
              <a:t>tc.</a:t>
            </a:r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4934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620688"/>
            <a:ext cx="82089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/>
              <a:t>П</a:t>
            </a:r>
            <a:r>
              <a:rPr lang="uk-UA" sz="2800" dirty="0" smtClean="0"/>
              <a:t>овторення </a:t>
            </a:r>
            <a:r>
              <a:rPr lang="uk-UA" sz="2800" dirty="0"/>
              <a:t>слів, словосполучень і мовленнєвих кліше за вчителем, з виділенням наголосу, певного звука, звукосполучення і формулювання правила щодо особливостей звучання </a:t>
            </a:r>
            <a:r>
              <a:rPr lang="uk-UA" sz="2800" dirty="0" smtClean="0"/>
              <a:t>ЛО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92656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83529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/>
              <a:t>Називання слів з певною орфограмою, афіксом тощо і формулювання правила щодо особливостей читання/написання ЛО, усвідомлення маркерів, що позначають частину мови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5100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9" y="692696"/>
            <a:ext cx="86409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/>
              <a:t>Групування слів за різними формальними ознаками: словотворчими компонентами, частинами мови; формулювання правил словотвору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1835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620688"/>
            <a:ext cx="849694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uk-UA" sz="2800" dirty="0" smtClean="0"/>
              <a:t>називання усіх видових понять до певного родового поняття: меблі – стіл, стілець, шафа тощо;</a:t>
            </a:r>
          </a:p>
          <a:p>
            <a:pPr marL="285750" indent="-285750" algn="just">
              <a:buFontTx/>
              <a:buChar char="-"/>
            </a:pPr>
            <a:r>
              <a:rPr lang="uk-UA" sz="2800" dirty="0" smtClean="0"/>
              <a:t>вибір з ряду слів того слова, що відповідає /не відповідає темі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41577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19" y="476672"/>
            <a:ext cx="8640961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/>
              <a:t>Етапи формування репродуктивної </a:t>
            </a:r>
            <a:endParaRPr lang="uk-UA" sz="2800" b="1" dirty="0" smtClean="0"/>
          </a:p>
          <a:p>
            <a:pPr algn="ctr"/>
            <a:r>
              <a:rPr lang="uk-UA" sz="2800" b="1" dirty="0" smtClean="0"/>
              <a:t>лексичної </a:t>
            </a:r>
            <a:r>
              <a:rPr lang="uk-UA" sz="2800" b="1" dirty="0"/>
              <a:t>навички</a:t>
            </a:r>
            <a:br>
              <a:rPr lang="uk-UA" sz="2800" b="1" dirty="0"/>
            </a:br>
            <a:r>
              <a:rPr lang="uk-UA" sz="2800" dirty="0"/>
              <a:t>І. </a:t>
            </a:r>
            <a:r>
              <a:rPr lang="uk-UA" sz="2800" u="sng" dirty="0"/>
              <a:t>Ознайомлення </a:t>
            </a:r>
            <a:r>
              <a:rPr lang="uk-UA" sz="2800" u="sng" dirty="0" smtClean="0"/>
              <a:t>з новими лексичними одиницями</a:t>
            </a:r>
          </a:p>
          <a:p>
            <a:pPr algn="just"/>
            <a:r>
              <a:rPr lang="uk-UA" sz="2000" i="1" dirty="0" smtClean="0"/>
              <a:t>ЦІЛІ: </a:t>
            </a:r>
            <a:r>
              <a:rPr lang="uk-UA" sz="2000" i="1" dirty="0" err="1" smtClean="0"/>
              <a:t>семантизувати</a:t>
            </a:r>
            <a:r>
              <a:rPr lang="uk-UA" sz="2000" i="1" dirty="0" smtClean="0"/>
              <a:t> нові ЛО, продемонструвати звукову, графічну і граматичну форми нових ЛО</a:t>
            </a:r>
          </a:p>
          <a:p>
            <a:pPr algn="ctr"/>
            <a:r>
              <a:rPr lang="uk-UA" sz="2400" dirty="0" smtClean="0"/>
              <a:t>Зміст етапу:</a:t>
            </a:r>
          </a:p>
          <a:p>
            <a:pPr algn="ctr"/>
            <a:endParaRPr lang="uk-UA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uk-UA" sz="2400" dirty="0" smtClean="0"/>
              <a:t>Введення нових ЛО (в реченні, ситуації, розповіді).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400" dirty="0" smtClean="0"/>
              <a:t>Перевірка розуміння значення нових ЛО (відповіді на запитання вчителя).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400" dirty="0" smtClean="0"/>
              <a:t>Фонетичне опрацювання нових ЛО (вправи в імітації).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400" dirty="0" smtClean="0"/>
              <a:t>Демонстрація графічної і граматичної форм нових ЛО (транскрипція, особливості вживання у множині)</a:t>
            </a:r>
            <a:r>
              <a:rPr lang="uk-UA" sz="2400" dirty="0"/>
              <a:t/>
            </a:r>
            <a:br>
              <a:rPr lang="uk-UA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90616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76672"/>
            <a:ext cx="8784976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ІІ</a:t>
            </a:r>
            <a:r>
              <a:rPr lang="uk-UA" sz="2400" b="1" dirty="0"/>
              <a:t>. </a:t>
            </a:r>
            <a:r>
              <a:rPr lang="uk-UA" sz="2400" b="1" u="sng" dirty="0" smtClean="0"/>
              <a:t>Автоматизація дій </a:t>
            </a:r>
            <a:r>
              <a:rPr lang="uk-UA" sz="2400" b="1" u="sng" dirty="0"/>
              <a:t>з новими </a:t>
            </a:r>
            <a:r>
              <a:rPr lang="uk-UA" sz="2400" b="1" u="sng" dirty="0" smtClean="0"/>
              <a:t>ЛО на рівні фрази</a:t>
            </a:r>
            <a:endParaRPr lang="uk-UA" sz="2400" b="1" u="sng" dirty="0"/>
          </a:p>
          <a:p>
            <a:pPr algn="ctr"/>
            <a:r>
              <a:rPr lang="uk-UA" sz="2400" i="1" dirty="0" smtClean="0"/>
              <a:t>Мета: навчити вживати нові ЛО на рівні речення</a:t>
            </a:r>
            <a:endParaRPr lang="uk-UA" sz="2400" i="1" dirty="0"/>
          </a:p>
          <a:p>
            <a:pPr algn="ctr"/>
            <a:r>
              <a:rPr lang="uk-UA" sz="2800" dirty="0"/>
              <a:t>Зміст етапу</a:t>
            </a:r>
            <a:r>
              <a:rPr lang="uk-UA" sz="2800" dirty="0" smtClean="0"/>
              <a:t>:</a:t>
            </a:r>
          </a:p>
          <a:p>
            <a:pPr algn="ctr"/>
            <a:endParaRPr lang="uk-UA" sz="2800" dirty="0"/>
          </a:p>
          <a:p>
            <a:pPr algn="just"/>
            <a:r>
              <a:rPr lang="uk-UA" sz="2800" dirty="0" smtClean="0"/>
              <a:t>Виконання учнями рецептивно-репродуктивних умовно-мовленнєвих вправ</a:t>
            </a:r>
            <a:endParaRPr lang="uk-UA" sz="2800" dirty="0"/>
          </a:p>
          <a:p>
            <a:pPr marL="285750" indent="-285750">
              <a:buFont typeface="Wingdings" pitchFamily="2" charset="2"/>
              <a:buChar char="§"/>
            </a:pPr>
            <a:r>
              <a:rPr lang="uk-UA" sz="2800" dirty="0"/>
              <a:t>в</a:t>
            </a:r>
            <a:r>
              <a:rPr lang="uk-UA" sz="2800" dirty="0" smtClean="0"/>
              <a:t> імітації зразка мовлення;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uk-UA" sz="2800" dirty="0" smtClean="0"/>
              <a:t>у підстановці до зразка мовлення;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uk-UA" sz="2800" dirty="0" smtClean="0"/>
              <a:t>у трансформації зразка мовлення;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uk-UA" sz="2800" dirty="0" smtClean="0"/>
              <a:t>у завершенні зразка мовлення;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uk-UA" sz="2800" dirty="0" smtClean="0"/>
              <a:t>у розширенні зразка мовлення;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uk-UA" sz="2800" dirty="0" smtClean="0"/>
              <a:t>відповіді на запитання;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uk-UA" sz="2800" dirty="0" smtClean="0"/>
              <a:t>самостійне вживання нових ЛО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60998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424937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/>
              <a:t>ІІІ. </a:t>
            </a:r>
            <a:r>
              <a:rPr lang="uk-UA" sz="2400" b="1" u="sng" dirty="0"/>
              <a:t>Автоматизація </a:t>
            </a:r>
            <a:r>
              <a:rPr lang="uk-UA" sz="2400" b="1" u="sng" dirty="0" smtClean="0"/>
              <a:t>дій </a:t>
            </a:r>
            <a:r>
              <a:rPr lang="uk-UA" sz="2400" b="1" u="sng" dirty="0"/>
              <a:t>з </a:t>
            </a:r>
            <a:r>
              <a:rPr lang="uk-UA" sz="2400" b="1" u="sng" dirty="0" smtClean="0"/>
              <a:t>новими ГЛО </a:t>
            </a:r>
            <a:r>
              <a:rPr lang="uk-UA" sz="2400" b="1" u="sng" dirty="0"/>
              <a:t>на рівні </a:t>
            </a:r>
            <a:r>
              <a:rPr lang="uk-UA" sz="2400" b="1" u="sng" dirty="0" err="1"/>
              <a:t>понадфразової</a:t>
            </a:r>
            <a:r>
              <a:rPr lang="uk-UA" sz="2400" b="1" u="sng" dirty="0"/>
              <a:t> єдності</a:t>
            </a:r>
            <a:br>
              <a:rPr lang="uk-UA" sz="2400" b="1" u="sng" dirty="0"/>
            </a:br>
            <a:r>
              <a:rPr lang="uk-UA" sz="2400" i="1" dirty="0" smtClean="0"/>
              <a:t>Мета</a:t>
            </a:r>
            <a:r>
              <a:rPr lang="uk-UA" sz="2400" i="1" dirty="0"/>
              <a:t>: навчити вживати </a:t>
            </a:r>
            <a:r>
              <a:rPr lang="uk-UA" sz="2400" i="1" dirty="0" smtClean="0"/>
              <a:t>нові ЛО </a:t>
            </a:r>
            <a:r>
              <a:rPr lang="uk-UA" sz="2400" i="1" dirty="0"/>
              <a:t>в коротких висловлюваннях монологічного і діалогічного </a:t>
            </a:r>
            <a:r>
              <a:rPr lang="uk-UA" sz="2400" i="1" dirty="0" smtClean="0"/>
              <a:t>характеру</a:t>
            </a:r>
          </a:p>
          <a:p>
            <a:pPr algn="ctr"/>
            <a:r>
              <a:rPr lang="uk-UA" sz="2800" dirty="0" smtClean="0"/>
              <a:t>Зміст етапу</a:t>
            </a:r>
          </a:p>
          <a:p>
            <a:pPr algn="ctr"/>
            <a:endParaRPr lang="uk-UA" sz="2800" dirty="0" smtClean="0"/>
          </a:p>
          <a:p>
            <a:r>
              <a:rPr lang="uk-UA" sz="2800" dirty="0"/>
              <a:t>Виконання рецептивно-репродуктивних умовно-мовленнєвих вправ:</a:t>
            </a:r>
          </a:p>
          <a:p>
            <a:pPr>
              <a:buFont typeface="Wingdings" pitchFamily="2" charset="2"/>
              <a:buChar char="§"/>
            </a:pPr>
            <a:r>
              <a:rPr lang="uk-UA" sz="2800" dirty="0"/>
              <a:t>на об'єднання зразків мовлення у </a:t>
            </a:r>
            <a:r>
              <a:rPr lang="uk-UA" sz="2800" dirty="0" err="1"/>
              <a:t>мікромонолозі</a:t>
            </a:r>
            <a:r>
              <a:rPr lang="uk-UA" sz="2800" dirty="0"/>
              <a:t>;</a:t>
            </a:r>
          </a:p>
          <a:p>
            <a:pPr>
              <a:buFont typeface="Wingdings" pitchFamily="2" charset="2"/>
              <a:buChar char="§"/>
            </a:pPr>
            <a:r>
              <a:rPr lang="uk-UA" sz="2800" dirty="0"/>
              <a:t> на об'єднання зразків мовлення у </a:t>
            </a:r>
            <a:r>
              <a:rPr lang="uk-UA" sz="2800" dirty="0" err="1"/>
              <a:t>мікродіалозі</a:t>
            </a:r>
            <a:endParaRPr lang="ru-RU" sz="2800" dirty="0"/>
          </a:p>
          <a:p>
            <a:r>
              <a:rPr lang="uk-UA" sz="2800" dirty="0"/>
              <a:t/>
            </a:r>
            <a:br>
              <a:rPr lang="uk-UA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0149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692696"/>
            <a:ext cx="885698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/>
              <a:t>Глосарій професійної </a:t>
            </a:r>
            <a:r>
              <a:rPr lang="uk-UA" sz="2800" b="1" dirty="0" smtClean="0"/>
              <a:t>термінології</a:t>
            </a:r>
          </a:p>
          <a:p>
            <a:pPr algn="ctr"/>
            <a:endParaRPr lang="uk-UA" sz="3200" dirty="0" smtClean="0"/>
          </a:p>
          <a:p>
            <a:pPr algn="ctr"/>
            <a:endParaRPr lang="ru-RU" sz="32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191222"/>
              </p:ext>
            </p:extLst>
          </p:nvPr>
        </p:nvGraphicFramePr>
        <p:xfrm>
          <a:off x="107504" y="1268759"/>
          <a:ext cx="8856984" cy="5832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8"/>
                <a:gridCol w="3744416"/>
              </a:tblGrid>
              <a:tr h="919942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лексична</a:t>
                      </a:r>
                      <a:r>
                        <a:rPr lang="uk-UA" sz="2000" b="1" baseline="0" dirty="0" smtClean="0"/>
                        <a:t> компетентність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lexical competence</a:t>
                      </a:r>
                      <a:endParaRPr lang="ru-RU" sz="2000" b="1" dirty="0"/>
                    </a:p>
                  </a:txBody>
                  <a:tcPr/>
                </a:tc>
              </a:tr>
              <a:tr h="701815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лексичний мінімум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vocabulary minimum</a:t>
                      </a:r>
                      <a:endParaRPr lang="ru-RU" sz="2000" b="1" dirty="0"/>
                    </a:p>
                  </a:txBody>
                  <a:tcPr/>
                </a:tc>
              </a:tr>
              <a:tr h="701815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лексична навичка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vocabulary skill</a:t>
                      </a:r>
                      <a:endParaRPr lang="ru-RU" sz="2000" b="1" dirty="0"/>
                    </a:p>
                  </a:txBody>
                  <a:tcPr/>
                </a:tc>
              </a:tr>
              <a:tr h="701815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лексична одиниця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lexical</a:t>
                      </a:r>
                      <a:r>
                        <a:rPr lang="en-US" sz="2000" b="1" baseline="0" dirty="0" smtClean="0"/>
                        <a:t> unit</a:t>
                      </a:r>
                      <a:endParaRPr lang="ru-RU" sz="2000" b="1" dirty="0"/>
                    </a:p>
                  </a:txBody>
                  <a:tcPr/>
                </a:tc>
              </a:tr>
              <a:tr h="701815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лексичний запас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vocabulary/lexis</a:t>
                      </a:r>
                      <a:endParaRPr lang="ru-RU" sz="2000" b="1" dirty="0"/>
                    </a:p>
                  </a:txBody>
                  <a:tcPr/>
                </a:tc>
              </a:tr>
              <a:tr h="701815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активний</a:t>
                      </a:r>
                      <a:r>
                        <a:rPr lang="uk-UA" sz="2000" b="1" baseline="0" dirty="0" smtClean="0"/>
                        <a:t> словниковий запас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active vocabulary</a:t>
                      </a:r>
                      <a:endParaRPr lang="ru-RU" sz="2000" b="1" dirty="0"/>
                    </a:p>
                  </a:txBody>
                  <a:tcPr/>
                </a:tc>
              </a:tr>
              <a:tr h="701815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пасивний словниковий запас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passive vocabulary</a:t>
                      </a:r>
                      <a:endParaRPr lang="ru-RU" sz="2000" b="1" dirty="0"/>
                    </a:p>
                  </a:txBody>
                  <a:tcPr/>
                </a:tc>
              </a:tr>
              <a:tr h="701815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потенціальний словниковий запас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potencial</a:t>
                      </a:r>
                      <a:r>
                        <a:rPr lang="en-US" sz="2000" b="1" dirty="0" smtClean="0"/>
                        <a:t> vocabulary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3140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48680"/>
            <a:ext cx="86409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Труднощі засвоєння англійського слова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join:</a:t>
            </a:r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Засвоєння граматичних форм (дієслово);</a:t>
            </a:r>
          </a:p>
          <a:p>
            <a:pPr marL="342900" indent="-342900">
              <a:buFont typeface="+mj-lt"/>
              <a:buAutoNum type="arabicParenR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Засвоєння значень:  приєднуватись до, сполучатись із, вступати до;</a:t>
            </a:r>
          </a:p>
          <a:p>
            <a:pPr marL="342900" indent="-342900">
              <a:buFont typeface="+mj-lt"/>
              <a:buAutoNum type="arabicParenR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Засвоєння сполучуваності (інтерференція РМ – в українській мові використовується прийменник, в англійській – він відсутній);</a:t>
            </a:r>
          </a:p>
          <a:p>
            <a:pPr marL="342900" indent="-342900">
              <a:buFont typeface="+mj-lt"/>
              <a:buAutoNum type="arabicParenR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Внутрішня інтерференція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enjoy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/ схожість)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58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/>
              <a:t>Шкільний лексичний мінімум</a:t>
            </a:r>
          </a:p>
          <a:p>
            <a:pPr algn="ctr"/>
            <a:endParaRPr lang="ru-RU" sz="28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218293"/>
              </p:ext>
            </p:extLst>
          </p:nvPr>
        </p:nvGraphicFramePr>
        <p:xfrm>
          <a:off x="107504" y="1484784"/>
          <a:ext cx="8928992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44644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/>
                        <a:t>Активний лексичний мінімум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/>
                        <a:t>Пасивний лексичний мінімум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uk-UA" sz="3200" dirty="0" smtClean="0"/>
                        <a:t>для вираження власних думок в усній (говоріння) чи письмовій (письмо) формах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uk-UA" sz="3200" dirty="0" smtClean="0"/>
                        <a:t>для розуміння чужих думок, сприйнятих в усній (аудіювання) чи письмовій (читання) формах</a:t>
                      </a:r>
                      <a:endParaRPr lang="ru-RU" sz="3200" dirty="0" smtClean="0"/>
                    </a:p>
                    <a:p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007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740235"/>
              </p:ext>
            </p:extLst>
          </p:nvPr>
        </p:nvGraphicFramePr>
        <p:xfrm>
          <a:off x="179512" y="692696"/>
          <a:ext cx="8784976" cy="511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1390"/>
                <a:gridCol w="5433586"/>
              </a:tblGrid>
              <a:tr h="73088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Starter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200 ЛО</a:t>
                      </a:r>
                      <a:endParaRPr lang="ru-RU" dirty="0"/>
                    </a:p>
                  </a:txBody>
                  <a:tcPr/>
                </a:tc>
              </a:tr>
              <a:tr h="73088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Beginner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300</a:t>
                      </a:r>
                      <a:r>
                        <a:rPr lang="uk-UA" baseline="0" dirty="0" smtClean="0"/>
                        <a:t> – 400 ЛО</a:t>
                      </a:r>
                      <a:endParaRPr lang="ru-RU" dirty="0"/>
                    </a:p>
                  </a:txBody>
                  <a:tcPr/>
                </a:tc>
              </a:tr>
              <a:tr h="73088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Elementary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600 – 800 ЛО</a:t>
                      </a:r>
                      <a:endParaRPr lang="ru-RU" dirty="0"/>
                    </a:p>
                  </a:txBody>
                  <a:tcPr/>
                </a:tc>
              </a:tr>
              <a:tr h="73088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Pre-Intermediate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1000 – 1200 ЛО</a:t>
                      </a:r>
                      <a:endParaRPr lang="ru-RU" dirty="0"/>
                    </a:p>
                  </a:txBody>
                  <a:tcPr/>
                </a:tc>
              </a:tr>
              <a:tr h="73088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Intermediate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1400 – 1900 ЛО</a:t>
                      </a:r>
                      <a:endParaRPr lang="ru-RU" dirty="0"/>
                    </a:p>
                  </a:txBody>
                  <a:tcPr/>
                </a:tc>
              </a:tr>
              <a:tr h="73088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Upper Intermediate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1800 – 2300 ЛО</a:t>
                      </a:r>
                      <a:endParaRPr lang="ru-RU" dirty="0"/>
                    </a:p>
                  </a:txBody>
                  <a:tcPr/>
                </a:tc>
              </a:tr>
              <a:tr h="73088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Advanced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2500 – 3800 ЛО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816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332656"/>
            <a:ext cx="871296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/>
              <a:t>Зміст навчання лексики</a:t>
            </a:r>
          </a:p>
          <a:p>
            <a:pPr algn="ctr"/>
            <a:endParaRPr lang="uk-UA" sz="2800" b="1" dirty="0" smtClean="0"/>
          </a:p>
          <a:p>
            <a:pPr algn="ctr"/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618881"/>
              </p:ext>
            </p:extLst>
          </p:nvPr>
        </p:nvGraphicFramePr>
        <p:xfrm>
          <a:off x="107504" y="1397000"/>
          <a:ext cx="8928992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44644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Лексичний матеріал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Лексичні навички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активний лексичний мінімум;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пасивний лексичний мінімум;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п о т е н ц і а л ь н и й  словник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репродуктивні</a:t>
                      </a:r>
                      <a:r>
                        <a:rPr lang="uk-UA" sz="2400" baseline="0" dirty="0" smtClean="0"/>
                        <a:t> (говоріння, письмо);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baseline="0" dirty="0" smtClean="0"/>
                        <a:t>рецептивні (аудіювання, читання);</a:t>
                      </a:r>
                    </a:p>
                    <a:p>
                      <a:pPr marL="0" indent="0" algn="ctr">
                        <a:buFont typeface="Wingdings" pitchFamily="2" charset="2"/>
                        <a:buNone/>
                      </a:pPr>
                      <a:r>
                        <a:rPr lang="uk-UA" sz="2400" b="1" baseline="0" dirty="0" smtClean="0"/>
                        <a:t>навички</a:t>
                      </a:r>
                      <a:r>
                        <a:rPr lang="uk-UA" sz="2400" baseline="0" dirty="0" smtClean="0"/>
                        <a:t>: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обґрунтованої здогадки про значення ЛО потенціального словника;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користування</a:t>
                      </a:r>
                      <a:r>
                        <a:rPr lang="uk-UA" sz="2400" baseline="0" dirty="0" smtClean="0"/>
                        <a:t> різними видами словників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2148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/>
              <a:t>Сторони лексичної одиниці</a:t>
            </a:r>
          </a:p>
          <a:p>
            <a:pPr algn="ctr"/>
            <a:endParaRPr lang="uk-UA" sz="2800" b="1" dirty="0"/>
          </a:p>
          <a:p>
            <a:pPr algn="ctr"/>
            <a:endParaRPr lang="ru-RU" sz="28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758980"/>
              </p:ext>
            </p:extLst>
          </p:nvPr>
        </p:nvGraphicFramePr>
        <p:xfrm>
          <a:off x="107504" y="1395800"/>
          <a:ext cx="892899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2232248"/>
                <a:gridCol w="2232248"/>
                <a:gridCol w="22322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семантична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фонетична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граматична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графічна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383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Шкільний словниковий запас</a:t>
            </a:r>
          </a:p>
          <a:p>
            <a:pPr algn="ctr"/>
            <a:endParaRPr lang="ru-RU" sz="24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002764"/>
              </p:ext>
            </p:extLst>
          </p:nvPr>
        </p:nvGraphicFramePr>
        <p:xfrm>
          <a:off x="209826" y="836713"/>
          <a:ext cx="8754662" cy="6021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5910"/>
                <a:gridCol w="2232248"/>
                <a:gridCol w="4536504"/>
              </a:tblGrid>
              <a:tr h="577781">
                <a:tc gridSpan="2"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Реальний словник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Потенціальний словник</a:t>
                      </a:r>
                      <a:endParaRPr lang="ru-RU" sz="2000" dirty="0"/>
                    </a:p>
                  </a:txBody>
                  <a:tcPr/>
                </a:tc>
              </a:tr>
              <a:tr h="5443507">
                <a:tc>
                  <a:txBody>
                    <a:bodyPr/>
                    <a:lstStyle/>
                    <a:p>
                      <a:pPr algn="ctr"/>
                      <a:endParaRPr lang="uk-UA" sz="2400" dirty="0" smtClean="0"/>
                    </a:p>
                    <a:p>
                      <a:pPr algn="ctr"/>
                      <a:endParaRPr lang="uk-UA" sz="2400" dirty="0" smtClean="0"/>
                    </a:p>
                    <a:p>
                      <a:pPr algn="ctr"/>
                      <a:endParaRPr lang="uk-UA" sz="2400" dirty="0" smtClean="0"/>
                    </a:p>
                    <a:p>
                      <a:pPr algn="ctr"/>
                      <a:endParaRPr lang="uk-UA" sz="2400" dirty="0" smtClean="0"/>
                    </a:p>
                    <a:p>
                      <a:pPr algn="ctr"/>
                      <a:r>
                        <a:rPr lang="uk-UA" sz="2400" dirty="0" smtClean="0"/>
                        <a:t>Активний</a:t>
                      </a:r>
                      <a:r>
                        <a:rPr lang="uk-UA" sz="2400" baseline="0" dirty="0" smtClean="0"/>
                        <a:t> лексичний мінімум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2400" dirty="0" smtClean="0"/>
                    </a:p>
                    <a:p>
                      <a:endParaRPr lang="uk-UA" sz="2400" dirty="0" smtClean="0"/>
                    </a:p>
                    <a:p>
                      <a:endParaRPr lang="uk-UA" sz="2400" dirty="0" smtClean="0"/>
                    </a:p>
                    <a:p>
                      <a:endParaRPr lang="uk-UA" sz="2400" dirty="0" smtClean="0"/>
                    </a:p>
                    <a:p>
                      <a:pPr algn="ctr"/>
                      <a:r>
                        <a:rPr lang="uk-UA" sz="2400" dirty="0" smtClean="0"/>
                        <a:t>Пасивний лексичний мінімум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Незнайомі ЛО, про значення яких учнівство може здогадатись під час читання та/або аудіювання: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інтернаціональні слова;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складні та похідні</a:t>
                      </a:r>
                      <a:r>
                        <a:rPr lang="uk-UA" sz="2400" baseline="0" dirty="0" smtClean="0"/>
                        <a:t> слова, які складаються з відомих учням компонентів;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baseline="0" dirty="0" smtClean="0"/>
                        <a:t>конвертовані слова;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baseline="0" dirty="0" smtClean="0"/>
                        <a:t>нові значення відомих багатозначних слів;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baseline="0" dirty="0" smtClean="0"/>
                        <a:t>слова, про значення яких можна здогадатися з контексту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8655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76672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Способи </a:t>
            </a:r>
            <a:r>
              <a:rPr lang="uk-UA" sz="2400" b="1" dirty="0" err="1" smtClean="0"/>
              <a:t>семантизації</a:t>
            </a:r>
            <a:endParaRPr lang="uk-UA" sz="2400" b="1" dirty="0" smtClean="0"/>
          </a:p>
          <a:p>
            <a:pPr algn="ctr"/>
            <a:endParaRPr lang="ru-RU" sz="24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695771"/>
              </p:ext>
            </p:extLst>
          </p:nvPr>
        </p:nvGraphicFramePr>
        <p:xfrm>
          <a:off x="0" y="1124744"/>
          <a:ext cx="9115440" cy="6074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7720"/>
                <a:gridCol w="4557720"/>
              </a:tblGrid>
              <a:tr h="770677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Перекладні способи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err="1" smtClean="0"/>
                        <a:t>Безперекладні</a:t>
                      </a:r>
                      <a:r>
                        <a:rPr lang="uk-UA" sz="2400" dirty="0" smtClean="0"/>
                        <a:t> способи</a:t>
                      </a:r>
                      <a:endParaRPr lang="ru-RU" sz="2400" dirty="0"/>
                    </a:p>
                  </a:txBody>
                  <a:tcPr/>
                </a:tc>
              </a:tr>
              <a:tr h="4845947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однослівний переклад: </a:t>
                      </a:r>
                      <a:r>
                        <a:rPr lang="en-US" sz="2400" i="1" dirty="0" smtClean="0"/>
                        <a:t>salt</a:t>
                      </a:r>
                      <a:r>
                        <a:rPr lang="en-US" sz="2400" i="1" baseline="0" dirty="0" smtClean="0"/>
                        <a:t> </a:t>
                      </a:r>
                      <a:r>
                        <a:rPr lang="uk-UA" sz="2400" i="1" baseline="0" dirty="0" smtClean="0"/>
                        <a:t>- сіль</a:t>
                      </a:r>
                      <a:r>
                        <a:rPr lang="uk-UA" sz="2400" dirty="0" smtClean="0"/>
                        <a:t>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багатослівний переклад: </a:t>
                      </a:r>
                      <a:r>
                        <a:rPr lang="en-US" sz="2400" i="1" dirty="0" smtClean="0"/>
                        <a:t>go – </a:t>
                      </a:r>
                      <a:r>
                        <a:rPr lang="uk-UA" sz="2400" i="1" dirty="0" smtClean="0"/>
                        <a:t>йти, їхати, летіти, пливти</a:t>
                      </a:r>
                      <a:r>
                        <a:rPr lang="uk-UA" sz="2400" dirty="0" smtClean="0"/>
                        <a:t>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dirty="0" err="1" smtClean="0"/>
                        <a:t>пофразовий</a:t>
                      </a:r>
                      <a:r>
                        <a:rPr lang="uk-UA" sz="2400" dirty="0" smtClean="0"/>
                        <a:t> переклад (інтенсивна</a:t>
                      </a:r>
                      <a:r>
                        <a:rPr lang="uk-UA" sz="2400" baseline="0" dirty="0" smtClean="0"/>
                        <a:t> методика</a:t>
                      </a:r>
                      <a:r>
                        <a:rPr lang="uk-UA" sz="2400" dirty="0" smtClean="0"/>
                        <a:t>);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тлумачення значення рідною мовою: </a:t>
                      </a:r>
                      <a:r>
                        <a:rPr lang="en-US" sz="2400" i="1" dirty="0" smtClean="0"/>
                        <a:t>big – </a:t>
                      </a:r>
                      <a:r>
                        <a:rPr lang="uk-UA" sz="2400" i="1" dirty="0" smtClean="0"/>
                        <a:t>великий, означає величину, розмір</a:t>
                      </a:r>
                      <a:r>
                        <a:rPr lang="uk-UA" sz="2400" dirty="0" smtClean="0"/>
                        <a:t>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дефініція рідною мовою: </a:t>
                      </a:r>
                      <a:r>
                        <a:rPr lang="en-US" sz="2400" i="1" dirty="0" smtClean="0"/>
                        <a:t>watch – </a:t>
                      </a:r>
                      <a:r>
                        <a:rPr lang="uk-UA" sz="2400" i="1" dirty="0" smtClean="0"/>
                        <a:t>годинник, що носять на руці</a:t>
                      </a:r>
                      <a:r>
                        <a:rPr lang="uk-UA" sz="2400" i="1" baseline="0" dirty="0" smtClean="0"/>
                        <a:t> або в </a:t>
                      </a:r>
                      <a:r>
                        <a:rPr lang="uk-UA" sz="2400" i="1" dirty="0" smtClean="0"/>
                        <a:t>кишені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наочна </a:t>
                      </a:r>
                      <a:r>
                        <a:rPr lang="uk-UA" sz="2400" dirty="0" err="1" smtClean="0"/>
                        <a:t>семантизація</a:t>
                      </a:r>
                      <a:r>
                        <a:rPr lang="uk-UA" sz="2400" dirty="0" smtClean="0"/>
                        <a:t>: </a:t>
                      </a:r>
                      <a:r>
                        <a:rPr lang="uk-UA" sz="1800" dirty="0" smtClean="0"/>
                        <a:t>демонстрація предметів, малюнків, жестів, рухів</a:t>
                      </a:r>
                      <a:r>
                        <a:rPr lang="uk-UA" sz="2400" dirty="0" smtClean="0"/>
                        <a:t>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dirty="0" smtClean="0"/>
                        <a:t>мовна </a:t>
                      </a:r>
                      <a:r>
                        <a:rPr lang="uk-UA" sz="2400" dirty="0" err="1" smtClean="0"/>
                        <a:t>семантизація</a:t>
                      </a:r>
                      <a:r>
                        <a:rPr lang="uk-UA" sz="2400" dirty="0" smtClean="0"/>
                        <a:t>: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uk-UA" sz="2400" baseline="0" dirty="0" smtClean="0"/>
                        <a:t>контекст: </a:t>
                      </a:r>
                      <a:r>
                        <a:rPr lang="en-US" sz="1800" baseline="0" dirty="0" smtClean="0"/>
                        <a:t>the basket weights 5 pounds</a:t>
                      </a:r>
                      <a:r>
                        <a:rPr lang="uk-UA" sz="2400" baseline="0" dirty="0" smtClean="0"/>
                        <a:t>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uk-UA" sz="2400" baseline="0" dirty="0" smtClean="0"/>
                        <a:t>антоніми, синоніми</a:t>
                      </a:r>
                      <a:r>
                        <a:rPr lang="en-US" sz="2400" baseline="0" dirty="0" smtClean="0"/>
                        <a:t>: </a:t>
                      </a:r>
                      <a:r>
                        <a:rPr lang="en-US" sz="1800" baseline="0" dirty="0" smtClean="0"/>
                        <a:t>cold/warm</a:t>
                      </a:r>
                      <a:r>
                        <a:rPr lang="uk-UA" sz="2400" baseline="0" dirty="0" smtClean="0"/>
                        <a:t>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baseline="0" dirty="0" smtClean="0"/>
                        <a:t>дефініція іноземною мовою</a:t>
                      </a:r>
                      <a:r>
                        <a:rPr lang="en-US" sz="2400" baseline="0" dirty="0" smtClean="0"/>
                        <a:t>: </a:t>
                      </a:r>
                      <a:r>
                        <a:rPr lang="en-US" sz="1800" baseline="0" dirty="0" smtClean="0"/>
                        <a:t>a teenager – a person from 13 to 19 years of age</a:t>
                      </a:r>
                      <a:r>
                        <a:rPr lang="uk-UA" sz="2400" baseline="0" dirty="0" smtClean="0"/>
                        <a:t>;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uk-UA" sz="2400" baseline="0" dirty="0" smtClean="0"/>
                        <a:t>тлумачення значення іноземною мовою</a:t>
                      </a:r>
                      <a:r>
                        <a:rPr lang="en-US" sz="2400" baseline="0" dirty="0" smtClean="0"/>
                        <a:t>: </a:t>
                      </a:r>
                      <a:r>
                        <a:rPr lang="en-US" sz="1800" baseline="0" dirty="0" smtClean="0"/>
                        <a:t>sir – a respectful term to address a man </a:t>
                      </a:r>
                      <a:endParaRPr lang="uk-UA" sz="1800" dirty="0" smtClean="0"/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89409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166</TotalTime>
  <Words>729</Words>
  <Application>Microsoft Office PowerPoint</Application>
  <PresentationFormat>Экран (4:3)</PresentationFormat>
  <Paragraphs>137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Базовая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34</cp:revision>
  <dcterms:modified xsi:type="dcterms:W3CDTF">2016-03-17T05:25:49Z</dcterms:modified>
</cp:coreProperties>
</file>