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sldIdLst>
    <p:sldId id="256" r:id="rId2"/>
    <p:sldId id="257" r:id="rId3"/>
    <p:sldId id="323" r:id="rId4"/>
    <p:sldId id="311" r:id="rId5"/>
    <p:sldId id="312" r:id="rId6"/>
    <p:sldId id="313" r:id="rId7"/>
    <p:sldId id="314" r:id="rId8"/>
    <p:sldId id="315" r:id="rId9"/>
    <p:sldId id="316" r:id="rId10"/>
    <p:sldId id="317" r:id="rId11"/>
    <p:sldId id="318" r:id="rId12"/>
    <p:sldId id="319" r:id="rId13"/>
    <p:sldId id="324" r:id="rId14"/>
    <p:sldId id="320" r:id="rId15"/>
    <p:sldId id="321" r:id="rId16"/>
    <p:sldId id="322" r:id="rId17"/>
    <p:sldId id="293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272" y="5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smtClean="0"/>
              <a:pPr/>
              <a:t>2/29/2024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pPr/>
              <a:t>2/29/2024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smtClean="0"/>
              <a:pPr/>
              <a:t>2/29/2024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pPr/>
              <a:t>2/29/2024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smtClean="0"/>
              <a:pPr/>
              <a:t>2/29/2024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pPr/>
              <a:t>2/29/2024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smtClean="0"/>
              <a:pPr/>
              <a:t>2/29/2024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pPr/>
              <a:t>2/29/2024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pPr/>
              <a:t>2/29/2024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smtClean="0"/>
              <a:pPr/>
              <a:t>2/29/2024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smtClean="0"/>
              <a:pPr/>
              <a:t>2/29/2024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C1C18-307B-4F68-A007-B5B542270E8D}" type="datetimeFigureOut">
              <a:rPr lang="en-US" smtClean="0"/>
              <a:pPr/>
              <a:t>2/29/2024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1143000"/>
            <a:ext cx="10363200" cy="2457453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Тема: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uk-UA" b="1" dirty="0" smtClean="0"/>
              <a:t>Програма соціологічного дослідження (частина 1)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200400"/>
            <a:ext cx="10058400" cy="2514600"/>
          </a:xfrm>
        </p:spPr>
        <p:txBody>
          <a:bodyPr>
            <a:normAutofit fontScale="77500" lnSpcReduction="20000"/>
          </a:bodyPr>
          <a:lstStyle/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uk-UA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Загальна структура програми соц. дослідження</a:t>
            </a:r>
            <a:endParaRPr lang="ru-RU" sz="3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Поняття методології методики техніки і процедури в соц. дослідженні</a:t>
            </a:r>
            <a:endParaRPr lang="ru-RU" sz="3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Актуальність, проблема, об'єкт, предмет, мета і завдання соц. дослідження</a:t>
            </a:r>
            <a:endParaRPr lang="ru-RU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>
            <a:noAutofit/>
          </a:bodyPr>
          <a:lstStyle/>
          <a:p>
            <a:pPr lvl="0"/>
            <a:r>
              <a:rPr lang="uk-UA" sz="3200" b="1" dirty="0" smtClean="0"/>
              <a:t>Актуальність, проблема, об'єкт, предмет, мета і завдання соціологічного дослідження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1447800"/>
            <a:ext cx="11506200" cy="5029200"/>
          </a:xfrm>
        </p:spPr>
        <p:txBody>
          <a:bodyPr>
            <a:noAutofit/>
          </a:bodyPr>
          <a:lstStyle/>
          <a:p>
            <a:pPr algn="just"/>
            <a:r>
              <a:rPr lang="uk-UA" sz="2400" b="1" dirty="0" smtClean="0"/>
              <a:t>За своїм «носієм»</a:t>
            </a:r>
            <a:r>
              <a:rPr lang="uk-UA" sz="2400" dirty="0" smtClean="0"/>
              <a:t> проблема може являти собою протиріччя, що зачіпає інтереси окремих демографічних, етнічних, професійних, політичних та інших груп, соціальних інститутів, конкретних виробничих підприємств, державних установ, навчальних закладів тощо</a:t>
            </a:r>
            <a:endParaRPr lang="ru-RU" sz="2400" dirty="0" smtClean="0"/>
          </a:p>
          <a:p>
            <a:pPr algn="just"/>
            <a:r>
              <a:rPr lang="uk-UA" sz="2400" b="1" dirty="0" smtClean="0"/>
              <a:t>За масштабами поширеності</a:t>
            </a:r>
            <a:r>
              <a:rPr lang="uk-UA" sz="2400" dirty="0" smtClean="0"/>
              <a:t> соціальна проблема може носити </a:t>
            </a:r>
            <a:r>
              <a:rPr lang="uk-UA" sz="2400" u="sng" dirty="0" smtClean="0"/>
              <a:t>загальнодержавний, регіональний або місцевий характер</a:t>
            </a:r>
            <a:r>
              <a:rPr lang="uk-UA" sz="2400" dirty="0" smtClean="0"/>
              <a:t>, бути обмеженою рамками міста, села, району міста чи мікрорайону і т.д.</a:t>
            </a:r>
            <a:endParaRPr lang="ru-RU" sz="2400" dirty="0" smtClean="0"/>
          </a:p>
          <a:p>
            <a:pPr algn="just"/>
            <a:r>
              <a:rPr lang="uk-UA" sz="2400" b="1" dirty="0" smtClean="0"/>
              <a:t>За часом дії протиріччя</a:t>
            </a:r>
            <a:r>
              <a:rPr lang="uk-UA" sz="2400" dirty="0" smtClean="0"/>
              <a:t> проблеми поділяють на минущі, стійкі і затяжні. Наприклад, незадоволеність студентів формою лекційних занять - проблема, яка може бути вирішена за відносно короткий термін; адаптація працівників підприємств до нових умов трудових відносин у зв'язку зі зміною технології праці - проблема досить стійка, а, скажімо, протиріччя, що породжують житлову проблему, девіантна поведінка підлітків і т.п., носять затяжний характер.</a:t>
            </a:r>
            <a:endParaRPr lang="ru-RU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>
            <a:noAutofit/>
          </a:bodyPr>
          <a:lstStyle/>
          <a:p>
            <a:pPr lvl="0"/>
            <a:r>
              <a:rPr lang="uk-UA" sz="3200" b="1" dirty="0" smtClean="0"/>
              <a:t>Актуальність, проблема, об'єкт, предмет, мета і завдання соціологічного дослідження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1447800"/>
            <a:ext cx="11506200" cy="5029200"/>
          </a:xfrm>
        </p:spPr>
        <p:txBody>
          <a:bodyPr>
            <a:noAutofit/>
          </a:bodyPr>
          <a:lstStyle/>
          <a:p>
            <a:pPr algn="just"/>
            <a:r>
              <a:rPr lang="uk-UA" sz="2400" b="1" dirty="0" smtClean="0"/>
              <a:t>Що стосується глибини протиріччя, то за цією ознакою розрізняють проблеми: </a:t>
            </a:r>
            <a:r>
              <a:rPr lang="uk-UA" sz="2400" b="1" u="sng" dirty="0" smtClean="0"/>
              <a:t>однопланові, що зачіпають будь-яку сторону соціального явища або процесу.</a:t>
            </a:r>
            <a:r>
              <a:rPr lang="uk-UA" sz="2400" u="sng" dirty="0" smtClean="0"/>
              <a:t> </a:t>
            </a:r>
            <a:r>
              <a:rPr lang="uk-UA" sz="2400" dirty="0" smtClean="0"/>
              <a:t>Наприклад, проблема активізації студентського самоврядування; </a:t>
            </a:r>
            <a:r>
              <a:rPr lang="uk-UA" sz="2400" b="1" u="sng" dirty="0" smtClean="0"/>
              <a:t>системні, що відображають дисбаланс усієї системи </a:t>
            </a:r>
            <a:r>
              <a:rPr lang="uk-UA" sz="2400" dirty="0" smtClean="0"/>
              <a:t>елементів цілісного явища або процесу. Скажімо, зростання злочинності у зв'язку зі зміною характеру економічних відносин в суспільстві чи, наприклад, корупція; </a:t>
            </a:r>
            <a:r>
              <a:rPr lang="uk-UA" sz="2400" b="1" u="sng" dirty="0" smtClean="0"/>
              <a:t>породжені функціональними протиріччями</a:t>
            </a:r>
            <a:r>
              <a:rPr lang="uk-UA" sz="2400" dirty="0" smtClean="0"/>
              <a:t>, тобто порушенням раніше сформованих причинно-наслідкових ланок соціального явища або процесу. Наприклад, реформування системи освіти чи медицини і т.д.</a:t>
            </a:r>
            <a:endParaRPr lang="ru-RU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>
            <a:noAutofit/>
          </a:bodyPr>
          <a:lstStyle/>
          <a:p>
            <a:pPr lvl="0"/>
            <a:r>
              <a:rPr lang="uk-UA" sz="3200" b="1" dirty="0" smtClean="0"/>
              <a:t>Актуальність, проблема, об'єкт, предмет, мета і завдання соціологічного дослідження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1447800"/>
            <a:ext cx="11506200" cy="5029200"/>
          </a:xfrm>
        </p:spPr>
        <p:txBody>
          <a:bodyPr>
            <a:noAutofit/>
          </a:bodyPr>
          <a:lstStyle/>
          <a:p>
            <a:pPr algn="just"/>
            <a:r>
              <a:rPr lang="uk-UA" sz="2300" dirty="0" smtClean="0"/>
              <a:t>Формулюючи проблему дослідження, треба прагнути до максимально точного відображення і самої проблемної ситуації, і реального протиріччя, що визначає її. При цьому слід уникати висунення проблем занадто широкого плану. Якщо не вдається надати формулюванню проблеми ясність і чіткість відразу, то це може бути зроблено в подальшому, в міру методологічної та методичної розробки інших частин програми.</a:t>
            </a:r>
            <a:endParaRPr lang="ru-RU" sz="2300" dirty="0" smtClean="0"/>
          </a:p>
          <a:p>
            <a:pPr algn="just"/>
            <a:r>
              <a:rPr lang="uk-UA" sz="2300" dirty="0" smtClean="0"/>
              <a:t>У тих випадках, коли дослідницька програма націлена на «багатопроблемний» соціологічний аналіз, доводиться шукати відповіді на питання про причини ряду проблем.</a:t>
            </a:r>
            <a:endParaRPr lang="ru-RU" sz="2300" dirty="0" smtClean="0"/>
          </a:p>
          <a:p>
            <a:pPr algn="just"/>
            <a:r>
              <a:rPr lang="uk-UA" sz="2300" b="1" dirty="0" smtClean="0"/>
              <a:t>В принципі вивчення кількох проблем в рамках одного дослідження недоцільно, так як неминуче ускладнюється інструментарій, що може негативно позначитися на якості інформації, що збирається; знижується оперативність дослідження, в результаті чого соціологічні дані застарівають, втрачають актуальність, а іноді втрачається практичний сенс дослідження в цілому.</a:t>
            </a:r>
            <a:r>
              <a:rPr lang="uk-UA" sz="2300" dirty="0" smtClean="0"/>
              <a:t> </a:t>
            </a:r>
            <a:endParaRPr lang="ru-RU" sz="23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>
            <a:noAutofit/>
          </a:bodyPr>
          <a:lstStyle/>
          <a:p>
            <a:pPr lvl="0"/>
            <a:r>
              <a:rPr lang="uk-UA" sz="3200" b="1" dirty="0" smtClean="0"/>
              <a:t>Актуальність, проблема, об'єкт, предмет, мета і завдання соціологічного дослідження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1447800"/>
            <a:ext cx="8839200" cy="50292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2300" dirty="0" smtClean="0"/>
              <a:t>3 способи, які можуть полегшити </a:t>
            </a:r>
            <a:r>
              <a:rPr lang="uk-UA" sz="2300" dirty="0"/>
              <a:t>формулювання </a:t>
            </a:r>
            <a:r>
              <a:rPr lang="uk-UA" sz="2300" dirty="0" smtClean="0"/>
              <a:t>проблеми:</a:t>
            </a:r>
          </a:p>
          <a:p>
            <a:pPr algn="just"/>
            <a:r>
              <a:rPr lang="uk-UA" sz="2300" dirty="0" smtClean="0"/>
              <a:t>1 – конфлікт інтересів чи протиріччя; </a:t>
            </a:r>
          </a:p>
          <a:p>
            <a:pPr algn="just"/>
            <a:r>
              <a:rPr lang="uk-UA" sz="2300" dirty="0" smtClean="0"/>
              <a:t>2 – «знання про незання» - тобто відсутність чи недостатня вивченість інформації про причини чи наслідки соціального явища чи процесу, що вивчається; </a:t>
            </a:r>
          </a:p>
          <a:p>
            <a:pPr algn="just"/>
            <a:r>
              <a:rPr lang="uk-UA" sz="2300" dirty="0" smtClean="0"/>
              <a:t>3 – «розрив між бажаним і дійсним»; «невідповідність уявного (ідеального) і реального стану речей».</a:t>
            </a:r>
          </a:p>
          <a:p>
            <a:pPr algn="just"/>
            <a:endParaRPr lang="ru-RU" sz="2300" dirty="0"/>
          </a:p>
        </p:txBody>
      </p:sp>
    </p:spTree>
    <p:extLst>
      <p:ext uri="{BB962C8B-B14F-4D97-AF65-F5344CB8AC3E}">
        <p14:creationId xmlns:p14="http://schemas.microsoft.com/office/powerpoint/2010/main" val="40752260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>
            <a:noAutofit/>
          </a:bodyPr>
          <a:lstStyle/>
          <a:p>
            <a:pPr lvl="0"/>
            <a:r>
              <a:rPr lang="uk-UA" sz="3200" b="1" dirty="0" smtClean="0"/>
              <a:t>Актуальність, проблема, об'єкт, предмет, мета і завдання соціологічного дослідження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1447800"/>
            <a:ext cx="11506200" cy="5029200"/>
          </a:xfrm>
        </p:spPr>
        <p:txBody>
          <a:bodyPr>
            <a:noAutofit/>
          </a:bodyPr>
          <a:lstStyle/>
          <a:p>
            <a:pPr algn="just"/>
            <a:r>
              <a:rPr lang="uk-UA" sz="2800" b="1" dirty="0" smtClean="0"/>
              <a:t>Формулювання проблеми тягне за собою вибір конкретного об'єкта дослідження.</a:t>
            </a:r>
            <a:r>
              <a:rPr lang="uk-UA" sz="2800" dirty="0" smtClean="0"/>
              <a:t> </a:t>
            </a:r>
          </a:p>
          <a:p>
            <a:pPr algn="just"/>
            <a:r>
              <a:rPr lang="uk-UA" sz="2800" b="1" dirty="0" smtClean="0"/>
              <a:t>Об'єктом соціологічного дослідження в широкому сенсі виступає носій тієї чи іншої соціальної проблеми.</a:t>
            </a:r>
            <a:r>
              <a:rPr lang="uk-UA" sz="2800" dirty="0" smtClean="0"/>
              <a:t> Наприклад, студенти, робітники, молоді фахівці можуть виступати в якості носія проблем, викликаних недостатнім рівнем загальних або професійних знань у цих категорій, складнощами адаптації до нових технологічних вимог виробництва і т.д., а значить, бути об'єктом дослідження. </a:t>
            </a:r>
          </a:p>
          <a:p>
            <a:pPr algn="just"/>
            <a:r>
              <a:rPr lang="uk-UA" sz="2800" b="1" dirty="0" smtClean="0"/>
              <a:t>Як правило об'єктом прикладного</a:t>
            </a:r>
            <a:r>
              <a:rPr lang="uk-UA" sz="2800" dirty="0" smtClean="0"/>
              <a:t> (не плутати з теоретичним) </a:t>
            </a:r>
            <a:r>
              <a:rPr lang="uk-UA" sz="2800" b="1" dirty="0" smtClean="0"/>
              <a:t>дослідження виступає певна соціальна група.</a:t>
            </a:r>
            <a:endParaRPr lang="ru-RU" sz="2800" b="1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>
            <a:noAutofit/>
          </a:bodyPr>
          <a:lstStyle/>
          <a:p>
            <a:pPr lvl="0"/>
            <a:r>
              <a:rPr lang="uk-UA" sz="3200" b="1" dirty="0" smtClean="0"/>
              <a:t>Актуальність, проблема, об'єкт, предмет, мета і завдання соціологічного дослідження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1447800"/>
            <a:ext cx="11506200" cy="5029200"/>
          </a:xfrm>
        </p:spPr>
        <p:txBody>
          <a:bodyPr>
            <a:noAutofit/>
          </a:bodyPr>
          <a:lstStyle/>
          <a:p>
            <a:pPr algn="just"/>
            <a:r>
              <a:rPr lang="uk-UA" sz="2500" dirty="0" smtClean="0"/>
              <a:t>Чітке виділення об'єкта підводить до визначення </a:t>
            </a:r>
            <a:r>
              <a:rPr lang="uk-UA" sz="2500" b="1" dirty="0" smtClean="0"/>
              <a:t>предмета дослідження. </a:t>
            </a:r>
          </a:p>
          <a:p>
            <a:pPr algn="just"/>
            <a:r>
              <a:rPr lang="uk-UA" sz="2500" dirty="0" smtClean="0"/>
              <a:t>Предмет включає в себе ті сторони і властивості об'єкта, які найбільш повно виражають розглянуту проблему (приховане в ній протиріччя) і підлягають вивченню. </a:t>
            </a:r>
          </a:p>
          <a:p>
            <a:pPr algn="just"/>
            <a:r>
              <a:rPr lang="uk-UA" sz="2500" b="1" u="sng" dirty="0" smtClean="0"/>
              <a:t>Предмет соціологічного дослідження є концентроване вираження взаємозв'язку соціальної проблеми і об'єкта дослідження. </a:t>
            </a:r>
          </a:p>
          <a:p>
            <a:pPr algn="just"/>
            <a:r>
              <a:rPr lang="uk-UA" sz="2500" dirty="0" smtClean="0"/>
              <a:t>Зазвичай предмет дослідження містить в собі центральне питання проблеми, пов'язане з припущенням про можливість виявити закономірність або центральну тенденцію досліджуваного протиріччя. </a:t>
            </a:r>
          </a:p>
          <a:p>
            <a:pPr algn="just"/>
            <a:r>
              <a:rPr lang="uk-UA" sz="25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Часто предметом виступають думки, судження, ставлення тієї соціальної групи, яка є об'єктом до проблеми дослідження.</a:t>
            </a:r>
            <a:endParaRPr lang="ru-RU" sz="25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>
            <a:noAutofit/>
          </a:bodyPr>
          <a:lstStyle/>
          <a:p>
            <a:pPr lvl="0"/>
            <a:r>
              <a:rPr lang="uk-UA" sz="3200" b="1" dirty="0" smtClean="0"/>
              <a:t>Актуальність, проблема, об'єкт, предмет, мета і завдання соціологічного дослідження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1447800"/>
            <a:ext cx="11506200" cy="5029200"/>
          </a:xfrm>
        </p:spPr>
        <p:txBody>
          <a:bodyPr>
            <a:noAutofit/>
          </a:bodyPr>
          <a:lstStyle/>
          <a:p>
            <a:pPr algn="just"/>
            <a:r>
              <a:rPr lang="uk-UA" sz="2800" b="1" dirty="0" smtClean="0"/>
              <a:t>Мета</a:t>
            </a:r>
            <a:r>
              <a:rPr lang="uk-UA" sz="2800" dirty="0" smtClean="0"/>
              <a:t> прикладних соціологічних досліджень п'ятий обов'язковий елемент програми. Вона, </a:t>
            </a:r>
            <a:r>
              <a:rPr lang="uk-UA" sz="2800" b="1" dirty="0" smtClean="0"/>
              <a:t>найчастіше, носить суто практичний характер. </a:t>
            </a:r>
            <a:r>
              <a:rPr lang="uk-UA" sz="2800" dirty="0" smtClean="0"/>
              <a:t>Ці дослідження покликані дати інформацію для вироблення рекомендацій, підготовки і прийняття управлінських рішень, здатних підвищити ефективність функціонування інституційних структур суспільства. </a:t>
            </a:r>
          </a:p>
          <a:p>
            <a:pPr algn="just"/>
            <a:r>
              <a:rPr lang="uk-UA" sz="2800" dirty="0" smtClean="0"/>
              <a:t>Як правило, </a:t>
            </a:r>
            <a:r>
              <a:rPr lang="uk-UA" sz="2800" b="1" dirty="0" smtClean="0"/>
              <a:t>мета завжди конкретизується завданнями, які відображають послідовність дій для досягнення результату.</a:t>
            </a:r>
            <a:endParaRPr lang="ru-RU" sz="2800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1676400"/>
            <a:ext cx="10363200" cy="1828800"/>
          </a:xfrm>
        </p:spPr>
        <p:txBody>
          <a:bodyPr/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Дякую за увагу!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685800"/>
          </a:xfrm>
        </p:spPr>
        <p:txBody>
          <a:bodyPr>
            <a:normAutofit fontScale="90000"/>
          </a:bodyPr>
          <a:lstStyle/>
          <a:p>
            <a:pPr lvl="0"/>
            <a:r>
              <a:rPr lang="uk-UA" b="1" dirty="0" smtClean="0"/>
              <a:t>Загальна структура програми соц. дослідження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1447800"/>
            <a:ext cx="11506200" cy="4038600"/>
          </a:xfrm>
        </p:spPr>
        <p:txBody>
          <a:bodyPr>
            <a:noAutofit/>
          </a:bodyPr>
          <a:lstStyle/>
          <a:p>
            <a:pPr algn="just"/>
            <a:r>
              <a:rPr lang="uk-UA" sz="2400" dirty="0" smtClean="0"/>
              <a:t>Остаточно утвердившись у виборі виду соціологічного дослідження, переходять до його безпосередньої підготовки - розробки програми, робочого плану та допоміжних документів. Отже, </a:t>
            </a:r>
            <a:r>
              <a:rPr lang="uk-UA" sz="2400" b="1" dirty="0" smtClean="0"/>
              <a:t>будь-яке соціологічне дослідження незалежно від його виду починається з розробки програми (дизайну), яка включає в себе теоретичне обґрунтування методологічних підходів і методичних прийомів вивчення конкретного соціального явища або процесу.</a:t>
            </a:r>
            <a:endParaRPr lang="ru-RU" sz="2400" b="1" dirty="0" smtClean="0"/>
          </a:p>
          <a:p>
            <a:pPr algn="just"/>
            <a:r>
              <a:rPr lang="uk-UA" sz="2400" b="1" dirty="0" smtClean="0"/>
              <a:t>Програма дослідження – це виклад його теоретико-методологічних передумов (загальної концепції) відповідно до основних цілей роботи і гіпотез дослідження із зазначенням правил процедури, а також логічної послідовності операцій для </a:t>
            </a:r>
            <a:r>
              <a:rPr lang="uk-UA" sz="2400" b="1" smtClean="0"/>
              <a:t>їх перевірки.</a:t>
            </a: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685800"/>
          </a:xfrm>
        </p:spPr>
        <p:txBody>
          <a:bodyPr>
            <a:normAutofit fontScale="90000"/>
          </a:bodyPr>
          <a:lstStyle/>
          <a:p>
            <a:pPr lvl="0"/>
            <a:r>
              <a:rPr lang="uk-UA" b="1" dirty="0" smtClean="0"/>
              <a:t>Загальна структура програми соц. дослідження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6800" y="1981200"/>
            <a:ext cx="10210800" cy="4572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52700" y="914400"/>
            <a:ext cx="723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/>
              <a:t>Що буде якщо не програмувати соціологічне дослідження?</a:t>
            </a:r>
            <a:endParaRPr lang="uk-UA" sz="2800" b="1" dirty="0"/>
          </a:p>
        </p:txBody>
      </p:sp>
    </p:spTree>
    <p:extLst>
      <p:ext uri="{BB962C8B-B14F-4D97-AF65-F5344CB8AC3E}">
        <p14:creationId xmlns:p14="http://schemas.microsoft.com/office/powerpoint/2010/main" val="934364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685800"/>
          </a:xfrm>
        </p:spPr>
        <p:txBody>
          <a:bodyPr>
            <a:normAutofit fontScale="90000"/>
          </a:bodyPr>
          <a:lstStyle/>
          <a:p>
            <a:pPr lvl="0"/>
            <a:r>
              <a:rPr lang="uk-UA" b="1" dirty="0" smtClean="0"/>
              <a:t>Загальна структура програми соц. дослідження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1143000"/>
            <a:ext cx="11506200" cy="5410200"/>
          </a:xfrm>
        </p:spPr>
        <p:txBody>
          <a:bodyPr>
            <a:noAutofit/>
          </a:bodyPr>
          <a:lstStyle/>
          <a:p>
            <a:pPr algn="just"/>
            <a:r>
              <a:rPr lang="uk-UA" sz="2100" b="1" dirty="0" smtClean="0"/>
              <a:t>Розглянемо основні вимоги до програми.</a:t>
            </a:r>
            <a:endParaRPr lang="ru-RU" sz="2100" dirty="0" smtClean="0"/>
          </a:p>
          <a:p>
            <a:pPr algn="just"/>
            <a:r>
              <a:rPr lang="uk-UA" sz="2100" b="1" dirty="0" smtClean="0"/>
              <a:t>Програма соціологічного дослідження зазвичай містить досить докладний і чіткий виклад ряду питань. </a:t>
            </a:r>
            <a:endParaRPr lang="ru-RU" sz="2100" dirty="0" smtClean="0"/>
          </a:p>
          <a:p>
            <a:pPr algn="just"/>
            <a:r>
              <a:rPr lang="uk-UA" sz="2100" b="1" dirty="0" smtClean="0"/>
              <a:t>Як правило, виділяють дві частини програми: </a:t>
            </a:r>
            <a:r>
              <a:rPr lang="uk-UA" sz="2100" b="1" u="sng" dirty="0" smtClean="0"/>
              <a:t>методологічну та методичну, але іноді додають ще процедурну.</a:t>
            </a:r>
            <a:endParaRPr lang="ru-RU" sz="2100" dirty="0" smtClean="0"/>
          </a:p>
          <a:p>
            <a:pPr algn="just"/>
            <a:r>
              <a:rPr lang="uk-UA" sz="2100" b="1" dirty="0" smtClean="0"/>
              <a:t>У методологічної частини програми</a:t>
            </a:r>
            <a:r>
              <a:rPr lang="uk-UA" sz="2100" dirty="0" smtClean="0"/>
              <a:t> повинні бути представлені актуальність, формулювання і обґрунтування соціальної проблеми, визначені об'єкт і предмет вивчення, зазначена мета та завдання, здійснений логічний аналіз ключових понять, сформульовані гіпотези.</a:t>
            </a:r>
            <a:endParaRPr lang="ru-RU" sz="2100" dirty="0" smtClean="0"/>
          </a:p>
          <a:p>
            <a:pPr algn="just"/>
            <a:r>
              <a:rPr lang="uk-UA" sz="2100" b="1" dirty="0" smtClean="0"/>
              <a:t>У методичній частині</a:t>
            </a:r>
            <a:r>
              <a:rPr lang="uk-UA" sz="2100" dirty="0" smtClean="0"/>
              <a:t> наводяться характеристики обстежуваної сукупності і використовуваних методів збору первинної соціологічної інформації, логічна структура інструментарію для збору цієї інформації, логічні схеми її комп'ютерної обробки.</a:t>
            </a:r>
            <a:endParaRPr lang="ru-RU" sz="2100" dirty="0" smtClean="0"/>
          </a:p>
          <a:p>
            <a:pPr algn="just"/>
            <a:r>
              <a:rPr lang="uk-UA" sz="2100" b="1" dirty="0" smtClean="0"/>
              <a:t>У процедурній частині</a:t>
            </a:r>
            <a:r>
              <a:rPr lang="uk-UA" sz="2100" dirty="0" smtClean="0"/>
              <a:t> відбувається складання фінансового кошторису, робочого плану, допоміжних організаційних документів.</a:t>
            </a:r>
          </a:p>
          <a:p>
            <a:pPr algn="just"/>
            <a:r>
              <a:rPr lang="uk-UA" sz="2100" dirty="0" smtClean="0"/>
              <a:t>Така структура програми дослідження допомагає уникнути помилок в процесі проведення дослідження та аналізу його результатів, тому її потрібно чітко дотримуватися.</a:t>
            </a:r>
            <a:endParaRPr lang="ru-RU" sz="21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>
            <a:noAutofit/>
          </a:bodyPr>
          <a:lstStyle/>
          <a:p>
            <a:pPr lvl="0"/>
            <a:r>
              <a:rPr lang="uk-UA" sz="3200" b="1" dirty="0" smtClean="0"/>
              <a:t>Поняття методології методики техніки і процедури в соціологічному дослідженні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1219200"/>
            <a:ext cx="11506200" cy="5334000"/>
          </a:xfrm>
        </p:spPr>
        <p:txBody>
          <a:bodyPr>
            <a:noAutofit/>
          </a:bodyPr>
          <a:lstStyle/>
          <a:p>
            <a:pPr algn="just"/>
            <a:r>
              <a:rPr lang="uk-UA" sz="2200" dirty="0" smtClean="0"/>
              <a:t>Отже, для початку необхідно зрозуміти, що собою представляють методологія, методика, техніка і процедура в соціологічному дослідженні.</a:t>
            </a:r>
            <a:endParaRPr lang="ru-RU" sz="2200" dirty="0" smtClean="0"/>
          </a:p>
          <a:p>
            <a:pPr algn="just"/>
            <a:r>
              <a:rPr lang="uk-UA" sz="2200" b="1" dirty="0" smtClean="0"/>
              <a:t>Методологія дослідження сконцентрована в його загальному задумі</a:t>
            </a:r>
            <a:r>
              <a:rPr lang="uk-UA" sz="2200" dirty="0" smtClean="0"/>
              <a:t>, сутності гіпотез, в підсумковому узагальненні та теоретичному осмисленні отриманих результатів. Аналіз всіх методологічних особливостей роботи соціолога показує, що поряд зі спеціальними методами, в його дослідженні використовуються загальнонаукові і запозичені з інших дисциплін, наприклад, економічних, історичних, психологічних і т.д.</a:t>
            </a:r>
            <a:endParaRPr lang="ru-RU" sz="2200" dirty="0" smtClean="0"/>
          </a:p>
          <a:p>
            <a:pPr algn="just"/>
            <a:r>
              <a:rPr lang="uk-UA" sz="2200" dirty="0" smtClean="0"/>
              <a:t>На відміну від методології методи і процедури дослідження - це система більш-менш формалізованих правил збору, обробки та аналізу інформації.</a:t>
            </a:r>
            <a:endParaRPr lang="ru-RU" sz="2200" dirty="0" smtClean="0"/>
          </a:p>
          <a:p>
            <a:pPr algn="just"/>
            <a:r>
              <a:rPr lang="uk-UA" sz="2200" b="1" dirty="0" smtClean="0"/>
              <a:t>Метод - спосіб збору, обробки або аналізу даних.</a:t>
            </a:r>
            <a:endParaRPr lang="ru-RU" sz="2200" dirty="0" smtClean="0"/>
          </a:p>
          <a:p>
            <a:pPr algn="just"/>
            <a:r>
              <a:rPr lang="uk-UA" sz="2200" b="1" dirty="0" smtClean="0"/>
              <a:t>Техніка - це сума прийомів в процесі використання даного методу.</a:t>
            </a:r>
            <a:endParaRPr lang="ru-RU" sz="2200" dirty="0" smtClean="0"/>
          </a:p>
          <a:p>
            <a:pPr algn="just"/>
            <a:r>
              <a:rPr lang="uk-UA" sz="2200" b="1" dirty="0" smtClean="0"/>
              <a:t>Методика - це сукупність методів дослідження проблеми, а також сума технічних прийомів, пов'язаних з використовуваними методами, включаючи приватні операції, їх послідовність і взаємозв'язок.</a:t>
            </a:r>
            <a:endParaRPr lang="ru-RU" sz="2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>
            <a:noAutofit/>
          </a:bodyPr>
          <a:lstStyle/>
          <a:p>
            <a:pPr lvl="0"/>
            <a:r>
              <a:rPr lang="uk-UA" sz="3200" b="1" dirty="0" smtClean="0"/>
              <a:t>Поняття методології методики техніки і процедури в соціологічному дослідженні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1219200"/>
            <a:ext cx="11506200" cy="5334000"/>
          </a:xfrm>
        </p:spPr>
        <p:txBody>
          <a:bodyPr>
            <a:noAutofit/>
          </a:bodyPr>
          <a:lstStyle/>
          <a:p>
            <a:pPr algn="just"/>
            <a:r>
              <a:rPr lang="uk-UA" sz="2400" dirty="0" smtClean="0"/>
              <a:t>Наприклад, використовуємо метод анкетного опитування. У цьому випадку нам необхідно скласти анкету, в яку ми заклали частина відкритих питань (тобто респондент сам пише відповідь, а не відзначає його в заздалегідь складеною шкалою), частина закритих питань, коли респондент зазначає потрібний варіант відповіді серед заздалегідь передбачених соціологом. Ці два способи утворюють техніку даного анкетного опитування. Анкета - це інструмент, за допомогою якого збирається емпірична інформація з досліджуваної проблеми. Інструкція анкетеру/інтерв’ю – це частина методики використання анкетування як методу в соціологічному дослідженні.</a:t>
            </a:r>
            <a:endParaRPr lang="ru-RU" sz="2400" dirty="0" smtClean="0"/>
          </a:p>
          <a:p>
            <a:pPr algn="just"/>
            <a:r>
              <a:rPr lang="uk-UA" sz="2400" dirty="0" smtClean="0"/>
              <a:t>Інша частина методики використання даного методу передбачає правила складання анкети, розрахунок вибірки, спосіб аналізу отриманих даних.</a:t>
            </a:r>
            <a:endParaRPr lang="ru-RU" sz="2400" dirty="0" smtClean="0"/>
          </a:p>
          <a:p>
            <a:pPr algn="just"/>
            <a:r>
              <a:rPr lang="uk-UA" sz="2400" b="1" dirty="0" smtClean="0"/>
              <a:t>Процедура - це послідовність всіх операцій, загальна система дій і спосіб організації дослідження. </a:t>
            </a:r>
            <a:r>
              <a:rPr lang="uk-UA" sz="2400" dirty="0" smtClean="0"/>
              <a:t>Це найбільш загальне поняття, що відносяться до системи прийомів збору та обробки соціологічної інформації.</a:t>
            </a:r>
            <a:endParaRPr lang="ru-RU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>
            <a:noAutofit/>
          </a:bodyPr>
          <a:lstStyle/>
          <a:p>
            <a:pPr lvl="0"/>
            <a:r>
              <a:rPr lang="uk-UA" sz="3200" b="1" dirty="0" smtClean="0"/>
              <a:t>Актуальність, проблема, об'єкт, предмет, мета і завдання соціологічного дослідження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1447800"/>
            <a:ext cx="11506200" cy="2743200"/>
          </a:xfrm>
        </p:spPr>
        <p:txBody>
          <a:bodyPr>
            <a:noAutofit/>
          </a:bodyPr>
          <a:lstStyle/>
          <a:p>
            <a:pPr algn="just"/>
            <a:r>
              <a:rPr lang="uk-UA" sz="2800" b="1" dirty="0" smtClean="0"/>
              <a:t>Методологічна частина програми соціологічного дослідження починається з </a:t>
            </a:r>
            <a:r>
              <a:rPr lang="uk-UA" sz="2800" b="1" smtClean="0"/>
              <a:t>обґрунтування Актуальності</a:t>
            </a:r>
            <a:r>
              <a:rPr lang="uk-UA" sz="2800" b="1" dirty="0" smtClean="0"/>
              <a:t>.</a:t>
            </a:r>
            <a:r>
              <a:rPr lang="uk-UA" sz="2800" dirty="0" smtClean="0"/>
              <a:t> </a:t>
            </a:r>
          </a:p>
          <a:p>
            <a:pPr algn="just"/>
            <a:r>
              <a:rPr lang="uk-UA" sz="2800" dirty="0" smtClean="0"/>
              <a:t>(Навіщо проводиться соціологічне дослідження? Чому саме зараз? Чим обумовлений інтерес до даної теми?  Чим дане дослідження відрізняється від попередніх? т.д.)</a:t>
            </a:r>
            <a:endParaRPr lang="ru-RU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>
            <a:noAutofit/>
          </a:bodyPr>
          <a:lstStyle/>
          <a:p>
            <a:pPr lvl="0"/>
            <a:r>
              <a:rPr lang="uk-UA" sz="3200" b="1" dirty="0" smtClean="0"/>
              <a:t>Актуальність, проблема, об'єкт, предмет, мета і завдання соціологічного дослідження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1447800"/>
            <a:ext cx="11506200" cy="5029200"/>
          </a:xfrm>
        </p:spPr>
        <p:txBody>
          <a:bodyPr>
            <a:noAutofit/>
          </a:bodyPr>
          <a:lstStyle/>
          <a:p>
            <a:pPr algn="just"/>
            <a:r>
              <a:rPr lang="uk-UA" sz="2400" b="1" dirty="0" smtClean="0"/>
              <a:t>Далі слідує обґрунтування соціальної проблеми.</a:t>
            </a:r>
            <a:r>
              <a:rPr lang="uk-UA" sz="2400" dirty="0" smtClean="0"/>
              <a:t> </a:t>
            </a:r>
            <a:endParaRPr lang="ru-RU" sz="2400" dirty="0" smtClean="0"/>
          </a:p>
          <a:p>
            <a:pPr algn="just"/>
            <a:r>
              <a:rPr lang="uk-UA" sz="2400" b="1" u="sng" dirty="0" smtClean="0"/>
              <a:t>Соціальною проблемою прийнято називати поставлену самим життям суперечливу ситуацію, що носить масовий характер і зачіпає інтереси тих чи інших соціальних спільнот та інститутів.</a:t>
            </a:r>
            <a:r>
              <a:rPr lang="uk-UA" sz="2400" dirty="0" smtClean="0"/>
              <a:t> Для ініціаторів і організаторів соціологічного дослідження соціальна проблема виступає як свого роду стан </a:t>
            </a:r>
            <a:r>
              <a:rPr lang="uk-UA" sz="2400" b="1" u="sng" dirty="0" smtClean="0"/>
              <a:t>«знання про не знання» певних сторін, кількісних і якісних змін характеристик будь-якого соціального явища або тенденцій соціального процесу</a:t>
            </a:r>
            <a:r>
              <a:rPr lang="uk-UA" sz="2400" dirty="0" smtClean="0"/>
              <a:t>. Зокрема, це може бути незнання причин зростання злочинів на побутовому ґрунті, зниження електоральної активності населення, зростання кількості проявів екстремізму, масової міграції населення і ін.</a:t>
            </a:r>
            <a:endParaRPr lang="ru-RU" sz="2400" dirty="0" smtClean="0"/>
          </a:p>
          <a:p>
            <a:pPr algn="just"/>
            <a:r>
              <a:rPr lang="uk-UA" sz="2400" dirty="0" smtClean="0"/>
              <a:t>У прикладній соціології використовують, як правило, п'ять підходів при класифікації соціальних проблем. Їх групують залежно від мети дослідження, носія соціальної проблеми, масштабів її поширеності, часу дії протиріччя, його глибини.</a:t>
            </a:r>
            <a:endParaRPr lang="ru-RU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>
            <a:noAutofit/>
          </a:bodyPr>
          <a:lstStyle/>
          <a:p>
            <a:pPr lvl="0"/>
            <a:r>
              <a:rPr lang="uk-UA" sz="3200" b="1" dirty="0" smtClean="0"/>
              <a:t>Актуальність, проблема, об'єкт, предмет, мета і завдання соціологічного дослідження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1447800"/>
            <a:ext cx="11506200" cy="5029200"/>
          </a:xfrm>
        </p:spPr>
        <p:txBody>
          <a:bodyPr>
            <a:noAutofit/>
          </a:bodyPr>
          <a:lstStyle/>
          <a:p>
            <a:pPr algn="just"/>
            <a:r>
              <a:rPr lang="uk-UA" sz="2400" b="1" dirty="0" smtClean="0"/>
              <a:t>Відповідно до мети дослідження розрізняють проблеми гносеологічного (логіко-пізнавального) і предметного характеру.</a:t>
            </a:r>
            <a:endParaRPr lang="ru-RU" sz="2400" dirty="0" smtClean="0"/>
          </a:p>
          <a:p>
            <a:pPr algn="just"/>
            <a:r>
              <a:rPr lang="uk-UA" sz="2400" dirty="0" smtClean="0"/>
              <a:t>Гносеологічні проблеми викликані браком інформації про стан і тенденції зміни важливих з точки зору управлінської функції соціальних процесів.</a:t>
            </a:r>
            <a:endParaRPr lang="ru-RU" sz="2400" dirty="0" smtClean="0"/>
          </a:p>
          <a:p>
            <a:pPr algn="just"/>
            <a:r>
              <a:rPr lang="uk-UA" sz="2400" dirty="0" smtClean="0"/>
              <a:t>Предметними проблемами називають протиріччя, породжені зіткненням інтересів різних груп населення (класів, етнічних, конфесійних, демографічних, територіальних), а також населення в цілому і соціальних інститутів, які дестабілізують суспільні відносини. Такі, наприклад, соціальні протести працівників у зв'язку з незадоволеністю трудовими відносинами, етнічні конфлікти, політичні протести, зростання </a:t>
            </a:r>
            <a:r>
              <a:rPr lang="uk-UA" sz="2400" dirty="0" err="1" smtClean="0"/>
              <a:t>девіації</a:t>
            </a:r>
            <a:r>
              <a:rPr lang="uk-UA" sz="2400" dirty="0" smtClean="0"/>
              <a:t> в молодіжних групах і т.д.</a:t>
            </a:r>
            <a:endParaRPr lang="ru-RU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413</TotalTime>
  <Words>1653</Words>
  <Application>Microsoft Office PowerPoint</Application>
  <PresentationFormat>Широкий екран</PresentationFormat>
  <Paragraphs>69</Paragraphs>
  <Slides>17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17</vt:i4>
      </vt:variant>
    </vt:vector>
  </HeadingPairs>
  <TitlesOfParts>
    <vt:vector size="20" baseType="lpstr">
      <vt:lpstr>Arial</vt:lpstr>
      <vt:lpstr>Calibri</vt:lpstr>
      <vt:lpstr>Тема Office</vt:lpstr>
      <vt:lpstr>Тема:   Програма соціологічного дослідження (частина 1) </vt:lpstr>
      <vt:lpstr>Загальна структура програми соц. дослідження</vt:lpstr>
      <vt:lpstr>Загальна структура програми соц. дослідження</vt:lpstr>
      <vt:lpstr>Загальна структура програми соц. дослідження</vt:lpstr>
      <vt:lpstr>Поняття методології методики техніки і процедури в соціологічному дослідженні</vt:lpstr>
      <vt:lpstr>Поняття методології методики техніки і процедури в соціологічному дослідженні</vt:lpstr>
      <vt:lpstr>Актуальність, проблема, об'єкт, предмет, мета і завдання соціологічного дослідження</vt:lpstr>
      <vt:lpstr>Актуальність, проблема, об'єкт, предмет, мета і завдання соціологічного дослідження</vt:lpstr>
      <vt:lpstr>Актуальність, проблема, об'єкт, предмет, мета і завдання соціологічного дослідження</vt:lpstr>
      <vt:lpstr>Актуальність, проблема, об'єкт, предмет, мета і завдання соціологічного дослідження</vt:lpstr>
      <vt:lpstr>Актуальність, проблема, об'єкт, предмет, мета і завдання соціологічного дослідження</vt:lpstr>
      <vt:lpstr>Актуальність, проблема, об'єкт, предмет, мета і завдання соціологічного дослідження</vt:lpstr>
      <vt:lpstr>Актуальність, проблема, об'єкт, предмет, мета і завдання соціологічного дослідження</vt:lpstr>
      <vt:lpstr>Актуальність, проблема, об'єкт, предмет, мета і завдання соціологічного дослідження</vt:lpstr>
      <vt:lpstr>Актуальність, проблема, об'єкт, предмет, мета і завдання соціологічного дослідження</vt:lpstr>
      <vt:lpstr>Актуальність, проблема, об'єкт, предмет, мета і завдання соціологічного дослідження</vt:lpstr>
      <vt:lpstr>Дякую за увагу!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«Особливості методів в кількісній і якісній стратегїї дослідження»</dc:title>
  <dc:creator>Гойда Анна</dc:creator>
  <cp:lastModifiedBy>Taisiia</cp:lastModifiedBy>
  <cp:revision>17</cp:revision>
  <dcterms:created xsi:type="dcterms:W3CDTF">2020-10-05T19:12:53Z</dcterms:created>
  <dcterms:modified xsi:type="dcterms:W3CDTF">2024-02-29T11:35:05Z</dcterms:modified>
</cp:coreProperties>
</file>