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67" r:id="rId4"/>
    <p:sldId id="268" r:id="rId5"/>
    <p:sldId id="258" r:id="rId6"/>
    <p:sldId id="259" r:id="rId7"/>
    <p:sldId id="260" r:id="rId8"/>
    <p:sldId id="261" r:id="rId9"/>
    <p:sldId id="262" r:id="rId10"/>
    <p:sldId id="263" r:id="rId11"/>
    <p:sldId id="264" r:id="rId12"/>
    <p:sldId id="265"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206" y="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2"/>
      </p:bgRef>
    </p:bg>
    <p:spTree>
      <p:nvGrpSpPr>
        <p:cNvPr id="1" name=""/>
        <p:cNvGrpSpPr/>
        <p:nvPr/>
      </p:nvGrpSpPr>
      <p:grpSpPr>
        <a:xfrm>
          <a:off x="0" y="0"/>
          <a:ext cx="0" cy="0"/>
          <a:chOff x="0" y="0"/>
          <a:chExt cx="0" cy="0"/>
        </a:xfrm>
      </p:grpSpPr>
      <p:sp>
        <p:nvSpPr>
          <p:cNvPr id="1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Прямоугольник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одзаголовок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p:txBody>
          <a:bodyPr/>
          <a:lstStyle/>
          <a:p>
            <a:fld id="{5B106E36-FD25-4E2D-B0AA-010F637433A0}" type="datetimeFigureOut">
              <a:rPr lang="ru-RU" smtClean="0"/>
              <a:pPr/>
              <a:t>09.10.2018</a:t>
            </a:fld>
            <a:endParaRPr lang="ru-RU"/>
          </a:p>
        </p:txBody>
      </p:sp>
      <p:sp>
        <p:nvSpPr>
          <p:cNvPr id="17" name="Нижний колонтитул 16"/>
          <p:cNvSpPr>
            <a:spLocks noGrp="1"/>
          </p:cNvSpPr>
          <p:nvPr>
            <p:ph type="ftr" sz="quarter" idx="11"/>
          </p:nvPr>
        </p:nvSpPr>
        <p:spPr/>
        <p:txBody>
          <a:bodyPr/>
          <a:lstStyle/>
          <a:p>
            <a:endParaRPr lang="ru-RU"/>
          </a:p>
        </p:txBody>
      </p:sp>
      <p:sp>
        <p:nvSpPr>
          <p:cNvPr id="7" name="Прямая соединительная линия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Прямоугольник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Овал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Овал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Номер слайда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25C68B6-61C2-468F-89AB-4B9F7531AA68}" type="slidenum">
              <a:rPr lang="ru-RU" smtClean="0"/>
              <a:pPr/>
              <a:t>‹#›</a:t>
            </a:fld>
            <a:endParaRPr lang="ru-RU"/>
          </a:p>
        </p:txBody>
      </p:sp>
      <p:sp>
        <p:nvSpPr>
          <p:cNvPr id="8" name="Заголовок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09.10.2018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bg>
      <p:bgRef idx="1001">
        <a:schemeClr val="bg2"/>
      </p:bgRef>
    </p:bg>
    <p:spTree>
      <p:nvGrpSpPr>
        <p:cNvPr id="1" name=""/>
        <p:cNvGrpSpPr/>
        <p:nvPr/>
      </p:nvGrpSpPr>
      <p:grpSpPr>
        <a:xfrm>
          <a:off x="0" y="0"/>
          <a:ext cx="0" cy="0"/>
          <a:chOff x="0" y="0"/>
          <a:chExt cx="0" cy="0"/>
        </a:xfrm>
      </p:grpSpPr>
      <p:sp>
        <p:nvSpPr>
          <p:cNvPr id="7" name="Прямоугольник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Прямоугольник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рямоугольник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Прямоугольник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Прямоугольник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Прямоугольник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Прямая соединительная линия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Овал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Овал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6915912" y="3009901"/>
            <a:ext cx="457200" cy="441325"/>
          </a:xfrm>
        </p:spPr>
        <p:txBody>
          <a:bodyPr/>
          <a:lstStyle/>
          <a:p>
            <a:fld id="{725C68B6-61C2-468F-89AB-4B9F7531AA68}" type="slidenum">
              <a:rPr lang="ru-RU" smtClean="0"/>
              <a:pPr/>
              <a:t>‹#›</a:t>
            </a:fld>
            <a:endParaRPr lang="ru-RU"/>
          </a:p>
        </p:txBody>
      </p:sp>
      <p:sp>
        <p:nvSpPr>
          <p:cNvPr id="3" name="Вертикальный текст 2"/>
          <p:cNvSpPr>
            <a:spLocks noGrp="1"/>
          </p:cNvSpPr>
          <p:nvPr>
            <p:ph type="body" orient="vert" idx="1"/>
          </p:nvPr>
        </p:nvSpPr>
        <p:spPr>
          <a:xfrm>
            <a:off x="304800" y="304800"/>
            <a:ext cx="6553200" cy="5821366"/>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09.10.2018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2" name="Вертикальный заголовок 1"/>
          <p:cNvSpPr>
            <a:spLocks noGrp="1"/>
          </p:cNvSpPr>
          <p:nvPr>
            <p:ph type="title" orient="vert"/>
          </p:nvPr>
        </p:nvSpPr>
        <p:spPr>
          <a:xfrm>
            <a:off x="7391400" y="304801"/>
            <a:ext cx="1447800" cy="5851525"/>
          </a:xfrm>
        </p:spPr>
        <p:txBody>
          <a:bodyPr vert="eaVert"/>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solidFill>
                  <a:schemeClr val="accent3">
                    <a:shade val="75000"/>
                  </a:schemeClr>
                </a:solidFill>
              </a:defRPr>
            </a:lvl1p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09.10.2018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a:xfrm>
            <a:off x="4361688" y="1026372"/>
            <a:ext cx="457200" cy="441325"/>
          </a:xfrm>
        </p:spPr>
        <p:txBody>
          <a:bodyPr/>
          <a:lstStyle/>
          <a:p>
            <a:fld id="{725C68B6-61C2-468F-89AB-4B9F7531AA68}" type="slidenum">
              <a:rPr lang="ru-RU" smtClean="0"/>
              <a:pPr/>
              <a:t>‹#›</a:t>
            </a:fld>
            <a:endParaRPr lang="ru-RU"/>
          </a:p>
        </p:txBody>
      </p:sp>
      <p:sp>
        <p:nvSpPr>
          <p:cNvPr id="8" name="Содержимое 7"/>
          <p:cNvSpPr>
            <a:spLocks noGrp="1"/>
          </p:cNvSpPr>
          <p:nvPr>
            <p:ph sz="quarter" idx="1"/>
          </p:nvPr>
        </p:nvSpPr>
        <p:spPr>
          <a:xfrm>
            <a:off x="301752" y="1527048"/>
            <a:ext cx="850392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17" name="Прямоугольник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Прямоугольник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Текст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3" name="Прямоугольник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Прямоугольник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Нижний колонтитул 4"/>
          <p:cNvSpPr>
            <a:spLocks noGrp="1"/>
          </p:cNvSpPr>
          <p:nvPr>
            <p:ph type="ftr" sz="quarter" idx="11"/>
          </p:nvPr>
        </p:nvSpPr>
        <p:spPr/>
        <p:txBody>
          <a:bodyPr/>
          <a:lstStyle/>
          <a:p>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09.10.2018</a:t>
            </a:fld>
            <a:endParaRPr lang="ru-RU"/>
          </a:p>
        </p:txBody>
      </p:sp>
      <p:sp>
        <p:nvSpPr>
          <p:cNvPr id="8" name="Прямая соединительная линия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Овал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Овал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25C68B6-61C2-468F-89AB-4B9F7531AA68}" type="slidenum">
              <a:rPr lang="ru-RU" smtClean="0"/>
              <a:pPr/>
              <a:t>‹#›</a:t>
            </a:fld>
            <a:endParaRPr lang="ru-RU"/>
          </a:p>
        </p:txBody>
      </p:sp>
      <p:sp>
        <p:nvSpPr>
          <p:cNvPr id="2" name="Заголовок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1752" y="228600"/>
            <a:ext cx="8534400" cy="758952"/>
          </a:xfrm>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a:xfrm>
            <a:off x="5791200" y="6409944"/>
            <a:ext cx="3044952" cy="365760"/>
          </a:xfrm>
        </p:spPr>
        <p:txBody>
          <a:bodyPr/>
          <a:lstStyle/>
          <a:p>
            <a:fld id="{5B106E36-FD25-4E2D-B0AA-010F637433A0}" type="datetimeFigureOut">
              <a:rPr lang="ru-RU" smtClean="0"/>
              <a:pPr/>
              <a:t>09.10.2018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8" name="Прямая соединительная линия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Содержимое 9"/>
          <p:cNvSpPr>
            <a:spLocks noGrp="1"/>
          </p:cNvSpPr>
          <p:nvPr>
            <p:ph sz="half" idx="1"/>
          </p:nvPr>
        </p:nvSpPr>
        <p:spPr>
          <a:xfrm>
            <a:off x="301752" y="1371600"/>
            <a:ext cx="4038600" cy="4681728"/>
          </a:xfrm>
        </p:spPr>
        <p:txBody>
          <a:bodyPr/>
          <a:lstStyle>
            <a:lvl1pPr>
              <a:defRPr sz="2500"/>
            </a:lvl1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Содержимое 11"/>
          <p:cNvSpPr>
            <a:spLocks noGrp="1"/>
          </p:cNvSpPr>
          <p:nvPr>
            <p:ph sz="half" idx="2"/>
          </p:nvPr>
        </p:nvSpPr>
        <p:spPr>
          <a:xfrm>
            <a:off x="4800600" y="1371600"/>
            <a:ext cx="4038600" cy="4681728"/>
          </a:xfrm>
        </p:spPr>
        <p:txBody>
          <a:bodyPr/>
          <a:lstStyle>
            <a:lvl1pPr>
              <a:defRPr sz="2500"/>
            </a:lvl1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1">
        <a:schemeClr val="bg2"/>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Прямоугольник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Прямоугольник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Прямоугольник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Прямоугольник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оугольник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Текст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7" name="Дата 6"/>
          <p:cNvSpPr>
            <a:spLocks noGrp="1"/>
          </p:cNvSpPr>
          <p:nvPr>
            <p:ph type="dt" sz="half" idx="10"/>
          </p:nvPr>
        </p:nvSpPr>
        <p:spPr/>
        <p:txBody>
          <a:bodyPr/>
          <a:lstStyle/>
          <a:p>
            <a:fld id="{5B106E36-FD25-4E2D-B0AA-010F637433A0}" type="datetimeFigureOut">
              <a:rPr lang="ru-RU" smtClean="0"/>
              <a:pPr/>
              <a:t>09.10.2018</a:t>
            </a:fld>
            <a:endParaRPr lang="ru-RU"/>
          </a:p>
        </p:txBody>
      </p:sp>
      <p:sp>
        <p:nvSpPr>
          <p:cNvPr id="8" name="Нижний колонтитул 7"/>
          <p:cNvSpPr>
            <a:spLocks noGrp="1"/>
          </p:cNvSpPr>
          <p:nvPr>
            <p:ph type="ftr" sz="quarter" idx="11"/>
          </p:nvPr>
        </p:nvSpPr>
        <p:spPr>
          <a:xfrm>
            <a:off x="304800" y="6409944"/>
            <a:ext cx="3581400" cy="365760"/>
          </a:xfrm>
        </p:spPr>
        <p:txBody>
          <a:bodyPr/>
          <a:lstStyle/>
          <a:p>
            <a:endParaRPr lang="ru-RU"/>
          </a:p>
        </p:txBody>
      </p:sp>
      <p:sp>
        <p:nvSpPr>
          <p:cNvPr id="15" name="Прямая соединительная линия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Содержимое 23"/>
          <p:cNvSpPr>
            <a:spLocks noGrp="1"/>
          </p:cNvSpPr>
          <p:nvPr>
            <p:ph sz="quarter" idx="2"/>
          </p:nvPr>
        </p:nvSpPr>
        <p:spPr>
          <a:xfrm>
            <a:off x="301752" y="2471383"/>
            <a:ext cx="4041648" cy="3818404"/>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Содержимое 25"/>
          <p:cNvSpPr>
            <a:spLocks noGrp="1"/>
          </p:cNvSpPr>
          <p:nvPr>
            <p:ph sz="quarter" idx="4"/>
          </p:nvPr>
        </p:nvSpPr>
        <p:spPr>
          <a:xfrm>
            <a:off x="4800600" y="2471383"/>
            <a:ext cx="4038600" cy="382219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Овал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Овал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Номер слайда 8"/>
          <p:cNvSpPr>
            <a:spLocks noGrp="1"/>
          </p:cNvSpPr>
          <p:nvPr>
            <p:ph type="sldNum" sz="quarter" idx="12"/>
          </p:nvPr>
        </p:nvSpPr>
        <p:spPr>
          <a:xfrm>
            <a:off x="4343400" y="1042416"/>
            <a:ext cx="457200" cy="441325"/>
          </a:xfrm>
        </p:spPr>
        <p:txBody>
          <a:bodyPr/>
          <a:lstStyle>
            <a:lvl1pPr algn="ctr">
              <a:defRPr/>
            </a:lvl1pPr>
          </a:lstStyle>
          <a:p>
            <a:fld id="{725C68B6-61C2-468F-89AB-4B9F7531AA68}" type="slidenum">
              <a:rPr lang="ru-RU" smtClean="0"/>
              <a:pPr/>
              <a:t>‹#›</a:t>
            </a:fld>
            <a:endParaRPr lang="ru-RU"/>
          </a:p>
        </p:txBody>
      </p:sp>
      <p:sp>
        <p:nvSpPr>
          <p:cNvPr id="23" name="Заголовок 22"/>
          <p:cNvSpPr>
            <a:spLocks noGrp="1"/>
          </p:cNvSpPr>
          <p:nvPr>
            <p:ph type="title"/>
          </p:nvPr>
        </p:nvSpPr>
        <p:spPr/>
        <p:txBody>
          <a:bodyPr rtlCol="0" anchor="b" anchorCtr="0"/>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09.10.2018</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a:xfrm>
            <a:off x="4343400" y="1036020"/>
            <a:ext cx="457200" cy="441325"/>
          </a:xfrm>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Прямоугольник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Прямоугольник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Прямоугольник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рямоугольник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Прямоугольник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Прямоугольник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Дата 1"/>
          <p:cNvSpPr>
            <a:spLocks noGrp="1"/>
          </p:cNvSpPr>
          <p:nvPr>
            <p:ph type="dt" sz="half" idx="10"/>
          </p:nvPr>
        </p:nvSpPr>
        <p:spPr/>
        <p:txBody>
          <a:bodyPr/>
          <a:lstStyle/>
          <a:p>
            <a:fld id="{5B106E36-FD25-4E2D-B0AA-010F637433A0}" type="datetimeFigureOut">
              <a:rPr lang="ru-RU" smtClean="0"/>
              <a:pPr/>
              <a:t>09.10.2018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a:xfrm>
            <a:off x="4267200" y="6324600"/>
            <a:ext cx="609600" cy="441324"/>
          </a:xfrm>
        </p:spPr>
        <p:txBody>
          <a:bodyPr/>
          <a:lstStyle>
            <a:lvl1pPr>
              <a:defRPr>
                <a:solidFill>
                  <a:srgbClr val="FFFFFF"/>
                </a:solidFill>
              </a:defRPr>
            </a:lvl1p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9" name="Прямоугольник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Прямоугольник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Прямоугольник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оугольник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Прямая соединительная линия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Содержимое 19"/>
          <p:cNvSpPr>
            <a:spLocks noGrp="1"/>
          </p:cNvSpPr>
          <p:nvPr>
            <p:ph sz="quarter" idx="1"/>
          </p:nvPr>
        </p:nvSpPr>
        <p:spPr>
          <a:xfrm>
            <a:off x="3124200" y="685800"/>
            <a:ext cx="5638800" cy="5410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Овал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Овал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Номер слайда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725C68B6-61C2-468F-89AB-4B9F7531AA68}" type="slidenum">
              <a:rPr lang="ru-RU" smtClean="0"/>
              <a:pPr/>
              <a:t>‹#›</a:t>
            </a:fld>
            <a:endParaRPr lang="ru-RU"/>
          </a:p>
        </p:txBody>
      </p:sp>
      <p:sp>
        <p:nvSpPr>
          <p:cNvPr id="21" name="Прямоугольник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09.10.2018</a:t>
            </a:fld>
            <a:endParaRPr lang="ru-RU"/>
          </a:p>
        </p:txBody>
      </p:sp>
      <p:sp>
        <p:nvSpPr>
          <p:cNvPr id="6" name="Нижний колонтитул 5"/>
          <p:cNvSpPr>
            <a:spLocks noGrp="1"/>
          </p:cNvSpPr>
          <p:nvPr>
            <p:ph type="ftr" sz="quarter" idx="11"/>
          </p:nvPr>
        </p:nvSpPr>
        <p:spPr>
          <a:xfrm>
            <a:off x="301752" y="6410848"/>
            <a:ext cx="3383280" cy="365760"/>
          </a:xfrm>
        </p:spPr>
        <p:txBody>
          <a:bodyPr/>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1" name="Прямая соединительная линия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Прямоугольник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Прямоугольник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Прямоугольник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Прямоугольник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Овал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Овал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Номер слайда 6"/>
          <p:cNvSpPr>
            <a:spLocks noGrp="1"/>
          </p:cNvSpPr>
          <p:nvPr>
            <p:ph type="sldNum" sz="quarter" idx="12"/>
          </p:nvPr>
        </p:nvSpPr>
        <p:spPr>
          <a:xfrm>
            <a:off x="1371600" y="312738"/>
            <a:ext cx="457200" cy="441325"/>
          </a:xfrm>
        </p:spPr>
        <p:txBody>
          <a:bodyPr/>
          <a:lstStyle/>
          <a:p>
            <a:fld id="{725C68B6-61C2-468F-89AB-4B9F7531AA68}" type="slidenum">
              <a:rPr lang="ru-RU" smtClean="0"/>
              <a:pPr/>
              <a:t>‹#›</a:t>
            </a:fld>
            <a:endParaRPr lang="ru-RU"/>
          </a:p>
        </p:txBody>
      </p:sp>
      <p:sp>
        <p:nvSpPr>
          <p:cNvPr id="2" name="Заголовок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3000375" y="609600"/>
            <a:ext cx="5867400" cy="4267200"/>
          </a:xfrm>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22" name="Прямоугольник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Дата 4"/>
          <p:cNvSpPr>
            <a:spLocks noGrp="1"/>
          </p:cNvSpPr>
          <p:nvPr>
            <p:ph type="dt" sz="half" idx="10"/>
          </p:nvPr>
        </p:nvSpPr>
        <p:spPr>
          <a:xfrm>
            <a:off x="5788152" y="6404984"/>
            <a:ext cx="3044952" cy="365760"/>
          </a:xfrm>
        </p:spPr>
        <p:txBody>
          <a:bodyPr/>
          <a:lstStyle/>
          <a:p>
            <a:fld id="{5B106E36-FD25-4E2D-B0AA-010F637433A0}" type="datetimeFigureOut">
              <a:rPr lang="ru-RU" smtClean="0"/>
              <a:pPr/>
              <a:t>09.10.2018</a:t>
            </a:fld>
            <a:endParaRPr lang="ru-RU"/>
          </a:p>
        </p:txBody>
      </p:sp>
      <p:sp>
        <p:nvSpPr>
          <p:cNvPr id="6" name="Нижний колонтитул 5"/>
          <p:cNvSpPr>
            <a:spLocks noGrp="1"/>
          </p:cNvSpPr>
          <p:nvPr>
            <p:ph type="ftr" sz="quarter" idx="11"/>
          </p:nvPr>
        </p:nvSpPr>
        <p:spPr>
          <a:xfrm>
            <a:off x="301752" y="6410848"/>
            <a:ext cx="3584448" cy="365760"/>
          </a:xfrm>
        </p:spPr>
        <p:txBody>
          <a:bodyPr/>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Прямоугольник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рямоугольник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Дата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5B106E36-FD25-4E2D-B0AA-010F637433A0}" type="datetimeFigureOut">
              <a:rPr lang="ru-RU" smtClean="0"/>
              <a:pPr/>
              <a:t>09.10.2018</a:t>
            </a:fld>
            <a:endParaRPr lang="ru-RU"/>
          </a:p>
        </p:txBody>
      </p:sp>
      <p:sp>
        <p:nvSpPr>
          <p:cNvPr id="3" name="Нижний колонтитул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ru-RU"/>
          </a:p>
        </p:txBody>
      </p:sp>
      <p:sp>
        <p:nvSpPr>
          <p:cNvPr id="8" name="Прямоугольник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Прямая соединительная линия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Овал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Овал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Номер слайда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725C68B6-61C2-468F-89AB-4B9F7531AA68}" type="slidenum">
              <a:rPr lang="ru-RU" smtClean="0"/>
              <a:pPr/>
              <a:t>‹#›</a:t>
            </a:fld>
            <a:endParaRPr lang="ru-RU"/>
          </a:p>
        </p:txBody>
      </p:sp>
      <p:sp>
        <p:nvSpPr>
          <p:cNvPr id="22" name="Заголовок 21"/>
          <p:cNvSpPr>
            <a:spLocks noGrp="1"/>
          </p:cNvSpPr>
          <p:nvPr>
            <p:ph type="title"/>
          </p:nvPr>
        </p:nvSpPr>
        <p:spPr>
          <a:xfrm>
            <a:off x="301752" y="228600"/>
            <a:ext cx="8534400" cy="758952"/>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normAutofit/>
          </a:bodyPr>
          <a:lstStyle/>
          <a:p>
            <a:r>
              <a:rPr lang="ru-RU" dirty="0" smtClean="0"/>
              <a:t>П</a:t>
            </a:r>
            <a:r>
              <a:rPr lang="uk-UA" dirty="0" err="1" smtClean="0"/>
              <a:t>ідготувала</a:t>
            </a:r>
            <a:r>
              <a:rPr lang="uk-UA" dirty="0" smtClean="0"/>
              <a:t> </a:t>
            </a:r>
          </a:p>
          <a:p>
            <a:r>
              <a:rPr lang="uk-UA" dirty="0" smtClean="0"/>
              <a:t>Студентка 4 курсу ЗНУ</a:t>
            </a:r>
          </a:p>
          <a:p>
            <a:r>
              <a:rPr lang="uk-UA" dirty="0" smtClean="0"/>
              <a:t>Групи 3595-2</a:t>
            </a:r>
          </a:p>
          <a:p>
            <a:r>
              <a:rPr lang="uk-UA" dirty="0" smtClean="0"/>
              <a:t>Полякова Катерина</a:t>
            </a:r>
            <a:endParaRPr lang="ru-RU" dirty="0"/>
          </a:p>
        </p:txBody>
      </p:sp>
      <p:sp>
        <p:nvSpPr>
          <p:cNvPr id="2" name="Заголовок 1"/>
          <p:cNvSpPr>
            <a:spLocks noGrp="1"/>
          </p:cNvSpPr>
          <p:nvPr>
            <p:ph type="ctrTitle"/>
          </p:nvPr>
        </p:nvSpPr>
        <p:spPr/>
        <p:txBody>
          <a:bodyPr/>
          <a:lstStyle/>
          <a:p>
            <a:r>
              <a:rPr lang="uk-UA" dirty="0" smtClean="0"/>
              <a:t>Організація бухгалтерського обліку страхових компаній</a:t>
            </a:r>
            <a:endParaRPr lang="uk-UA"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Задача</a:t>
            </a:r>
            <a:endParaRPr lang="ru-RU" dirty="0"/>
          </a:p>
        </p:txBody>
      </p:sp>
      <p:sp>
        <p:nvSpPr>
          <p:cNvPr id="3" name="Содержимое 2"/>
          <p:cNvSpPr>
            <a:spLocks noGrp="1"/>
          </p:cNvSpPr>
          <p:nvPr>
            <p:ph sz="quarter" idx="1"/>
          </p:nvPr>
        </p:nvSpPr>
        <p:spPr/>
        <p:txBody>
          <a:bodyPr>
            <a:normAutofit fontScale="92500" lnSpcReduction="10000"/>
          </a:bodyPr>
          <a:lstStyle/>
          <a:p>
            <a:pPr marL="179388" indent="180975" algn="just">
              <a:buNone/>
            </a:pPr>
            <a:r>
              <a:rPr lang="uk-UA" b="1" dirty="0" smtClean="0"/>
              <a:t>Приклад 1</a:t>
            </a:r>
            <a:endParaRPr lang="uk-UA" dirty="0" smtClean="0"/>
          </a:p>
          <a:p>
            <a:pPr marL="179388" indent="180975" algn="just">
              <a:buNone/>
            </a:pPr>
            <a:r>
              <a:rPr lang="uk-UA" dirty="0" smtClean="0"/>
              <a:t>Розглянемо три варіанти (див. табл.1) відображення у бухгалтерському обліку надходження страхових платежів:</a:t>
            </a:r>
          </a:p>
          <a:p>
            <a:pPr marL="179388" indent="180975" algn="just">
              <a:buNone/>
            </a:pPr>
            <a:endParaRPr lang="uk-UA" dirty="0" smtClean="0"/>
          </a:p>
          <a:p>
            <a:pPr marL="179388" indent="180975" algn="just">
              <a:buNone/>
            </a:pPr>
            <a:r>
              <a:rPr lang="uk-UA" i="1" dirty="0" smtClean="0"/>
              <a:t>1) коли договір страхування набуває чинності з моменту надходження першого внеску;</a:t>
            </a:r>
            <a:endParaRPr lang="uk-UA" dirty="0" smtClean="0"/>
          </a:p>
          <a:p>
            <a:pPr marL="179388" indent="180975" algn="just">
              <a:buNone/>
            </a:pPr>
            <a:r>
              <a:rPr lang="uk-UA" i="1" dirty="0" smtClean="0"/>
              <a:t>2) коли договір страхування набуває чинності з указаної у ньому дати;</a:t>
            </a:r>
            <a:endParaRPr lang="uk-UA" dirty="0" smtClean="0"/>
          </a:p>
          <a:p>
            <a:pPr marL="179388" indent="180975" algn="just">
              <a:buNone/>
            </a:pPr>
            <a:r>
              <a:rPr lang="uk-UA" i="1" dirty="0" smtClean="0"/>
              <a:t>3) отримання страхових платежів до набрання чинності договору страхування.</a:t>
            </a:r>
            <a:endParaRPr lang="uk-UA"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Задача</a:t>
            </a:r>
            <a:endParaRPr lang="ru-RU" dirty="0"/>
          </a:p>
        </p:txBody>
      </p:sp>
      <p:pic>
        <p:nvPicPr>
          <p:cNvPr id="1026" name="Picture 2"/>
          <p:cNvPicPr>
            <a:picLocks noChangeAspect="1" noChangeArrowheads="1"/>
          </p:cNvPicPr>
          <p:nvPr/>
        </p:nvPicPr>
        <p:blipFill>
          <a:blip r:embed="rId2" cstate="print"/>
          <a:srcRect l="23517" t="27188" r="29995" b="22610"/>
          <a:stretch>
            <a:fillRect/>
          </a:stretch>
        </p:blipFill>
        <p:spPr bwMode="auto">
          <a:xfrm>
            <a:off x="611560" y="1484784"/>
            <a:ext cx="7980181" cy="4845110"/>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558196" y="2967335"/>
            <a:ext cx="6027612" cy="923330"/>
          </a:xfrm>
          <a:prstGeom prst="rect">
            <a:avLst/>
          </a:prstGeom>
          <a:noFill/>
        </p:spPr>
        <p:txBody>
          <a:bodyPr wrap="none" lIns="91440" tIns="45720" rIns="91440" bIns="45720">
            <a:spAutoFit/>
          </a:bodyPr>
          <a:lstStyle/>
          <a:p>
            <a:pPr algn="ctr"/>
            <a:r>
              <a:rPr lang="uk-UA" sz="5400" b="1" cap="none" spc="0" dirty="0" smtClean="0">
                <a:ln w="12700">
                  <a:solidFill>
                    <a:srgbClr val="C00000"/>
                  </a:solidFill>
                  <a:prstDash val="solid"/>
                </a:ln>
                <a:solidFill>
                  <a:schemeClr val="bg2">
                    <a:tint val="85000"/>
                    <a:satMod val="155000"/>
                  </a:schemeClr>
                </a:solidFill>
                <a:effectLst>
                  <a:outerShdw blurRad="41275" dist="20320" dir="1800000" algn="tl" rotWithShape="0">
                    <a:srgbClr val="000000">
                      <a:alpha val="40000"/>
                    </a:srgbClr>
                  </a:outerShdw>
                </a:effectLst>
              </a:rPr>
              <a:t>Дякую за увагу!</a:t>
            </a:r>
            <a:endParaRPr lang="uk-UA" sz="5400" b="1" cap="none" spc="0" dirty="0">
              <a:ln w="12700">
                <a:solidFill>
                  <a:srgbClr val="C00000"/>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301752" y="2132856"/>
            <a:ext cx="8503920" cy="3966192"/>
          </a:xfrm>
        </p:spPr>
        <p:txBody>
          <a:bodyPr/>
          <a:lstStyle/>
          <a:p>
            <a:pPr marL="179388" indent="269875" algn="just">
              <a:buNone/>
            </a:pPr>
            <a:r>
              <a:rPr lang="uk-UA" dirty="0" smtClean="0"/>
              <a:t>Бухгалтерський облік у страховій діяльності має певні особливості. Йому притаманні особливі бухгалтерські рахунки, особливі фінансові операції, а також те, що окремі стандарти (положення) бухгалтерського обліку, що затверджені Міністерством фінансів України, на страхову діяльність не розповсюджуються.</a:t>
            </a:r>
            <a:endParaRPr lang="uk-U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Термінологія</a:t>
            </a:r>
            <a:endParaRPr lang="ru-RU" dirty="0"/>
          </a:p>
        </p:txBody>
      </p:sp>
      <p:sp>
        <p:nvSpPr>
          <p:cNvPr id="3" name="Содержимое 2"/>
          <p:cNvSpPr>
            <a:spLocks noGrp="1"/>
          </p:cNvSpPr>
          <p:nvPr>
            <p:ph sz="quarter" idx="1"/>
          </p:nvPr>
        </p:nvSpPr>
        <p:spPr/>
        <p:txBody>
          <a:bodyPr>
            <a:normAutofit fontScale="92500" lnSpcReduction="20000"/>
          </a:bodyPr>
          <a:lstStyle/>
          <a:p>
            <a:pPr marL="179388" indent="180975" algn="just">
              <a:buNone/>
            </a:pPr>
            <a:r>
              <a:rPr lang="uk-UA" b="1" dirty="0" smtClean="0"/>
              <a:t>Страхування</a:t>
            </a:r>
            <a:r>
              <a:rPr lang="uk-UA" dirty="0" smtClean="0"/>
              <a:t> - це вид цивільно-правових відносин щодо захисту майнових інтересів громадян та юридичних осіб у разі настання певних подій (страхових випадків), визначених договором страхування або чинним законодавством, за рахунок грошових фондів, що формуються шляхом сплати громадянами та юридичними особами страхових платежів (страхових внесків, страхових премій) та доходів від розміщення коштів цих фондів.</a:t>
            </a:r>
          </a:p>
          <a:p>
            <a:pPr marL="179388" indent="180975" algn="just">
              <a:buNone/>
            </a:pPr>
            <a:r>
              <a:rPr lang="uk-UA" b="1" dirty="0" smtClean="0"/>
              <a:t>Страховий платіж</a:t>
            </a:r>
            <a:r>
              <a:rPr lang="uk-UA" dirty="0" smtClean="0"/>
              <a:t> (страховий внесок, страхова премія) - це плата за страхування, яку страхувальник зобов’язаний внести страховику згідно з договором страхування.</a:t>
            </a:r>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Термінологія</a:t>
            </a:r>
            <a:endParaRPr lang="ru-RU" dirty="0"/>
          </a:p>
        </p:txBody>
      </p:sp>
      <p:sp>
        <p:nvSpPr>
          <p:cNvPr id="3" name="Содержимое 2"/>
          <p:cNvSpPr>
            <a:spLocks noGrp="1"/>
          </p:cNvSpPr>
          <p:nvPr>
            <p:ph sz="quarter" idx="1"/>
          </p:nvPr>
        </p:nvSpPr>
        <p:spPr/>
        <p:txBody>
          <a:bodyPr>
            <a:normAutofit fontScale="85000" lnSpcReduction="20000"/>
          </a:bodyPr>
          <a:lstStyle/>
          <a:p>
            <a:pPr marL="179388" indent="180975" algn="just">
              <a:buNone/>
            </a:pPr>
            <a:r>
              <a:rPr lang="uk-UA" b="1" dirty="0" smtClean="0"/>
              <a:t>Страховиками визнаються</a:t>
            </a:r>
            <a:r>
              <a:rPr lang="uk-UA" dirty="0" smtClean="0"/>
              <a:t> фінансові установи, які створені у формі акціонерних, повних, командитних товариств або товариств з додатковою відповідальністю згідно з Законом України "Про господарські товариства" з урахуванням особливостей, передбачених цим Законом, а також одержали у встановленому порядку ліцензію на здійснення страхової діяльності. Учасників страховика повинно бути не менше трьох. Страхова діяльність в Україні здійснюється виключно страховиками - резидентами України.</a:t>
            </a:r>
          </a:p>
          <a:p>
            <a:pPr marL="179388" indent="180975" algn="just">
              <a:buNone/>
            </a:pPr>
            <a:r>
              <a:rPr lang="uk-UA" b="1" dirty="0" smtClean="0"/>
              <a:t>Страхувальниками визнаються</a:t>
            </a:r>
            <a:r>
              <a:rPr lang="uk-UA" dirty="0" smtClean="0"/>
              <a:t> юридичні особи та дієздатні громадяни, які уклали із страховиками договори страхування або є страхувальниками відповідно до законодавства України.</a:t>
            </a: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301752" y="2060848"/>
            <a:ext cx="8503920" cy="3672408"/>
          </a:xfrm>
        </p:spPr>
        <p:txBody>
          <a:bodyPr>
            <a:normAutofit/>
          </a:bodyPr>
          <a:lstStyle/>
          <a:p>
            <a:pPr marL="179388" indent="0">
              <a:buNone/>
            </a:pPr>
            <a:r>
              <a:rPr lang="uk-UA" dirty="0" smtClean="0"/>
              <a:t>Предметом безпосередньої діяльності страховика може бути лише:</a:t>
            </a:r>
          </a:p>
          <a:p>
            <a:pPr marL="179388" indent="0"/>
            <a:r>
              <a:rPr lang="uk-UA" dirty="0" smtClean="0"/>
              <a:t>страхування, </a:t>
            </a:r>
          </a:p>
          <a:p>
            <a:pPr marL="179388" indent="0"/>
            <a:r>
              <a:rPr lang="uk-UA" dirty="0" smtClean="0"/>
              <a:t>перестрахування;</a:t>
            </a:r>
          </a:p>
          <a:p>
            <a:pPr marL="179388" indent="0"/>
            <a:r>
              <a:rPr lang="uk-UA" dirty="0" smtClean="0"/>
              <a:t>фінансова діяльність, пов’язана з формуванням, розміщенням страхових резервів та їх управлінням.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p:txBody>
          <a:bodyPr>
            <a:normAutofit fontScale="77500" lnSpcReduction="20000"/>
          </a:bodyPr>
          <a:lstStyle/>
          <a:p>
            <a:pPr marL="179388" indent="0" algn="just">
              <a:buNone/>
            </a:pPr>
            <a:r>
              <a:rPr lang="uk-UA" u="sng" dirty="0" smtClean="0"/>
              <a:t>Відповідно до ст. 30 Закону № 85</a:t>
            </a:r>
          </a:p>
          <a:p>
            <a:pPr marL="179388" indent="0" algn="just">
              <a:buNone/>
            </a:pPr>
            <a:r>
              <a:rPr lang="uk-UA" i="1" dirty="0" smtClean="0"/>
              <a:t>"страхові компанії (страховики) повинні створювати страхові резерви, достатні для майбутніх виплат страхових сум і страхових відшкодувань".</a:t>
            </a:r>
          </a:p>
          <a:p>
            <a:pPr marL="179388" indent="0" algn="just">
              <a:buNone/>
            </a:pPr>
            <a:endParaRPr lang="uk-UA" i="1" dirty="0" smtClean="0"/>
          </a:p>
          <a:p>
            <a:pPr marL="179388" indent="0" algn="just">
              <a:buNone/>
            </a:pPr>
            <a:r>
              <a:rPr lang="uk-UA" dirty="0" smtClean="0"/>
              <a:t>З урахуванням цього, Планом рахунків передбачений рахунок 49 "Страхові резерви". Цей рахунок має такі субрахунки:</a:t>
            </a:r>
          </a:p>
          <a:p>
            <a:pPr marL="179388" indent="0" algn="just">
              <a:buNone/>
            </a:pPr>
            <a:r>
              <a:rPr lang="uk-UA" dirty="0" smtClean="0"/>
              <a:t>492 "Резерви із страхування життя";</a:t>
            </a:r>
          </a:p>
          <a:p>
            <a:pPr marL="179388" indent="0" algn="just">
              <a:buNone/>
            </a:pPr>
            <a:r>
              <a:rPr lang="uk-UA" dirty="0" smtClean="0"/>
              <a:t>493 "Частка перестраховиків у технічних резервах";</a:t>
            </a:r>
          </a:p>
          <a:p>
            <a:pPr marL="179388" indent="0" algn="just">
              <a:buNone/>
            </a:pPr>
            <a:r>
              <a:rPr lang="uk-UA" dirty="0" smtClean="0"/>
              <a:t>494 "Частка перестраховиків у резервах із страхування життя";</a:t>
            </a:r>
          </a:p>
          <a:p>
            <a:pPr marL="179388" indent="0" algn="just">
              <a:buNone/>
            </a:pPr>
            <a:r>
              <a:rPr lang="uk-UA" dirty="0" smtClean="0"/>
              <a:t>495 "Результат зміни технічних резервів";</a:t>
            </a:r>
          </a:p>
          <a:p>
            <a:pPr marL="179388" indent="0" algn="just">
              <a:buNone/>
            </a:pPr>
            <a:r>
              <a:rPr lang="uk-UA" dirty="0" smtClean="0"/>
              <a:t>496 "Результат зміни резервів із страхування життя";</a:t>
            </a:r>
          </a:p>
          <a:p>
            <a:pPr marL="179388" indent="0" algn="just">
              <a:buNone/>
            </a:pPr>
            <a:r>
              <a:rPr lang="uk-UA" dirty="0" smtClean="0"/>
              <a:t>497 "Результат зміни резервів незароблених премій"; </a:t>
            </a:r>
          </a:p>
          <a:p>
            <a:pPr marL="179388" indent="0" algn="just">
              <a:buNone/>
            </a:pPr>
            <a:r>
              <a:rPr lang="uk-UA" dirty="0" smtClean="0"/>
              <a:t>498 "Результат зміни резервів збитків".</a:t>
            </a:r>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301752" y="1527048"/>
            <a:ext cx="8503920" cy="4782272"/>
          </a:xfrm>
        </p:spPr>
        <p:txBody>
          <a:bodyPr>
            <a:normAutofit lnSpcReduction="10000"/>
          </a:bodyPr>
          <a:lstStyle/>
          <a:p>
            <a:pPr marL="179388" indent="180975" algn="just">
              <a:buNone/>
            </a:pPr>
            <a:r>
              <a:rPr lang="uk-UA" dirty="0" smtClean="0"/>
              <a:t>Організація бухгалтерського обліку і звітності в страхових компаніях України базується на вимогах, загальних для всіх суб’єктів підприємницької діяльності. </a:t>
            </a:r>
          </a:p>
          <a:p>
            <a:pPr marL="179388" indent="180975" algn="just">
              <a:buNone/>
            </a:pPr>
            <a:endParaRPr lang="uk-UA" dirty="0" smtClean="0"/>
          </a:p>
          <a:p>
            <a:pPr marL="179388" indent="180975" algn="just">
              <a:buNone/>
            </a:pPr>
            <a:r>
              <a:rPr lang="uk-UA" dirty="0" smtClean="0"/>
              <a:t>Ці вимоги викладені в Законі України «Про бухгалтерський облік та фінансову звітність на Україні» від 16.07.99 № 996-ХІV, а також у наказі Міністерства фінансів України «Про затвердження Плану рахунків бухгалтерського обліку та Інструкції про його застосування» від 30.11.99 № 291. </a:t>
            </a:r>
            <a:endParaRPr lang="uk-U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301752" y="1412776"/>
            <a:ext cx="8503920" cy="5184576"/>
          </a:xfrm>
        </p:spPr>
        <p:txBody>
          <a:bodyPr>
            <a:normAutofit fontScale="85000" lnSpcReduction="20000"/>
          </a:bodyPr>
          <a:lstStyle/>
          <a:p>
            <a:pPr marL="179388" indent="180975" algn="just">
              <a:buNone/>
            </a:pPr>
            <a:r>
              <a:rPr lang="uk-UA" dirty="0" smtClean="0"/>
              <a:t>Страхові компанії України здебільшого використовують у своїй діяльності журнально-ордерну форму бухгалтерського обліку.</a:t>
            </a:r>
          </a:p>
          <a:p>
            <a:pPr marL="179388" indent="180975" algn="just">
              <a:buNone/>
            </a:pPr>
            <a:endParaRPr lang="uk-UA" dirty="0" smtClean="0"/>
          </a:p>
          <a:p>
            <a:pPr marL="179388" indent="180975" algn="just">
              <a:buNone/>
            </a:pPr>
            <a:r>
              <a:rPr lang="uk-UA" dirty="0" smtClean="0"/>
              <a:t>Зазвичай використовують такі журнали-ордери: </a:t>
            </a:r>
          </a:p>
          <a:p>
            <a:pPr marL="179388" indent="180975" algn="just"/>
            <a:r>
              <a:rPr lang="uk-UA" dirty="0" smtClean="0"/>
              <a:t>«Каса», </a:t>
            </a:r>
          </a:p>
          <a:p>
            <a:pPr marL="179388" indent="180975" algn="just"/>
            <a:r>
              <a:rPr lang="uk-UA" dirty="0" smtClean="0"/>
              <a:t>«Поточний рахунок», </a:t>
            </a:r>
          </a:p>
          <a:p>
            <a:pPr marL="179388" indent="180975" algn="just"/>
            <a:r>
              <a:rPr lang="uk-UA" dirty="0" smtClean="0"/>
              <a:t>«Підзвітні особи», </a:t>
            </a:r>
          </a:p>
          <a:p>
            <a:pPr marL="179388" indent="180975" algn="just"/>
            <a:r>
              <a:rPr lang="uk-UA" dirty="0" smtClean="0"/>
              <a:t>«Розрахунки по заробітній платі», </a:t>
            </a:r>
          </a:p>
          <a:p>
            <a:pPr marL="179388" indent="180975" algn="just"/>
            <a:r>
              <a:rPr lang="uk-UA" dirty="0" smtClean="0"/>
              <a:t>«Інші операції». </a:t>
            </a:r>
          </a:p>
          <a:p>
            <a:pPr marL="179388" indent="180975" algn="just"/>
            <a:endParaRPr lang="uk-UA" dirty="0" smtClean="0"/>
          </a:p>
          <a:p>
            <a:pPr marL="179388" indent="180975" algn="just">
              <a:buNone/>
            </a:pPr>
            <a:r>
              <a:rPr lang="uk-UA" dirty="0" smtClean="0"/>
              <a:t>Кількість і характер журналів-ордерів, необхідних для забезпечення якісного бухгалтерського обліку, визнача­ють головні бухгалтери страхових компаній на свій розсуд.</a:t>
            </a:r>
            <a:endParaRPr lang="uk-UA"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88640"/>
            <a:ext cx="8964488" cy="864096"/>
          </a:xfrm>
        </p:spPr>
        <p:txBody>
          <a:bodyPr>
            <a:noAutofit/>
          </a:bodyPr>
          <a:lstStyle/>
          <a:p>
            <a:r>
              <a:rPr lang="uk-UA" sz="2000" dirty="0" smtClean="0"/>
              <a:t>Рис. 1. Схема документообігу при застосуванні журнально-ордерної форми бухгалтерського обліку в страхових компаніях.</a:t>
            </a:r>
            <a:endParaRPr lang="uk-UA" sz="2000" dirty="0"/>
          </a:p>
        </p:txBody>
      </p:sp>
      <p:pic>
        <p:nvPicPr>
          <p:cNvPr id="4" name="Содержимое 3" descr="img-vk8Z7b.png"/>
          <p:cNvPicPr>
            <a:picLocks noGrp="1" noChangeAspect="1"/>
          </p:cNvPicPr>
          <p:nvPr>
            <p:ph sz="quarter" idx="1"/>
          </p:nvPr>
        </p:nvPicPr>
        <p:blipFill>
          <a:blip r:embed="rId2" cstate="print"/>
          <a:stretch>
            <a:fillRect/>
          </a:stretch>
        </p:blipFill>
        <p:spPr>
          <a:xfrm>
            <a:off x="1043781" y="1560512"/>
            <a:ext cx="7019925" cy="4505325"/>
          </a:xfrm>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Официальная">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Официальная">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Официальная">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18</TotalTime>
  <Words>304</Words>
  <Application>Microsoft Office PowerPoint</Application>
  <PresentationFormat>Экран (4:3)</PresentationFormat>
  <Paragraphs>50</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Официальная</vt:lpstr>
      <vt:lpstr>Організація бухгалтерського обліку страхових компаній</vt:lpstr>
      <vt:lpstr>Презентация PowerPoint</vt:lpstr>
      <vt:lpstr>Термінологія</vt:lpstr>
      <vt:lpstr>Термінологія</vt:lpstr>
      <vt:lpstr>Презентация PowerPoint</vt:lpstr>
      <vt:lpstr>Презентация PowerPoint</vt:lpstr>
      <vt:lpstr>Презентация PowerPoint</vt:lpstr>
      <vt:lpstr>Презентация PowerPoint</vt:lpstr>
      <vt:lpstr>Рис. 1. Схема документообігу при застосуванні журнально-ордерної форми бухгалтерського обліку в страхових компаніях.</vt:lpstr>
      <vt:lpstr>Задача</vt:lpstr>
      <vt:lpstr>Задача</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Організація бухгалтерського обліку страхових компаній</dc:title>
  <dc:creator>Зайка</dc:creator>
  <cp:lastModifiedBy>Irina</cp:lastModifiedBy>
  <cp:revision>3</cp:revision>
  <dcterms:created xsi:type="dcterms:W3CDTF">2018-09-27T17:01:35Z</dcterms:created>
  <dcterms:modified xsi:type="dcterms:W3CDTF">2018-10-09T07:11:44Z</dcterms:modified>
</cp:coreProperties>
</file>