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D8B7-01B5-449F-8F48-4C0E291DA152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E91512-B5FC-4D28-92AC-32C41FBEF85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D8B7-01B5-449F-8F48-4C0E291DA152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1512-B5FC-4D28-92AC-32C41FBEF8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D8B7-01B5-449F-8F48-4C0E291DA152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1512-B5FC-4D28-92AC-32C41FBEF8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CBD8B7-01B5-449F-8F48-4C0E291DA152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EE91512-B5FC-4D28-92AC-32C41FBEF85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D8B7-01B5-449F-8F48-4C0E291DA152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1512-B5FC-4D28-92AC-32C41FBEF85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D8B7-01B5-449F-8F48-4C0E291DA152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1512-B5FC-4D28-92AC-32C41FBEF85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1512-B5FC-4D28-92AC-32C41FBEF8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D8B7-01B5-449F-8F48-4C0E291DA152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D8B7-01B5-449F-8F48-4C0E291DA152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1512-B5FC-4D28-92AC-32C41FBEF85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D8B7-01B5-449F-8F48-4C0E291DA152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1512-B5FC-4D28-92AC-32C41FBEF8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CBD8B7-01B5-449F-8F48-4C0E291DA152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E91512-B5FC-4D28-92AC-32C41FBEF8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D8B7-01B5-449F-8F48-4C0E291DA152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E91512-B5FC-4D28-92AC-32C41FBEF8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CBD8B7-01B5-449F-8F48-4C0E291DA152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EE91512-B5FC-4D28-92AC-32C41FBEF85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Основи токсикології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7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6</a:t>
            </a:r>
            <a:r>
              <a:rPr lang="ru-RU" dirty="0" smtClean="0"/>
              <a:t>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кумулятивні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загибель</a:t>
            </a:r>
            <a:r>
              <a:rPr lang="ru-RU" dirty="0" smtClean="0"/>
              <a:t> 50%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спостерігалася</a:t>
            </a:r>
            <a:r>
              <a:rPr lang="ru-RU" dirty="0" smtClean="0"/>
              <a:t> при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: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при</a:t>
            </a:r>
            <a:r>
              <a:rPr lang="ru-RU" dirty="0" smtClean="0"/>
              <a:t> </a:t>
            </a:r>
            <a:r>
              <a:rPr lang="ru-RU" dirty="0" err="1" smtClean="0"/>
              <a:t>введенні</a:t>
            </a:r>
            <a:r>
              <a:rPr lang="ru-RU" dirty="0" smtClean="0"/>
              <a:t> одноразово 16 мг/кг та при 3-х кратному </a:t>
            </a:r>
            <a:r>
              <a:rPr lang="ru-RU" dirty="0" err="1" smtClean="0"/>
              <a:t>введенні</a:t>
            </a:r>
            <a:r>
              <a:rPr lang="ru-RU" dirty="0" smtClean="0"/>
              <a:t> 1/13 </a:t>
            </a:r>
            <a:r>
              <a:rPr lang="ru-RU" i="1" dirty="0" smtClean="0"/>
              <a:t>DL50; а </a:t>
            </a:r>
            <a:r>
              <a:rPr lang="ru-RU" i="1" dirty="0" err="1" smtClean="0"/>
              <a:t>також</a:t>
            </a:r>
            <a:r>
              <a:rPr lang="ru-RU" i="1" dirty="0" smtClean="0"/>
              <a:t> при </a:t>
            </a:r>
            <a:r>
              <a:rPr lang="ru-RU" i="1" dirty="0" err="1" smtClean="0"/>
              <a:t>надходженні</a:t>
            </a:r>
            <a:r>
              <a:rPr lang="ru-RU" i="1" dirty="0" smtClean="0"/>
              <a:t> </a:t>
            </a:r>
            <a:r>
              <a:rPr lang="ru-RU" i="1" dirty="0" err="1" smtClean="0"/>
              <a:t>отрути</a:t>
            </a:r>
            <a:r>
              <a:rPr lang="ru-RU" i="1" dirty="0" smtClean="0"/>
              <a:t> </a:t>
            </a:r>
            <a:r>
              <a:rPr lang="ru-RU" i="1" dirty="0" err="1" smtClean="0"/>
              <a:t>протягом</a:t>
            </a:r>
            <a:r>
              <a:rPr lang="ru-RU" i="1" dirty="0" smtClean="0"/>
              <a:t> 12 </a:t>
            </a:r>
            <a:r>
              <a:rPr lang="ru-RU" i="1" dirty="0" err="1" smtClean="0"/>
              <a:t>днів</a:t>
            </a:r>
            <a:r>
              <a:rPr lang="ru-RU" i="1" dirty="0" smtClean="0"/>
              <a:t> у </a:t>
            </a:r>
            <a:r>
              <a:rPr lang="ru-RU" i="1" dirty="0" err="1" smtClean="0"/>
              <a:t>кількості</a:t>
            </a:r>
            <a:r>
              <a:rPr lang="ru-RU" i="1" dirty="0" smtClean="0"/>
              <a:t> 7 мг/кг. 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48478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7</a:t>
            </a:r>
            <a:r>
              <a:rPr lang="ru-RU" dirty="0" smtClean="0"/>
              <a:t>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кумулятивні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загибель</a:t>
            </a:r>
            <a:r>
              <a:rPr lang="ru-RU" dirty="0" smtClean="0"/>
              <a:t> 50%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спостерігалася</a:t>
            </a:r>
            <a:r>
              <a:rPr lang="ru-RU" dirty="0" smtClean="0"/>
              <a:t> при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: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при</a:t>
            </a:r>
            <a:r>
              <a:rPr lang="ru-RU" dirty="0" smtClean="0"/>
              <a:t> </a:t>
            </a:r>
            <a:r>
              <a:rPr lang="ru-RU" dirty="0" err="1" smtClean="0"/>
              <a:t>введенні</a:t>
            </a:r>
            <a:r>
              <a:rPr lang="ru-RU" dirty="0" smtClean="0"/>
              <a:t> одноразово 11 мг/кг та при 3-х кратному </a:t>
            </a:r>
            <a:r>
              <a:rPr lang="ru-RU" dirty="0" err="1" smtClean="0"/>
              <a:t>введенні</a:t>
            </a:r>
            <a:r>
              <a:rPr lang="ru-RU" dirty="0" smtClean="0"/>
              <a:t> 1/12 </a:t>
            </a:r>
            <a:r>
              <a:rPr lang="ru-RU" i="1" dirty="0" smtClean="0"/>
              <a:t>DL50; а </a:t>
            </a:r>
            <a:r>
              <a:rPr lang="ru-RU" i="1" dirty="0" err="1" smtClean="0"/>
              <a:t>також</a:t>
            </a:r>
            <a:r>
              <a:rPr lang="ru-RU" i="1" dirty="0" smtClean="0"/>
              <a:t> при </a:t>
            </a:r>
            <a:r>
              <a:rPr lang="ru-RU" i="1" dirty="0" err="1" smtClean="0"/>
              <a:t>надходженні</a:t>
            </a:r>
            <a:r>
              <a:rPr lang="ru-RU" i="1" dirty="0" smtClean="0"/>
              <a:t> </a:t>
            </a:r>
            <a:r>
              <a:rPr lang="ru-RU" i="1" dirty="0" err="1" smtClean="0"/>
              <a:t>отрути</a:t>
            </a:r>
            <a:r>
              <a:rPr lang="ru-RU" i="1" dirty="0" smtClean="0"/>
              <a:t> </a:t>
            </a:r>
            <a:r>
              <a:rPr lang="ru-RU" i="1" dirty="0" err="1" smtClean="0"/>
              <a:t>протягом</a:t>
            </a:r>
            <a:r>
              <a:rPr lang="ru-RU" i="1" dirty="0" smtClean="0"/>
              <a:t> 12 </a:t>
            </a:r>
            <a:r>
              <a:rPr lang="ru-RU" i="1" dirty="0" err="1" smtClean="0"/>
              <a:t>днів</a:t>
            </a:r>
            <a:r>
              <a:rPr lang="ru-RU" i="1" dirty="0" smtClean="0"/>
              <a:t> у </a:t>
            </a:r>
            <a:r>
              <a:rPr lang="ru-RU" i="1" dirty="0" err="1" smtClean="0"/>
              <a:t>кількості</a:t>
            </a:r>
            <a:r>
              <a:rPr lang="ru-RU" i="1" dirty="0" smtClean="0"/>
              <a:t> 5 мг/кг. 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85293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8</a:t>
            </a:r>
            <a:r>
              <a:rPr lang="ru-RU" dirty="0" smtClean="0"/>
              <a:t>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кумулятивні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загибель</a:t>
            </a:r>
            <a:r>
              <a:rPr lang="ru-RU" dirty="0" smtClean="0"/>
              <a:t> 50%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спостерігалася</a:t>
            </a:r>
            <a:r>
              <a:rPr lang="ru-RU" dirty="0" smtClean="0"/>
              <a:t> при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: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при</a:t>
            </a:r>
            <a:r>
              <a:rPr lang="ru-RU" dirty="0" smtClean="0"/>
              <a:t> </a:t>
            </a:r>
            <a:r>
              <a:rPr lang="ru-RU" dirty="0" err="1" smtClean="0"/>
              <a:t>введенні</a:t>
            </a:r>
            <a:r>
              <a:rPr lang="ru-RU" dirty="0" smtClean="0"/>
              <a:t> одноразово 21 мг/кг та при 3-х кратному </a:t>
            </a:r>
            <a:r>
              <a:rPr lang="ru-RU" dirty="0" err="1" smtClean="0"/>
              <a:t>введенні</a:t>
            </a:r>
            <a:r>
              <a:rPr lang="ru-RU" dirty="0" smtClean="0"/>
              <a:t> 1/13 </a:t>
            </a:r>
            <a:r>
              <a:rPr lang="ru-RU" i="1" dirty="0" smtClean="0"/>
              <a:t>DL50; а </a:t>
            </a:r>
            <a:r>
              <a:rPr lang="ru-RU" i="1" dirty="0" err="1" smtClean="0"/>
              <a:t>також</a:t>
            </a:r>
            <a:r>
              <a:rPr lang="ru-RU" i="1" dirty="0" smtClean="0"/>
              <a:t> при </a:t>
            </a:r>
            <a:r>
              <a:rPr lang="ru-RU" i="1" dirty="0" err="1" smtClean="0"/>
              <a:t>надходженні</a:t>
            </a:r>
            <a:r>
              <a:rPr lang="ru-RU" i="1" dirty="0" smtClean="0"/>
              <a:t> </a:t>
            </a:r>
            <a:r>
              <a:rPr lang="ru-RU" i="1" dirty="0" err="1" smtClean="0"/>
              <a:t>отрути</a:t>
            </a:r>
            <a:r>
              <a:rPr lang="ru-RU" i="1" dirty="0" smtClean="0"/>
              <a:t> </a:t>
            </a:r>
            <a:r>
              <a:rPr lang="ru-RU" i="1" dirty="0" err="1" smtClean="0"/>
              <a:t>протягом</a:t>
            </a:r>
            <a:r>
              <a:rPr lang="ru-RU" i="1" dirty="0" smtClean="0"/>
              <a:t> 12 </a:t>
            </a:r>
            <a:r>
              <a:rPr lang="ru-RU" i="1" dirty="0" err="1" smtClean="0"/>
              <a:t>днів</a:t>
            </a:r>
            <a:r>
              <a:rPr lang="ru-RU" i="1" dirty="0" smtClean="0"/>
              <a:t> у </a:t>
            </a:r>
            <a:r>
              <a:rPr lang="ru-RU" i="1" dirty="0" err="1" smtClean="0"/>
              <a:t>кількості</a:t>
            </a:r>
            <a:r>
              <a:rPr lang="ru-RU" i="1" dirty="0" smtClean="0"/>
              <a:t> 5 мг/кг. 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908720"/>
            <a:ext cx="8352928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Тема: ВИЗНАЧЕННЯ КУМУЛЯТИВНИХ ВЛАСТИВОСТЕЙ ТОКСИЧНИХ РЕЧОВИН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988840"/>
            <a:ext cx="8748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Мета: </a:t>
            </a:r>
            <a:r>
              <a:rPr lang="ru-RU" b="1" i="1" dirty="0" err="1"/>
              <a:t>вивчити</a:t>
            </a:r>
            <a:r>
              <a:rPr lang="ru-RU" b="1" i="1" dirty="0"/>
              <a:t> </a:t>
            </a:r>
            <a:r>
              <a:rPr lang="ru-RU" b="1" i="1" dirty="0" err="1"/>
              <a:t>сутність</a:t>
            </a:r>
            <a:r>
              <a:rPr lang="ru-RU" b="1" i="1" dirty="0"/>
              <a:t> </a:t>
            </a:r>
            <a:r>
              <a:rPr lang="ru-RU" b="1" i="1" dirty="0" err="1"/>
              <a:t>процесу</a:t>
            </a:r>
            <a:r>
              <a:rPr lang="ru-RU" b="1" i="1" dirty="0"/>
              <a:t> </a:t>
            </a:r>
            <a:r>
              <a:rPr lang="ru-RU" b="1" i="1" dirty="0" err="1"/>
              <a:t>кумуляції</a:t>
            </a:r>
            <a:r>
              <a:rPr lang="ru-RU" b="1" i="1" dirty="0"/>
              <a:t> </a:t>
            </a:r>
            <a:r>
              <a:rPr lang="ru-RU" b="1" i="1" dirty="0" err="1"/>
              <a:t>хімічних</a:t>
            </a:r>
            <a:r>
              <a:rPr lang="ru-RU" b="1" i="1" dirty="0"/>
              <a:t> </a:t>
            </a:r>
            <a:r>
              <a:rPr lang="ru-RU" b="1" i="1" dirty="0" err="1"/>
              <a:t>речовин</a:t>
            </a:r>
            <a:r>
              <a:rPr lang="ru-RU" b="1" i="1" dirty="0"/>
              <a:t>, </a:t>
            </a:r>
            <a:r>
              <a:rPr lang="ru-RU" b="1" i="1" dirty="0" err="1"/>
              <a:t>визначити</a:t>
            </a:r>
            <a:r>
              <a:rPr lang="ru-RU" b="1" i="1" dirty="0"/>
              <a:t> </a:t>
            </a:r>
            <a:r>
              <a:rPr lang="ru-RU" b="1" i="1" dirty="0" err="1"/>
              <a:t>кумулятивні</a:t>
            </a:r>
            <a:r>
              <a:rPr lang="ru-RU" b="1" i="1" dirty="0"/>
              <a:t> </a:t>
            </a:r>
            <a:r>
              <a:rPr lang="ru-RU" b="1" i="1" dirty="0" err="1"/>
              <a:t>властивості</a:t>
            </a:r>
            <a:r>
              <a:rPr lang="ru-RU" b="1" i="1" dirty="0"/>
              <a:t> </a:t>
            </a:r>
            <a:r>
              <a:rPr lang="ru-RU" b="1" i="1" dirty="0" err="1"/>
              <a:t>токсикантів</a:t>
            </a:r>
            <a:r>
              <a:rPr lang="ru-RU" b="1" i="1" dirty="0"/>
              <a:t> за </a:t>
            </a:r>
            <a:r>
              <a:rPr lang="ru-RU" b="1" i="1" dirty="0" err="1"/>
              <a:t>кількісними</a:t>
            </a:r>
            <a:r>
              <a:rPr lang="ru-RU" b="1" i="1" dirty="0"/>
              <a:t> </a:t>
            </a:r>
            <a:r>
              <a:rPr lang="ru-RU" b="1" i="1" dirty="0" err="1"/>
              <a:t>ознаками</a:t>
            </a:r>
            <a:r>
              <a:rPr lang="ru-RU" b="1" i="1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3671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Одним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провідних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обумовлюють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хронічного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,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 (</a:t>
            </a:r>
            <a:r>
              <a:rPr lang="ru-RU" dirty="0" err="1"/>
              <a:t>накопичення</a:t>
            </a:r>
            <a:r>
              <a:rPr lang="ru-RU" dirty="0"/>
              <a:t>, </a:t>
            </a:r>
            <a:r>
              <a:rPr lang="ru-RU" dirty="0" err="1"/>
              <a:t>біоакумуляції</a:t>
            </a:r>
            <a:r>
              <a:rPr lang="ru-RU" dirty="0"/>
              <a:t>, </a:t>
            </a:r>
            <a:r>
              <a:rPr lang="ru-RU" dirty="0" err="1"/>
              <a:t>депонування</a:t>
            </a:r>
            <a:r>
              <a:rPr lang="ru-RU" dirty="0"/>
              <a:t>)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викликаних</a:t>
            </a:r>
            <a:r>
              <a:rPr lang="ru-RU" dirty="0"/>
              <a:t> нею </a:t>
            </a:r>
            <a:r>
              <a:rPr lang="ru-RU" dirty="0" err="1"/>
              <a:t>змін</a:t>
            </a:r>
            <a:r>
              <a:rPr lang="ru-RU" dirty="0"/>
              <a:t>. </a:t>
            </a:r>
          </a:p>
          <a:p>
            <a:r>
              <a:rPr lang="ru-RU" dirty="0" err="1"/>
              <a:t>Кумуляція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при </a:t>
            </a:r>
            <a:r>
              <a:rPr lang="ru-RU" dirty="0" err="1"/>
              <a:t>комплексоутворенні</a:t>
            </a:r>
            <a:r>
              <a:rPr lang="ru-RU" dirty="0"/>
              <a:t> </a:t>
            </a:r>
            <a:r>
              <a:rPr lang="ru-RU" dirty="0" err="1"/>
              <a:t>шкідливої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міцному</a:t>
            </a:r>
            <a:r>
              <a:rPr lang="ru-RU" dirty="0"/>
              <a:t> </a:t>
            </a:r>
            <a:r>
              <a:rPr lang="ru-RU" dirty="0" err="1"/>
              <a:t>зв'язуванні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в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Так,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стронцію</a:t>
            </a:r>
            <a:r>
              <a:rPr lang="ru-RU" dirty="0"/>
              <a:t> в </a:t>
            </a:r>
            <a:r>
              <a:rPr lang="ru-RU" dirty="0" err="1"/>
              <a:t>кістках</a:t>
            </a:r>
            <a:r>
              <a:rPr lang="ru-RU" dirty="0"/>
              <a:t>, йоду в </a:t>
            </a:r>
            <a:r>
              <a:rPr lang="ru-RU" dirty="0" err="1"/>
              <a:t>щитовидній</a:t>
            </a:r>
            <a:r>
              <a:rPr lang="ru-RU" dirty="0"/>
              <a:t> </a:t>
            </a:r>
            <a:r>
              <a:rPr lang="ru-RU" dirty="0" err="1"/>
              <a:t>залозі</a:t>
            </a:r>
            <a:r>
              <a:rPr lang="ru-RU" dirty="0"/>
              <a:t>,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у </a:t>
            </a:r>
            <a:r>
              <a:rPr lang="ru-RU" dirty="0" err="1"/>
              <a:t>нирках</a:t>
            </a:r>
            <a:r>
              <a:rPr lang="ru-RU" dirty="0"/>
              <a:t>,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хлорорганічних</a:t>
            </a:r>
            <a:r>
              <a:rPr lang="ru-RU" dirty="0"/>
              <a:t> </a:t>
            </a:r>
            <a:r>
              <a:rPr lang="ru-RU" dirty="0" err="1"/>
              <a:t>інсектицидів</a:t>
            </a:r>
            <a:r>
              <a:rPr lang="ru-RU" dirty="0"/>
              <a:t> в </a:t>
            </a:r>
            <a:r>
              <a:rPr lang="ru-RU" dirty="0" err="1"/>
              <a:t>жировій</a:t>
            </a:r>
            <a:r>
              <a:rPr lang="ru-RU" dirty="0"/>
              <a:t> </a:t>
            </a:r>
            <a:r>
              <a:rPr lang="ru-RU" dirty="0" err="1"/>
              <a:t>тканині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т.п. </a:t>
            </a:r>
          </a:p>
          <a:p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кумулятивної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перш за все </a:t>
            </a:r>
            <a:r>
              <a:rPr lang="ru-RU" dirty="0" err="1"/>
              <a:t>необхідно</a:t>
            </a:r>
            <a:r>
              <a:rPr lang="ru-RU" dirty="0"/>
              <a:t> при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часто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коли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незначні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часу (а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одного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поколінь</a:t>
            </a:r>
            <a:r>
              <a:rPr lang="ru-RU" dirty="0"/>
              <a:t>) шляхом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в </a:t>
            </a:r>
            <a:r>
              <a:rPr lang="ru-RU" dirty="0" err="1"/>
              <a:t>трофічних</a:t>
            </a:r>
            <a:r>
              <a:rPr lang="ru-RU" dirty="0"/>
              <a:t> (</a:t>
            </a:r>
            <a:r>
              <a:rPr lang="ru-RU" dirty="0" err="1"/>
              <a:t>харчових</a:t>
            </a:r>
            <a:r>
              <a:rPr lang="ru-RU" dirty="0"/>
              <a:t>) </a:t>
            </a:r>
            <a:r>
              <a:rPr lang="ru-RU" dirty="0" err="1"/>
              <a:t>ланцюгах</a:t>
            </a:r>
            <a:r>
              <a:rPr lang="ru-RU" dirty="0"/>
              <a:t>. </a:t>
            </a:r>
          </a:p>
          <a:p>
            <a:r>
              <a:rPr lang="ru-RU" dirty="0"/>
              <a:t>Так при </a:t>
            </a:r>
            <a:r>
              <a:rPr lang="ru-RU" dirty="0" err="1"/>
              <a:t>аналізі</a:t>
            </a:r>
            <a:r>
              <a:rPr lang="ru-RU" dirty="0"/>
              <a:t> </a:t>
            </a:r>
            <a:r>
              <a:rPr lang="ru-RU" dirty="0" err="1"/>
              <a:t>трагедії</a:t>
            </a:r>
            <a:r>
              <a:rPr lang="ru-RU" dirty="0"/>
              <a:t> </a:t>
            </a:r>
            <a:r>
              <a:rPr lang="ru-RU" dirty="0" err="1"/>
              <a:t>Мінамата</a:t>
            </a:r>
            <a:r>
              <a:rPr lang="ru-RU" dirty="0"/>
              <a:t>, </a:t>
            </a:r>
            <a:r>
              <a:rPr lang="ru-RU" dirty="0" err="1"/>
              <a:t>пов'язаної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масовим</a:t>
            </a:r>
            <a:r>
              <a:rPr lang="ru-RU" dirty="0"/>
              <a:t> </a:t>
            </a:r>
            <a:r>
              <a:rPr lang="ru-RU" dirty="0" err="1"/>
              <a:t>отруєнням</a:t>
            </a:r>
            <a:r>
              <a:rPr lang="ru-RU" dirty="0"/>
              <a:t> </a:t>
            </a:r>
            <a:r>
              <a:rPr lang="ru-RU" dirty="0" err="1"/>
              <a:t>ртуттю</a:t>
            </a:r>
            <a:r>
              <a:rPr lang="ru-RU" dirty="0"/>
              <a:t>,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відмічено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</a:t>
            </a:r>
            <a:r>
              <a:rPr lang="ru-RU" dirty="0"/>
              <a:t> </a:t>
            </a:r>
            <a:r>
              <a:rPr lang="ru-RU" dirty="0" err="1"/>
              <a:t>переході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трофічними</a:t>
            </a:r>
            <a:r>
              <a:rPr lang="ru-RU" dirty="0"/>
              <a:t> </a:t>
            </a:r>
            <a:r>
              <a:rPr lang="ru-RU" dirty="0" err="1"/>
              <a:t>ланцюгами</a:t>
            </a:r>
            <a:r>
              <a:rPr lang="ru-RU" dirty="0"/>
              <a:t> «вода – планктон – птах – </a:t>
            </a:r>
            <a:r>
              <a:rPr lang="ru-RU" dirty="0" err="1"/>
              <a:t>людина</a:t>
            </a:r>
            <a:r>
              <a:rPr lang="ru-RU" dirty="0"/>
              <a:t>»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ртуті</a:t>
            </a:r>
            <a:r>
              <a:rPr lang="ru-RU" dirty="0"/>
              <a:t> </a:t>
            </a:r>
            <a:r>
              <a:rPr lang="ru-RU" dirty="0" err="1"/>
              <a:t>зростала</a:t>
            </a:r>
            <a:r>
              <a:rPr lang="ru-RU" dirty="0"/>
              <a:t> в 105 </a:t>
            </a:r>
            <a:r>
              <a:rPr lang="ru-RU" dirty="0" err="1"/>
              <a:t>разів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в 10 </a:t>
            </a:r>
            <a:r>
              <a:rPr lang="ru-RU" dirty="0" err="1"/>
              <a:t>разів</a:t>
            </a:r>
            <a:r>
              <a:rPr lang="ru-RU" dirty="0"/>
              <a:t> на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ланцюга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97346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Особливо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кумулятивних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для </a:t>
            </a:r>
            <a:r>
              <a:rPr lang="ru-RU" dirty="0" err="1"/>
              <a:t>промислової</a:t>
            </a:r>
            <a:r>
              <a:rPr lang="ru-RU" dirty="0"/>
              <a:t> </a:t>
            </a:r>
            <a:r>
              <a:rPr lang="ru-RU" dirty="0" err="1"/>
              <a:t>токсикології</a:t>
            </a:r>
            <a:r>
              <a:rPr lang="ru-RU" dirty="0"/>
              <a:t>, тому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 </a:t>
            </a:r>
            <a:r>
              <a:rPr lang="ru-RU" dirty="0" err="1"/>
              <a:t>враховується</a:t>
            </a:r>
            <a:r>
              <a:rPr lang="ru-RU" dirty="0"/>
              <a:t> при </a:t>
            </a:r>
            <a:r>
              <a:rPr lang="ru-RU" dirty="0" err="1"/>
              <a:t>переході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експериментальних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в «</a:t>
            </a:r>
            <a:r>
              <a:rPr lang="ru-RU" dirty="0" err="1"/>
              <a:t>хронічному</a:t>
            </a:r>
            <a:r>
              <a:rPr lang="ru-RU" dirty="0"/>
              <a:t>» </a:t>
            </a:r>
            <a:r>
              <a:rPr lang="ru-RU" dirty="0" err="1"/>
              <a:t>досліді</a:t>
            </a:r>
            <a:r>
              <a:rPr lang="ru-RU" dirty="0"/>
              <a:t>, до </a:t>
            </a:r>
            <a:r>
              <a:rPr lang="ru-RU" dirty="0" err="1"/>
              <a:t>гранично</a:t>
            </a:r>
            <a:r>
              <a:rPr lang="ru-RU" dirty="0"/>
              <a:t> </a:t>
            </a:r>
            <a:r>
              <a:rPr lang="ru-RU" dirty="0" err="1"/>
              <a:t>допустимих</a:t>
            </a:r>
            <a:r>
              <a:rPr lang="ru-RU" dirty="0"/>
              <a:t> </a:t>
            </a:r>
            <a:r>
              <a:rPr lang="ru-RU" dirty="0" err="1"/>
              <a:t>концентрацій</a:t>
            </a:r>
            <a:r>
              <a:rPr lang="ru-RU" dirty="0"/>
              <a:t> (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кумулятивні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гранично</a:t>
            </a:r>
            <a:r>
              <a:rPr lang="ru-RU" dirty="0"/>
              <a:t> допустима </a:t>
            </a:r>
            <a:r>
              <a:rPr lang="ru-RU" dirty="0" err="1"/>
              <a:t>концентрація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попереджає</a:t>
            </a:r>
            <a:r>
              <a:rPr lang="ru-RU" dirty="0"/>
              <a:t> </a:t>
            </a:r>
            <a:r>
              <a:rPr lang="ru-RU" dirty="0" err="1"/>
              <a:t>хронічне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). </a:t>
            </a:r>
          </a:p>
          <a:p>
            <a:r>
              <a:rPr lang="ru-RU" dirty="0" err="1"/>
              <a:t>Кількісна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кумулятивних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величиною </a:t>
            </a:r>
            <a:r>
              <a:rPr lang="ru-RU" dirty="0" err="1"/>
              <a:t>коефіцієнта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 та </a:t>
            </a:r>
            <a:r>
              <a:rPr lang="ru-RU" dirty="0" err="1"/>
              <a:t>індексу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. </a:t>
            </a:r>
          </a:p>
          <a:p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 (</a:t>
            </a:r>
            <a:r>
              <a:rPr lang="ru-RU" i="1" dirty="0" err="1"/>
              <a:t>Кк</a:t>
            </a:r>
            <a:r>
              <a:rPr lang="ru-RU" i="1" dirty="0"/>
              <a:t>) – </a:t>
            </a:r>
            <a:r>
              <a:rPr lang="ru-RU" i="1" dirty="0" err="1"/>
              <a:t>відношення</a:t>
            </a:r>
            <a:r>
              <a:rPr lang="ru-RU" i="1" dirty="0"/>
              <a:t> </a:t>
            </a:r>
            <a:r>
              <a:rPr lang="ru-RU" i="1" dirty="0" err="1"/>
              <a:t>сумарної</a:t>
            </a:r>
            <a:r>
              <a:rPr lang="ru-RU" i="1" dirty="0"/>
              <a:t> </a:t>
            </a:r>
            <a:r>
              <a:rPr lang="ru-RU" i="1" dirty="0" err="1"/>
              <a:t>дози</a:t>
            </a:r>
            <a:r>
              <a:rPr lang="ru-RU" i="1" dirty="0"/>
              <a:t> </a:t>
            </a:r>
            <a:r>
              <a:rPr lang="ru-RU" i="1" dirty="0" err="1"/>
              <a:t>отрути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викликає</a:t>
            </a:r>
            <a:r>
              <a:rPr lang="ru-RU" i="1" dirty="0"/>
              <a:t> </a:t>
            </a:r>
            <a:r>
              <a:rPr lang="ru-RU" i="1" dirty="0" err="1"/>
              <a:t>певний</a:t>
            </a:r>
            <a:r>
              <a:rPr lang="ru-RU" i="1" dirty="0"/>
              <a:t> </a:t>
            </a:r>
            <a:r>
              <a:rPr lang="ru-RU" i="1" dirty="0" err="1"/>
              <a:t>ефект</a:t>
            </a:r>
            <a:r>
              <a:rPr lang="ru-RU" i="1" dirty="0"/>
              <a:t> (</a:t>
            </a:r>
            <a:r>
              <a:rPr lang="ru-RU" i="1" dirty="0" err="1"/>
              <a:t>частіше</a:t>
            </a:r>
            <a:r>
              <a:rPr lang="ru-RU" i="1" dirty="0"/>
              <a:t> </a:t>
            </a:r>
            <a:r>
              <a:rPr lang="ru-RU" i="1" dirty="0" err="1"/>
              <a:t>смертельний</a:t>
            </a:r>
            <a:r>
              <a:rPr lang="ru-RU" i="1" dirty="0"/>
              <a:t>) у 50% </a:t>
            </a:r>
            <a:r>
              <a:rPr lang="ru-RU" i="1" dirty="0" err="1"/>
              <a:t>піддослідних</a:t>
            </a:r>
            <a:r>
              <a:rPr lang="ru-RU" i="1" dirty="0"/>
              <a:t> </a:t>
            </a:r>
            <a:r>
              <a:rPr lang="ru-RU" i="1" dirty="0" err="1"/>
              <a:t>тварин</a:t>
            </a:r>
            <a:r>
              <a:rPr lang="ru-RU" i="1" dirty="0"/>
              <a:t> при </a:t>
            </a:r>
            <a:r>
              <a:rPr lang="ru-RU" i="1" dirty="0" err="1"/>
              <a:t>багаторазовому</a:t>
            </a:r>
            <a:r>
              <a:rPr lang="ru-RU" i="1" dirty="0"/>
              <a:t> </a:t>
            </a:r>
            <a:r>
              <a:rPr lang="ru-RU" i="1" dirty="0" err="1"/>
              <a:t>добовому</a:t>
            </a:r>
            <a:r>
              <a:rPr lang="ru-RU" i="1" dirty="0"/>
              <a:t> </a:t>
            </a:r>
            <a:r>
              <a:rPr lang="ru-RU" i="1" dirty="0" err="1"/>
              <a:t>введенні</a:t>
            </a:r>
            <a:r>
              <a:rPr lang="ru-RU" i="1" dirty="0"/>
              <a:t>, до </a:t>
            </a:r>
            <a:r>
              <a:rPr lang="ru-RU" i="1" dirty="0" err="1"/>
              <a:t>величини</a:t>
            </a:r>
            <a:r>
              <a:rPr lang="ru-RU" i="1" dirty="0"/>
              <a:t> </a:t>
            </a:r>
            <a:r>
              <a:rPr lang="ru-RU" i="1" dirty="0" err="1"/>
              <a:t>дози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викликає</a:t>
            </a:r>
            <a:r>
              <a:rPr lang="ru-RU" i="1" dirty="0"/>
              <a:t> той же </a:t>
            </a:r>
            <a:r>
              <a:rPr lang="ru-RU" i="1" dirty="0" err="1"/>
              <a:t>ефект</a:t>
            </a:r>
            <a:r>
              <a:rPr lang="ru-RU" i="1" dirty="0"/>
              <a:t> при одноразовому </a:t>
            </a:r>
            <a:r>
              <a:rPr lang="ru-RU" i="1" dirty="0" err="1"/>
              <a:t>впливі</a:t>
            </a:r>
            <a:r>
              <a:rPr lang="ru-RU" i="1" dirty="0"/>
              <a:t>: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356992"/>
            <a:ext cx="1096318" cy="66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9512" y="4077073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r>
              <a:rPr lang="ru-RU" dirty="0"/>
              <a:t> </a:t>
            </a:r>
            <a:r>
              <a:rPr lang="ru-RU" dirty="0" err="1"/>
              <a:t>повторних</a:t>
            </a:r>
            <a:r>
              <a:rPr lang="ru-RU" dirty="0"/>
              <a:t> </a:t>
            </a:r>
            <a:r>
              <a:rPr lang="ru-RU" dirty="0" err="1"/>
              <a:t>дослідів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повторної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різним</a:t>
            </a:r>
            <a:r>
              <a:rPr lang="ru-RU" dirty="0"/>
              <a:t>. </a:t>
            </a:r>
          </a:p>
          <a:p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 (</a:t>
            </a:r>
            <a:r>
              <a:rPr lang="ru-RU" i="1" dirty="0" err="1"/>
              <a:t>Ск</a:t>
            </a:r>
            <a:r>
              <a:rPr lang="ru-RU" i="1" dirty="0"/>
              <a:t>) – величина, </a:t>
            </a:r>
            <a:r>
              <a:rPr lang="ru-RU" i="1" dirty="0" err="1"/>
              <a:t>зворотна</a:t>
            </a:r>
            <a:r>
              <a:rPr lang="ru-RU" i="1" dirty="0"/>
              <a:t> </a:t>
            </a:r>
            <a:r>
              <a:rPr lang="ru-RU" i="1" dirty="0" err="1"/>
              <a:t>інтенсивності</a:t>
            </a:r>
            <a:r>
              <a:rPr lang="ru-RU" i="1" dirty="0"/>
              <a:t> </a:t>
            </a:r>
            <a:r>
              <a:rPr lang="ru-RU" i="1" dirty="0" err="1"/>
              <a:t>кумуляції</a:t>
            </a:r>
            <a:r>
              <a:rPr lang="ru-RU" i="1" dirty="0"/>
              <a:t>: </a:t>
            </a:r>
            <a:r>
              <a:rPr lang="ru-RU" i="1" dirty="0" err="1"/>
              <a:t>чим</a:t>
            </a:r>
            <a:r>
              <a:rPr lang="ru-RU" i="1" dirty="0"/>
              <a:t> вона </a:t>
            </a:r>
            <a:r>
              <a:rPr lang="ru-RU" i="1" dirty="0" err="1"/>
              <a:t>менше</a:t>
            </a:r>
            <a:r>
              <a:rPr lang="ru-RU" i="1" dirty="0"/>
              <a:t>, </a:t>
            </a:r>
            <a:r>
              <a:rPr lang="ru-RU" i="1" dirty="0" err="1"/>
              <a:t>тим</a:t>
            </a:r>
            <a:r>
              <a:rPr lang="ru-RU" i="1" dirty="0"/>
              <a:t> </a:t>
            </a:r>
            <a:r>
              <a:rPr lang="ru-RU" i="1" dirty="0" err="1"/>
              <a:t>кумуляція</a:t>
            </a:r>
            <a:r>
              <a:rPr lang="ru-RU" i="1" dirty="0"/>
              <a:t> </a:t>
            </a:r>
            <a:r>
              <a:rPr lang="ru-RU" i="1" dirty="0" err="1"/>
              <a:t>більше</a:t>
            </a:r>
            <a:r>
              <a:rPr lang="ru-RU" i="1" dirty="0"/>
              <a:t> (форм</a:t>
            </a:r>
            <a:r>
              <a:rPr lang="ru-RU" i="1" dirty="0" smtClean="0"/>
              <a:t>.).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5373216"/>
            <a:ext cx="182420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712968" cy="179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кумулятивних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шкідливої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реальну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 </a:t>
            </a:r>
            <a:r>
              <a:rPr lang="ru-RU" dirty="0" err="1"/>
              <a:t>хронічної</a:t>
            </a:r>
            <a:r>
              <a:rPr lang="ru-RU" dirty="0"/>
              <a:t> </a:t>
            </a:r>
            <a:r>
              <a:rPr lang="ru-RU" dirty="0" err="1"/>
              <a:t>інтоксикації</a:t>
            </a:r>
            <a:r>
              <a:rPr lang="ru-RU" dirty="0"/>
              <a:t>, тому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 повинен </a:t>
            </a:r>
            <a:r>
              <a:rPr lang="ru-RU" dirty="0" err="1"/>
              <a:t>враховуватися</a:t>
            </a:r>
            <a:r>
              <a:rPr lang="ru-RU" dirty="0"/>
              <a:t> при </a:t>
            </a:r>
            <a:r>
              <a:rPr lang="ru-RU" dirty="0" err="1"/>
              <a:t>гігієнічній</a:t>
            </a:r>
            <a:r>
              <a:rPr lang="ru-RU" dirty="0"/>
              <a:t> </a:t>
            </a:r>
            <a:r>
              <a:rPr lang="ru-RU" dirty="0" err="1"/>
              <a:t>регламентації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в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. </a:t>
            </a:r>
          </a:p>
          <a:p>
            <a:r>
              <a:rPr lang="ru-RU" dirty="0"/>
              <a:t>Для </a:t>
            </a:r>
            <a:r>
              <a:rPr lang="ru-RU" dirty="0" err="1"/>
              <a:t>порівняльної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отрут до </a:t>
            </a:r>
            <a:r>
              <a:rPr lang="ru-RU" dirty="0" err="1"/>
              <a:t>кумуляції</a:t>
            </a:r>
            <a:r>
              <a:rPr lang="ru-RU" dirty="0"/>
              <a:t> за величиною </a:t>
            </a:r>
            <a:r>
              <a:rPr lang="ru-RU" i="1" dirty="0" err="1"/>
              <a:t>Kк</a:t>
            </a:r>
            <a:r>
              <a:rPr lang="ru-RU" i="1" dirty="0"/>
              <a:t> та </a:t>
            </a:r>
            <a:r>
              <a:rPr lang="ru-RU" i="1" dirty="0" err="1"/>
              <a:t>Ск</a:t>
            </a:r>
            <a:r>
              <a:rPr lang="ru-RU" i="1" dirty="0"/>
              <a:t> </a:t>
            </a:r>
            <a:r>
              <a:rPr lang="ru-RU" i="1" dirty="0" err="1"/>
              <a:t>запропонована</a:t>
            </a:r>
            <a:r>
              <a:rPr lang="ru-RU" i="1" dirty="0"/>
              <a:t> </a:t>
            </a:r>
            <a:r>
              <a:rPr lang="ru-RU" i="1" dirty="0" err="1"/>
              <a:t>відповідна</a:t>
            </a:r>
            <a:r>
              <a:rPr lang="ru-RU" i="1" dirty="0"/>
              <a:t> </a:t>
            </a:r>
            <a:r>
              <a:rPr lang="ru-RU" i="1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табл.1).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132856"/>
            <a:ext cx="6584849" cy="145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3645024"/>
            <a:ext cx="8748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Таким чином,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i="1" dirty="0" err="1"/>
              <a:t>Kк</a:t>
            </a:r>
            <a:r>
              <a:rPr lang="ru-RU" i="1" dirty="0"/>
              <a:t> </a:t>
            </a:r>
            <a:r>
              <a:rPr lang="ru-RU" i="1" dirty="0" err="1"/>
              <a:t>наближається</a:t>
            </a:r>
            <a:r>
              <a:rPr lang="ru-RU" i="1" dirty="0"/>
              <a:t> до </a:t>
            </a:r>
            <a:r>
              <a:rPr lang="ru-RU" i="1" dirty="0" err="1"/>
              <a:t>одиниці</a:t>
            </a:r>
            <a:r>
              <a:rPr lang="ru-RU" i="1" dirty="0"/>
              <a:t>, </a:t>
            </a:r>
            <a:r>
              <a:rPr lang="ru-RU" i="1" dirty="0" err="1"/>
              <a:t>тим</a:t>
            </a:r>
            <a:r>
              <a:rPr lang="ru-RU" i="1" dirty="0"/>
              <a:t> </a:t>
            </a:r>
            <a:r>
              <a:rPr lang="ru-RU" i="1" dirty="0" err="1"/>
              <a:t>більш</a:t>
            </a:r>
            <a:r>
              <a:rPr lang="ru-RU" i="1" dirty="0"/>
              <a:t> </a:t>
            </a:r>
            <a:r>
              <a:rPr lang="ru-RU" i="1" dirty="0" err="1"/>
              <a:t>вираженою</a:t>
            </a:r>
            <a:r>
              <a:rPr lang="ru-RU" i="1" dirty="0"/>
              <a:t> </a:t>
            </a:r>
            <a:r>
              <a:rPr lang="ru-RU" i="1" dirty="0" err="1"/>
              <a:t>є</a:t>
            </a:r>
            <a:r>
              <a:rPr lang="ru-RU" i="1" dirty="0"/>
              <a:t> </a:t>
            </a:r>
            <a:r>
              <a:rPr lang="ru-RU" i="1" dirty="0" err="1"/>
              <a:t>кумулятивна</a:t>
            </a:r>
            <a:r>
              <a:rPr lang="ru-RU" i="1" dirty="0"/>
              <a:t> </a:t>
            </a:r>
            <a:r>
              <a:rPr lang="ru-RU" i="1" dirty="0" err="1"/>
              <a:t>дія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. При </a:t>
            </a:r>
            <a:r>
              <a:rPr lang="ru-RU" i="1" dirty="0" err="1"/>
              <a:t>Kк</a:t>
            </a:r>
            <a:r>
              <a:rPr lang="ru-RU" i="1" dirty="0"/>
              <a:t> &gt; 5 </a:t>
            </a:r>
            <a:r>
              <a:rPr lang="ru-RU" i="1" dirty="0" err="1"/>
              <a:t>кумуляція</a:t>
            </a:r>
            <a:r>
              <a:rPr lang="ru-RU" i="1" dirty="0"/>
              <a:t> практично не </a:t>
            </a:r>
            <a:r>
              <a:rPr lang="ru-RU" i="1" dirty="0" err="1"/>
              <a:t>проявляється</a:t>
            </a:r>
            <a:r>
              <a:rPr lang="ru-RU" i="1" dirty="0"/>
              <a:t>. </a:t>
            </a:r>
          </a:p>
          <a:p>
            <a:r>
              <a:rPr lang="ru-RU" dirty="0"/>
              <a:t>Про </a:t>
            </a:r>
            <a:r>
              <a:rPr lang="ru-RU" dirty="0" err="1"/>
              <a:t>кумулятивні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судити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результатами </a:t>
            </a:r>
            <a:r>
              <a:rPr lang="ru-RU" dirty="0" err="1"/>
              <a:t>гострого</a:t>
            </a:r>
            <a:r>
              <a:rPr lang="ru-RU" dirty="0"/>
              <a:t> </a:t>
            </a:r>
            <a:r>
              <a:rPr lang="ru-RU" dirty="0" err="1"/>
              <a:t>досліду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 </a:t>
            </a:r>
            <a:r>
              <a:rPr lang="ru-RU" i="1" dirty="0" err="1"/>
              <a:t>Iк</a:t>
            </a:r>
            <a:r>
              <a:rPr lang="ru-RU" i="1" dirty="0"/>
              <a:t>: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797152"/>
            <a:ext cx="1859793" cy="75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95536" y="5733256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</a:t>
            </a:r>
            <a:r>
              <a:rPr lang="ru-RU" i="1" dirty="0"/>
              <a:t>DL50(1) – доза, </a:t>
            </a:r>
            <a:r>
              <a:rPr lang="ru-RU" i="1" dirty="0" err="1"/>
              <a:t>розрахована</a:t>
            </a:r>
            <a:r>
              <a:rPr lang="ru-RU" i="1" dirty="0"/>
              <a:t> за результатами </a:t>
            </a:r>
            <a:r>
              <a:rPr lang="ru-RU" i="1" dirty="0" err="1"/>
              <a:t>загибелі</a:t>
            </a:r>
            <a:r>
              <a:rPr lang="ru-RU" i="1" dirty="0"/>
              <a:t> </a:t>
            </a:r>
            <a:r>
              <a:rPr lang="ru-RU" i="1" dirty="0" err="1"/>
              <a:t>тварин</a:t>
            </a:r>
            <a:r>
              <a:rPr lang="ru-RU" i="1" dirty="0"/>
              <a:t> в перший день </a:t>
            </a:r>
            <a:r>
              <a:rPr lang="ru-RU" i="1" dirty="0" err="1"/>
              <a:t>досліду</a:t>
            </a:r>
            <a:r>
              <a:rPr lang="ru-RU" i="1" dirty="0"/>
              <a:t>; DL50(14) – те ж </a:t>
            </a:r>
            <a:r>
              <a:rPr lang="ru-RU" i="1" dirty="0" err="1"/>
              <a:t>протягом</a:t>
            </a:r>
            <a:r>
              <a:rPr lang="ru-RU" i="1" dirty="0"/>
              <a:t> 14 </a:t>
            </a:r>
            <a:r>
              <a:rPr lang="ru-RU" i="1" dirty="0" err="1"/>
              <a:t>днів</a:t>
            </a:r>
            <a:r>
              <a:rPr lang="ru-RU" i="1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836712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en-US" i="1" dirty="0"/>
              <a:t>DL50(1)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en-US" i="1" dirty="0"/>
              <a:t>DL50(14) </a:t>
            </a:r>
            <a:r>
              <a:rPr lang="ru-RU" i="1" dirty="0" err="1"/>
              <a:t>збігаються</a:t>
            </a:r>
            <a:r>
              <a:rPr lang="ru-RU" i="1" dirty="0"/>
              <a:t>, </a:t>
            </a:r>
            <a:r>
              <a:rPr lang="ru-RU" i="1" dirty="0" err="1"/>
              <a:t>тобто</a:t>
            </a:r>
            <a:r>
              <a:rPr lang="ru-RU" i="1" dirty="0"/>
              <a:t> </a:t>
            </a:r>
            <a:r>
              <a:rPr lang="ru-RU" i="1" dirty="0" err="1"/>
              <a:t>всі</a:t>
            </a:r>
            <a:r>
              <a:rPr lang="ru-RU" i="1" dirty="0"/>
              <a:t> </a:t>
            </a:r>
            <a:r>
              <a:rPr lang="ru-RU" i="1" dirty="0" err="1"/>
              <a:t>піддослідні</a:t>
            </a:r>
            <a:r>
              <a:rPr lang="ru-RU" i="1" dirty="0"/>
              <a:t> </a:t>
            </a:r>
            <a:r>
              <a:rPr lang="ru-RU" i="1" dirty="0" err="1"/>
              <a:t>тварини</a:t>
            </a:r>
            <a:r>
              <a:rPr lang="ru-RU" i="1" dirty="0"/>
              <a:t> гинуть в перший же день, то </a:t>
            </a:r>
            <a:r>
              <a:rPr lang="ru-RU" i="1" dirty="0" err="1"/>
              <a:t>індекс</a:t>
            </a:r>
            <a:r>
              <a:rPr lang="ru-RU" i="1" dirty="0"/>
              <a:t> </a:t>
            </a:r>
            <a:r>
              <a:rPr lang="ru-RU" i="1" dirty="0" err="1"/>
              <a:t>кумуляції</a:t>
            </a:r>
            <a:r>
              <a:rPr lang="ru-RU" i="1" dirty="0"/>
              <a:t> </a:t>
            </a:r>
            <a:r>
              <a:rPr lang="ru-RU" i="1" dirty="0" err="1"/>
              <a:t>дорівнює</a:t>
            </a:r>
            <a:r>
              <a:rPr lang="ru-RU" i="1" dirty="0"/>
              <a:t> нулю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речовина</a:t>
            </a:r>
            <a:r>
              <a:rPr lang="ru-RU" i="1" dirty="0"/>
              <a:t> не </a:t>
            </a:r>
            <a:r>
              <a:rPr lang="ru-RU" i="1" dirty="0" err="1"/>
              <a:t>кумулюється</a:t>
            </a:r>
            <a:r>
              <a:rPr lang="ru-RU" i="1" dirty="0"/>
              <a:t> в </a:t>
            </a:r>
            <a:r>
              <a:rPr lang="ru-RU" i="1" dirty="0" err="1"/>
              <a:t>організмі</a:t>
            </a:r>
            <a:r>
              <a:rPr lang="ru-RU" i="1" dirty="0"/>
              <a:t>. При </a:t>
            </a:r>
            <a:r>
              <a:rPr lang="ru-RU" i="1" dirty="0" err="1"/>
              <a:t>пізній</a:t>
            </a:r>
            <a:r>
              <a:rPr lang="ru-RU" i="1" dirty="0"/>
              <a:t> </a:t>
            </a:r>
            <a:r>
              <a:rPr lang="ru-RU" i="1" dirty="0" err="1"/>
              <a:t>загибелі</a:t>
            </a:r>
            <a:r>
              <a:rPr lang="ru-RU" i="1" dirty="0"/>
              <a:t> </a:t>
            </a:r>
            <a:r>
              <a:rPr lang="ru-RU" i="1" dirty="0" err="1"/>
              <a:t>тварин</a:t>
            </a:r>
            <a:r>
              <a:rPr lang="ru-RU" i="1" dirty="0"/>
              <a:t> </a:t>
            </a:r>
            <a:r>
              <a:rPr lang="ru-RU" i="1" dirty="0" err="1"/>
              <a:t>він</a:t>
            </a:r>
            <a:r>
              <a:rPr lang="ru-RU" i="1" dirty="0"/>
              <a:t> </a:t>
            </a:r>
            <a:r>
              <a:rPr lang="ru-RU" i="1" dirty="0" err="1"/>
              <a:t>наближається</a:t>
            </a:r>
            <a:r>
              <a:rPr lang="ru-RU" i="1" dirty="0"/>
              <a:t> до </a:t>
            </a:r>
            <a:r>
              <a:rPr lang="ru-RU" i="1" dirty="0" err="1"/>
              <a:t>одиниці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свідчить</a:t>
            </a:r>
            <a:r>
              <a:rPr lang="ru-RU" i="1" dirty="0"/>
              <a:t> про </a:t>
            </a:r>
            <a:r>
              <a:rPr lang="ru-RU" i="1" dirty="0" err="1"/>
              <a:t>прояв</a:t>
            </a:r>
            <a:r>
              <a:rPr lang="ru-RU" i="1" dirty="0"/>
              <a:t> </a:t>
            </a:r>
            <a:r>
              <a:rPr lang="ru-RU" i="1" dirty="0" err="1"/>
              <a:t>кумулятивних</a:t>
            </a:r>
            <a:r>
              <a:rPr lang="ru-RU" i="1" dirty="0"/>
              <a:t> </a:t>
            </a:r>
            <a:r>
              <a:rPr lang="ru-RU" i="1" dirty="0" err="1"/>
              <a:t>властивостей</a:t>
            </a:r>
            <a:r>
              <a:rPr lang="ru-RU" i="1" dirty="0"/>
              <a:t> </a:t>
            </a:r>
            <a:r>
              <a:rPr lang="ru-RU" i="1" dirty="0" err="1"/>
              <a:t>шкідливої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. </a:t>
            </a:r>
            <a:r>
              <a:rPr lang="ru-RU" i="1" dirty="0" err="1"/>
              <a:t>Наприклад</a:t>
            </a:r>
            <a:r>
              <a:rPr lang="ru-RU" i="1" dirty="0"/>
              <a:t>, </a:t>
            </a:r>
            <a:r>
              <a:rPr lang="ru-RU" i="1" dirty="0" err="1"/>
              <a:t>фосфорорганічні</a:t>
            </a:r>
            <a:r>
              <a:rPr lang="ru-RU" i="1" dirty="0"/>
              <a:t> </a:t>
            </a:r>
            <a:r>
              <a:rPr lang="ru-RU" i="1" dirty="0" err="1"/>
              <a:t>пестициди</a:t>
            </a:r>
            <a:r>
              <a:rPr lang="ru-RU" i="1" dirty="0"/>
              <a:t> </a:t>
            </a:r>
            <a:r>
              <a:rPr lang="ru-RU" i="1" dirty="0" err="1"/>
              <a:t>викликають</a:t>
            </a:r>
            <a:r>
              <a:rPr lang="ru-RU" i="1" dirty="0"/>
              <a:t> </a:t>
            </a:r>
            <a:r>
              <a:rPr lang="ru-RU" i="1" dirty="0" err="1"/>
              <a:t>загибель</a:t>
            </a:r>
            <a:r>
              <a:rPr lang="ru-RU" i="1" dirty="0"/>
              <a:t> </a:t>
            </a:r>
            <a:r>
              <a:rPr lang="ru-RU" i="1" dirty="0" err="1"/>
              <a:t>тварин</a:t>
            </a:r>
            <a:r>
              <a:rPr lang="ru-RU" i="1" dirty="0"/>
              <a:t> </a:t>
            </a:r>
            <a:r>
              <a:rPr lang="ru-RU" i="1" dirty="0" err="1"/>
              <a:t>протягом</a:t>
            </a:r>
            <a:r>
              <a:rPr lang="ru-RU" i="1" dirty="0"/>
              <a:t> </a:t>
            </a:r>
            <a:r>
              <a:rPr lang="ru-RU" i="1" dirty="0" err="1"/>
              <a:t>першої</a:t>
            </a:r>
            <a:r>
              <a:rPr lang="ru-RU" i="1" dirty="0"/>
              <a:t> </a:t>
            </a:r>
            <a:r>
              <a:rPr lang="ru-RU" i="1" dirty="0" err="1"/>
              <a:t>години</a:t>
            </a:r>
            <a:r>
              <a:rPr lang="ru-RU" i="1" dirty="0"/>
              <a:t>, тому вони мало </a:t>
            </a:r>
            <a:r>
              <a:rPr lang="ru-RU" i="1" dirty="0" err="1"/>
              <a:t>кумулятивні</a:t>
            </a:r>
            <a:r>
              <a:rPr lang="ru-RU" i="1" dirty="0"/>
              <a:t>, а </a:t>
            </a:r>
            <a:r>
              <a:rPr lang="ru-RU" i="1" dirty="0" err="1"/>
              <a:t>хлорорганічні</a:t>
            </a:r>
            <a:r>
              <a:rPr lang="ru-RU" i="1" dirty="0"/>
              <a:t> </a:t>
            </a:r>
            <a:r>
              <a:rPr lang="ru-RU" i="1" dirty="0" err="1"/>
              <a:t>пестициди</a:t>
            </a:r>
            <a:r>
              <a:rPr lang="ru-RU" i="1" dirty="0"/>
              <a:t> </a:t>
            </a:r>
            <a:r>
              <a:rPr lang="ru-RU" i="1" dirty="0" err="1"/>
              <a:t>викликають</a:t>
            </a:r>
            <a:r>
              <a:rPr lang="ru-RU" i="1" dirty="0"/>
              <a:t> </a:t>
            </a:r>
            <a:r>
              <a:rPr lang="ru-RU" i="1" dirty="0" err="1"/>
              <a:t>загибель</a:t>
            </a:r>
            <a:r>
              <a:rPr lang="ru-RU" i="1" dirty="0"/>
              <a:t> </a:t>
            </a:r>
            <a:r>
              <a:rPr lang="ru-RU" i="1" dirty="0" err="1"/>
              <a:t>протягом</a:t>
            </a:r>
            <a:r>
              <a:rPr lang="ru-RU" i="1" dirty="0"/>
              <a:t> </a:t>
            </a:r>
            <a:r>
              <a:rPr lang="ru-RU" i="1" dirty="0" err="1"/>
              <a:t>двох-трьох</a:t>
            </a:r>
            <a:r>
              <a:rPr lang="ru-RU" i="1" dirty="0"/>
              <a:t> </a:t>
            </a:r>
            <a:r>
              <a:rPr lang="ru-RU" i="1" dirty="0" err="1"/>
              <a:t>діб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пізніше</a:t>
            </a:r>
            <a:r>
              <a:rPr lang="ru-RU" i="1" dirty="0"/>
              <a:t> – </a:t>
            </a:r>
            <a:r>
              <a:rPr lang="ru-RU" i="1" dirty="0" err="1"/>
              <a:t>такі</a:t>
            </a:r>
            <a:r>
              <a:rPr lang="ru-RU" i="1" dirty="0"/>
              <a:t> </a:t>
            </a:r>
            <a:r>
              <a:rPr lang="ru-RU" i="1" dirty="0" err="1"/>
              <a:t>препарати</a:t>
            </a:r>
            <a:r>
              <a:rPr lang="ru-RU" i="1" dirty="0"/>
              <a:t> </a:t>
            </a:r>
            <a:r>
              <a:rPr lang="ru-RU" i="1" dirty="0" err="1"/>
              <a:t>володіють</a:t>
            </a:r>
            <a:r>
              <a:rPr lang="ru-RU" i="1" dirty="0"/>
              <a:t> </a:t>
            </a:r>
            <a:r>
              <a:rPr lang="ru-RU" i="1" dirty="0" err="1"/>
              <a:t>досить</a:t>
            </a:r>
            <a:r>
              <a:rPr lang="ru-RU" i="1" dirty="0"/>
              <a:t> </a:t>
            </a:r>
            <a:r>
              <a:rPr lang="ru-RU" i="1" dirty="0" err="1"/>
              <a:t>високими</a:t>
            </a:r>
            <a:r>
              <a:rPr lang="ru-RU" i="1" dirty="0"/>
              <a:t> </a:t>
            </a:r>
            <a:r>
              <a:rPr lang="ru-RU" i="1" dirty="0" err="1"/>
              <a:t>кумулятивними</a:t>
            </a:r>
            <a:r>
              <a:rPr lang="ru-RU" i="1" dirty="0"/>
              <a:t> </a:t>
            </a:r>
            <a:r>
              <a:rPr lang="ru-RU" i="1" dirty="0" err="1"/>
              <a:t>властивостями</a:t>
            </a:r>
            <a:r>
              <a:rPr lang="ru-RU" i="1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Приклад </a:t>
            </a:r>
            <a:r>
              <a:rPr lang="ru-RU" i="1" dirty="0" err="1"/>
              <a:t>визначення</a:t>
            </a:r>
            <a:r>
              <a:rPr lang="ru-RU" i="1" dirty="0"/>
              <a:t> </a:t>
            </a:r>
            <a:r>
              <a:rPr lang="ru-RU" i="1" dirty="0" err="1"/>
              <a:t>кумулятивних</a:t>
            </a:r>
            <a:r>
              <a:rPr lang="ru-RU" i="1" dirty="0"/>
              <a:t> </a:t>
            </a:r>
            <a:r>
              <a:rPr lang="ru-RU" i="1" dirty="0" err="1"/>
              <a:t>властивостей</a:t>
            </a:r>
            <a:r>
              <a:rPr lang="ru-RU" i="1" dirty="0"/>
              <a:t> </a:t>
            </a:r>
            <a:r>
              <a:rPr lang="ru-RU" i="1" dirty="0" err="1"/>
              <a:t>хімічних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</a:t>
            </a:r>
          </a:p>
          <a:p>
            <a:r>
              <a:rPr lang="ru-RU" dirty="0" err="1"/>
              <a:t>Визначте</a:t>
            </a:r>
            <a:r>
              <a:rPr lang="ru-RU" dirty="0"/>
              <a:t> </a:t>
            </a:r>
            <a:r>
              <a:rPr lang="ru-RU" dirty="0" err="1"/>
              <a:t>кумулятивні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промислової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загибель</a:t>
            </a:r>
            <a:r>
              <a:rPr lang="ru-RU" dirty="0"/>
              <a:t> 50%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спостерігалася</a:t>
            </a:r>
            <a:r>
              <a:rPr lang="ru-RU" dirty="0"/>
              <a:t> при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: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</a:t>
            </a:r>
            <a:r>
              <a:rPr lang="ru-RU" dirty="0" err="1"/>
              <a:t>при</a:t>
            </a:r>
            <a:r>
              <a:rPr lang="ru-RU" dirty="0"/>
              <a:t> </a:t>
            </a:r>
            <a:r>
              <a:rPr lang="ru-RU" dirty="0" err="1"/>
              <a:t>введенні</a:t>
            </a:r>
            <a:r>
              <a:rPr lang="ru-RU" dirty="0"/>
              <a:t> одноразово 48 мг/кг та при 3-х кратному </a:t>
            </a:r>
            <a:r>
              <a:rPr lang="ru-RU" dirty="0" err="1"/>
              <a:t>введенні</a:t>
            </a:r>
            <a:r>
              <a:rPr lang="ru-RU" dirty="0"/>
              <a:t> 1/10 </a:t>
            </a:r>
            <a:r>
              <a:rPr lang="ru-RU" i="1" dirty="0"/>
              <a:t>DL50; а </a:t>
            </a:r>
            <a:r>
              <a:rPr lang="ru-RU" i="1" dirty="0" err="1"/>
              <a:t>також</a:t>
            </a:r>
            <a:r>
              <a:rPr lang="ru-RU" i="1" dirty="0"/>
              <a:t> при </a:t>
            </a:r>
            <a:r>
              <a:rPr lang="ru-RU" i="1" dirty="0" err="1"/>
              <a:t>надходженні</a:t>
            </a:r>
            <a:r>
              <a:rPr lang="ru-RU" i="1" dirty="0"/>
              <a:t> </a:t>
            </a:r>
            <a:r>
              <a:rPr lang="ru-RU" i="1" dirty="0" err="1"/>
              <a:t>отрути</a:t>
            </a:r>
            <a:r>
              <a:rPr lang="ru-RU" i="1" dirty="0"/>
              <a:t> </a:t>
            </a:r>
            <a:r>
              <a:rPr lang="ru-RU" i="1" dirty="0" err="1"/>
              <a:t>протягом</a:t>
            </a:r>
            <a:r>
              <a:rPr lang="ru-RU" i="1" dirty="0"/>
              <a:t> 12 </a:t>
            </a:r>
            <a:r>
              <a:rPr lang="ru-RU" i="1" dirty="0" err="1"/>
              <a:t>днів</a:t>
            </a:r>
            <a:r>
              <a:rPr lang="ru-RU" i="1" dirty="0"/>
              <a:t> у </a:t>
            </a:r>
            <a:r>
              <a:rPr lang="ru-RU" i="1" dirty="0" err="1"/>
              <a:t>кількості</a:t>
            </a:r>
            <a:r>
              <a:rPr lang="ru-RU" i="1" dirty="0"/>
              <a:t> 17 мг/кг. </a:t>
            </a:r>
          </a:p>
          <a:p>
            <a:r>
              <a:rPr lang="ru-RU" i="1" dirty="0" err="1"/>
              <a:t>Розв’язання</a:t>
            </a:r>
            <a:r>
              <a:rPr lang="ru-RU" i="1" dirty="0"/>
              <a:t>. </a:t>
            </a:r>
          </a:p>
          <a:p>
            <a:r>
              <a:rPr lang="ru-RU" dirty="0"/>
              <a:t>1. </a:t>
            </a:r>
            <a:r>
              <a:rPr lang="ru-RU" dirty="0" err="1"/>
              <a:t>Розраховуємо</a:t>
            </a:r>
            <a:r>
              <a:rPr lang="ru-RU" dirty="0"/>
              <a:t> </a:t>
            </a:r>
            <a:r>
              <a:rPr lang="ru-RU" dirty="0" err="1"/>
              <a:t>сумарну</a:t>
            </a:r>
            <a:r>
              <a:rPr lang="ru-RU" dirty="0"/>
              <a:t> дозу при </a:t>
            </a:r>
            <a:r>
              <a:rPr lang="ru-RU" dirty="0" err="1"/>
              <a:t>повторних</a:t>
            </a:r>
            <a:r>
              <a:rPr lang="ru-RU" dirty="0"/>
              <a:t> </a:t>
            </a:r>
            <a:r>
              <a:rPr lang="ru-RU" dirty="0" err="1"/>
              <a:t>введеннях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: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482213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9512" y="2780928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Знаходимо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 </a:t>
            </a:r>
            <a:r>
              <a:rPr lang="ru-RU" i="1" dirty="0" err="1"/>
              <a:t>Кк</a:t>
            </a:r>
            <a:r>
              <a:rPr lang="ru-RU" i="1" dirty="0"/>
              <a:t> та </a:t>
            </a:r>
            <a:r>
              <a:rPr lang="ru-RU" i="1" dirty="0" err="1"/>
              <a:t>ступінь</a:t>
            </a:r>
            <a:r>
              <a:rPr lang="ru-RU" i="1" dirty="0"/>
              <a:t> </a:t>
            </a:r>
            <a:r>
              <a:rPr lang="ru-RU" i="1" dirty="0" err="1"/>
              <a:t>кумуляції</a:t>
            </a:r>
            <a:r>
              <a:rPr lang="ru-RU" i="1" dirty="0"/>
              <a:t> </a:t>
            </a:r>
            <a:r>
              <a:rPr lang="ru-RU" i="1" dirty="0" err="1"/>
              <a:t>Ск</a:t>
            </a:r>
            <a:r>
              <a:rPr lang="ru-RU" i="1" dirty="0"/>
              <a:t>: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73016"/>
            <a:ext cx="4208039" cy="1010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51520" y="472514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Знаходимо</a:t>
            </a:r>
            <a:r>
              <a:rPr lang="ru-RU" dirty="0"/>
              <a:t>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 </a:t>
            </a:r>
            <a:r>
              <a:rPr lang="ru-RU" dirty="0" err="1"/>
              <a:t>Iк</a:t>
            </a:r>
            <a:r>
              <a:rPr lang="ru-RU" dirty="0"/>
              <a:t>: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5380672"/>
            <a:ext cx="8316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Ік</a:t>
            </a:r>
            <a:r>
              <a:rPr lang="ru-RU" i="1" dirty="0"/>
              <a:t> = 1 – (17/48) = 0,65 </a:t>
            </a:r>
          </a:p>
          <a:p>
            <a:r>
              <a:rPr lang="ru-RU" dirty="0" err="1"/>
              <a:t>Відповідь</a:t>
            </a:r>
            <a:r>
              <a:rPr lang="ru-RU" dirty="0"/>
              <a:t>: дана </a:t>
            </a:r>
            <a:r>
              <a:rPr lang="ru-RU" dirty="0" err="1"/>
              <a:t>промислова</a:t>
            </a:r>
            <a:r>
              <a:rPr lang="ru-RU" dirty="0"/>
              <a:t> </a:t>
            </a:r>
            <a:r>
              <a:rPr lang="ru-RU" dirty="0" err="1"/>
              <a:t>отрута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зверхкумулятивних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(табл. </a:t>
            </a:r>
            <a:r>
              <a:rPr lang="ru-RU" dirty="0" smtClean="0"/>
              <a:t>1),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загибель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розтягнута</a:t>
            </a:r>
            <a:r>
              <a:rPr lang="ru-RU" dirty="0"/>
              <a:t> в </a:t>
            </a:r>
            <a:r>
              <a:rPr lang="ru-RU" dirty="0" err="1"/>
              <a:t>часі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Завдання</a:t>
            </a:r>
            <a:r>
              <a:rPr lang="ru-RU" b="1" i="1" dirty="0"/>
              <a:t> </a:t>
            </a:r>
          </a:p>
          <a:p>
            <a:r>
              <a:rPr lang="ru-RU" dirty="0"/>
              <a:t>1. </a:t>
            </a:r>
            <a:r>
              <a:rPr lang="ru-RU" dirty="0" err="1"/>
              <a:t>Вивчити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хронічного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Розрахувати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, </a:t>
            </a:r>
            <a:r>
              <a:rPr lang="ru-RU" dirty="0" err="1"/>
              <a:t>ступінь</a:t>
            </a:r>
            <a:r>
              <a:rPr lang="ru-RU" dirty="0"/>
              <a:t> та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 для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запропонованої</a:t>
            </a:r>
            <a:r>
              <a:rPr lang="ru-RU" dirty="0"/>
              <a:t> </a:t>
            </a:r>
            <a:r>
              <a:rPr lang="ru-RU" dirty="0" err="1"/>
              <a:t>викладачем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кумулятивні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за величиною </a:t>
            </a:r>
            <a:r>
              <a:rPr lang="ru-RU" dirty="0" err="1"/>
              <a:t>коефіцієнта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 (табл. </a:t>
            </a:r>
            <a:r>
              <a:rPr lang="ru-RU" dirty="0" smtClean="0"/>
              <a:t>1). </a:t>
            </a:r>
            <a:endParaRPr lang="ru-RU" dirty="0"/>
          </a:p>
          <a:p>
            <a:r>
              <a:rPr lang="ru-RU" dirty="0"/>
              <a:t>4. </a:t>
            </a:r>
            <a:r>
              <a:rPr lang="ru-RU" dirty="0" err="1"/>
              <a:t>Охарактеризувати</a:t>
            </a:r>
            <a:r>
              <a:rPr lang="ru-RU" dirty="0"/>
              <a:t> </a:t>
            </a:r>
            <a:r>
              <a:rPr lang="ru-RU" dirty="0" err="1"/>
              <a:t>отруйні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за величиною </a:t>
            </a:r>
            <a:r>
              <a:rPr lang="ru-RU" dirty="0" err="1"/>
              <a:t>індексу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. </a:t>
            </a:r>
          </a:p>
          <a:p>
            <a:r>
              <a:rPr lang="ru-RU" dirty="0"/>
              <a:t>5. </a:t>
            </a:r>
            <a:r>
              <a:rPr lang="ru-RU" dirty="0" err="1"/>
              <a:t>Оформити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в </a:t>
            </a:r>
            <a:r>
              <a:rPr lang="ru-RU" dirty="0" err="1"/>
              <a:t>робочому</a:t>
            </a:r>
            <a:r>
              <a:rPr lang="ru-RU" dirty="0"/>
              <a:t> </a:t>
            </a:r>
            <a:r>
              <a:rPr lang="ru-RU" dirty="0" err="1"/>
              <a:t>зошиті</a:t>
            </a:r>
            <a:r>
              <a:rPr lang="ru-RU" dirty="0"/>
              <a:t>. </a:t>
            </a:r>
          </a:p>
          <a:p>
            <a:r>
              <a:rPr lang="ru-RU" dirty="0"/>
              <a:t>6. </a:t>
            </a:r>
            <a:r>
              <a:rPr lang="ru-RU" dirty="0" err="1"/>
              <a:t>Захистити</a:t>
            </a:r>
            <a:r>
              <a:rPr lang="ru-RU" dirty="0"/>
              <a:t> роботу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відповісти</a:t>
            </a:r>
            <a:r>
              <a:rPr lang="ru-RU" dirty="0"/>
              <a:t> на </a:t>
            </a: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789040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Контрольні</a:t>
            </a:r>
            <a:r>
              <a:rPr lang="ru-RU" b="1" i="1" dirty="0"/>
              <a:t> </a:t>
            </a:r>
            <a:r>
              <a:rPr lang="ru-RU" b="1" i="1" dirty="0" err="1"/>
              <a:t>питання</a:t>
            </a:r>
            <a:r>
              <a:rPr lang="ru-RU" b="1" i="1" dirty="0"/>
              <a:t> </a:t>
            </a:r>
          </a:p>
          <a:p>
            <a:r>
              <a:rPr lang="ru-RU" dirty="0"/>
              <a:t>1. Охарактеризуйте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 собою </a:t>
            </a:r>
            <a:r>
              <a:rPr lang="ru-RU" dirty="0" err="1"/>
              <a:t>матеріальна</a:t>
            </a:r>
            <a:r>
              <a:rPr lang="ru-RU" dirty="0"/>
              <a:t> </a:t>
            </a:r>
            <a:r>
              <a:rPr lang="ru-RU" dirty="0" err="1"/>
              <a:t>кумуляція</a:t>
            </a:r>
            <a:r>
              <a:rPr lang="ru-RU" dirty="0"/>
              <a:t>? </a:t>
            </a:r>
          </a:p>
          <a:p>
            <a:r>
              <a:rPr lang="ru-RU" dirty="0"/>
              <a:t>3.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функціональної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? </a:t>
            </a:r>
          </a:p>
          <a:p>
            <a:r>
              <a:rPr lang="ru-RU" dirty="0"/>
              <a:t>4. </a:t>
            </a:r>
            <a:r>
              <a:rPr lang="ru-RU" dirty="0" err="1"/>
              <a:t>Опишіть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концентрування</a:t>
            </a:r>
            <a:r>
              <a:rPr lang="ru-RU" dirty="0"/>
              <a:t> </a:t>
            </a:r>
            <a:r>
              <a:rPr lang="ru-RU" dirty="0" err="1"/>
              <a:t>токсикантів</a:t>
            </a:r>
            <a:r>
              <a:rPr lang="ru-RU" dirty="0"/>
              <a:t> у </a:t>
            </a:r>
            <a:r>
              <a:rPr lang="ru-RU" dirty="0" err="1"/>
              <a:t>трофічних</a:t>
            </a:r>
            <a:r>
              <a:rPr lang="ru-RU" dirty="0"/>
              <a:t> </a:t>
            </a:r>
            <a:r>
              <a:rPr lang="ru-RU" dirty="0" err="1"/>
              <a:t>ланцюгах</a:t>
            </a:r>
            <a:r>
              <a:rPr lang="ru-RU" dirty="0"/>
              <a:t>. </a:t>
            </a:r>
          </a:p>
          <a:p>
            <a:r>
              <a:rPr lang="ru-RU" dirty="0"/>
              <a:t>5.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кількісної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кумулятивних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? </a:t>
            </a:r>
          </a:p>
          <a:p>
            <a:r>
              <a:rPr lang="ru-RU" dirty="0"/>
              <a:t>6. Як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токсиканти</a:t>
            </a:r>
            <a:r>
              <a:rPr lang="ru-RU" dirty="0"/>
              <a:t> за </a:t>
            </a:r>
            <a:r>
              <a:rPr lang="ru-RU" dirty="0" err="1"/>
              <a:t>здатністю</a:t>
            </a:r>
            <a:r>
              <a:rPr lang="ru-RU" dirty="0"/>
              <a:t> до </a:t>
            </a:r>
            <a:r>
              <a:rPr lang="ru-RU" dirty="0" err="1"/>
              <a:t>кумуляції</a:t>
            </a:r>
            <a:r>
              <a:rPr lang="ru-RU" dirty="0"/>
              <a:t>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кумулятивні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загибель</a:t>
            </a:r>
            <a:r>
              <a:rPr lang="ru-RU" dirty="0" smtClean="0"/>
              <a:t> 50%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спостерігалася</a:t>
            </a:r>
            <a:r>
              <a:rPr lang="ru-RU" dirty="0" smtClean="0"/>
              <a:t> при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: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при</a:t>
            </a:r>
            <a:r>
              <a:rPr lang="ru-RU" dirty="0" smtClean="0"/>
              <a:t> </a:t>
            </a:r>
            <a:r>
              <a:rPr lang="ru-RU" dirty="0" err="1" smtClean="0"/>
              <a:t>введенні</a:t>
            </a:r>
            <a:r>
              <a:rPr lang="ru-RU" dirty="0" smtClean="0"/>
              <a:t> одноразово 92 мг/кг та при 3-х кратному </a:t>
            </a:r>
            <a:r>
              <a:rPr lang="ru-RU" dirty="0" err="1" smtClean="0"/>
              <a:t>введенні</a:t>
            </a:r>
            <a:r>
              <a:rPr lang="ru-RU" dirty="0" smtClean="0"/>
              <a:t> 1/20 </a:t>
            </a:r>
            <a:r>
              <a:rPr lang="ru-RU" i="1" dirty="0" smtClean="0"/>
              <a:t>DL50; а </a:t>
            </a:r>
            <a:r>
              <a:rPr lang="ru-RU" i="1" dirty="0" err="1" smtClean="0"/>
              <a:t>також</a:t>
            </a:r>
            <a:r>
              <a:rPr lang="ru-RU" i="1" dirty="0" smtClean="0"/>
              <a:t> при </a:t>
            </a:r>
            <a:r>
              <a:rPr lang="ru-RU" i="1" dirty="0" err="1" smtClean="0"/>
              <a:t>надходженні</a:t>
            </a:r>
            <a:r>
              <a:rPr lang="ru-RU" i="1" dirty="0" smtClean="0"/>
              <a:t> </a:t>
            </a:r>
            <a:r>
              <a:rPr lang="ru-RU" i="1" dirty="0" err="1" smtClean="0"/>
              <a:t>отрути</a:t>
            </a:r>
            <a:r>
              <a:rPr lang="ru-RU" i="1" dirty="0" smtClean="0"/>
              <a:t> </a:t>
            </a:r>
            <a:r>
              <a:rPr lang="ru-RU" i="1" dirty="0" err="1" smtClean="0"/>
              <a:t>протягом</a:t>
            </a:r>
            <a:r>
              <a:rPr lang="ru-RU" i="1" dirty="0" smtClean="0"/>
              <a:t> 12 </a:t>
            </a:r>
            <a:r>
              <a:rPr lang="ru-RU" i="1" dirty="0" err="1" smtClean="0"/>
              <a:t>днів</a:t>
            </a:r>
            <a:r>
              <a:rPr lang="ru-RU" i="1" dirty="0" smtClean="0"/>
              <a:t> у </a:t>
            </a:r>
            <a:r>
              <a:rPr lang="ru-RU" i="1" dirty="0" err="1" smtClean="0"/>
              <a:t>кількості</a:t>
            </a:r>
            <a:r>
              <a:rPr lang="ru-RU" i="1" dirty="0" smtClean="0"/>
              <a:t> 41 мг/кг. 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48478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кумулятивні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загибель</a:t>
            </a:r>
            <a:r>
              <a:rPr lang="ru-RU" dirty="0" smtClean="0"/>
              <a:t> 50%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спостерігалася</a:t>
            </a:r>
            <a:r>
              <a:rPr lang="ru-RU" dirty="0" smtClean="0"/>
              <a:t> при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: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при</a:t>
            </a:r>
            <a:r>
              <a:rPr lang="ru-RU" dirty="0" smtClean="0"/>
              <a:t> </a:t>
            </a:r>
            <a:r>
              <a:rPr lang="ru-RU" dirty="0" err="1" smtClean="0"/>
              <a:t>введенні</a:t>
            </a:r>
            <a:r>
              <a:rPr lang="ru-RU" dirty="0" smtClean="0"/>
              <a:t> одноразово 45 мг/кг та при 3-х кратному </a:t>
            </a:r>
            <a:r>
              <a:rPr lang="ru-RU" dirty="0" err="1" smtClean="0"/>
              <a:t>введенні</a:t>
            </a:r>
            <a:r>
              <a:rPr lang="ru-RU" dirty="0" smtClean="0"/>
              <a:t> 1/30 </a:t>
            </a:r>
            <a:r>
              <a:rPr lang="ru-RU" i="1" dirty="0" smtClean="0"/>
              <a:t>DL50; а </a:t>
            </a:r>
            <a:r>
              <a:rPr lang="ru-RU" i="1" dirty="0" err="1" smtClean="0"/>
              <a:t>також</a:t>
            </a:r>
            <a:r>
              <a:rPr lang="ru-RU" i="1" dirty="0" smtClean="0"/>
              <a:t> при </a:t>
            </a:r>
            <a:r>
              <a:rPr lang="ru-RU" i="1" dirty="0" err="1" smtClean="0"/>
              <a:t>надходженні</a:t>
            </a:r>
            <a:r>
              <a:rPr lang="ru-RU" i="1" dirty="0" smtClean="0"/>
              <a:t> </a:t>
            </a:r>
            <a:r>
              <a:rPr lang="ru-RU" i="1" dirty="0" err="1" smtClean="0"/>
              <a:t>отрути</a:t>
            </a:r>
            <a:r>
              <a:rPr lang="ru-RU" i="1" dirty="0" smtClean="0"/>
              <a:t> </a:t>
            </a:r>
            <a:r>
              <a:rPr lang="ru-RU" i="1" dirty="0" err="1" smtClean="0"/>
              <a:t>протягом</a:t>
            </a:r>
            <a:r>
              <a:rPr lang="ru-RU" i="1" dirty="0" smtClean="0"/>
              <a:t> 12 </a:t>
            </a:r>
            <a:r>
              <a:rPr lang="ru-RU" i="1" dirty="0" err="1" smtClean="0"/>
              <a:t>днів</a:t>
            </a:r>
            <a:r>
              <a:rPr lang="ru-RU" i="1" dirty="0" smtClean="0"/>
              <a:t> у </a:t>
            </a:r>
            <a:r>
              <a:rPr lang="ru-RU" i="1" dirty="0" err="1" smtClean="0"/>
              <a:t>кількості</a:t>
            </a:r>
            <a:r>
              <a:rPr lang="ru-RU" i="1" dirty="0" smtClean="0"/>
              <a:t> 21 мг/кг. 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70892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кумулятивні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загибель</a:t>
            </a:r>
            <a:r>
              <a:rPr lang="ru-RU" dirty="0" smtClean="0"/>
              <a:t> 50%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спостерігалася</a:t>
            </a:r>
            <a:r>
              <a:rPr lang="ru-RU" dirty="0" smtClean="0"/>
              <a:t> при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: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при</a:t>
            </a:r>
            <a:r>
              <a:rPr lang="ru-RU" dirty="0" smtClean="0"/>
              <a:t> </a:t>
            </a:r>
            <a:r>
              <a:rPr lang="ru-RU" dirty="0" err="1" smtClean="0"/>
              <a:t>введенні</a:t>
            </a:r>
            <a:r>
              <a:rPr lang="ru-RU" dirty="0" smtClean="0"/>
              <a:t> одноразово 33 мг/кг та при 3-х кратному </a:t>
            </a:r>
            <a:r>
              <a:rPr lang="ru-RU" dirty="0" err="1" smtClean="0"/>
              <a:t>введенні</a:t>
            </a:r>
            <a:r>
              <a:rPr lang="ru-RU" dirty="0" smtClean="0"/>
              <a:t> 1/15 </a:t>
            </a:r>
            <a:r>
              <a:rPr lang="ru-RU" i="1" dirty="0" smtClean="0"/>
              <a:t>DL50; а </a:t>
            </a:r>
            <a:r>
              <a:rPr lang="ru-RU" i="1" dirty="0" err="1" smtClean="0"/>
              <a:t>також</a:t>
            </a:r>
            <a:r>
              <a:rPr lang="ru-RU" i="1" dirty="0" smtClean="0"/>
              <a:t> при </a:t>
            </a:r>
            <a:r>
              <a:rPr lang="ru-RU" i="1" dirty="0" err="1" smtClean="0"/>
              <a:t>надходженні</a:t>
            </a:r>
            <a:r>
              <a:rPr lang="ru-RU" i="1" dirty="0" smtClean="0"/>
              <a:t> </a:t>
            </a:r>
            <a:r>
              <a:rPr lang="ru-RU" i="1" dirty="0" err="1" smtClean="0"/>
              <a:t>отрути</a:t>
            </a:r>
            <a:r>
              <a:rPr lang="ru-RU" i="1" dirty="0" smtClean="0"/>
              <a:t> </a:t>
            </a:r>
            <a:r>
              <a:rPr lang="ru-RU" i="1" dirty="0" err="1" smtClean="0"/>
              <a:t>протягом</a:t>
            </a:r>
            <a:r>
              <a:rPr lang="ru-RU" i="1" dirty="0" smtClean="0"/>
              <a:t> 12 </a:t>
            </a:r>
            <a:r>
              <a:rPr lang="ru-RU" i="1" dirty="0" err="1" smtClean="0"/>
              <a:t>днів</a:t>
            </a:r>
            <a:r>
              <a:rPr lang="ru-RU" i="1" dirty="0" smtClean="0"/>
              <a:t> у </a:t>
            </a:r>
            <a:r>
              <a:rPr lang="ru-RU" i="1" dirty="0" err="1" smtClean="0"/>
              <a:t>кількості</a:t>
            </a:r>
            <a:r>
              <a:rPr lang="ru-RU" i="1" dirty="0" smtClean="0"/>
              <a:t> 12 мг/кг. </a:t>
            </a:r>
            <a:endParaRPr lang="ru-RU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93305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кумулятивні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загибель</a:t>
            </a:r>
            <a:r>
              <a:rPr lang="ru-RU" dirty="0" smtClean="0"/>
              <a:t> 50%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спостерігалася</a:t>
            </a:r>
            <a:r>
              <a:rPr lang="ru-RU" dirty="0" smtClean="0"/>
              <a:t> при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: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при</a:t>
            </a:r>
            <a:r>
              <a:rPr lang="ru-RU" dirty="0" smtClean="0"/>
              <a:t> </a:t>
            </a:r>
            <a:r>
              <a:rPr lang="ru-RU" dirty="0" err="1" smtClean="0"/>
              <a:t>введенні</a:t>
            </a:r>
            <a:r>
              <a:rPr lang="ru-RU" dirty="0" smtClean="0"/>
              <a:t> одноразово 23 мг/кг та при 3-х кратному </a:t>
            </a:r>
            <a:r>
              <a:rPr lang="ru-RU" dirty="0" err="1" smtClean="0"/>
              <a:t>введенні</a:t>
            </a:r>
            <a:r>
              <a:rPr lang="ru-RU" dirty="0" smtClean="0"/>
              <a:t> 1/22 </a:t>
            </a:r>
            <a:r>
              <a:rPr lang="ru-RU" i="1" dirty="0" smtClean="0"/>
              <a:t>DL50; а </a:t>
            </a:r>
            <a:r>
              <a:rPr lang="ru-RU" i="1" dirty="0" err="1" smtClean="0"/>
              <a:t>також</a:t>
            </a:r>
            <a:r>
              <a:rPr lang="ru-RU" i="1" dirty="0" smtClean="0"/>
              <a:t> при </a:t>
            </a:r>
            <a:r>
              <a:rPr lang="ru-RU" i="1" dirty="0" err="1" smtClean="0"/>
              <a:t>надходженні</a:t>
            </a:r>
            <a:r>
              <a:rPr lang="ru-RU" i="1" dirty="0" smtClean="0"/>
              <a:t> </a:t>
            </a:r>
            <a:r>
              <a:rPr lang="ru-RU" i="1" dirty="0" err="1" smtClean="0"/>
              <a:t>отрути</a:t>
            </a:r>
            <a:r>
              <a:rPr lang="ru-RU" i="1" dirty="0" smtClean="0"/>
              <a:t> </a:t>
            </a:r>
            <a:r>
              <a:rPr lang="ru-RU" i="1" dirty="0" err="1" smtClean="0"/>
              <a:t>протягом</a:t>
            </a:r>
            <a:r>
              <a:rPr lang="ru-RU" i="1" dirty="0" smtClean="0"/>
              <a:t> 12 </a:t>
            </a:r>
            <a:r>
              <a:rPr lang="ru-RU" i="1" dirty="0" err="1" smtClean="0"/>
              <a:t>днів</a:t>
            </a:r>
            <a:r>
              <a:rPr lang="ru-RU" i="1" dirty="0" smtClean="0"/>
              <a:t> у </a:t>
            </a:r>
            <a:r>
              <a:rPr lang="ru-RU" i="1" dirty="0" err="1" smtClean="0"/>
              <a:t>кількості</a:t>
            </a:r>
            <a:r>
              <a:rPr lang="ru-RU" i="1" dirty="0" smtClean="0"/>
              <a:t> 6 мг/кг. </a:t>
            </a:r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2292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кумулятивні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загибель</a:t>
            </a:r>
            <a:r>
              <a:rPr lang="ru-RU" dirty="0" smtClean="0"/>
              <a:t> 50%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спостерігалася</a:t>
            </a:r>
            <a:r>
              <a:rPr lang="ru-RU" dirty="0" smtClean="0"/>
              <a:t> при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: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при</a:t>
            </a:r>
            <a:r>
              <a:rPr lang="ru-RU" dirty="0" smtClean="0"/>
              <a:t> </a:t>
            </a:r>
            <a:r>
              <a:rPr lang="ru-RU" dirty="0" err="1" smtClean="0"/>
              <a:t>введенні</a:t>
            </a:r>
            <a:r>
              <a:rPr lang="ru-RU" dirty="0" smtClean="0"/>
              <a:t> одноразово 12 мг/кг та при 3-х кратному </a:t>
            </a:r>
            <a:r>
              <a:rPr lang="ru-RU" dirty="0" err="1" smtClean="0"/>
              <a:t>введенні</a:t>
            </a:r>
            <a:r>
              <a:rPr lang="ru-RU" dirty="0" smtClean="0"/>
              <a:t> 1/16 </a:t>
            </a:r>
            <a:r>
              <a:rPr lang="ru-RU" i="1" dirty="0" smtClean="0"/>
              <a:t>DL50; а </a:t>
            </a:r>
            <a:r>
              <a:rPr lang="ru-RU" i="1" dirty="0" err="1" smtClean="0"/>
              <a:t>також</a:t>
            </a:r>
            <a:r>
              <a:rPr lang="ru-RU" i="1" dirty="0" smtClean="0"/>
              <a:t> при </a:t>
            </a:r>
            <a:r>
              <a:rPr lang="ru-RU" i="1" dirty="0" err="1" smtClean="0"/>
              <a:t>надходженні</a:t>
            </a:r>
            <a:r>
              <a:rPr lang="ru-RU" i="1" dirty="0" smtClean="0"/>
              <a:t> </a:t>
            </a:r>
            <a:r>
              <a:rPr lang="ru-RU" i="1" dirty="0" err="1" smtClean="0"/>
              <a:t>отрути</a:t>
            </a:r>
            <a:r>
              <a:rPr lang="ru-RU" i="1" dirty="0" smtClean="0"/>
              <a:t> </a:t>
            </a:r>
            <a:r>
              <a:rPr lang="ru-RU" i="1" dirty="0" err="1" smtClean="0"/>
              <a:t>протягом</a:t>
            </a:r>
            <a:r>
              <a:rPr lang="ru-RU" i="1" dirty="0" smtClean="0"/>
              <a:t> 12 </a:t>
            </a:r>
            <a:r>
              <a:rPr lang="ru-RU" i="1" dirty="0" err="1" smtClean="0"/>
              <a:t>днів</a:t>
            </a:r>
            <a:r>
              <a:rPr lang="ru-RU" i="1" dirty="0" smtClean="0"/>
              <a:t> у </a:t>
            </a:r>
            <a:r>
              <a:rPr lang="ru-RU" i="1" dirty="0" err="1" smtClean="0"/>
              <a:t>кількості</a:t>
            </a:r>
            <a:r>
              <a:rPr lang="ru-RU" i="1" dirty="0" smtClean="0"/>
              <a:t> 7 мг/кг. </a:t>
            </a:r>
            <a:endParaRPr lang="ru-RU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</TotalTime>
  <Words>1163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Практична робота 7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7</dc:title>
  <dc:creator>Руслан Аминов</dc:creator>
  <cp:lastModifiedBy>Руслан Аминов</cp:lastModifiedBy>
  <cp:revision>2</cp:revision>
  <dcterms:created xsi:type="dcterms:W3CDTF">2022-10-27T17:50:06Z</dcterms:created>
  <dcterms:modified xsi:type="dcterms:W3CDTF">2022-10-27T18:13:18Z</dcterms:modified>
</cp:coreProperties>
</file>