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64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60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405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93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527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413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880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0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82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178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497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623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208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91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273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795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F8E47-E89B-461A-8CFD-972C94ACA9E8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4126A4-3D25-4927-853B-D2F224938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16CB7-C224-2F08-F93F-116B2F7E8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480" y="245095"/>
            <a:ext cx="9590970" cy="3610466"/>
          </a:xfrm>
        </p:spPr>
        <p:txBody>
          <a:bodyPr>
            <a:noAutofit/>
          </a:bodyPr>
          <a:lstStyle/>
          <a:p>
            <a:pPr algn="ctr"/>
            <a:r>
              <a:rPr lang="uk-UA" sz="6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ЗМІСТОВИЙ МОДУЛЬ </a:t>
            </a:r>
            <a:r>
              <a:rPr lang="uk-UA" sz="60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</a:t>
            </a:r>
            <a:r>
              <a:rPr lang="uk-UA" sz="6000" kern="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uk-UA" sz="6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uk-UA" sz="6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uk-UA" sz="6000" b="1" dirty="0"/>
              <a:t>Інструментальні засоби організації документообігу </a:t>
            </a:r>
            <a:endParaRPr lang="uk-UA" sz="6000" dirty="0"/>
          </a:p>
        </p:txBody>
      </p:sp>
      <p:pic>
        <p:nvPicPr>
          <p:cNvPr id="1028" name="Picture 4" descr="BAS Бухгалтерія КОРП — Купить — Цена и описание | Компания А4">
            <a:extLst>
              <a:ext uri="{FF2B5EF4-FFF2-40B4-BE49-F238E27FC236}">
                <a16:creationId xmlns:a16="http://schemas.microsoft.com/office/drawing/2014/main" id="{C2C29B69-E889-6FC6-F0F0-6237D211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666" y="3855561"/>
            <a:ext cx="2498105" cy="249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C6D90C2-572A-E201-EB9C-E4DC549D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04" y="3855561"/>
            <a:ext cx="2408550" cy="24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57CEEB8-396B-F779-4C5D-BC7FCC5B3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45" y="4069237"/>
            <a:ext cx="2284429" cy="228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8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44F65B-C6CD-B114-9B89-7117D8033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280" y="482600"/>
            <a:ext cx="10403840" cy="6375400"/>
          </a:xfrm>
        </p:spPr>
        <p:txBody>
          <a:bodyPr>
            <a:normAutofit/>
          </a:bodyPr>
          <a:lstStyle/>
          <a:p>
            <a:pPr indent="450215" algn="just"/>
            <a:r>
              <a:rPr lang="uk-UA" sz="2400" b="1" dirty="0" smtClean="0"/>
              <a:t>СОТА</a:t>
            </a:r>
          </a:p>
          <a:p>
            <a:pPr indent="450215" algn="just"/>
            <a:endParaRPr lang="uk-UA" sz="2400" b="1" dirty="0" smtClean="0"/>
          </a:p>
          <a:p>
            <a:pPr indent="450215" algn="just"/>
            <a:r>
              <a:rPr lang="uk-UA" sz="1900" dirty="0"/>
              <a:t>Зручний </a:t>
            </a:r>
            <a:r>
              <a:rPr lang="uk-UA" sz="1900" dirty="0" err="1"/>
              <a:t>онлайн-сервіс</a:t>
            </a:r>
            <a:r>
              <a:rPr lang="uk-UA" sz="1900" dirty="0"/>
              <a:t> здачі податкової звітності. Працює з податковими накладними та розрахунками коригування; формує декларації, використовуючи книгу доходів; дозволяє відправляти запити в податкову і виконує інші завдання</a:t>
            </a:r>
            <a:r>
              <a:rPr lang="uk-UA" sz="1900" dirty="0" smtClean="0"/>
              <a:t>.</a:t>
            </a:r>
          </a:p>
          <a:p>
            <a:pPr indent="450215" algn="just"/>
            <a:endParaRPr lang="uk-UA" sz="1900" dirty="0" smtClean="0"/>
          </a:p>
          <a:p>
            <a:pPr indent="450215" algn="just"/>
            <a:r>
              <a:rPr lang="ru-RU" sz="2000" dirty="0" err="1">
                <a:solidFill>
                  <a:srgbClr val="444444"/>
                </a:solidFill>
                <a:latin typeface="+mj-lt"/>
              </a:rPr>
              <a:t>Всі</a:t>
            </a:r>
            <a:r>
              <a:rPr lang="ru-RU" sz="2000" dirty="0">
                <a:solidFill>
                  <a:srgbClr val="444444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+mj-lt"/>
              </a:rPr>
              <a:t>форми</a:t>
            </a:r>
            <a:r>
              <a:rPr lang="ru-RU" sz="2000" dirty="0">
                <a:solidFill>
                  <a:srgbClr val="444444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+mj-lt"/>
              </a:rPr>
              <a:t>звітів</a:t>
            </a:r>
            <a:r>
              <a:rPr lang="ru-RU" sz="2000" dirty="0">
                <a:solidFill>
                  <a:srgbClr val="444444"/>
                </a:solidFill>
                <a:latin typeface="+mj-lt"/>
              </a:rPr>
              <a:t> до </a:t>
            </a:r>
            <a:r>
              <a:rPr lang="ru-RU" sz="2000" dirty="0" err="1">
                <a:solidFill>
                  <a:srgbClr val="444444"/>
                </a:solidFill>
                <a:latin typeface="+mj-lt"/>
              </a:rPr>
              <a:t>контролюючих</a:t>
            </a:r>
            <a:r>
              <a:rPr lang="ru-RU" sz="2000" dirty="0">
                <a:solidFill>
                  <a:srgbClr val="444444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+mj-lt"/>
              </a:rPr>
              <a:t>органів</a:t>
            </a:r>
            <a:r>
              <a:rPr lang="ru-RU" sz="2000" dirty="0">
                <a:solidFill>
                  <a:srgbClr val="444444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+mj-lt"/>
              </a:rPr>
              <a:t>можна</a:t>
            </a:r>
            <a:r>
              <a:rPr lang="ru-RU" sz="2000" dirty="0">
                <a:solidFill>
                  <a:srgbClr val="444444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+mj-lt"/>
              </a:rPr>
              <a:t>здавати</a:t>
            </a:r>
            <a:r>
              <a:rPr lang="ru-RU" sz="2000" dirty="0">
                <a:solidFill>
                  <a:srgbClr val="444444"/>
                </a:solidFill>
                <a:latin typeface="+mj-lt"/>
              </a:rPr>
              <a:t> без установки </a:t>
            </a:r>
            <a:r>
              <a:rPr lang="ru-RU" sz="2000" dirty="0" err="1">
                <a:solidFill>
                  <a:srgbClr val="444444"/>
                </a:solidFill>
                <a:latin typeface="+mj-lt"/>
              </a:rPr>
              <a:t>програмного</a:t>
            </a:r>
            <a:r>
              <a:rPr lang="ru-RU" sz="2000" dirty="0">
                <a:solidFill>
                  <a:srgbClr val="444444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+mj-lt"/>
              </a:rPr>
              <a:t>забезпечення</a:t>
            </a:r>
            <a:r>
              <a:rPr lang="ru-RU" sz="2000" dirty="0">
                <a:solidFill>
                  <a:srgbClr val="444444"/>
                </a:solidFill>
                <a:latin typeface="+mj-lt"/>
              </a:rPr>
              <a:t>, просто з веб-браузера, доступна з планшета </a:t>
            </a:r>
            <a:r>
              <a:rPr lang="ru-RU" sz="2000" dirty="0" err="1" smtClean="0">
                <a:solidFill>
                  <a:srgbClr val="444444"/>
                </a:solidFill>
                <a:latin typeface="+mj-lt"/>
              </a:rPr>
              <a:t>або</a:t>
            </a:r>
            <a:r>
              <a:rPr lang="ru-RU" sz="2000" dirty="0" smtClean="0">
                <a:solidFill>
                  <a:srgbClr val="444444"/>
                </a:solidFill>
                <a:latin typeface="+mj-lt"/>
              </a:rPr>
              <a:t> телефона.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smtClean="0">
                <a:solidFill>
                  <a:srgbClr val="444444"/>
                </a:solidFill>
                <a:latin typeface="+mj-lt"/>
              </a:rPr>
              <a:t>(</a:t>
            </a:r>
            <a:r>
              <a:rPr lang="ru-RU" sz="2000" dirty="0" err="1">
                <a:solidFill>
                  <a:srgbClr val="444444"/>
                </a:solidFill>
                <a:latin typeface="+mj-lt"/>
              </a:rPr>
              <a:t>Функціонал</a:t>
            </a:r>
            <a:r>
              <a:rPr lang="ru-RU" sz="2000" dirty="0">
                <a:solidFill>
                  <a:srgbClr val="444444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+mj-lt"/>
              </a:rPr>
              <a:t>ідентичний</a:t>
            </a:r>
            <a:r>
              <a:rPr lang="ru-RU" sz="2000" dirty="0">
                <a:solidFill>
                  <a:srgbClr val="444444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+mj-lt"/>
              </a:rPr>
              <a:t>M.E.Doc</a:t>
            </a:r>
            <a:r>
              <a:rPr lang="ru-RU" sz="2000" dirty="0">
                <a:solidFill>
                  <a:srgbClr val="444444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rgbClr val="444444"/>
                </a:solidFill>
                <a:latin typeface="+mj-lt"/>
              </a:rPr>
              <a:t>тільки</a:t>
            </a:r>
            <a:r>
              <a:rPr lang="ru-RU" sz="2000" dirty="0">
                <a:solidFill>
                  <a:srgbClr val="444444"/>
                </a:solidFill>
                <a:latin typeface="+mj-lt"/>
              </a:rPr>
              <a:t> веб </a:t>
            </a:r>
            <a:r>
              <a:rPr lang="ru-RU" sz="2000" dirty="0" err="1">
                <a:solidFill>
                  <a:srgbClr val="444444"/>
                </a:solidFill>
                <a:latin typeface="+mj-lt"/>
              </a:rPr>
              <a:t>версія</a:t>
            </a:r>
            <a:r>
              <a:rPr lang="ru-RU" sz="2000" dirty="0">
                <a:solidFill>
                  <a:srgbClr val="444444"/>
                </a:solidFill>
                <a:latin typeface="+mj-lt"/>
              </a:rPr>
              <a:t>)</a:t>
            </a:r>
            <a:endParaRPr lang="uk-UA" sz="1900" dirty="0">
              <a:latin typeface="+mj-lt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0BD7820-25D2-09F3-8F61-EB621A8A9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" y="1503680"/>
            <a:ext cx="1305560" cy="130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EDB7E7C9-9ADE-85BA-F01E-802A7C729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" y="5242560"/>
            <a:ext cx="1541780" cy="15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DC7E8746-85F4-B821-73A5-AFF5431B4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33401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9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F71AFA-BC3E-208C-5508-57E3A8AD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620" y="843280"/>
            <a:ext cx="10129520" cy="6014720"/>
          </a:xfrm>
        </p:spPr>
        <p:txBody>
          <a:bodyPr>
            <a:normAutofit/>
          </a:bodyPr>
          <a:lstStyle/>
          <a:p>
            <a:pPr indent="450215" algn="just"/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FlyDoc</a:t>
            </a:r>
            <a:endParaRPr lang="uk-UA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100" dirty="0" err="1"/>
              <a:t>Це</a:t>
            </a:r>
            <a:r>
              <a:rPr lang="ru-RU" sz="2100" dirty="0"/>
              <a:t> модуль, </a:t>
            </a:r>
            <a:r>
              <a:rPr lang="ru-RU" sz="2100" dirty="0" err="1"/>
              <a:t>який</a:t>
            </a:r>
            <a:r>
              <a:rPr lang="ru-RU" sz="2100" dirty="0"/>
              <a:t> </a:t>
            </a:r>
            <a:r>
              <a:rPr lang="ru-RU" sz="2100" dirty="0" err="1"/>
              <a:t>інтегрується</a:t>
            </a:r>
            <a:r>
              <a:rPr lang="ru-RU" sz="2100" dirty="0"/>
              <a:t> прямо в вашу базу 1С:Підприємство </a:t>
            </a:r>
            <a:r>
              <a:rPr lang="ru-RU" sz="2100" dirty="0" err="1"/>
              <a:t>або</a:t>
            </a:r>
            <a:r>
              <a:rPr lang="ru-RU" sz="2100" dirty="0"/>
              <a:t> BAS, і </a:t>
            </a:r>
            <a:r>
              <a:rPr lang="ru-RU" sz="2100" dirty="0" err="1"/>
              <a:t>дозволяє</a:t>
            </a:r>
            <a:r>
              <a:rPr lang="ru-RU" sz="2100" dirty="0"/>
              <a:t> </a:t>
            </a:r>
            <a:r>
              <a:rPr lang="ru-RU" sz="2100" dirty="0" err="1"/>
              <a:t>обмінюватися</a:t>
            </a:r>
            <a:r>
              <a:rPr lang="ru-RU" sz="2100" dirty="0"/>
              <a:t> </a:t>
            </a:r>
            <a:r>
              <a:rPr lang="ru-RU" sz="2100" dirty="0" smtClean="0"/>
              <a:t>документами </a:t>
            </a:r>
            <a:r>
              <a:rPr lang="ru-RU" sz="2100" dirty="0"/>
              <a:t>прямо з </a:t>
            </a:r>
            <a:r>
              <a:rPr lang="ru-RU" sz="2100" dirty="0" err="1"/>
              <a:t>неї</a:t>
            </a:r>
            <a:r>
              <a:rPr lang="ru-RU" sz="2100" dirty="0" smtClean="0"/>
              <a:t>.</a:t>
            </a:r>
            <a:endParaRPr lang="uk-UA" sz="2400" dirty="0"/>
          </a:p>
          <a:p>
            <a:pPr indent="450215" algn="just"/>
            <a:r>
              <a:rPr lang="uk-UA" sz="2400" b="1" dirty="0" err="1"/>
              <a:t>Токени</a:t>
            </a:r>
            <a:r>
              <a:rPr lang="uk-UA" sz="2400" b="1" dirty="0"/>
              <a:t> для </a:t>
            </a:r>
            <a:r>
              <a:rPr lang="uk-UA" sz="2400" b="1" dirty="0" smtClean="0"/>
              <a:t>КЕП</a:t>
            </a:r>
          </a:p>
          <a:p>
            <a:pPr indent="450215" algn="just"/>
            <a:r>
              <a:rPr lang="ru-RU" sz="2100" dirty="0" err="1"/>
              <a:t>Це</a:t>
            </a:r>
            <a:r>
              <a:rPr lang="ru-RU" sz="2100" dirty="0"/>
              <a:t> </a:t>
            </a:r>
            <a:r>
              <a:rPr lang="ru-RU" sz="2100" dirty="0" err="1"/>
              <a:t>захищені</a:t>
            </a:r>
            <a:r>
              <a:rPr lang="ru-RU" sz="2100" dirty="0"/>
              <a:t> </a:t>
            </a:r>
            <a:r>
              <a:rPr lang="ru-RU" sz="2100" dirty="0" err="1"/>
              <a:t>носії</a:t>
            </a:r>
            <a:r>
              <a:rPr lang="ru-RU" sz="2100" dirty="0"/>
              <a:t> </a:t>
            </a:r>
            <a:r>
              <a:rPr lang="ru-RU" sz="2100" dirty="0" err="1"/>
              <a:t>електронних</a:t>
            </a:r>
            <a:r>
              <a:rPr lang="ru-RU" sz="2100" dirty="0"/>
              <a:t> </a:t>
            </a:r>
            <a:r>
              <a:rPr lang="ru-RU" sz="2100" dirty="0" err="1"/>
              <a:t>підписів</a:t>
            </a:r>
            <a:r>
              <a:rPr lang="ru-RU" sz="2100" dirty="0"/>
              <a:t>, </a:t>
            </a:r>
            <a:r>
              <a:rPr lang="ru-RU" sz="2100" dirty="0" err="1"/>
              <a:t>які</a:t>
            </a:r>
            <a:r>
              <a:rPr lang="ru-RU" sz="2100" dirty="0"/>
              <a:t> </a:t>
            </a:r>
            <a:r>
              <a:rPr lang="ru-RU" sz="2100" dirty="0" err="1"/>
              <a:t>створені</a:t>
            </a:r>
            <a:r>
              <a:rPr lang="ru-RU" sz="2100" dirty="0"/>
              <a:t> </a:t>
            </a:r>
            <a:r>
              <a:rPr lang="ru-RU" sz="2100" dirty="0" err="1"/>
              <a:t>відповідно</a:t>
            </a:r>
            <a:r>
              <a:rPr lang="ru-RU" sz="2100" dirty="0"/>
              <a:t> до </a:t>
            </a:r>
            <a:r>
              <a:rPr lang="ru-RU" sz="2100" dirty="0" err="1"/>
              <a:t>законодавства</a:t>
            </a:r>
            <a:r>
              <a:rPr lang="ru-RU" sz="2100" dirty="0"/>
              <a:t> </a:t>
            </a:r>
            <a:r>
              <a:rPr lang="ru-RU" sz="2100" dirty="0" err="1"/>
              <a:t>України</a:t>
            </a:r>
            <a:r>
              <a:rPr lang="ru-RU" sz="2100" dirty="0"/>
              <a:t>. </a:t>
            </a:r>
            <a:r>
              <a:rPr lang="ru-RU" sz="2100" dirty="0" err="1"/>
              <a:t>Ключі</a:t>
            </a:r>
            <a:r>
              <a:rPr lang="ru-RU" sz="2100" dirty="0"/>
              <a:t> </a:t>
            </a:r>
            <a:r>
              <a:rPr lang="ru-RU" sz="2100" dirty="0" err="1"/>
              <a:t>генеруються</a:t>
            </a:r>
            <a:r>
              <a:rPr lang="ru-RU" sz="2100" dirty="0"/>
              <a:t> </a:t>
            </a:r>
            <a:r>
              <a:rPr lang="ru-RU" sz="2100" dirty="0" err="1"/>
              <a:t>всередині</a:t>
            </a:r>
            <a:r>
              <a:rPr lang="ru-RU" sz="2100" dirty="0"/>
              <a:t> </a:t>
            </a:r>
            <a:r>
              <a:rPr lang="ru-RU" sz="2100" dirty="0" err="1"/>
              <a:t>токена</a:t>
            </a:r>
            <a:r>
              <a:rPr lang="ru-RU" sz="2100" dirty="0"/>
              <a:t> і </a:t>
            </a:r>
            <a:r>
              <a:rPr lang="ru-RU" sz="2100" dirty="0" err="1"/>
              <a:t>існують</a:t>
            </a:r>
            <a:r>
              <a:rPr lang="ru-RU" sz="2100" dirty="0"/>
              <a:t> в одному </a:t>
            </a:r>
            <a:r>
              <a:rPr lang="ru-RU" sz="2100" dirty="0" err="1"/>
              <a:t>екземплярі</a:t>
            </a:r>
            <a:r>
              <a:rPr lang="ru-RU" sz="2100" dirty="0" smtClean="0"/>
              <a:t>.</a:t>
            </a:r>
            <a:r>
              <a:rPr lang="ru-RU" sz="2100" dirty="0"/>
              <a:t> </a:t>
            </a:r>
            <a:r>
              <a:rPr lang="ru-RU" sz="2100" dirty="0" err="1"/>
              <a:t>Токени</a:t>
            </a:r>
            <a:r>
              <a:rPr lang="ru-RU" sz="2100" dirty="0"/>
              <a:t> </a:t>
            </a:r>
            <a:r>
              <a:rPr lang="ru-RU" sz="2100" dirty="0" err="1"/>
              <a:t>надійно</a:t>
            </a:r>
            <a:r>
              <a:rPr lang="ru-RU" sz="2100" dirty="0"/>
              <a:t> </a:t>
            </a:r>
            <a:r>
              <a:rPr lang="ru-RU" sz="2100" dirty="0" err="1"/>
              <a:t>захищені</a:t>
            </a:r>
            <a:r>
              <a:rPr lang="ru-RU" sz="2100" dirty="0"/>
              <a:t> паролем,  </a:t>
            </a:r>
            <a:r>
              <a:rPr lang="ru-RU" sz="2100" dirty="0" err="1"/>
              <a:t>прості</a:t>
            </a:r>
            <a:r>
              <a:rPr lang="ru-RU" sz="2100" dirty="0"/>
              <a:t> у </a:t>
            </a:r>
            <a:r>
              <a:rPr lang="ru-RU" sz="2100" dirty="0" err="1"/>
              <a:t>використанні</a:t>
            </a:r>
            <a:r>
              <a:rPr lang="ru-RU" sz="2100" dirty="0"/>
              <a:t> і, </a:t>
            </a:r>
            <a:r>
              <a:rPr lang="ru-RU" sz="2100" dirty="0" err="1"/>
              <a:t>що</a:t>
            </a:r>
            <a:r>
              <a:rPr lang="ru-RU" sz="2100" dirty="0"/>
              <a:t> </a:t>
            </a:r>
            <a:r>
              <a:rPr lang="ru-RU" sz="2100" dirty="0" err="1"/>
              <a:t>важливо</a:t>
            </a:r>
            <a:r>
              <a:rPr lang="ru-RU" sz="2100" dirty="0"/>
              <a:t>: </a:t>
            </a:r>
            <a:r>
              <a:rPr lang="ru-RU" sz="2100" dirty="0" err="1"/>
              <a:t>їх</a:t>
            </a:r>
            <a:r>
              <a:rPr lang="ru-RU" sz="2100" dirty="0"/>
              <a:t> не </a:t>
            </a:r>
            <a:r>
              <a:rPr lang="ru-RU" sz="2100" dirty="0" err="1"/>
              <a:t>потрібно</a:t>
            </a:r>
            <a:r>
              <a:rPr lang="ru-RU" sz="2100" dirty="0"/>
              <a:t> </a:t>
            </a:r>
            <a:r>
              <a:rPr lang="ru-RU" sz="2100" dirty="0" err="1"/>
              <a:t>періодично</a:t>
            </a:r>
            <a:r>
              <a:rPr lang="ru-RU" sz="2100" dirty="0"/>
              <a:t> </a:t>
            </a:r>
            <a:r>
              <a:rPr lang="ru-RU" sz="2100" dirty="0" err="1"/>
              <a:t>міняти</a:t>
            </a:r>
            <a:r>
              <a:rPr lang="ru-RU" sz="2100" dirty="0" smtClean="0"/>
              <a:t>.</a:t>
            </a:r>
          </a:p>
          <a:p>
            <a:pPr indent="450215" algn="just"/>
            <a:r>
              <a:rPr lang="en-US" sz="2400" b="1" dirty="0"/>
              <a:t>FREDO:</a:t>
            </a:r>
            <a:r>
              <a:rPr lang="uk-UA" sz="2400" b="1" dirty="0" smtClean="0"/>
              <a:t>Звіт</a:t>
            </a:r>
            <a:endParaRPr lang="uk-UA" sz="2400" b="1" dirty="0"/>
          </a:p>
          <a:p>
            <a:pPr indent="450215" algn="just"/>
            <a:r>
              <a:rPr lang="ru-RU" sz="2100" dirty="0" err="1"/>
              <a:t>Дозволяє</a:t>
            </a:r>
            <a:r>
              <a:rPr lang="ru-RU" sz="2100" dirty="0"/>
              <a:t> </a:t>
            </a:r>
            <a:r>
              <a:rPr lang="ru-RU" sz="2100" dirty="0" err="1"/>
              <a:t>реєструвати</a:t>
            </a:r>
            <a:r>
              <a:rPr lang="ru-RU" sz="2100" dirty="0"/>
              <a:t> </a:t>
            </a:r>
            <a:r>
              <a:rPr lang="ru-RU" sz="2100" dirty="0" err="1"/>
              <a:t>податкові</a:t>
            </a:r>
            <a:r>
              <a:rPr lang="ru-RU" sz="2100" dirty="0"/>
              <a:t> </a:t>
            </a:r>
            <a:r>
              <a:rPr lang="ru-RU" sz="2100" dirty="0" err="1"/>
              <a:t>накладні</a:t>
            </a:r>
            <a:r>
              <a:rPr lang="ru-RU" sz="2100" dirty="0"/>
              <a:t>, </a:t>
            </a:r>
            <a:r>
              <a:rPr lang="ru-RU" sz="2100" dirty="0" err="1"/>
              <a:t>формувати</a:t>
            </a:r>
            <a:r>
              <a:rPr lang="ru-RU" sz="2100" dirty="0"/>
              <a:t> і </a:t>
            </a:r>
            <a:r>
              <a:rPr lang="ru-RU" sz="2100" dirty="0" err="1"/>
              <a:t>відправляти</a:t>
            </a:r>
            <a:r>
              <a:rPr lang="ru-RU" sz="2100" dirty="0"/>
              <a:t> </a:t>
            </a:r>
            <a:r>
              <a:rPr lang="ru-RU" sz="2100" dirty="0" err="1"/>
              <a:t>звітність</a:t>
            </a:r>
            <a:r>
              <a:rPr lang="ru-RU" sz="2100" dirty="0"/>
              <a:t> до </a:t>
            </a:r>
            <a:r>
              <a:rPr lang="ru-RU" sz="2100" dirty="0" err="1"/>
              <a:t>контролюючих</a:t>
            </a:r>
            <a:r>
              <a:rPr lang="ru-RU" sz="2100" dirty="0"/>
              <a:t> </a:t>
            </a:r>
            <a:r>
              <a:rPr lang="ru-RU" sz="2100" dirty="0" err="1"/>
              <a:t>органів</a:t>
            </a:r>
            <a:r>
              <a:rPr lang="ru-RU" sz="2100" dirty="0"/>
              <a:t>, а </a:t>
            </a:r>
            <a:r>
              <a:rPr lang="ru-RU" sz="2100" dirty="0" err="1"/>
              <a:t>також</a:t>
            </a:r>
            <a:r>
              <a:rPr lang="ru-RU" sz="2100" dirty="0"/>
              <a:t> </a:t>
            </a:r>
            <a:r>
              <a:rPr lang="ru-RU" sz="2100" dirty="0" err="1"/>
              <a:t>надсилати</a:t>
            </a:r>
            <a:r>
              <a:rPr lang="ru-RU" sz="2100" dirty="0"/>
              <a:t> і </a:t>
            </a:r>
            <a:r>
              <a:rPr lang="ru-RU" sz="2100" dirty="0" err="1"/>
              <a:t>отримувати</a:t>
            </a:r>
            <a:r>
              <a:rPr lang="ru-RU" sz="2100" dirty="0"/>
              <a:t> </a:t>
            </a:r>
            <a:r>
              <a:rPr lang="ru-RU" sz="2100" dirty="0" err="1"/>
              <a:t>документи</a:t>
            </a:r>
            <a:r>
              <a:rPr lang="ru-RU" sz="2100" dirty="0"/>
              <a:t> контрагентам.</a:t>
            </a:r>
            <a:endParaRPr lang="uk-UA" sz="21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AE65C43-E753-E225-651F-45D95E1F3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64760"/>
            <a:ext cx="1666240" cy="16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01367507-699B-A319-5400-872DF928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9120"/>
            <a:ext cx="1513840" cy="15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121AD6FE-EA2F-7C84-CB88-AC9B75D38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1452880" cy="14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432FDB-6AD2-23CC-1562-1CEA39EA9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320" y="472440"/>
            <a:ext cx="10200640" cy="6192520"/>
          </a:xfrm>
        </p:spPr>
        <p:txBody>
          <a:bodyPr>
            <a:normAutofit/>
          </a:bodyPr>
          <a:lstStyle/>
          <a:p>
            <a:r>
              <a:rPr lang="uk-UA" sz="2100" b="1" dirty="0" smtClean="0"/>
              <a:t>Як перейти на електронний документообіг?</a:t>
            </a:r>
            <a:endParaRPr lang="ru-RU" sz="2100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/>
              <a:t>перейти на </a:t>
            </a:r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документообіг</a:t>
            </a:r>
            <a:r>
              <a:rPr lang="ru-RU" dirty="0"/>
              <a:t>, вам </a:t>
            </a:r>
            <a:r>
              <a:rPr lang="ru-RU" dirty="0" err="1"/>
              <a:t>потрібно</a:t>
            </a:r>
            <a:r>
              <a:rPr lang="ru-RU" dirty="0"/>
              <a:t>:</a:t>
            </a:r>
          </a:p>
          <a:p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, з </a:t>
            </a:r>
            <a:r>
              <a:rPr lang="ru-RU" dirty="0" err="1"/>
              <a:t>яким</a:t>
            </a:r>
            <a:r>
              <a:rPr lang="ru-RU" dirty="0"/>
              <a:t> будете </a:t>
            </a:r>
            <a:r>
              <a:rPr lang="ru-RU" dirty="0" err="1"/>
              <a:t>працювати</a:t>
            </a:r>
            <a:r>
              <a:rPr lang="ru-RU" dirty="0"/>
              <a:t>.</a:t>
            </a:r>
          </a:p>
          <a:p>
            <a:r>
              <a:rPr lang="ru-RU" dirty="0" err="1"/>
              <a:t>Придбати</a:t>
            </a:r>
            <a:r>
              <a:rPr lang="ru-RU" dirty="0"/>
              <a:t>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підписи</a:t>
            </a:r>
            <a:r>
              <a:rPr lang="ru-RU" dirty="0"/>
              <a:t> для </a:t>
            </a:r>
            <a:r>
              <a:rPr lang="ru-RU" dirty="0" err="1"/>
              <a:t>співробітників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підписувати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.</a:t>
            </a:r>
          </a:p>
          <a:p>
            <a:r>
              <a:rPr lang="ru-RU" dirty="0"/>
              <a:t>Внести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облікову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.</a:t>
            </a:r>
          </a:p>
          <a:p>
            <a:r>
              <a:rPr lang="ru-RU" dirty="0" err="1"/>
              <a:t>Повідомити</a:t>
            </a:r>
            <a:r>
              <a:rPr lang="ru-RU" dirty="0"/>
              <a:t> контрагентам,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починаєте</a:t>
            </a:r>
            <a:r>
              <a:rPr lang="ru-RU" dirty="0"/>
              <a:t> вести </a:t>
            </a:r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документообіг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E412327-2741-AA2A-8B58-11F07A98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1508760"/>
            <a:ext cx="15748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E38A1F89-4534-747E-480D-9725F8624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3429000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CF14D940-3216-FEC3-885A-6E3B68EC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" y="5349240"/>
            <a:ext cx="1198880" cy="11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1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1FDA176-3D1C-004F-4A48-5338C53DB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4" y="558800"/>
            <a:ext cx="9962515" cy="5963920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Переваги впровадження СЕД: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Для </a:t>
            </a:r>
            <a:r>
              <a:rPr lang="ru-RU" sz="2000" dirty="0" err="1"/>
              <a:t>багатьох</a:t>
            </a:r>
            <a:r>
              <a:rPr lang="ru-RU" sz="2000" dirty="0"/>
              <a:t> структур </a:t>
            </a:r>
            <a:r>
              <a:rPr lang="ru-RU" sz="2000" dirty="0" err="1"/>
              <a:t>запровадження</a:t>
            </a:r>
            <a:r>
              <a:rPr lang="ru-RU" sz="2000" dirty="0"/>
              <a:t> СЕД </a:t>
            </a:r>
            <a:r>
              <a:rPr lang="ru-RU" sz="2000" dirty="0" err="1"/>
              <a:t>означає</a:t>
            </a:r>
            <a:r>
              <a:rPr lang="ru-RU" sz="2000" dirty="0"/>
              <a:t> </a:t>
            </a:r>
            <a:r>
              <a:rPr lang="ru-RU" sz="2000" dirty="0" err="1"/>
              <a:t>відмову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звичної</a:t>
            </a:r>
            <a:r>
              <a:rPr lang="ru-RU" sz="2000" dirty="0"/>
              <a:t> </a:t>
            </a:r>
            <a:r>
              <a:rPr lang="ru-RU" sz="2000" dirty="0" err="1"/>
              <a:t>паперової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. </a:t>
            </a:r>
            <a:r>
              <a:rPr lang="ru-RU" sz="2000" dirty="0" err="1"/>
              <a:t>Новий</a:t>
            </a:r>
            <a:r>
              <a:rPr lang="ru-RU" sz="2000" dirty="0"/>
              <a:t> </a:t>
            </a:r>
            <a:r>
              <a:rPr lang="ru-RU" sz="2000" dirty="0" err="1"/>
              <a:t>функціонал</a:t>
            </a:r>
            <a:r>
              <a:rPr lang="ru-RU" sz="2000" dirty="0"/>
              <a:t> е-</a:t>
            </a:r>
            <a:r>
              <a:rPr lang="ru-RU" sz="2000" dirty="0" err="1"/>
              <a:t>документообігу</a:t>
            </a:r>
            <a:r>
              <a:rPr lang="ru-RU" sz="2000" dirty="0"/>
              <a:t> </a:t>
            </a:r>
            <a:r>
              <a:rPr lang="ru-RU" sz="2000" dirty="0" err="1"/>
              <a:t>здається</a:t>
            </a:r>
            <a:r>
              <a:rPr lang="ru-RU" sz="2000" dirty="0"/>
              <a:t> </a:t>
            </a:r>
            <a:r>
              <a:rPr lang="ru-RU" sz="2000" dirty="0" err="1"/>
              <a:t>складним</a:t>
            </a:r>
            <a:r>
              <a:rPr lang="ru-RU" sz="2000" dirty="0"/>
              <a:t> і </a:t>
            </a:r>
            <a:r>
              <a:rPr lang="ru-RU" sz="2000" dirty="0" err="1"/>
              <a:t>заплутаним</a:t>
            </a:r>
            <a:r>
              <a:rPr lang="ru-RU" sz="2000" dirty="0"/>
              <a:t>, але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актуальність</a:t>
            </a:r>
            <a:r>
              <a:rPr lang="ru-RU" sz="2000" dirty="0"/>
              <a:t> в </a:t>
            </a:r>
            <a:r>
              <a:rPr lang="ru-RU" sz="2000" dirty="0" err="1"/>
              <a:t>бізнес-процесах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компаній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підтверджує</a:t>
            </a:r>
            <a:r>
              <a:rPr lang="ru-RU" sz="2000" dirty="0"/>
              <a:t> </a:t>
            </a:r>
            <a:r>
              <a:rPr lang="ru-RU" sz="2000" dirty="0" err="1"/>
              <a:t>значну</a:t>
            </a:r>
            <a:r>
              <a:rPr lang="ru-RU" sz="2000" dirty="0"/>
              <a:t> </a:t>
            </a:r>
            <a:r>
              <a:rPr lang="ru-RU" sz="2000" dirty="0" err="1"/>
              <a:t>користь</a:t>
            </a:r>
            <a:r>
              <a:rPr lang="ru-RU" sz="2000" dirty="0"/>
              <a:t>, яку </a:t>
            </a:r>
            <a:r>
              <a:rPr lang="ru-RU" sz="2000" dirty="0" err="1"/>
              <a:t>надає</a:t>
            </a:r>
            <a:r>
              <a:rPr lang="ru-RU" sz="2000" dirty="0"/>
              <a:t> </a:t>
            </a:r>
            <a:r>
              <a:rPr lang="ru-RU" sz="2000" dirty="0" err="1"/>
              <a:t>автоматизація</a:t>
            </a:r>
            <a:r>
              <a:rPr lang="ru-RU" sz="2000" dirty="0"/>
              <a:t>:</a:t>
            </a:r>
          </a:p>
          <a:p>
            <a:r>
              <a:rPr lang="ru-RU" sz="2000" dirty="0" err="1"/>
              <a:t>Архівування</a:t>
            </a:r>
            <a:r>
              <a:rPr lang="ru-RU" sz="2000" dirty="0"/>
              <a:t> та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інформацією</a:t>
            </a:r>
            <a:r>
              <a:rPr lang="ru-RU" sz="2000" dirty="0"/>
              <a:t>, </a:t>
            </a:r>
            <a:r>
              <a:rPr lang="ru-RU" sz="2000" dirty="0" err="1"/>
              <a:t>регламентування</a:t>
            </a:r>
            <a:r>
              <a:rPr lang="ru-RU" sz="2000" dirty="0"/>
              <a:t> доступу</a:t>
            </a:r>
          </a:p>
          <a:p>
            <a:r>
              <a:rPr lang="ru-RU" sz="2000" dirty="0" err="1"/>
              <a:t>Економія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зменшення</a:t>
            </a:r>
            <a:r>
              <a:rPr lang="ru-RU" sz="2000" dirty="0"/>
              <a:t> </a:t>
            </a:r>
            <a:r>
              <a:rPr lang="ru-RU" sz="2000" dirty="0" err="1"/>
              <a:t>витрат</a:t>
            </a:r>
            <a:r>
              <a:rPr lang="ru-RU" sz="2000" dirty="0"/>
              <a:t> на </a:t>
            </a:r>
            <a:r>
              <a:rPr lang="ru-RU" sz="2000" dirty="0" err="1"/>
              <a:t>паперове</a:t>
            </a:r>
            <a:r>
              <a:rPr lang="ru-RU" sz="2000" dirty="0"/>
              <a:t> </a:t>
            </a:r>
            <a:r>
              <a:rPr lang="ru-RU" sz="2000" dirty="0" err="1"/>
              <a:t>діловодство</a:t>
            </a:r>
            <a:endParaRPr lang="ru-RU" sz="2000" dirty="0"/>
          </a:p>
          <a:p>
            <a:r>
              <a:rPr lang="ru-RU" sz="2000" dirty="0" err="1"/>
              <a:t>Структуризація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кожного </a:t>
            </a:r>
            <a:r>
              <a:rPr lang="ru-RU" sz="2000" dirty="0" err="1"/>
              <a:t>співробітника</a:t>
            </a:r>
            <a:endParaRPr lang="ru-RU" sz="2000" dirty="0"/>
          </a:p>
          <a:p>
            <a:r>
              <a:rPr lang="ru-RU" sz="2000" dirty="0" err="1"/>
              <a:t>Оптимізація</a:t>
            </a:r>
            <a:r>
              <a:rPr lang="ru-RU" sz="2000" dirty="0"/>
              <a:t> </a:t>
            </a:r>
            <a:r>
              <a:rPr lang="ru-RU" sz="2000" dirty="0" err="1"/>
              <a:t>бізнес-процесів</a:t>
            </a:r>
            <a:endParaRPr lang="ru-RU" sz="2000" dirty="0"/>
          </a:p>
          <a:p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прозорості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endParaRPr lang="ru-RU" sz="2000" dirty="0"/>
          </a:p>
          <a:p>
            <a:r>
              <a:rPr lang="ru-RU" sz="2000" dirty="0" err="1"/>
              <a:t>Підтримка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контролю </a:t>
            </a:r>
            <a:r>
              <a:rPr lang="ru-RU" sz="2000" dirty="0" err="1"/>
              <a:t>якості</a:t>
            </a:r>
            <a:endParaRPr lang="ru-RU" sz="2000" dirty="0"/>
          </a:p>
          <a:p>
            <a:pPr indent="0" algn="just">
              <a:buNone/>
            </a:pPr>
            <a:endParaRPr lang="uk-UA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93F8EC8C-A9E4-1555-6B91-D0D5131F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3429000"/>
            <a:ext cx="1381760" cy="13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>
            <a:extLst>
              <a:ext uri="{FF2B5EF4-FFF2-40B4-BE49-F238E27FC236}">
                <a16:creationId xmlns:a16="http://schemas.microsoft.com/office/drawing/2014/main" id="{F0F95DC5-4550-6F54-4879-2726B03E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5303520"/>
            <a:ext cx="1381760" cy="13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>
            <a:extLst>
              <a:ext uri="{FF2B5EF4-FFF2-40B4-BE49-F238E27FC236}">
                <a16:creationId xmlns:a16="http://schemas.microsoft.com/office/drawing/2014/main" id="{0AD05BAC-3825-889D-B025-76EB69E6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080" y="5303520"/>
            <a:ext cx="1651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>
            <a:extLst>
              <a:ext uri="{FF2B5EF4-FFF2-40B4-BE49-F238E27FC236}">
                <a16:creationId xmlns:a16="http://schemas.microsoft.com/office/drawing/2014/main" id="{49B92524-59FC-6EB1-1F81-B9103C16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49352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>
            <a:extLst>
              <a:ext uri="{FF2B5EF4-FFF2-40B4-BE49-F238E27FC236}">
                <a16:creationId xmlns:a16="http://schemas.microsoft.com/office/drawing/2014/main" id="{9C1F69F0-E40F-7CB5-4E0A-AA394FDC5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5551170"/>
            <a:ext cx="1266190" cy="126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3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1FDA176-3D1C-004F-4A48-5338C53DB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0" y="558800"/>
            <a:ext cx="10078720" cy="596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 err="1"/>
              <a:t>Можливі</a:t>
            </a:r>
            <a:r>
              <a:rPr lang="ru-RU" sz="1900" b="1" dirty="0"/>
              <a:t> </a:t>
            </a:r>
            <a:r>
              <a:rPr lang="ru-RU" sz="1900" b="1" dirty="0" err="1"/>
              <a:t>мінуси</a:t>
            </a:r>
            <a:r>
              <a:rPr lang="ru-RU" sz="1900" b="1" dirty="0"/>
              <a:t> СЕД</a:t>
            </a:r>
          </a:p>
          <a:p>
            <a:r>
              <a:rPr lang="ru-RU" sz="1900" dirty="0" err="1"/>
              <a:t>Крім</a:t>
            </a:r>
            <a:r>
              <a:rPr lang="ru-RU" sz="1900" dirty="0"/>
              <a:t> </a:t>
            </a:r>
            <a:r>
              <a:rPr lang="ru-RU" sz="1900" dirty="0" err="1"/>
              <a:t>явних</a:t>
            </a:r>
            <a:r>
              <a:rPr lang="ru-RU" sz="1900" dirty="0"/>
              <a:t> </a:t>
            </a:r>
            <a:r>
              <a:rPr lang="ru-RU" sz="1900" dirty="0" err="1"/>
              <a:t>плюсів</a:t>
            </a:r>
            <a:r>
              <a:rPr lang="ru-RU" sz="1900" dirty="0"/>
              <a:t> </a:t>
            </a:r>
            <a:r>
              <a:rPr lang="ru-RU" sz="1900" dirty="0" err="1"/>
              <a:t>від</a:t>
            </a:r>
            <a:r>
              <a:rPr lang="ru-RU" sz="1900" dirty="0"/>
              <a:t> </a:t>
            </a:r>
            <a:r>
              <a:rPr lang="ru-RU" sz="1900" dirty="0" err="1"/>
              <a:t>впровадження</a:t>
            </a:r>
            <a:r>
              <a:rPr lang="ru-RU" sz="1900" dirty="0"/>
              <a:t> ЕДО, </a:t>
            </a:r>
            <a:r>
              <a:rPr lang="ru-RU" sz="1900" dirty="0" err="1"/>
              <a:t>деякі</a:t>
            </a:r>
            <a:r>
              <a:rPr lang="ru-RU" sz="1900" dirty="0"/>
              <a:t> </a:t>
            </a:r>
            <a:r>
              <a:rPr lang="ru-RU" sz="1900" dirty="0" err="1"/>
              <a:t>системи</a:t>
            </a:r>
            <a:r>
              <a:rPr lang="ru-RU" sz="1900" dirty="0"/>
              <a:t> </a:t>
            </a:r>
            <a:r>
              <a:rPr lang="ru-RU" sz="1900" dirty="0" err="1"/>
              <a:t>можуть</a:t>
            </a:r>
            <a:r>
              <a:rPr lang="ru-RU" sz="1900" dirty="0"/>
              <a:t> </a:t>
            </a:r>
            <a:r>
              <a:rPr lang="ru-RU" sz="1900" dirty="0" err="1"/>
              <a:t>мати</a:t>
            </a:r>
            <a:r>
              <a:rPr lang="ru-RU" sz="1900" dirty="0"/>
              <a:t> і </a:t>
            </a:r>
            <a:r>
              <a:rPr lang="ru-RU" sz="1900" dirty="0" err="1"/>
              <a:t>явні</a:t>
            </a:r>
            <a:r>
              <a:rPr lang="ru-RU" sz="1900" dirty="0"/>
              <a:t> </a:t>
            </a:r>
            <a:r>
              <a:rPr lang="ru-RU" sz="1900" dirty="0" err="1"/>
              <a:t>мінуси</a:t>
            </a:r>
            <a:r>
              <a:rPr lang="ru-RU" sz="1900" dirty="0"/>
              <a:t>. Таких </a:t>
            </a:r>
            <a:r>
              <a:rPr lang="ru-RU" sz="1900" dirty="0" err="1"/>
              <a:t>недоліків</a:t>
            </a:r>
            <a:r>
              <a:rPr lang="ru-RU" sz="1900" dirty="0"/>
              <a:t> </a:t>
            </a:r>
            <a:r>
              <a:rPr lang="ru-RU" sz="1900" dirty="0" err="1"/>
              <a:t>може</a:t>
            </a:r>
            <a:r>
              <a:rPr lang="ru-RU" sz="1900" dirty="0"/>
              <a:t> бути </a:t>
            </a:r>
            <a:r>
              <a:rPr lang="ru-RU" sz="1900" dirty="0" err="1"/>
              <a:t>кілька</a:t>
            </a:r>
            <a:r>
              <a:rPr lang="ru-RU" sz="1900" dirty="0"/>
              <a:t>. І перший - </a:t>
            </a:r>
            <a:r>
              <a:rPr lang="ru-RU" sz="1900" dirty="0" err="1"/>
              <a:t>погана</a:t>
            </a:r>
            <a:r>
              <a:rPr lang="ru-RU" sz="1900" dirty="0"/>
              <a:t> робота </a:t>
            </a:r>
            <a:r>
              <a:rPr lang="ru-RU" sz="1900" dirty="0" err="1"/>
              <a:t>техпідтримки</a:t>
            </a:r>
            <a:r>
              <a:rPr lang="ru-RU" sz="1900" dirty="0"/>
              <a:t>. </a:t>
            </a:r>
            <a:r>
              <a:rPr lang="ru-RU" sz="1900" dirty="0" err="1"/>
              <a:t>Якщо</a:t>
            </a:r>
            <a:r>
              <a:rPr lang="ru-RU" sz="1900" dirty="0"/>
              <a:t> </a:t>
            </a:r>
            <a:r>
              <a:rPr lang="ru-RU" sz="1900" dirty="0" err="1"/>
              <a:t>помилка</a:t>
            </a:r>
            <a:r>
              <a:rPr lang="ru-RU" sz="1900" dirty="0"/>
              <a:t> на </a:t>
            </a:r>
            <a:r>
              <a:rPr lang="ru-RU" sz="1900" dirty="0" err="1"/>
              <a:t>стороні</a:t>
            </a:r>
            <a:r>
              <a:rPr lang="ru-RU" sz="1900" dirty="0"/>
              <a:t> </a:t>
            </a:r>
            <a:r>
              <a:rPr lang="ru-RU" sz="1900" dirty="0" err="1"/>
              <a:t>замовника</a:t>
            </a:r>
            <a:r>
              <a:rPr lang="ru-RU" sz="1900" dirty="0"/>
              <a:t> </a:t>
            </a:r>
            <a:r>
              <a:rPr lang="ru-RU" sz="1900" dirty="0" err="1"/>
              <a:t>була</a:t>
            </a:r>
            <a:r>
              <a:rPr lang="ru-RU" sz="1900" dirty="0"/>
              <a:t> </a:t>
            </a:r>
            <a:r>
              <a:rPr lang="ru-RU" sz="1900" dirty="0" err="1"/>
              <a:t>усунена</a:t>
            </a:r>
            <a:r>
              <a:rPr lang="ru-RU" sz="1900" dirty="0"/>
              <a:t> </a:t>
            </a:r>
            <a:r>
              <a:rPr lang="ru-RU" sz="1900" dirty="0" err="1"/>
              <a:t>несвоєчасно</a:t>
            </a:r>
            <a:r>
              <a:rPr lang="ru-RU" sz="1900" dirty="0"/>
              <a:t> - </a:t>
            </a:r>
            <a:r>
              <a:rPr lang="ru-RU" sz="1900" dirty="0" err="1"/>
              <a:t>це</a:t>
            </a:r>
            <a:r>
              <a:rPr lang="ru-RU" sz="1900" dirty="0"/>
              <a:t> </a:t>
            </a:r>
            <a:r>
              <a:rPr lang="ru-RU" sz="1900" dirty="0" err="1"/>
              <a:t>може</a:t>
            </a:r>
            <a:r>
              <a:rPr lang="ru-RU" sz="1900" dirty="0"/>
              <a:t> </a:t>
            </a:r>
            <a:r>
              <a:rPr lang="ru-RU" sz="1900" dirty="0" err="1"/>
              <a:t>послужити</a:t>
            </a:r>
            <a:r>
              <a:rPr lang="ru-RU" sz="1900" dirty="0"/>
              <a:t> для </a:t>
            </a:r>
            <a:r>
              <a:rPr lang="ru-RU" sz="1900" dirty="0" err="1"/>
              <a:t>нього</a:t>
            </a:r>
            <a:r>
              <a:rPr lang="ru-RU" sz="1900" dirty="0"/>
              <a:t> </a:t>
            </a:r>
            <a:r>
              <a:rPr lang="ru-RU" sz="1900" dirty="0" err="1"/>
              <a:t>фінансовою</a:t>
            </a:r>
            <a:r>
              <a:rPr lang="ru-RU" sz="1900" dirty="0"/>
              <a:t> </a:t>
            </a:r>
            <a:r>
              <a:rPr lang="ru-RU" sz="1900" dirty="0" err="1"/>
              <a:t>втратою</a:t>
            </a:r>
            <a:r>
              <a:rPr lang="ru-RU" sz="1900" dirty="0"/>
              <a:t>.</a:t>
            </a:r>
          </a:p>
          <a:p>
            <a:r>
              <a:rPr lang="ru-RU" sz="1900" dirty="0" err="1"/>
              <a:t>Обмежена</a:t>
            </a:r>
            <a:r>
              <a:rPr lang="ru-RU" sz="1900" dirty="0"/>
              <a:t> </a:t>
            </a:r>
            <a:r>
              <a:rPr lang="ru-RU" sz="1900" dirty="0" err="1"/>
              <a:t>функціональність</a:t>
            </a:r>
            <a:r>
              <a:rPr lang="ru-RU" sz="1900" dirty="0"/>
              <a:t> </a:t>
            </a:r>
            <a:r>
              <a:rPr lang="ru-RU" sz="1900" dirty="0" err="1"/>
              <a:t>системи</a:t>
            </a:r>
            <a:r>
              <a:rPr lang="ru-RU" sz="1900" dirty="0"/>
              <a:t>, яка, </a:t>
            </a:r>
            <a:r>
              <a:rPr lang="ru-RU" sz="1900" dirty="0" err="1"/>
              <a:t>швидше</a:t>
            </a:r>
            <a:r>
              <a:rPr lang="ru-RU" sz="1900" dirty="0"/>
              <a:t> за все, </a:t>
            </a:r>
            <a:r>
              <a:rPr lang="ru-RU" sz="1900" dirty="0" err="1"/>
              <a:t>підкріплена</a:t>
            </a:r>
            <a:r>
              <a:rPr lang="ru-RU" sz="1900" dirty="0"/>
              <a:t> </a:t>
            </a:r>
            <a:r>
              <a:rPr lang="ru-RU" sz="1900" dirty="0" err="1"/>
              <a:t>невисокою</a:t>
            </a:r>
            <a:r>
              <a:rPr lang="ru-RU" sz="1900" dirty="0"/>
              <a:t> </a:t>
            </a:r>
            <a:r>
              <a:rPr lang="ru-RU" sz="1900" dirty="0" err="1"/>
              <a:t>вартістю</a:t>
            </a:r>
            <a:r>
              <a:rPr lang="ru-RU" sz="1900" dirty="0"/>
              <a:t>. Але </a:t>
            </a:r>
            <a:r>
              <a:rPr lang="ru-RU" sz="1900" dirty="0" err="1"/>
              <a:t>вибирати</a:t>
            </a:r>
            <a:r>
              <a:rPr lang="ru-RU" sz="1900" dirty="0"/>
              <a:t> </a:t>
            </a:r>
            <a:r>
              <a:rPr lang="ru-RU" sz="1900" dirty="0" err="1"/>
              <a:t>такий</a:t>
            </a:r>
            <a:r>
              <a:rPr lang="ru-RU" sz="1900" dirty="0"/>
              <a:t> </a:t>
            </a:r>
            <a:r>
              <a:rPr lang="ru-RU" sz="1900" dirty="0" err="1"/>
              <a:t>важливий</a:t>
            </a:r>
            <a:r>
              <a:rPr lang="ru-RU" sz="1900" dirty="0"/>
              <a:t> </a:t>
            </a:r>
            <a:r>
              <a:rPr lang="ru-RU" sz="1900" dirty="0" err="1"/>
              <a:t>функціонал</a:t>
            </a:r>
            <a:r>
              <a:rPr lang="ru-RU" sz="1900" dirty="0"/>
              <a:t> </a:t>
            </a:r>
            <a:r>
              <a:rPr lang="ru-RU" sz="1900" dirty="0" err="1"/>
              <a:t>варто</a:t>
            </a:r>
            <a:r>
              <a:rPr lang="ru-RU" sz="1900" dirty="0"/>
              <a:t> </a:t>
            </a:r>
            <a:r>
              <a:rPr lang="ru-RU" sz="1900" dirty="0" err="1"/>
              <a:t>відповідно</a:t>
            </a:r>
            <a:r>
              <a:rPr lang="ru-RU" sz="1900" dirty="0"/>
              <a:t> до </a:t>
            </a:r>
            <a:r>
              <a:rPr lang="ru-RU" sz="1900" dirty="0" err="1"/>
              <a:t>вимог</a:t>
            </a:r>
            <a:r>
              <a:rPr lang="ru-RU" sz="1900" dirty="0"/>
              <a:t>, </a:t>
            </a:r>
            <a:r>
              <a:rPr lang="ru-RU" sz="1900" dirty="0" err="1"/>
              <a:t>адже</a:t>
            </a:r>
            <a:r>
              <a:rPr lang="ru-RU" sz="1900" dirty="0"/>
              <a:t> </a:t>
            </a:r>
            <a:r>
              <a:rPr lang="ru-RU" sz="1900" dirty="0" err="1"/>
              <a:t>якщо</a:t>
            </a:r>
            <a:r>
              <a:rPr lang="ru-RU" sz="1900" dirty="0"/>
              <a:t> система "не </a:t>
            </a:r>
            <a:r>
              <a:rPr lang="ru-RU" sz="1900" dirty="0" err="1"/>
              <a:t>потягне</a:t>
            </a:r>
            <a:r>
              <a:rPr lang="ru-RU" sz="1900" dirty="0"/>
              <a:t>" </a:t>
            </a:r>
            <a:r>
              <a:rPr lang="ru-RU" sz="1900" dirty="0" err="1"/>
              <a:t>завдання</a:t>
            </a:r>
            <a:r>
              <a:rPr lang="ru-RU" sz="1900" dirty="0"/>
              <a:t>, то </a:t>
            </a:r>
            <a:r>
              <a:rPr lang="ru-RU" sz="1900" dirty="0" err="1"/>
              <a:t>її</a:t>
            </a:r>
            <a:r>
              <a:rPr lang="ru-RU" sz="1900" dirty="0"/>
              <a:t> </a:t>
            </a:r>
            <a:r>
              <a:rPr lang="ru-RU" sz="1900" dirty="0" err="1"/>
              <a:t>доведеться</a:t>
            </a:r>
            <a:r>
              <a:rPr lang="ru-RU" sz="1900" dirty="0"/>
              <a:t>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розширювати</a:t>
            </a:r>
            <a:r>
              <a:rPr lang="ru-RU" sz="1900" dirty="0"/>
              <a:t>,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міняти</a:t>
            </a:r>
            <a:r>
              <a:rPr lang="ru-RU" sz="1900" dirty="0"/>
              <a:t> на </a:t>
            </a:r>
            <a:r>
              <a:rPr lang="ru-RU" sz="1900" dirty="0" err="1"/>
              <a:t>іншу</a:t>
            </a:r>
            <a:r>
              <a:rPr lang="ru-RU" sz="1900" dirty="0"/>
              <a:t>.</a:t>
            </a:r>
          </a:p>
          <a:p>
            <a:r>
              <a:rPr lang="ru-RU" sz="1900" dirty="0" err="1"/>
              <a:t>Складнощі</a:t>
            </a:r>
            <a:r>
              <a:rPr lang="ru-RU" sz="1900" dirty="0"/>
              <a:t> в </a:t>
            </a:r>
            <a:r>
              <a:rPr lang="ru-RU" sz="1900" dirty="0" err="1"/>
              <a:t>розумінні</a:t>
            </a:r>
            <a:r>
              <a:rPr lang="ru-RU" sz="1900" dirty="0"/>
              <a:t> </a:t>
            </a:r>
            <a:r>
              <a:rPr lang="ru-RU" sz="1900" dirty="0" err="1"/>
              <a:t>системи</a:t>
            </a:r>
            <a:r>
              <a:rPr lang="ru-RU" sz="1900" dirty="0"/>
              <a:t> персоналом. У </a:t>
            </a:r>
            <a:r>
              <a:rPr lang="ru-RU" sz="1900" dirty="0" err="1"/>
              <a:t>цьому</a:t>
            </a:r>
            <a:r>
              <a:rPr lang="ru-RU" sz="1900" dirty="0"/>
              <a:t> </a:t>
            </a:r>
            <a:r>
              <a:rPr lang="ru-RU" sz="1900" dirty="0" err="1"/>
              <a:t>випадку</a:t>
            </a:r>
            <a:r>
              <a:rPr lang="ru-RU" sz="1900" dirty="0"/>
              <a:t> не </a:t>
            </a:r>
            <a:r>
              <a:rPr lang="ru-RU" sz="1900" dirty="0" err="1"/>
              <a:t>варто</a:t>
            </a:r>
            <a:r>
              <a:rPr lang="ru-RU" sz="1900" dirty="0"/>
              <a:t> </a:t>
            </a:r>
            <a:r>
              <a:rPr lang="ru-RU" sz="1900" dirty="0" err="1"/>
              <a:t>покладатися</a:t>
            </a:r>
            <a:r>
              <a:rPr lang="ru-RU" sz="1900" dirty="0"/>
              <a:t> на </a:t>
            </a:r>
            <a:r>
              <a:rPr lang="ru-RU" sz="1900" dirty="0" err="1"/>
              <a:t>свої</a:t>
            </a:r>
            <a:r>
              <a:rPr lang="ru-RU" sz="1900" dirty="0"/>
              <a:t> </a:t>
            </a:r>
            <a:r>
              <a:rPr lang="ru-RU" sz="1900" dirty="0" err="1"/>
              <a:t>власні</a:t>
            </a:r>
            <a:r>
              <a:rPr lang="ru-RU" sz="1900" dirty="0"/>
              <a:t> </a:t>
            </a:r>
            <a:r>
              <a:rPr lang="ru-RU" sz="1900" dirty="0" err="1"/>
              <a:t>сили</a:t>
            </a:r>
            <a:r>
              <a:rPr lang="ru-RU" sz="1900" dirty="0"/>
              <a:t> і </a:t>
            </a:r>
            <a:r>
              <a:rPr lang="ru-RU" sz="1900" dirty="0" err="1"/>
              <a:t>намагатися</a:t>
            </a:r>
            <a:r>
              <a:rPr lang="ru-RU" sz="1900" dirty="0"/>
              <a:t> </a:t>
            </a:r>
            <a:r>
              <a:rPr lang="ru-RU" sz="1900" dirty="0" err="1"/>
              <a:t>розібратися</a:t>
            </a:r>
            <a:r>
              <a:rPr lang="ru-RU" sz="1900" dirty="0"/>
              <a:t> в </a:t>
            </a:r>
            <a:r>
              <a:rPr lang="ru-RU" sz="1900" dirty="0" err="1"/>
              <a:t>ній</a:t>
            </a:r>
            <a:r>
              <a:rPr lang="ru-RU" sz="1900" dirty="0"/>
              <a:t> </a:t>
            </a:r>
            <a:r>
              <a:rPr lang="ru-RU" sz="1900" dirty="0" err="1"/>
              <a:t>самостійно</a:t>
            </a:r>
            <a:r>
              <a:rPr lang="ru-RU" sz="1900" dirty="0"/>
              <a:t>. Для </a:t>
            </a:r>
            <a:r>
              <a:rPr lang="ru-RU" sz="1900" dirty="0" err="1"/>
              <a:t>цього</a:t>
            </a:r>
            <a:r>
              <a:rPr lang="ru-RU" sz="1900" dirty="0"/>
              <a:t> </a:t>
            </a:r>
            <a:r>
              <a:rPr lang="ru-RU" sz="1900" dirty="0" err="1"/>
              <a:t>компанія</a:t>
            </a:r>
            <a:r>
              <a:rPr lang="ru-RU" sz="1900" dirty="0"/>
              <a:t>, яка є </a:t>
            </a:r>
            <a:r>
              <a:rPr lang="ru-RU" sz="1900" dirty="0" err="1"/>
              <a:t>її</a:t>
            </a:r>
            <a:r>
              <a:rPr lang="ru-RU" sz="1900" dirty="0"/>
              <a:t> </a:t>
            </a:r>
            <a:r>
              <a:rPr lang="ru-RU" sz="1900" dirty="0" err="1"/>
              <a:t>постачальником</a:t>
            </a:r>
            <a:r>
              <a:rPr lang="ru-RU" sz="1900" dirty="0"/>
              <a:t>, </a:t>
            </a:r>
            <a:r>
              <a:rPr lang="ru-RU" sz="1900" dirty="0" err="1"/>
              <a:t>зобов'язана</a:t>
            </a:r>
            <a:r>
              <a:rPr lang="ru-RU" sz="1900" dirty="0"/>
              <a:t> провести </a:t>
            </a:r>
            <a:r>
              <a:rPr lang="ru-RU" sz="1900" dirty="0" err="1"/>
              <a:t>навчання</a:t>
            </a:r>
            <a:r>
              <a:rPr lang="ru-RU" sz="1900" dirty="0"/>
              <a:t> і </a:t>
            </a:r>
            <a:r>
              <a:rPr lang="ru-RU" sz="1900" dirty="0" err="1"/>
              <a:t>постійно</a:t>
            </a:r>
            <a:r>
              <a:rPr lang="ru-RU" sz="1900" dirty="0"/>
              <a:t> бути "на </a:t>
            </a:r>
            <a:r>
              <a:rPr lang="ru-RU" sz="1900" dirty="0" err="1"/>
              <a:t>зв'язку</a:t>
            </a:r>
            <a:r>
              <a:rPr lang="ru-RU" sz="1900" dirty="0"/>
              <a:t>" для </a:t>
            </a:r>
            <a:r>
              <a:rPr lang="ru-RU" sz="1900" dirty="0" err="1"/>
              <a:t>можливої</a:t>
            </a:r>
            <a:r>
              <a:rPr lang="ru-RU" sz="1900" dirty="0"/>
              <a:t> ​​</a:t>
            </a:r>
            <a:r>
              <a:rPr lang="ru-RU" sz="1900" dirty="0" err="1"/>
              <a:t>необхідності</a:t>
            </a:r>
            <a:r>
              <a:rPr lang="ru-RU" sz="1900" dirty="0"/>
              <a:t> </a:t>
            </a:r>
            <a:r>
              <a:rPr lang="ru-RU" sz="1900" dirty="0" err="1"/>
              <a:t>пояснити</a:t>
            </a:r>
            <a:r>
              <a:rPr lang="ru-RU" sz="1900" dirty="0"/>
              <a:t> той </a:t>
            </a:r>
            <a:r>
              <a:rPr lang="ru-RU" sz="1900" dirty="0" err="1"/>
              <a:t>чи</a:t>
            </a:r>
            <a:r>
              <a:rPr lang="ru-RU" sz="1900" dirty="0"/>
              <a:t> </a:t>
            </a:r>
            <a:r>
              <a:rPr lang="ru-RU" sz="1900" dirty="0" err="1"/>
              <a:t>інший</a:t>
            </a:r>
            <a:r>
              <a:rPr lang="ru-RU" sz="1900" dirty="0"/>
              <a:t> </a:t>
            </a:r>
            <a:r>
              <a:rPr lang="ru-RU" sz="1900" dirty="0" err="1"/>
              <a:t>функціонал</a:t>
            </a:r>
            <a:r>
              <a:rPr lang="ru-RU" sz="1900" dirty="0"/>
              <a:t>.</a:t>
            </a:r>
          </a:p>
          <a:p>
            <a:pPr marL="0" indent="0">
              <a:buNone/>
            </a:pPr>
            <a:endParaRPr lang="ru-RU" sz="1900" dirty="0" smtClean="0"/>
          </a:p>
          <a:p>
            <a:pPr indent="0" algn="just">
              <a:buNone/>
            </a:pPr>
            <a:endParaRPr lang="uk-UA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93F8EC8C-A9E4-1555-6B91-D0D5131F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3429000"/>
            <a:ext cx="1381760" cy="13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>
            <a:extLst>
              <a:ext uri="{FF2B5EF4-FFF2-40B4-BE49-F238E27FC236}">
                <a16:creationId xmlns:a16="http://schemas.microsoft.com/office/drawing/2014/main" id="{F0F95DC5-4550-6F54-4879-2726B03E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5303520"/>
            <a:ext cx="1381760" cy="13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>
            <a:extLst>
              <a:ext uri="{FF2B5EF4-FFF2-40B4-BE49-F238E27FC236}">
                <a16:creationId xmlns:a16="http://schemas.microsoft.com/office/drawing/2014/main" id="{0AD05BAC-3825-889D-B025-76EB69E6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080" y="5303520"/>
            <a:ext cx="1651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>
            <a:extLst>
              <a:ext uri="{FF2B5EF4-FFF2-40B4-BE49-F238E27FC236}">
                <a16:creationId xmlns:a16="http://schemas.microsoft.com/office/drawing/2014/main" id="{49B92524-59FC-6EB1-1F81-B9103C16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49352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>
            <a:extLst>
              <a:ext uri="{FF2B5EF4-FFF2-40B4-BE49-F238E27FC236}">
                <a16:creationId xmlns:a16="http://schemas.microsoft.com/office/drawing/2014/main" id="{9C1F69F0-E40F-7CB5-4E0A-AA394FDC5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5551170"/>
            <a:ext cx="1266190" cy="126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97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1FDA176-3D1C-004F-4A48-5338C53DB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0" y="1828800"/>
            <a:ext cx="10078720" cy="59639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/>
              <a:t>Виникають</a:t>
            </a:r>
            <a:r>
              <a:rPr lang="ru-RU" sz="2000" dirty="0"/>
              <a:t> </a:t>
            </a:r>
            <a:r>
              <a:rPr lang="ru-RU" sz="2000" dirty="0" err="1"/>
              <a:t>помилки</a:t>
            </a:r>
            <a:r>
              <a:rPr lang="ru-RU" sz="2000" dirty="0"/>
              <a:t> при </a:t>
            </a:r>
            <a:r>
              <a:rPr lang="ru-RU" sz="2000" dirty="0" err="1"/>
              <a:t>роботі</a:t>
            </a:r>
            <a:r>
              <a:rPr lang="ru-RU" sz="2000" dirty="0"/>
              <a:t> в СЕД. В такому </a:t>
            </a:r>
            <a:r>
              <a:rPr lang="ru-RU" sz="2000" dirty="0" err="1"/>
              <a:t>випадку</a:t>
            </a:r>
            <a:r>
              <a:rPr lang="ru-RU" sz="2000" dirty="0"/>
              <a:t>, </a:t>
            </a:r>
            <a:r>
              <a:rPr lang="ru-RU" sz="2000" dirty="0" err="1"/>
              <a:t>швидше</a:t>
            </a:r>
            <a:r>
              <a:rPr lang="ru-RU" sz="2000" dirty="0"/>
              <a:t> за все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недопрацювання</a:t>
            </a:r>
            <a:r>
              <a:rPr lang="ru-RU" sz="2000" dirty="0"/>
              <a:t> при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впровадженні</a:t>
            </a:r>
            <a:r>
              <a:rPr lang="ru-RU" sz="2000" dirty="0"/>
              <a:t>. Не </a:t>
            </a:r>
            <a:r>
              <a:rPr lang="ru-RU" sz="2000" dirty="0" err="1"/>
              <a:t>варто</a:t>
            </a:r>
            <a:r>
              <a:rPr lang="ru-RU" sz="2000" dirty="0"/>
              <a:t> </a:t>
            </a:r>
            <a:r>
              <a:rPr lang="ru-RU" sz="2000" dirty="0" err="1"/>
              <a:t>намагатися</a:t>
            </a:r>
            <a:r>
              <a:rPr lang="ru-RU" sz="2000" dirty="0"/>
              <a:t> все </a:t>
            </a:r>
            <a:r>
              <a:rPr lang="ru-RU" sz="2000" dirty="0" err="1"/>
              <a:t>виправити</a:t>
            </a:r>
            <a:r>
              <a:rPr lang="ru-RU" sz="2000" dirty="0"/>
              <a:t> самому - </a:t>
            </a:r>
            <a:r>
              <a:rPr lang="ru-RU" sz="2000" dirty="0" err="1"/>
              <a:t>це</a:t>
            </a:r>
            <a:r>
              <a:rPr lang="ru-RU" sz="2000" dirty="0"/>
              <a:t> робота </a:t>
            </a:r>
            <a:r>
              <a:rPr lang="ru-RU" sz="2000" dirty="0" err="1"/>
              <a:t>постачальника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. </a:t>
            </a:r>
            <a:r>
              <a:rPr lang="ru-RU" sz="2000" dirty="0" err="1"/>
              <a:t>Важливо</a:t>
            </a:r>
            <a:r>
              <a:rPr lang="ru-RU" sz="2000" dirty="0"/>
              <a:t> </a:t>
            </a:r>
            <a:r>
              <a:rPr lang="ru-RU" sz="2000" dirty="0" err="1"/>
              <a:t>повідомити</a:t>
            </a:r>
            <a:r>
              <a:rPr lang="ru-RU" sz="2000" dirty="0"/>
              <a:t> про </a:t>
            </a:r>
            <a:r>
              <a:rPr lang="ru-RU" sz="2000" dirty="0" err="1"/>
              <a:t>подібний</a:t>
            </a:r>
            <a:r>
              <a:rPr lang="ru-RU" sz="2000" dirty="0"/>
              <a:t> </a:t>
            </a:r>
            <a:r>
              <a:rPr lang="ru-RU" sz="2000" dirty="0" err="1"/>
              <a:t>відразу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в </a:t>
            </a:r>
            <a:r>
              <a:rPr lang="ru-RU" sz="2000" dirty="0" err="1"/>
              <a:t>подальшому</a:t>
            </a:r>
            <a:r>
              <a:rPr lang="ru-RU" sz="2000" dirty="0"/>
              <a:t> система </a:t>
            </a:r>
            <a:r>
              <a:rPr lang="ru-RU" sz="2000" dirty="0" err="1"/>
              <a:t>може</a:t>
            </a:r>
            <a:r>
              <a:rPr lang="ru-RU" sz="2000" dirty="0"/>
              <a:t> не </a:t>
            </a:r>
            <a:r>
              <a:rPr lang="ru-RU" sz="2000" dirty="0" err="1"/>
              <a:t>оновлюватися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взагалі</a:t>
            </a:r>
            <a:r>
              <a:rPr lang="ru-RU" sz="2000" dirty="0"/>
              <a:t> "</a:t>
            </a:r>
            <a:r>
              <a:rPr lang="ru-RU" sz="2000" dirty="0" err="1"/>
              <a:t>злетіти</a:t>
            </a:r>
            <a:r>
              <a:rPr lang="ru-RU" sz="2000" dirty="0"/>
              <a:t>".</a:t>
            </a:r>
          </a:p>
          <a:p>
            <a:pPr algn="just"/>
            <a:r>
              <a:rPr lang="ru-RU" sz="2000" dirty="0" err="1" smtClean="0"/>
              <a:t>Запровадження</a:t>
            </a:r>
            <a:r>
              <a:rPr lang="ru-RU" sz="2000" dirty="0" smtClean="0"/>
              <a:t> </a:t>
            </a:r>
            <a:r>
              <a:rPr lang="ru-RU" sz="2000" dirty="0"/>
              <a:t>СЕД в </a:t>
            </a:r>
            <a:r>
              <a:rPr lang="ru-RU" sz="2000" dirty="0" err="1"/>
              <a:t>компаніях</a:t>
            </a:r>
            <a:r>
              <a:rPr lang="ru-RU" sz="2000" dirty="0"/>
              <a:t> </a:t>
            </a:r>
            <a:r>
              <a:rPr lang="ru-RU" sz="2000" dirty="0" err="1"/>
              <a:t>спрощує</a:t>
            </a:r>
            <a:r>
              <a:rPr lang="ru-RU" sz="2000" dirty="0"/>
              <a:t> і </a:t>
            </a:r>
            <a:r>
              <a:rPr lang="ru-RU" sz="2000" dirty="0" err="1"/>
              <a:t>скорочує</a:t>
            </a:r>
            <a:r>
              <a:rPr lang="ru-RU" sz="2000" dirty="0"/>
              <a:t> </a:t>
            </a:r>
            <a:r>
              <a:rPr lang="ru-RU" sz="2000" dirty="0" err="1"/>
              <a:t>етапи</a:t>
            </a:r>
            <a:r>
              <a:rPr lang="ru-RU" sz="2000" dirty="0"/>
              <a:t> </a:t>
            </a:r>
            <a:r>
              <a:rPr lang="ru-RU" sz="2000" dirty="0" err="1"/>
              <a:t>діловодства</a:t>
            </a:r>
            <a:r>
              <a:rPr lang="ru-RU" sz="2000" dirty="0"/>
              <a:t> і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зосередитися</a:t>
            </a:r>
            <a:r>
              <a:rPr lang="ru-RU" sz="2000" dirty="0"/>
              <a:t> на </a:t>
            </a:r>
            <a:r>
              <a:rPr lang="ru-RU" sz="2000" dirty="0" err="1"/>
              <a:t>бізнес-процесах</a:t>
            </a:r>
            <a:r>
              <a:rPr lang="ru-RU" sz="2000" dirty="0"/>
              <a:t>. </a:t>
            </a:r>
            <a:r>
              <a:rPr lang="ru-RU" sz="2000" dirty="0" err="1"/>
              <a:t>Зменшення</a:t>
            </a:r>
            <a:r>
              <a:rPr lang="ru-RU" sz="2000" dirty="0"/>
              <a:t> </a:t>
            </a:r>
            <a:r>
              <a:rPr lang="ru-RU" sz="2000" dirty="0" err="1"/>
              <a:t>рутинних</a:t>
            </a:r>
            <a:r>
              <a:rPr lang="ru-RU" sz="2000" dirty="0"/>
              <a:t> </a:t>
            </a:r>
            <a:r>
              <a:rPr lang="ru-RU" sz="2000" dirty="0" err="1"/>
              <a:t>горизонтальних</a:t>
            </a:r>
            <a:r>
              <a:rPr lang="ru-RU" sz="2000" dirty="0"/>
              <a:t> </a:t>
            </a:r>
            <a:r>
              <a:rPr lang="ru-RU" sz="2000" dirty="0" err="1"/>
              <a:t>завдань</a:t>
            </a:r>
            <a:r>
              <a:rPr lang="ru-RU" sz="2000" dirty="0"/>
              <a:t> </a:t>
            </a:r>
            <a:r>
              <a:rPr lang="ru-RU" sz="2000" dirty="0" err="1"/>
              <a:t>стимулює</a:t>
            </a:r>
            <a:r>
              <a:rPr lang="ru-RU" sz="2000" dirty="0"/>
              <a:t> структуру </a:t>
            </a:r>
            <a:r>
              <a:rPr lang="ru-RU" sz="2000" dirty="0" err="1"/>
              <a:t>ставити</a:t>
            </a:r>
            <a:r>
              <a:rPr lang="ru-RU" sz="2000" dirty="0"/>
              <a:t> </a:t>
            </a:r>
            <a:r>
              <a:rPr lang="ru-RU" sz="2000" dirty="0" err="1"/>
              <a:t>вертикальні</a:t>
            </a:r>
            <a:r>
              <a:rPr lang="ru-RU" sz="2000" dirty="0"/>
              <a:t> </a:t>
            </a:r>
            <a:r>
              <a:rPr lang="ru-RU" sz="2000" dirty="0" err="1"/>
              <a:t>цілі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і </a:t>
            </a:r>
            <a:r>
              <a:rPr lang="ru-RU" sz="2000" dirty="0" err="1"/>
              <a:t>компанії</a:t>
            </a:r>
            <a:r>
              <a:rPr lang="ru-RU" sz="2000" dirty="0"/>
              <a:t> в </a:t>
            </a:r>
            <a:r>
              <a:rPr lang="ru-RU" sz="2000" dirty="0" err="1"/>
              <a:t>цілому</a:t>
            </a:r>
            <a:r>
              <a:rPr lang="ru-RU" sz="2000" dirty="0"/>
              <a:t>.</a:t>
            </a:r>
          </a:p>
          <a:p>
            <a:pPr algn="just"/>
            <a:endParaRPr lang="ru-RU" sz="2000" dirty="0"/>
          </a:p>
          <a:p>
            <a:pPr marL="0" indent="0" algn="just">
              <a:buNone/>
            </a:pPr>
            <a:endParaRPr lang="ru-RU" sz="1900" dirty="0" smtClean="0"/>
          </a:p>
          <a:p>
            <a:pPr indent="0" algn="just">
              <a:buNone/>
            </a:pPr>
            <a:endParaRPr lang="uk-UA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93F8EC8C-A9E4-1555-6B91-D0D5131F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3429000"/>
            <a:ext cx="1381760" cy="13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>
            <a:extLst>
              <a:ext uri="{FF2B5EF4-FFF2-40B4-BE49-F238E27FC236}">
                <a16:creationId xmlns:a16="http://schemas.microsoft.com/office/drawing/2014/main" id="{F0F95DC5-4550-6F54-4879-2726B03E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5303520"/>
            <a:ext cx="1381760" cy="13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>
            <a:extLst>
              <a:ext uri="{FF2B5EF4-FFF2-40B4-BE49-F238E27FC236}">
                <a16:creationId xmlns:a16="http://schemas.microsoft.com/office/drawing/2014/main" id="{0AD05BAC-3825-889D-B025-76EB69E6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080" y="5303520"/>
            <a:ext cx="1651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>
            <a:extLst>
              <a:ext uri="{FF2B5EF4-FFF2-40B4-BE49-F238E27FC236}">
                <a16:creationId xmlns:a16="http://schemas.microsoft.com/office/drawing/2014/main" id="{49B92524-59FC-6EB1-1F81-B9103C16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49352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>
            <a:extLst>
              <a:ext uri="{FF2B5EF4-FFF2-40B4-BE49-F238E27FC236}">
                <a16:creationId xmlns:a16="http://schemas.microsoft.com/office/drawing/2014/main" id="{9C1F69F0-E40F-7CB5-4E0A-AA394FDC5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5551170"/>
            <a:ext cx="1266190" cy="126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3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7FD87-4729-10AD-8CF6-C2BE6095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732" y="1728725"/>
            <a:ext cx="7191155" cy="1438370"/>
          </a:xfrm>
        </p:spPr>
        <p:txBody>
          <a:bodyPr>
            <a:normAutofit/>
          </a:bodyPr>
          <a:lstStyle/>
          <a:p>
            <a:r>
              <a:rPr lang="uk-UA" sz="6600" b="1" dirty="0"/>
              <a:t>Дякую за увагу!</a:t>
            </a:r>
          </a:p>
        </p:txBody>
      </p:sp>
      <p:pic>
        <p:nvPicPr>
          <p:cNvPr id="5122" name="Picture 2" descr="Відокремлені додатки">
            <a:extLst>
              <a:ext uri="{FF2B5EF4-FFF2-40B4-BE49-F238E27FC236}">
                <a16:creationId xmlns:a16="http://schemas.microsoft.com/office/drawing/2014/main" id="{ED9F083F-D383-1FBA-6BC3-AF7076E3E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14" y="233013"/>
            <a:ext cx="3574486" cy="227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украина, подсолнух, поле, небо, солнце, утро, природа, мир, лето |  Naturaleza, Flores, Ocasos">
            <a:extLst>
              <a:ext uri="{FF2B5EF4-FFF2-40B4-BE49-F238E27FC236}">
                <a16:creationId xmlns:a16="http://schemas.microsoft.com/office/drawing/2014/main" id="{4D62AC27-FD38-4F50-940D-30D914F9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44" y="2975557"/>
            <a:ext cx="5944729" cy="334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293654A5-7D3D-4983-55AF-37705D1B7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54" y="1750368"/>
            <a:ext cx="1416727" cy="141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4FC8B02A-ED1E-C1F0-CE7A-BA1812372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720" y="453136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7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E1324-B279-A8F8-2B81-06FBC009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01" y="0"/>
            <a:ext cx="8911687" cy="1261174"/>
          </a:xfrm>
        </p:spPr>
        <p:txBody>
          <a:bodyPr>
            <a:noAutofit/>
          </a:bodyPr>
          <a:lstStyle/>
          <a:p>
            <a:pPr algn="ctr"/>
            <a:r>
              <a:rPr lang="uk-UA" sz="4000" dirty="0"/>
              <a:t>Система управління електронними документами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D505AD-4F46-8E44-C70F-AC512062C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708" y="1261174"/>
            <a:ext cx="9295092" cy="5139626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СЕД </a:t>
            </a:r>
            <a:r>
              <a:rPr lang="ru-RU" sz="2000" dirty="0"/>
              <a:t>(система </a:t>
            </a:r>
            <a:r>
              <a:rPr lang="ru-RU" sz="2000" dirty="0" err="1"/>
              <a:t>електронного</a:t>
            </a:r>
            <a:r>
              <a:rPr lang="ru-RU" sz="2000" dirty="0"/>
              <a:t> </a:t>
            </a:r>
            <a:r>
              <a:rPr lang="ru-RU" sz="2000" dirty="0" err="1"/>
              <a:t>документообігу</a:t>
            </a:r>
            <a:r>
              <a:rPr lang="ru-RU" sz="2000" dirty="0"/>
              <a:t>) – </a:t>
            </a:r>
            <a:r>
              <a:rPr lang="ru-RU" sz="2000" dirty="0" err="1"/>
              <a:t>програмне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 з </a:t>
            </a:r>
            <a:r>
              <a:rPr lang="ru-RU" sz="2000" dirty="0" err="1"/>
              <a:t>можливістю</a:t>
            </a:r>
            <a:r>
              <a:rPr lang="ru-RU" sz="2000" dirty="0"/>
              <a:t> </a:t>
            </a:r>
            <a:r>
              <a:rPr lang="ru-RU" sz="2000" dirty="0" err="1"/>
              <a:t>створювати</a:t>
            </a:r>
            <a:r>
              <a:rPr lang="ru-RU" sz="2000" dirty="0"/>
              <a:t> </a:t>
            </a:r>
            <a:r>
              <a:rPr lang="ru-RU" sz="2000" dirty="0" err="1"/>
              <a:t>документи</a:t>
            </a:r>
            <a:r>
              <a:rPr lang="ru-RU" sz="2000" dirty="0"/>
              <a:t>, </a:t>
            </a:r>
            <a:r>
              <a:rPr lang="ru-RU" sz="2000" dirty="0" err="1"/>
              <a:t>поширювати</a:t>
            </a:r>
            <a:r>
              <a:rPr lang="ru-RU" sz="2000" dirty="0"/>
              <a:t> і </a:t>
            </a:r>
            <a:r>
              <a:rPr lang="ru-RU" sz="2000" dirty="0" err="1"/>
              <a:t>контролювати</a:t>
            </a:r>
            <a:r>
              <a:rPr lang="ru-RU" sz="2000" dirty="0"/>
              <a:t> </a:t>
            </a:r>
            <a:r>
              <a:rPr lang="ru-RU" sz="2000" dirty="0" err="1"/>
              <a:t>ланцюжок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передачі</a:t>
            </a:r>
            <a:r>
              <a:rPr lang="ru-RU" sz="2000" dirty="0"/>
              <a:t> </a:t>
            </a:r>
            <a:r>
              <a:rPr lang="ru-RU" sz="2000" dirty="0" err="1"/>
              <a:t>всередині</a:t>
            </a:r>
            <a:r>
              <a:rPr lang="ru-RU" sz="2000" dirty="0"/>
              <a:t> </a:t>
            </a:r>
            <a:r>
              <a:rPr lang="ru-RU" sz="2000" dirty="0" err="1"/>
              <a:t>мережі</a:t>
            </a:r>
            <a:r>
              <a:rPr lang="ru-RU" sz="2000" dirty="0"/>
              <a:t>. </a:t>
            </a:r>
            <a:r>
              <a:rPr lang="ru-RU" sz="2000" dirty="0" err="1"/>
              <a:t>Створений</a:t>
            </a:r>
            <a:r>
              <a:rPr lang="ru-RU" sz="2000" dirty="0"/>
              <a:t> </a:t>
            </a:r>
            <a:r>
              <a:rPr lang="ru-RU" sz="2000" dirty="0" err="1"/>
              <a:t>всередині</a:t>
            </a:r>
            <a:r>
              <a:rPr lang="ru-RU" sz="2000" dirty="0"/>
              <a:t> ресурсу, </a:t>
            </a:r>
            <a:r>
              <a:rPr lang="ru-RU" sz="2000" dirty="0" err="1"/>
              <a:t>електронний</a:t>
            </a:r>
            <a:r>
              <a:rPr lang="ru-RU" sz="2000" dirty="0"/>
              <a:t> документ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атрибути</a:t>
            </a:r>
            <a:r>
              <a:rPr lang="ru-RU" sz="2000" dirty="0"/>
              <a:t> для </a:t>
            </a:r>
            <a:r>
              <a:rPr lang="ru-RU" sz="2000" dirty="0" err="1"/>
              <a:t>швидкого</a:t>
            </a:r>
            <a:r>
              <a:rPr lang="ru-RU" sz="2000" dirty="0"/>
              <a:t> </a:t>
            </a:r>
            <a:r>
              <a:rPr lang="ru-RU" sz="2000" dirty="0" err="1"/>
              <a:t>пошуку</a:t>
            </a:r>
            <a:r>
              <a:rPr lang="ru-RU" sz="2000" dirty="0"/>
              <a:t>: дата, автор, </a:t>
            </a:r>
            <a:r>
              <a:rPr lang="ru-RU" sz="2000" dirty="0" err="1"/>
              <a:t>назва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СЕД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en-US" sz="2000" dirty="0"/>
              <a:t>EDMS (Electronic Document Management Systems) – </a:t>
            </a:r>
            <a:r>
              <a:rPr lang="ru-RU" sz="2000" dirty="0"/>
              <a:t>система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електронними</a:t>
            </a:r>
            <a:r>
              <a:rPr lang="ru-RU" sz="2000" dirty="0"/>
              <a:t> документами.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документообігу</a:t>
            </a:r>
            <a:r>
              <a:rPr lang="ru-RU" sz="2000" dirty="0"/>
              <a:t> </a:t>
            </a:r>
            <a:r>
              <a:rPr lang="ru-RU" sz="2000" dirty="0" err="1"/>
              <a:t>включає</a:t>
            </a:r>
            <a:r>
              <a:rPr lang="ru-RU" sz="2000" dirty="0"/>
              <a:t> в себе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en-US" sz="2000" dirty="0"/>
              <a:t>workflow – </a:t>
            </a:r>
            <a:r>
              <a:rPr lang="ru-RU" sz="2000" dirty="0" err="1"/>
              <a:t>робочу</a:t>
            </a:r>
            <a:r>
              <a:rPr lang="ru-RU" sz="2000" dirty="0"/>
              <a:t> </a:t>
            </a:r>
            <a:r>
              <a:rPr lang="ru-RU" sz="2000" dirty="0" err="1"/>
              <a:t>послідовність</a:t>
            </a:r>
            <a:r>
              <a:rPr lang="ru-RU" sz="2000" dirty="0"/>
              <a:t> в рамках одного </a:t>
            </a:r>
            <a:r>
              <a:rPr lang="ru-RU" sz="2000" dirty="0" err="1" smtClean="0"/>
              <a:t>бізнес-процесу</a:t>
            </a:r>
            <a:r>
              <a:rPr lang="ru-RU" sz="2000" dirty="0"/>
              <a:t>. В </a:t>
            </a:r>
            <a:r>
              <a:rPr lang="ru-RU" sz="2000" dirty="0" err="1"/>
              <a:t>даному</a:t>
            </a:r>
            <a:r>
              <a:rPr lang="ru-RU" sz="2000" dirty="0"/>
              <a:t> </a:t>
            </a:r>
            <a:r>
              <a:rPr lang="ru-RU" sz="2000" dirty="0" err="1"/>
              <a:t>випадку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отримання</a:t>
            </a:r>
            <a:r>
              <a:rPr lang="ru-RU" sz="2000" dirty="0"/>
              <a:t> документа,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візування</a:t>
            </a:r>
            <a:r>
              <a:rPr lang="ru-RU" sz="2000" dirty="0"/>
              <a:t>, </a:t>
            </a:r>
            <a:r>
              <a:rPr lang="ru-RU" sz="2000" dirty="0" err="1"/>
              <a:t>відправка</a:t>
            </a:r>
            <a:r>
              <a:rPr lang="ru-RU" sz="2000" dirty="0"/>
              <a:t> і т.п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компанія</a:t>
            </a:r>
            <a:r>
              <a:rPr lang="ru-RU" sz="2000" dirty="0"/>
              <a:t> велика і </a:t>
            </a:r>
            <a:r>
              <a:rPr lang="ru-RU" sz="2000" dirty="0" err="1"/>
              <a:t>вимагає</a:t>
            </a:r>
            <a:r>
              <a:rPr lang="ru-RU" sz="2000" dirty="0"/>
              <a:t> </a:t>
            </a:r>
            <a:r>
              <a:rPr lang="ru-RU" sz="2000" dirty="0" err="1"/>
              <a:t>передачі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 як з контрагентами, так і </a:t>
            </a:r>
            <a:r>
              <a:rPr lang="ru-RU" sz="2000" dirty="0" err="1"/>
              <a:t>всередині</a:t>
            </a:r>
            <a:r>
              <a:rPr lang="ru-RU" sz="2000" dirty="0"/>
              <a:t>, з </a:t>
            </a:r>
            <a:r>
              <a:rPr lang="ru-RU" sz="2000" dirty="0" err="1"/>
              <a:t>налаштуванням</a:t>
            </a:r>
            <a:r>
              <a:rPr lang="ru-RU" sz="2000" dirty="0"/>
              <a:t> </a:t>
            </a:r>
            <a:r>
              <a:rPr lang="ru-RU" sz="2000" dirty="0" err="1"/>
              <a:t>унікальних</a:t>
            </a:r>
            <a:r>
              <a:rPr lang="ru-RU" sz="2000" dirty="0"/>
              <a:t> </a:t>
            </a:r>
            <a:r>
              <a:rPr lang="ru-RU" sz="2000" dirty="0" err="1"/>
              <a:t>ланцюжків</a:t>
            </a:r>
            <a:r>
              <a:rPr lang="ru-RU" sz="2000" dirty="0"/>
              <a:t> і </a:t>
            </a:r>
            <a:r>
              <a:rPr lang="ru-RU" sz="2000" dirty="0" err="1"/>
              <a:t>можливістю</a:t>
            </a:r>
            <a:r>
              <a:rPr lang="ru-RU" sz="2000" dirty="0"/>
              <a:t> </a:t>
            </a:r>
            <a:r>
              <a:rPr lang="ru-RU" sz="2000" dirty="0" err="1"/>
              <a:t>передавати</a:t>
            </a:r>
            <a:r>
              <a:rPr lang="ru-RU" sz="2000" dirty="0"/>
              <a:t> </a:t>
            </a:r>
            <a:r>
              <a:rPr lang="ru-RU" sz="2000" dirty="0" err="1"/>
              <a:t>структуровані</a:t>
            </a:r>
            <a:r>
              <a:rPr lang="ru-RU" sz="2000" dirty="0"/>
              <a:t> і </a:t>
            </a:r>
            <a:r>
              <a:rPr lang="ru-RU" sz="2000" dirty="0" err="1"/>
              <a:t>неструктуровані</a:t>
            </a:r>
            <a:r>
              <a:rPr lang="ru-RU" sz="2000" dirty="0"/>
              <a:t> </a:t>
            </a:r>
            <a:r>
              <a:rPr lang="ru-RU" sz="2000" dirty="0" err="1"/>
              <a:t>дані</a:t>
            </a:r>
            <a:r>
              <a:rPr lang="ru-RU" sz="2000" dirty="0"/>
              <a:t>, то </a:t>
            </a:r>
            <a:r>
              <a:rPr lang="ru-RU" sz="2000" dirty="0" err="1"/>
              <a:t>варто</a:t>
            </a:r>
            <a:r>
              <a:rPr lang="ru-RU" sz="2000" dirty="0"/>
              <a:t> </a:t>
            </a:r>
            <a:r>
              <a:rPr lang="ru-RU" sz="2000" dirty="0" err="1"/>
              <a:t>вибирати</a:t>
            </a:r>
            <a:r>
              <a:rPr lang="ru-RU" sz="2000" dirty="0"/>
              <a:t> систему з </a:t>
            </a:r>
            <a:r>
              <a:rPr lang="ru-RU" sz="2000" dirty="0" err="1"/>
              <a:t>гнучкими</a:t>
            </a:r>
            <a:r>
              <a:rPr lang="ru-RU" sz="2000" dirty="0"/>
              <a:t> настройками і </a:t>
            </a:r>
            <a:r>
              <a:rPr lang="ru-RU" sz="2000" dirty="0" err="1"/>
              <a:t>можливістю</a:t>
            </a:r>
            <a:r>
              <a:rPr lang="ru-RU" sz="2000" dirty="0"/>
              <a:t> </a:t>
            </a:r>
            <a:r>
              <a:rPr lang="ru-RU" sz="2000" dirty="0" err="1"/>
              <a:t>архівування</a:t>
            </a:r>
            <a:r>
              <a:rPr lang="ru-RU" sz="2000" dirty="0"/>
              <a:t> </a:t>
            </a:r>
            <a:r>
              <a:rPr lang="ru-RU" sz="2000" dirty="0" err="1"/>
              <a:t>великої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ж масштаб </a:t>
            </a:r>
            <a:r>
              <a:rPr lang="ru-RU" sz="2000" dirty="0" err="1"/>
              <a:t>компанії</a:t>
            </a:r>
            <a:r>
              <a:rPr lang="ru-RU" sz="2000" dirty="0"/>
              <a:t> не великий і </a:t>
            </a:r>
            <a:r>
              <a:rPr lang="ru-RU" sz="2000" dirty="0" err="1"/>
              <a:t>завдання</a:t>
            </a:r>
            <a:r>
              <a:rPr lang="ru-RU" sz="2000" dirty="0"/>
              <a:t> </a:t>
            </a:r>
            <a:r>
              <a:rPr lang="ru-RU" sz="2000" dirty="0" err="1"/>
              <a:t>досить</a:t>
            </a:r>
            <a:r>
              <a:rPr lang="ru-RU" sz="2000" dirty="0"/>
              <a:t> </a:t>
            </a:r>
            <a:r>
              <a:rPr lang="ru-RU" sz="2000" dirty="0" err="1"/>
              <a:t>локальні</a:t>
            </a:r>
            <a:r>
              <a:rPr lang="ru-RU" sz="2000" dirty="0"/>
              <a:t> і </a:t>
            </a:r>
            <a:r>
              <a:rPr lang="ru-RU" sz="2000" dirty="0" err="1"/>
              <a:t>конвеєрні</a:t>
            </a:r>
            <a:r>
              <a:rPr lang="ru-RU" sz="2000" dirty="0"/>
              <a:t>, то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обмежитися</a:t>
            </a:r>
            <a:r>
              <a:rPr lang="ru-RU" sz="2000" dirty="0"/>
              <a:t> простою і </a:t>
            </a:r>
            <a:r>
              <a:rPr lang="ru-RU" sz="2000" dirty="0" err="1"/>
              <a:t>вузькофункціональної</a:t>
            </a:r>
            <a:r>
              <a:rPr lang="ru-RU" sz="2000" dirty="0"/>
              <a:t> системою.</a:t>
            </a:r>
          </a:p>
          <a:p>
            <a:pPr indent="0" algn="just">
              <a:buNone/>
            </a:pPr>
            <a:endParaRPr lang="uk-U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D1B7B47-C4EE-6A43-90EA-43529130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088" y="222316"/>
            <a:ext cx="1380241" cy="138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FADB5E2-2D33-980A-CE1F-D0F58603B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0" y="1718374"/>
            <a:ext cx="1716857" cy="171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0CABDAB-C762-259E-1394-E019C18C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47" y="4619134"/>
            <a:ext cx="1436802" cy="143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64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5510AE7-BC50-4A81-7FD2-B32C2F716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731" y="901105"/>
            <a:ext cx="9561938" cy="619027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Система </a:t>
            </a:r>
            <a:r>
              <a:rPr lang="ru-RU" sz="2000" dirty="0" err="1"/>
              <a:t>електронного</a:t>
            </a:r>
            <a:r>
              <a:rPr lang="ru-RU" sz="2000" dirty="0"/>
              <a:t> </a:t>
            </a:r>
            <a:r>
              <a:rPr lang="ru-RU" sz="2000" dirty="0" err="1"/>
              <a:t>документообігу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декількох</a:t>
            </a:r>
            <a:r>
              <a:rPr lang="ru-RU" sz="2000" dirty="0"/>
              <a:t> </a:t>
            </a:r>
            <a:r>
              <a:rPr lang="ru-RU" sz="2000" dirty="0" err="1"/>
              <a:t>важливих</a:t>
            </a:r>
            <a:r>
              <a:rPr lang="ru-RU" sz="2000" dirty="0"/>
              <a:t> </a:t>
            </a:r>
            <a:r>
              <a:rPr lang="ru-RU" sz="2000" dirty="0" err="1"/>
              <a:t>модулів</a:t>
            </a:r>
            <a:r>
              <a:rPr lang="ru-RU" sz="2000" dirty="0"/>
              <a:t> для </a:t>
            </a:r>
            <a:r>
              <a:rPr lang="ru-RU" sz="2000" dirty="0" err="1"/>
              <a:t>підтримки</a:t>
            </a:r>
            <a:r>
              <a:rPr lang="ru-RU" sz="2000" dirty="0"/>
              <a:t> </a:t>
            </a:r>
            <a:r>
              <a:rPr lang="ru-RU" sz="2000" dirty="0" err="1"/>
              <a:t>введення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, </a:t>
            </a:r>
            <a:r>
              <a:rPr lang="ru-RU" sz="2000" dirty="0" err="1"/>
              <a:t>індексування</a:t>
            </a:r>
            <a:r>
              <a:rPr lang="ru-RU" sz="2000" dirty="0"/>
              <a:t>, </a:t>
            </a:r>
            <a:r>
              <a:rPr lang="ru-RU" sz="2000" dirty="0" err="1"/>
              <a:t>обробки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, </a:t>
            </a:r>
            <a:r>
              <a:rPr lang="ru-RU" sz="2000" dirty="0" err="1"/>
              <a:t>управління</a:t>
            </a:r>
            <a:r>
              <a:rPr lang="ru-RU" sz="2000" dirty="0"/>
              <a:t> доступом, </a:t>
            </a:r>
            <a:r>
              <a:rPr lang="ru-RU" sz="2000" dirty="0" err="1"/>
              <a:t>маршрутизації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, </a:t>
            </a:r>
            <a:r>
              <a:rPr lang="ru-RU" sz="2000" dirty="0" err="1"/>
              <a:t>системної</a:t>
            </a:r>
            <a:r>
              <a:rPr lang="ru-RU" sz="2000" dirty="0"/>
              <a:t> </a:t>
            </a:r>
            <a:r>
              <a:rPr lang="ru-RU" sz="2000" dirty="0" err="1"/>
              <a:t>інтеграції</a:t>
            </a:r>
            <a:r>
              <a:rPr lang="ru-RU" sz="2000" dirty="0"/>
              <a:t>, </a:t>
            </a:r>
            <a:r>
              <a:rPr lang="ru-RU" sz="2000" dirty="0" err="1"/>
              <a:t>зберігання</a:t>
            </a:r>
            <a:r>
              <a:rPr lang="ru-RU" sz="2000" dirty="0"/>
              <a:t>.</a:t>
            </a:r>
            <a:endParaRPr lang="uk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DEDB6C3-D584-8D23-7087-028E9978A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69" y="124760"/>
            <a:ext cx="872143" cy="87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DF146AA-3E67-13B0-FE41-242CE3A1C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4" y="5403605"/>
            <a:ext cx="1150547" cy="115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1D7C281-8A96-5B83-2192-F8F6B098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4" y="1521165"/>
            <a:ext cx="1269167" cy="126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0006" y="2679623"/>
            <a:ext cx="99895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Кожен</a:t>
            </a:r>
            <a:r>
              <a:rPr lang="ru-RU" sz="2000" dirty="0"/>
              <a:t> з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модулів</a:t>
            </a:r>
            <a:r>
              <a:rPr lang="ru-RU" sz="2000" dirty="0"/>
              <a:t> </a:t>
            </a:r>
            <a:r>
              <a:rPr lang="ru-RU" sz="2000" dirty="0" err="1"/>
              <a:t>відповідає</a:t>
            </a:r>
            <a:r>
              <a:rPr lang="ru-RU" sz="2000" dirty="0"/>
              <a:t> за </a:t>
            </a:r>
            <a:r>
              <a:rPr lang="ru-RU" sz="2000" dirty="0" err="1"/>
              <a:t>послідовність</a:t>
            </a:r>
            <a:r>
              <a:rPr lang="ru-RU" sz="2000" dirty="0"/>
              <a:t> і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принципи</a:t>
            </a:r>
            <a:r>
              <a:rPr lang="ru-RU" sz="2000" dirty="0"/>
              <a:t> </a:t>
            </a:r>
            <a:r>
              <a:rPr lang="ru-RU" sz="2000" dirty="0" err="1"/>
              <a:t>документообігу</a:t>
            </a:r>
            <a:r>
              <a:rPr lang="ru-RU" sz="2000" dirty="0"/>
              <a:t> в </a:t>
            </a:r>
            <a:r>
              <a:rPr lang="ru-RU" sz="2000" dirty="0" err="1"/>
              <a:t>системі</a:t>
            </a:r>
            <a:r>
              <a:rPr lang="ru-RU" sz="2000" dirty="0"/>
              <a:t>:</a:t>
            </a:r>
          </a:p>
          <a:p>
            <a:pPr marL="361950" indent="-361950" algn="just">
              <a:buFontTx/>
              <a:buChar char="-"/>
            </a:pPr>
            <a:r>
              <a:rPr lang="ru-RU" sz="2000" dirty="0" smtClean="0"/>
              <a:t>одноразова </a:t>
            </a:r>
            <a:r>
              <a:rPr lang="ru-RU" sz="2000" dirty="0" err="1"/>
              <a:t>реєстрація</a:t>
            </a:r>
            <a:r>
              <a:rPr lang="ru-RU" sz="2000" dirty="0"/>
              <a:t> документа з </a:t>
            </a:r>
            <a:r>
              <a:rPr lang="ru-RU" sz="2000" dirty="0" err="1"/>
              <a:t>подальшою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ідентифікацією</a:t>
            </a:r>
            <a:r>
              <a:rPr lang="ru-RU" sz="2000" dirty="0" smtClean="0"/>
              <a:t>;</a:t>
            </a:r>
          </a:p>
          <a:p>
            <a:pPr marL="361950" indent="-361950" algn="just"/>
            <a:r>
              <a:rPr lang="ru-RU" sz="2000" dirty="0" smtClean="0"/>
              <a:t>- </a:t>
            </a:r>
            <a:r>
              <a:rPr lang="ru-RU" sz="2000" dirty="0" err="1" smtClean="0"/>
              <a:t>паралельне</a:t>
            </a:r>
            <a:r>
              <a:rPr lang="ru-RU" sz="2000" dirty="0" smtClean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завдань</a:t>
            </a:r>
            <a:r>
              <a:rPr lang="ru-RU" sz="2000" dirty="0"/>
              <a:t> з </a:t>
            </a:r>
            <a:r>
              <a:rPr lang="ru-RU" sz="2000" dirty="0" err="1"/>
              <a:t>можливістю</a:t>
            </a:r>
            <a:r>
              <a:rPr lang="ru-RU" sz="2000" dirty="0"/>
              <a:t> </a:t>
            </a:r>
            <a:r>
              <a:rPr lang="ru-RU" sz="2000" dirty="0" err="1"/>
              <a:t>скорочення</a:t>
            </a:r>
            <a:r>
              <a:rPr lang="ru-RU" sz="2000" dirty="0"/>
              <a:t> часу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руху</a:t>
            </a:r>
            <a:r>
              <a:rPr lang="ru-RU" sz="2000" dirty="0"/>
              <a:t> і </a:t>
            </a:r>
            <a:r>
              <a:rPr lang="ru-RU" sz="2000" dirty="0" err="1"/>
              <a:t>оперативністю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;</a:t>
            </a:r>
          </a:p>
          <a:p>
            <a:pPr marL="361950" indent="-361950" algn="just"/>
            <a:r>
              <a:rPr lang="ru-RU" sz="2000" dirty="0" smtClean="0"/>
              <a:t>- </a:t>
            </a:r>
            <a:r>
              <a:rPr lang="ru-RU" sz="2000" dirty="0" err="1" smtClean="0"/>
              <a:t>безперервний</a:t>
            </a:r>
            <a:r>
              <a:rPr lang="ru-RU" sz="2000" dirty="0" smtClean="0"/>
              <a:t> </a:t>
            </a:r>
            <a:r>
              <a:rPr lang="ru-RU" sz="2000" dirty="0" err="1"/>
              <a:t>рух</a:t>
            </a:r>
            <a:r>
              <a:rPr lang="ru-RU" sz="2000" dirty="0"/>
              <a:t> документа з </a:t>
            </a:r>
            <a:r>
              <a:rPr lang="ru-RU" sz="2000" dirty="0" err="1"/>
              <a:t>можливістю</a:t>
            </a:r>
            <a:r>
              <a:rPr lang="ru-RU" sz="2000" dirty="0"/>
              <a:t>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відповідального</a:t>
            </a:r>
            <a:r>
              <a:rPr lang="ru-RU" sz="2000" dirty="0"/>
              <a:t> за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;</a:t>
            </a:r>
          </a:p>
          <a:p>
            <a:pPr marL="361950" indent="-361950" algn="just"/>
            <a:r>
              <a:rPr lang="ru-RU" sz="2000" dirty="0" smtClean="0"/>
              <a:t>- одна </a:t>
            </a:r>
            <a:r>
              <a:rPr lang="ru-RU" sz="2000" dirty="0"/>
              <a:t>база </a:t>
            </a:r>
            <a:r>
              <a:rPr lang="ru-RU" sz="2000" dirty="0" err="1"/>
              <a:t>зберігання</a:t>
            </a:r>
            <a:r>
              <a:rPr lang="ru-RU" sz="2000" dirty="0"/>
              <a:t> </a:t>
            </a:r>
            <a:r>
              <a:rPr lang="ru-RU" sz="2000" dirty="0" err="1"/>
              <a:t>документації</a:t>
            </a:r>
            <a:r>
              <a:rPr lang="ru-RU" sz="2000" dirty="0"/>
              <a:t> з </a:t>
            </a:r>
            <a:r>
              <a:rPr lang="ru-RU" sz="2000" dirty="0" err="1"/>
              <a:t>виключенням</a:t>
            </a:r>
            <a:r>
              <a:rPr lang="ru-RU" sz="2000" dirty="0"/>
              <a:t> </a:t>
            </a:r>
            <a:r>
              <a:rPr lang="ru-RU" sz="2000" dirty="0" err="1"/>
              <a:t>дублювання</a:t>
            </a:r>
            <a:r>
              <a:rPr lang="ru-RU" sz="2000" dirty="0"/>
              <a:t>;</a:t>
            </a:r>
          </a:p>
          <a:p>
            <a:pPr marL="361950" indent="-361950" algn="just"/>
            <a:r>
              <a:rPr lang="ru-RU" sz="2000" dirty="0" smtClean="0"/>
              <a:t>- </a:t>
            </a:r>
            <a:r>
              <a:rPr lang="ru-RU" sz="2000" dirty="0" err="1" smtClean="0"/>
              <a:t>ефективна</a:t>
            </a:r>
            <a:r>
              <a:rPr lang="ru-RU" sz="2000" dirty="0" smtClean="0"/>
              <a:t> </a:t>
            </a:r>
            <a:r>
              <a:rPr lang="ru-RU" sz="2000" dirty="0"/>
              <a:t>система </a:t>
            </a:r>
            <a:r>
              <a:rPr lang="ru-RU" sz="2000" dirty="0" err="1"/>
              <a:t>пошуку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;</a:t>
            </a:r>
          </a:p>
          <a:p>
            <a:pPr marL="361950" indent="-361950" algn="just"/>
            <a:r>
              <a:rPr lang="ru-RU" sz="2000" dirty="0" smtClean="0"/>
              <a:t>- </a:t>
            </a:r>
            <a:r>
              <a:rPr lang="ru-RU" sz="2000" dirty="0" err="1" smtClean="0"/>
              <a:t>оптимізована</a:t>
            </a:r>
            <a:r>
              <a:rPr lang="ru-RU" sz="2000" dirty="0" smtClean="0"/>
              <a:t> </a:t>
            </a:r>
            <a:r>
              <a:rPr lang="ru-RU" sz="2000" dirty="0"/>
              <a:t>система </a:t>
            </a:r>
            <a:r>
              <a:rPr lang="ru-RU" sz="2000" dirty="0" err="1"/>
              <a:t>звітності</a:t>
            </a:r>
            <a:r>
              <a:rPr lang="ru-RU" sz="2000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36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EDDEC3E-138E-F28D-C4B4-D70BD45F9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458981"/>
            <a:ext cx="9585613" cy="392835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СЕД – </a:t>
            </a:r>
            <a:r>
              <a:rPr lang="ru-RU" dirty="0" err="1"/>
              <a:t>автоматизація</a:t>
            </a:r>
            <a:r>
              <a:rPr lang="ru-RU" dirty="0"/>
              <a:t> </a:t>
            </a:r>
            <a:r>
              <a:rPr lang="ru-RU" dirty="0" err="1"/>
              <a:t>бізнес-середовища</a:t>
            </a:r>
            <a:r>
              <a:rPr lang="ru-RU" dirty="0"/>
              <a:t>. Робота з документами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і </a:t>
            </a:r>
            <a:r>
              <a:rPr lang="ru-RU" dirty="0" err="1"/>
              <a:t>обробку</a:t>
            </a:r>
            <a:r>
              <a:rPr lang="ru-RU" dirty="0"/>
              <a:t> в рамках одного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інструментарію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1. З </a:t>
            </a:r>
            <a:r>
              <a:rPr lang="ru-RU" dirty="0" err="1"/>
              <a:t>якими</a:t>
            </a:r>
            <a:r>
              <a:rPr lang="ru-RU" dirty="0"/>
              <a:t> видами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система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документообігу</a:t>
            </a:r>
            <a:r>
              <a:rPr lang="ru-RU" dirty="0"/>
              <a:t>:</a:t>
            </a:r>
          </a:p>
          <a:p>
            <a:r>
              <a:rPr lang="ru-RU" dirty="0" err="1"/>
              <a:t>Бізнес-процеси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:</a:t>
            </a:r>
          </a:p>
          <a:p>
            <a:r>
              <a:rPr lang="ru-RU" dirty="0" err="1"/>
              <a:t>управління</a:t>
            </a:r>
            <a:r>
              <a:rPr lang="ru-RU" dirty="0"/>
              <a:t> проектами;</a:t>
            </a:r>
          </a:p>
          <a:p>
            <a:r>
              <a:rPr lang="ru-RU" dirty="0" err="1"/>
              <a:t>закупівлі</a:t>
            </a:r>
            <a:r>
              <a:rPr lang="ru-RU" dirty="0"/>
              <a:t>;</a:t>
            </a:r>
          </a:p>
          <a:p>
            <a:r>
              <a:rPr lang="ru-RU" dirty="0" err="1"/>
              <a:t>фінанси</a:t>
            </a:r>
            <a:r>
              <a:rPr lang="ru-RU" dirty="0"/>
              <a:t>;</a:t>
            </a:r>
          </a:p>
          <a:p>
            <a:r>
              <a:rPr lang="ru-RU" dirty="0" err="1"/>
              <a:t>збут</a:t>
            </a:r>
            <a:r>
              <a:rPr lang="ru-RU" dirty="0"/>
              <a:t>;</a:t>
            </a:r>
          </a:p>
          <a:p>
            <a:r>
              <a:rPr lang="ru-RU" dirty="0" err="1"/>
              <a:t>організаційно</a:t>
            </a:r>
            <a:r>
              <a:rPr lang="ru-RU" dirty="0"/>
              <a:t> </a:t>
            </a:r>
            <a:r>
              <a:rPr lang="ru-RU" dirty="0" err="1"/>
              <a:t>розпорядчі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320864F-465F-2743-A04D-63395EE1E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8" y="1363848"/>
            <a:ext cx="1587631" cy="158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46B5584-7E1A-BF5A-AC9F-71CFBAD2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036" y="4881880"/>
            <a:ext cx="1808480" cy="18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92A01010-7DA8-36B2-956C-A6188D893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1" y="5120640"/>
            <a:ext cx="1569720" cy="15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FE6FF8F6-31A9-D862-A251-AF45B7A64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036" y="167640"/>
            <a:ext cx="7874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4E4EBEF4-F2C6-BFC4-1A81-EBD135206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44" y="4810760"/>
            <a:ext cx="1153160" cy="115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>
            <a:extLst>
              <a:ext uri="{FF2B5EF4-FFF2-40B4-BE49-F238E27FC236}">
                <a16:creationId xmlns:a16="http://schemas.microsoft.com/office/drawing/2014/main" id="{F18CAC1D-D646-9294-28CB-9BCE2113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1954" flipV="1">
            <a:off x="10278243" y="2194623"/>
            <a:ext cx="1070064" cy="107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3300" y="436748"/>
            <a:ext cx="3350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err="1"/>
              <a:t>Функціонал</a:t>
            </a:r>
            <a:r>
              <a:rPr lang="ru-RU" sz="3000" dirty="0"/>
              <a:t> СЕД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55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1553773-F044-B243-9801-EE5B6849E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0" y="546100"/>
            <a:ext cx="9956800" cy="61391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Документальне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бізнес-процесів</a:t>
            </a:r>
            <a:r>
              <a:rPr lang="ru-RU" dirty="0"/>
              <a:t>:</a:t>
            </a:r>
          </a:p>
          <a:p>
            <a:r>
              <a:rPr lang="ru-RU" dirty="0" err="1"/>
              <a:t>управління</a:t>
            </a:r>
            <a:r>
              <a:rPr lang="ru-RU" dirty="0"/>
              <a:t> проектною </a:t>
            </a:r>
            <a:r>
              <a:rPr lang="ru-RU" dirty="0" err="1"/>
              <a:t>документацією</a:t>
            </a:r>
            <a:r>
              <a:rPr lang="ru-RU" dirty="0"/>
              <a:t>;</a:t>
            </a:r>
          </a:p>
          <a:p>
            <a:r>
              <a:rPr lang="ru-RU" dirty="0" err="1"/>
              <a:t>управління</a:t>
            </a:r>
            <a:r>
              <a:rPr lang="ru-RU" dirty="0"/>
              <a:t> договорами;</a:t>
            </a:r>
          </a:p>
          <a:p>
            <a:r>
              <a:rPr lang="ru-RU" dirty="0" err="1"/>
              <a:t>управління</a:t>
            </a:r>
            <a:r>
              <a:rPr lang="ru-RU" dirty="0"/>
              <a:t> тендерною </a:t>
            </a:r>
            <a:r>
              <a:rPr lang="ru-RU" dirty="0" err="1"/>
              <a:t>документацією</a:t>
            </a:r>
            <a:r>
              <a:rPr lang="ru-RU" dirty="0"/>
              <a:t>;</a:t>
            </a:r>
          </a:p>
          <a:p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претензійно-позовною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;</a:t>
            </a:r>
          </a:p>
          <a:p>
            <a:r>
              <a:rPr lang="ru-RU" dirty="0" err="1"/>
              <a:t>управління</a:t>
            </a:r>
            <a:r>
              <a:rPr lang="ru-RU" dirty="0"/>
              <a:t> наказами та </a:t>
            </a:r>
            <a:r>
              <a:rPr lang="ru-RU" dirty="0" err="1"/>
              <a:t>розпорядженнями</a:t>
            </a:r>
            <a:r>
              <a:rPr lang="ru-RU" dirty="0"/>
              <a:t>;</a:t>
            </a:r>
          </a:p>
          <a:p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вхідними</a:t>
            </a:r>
            <a:r>
              <a:rPr lang="ru-RU" dirty="0"/>
              <a:t> та </a:t>
            </a:r>
            <a:r>
              <a:rPr lang="ru-RU" dirty="0" err="1"/>
              <a:t>вихідними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Архівне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корпоративних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:</a:t>
            </a:r>
          </a:p>
          <a:p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архів</a:t>
            </a:r>
            <a:r>
              <a:rPr lang="ru-RU" dirty="0"/>
              <a:t> </a:t>
            </a:r>
            <a:r>
              <a:rPr lang="ru-RU" dirty="0" err="1"/>
              <a:t>проектних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;</a:t>
            </a:r>
          </a:p>
          <a:p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архів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;</a:t>
            </a:r>
          </a:p>
          <a:p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архів</a:t>
            </a:r>
            <a:r>
              <a:rPr lang="ru-RU" dirty="0"/>
              <a:t> </a:t>
            </a:r>
            <a:r>
              <a:rPr lang="ru-RU" dirty="0" err="1"/>
              <a:t>постачальника</a:t>
            </a:r>
            <a:r>
              <a:rPr lang="ru-RU" dirty="0"/>
              <a:t>;</a:t>
            </a:r>
          </a:p>
          <a:p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архів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;</a:t>
            </a:r>
          </a:p>
          <a:p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архів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;</a:t>
            </a:r>
          </a:p>
          <a:p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архів</a:t>
            </a:r>
            <a:r>
              <a:rPr lang="ru-RU" dirty="0"/>
              <a:t> </a:t>
            </a:r>
            <a:r>
              <a:rPr lang="ru-RU" dirty="0" err="1"/>
              <a:t>організаційно-розпорядчих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uk-UA" dirty="0"/>
          </a:p>
          <a:p>
            <a:endParaRPr lang="uk-UA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9AE0FD7-EAB3-DE55-C3CD-DADDDC26B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346200"/>
            <a:ext cx="1564640" cy="15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411F646-A98E-520F-61BA-19762E5C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80" y="5298440"/>
            <a:ext cx="1559560" cy="15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996C7453-D644-263F-0B0C-F80F30D2E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560" y="5450840"/>
            <a:ext cx="123444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812AE5B8-7526-B689-A038-15D32E47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5351780"/>
            <a:ext cx="1559560" cy="15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CC5383DD-CD37-D772-0B94-72C3B5F9D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3556000"/>
            <a:ext cx="1087120" cy="108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2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4FCAE1-E4BF-2DBE-EE7C-0EB2BEEB8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720" y="589280"/>
            <a:ext cx="9916160" cy="5974080"/>
          </a:xfrm>
        </p:spPr>
        <p:txBody>
          <a:bodyPr>
            <a:normAutofit/>
          </a:bodyPr>
          <a:lstStyle/>
          <a:p>
            <a:r>
              <a:rPr lang="ru-RU" sz="3000" dirty="0" err="1"/>
              <a:t>Етапи</a:t>
            </a:r>
            <a:r>
              <a:rPr lang="ru-RU" sz="3000" dirty="0"/>
              <a:t> </a:t>
            </a:r>
            <a:r>
              <a:rPr lang="ru-RU" sz="3000" dirty="0" err="1"/>
              <a:t>впровадження</a:t>
            </a:r>
            <a:r>
              <a:rPr lang="ru-RU" sz="3000" dirty="0"/>
              <a:t> СЕД</a:t>
            </a:r>
          </a:p>
          <a:p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, схема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документообігу</a:t>
            </a:r>
            <a:r>
              <a:rPr lang="ru-RU" dirty="0"/>
              <a:t> в основному проходить по одному шляху.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присутні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б з </a:t>
            </a:r>
            <a:r>
              <a:rPr lang="ru-RU" dirty="0" err="1"/>
              <a:t>тієї</a:t>
            </a:r>
            <a:r>
              <a:rPr lang="ru-RU" dirty="0"/>
              <a:t> причини,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сервіси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впроваджуватися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систему </a:t>
            </a:r>
            <a:r>
              <a:rPr lang="ru-RU" dirty="0" err="1"/>
              <a:t>потрібно</a:t>
            </a:r>
            <a:r>
              <a:rPr lang="ru-RU" dirty="0"/>
              <a:t>:</a:t>
            </a:r>
          </a:p>
          <a:p>
            <a:r>
              <a:rPr lang="ru-RU" dirty="0" err="1"/>
              <a:t>досліджувати</a:t>
            </a:r>
            <a:r>
              <a:rPr lang="ru-RU" dirty="0"/>
              <a:t> </a:t>
            </a:r>
            <a:r>
              <a:rPr lang="ru-RU" dirty="0" err="1"/>
              <a:t>поточний</a:t>
            </a:r>
            <a:r>
              <a:rPr lang="ru-RU" dirty="0"/>
              <a:t> стан </a:t>
            </a:r>
            <a:r>
              <a:rPr lang="ru-RU" dirty="0" err="1"/>
              <a:t>суб'єкта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підготувати</a:t>
            </a:r>
            <a:r>
              <a:rPr lang="ru-RU" dirty="0"/>
              <a:t> план </a:t>
            </a:r>
            <a:r>
              <a:rPr lang="ru-RU" dirty="0" err="1"/>
              <a:t>впровадження</a:t>
            </a:r>
            <a:r>
              <a:rPr lang="ru-RU" dirty="0"/>
              <a:t>;</a:t>
            </a:r>
          </a:p>
          <a:p>
            <a:r>
              <a:rPr lang="ru-RU" dirty="0" err="1"/>
              <a:t>адаптувати</a:t>
            </a:r>
            <a:r>
              <a:rPr lang="ru-RU" dirty="0"/>
              <a:t> СЕД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;</a:t>
            </a:r>
          </a:p>
          <a:p>
            <a:r>
              <a:rPr lang="ru-RU" dirty="0" err="1"/>
              <a:t>протестувати</a:t>
            </a:r>
            <a:r>
              <a:rPr lang="ru-RU" dirty="0"/>
              <a:t> </a:t>
            </a:r>
            <a:r>
              <a:rPr lang="ru-RU" dirty="0" err="1"/>
              <a:t>сервіс</a:t>
            </a:r>
            <a:r>
              <a:rPr lang="ru-RU" dirty="0"/>
              <a:t>;</a:t>
            </a:r>
          </a:p>
          <a:p>
            <a:r>
              <a:rPr lang="ru-RU" dirty="0" err="1"/>
              <a:t>навчити</a:t>
            </a:r>
            <a:r>
              <a:rPr lang="ru-RU" dirty="0"/>
              <a:t> персонал;</a:t>
            </a:r>
          </a:p>
          <a:p>
            <a:r>
              <a:rPr lang="ru-RU" dirty="0"/>
              <a:t>внести правки і </a:t>
            </a:r>
            <a:r>
              <a:rPr lang="ru-RU" dirty="0" err="1"/>
              <a:t>доопрацювання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77C2CAD-5B67-F5CF-EA5C-75F520630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" y="129032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533FD4E1-7B81-2930-F9F7-56FAD227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" y="4958080"/>
            <a:ext cx="1605280" cy="1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605F74D6-D05B-869B-CFE6-EDED40CD7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844800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1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DFEF2E-023A-5AAC-38DB-1D59819EF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520" y="386080"/>
            <a:ext cx="10139680" cy="6299200"/>
          </a:xfrm>
        </p:spPr>
        <p:txBody>
          <a:bodyPr>
            <a:normAutofit/>
          </a:bodyPr>
          <a:lstStyle/>
          <a:p>
            <a:pPr algn="ctr"/>
            <a:r>
              <a:rPr lang="ru-RU" sz="3000" dirty="0" err="1"/>
              <a:t>Найпопулярніші</a:t>
            </a:r>
            <a:r>
              <a:rPr lang="ru-RU" sz="3000" dirty="0"/>
              <a:t> </a:t>
            </a:r>
            <a:r>
              <a:rPr lang="ru-RU" sz="3000" dirty="0" err="1"/>
              <a:t>системи</a:t>
            </a:r>
            <a:r>
              <a:rPr lang="ru-RU" sz="3000" dirty="0"/>
              <a:t> </a:t>
            </a:r>
            <a:r>
              <a:rPr lang="ru-RU" sz="3000" dirty="0" err="1"/>
              <a:t>електронного</a:t>
            </a:r>
            <a:r>
              <a:rPr lang="ru-RU" sz="3000" dirty="0"/>
              <a:t> </a:t>
            </a:r>
            <a:r>
              <a:rPr lang="ru-RU" sz="3000" dirty="0" err="1" smtClean="0"/>
              <a:t>документообігу</a:t>
            </a:r>
            <a:r>
              <a:rPr lang="ru-RU" sz="3000" dirty="0" smtClean="0"/>
              <a:t> </a:t>
            </a:r>
            <a:r>
              <a:rPr lang="ru-RU" sz="3000" dirty="0"/>
              <a:t>в </a:t>
            </a:r>
            <a:r>
              <a:rPr lang="ru-RU" sz="2400" dirty="0" err="1"/>
              <a:t>Україні</a:t>
            </a:r>
            <a:r>
              <a:rPr lang="ru-RU" sz="2400" dirty="0" smtClean="0"/>
              <a:t>:</a:t>
            </a:r>
          </a:p>
          <a:p>
            <a:endParaRPr lang="uk-UA" sz="2000" b="1" dirty="0" smtClean="0"/>
          </a:p>
          <a:p>
            <a:r>
              <a:rPr lang="en-US" sz="2000" b="1" dirty="0" smtClean="0"/>
              <a:t>BAS </a:t>
            </a:r>
            <a:r>
              <a:rPr lang="ru-RU" sz="2000" b="1" dirty="0" err="1"/>
              <a:t>Документообіг</a:t>
            </a:r>
            <a:r>
              <a:rPr lang="ru-RU" sz="2000" b="1" dirty="0"/>
              <a:t> КОРП </a:t>
            </a:r>
            <a:r>
              <a:rPr lang="ru-RU" sz="2000" dirty="0"/>
              <a:t>— </a:t>
            </a:r>
            <a:r>
              <a:rPr lang="ru-RU" sz="2000" dirty="0" err="1"/>
              <a:t>програма</a:t>
            </a:r>
            <a:r>
              <a:rPr lang="ru-RU" sz="2000" dirty="0"/>
              <a:t> </a:t>
            </a:r>
            <a:r>
              <a:rPr lang="ru-RU" sz="2000" dirty="0" err="1"/>
              <a:t>автоматизації</a:t>
            </a:r>
            <a:r>
              <a:rPr lang="ru-RU" sz="2000" dirty="0"/>
              <a:t> </a:t>
            </a:r>
            <a:r>
              <a:rPr lang="ru-RU" sz="2000" dirty="0" err="1"/>
              <a:t>документообігу</a:t>
            </a:r>
            <a:r>
              <a:rPr lang="ru-RU" sz="2000" dirty="0"/>
              <a:t>, яка </a:t>
            </a:r>
            <a:r>
              <a:rPr lang="ru-RU" sz="2000" dirty="0" err="1"/>
              <a:t>надає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:</a:t>
            </a:r>
            <a:br>
              <a:rPr lang="ru-RU" sz="2000" dirty="0"/>
            </a:br>
            <a:r>
              <a:rPr lang="ru-RU" sz="2000" dirty="0"/>
              <a:t>- робота з будь-</a:t>
            </a:r>
            <a:r>
              <a:rPr lang="ru-RU" sz="2000" dirty="0" err="1"/>
              <a:t>якими</a:t>
            </a:r>
            <a:r>
              <a:rPr lang="ru-RU" sz="2000" dirty="0"/>
              <a:t> документами;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err="1"/>
              <a:t>облік</a:t>
            </a:r>
            <a:r>
              <a:rPr lang="ru-RU" sz="2000" dirty="0"/>
              <a:t> </a:t>
            </a:r>
            <a:r>
              <a:rPr lang="ru-RU" sz="2000" dirty="0" err="1"/>
              <a:t>вхідної</a:t>
            </a:r>
            <a:r>
              <a:rPr lang="ru-RU" sz="2000" dirty="0"/>
              <a:t>/</a:t>
            </a:r>
            <a:r>
              <a:rPr lang="ru-RU" sz="2000" dirty="0" err="1"/>
              <a:t>вихідної</a:t>
            </a:r>
            <a:r>
              <a:rPr lang="ru-RU" sz="2000" dirty="0"/>
              <a:t> </a:t>
            </a:r>
            <a:r>
              <a:rPr lang="ru-RU" sz="2000" dirty="0" err="1"/>
              <a:t>кореспонденції</a:t>
            </a:r>
            <a:r>
              <a:rPr lang="ru-RU" sz="2000" dirty="0"/>
              <a:t> з </a:t>
            </a:r>
            <a:r>
              <a:rPr lang="ru-RU" sz="2000" dirty="0" err="1"/>
              <a:t>автоматичним</a:t>
            </a:r>
            <a:r>
              <a:rPr lang="ru-RU" sz="2000" dirty="0"/>
              <a:t> </a:t>
            </a:r>
            <a:r>
              <a:rPr lang="ru-RU" sz="2000" dirty="0" err="1"/>
              <a:t>формуванням</a:t>
            </a:r>
            <a:r>
              <a:rPr lang="ru-RU" sz="2000" dirty="0"/>
              <a:t> </a:t>
            </a:r>
            <a:r>
              <a:rPr lang="ru-RU" sz="2000" dirty="0" err="1"/>
              <a:t>реєстраційних</a:t>
            </a:r>
            <a:r>
              <a:rPr lang="ru-RU" sz="2000" dirty="0"/>
              <a:t> </a:t>
            </a:r>
            <a:r>
              <a:rPr lang="ru-RU" sz="2000" dirty="0" err="1"/>
              <a:t>номерів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- 45 </a:t>
            </a:r>
            <a:r>
              <a:rPr lang="ru-RU" sz="2000" dirty="0" err="1"/>
              <a:t>готових</a:t>
            </a:r>
            <a:r>
              <a:rPr lang="ru-RU" sz="2000" dirty="0"/>
              <a:t> </a:t>
            </a:r>
            <a:r>
              <a:rPr lang="ru-RU" sz="2000" dirty="0" err="1"/>
              <a:t>інструкцій</a:t>
            </a:r>
            <a:r>
              <a:rPr lang="ru-RU" sz="2000" dirty="0"/>
              <a:t> для </a:t>
            </a:r>
            <a:r>
              <a:rPr lang="ru-RU" sz="2000" dirty="0" err="1"/>
              <a:t>роботи</a:t>
            </a:r>
            <a:r>
              <a:rPr lang="ru-RU" sz="2000" dirty="0"/>
              <a:t> з документами;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err="1"/>
              <a:t>повнотекстовий</a:t>
            </a:r>
            <a:r>
              <a:rPr lang="ru-RU" sz="2000" dirty="0"/>
              <a:t> і </a:t>
            </a:r>
            <a:r>
              <a:rPr lang="ru-RU" sz="2000" dirty="0" err="1"/>
              <a:t>скорочений</a:t>
            </a:r>
            <a:r>
              <a:rPr lang="ru-RU" sz="2000" dirty="0"/>
              <a:t> </a:t>
            </a:r>
            <a:r>
              <a:rPr lang="ru-RU" sz="2000" dirty="0" err="1"/>
              <a:t>пошук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/>
              <a:t>- </a:t>
            </a:r>
            <a:r>
              <a:rPr lang="ru-RU" sz="2000" dirty="0" err="1"/>
              <a:t>сортування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 за типами й </a:t>
            </a:r>
            <a:r>
              <a:rPr lang="ru-RU" sz="2000" dirty="0" err="1"/>
              <a:t>формування</a:t>
            </a:r>
            <a:r>
              <a:rPr lang="ru-RU" sz="2000" dirty="0"/>
              <a:t> папок будь-</a:t>
            </a:r>
            <a:r>
              <a:rPr lang="ru-RU" sz="2000" dirty="0" err="1"/>
              <a:t>яких</a:t>
            </a:r>
            <a:r>
              <a:rPr lang="ru-RU" sz="2000" dirty="0"/>
              <a:t> структур;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err="1"/>
              <a:t>налаштування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прав доступу </a:t>
            </a:r>
            <a:r>
              <a:rPr lang="ru-RU" sz="2000" dirty="0" err="1"/>
              <a:t>користувача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err="1"/>
              <a:t>моніторинг</a:t>
            </a:r>
            <a:r>
              <a:rPr lang="ru-RU" sz="2000" dirty="0"/>
              <a:t> за </a:t>
            </a:r>
            <a:r>
              <a:rPr lang="ru-RU" sz="2000" dirty="0" err="1"/>
              <a:t>робочим</a:t>
            </a:r>
            <a:r>
              <a:rPr lang="ru-RU" sz="2000" dirty="0"/>
              <a:t> </a:t>
            </a:r>
            <a:r>
              <a:rPr lang="ru-RU" sz="2000" dirty="0" err="1"/>
              <a:t>процесом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і </a:t>
            </a:r>
            <a:r>
              <a:rPr lang="ru-RU" sz="2000" dirty="0" err="1"/>
              <a:t>раціональним</a:t>
            </a:r>
            <a:r>
              <a:rPr lang="ru-RU" sz="2000" dirty="0"/>
              <a:t> </a:t>
            </a:r>
            <a:r>
              <a:rPr lang="ru-RU" sz="2000" dirty="0" err="1"/>
              <a:t>використанням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часу;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err="1"/>
              <a:t>збереження</a:t>
            </a:r>
            <a:r>
              <a:rPr lang="ru-RU" sz="2000" dirty="0"/>
              <a:t> </a:t>
            </a:r>
            <a:r>
              <a:rPr lang="ru-RU" sz="2000" dirty="0" err="1"/>
              <a:t>файлів</a:t>
            </a:r>
            <a:r>
              <a:rPr lang="ru-RU" sz="2000" dirty="0"/>
              <a:t> на </a:t>
            </a:r>
            <a:r>
              <a:rPr lang="ru-RU" sz="2000" dirty="0" err="1"/>
              <a:t>зовнішньому</a:t>
            </a:r>
            <a:r>
              <a:rPr lang="ru-RU" sz="2000" dirty="0"/>
              <a:t> </a:t>
            </a:r>
            <a:r>
              <a:rPr lang="ru-RU" sz="2000" dirty="0" err="1"/>
              <a:t>носії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в </a:t>
            </a:r>
            <a:r>
              <a:rPr lang="ru-RU" sz="2000" dirty="0" err="1"/>
              <a:t>базі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D5F85BD-FAC5-0C5F-7D02-7ADE9742F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1483360"/>
            <a:ext cx="1376680" cy="137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9809CE62-8758-B9BD-77D7-0169E6329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" y="5140960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5A419BCE-8F81-30CD-AFFD-12EB7CD5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" y="3263900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603484DF-5E9D-DA91-3DCC-A0774038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480" y="3957320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1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6B614BF-7CC0-5759-947F-8A1B97CF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689911"/>
            <a:ext cx="1706880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1E5EA08-9AE8-69DA-D2EE-83FD96729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-41911"/>
            <a:ext cx="1654810" cy="165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A3E89E-30DE-4007-BDC7-75D999B32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838" y="1612899"/>
            <a:ext cx="10211082" cy="4783892"/>
          </a:xfrm>
        </p:spPr>
        <p:txBody>
          <a:bodyPr>
            <a:normAutofit/>
          </a:bodyPr>
          <a:lstStyle/>
          <a:p>
            <a:pPr indent="450215" algn="just"/>
            <a:r>
              <a:rPr lang="en-US" b="1" dirty="0" err="1"/>
              <a:t>M.E.Doc</a:t>
            </a:r>
            <a:r>
              <a:rPr lang="en-US" dirty="0"/>
              <a:t> — </a:t>
            </a:r>
            <a:r>
              <a:rPr lang="uk-UA" dirty="0"/>
              <a:t>сервісна програма електронного документообігу, надає такі опції:</a:t>
            </a:r>
          </a:p>
          <a:p>
            <a:pPr indent="450215" algn="just"/>
            <a:r>
              <a:rPr lang="uk-UA" dirty="0"/>
              <a:t>- спільна робота з різними системами обліку;</a:t>
            </a:r>
          </a:p>
          <a:p>
            <a:pPr indent="450215" algn="just"/>
            <a:r>
              <a:rPr lang="uk-UA" dirty="0"/>
              <a:t>- звукове сповіщення про отримання файлів;</a:t>
            </a:r>
          </a:p>
          <a:p>
            <a:pPr indent="450215" algn="just"/>
            <a:r>
              <a:rPr lang="uk-UA" dirty="0"/>
              <a:t>- автоматична обробка;</a:t>
            </a:r>
          </a:p>
          <a:p>
            <a:pPr indent="450215" algn="just"/>
            <a:r>
              <a:rPr lang="uk-UA" dirty="0"/>
              <a:t>- копіювання та архівування файлів;</a:t>
            </a:r>
          </a:p>
          <a:p>
            <a:pPr indent="450215" algn="just"/>
            <a:r>
              <a:rPr lang="uk-UA" dirty="0"/>
              <a:t>- створення шаблонів користувачем;</a:t>
            </a:r>
          </a:p>
          <a:p>
            <a:pPr indent="450215" algn="just"/>
            <a:r>
              <a:rPr lang="uk-UA" dirty="0"/>
              <a:t>- електронний підпис документів з подальшим надсиланням контрагентам.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0A57D0E-7E66-173C-418C-40F4D1C1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118" y="265629"/>
            <a:ext cx="7081802" cy="1362298"/>
          </a:xfrm>
        </p:spPr>
        <p:txBody>
          <a:bodyPr>
            <a:no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uk-UA" sz="4000" dirty="0"/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id="{37E16293-3349-BD07-1C83-DE883F4E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55" y="4769286"/>
            <a:ext cx="1351280" cy="13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D1A4D345-B34C-9846-6123-06C08EA16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24" y="227956"/>
            <a:ext cx="1214871" cy="121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4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39756F-7057-9339-BBCC-137EC2945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0" y="703580"/>
            <a:ext cx="10088880" cy="6055360"/>
          </a:xfrm>
        </p:spPr>
        <p:txBody>
          <a:bodyPr>
            <a:normAutofit/>
          </a:bodyPr>
          <a:lstStyle/>
          <a:p>
            <a:r>
              <a:rPr lang="en-US" sz="2000" b="1" dirty="0"/>
              <a:t>FREDO </a:t>
            </a:r>
            <a:r>
              <a:rPr lang="uk-UA" sz="2000" b="1" dirty="0" err="1"/>
              <a:t>ДокМен</a:t>
            </a:r>
            <a:r>
              <a:rPr lang="uk-UA" sz="2000" b="1" dirty="0"/>
              <a:t> </a:t>
            </a:r>
            <a:r>
              <a:rPr lang="uk-UA" sz="2000" dirty="0"/>
              <a:t>— робота можлива тільки за наявності </a:t>
            </a:r>
            <a:r>
              <a:rPr lang="en-US" sz="2000" dirty="0"/>
              <a:t>FREDO </a:t>
            </a:r>
            <a:r>
              <a:rPr lang="uk-UA" sz="2000" dirty="0"/>
              <a:t>Звіт. Програма призначена для взаємодії з лінійкою 1С:Підприємство и </a:t>
            </a:r>
            <a:r>
              <a:rPr lang="en-US" sz="2000" dirty="0"/>
              <a:t>BAS. </a:t>
            </a:r>
            <a:r>
              <a:rPr lang="uk-UA" sz="2000" dirty="0"/>
              <a:t>Можливості програми:</a:t>
            </a:r>
          </a:p>
          <a:p>
            <a:r>
              <a:rPr lang="uk-UA" sz="2000" dirty="0"/>
              <a:t>- робота з документацією </a:t>
            </a:r>
            <a:r>
              <a:rPr lang="uk-UA" sz="2000" dirty="0" err="1"/>
              <a:t>пакетно</a:t>
            </a:r>
            <a:r>
              <a:rPr lang="uk-UA" sz="2000" dirty="0"/>
              <a:t>;</a:t>
            </a:r>
          </a:p>
          <a:p>
            <a:r>
              <a:rPr lang="uk-UA" sz="2000" dirty="0"/>
              <a:t>- використання електронних підписів основних центрів і підписання документів;</a:t>
            </a:r>
          </a:p>
          <a:p>
            <a:r>
              <a:rPr lang="uk-UA" sz="2000" dirty="0"/>
              <a:t>- створення шаблонів для документів різних типів;</a:t>
            </a:r>
          </a:p>
          <a:p>
            <a:r>
              <a:rPr lang="uk-UA" sz="2000" dirty="0"/>
              <a:t>- надсилання файлів електронною поштою з допомогою прямого з'єднання або ПТАХ (популярний сервер обміну);</a:t>
            </a:r>
          </a:p>
          <a:p>
            <a:r>
              <a:rPr lang="uk-UA" sz="2000" dirty="0"/>
              <a:t>- отримання файлів від клієнтів, які користуються такою ж програмою або </a:t>
            </a:r>
            <a:r>
              <a:rPr lang="en-US" sz="2000" dirty="0" err="1"/>
              <a:t>M.E.Doc</a:t>
            </a:r>
            <a:r>
              <a:rPr lang="en-US" sz="2000" dirty="0"/>
              <a:t>;</a:t>
            </a:r>
          </a:p>
          <a:p>
            <a:r>
              <a:rPr lang="en-US" sz="2000" dirty="0"/>
              <a:t>- </a:t>
            </a:r>
            <a:r>
              <a:rPr lang="uk-UA" sz="2000" dirty="0"/>
              <a:t>шифрування і т.д.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AA50B87-B6F3-533A-AC55-0CDC006FC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" y="1473200"/>
            <a:ext cx="1341120" cy="13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57470512-2909-47C8-DB66-27265B1B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" y="3289301"/>
            <a:ext cx="1529080" cy="152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F41B200C-AA8F-AE75-6124-FF1CCA61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20" y="5466080"/>
            <a:ext cx="11938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33CCFDF0-DF6A-6AAA-9A72-4BCEC3EB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5273040"/>
            <a:ext cx="11938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3340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Пересічна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Віхоть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2656</TotalTime>
  <Words>1069</Words>
  <Application>Microsoft Office PowerPoint</Application>
  <PresentationFormat>Широкоэкранный</PresentationFormat>
  <Paragraphs>99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Віхоть</vt:lpstr>
      <vt:lpstr>ЗМІСТОВИЙ МОДУЛЬ 4.  Інструментальні засоби організації документообігу </vt:lpstr>
      <vt:lpstr>Система управління електронними документами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ЗМІСТОВИЙ МОДУЛЬ 1.  Основи організації електронної бухгалтерії</dc:title>
  <dc:creator>Анастасия Гнедкова</dc:creator>
  <cp:lastModifiedBy>RePack by Diakov</cp:lastModifiedBy>
  <cp:revision>129</cp:revision>
  <dcterms:created xsi:type="dcterms:W3CDTF">2022-09-29T12:19:15Z</dcterms:created>
  <dcterms:modified xsi:type="dcterms:W3CDTF">2023-04-05T14:22:25Z</dcterms:modified>
</cp:coreProperties>
</file>