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3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65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00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7022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625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654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467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738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549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520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8036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5248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9/3/2022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61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607DF6BB-EADF-4BE6-B8A3-E5E4194BC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!!Rectangle">
            <a:extLst>
              <a:ext uri="{FF2B5EF4-FFF2-40B4-BE49-F238E27FC236}">
                <a16:creationId xmlns:a16="http://schemas.microsoft.com/office/drawing/2014/main" id="{F4155C20-3F0E-4576-8A0B-C345B62312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C520E1-B641-0859-4DBD-7437BE644B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</a:blip>
          <a:srcRect b="7025"/>
          <a:stretch/>
        </p:blipFill>
        <p:spPr>
          <a:xfrm>
            <a:off x="20" y="-8877"/>
            <a:ext cx="1219198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BB2678-8763-4068-A6FC-8DE2E8FC40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730" y="1598246"/>
            <a:ext cx="4554659" cy="5034817"/>
          </a:xfrm>
        </p:spPr>
        <p:txBody>
          <a:bodyPr anchor="t">
            <a:normAutofit/>
          </a:bodyPr>
          <a:lstStyle/>
          <a:p>
            <a:endParaRPr lang="ru-RU" sz="4200" dirty="0">
              <a:solidFill>
                <a:srgbClr val="FFFFFF"/>
              </a:solidFill>
            </a:endParaRPr>
          </a:p>
          <a:p>
            <a:r>
              <a:rPr lang="uk-UA" sz="4200" dirty="0">
                <a:solidFill>
                  <a:srgbClr val="FFFFFF"/>
                </a:solidFill>
              </a:rPr>
              <a:t>Електронна Комерція</a:t>
            </a:r>
            <a:endParaRPr lang="ru-RU" sz="4200" dirty="0">
              <a:solidFill>
                <a:srgbClr val="FFFFFF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6C1520D-80FF-45EC-85BE-42B41CC40D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92994" y="1590840"/>
            <a:ext cx="5010506" cy="5007531"/>
          </a:xfrm>
        </p:spPr>
        <p:txBody>
          <a:bodyPr>
            <a:normAutofit/>
          </a:bodyPr>
          <a:lstStyle/>
          <a:p>
            <a:endParaRPr lang="ru-RU" sz="4400" dirty="0">
              <a:solidFill>
                <a:srgbClr val="FFFFFF"/>
              </a:solidFill>
            </a:endParaRPr>
          </a:p>
          <a:p>
            <a:r>
              <a:rPr lang="uk-UA" sz="4400" dirty="0">
                <a:solidFill>
                  <a:srgbClr val="FFFFFF"/>
                </a:solidFill>
              </a:rPr>
              <a:t>Кафедра </a:t>
            </a:r>
            <a:r>
              <a:rPr lang="uk-UA" sz="4400" dirty="0" err="1">
                <a:solidFill>
                  <a:srgbClr val="FFFFFF"/>
                </a:solidFill>
              </a:rPr>
              <a:t>УПіМ</a:t>
            </a:r>
            <a:endParaRPr lang="ru-RU" sz="4400" dirty="0">
              <a:solidFill>
                <a:srgbClr val="FFFFFF"/>
              </a:solidFill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Graphic 21">
            <a:extLst>
              <a:ext uri="{FF2B5EF4-FFF2-40B4-BE49-F238E27FC236}">
                <a16:creationId xmlns:a16="http://schemas.microsoft.com/office/drawing/2014/main" id="{0BAEB82B-9A6B-4982-B56B-7529C6EA9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23128" y="1731109"/>
            <a:ext cx="139039" cy="136646"/>
          </a:xfrm>
          <a:custGeom>
            <a:avLst/>
            <a:gdLst>
              <a:gd name="connsiteX0" fmla="*/ 129602 w 139039"/>
              <a:gd name="connsiteY0" fmla="*/ 59048 h 136646"/>
              <a:gd name="connsiteX1" fmla="*/ 78957 w 139039"/>
              <a:gd name="connsiteY1" fmla="*/ 59048 h 136646"/>
              <a:gd name="connsiteX2" fmla="*/ 78957 w 139039"/>
              <a:gd name="connsiteY2" fmla="*/ 9275 h 136646"/>
              <a:gd name="connsiteX3" fmla="*/ 69520 w 139039"/>
              <a:gd name="connsiteY3" fmla="*/ 0 h 136646"/>
              <a:gd name="connsiteX4" fmla="*/ 60082 w 139039"/>
              <a:gd name="connsiteY4" fmla="*/ 9275 h 136646"/>
              <a:gd name="connsiteX5" fmla="*/ 60082 w 139039"/>
              <a:gd name="connsiteY5" fmla="*/ 59048 h 136646"/>
              <a:gd name="connsiteX6" fmla="*/ 9437 w 139039"/>
              <a:gd name="connsiteY6" fmla="*/ 59048 h 136646"/>
              <a:gd name="connsiteX7" fmla="*/ 0 w 139039"/>
              <a:gd name="connsiteY7" fmla="*/ 68323 h 136646"/>
              <a:gd name="connsiteX8" fmla="*/ 9437 w 139039"/>
              <a:gd name="connsiteY8" fmla="*/ 77598 h 136646"/>
              <a:gd name="connsiteX9" fmla="*/ 60082 w 139039"/>
              <a:gd name="connsiteY9" fmla="*/ 77598 h 136646"/>
              <a:gd name="connsiteX10" fmla="*/ 60082 w 139039"/>
              <a:gd name="connsiteY10" fmla="*/ 127371 h 136646"/>
              <a:gd name="connsiteX11" fmla="*/ 69520 w 139039"/>
              <a:gd name="connsiteY11" fmla="*/ 136646 h 136646"/>
              <a:gd name="connsiteX12" fmla="*/ 78957 w 139039"/>
              <a:gd name="connsiteY12" fmla="*/ 127371 h 136646"/>
              <a:gd name="connsiteX13" fmla="*/ 78957 w 139039"/>
              <a:gd name="connsiteY13" fmla="*/ 77598 h 136646"/>
              <a:gd name="connsiteX14" fmla="*/ 129602 w 139039"/>
              <a:gd name="connsiteY14" fmla="*/ 77598 h 136646"/>
              <a:gd name="connsiteX15" fmla="*/ 139039 w 139039"/>
              <a:gd name="connsiteY15" fmla="*/ 68323 h 136646"/>
              <a:gd name="connsiteX16" fmla="*/ 129602 w 139039"/>
              <a:gd name="connsiteY16" fmla="*/ 59048 h 136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6646">
                <a:moveTo>
                  <a:pt x="129602" y="59048"/>
                </a:moveTo>
                <a:lnTo>
                  <a:pt x="78957" y="59048"/>
                </a:lnTo>
                <a:lnTo>
                  <a:pt x="78957" y="9275"/>
                </a:lnTo>
                <a:cubicBezTo>
                  <a:pt x="78957" y="4152"/>
                  <a:pt x="74731" y="0"/>
                  <a:pt x="69520" y="0"/>
                </a:cubicBezTo>
                <a:cubicBezTo>
                  <a:pt x="64308" y="0"/>
                  <a:pt x="60082" y="4152"/>
                  <a:pt x="60082" y="9275"/>
                </a:cubicBezTo>
                <a:lnTo>
                  <a:pt x="60082" y="59048"/>
                </a:lnTo>
                <a:lnTo>
                  <a:pt x="9437" y="59048"/>
                </a:lnTo>
                <a:cubicBezTo>
                  <a:pt x="4225" y="59048"/>
                  <a:pt x="0" y="63201"/>
                  <a:pt x="0" y="68323"/>
                </a:cubicBezTo>
                <a:cubicBezTo>
                  <a:pt x="0" y="73445"/>
                  <a:pt x="4225" y="77598"/>
                  <a:pt x="9437" y="77598"/>
                </a:cubicBezTo>
                <a:lnTo>
                  <a:pt x="60082" y="77598"/>
                </a:lnTo>
                <a:lnTo>
                  <a:pt x="60082" y="127371"/>
                </a:lnTo>
                <a:cubicBezTo>
                  <a:pt x="60082" y="132493"/>
                  <a:pt x="64308" y="136646"/>
                  <a:pt x="69520" y="136646"/>
                </a:cubicBezTo>
                <a:cubicBezTo>
                  <a:pt x="74731" y="136646"/>
                  <a:pt x="78957" y="132493"/>
                  <a:pt x="78957" y="127371"/>
                </a:cubicBezTo>
                <a:lnTo>
                  <a:pt x="78957" y="77598"/>
                </a:lnTo>
                <a:lnTo>
                  <a:pt x="129602" y="77598"/>
                </a:lnTo>
                <a:cubicBezTo>
                  <a:pt x="134814" y="77598"/>
                  <a:pt x="139039" y="73445"/>
                  <a:pt x="139039" y="68323"/>
                </a:cubicBezTo>
                <a:cubicBezTo>
                  <a:pt x="139039" y="63201"/>
                  <a:pt x="134814" y="59048"/>
                  <a:pt x="129602" y="59048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41" name="Graphic 17">
            <a:extLst>
              <a:ext uri="{FF2B5EF4-FFF2-40B4-BE49-F238E27FC236}">
                <a16:creationId xmlns:a16="http://schemas.microsoft.com/office/drawing/2014/main" id="{FC71CE45-EECF-4555-AD4B-1B3D0D5D1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1908" y="1956458"/>
            <a:ext cx="91138" cy="89570"/>
          </a:xfrm>
          <a:custGeom>
            <a:avLst/>
            <a:gdLst>
              <a:gd name="connsiteX0" fmla="*/ 91138 w 91138"/>
              <a:gd name="connsiteY0" fmla="*/ 44785 h 89570"/>
              <a:gd name="connsiteX1" fmla="*/ 45569 w 91138"/>
              <a:gd name="connsiteY1" fmla="*/ 89570 h 89570"/>
              <a:gd name="connsiteX2" fmla="*/ 0 w 91138"/>
              <a:gd name="connsiteY2" fmla="*/ 44785 h 89570"/>
              <a:gd name="connsiteX3" fmla="*/ 45569 w 91138"/>
              <a:gd name="connsiteY3" fmla="*/ 0 h 89570"/>
              <a:gd name="connsiteX4" fmla="*/ 91138 w 91138"/>
              <a:gd name="connsiteY4" fmla="*/ 44785 h 89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89570">
                <a:moveTo>
                  <a:pt x="91138" y="44785"/>
                </a:moveTo>
                <a:cubicBezTo>
                  <a:pt x="91138" y="69519"/>
                  <a:pt x="70736" y="89570"/>
                  <a:pt x="45569" y="89570"/>
                </a:cubicBezTo>
                <a:cubicBezTo>
                  <a:pt x="20402" y="89570"/>
                  <a:pt x="0" y="69519"/>
                  <a:pt x="0" y="44785"/>
                </a:cubicBezTo>
                <a:cubicBezTo>
                  <a:pt x="0" y="20051"/>
                  <a:pt x="20402" y="0"/>
                  <a:pt x="45569" y="0"/>
                </a:cubicBezTo>
                <a:cubicBezTo>
                  <a:pt x="70736" y="0"/>
                  <a:pt x="91138" y="20051"/>
                  <a:pt x="91138" y="44785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43" name="Graphic 22">
            <a:extLst>
              <a:ext uri="{FF2B5EF4-FFF2-40B4-BE49-F238E27FC236}">
                <a16:creationId xmlns:a16="http://schemas.microsoft.com/office/drawing/2014/main" id="{53AA89D1-0C70-46BB-8E35-5722A4B18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7588" y="2177021"/>
            <a:ext cx="127714" cy="125516"/>
          </a:xfrm>
          <a:custGeom>
            <a:avLst/>
            <a:gdLst>
              <a:gd name="connsiteX0" fmla="*/ 63857 w 127714"/>
              <a:gd name="connsiteY0" fmla="*/ 18549 h 125516"/>
              <a:gd name="connsiteX1" fmla="*/ 108840 w 127714"/>
              <a:gd name="connsiteY1" fmla="*/ 62758 h 125516"/>
              <a:gd name="connsiteX2" fmla="*/ 63857 w 127714"/>
              <a:gd name="connsiteY2" fmla="*/ 106967 h 125516"/>
              <a:gd name="connsiteX3" fmla="*/ 18874 w 127714"/>
              <a:gd name="connsiteY3" fmla="*/ 62758 h 125516"/>
              <a:gd name="connsiteX4" fmla="*/ 63857 w 127714"/>
              <a:gd name="connsiteY4" fmla="*/ 18549 h 125516"/>
              <a:gd name="connsiteX5" fmla="*/ 63857 w 127714"/>
              <a:gd name="connsiteY5" fmla="*/ 0 h 125516"/>
              <a:gd name="connsiteX6" fmla="*/ 0 w 127714"/>
              <a:gd name="connsiteY6" fmla="*/ 62758 h 125516"/>
              <a:gd name="connsiteX7" fmla="*/ 63857 w 127714"/>
              <a:gd name="connsiteY7" fmla="*/ 125516 h 125516"/>
              <a:gd name="connsiteX8" fmla="*/ 127714 w 127714"/>
              <a:gd name="connsiteY8" fmla="*/ 62758 h 125516"/>
              <a:gd name="connsiteX9" fmla="*/ 63857 w 127714"/>
              <a:gd name="connsiteY9" fmla="*/ 0 h 125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5516">
                <a:moveTo>
                  <a:pt x="63857" y="18549"/>
                </a:moveTo>
                <a:cubicBezTo>
                  <a:pt x="88700" y="18549"/>
                  <a:pt x="108840" y="38342"/>
                  <a:pt x="108840" y="62758"/>
                </a:cubicBezTo>
                <a:cubicBezTo>
                  <a:pt x="108840" y="87174"/>
                  <a:pt x="88700" y="106967"/>
                  <a:pt x="63857" y="106967"/>
                </a:cubicBezTo>
                <a:cubicBezTo>
                  <a:pt x="39014" y="106967"/>
                  <a:pt x="18874" y="87174"/>
                  <a:pt x="18874" y="62758"/>
                </a:cubicBezTo>
                <a:cubicBezTo>
                  <a:pt x="18898" y="38352"/>
                  <a:pt x="39024" y="18573"/>
                  <a:pt x="63857" y="18549"/>
                </a:cubicBezTo>
                <a:moveTo>
                  <a:pt x="63857" y="0"/>
                </a:moveTo>
                <a:cubicBezTo>
                  <a:pt x="28590" y="0"/>
                  <a:pt x="0" y="28098"/>
                  <a:pt x="0" y="62758"/>
                </a:cubicBezTo>
                <a:cubicBezTo>
                  <a:pt x="0" y="97418"/>
                  <a:pt x="28590" y="125516"/>
                  <a:pt x="63857" y="125516"/>
                </a:cubicBezTo>
                <a:cubicBezTo>
                  <a:pt x="99124" y="125516"/>
                  <a:pt x="127714" y="97418"/>
                  <a:pt x="127714" y="62758"/>
                </a:cubicBezTo>
                <a:cubicBezTo>
                  <a:pt x="127714" y="28098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1266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66DD4476-0D8D-4413-963F-7CDAC6AD76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1984765"/>
              </p:ext>
            </p:extLst>
          </p:nvPr>
        </p:nvGraphicFramePr>
        <p:xfrm>
          <a:off x="2235200" y="1435107"/>
          <a:ext cx="7912101" cy="3840949"/>
        </p:xfrm>
        <a:graphic>
          <a:graphicData uri="http://schemas.openxmlformats.org/drawingml/2006/table">
            <a:tbl>
              <a:tblPr/>
              <a:tblGrid>
                <a:gridCol w="1943067">
                  <a:extLst>
                    <a:ext uri="{9D8B030D-6E8A-4147-A177-3AD203B41FA5}">
                      <a16:colId xmlns:a16="http://schemas.microsoft.com/office/drawing/2014/main" val="3721786457"/>
                    </a:ext>
                  </a:extLst>
                </a:gridCol>
                <a:gridCol w="608227">
                  <a:extLst>
                    <a:ext uri="{9D8B030D-6E8A-4147-A177-3AD203B41FA5}">
                      <a16:colId xmlns:a16="http://schemas.microsoft.com/office/drawing/2014/main" val="2747375919"/>
                    </a:ext>
                  </a:extLst>
                </a:gridCol>
                <a:gridCol w="977967">
                  <a:extLst>
                    <a:ext uri="{9D8B030D-6E8A-4147-A177-3AD203B41FA5}">
                      <a16:colId xmlns:a16="http://schemas.microsoft.com/office/drawing/2014/main" val="3358838888"/>
                    </a:ext>
                  </a:extLst>
                </a:gridCol>
                <a:gridCol w="1094638">
                  <a:extLst>
                    <a:ext uri="{9D8B030D-6E8A-4147-A177-3AD203B41FA5}">
                      <a16:colId xmlns:a16="http://schemas.microsoft.com/office/drawing/2014/main" val="2364682974"/>
                    </a:ext>
                  </a:extLst>
                </a:gridCol>
                <a:gridCol w="826125">
                  <a:extLst>
                    <a:ext uri="{9D8B030D-6E8A-4147-A177-3AD203B41FA5}">
                      <a16:colId xmlns:a16="http://schemas.microsoft.com/office/drawing/2014/main" val="2172446910"/>
                    </a:ext>
                  </a:extLst>
                </a:gridCol>
                <a:gridCol w="126965">
                  <a:extLst>
                    <a:ext uri="{9D8B030D-6E8A-4147-A177-3AD203B41FA5}">
                      <a16:colId xmlns:a16="http://schemas.microsoft.com/office/drawing/2014/main" val="1771056753"/>
                    </a:ext>
                  </a:extLst>
                </a:gridCol>
                <a:gridCol w="1010566">
                  <a:extLst>
                    <a:ext uri="{9D8B030D-6E8A-4147-A177-3AD203B41FA5}">
                      <a16:colId xmlns:a16="http://schemas.microsoft.com/office/drawing/2014/main" val="3678388243"/>
                    </a:ext>
                  </a:extLst>
                </a:gridCol>
                <a:gridCol w="1324546">
                  <a:extLst>
                    <a:ext uri="{9D8B030D-6E8A-4147-A177-3AD203B41FA5}">
                      <a16:colId xmlns:a16="http://schemas.microsoft.com/office/drawing/2014/main" val="1042068208"/>
                    </a:ext>
                  </a:extLst>
                </a:gridCol>
              </a:tblGrid>
              <a:tr h="512127">
                <a:tc gridSpan="2">
                  <a:txBody>
                    <a:bodyPr/>
                    <a:lstStyle/>
                    <a:p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Освітня програма, рівень вищої освіти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10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Маркетинг; Бакалавр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699781"/>
                  </a:ext>
                </a:extLst>
              </a:tr>
              <a:tr h="256063">
                <a:tc gridSpan="2">
                  <a:txBody>
                    <a:bodyPr/>
                    <a:lstStyle/>
                    <a:p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Статус дисципліни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10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Нормативна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7582762"/>
                  </a:ext>
                </a:extLst>
              </a:tr>
              <a:tr h="768190">
                <a:tc>
                  <a:txBody>
                    <a:bodyPr/>
                    <a:lstStyle/>
                    <a:p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Кредити ECTS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Навч. рік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2022-2023 7 семестр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Рік навчання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Тижні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5101338"/>
                  </a:ext>
                </a:extLst>
              </a:tr>
              <a:tr h="1280316">
                <a:tc>
                  <a:txBody>
                    <a:bodyPr/>
                    <a:lstStyle/>
                    <a:p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Кількість годин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Кількість змістових модулів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Лекційні заняття – 20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  <a:p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Практичні заняття – 20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  <a:p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Самостійна робота –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80 год.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017484"/>
                  </a:ext>
                </a:extLst>
              </a:tr>
              <a:tr h="256063">
                <a:tc>
                  <a:txBody>
                    <a:bodyPr/>
                    <a:lstStyle/>
                    <a:p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Вид контролю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r>
                        <a:rPr lang="uk-UA" sz="1200" i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Залік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2727599"/>
                  </a:ext>
                </a:extLst>
              </a:tr>
              <a:tr h="256063">
                <a:tc gridSpan="3">
                  <a:txBody>
                    <a:bodyPr/>
                    <a:lstStyle/>
                    <a:p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Посилання на курс в Moodle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https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://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moodle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znu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edu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ua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/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course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/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view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php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?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id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=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11362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8090885"/>
                  </a:ext>
                </a:extLst>
              </a:tr>
              <a:tr h="512127">
                <a:tc gridSpan="3">
                  <a:txBody>
                    <a:bodyPr/>
                    <a:lstStyle/>
                    <a:p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Консультації:</a:t>
                      </a: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  <a:p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о понеділка, 11.00-12.55 або за домовленістю чи </a:t>
                      </a: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ел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. поштою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77230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9B2B87B4-E0D7-46F4-857B-0B9772CF6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0850" y="25336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A486E5CA-D4C6-4C2C-8092-D5B8ABD23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0850" y="2533650"/>
            <a:ext cx="4022725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457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D37BD5-5A2A-4052-B2D5-6CE4F7F21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ОПИС КУРСУ </a:t>
            </a:r>
            <a:br>
              <a:rPr lang="ru-RU" sz="4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B6D3B0-6144-486A-9879-29E6A7387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Набуття майбутніми фахівцями теоретичних та практичних навичок, а також сформування знань щодо методологічних аспектів електронної комерції та її пріоритетів у сучасних умовах четвертої промислової революції (цифрової економіці). Вивчення основних понять та сформувати знання про теоретичні та прикладні аспекти електронної комерції, навчити студентів використовувати на практиці методи і прийоми електронної комерції, які необхідні в майбутній професійній діяльності.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Мета курсу</a:t>
            </a:r>
            <a:r>
              <a:rPr lang="uk-UA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– є надати студентам глибокі знання в сфері електронної комерції з метою. використання їх в практичній діяльності та дати практичні навички щодо використання електронної комерції у діяльності економічних об’єктів та їх майбутньої професійної діяльності.</a:t>
            </a:r>
            <a:endParaRPr lang="ru-RU" sz="24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2571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BE35E0-82E1-48B3-AFCE-B1757846B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2500"/>
            <a:ext cx="10896600" cy="52244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sz="36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ОЧІКУВАНІ РЕЗУЛЬТАТИ НАВЧАННЯ</a:t>
            </a:r>
            <a:endParaRPr lang="ru-RU" sz="32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0" indent="0"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У разі успішного завершення курсу студент </a:t>
            </a:r>
            <a:r>
              <a:rPr lang="uk-UA" sz="3200" b="1" u="sng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зможе опанувати наступні компетенції:</a:t>
            </a:r>
            <a:endParaRPr lang="ru-RU" sz="32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0" indent="0"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ЗК3.</a:t>
            </a:r>
            <a:r>
              <a:rPr lang="uk-UA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Здатність до абстрактного мислення, аналізу та синтезу.</a:t>
            </a:r>
            <a:endParaRPr lang="ru-RU" sz="32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0" indent="0"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ЗК9.</a:t>
            </a:r>
            <a:r>
              <a:rPr lang="uk-UA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Навички використання інформаційних і комунікаційних технологій.</a:t>
            </a:r>
            <a:endParaRPr lang="ru-RU" sz="32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0" indent="0"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СК10.</a:t>
            </a:r>
            <a:r>
              <a:rPr lang="uk-UA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Здатність використовувати маркетингові інформаційні системи в ухваленні маркетингових рішень і розробляти рекомендації щодо підвищення їх ефективності.</a:t>
            </a:r>
            <a:endParaRPr lang="ru-RU" sz="32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0" indent="0"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Забезпечення програмних результатів навчання</a:t>
            </a:r>
            <a:r>
              <a:rPr lang="uk-UA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(ПРН) відповідним компонентам – знання та розуміння:</a:t>
            </a:r>
            <a:endParaRPr lang="ru-RU" sz="32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0" indent="0"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ПРН 7</a:t>
            </a:r>
            <a:r>
              <a:rPr lang="uk-UA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 Використовувати цифрові інформаційні та комунікаційні технології, а також програмні продукти, необхідні для належного провадження маркетингової діяльності та практичного застосування маркетингового інструментарію. </a:t>
            </a:r>
            <a:endParaRPr lang="ru-RU" sz="32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0" indent="0"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ПРН 8</a:t>
            </a:r>
            <a:r>
              <a:rPr lang="uk-UA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 Застосовувати інноваційні підходи щодо провадження маркетингової діяльності ринкового суб’єкта,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гнучко</a:t>
            </a:r>
            <a:r>
              <a:rPr lang="uk-UA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адаптуватися до змін маркетингового середовища.</a:t>
            </a:r>
            <a:endParaRPr lang="ru-RU" sz="32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4160874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314</Words>
  <Application>Microsoft Office PowerPoint</Application>
  <PresentationFormat>Широкоэкранный</PresentationFormat>
  <Paragraphs>41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Gill Sans Nova</vt:lpstr>
      <vt:lpstr>Times New Roman</vt:lpstr>
      <vt:lpstr>Univers</vt:lpstr>
      <vt:lpstr>GradientVTI</vt:lpstr>
      <vt:lpstr> Електронна Комерція</vt:lpstr>
      <vt:lpstr>Презентация PowerPoint</vt:lpstr>
      <vt:lpstr>ОПИС КУРСУ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Електронна Комерція</dc:title>
  <dc:creator>Иванов</dc:creator>
  <cp:lastModifiedBy>Иванов</cp:lastModifiedBy>
  <cp:revision>1</cp:revision>
  <dcterms:created xsi:type="dcterms:W3CDTF">2022-09-03T11:45:20Z</dcterms:created>
  <dcterms:modified xsi:type="dcterms:W3CDTF">2022-09-03T11:51:39Z</dcterms:modified>
</cp:coreProperties>
</file>