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  <a:srgbClr val="3535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107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154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9431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072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524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6851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88408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54777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17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9875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914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789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b="1" dirty="0"/>
              <a:t>Особливості формулювання</a:t>
            </a:r>
            <a:r>
              <a:rPr lang="ru-RU" sz="4800" b="1" dirty="0"/>
              <a:t> </a:t>
            </a:r>
            <a:r>
              <a:rPr lang="ru-RU" sz="4800" b="1" dirty="0" err="1"/>
              <a:t>глобальн</a:t>
            </a:r>
            <a:r>
              <a:rPr lang="uk-UA" sz="4800" b="1" dirty="0" err="1"/>
              <a:t>их</a:t>
            </a:r>
            <a:r>
              <a:rPr lang="uk-UA" sz="4800" b="1" dirty="0"/>
              <a:t> </a:t>
            </a:r>
            <a:r>
              <a:rPr lang="ru-RU" sz="4800" b="1" dirty="0" err="1"/>
              <a:t>стратегі</a:t>
            </a:r>
            <a:r>
              <a:rPr lang="uk-UA" sz="4800" b="1" dirty="0"/>
              <a:t>й. </a:t>
            </a:r>
            <a:r>
              <a:rPr lang="ru-RU" sz="4800" b="1" dirty="0" err="1"/>
              <a:t>Види</a:t>
            </a:r>
            <a:r>
              <a:rPr lang="ru-RU" sz="4800" b="1" dirty="0"/>
              <a:t> </a:t>
            </a:r>
            <a:r>
              <a:rPr lang="uk-UA" sz="4800" b="1" dirty="0"/>
              <a:t>стратегічних можливостей</a:t>
            </a:r>
            <a:r>
              <a:rPr lang="ru-RU" sz="4800" b="1" dirty="0"/>
              <a:t>.</a:t>
            </a:r>
            <a:endParaRPr lang="en-US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Северина Світлана Володимирівна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80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97041" y="3979399"/>
            <a:ext cx="9692640" cy="132556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План:</a:t>
            </a:r>
            <a:br>
              <a:rPr lang="uk-UA" dirty="0" smtClean="0"/>
            </a:br>
            <a:r>
              <a:rPr lang="uk-UA" dirty="0"/>
              <a:t>1. Особливості формулювання глобальних стратегій</a:t>
            </a:r>
            <a:r>
              <a:rPr lang="en-US" dirty="0"/>
              <a:t/>
            </a:r>
            <a:br>
              <a:rPr lang="en-US" dirty="0"/>
            </a:br>
            <a:r>
              <a:rPr lang="uk-UA" dirty="0"/>
              <a:t>3. Мотиви глобальної </a:t>
            </a:r>
            <a:r>
              <a:rPr lang="uk-UA" dirty="0" err="1"/>
              <a:t>стр</a:t>
            </a:r>
            <a:r>
              <a:rPr lang="ru-RU" dirty="0"/>
              <a:t>а</a:t>
            </a:r>
            <a:r>
              <a:rPr lang="uk-UA" dirty="0" err="1"/>
              <a:t>тегії</a:t>
            </a:r>
            <a:r>
              <a:rPr lang="uk-UA" dirty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uk-UA" dirty="0"/>
              <a:t>4.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uk-UA" dirty="0"/>
              <a:t>стратегічних можливостей</a:t>
            </a:r>
            <a:r>
              <a:rPr lang="ru-RU" dirty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uk-UA" cap="all" dirty="0"/>
              <a:t>5. </a:t>
            </a:r>
            <a:r>
              <a:rPr lang="uk-UA" dirty="0"/>
              <a:t>Елементи глобальної стратегії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22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Глобальна стратегія </a:t>
            </a:r>
            <a:r>
              <a:rPr lang="uk-UA" dirty="0" smtClean="0"/>
              <a:t>- 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61872" y="1691322"/>
            <a:ext cx="96180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222222"/>
                </a:solidFill>
                <a:ea typeface="Times New Roman" panose="02020603050405020304" pitchFamily="18" charset="0"/>
              </a:rPr>
              <a:t>це стратегія, яку компанія розробляє для виходу на світовий ринок. Метою розробки глобальної стратегії є збільшення продажів по всьому світу. Термін "глобальна стратегія" включає стандартизацію, міжнародні та багатонаціональні стратегії. 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95046" y="2893104"/>
            <a:ext cx="847871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000" b="1" dirty="0">
                <a:solidFill>
                  <a:srgbClr val="222222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Переваги глобальної стратегії можуть включати</a:t>
            </a:r>
            <a:r>
              <a:rPr lang="uk-UA" sz="2000" b="1" dirty="0" smtClean="0">
                <a:solidFill>
                  <a:srgbClr val="222222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60379" y="3699864"/>
            <a:ext cx="6148049" cy="214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Створення нових продажів</a:t>
            </a:r>
            <a:br>
              <a:rPr lang="uk-UA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Доступ до нових </a:t>
            </a:r>
            <a:r>
              <a:rPr lang="uk-UA" dirty="0" smtClean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ресурсів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 err="1">
                <a:ea typeface="Times New Roman" panose="02020603050405020304" pitchFamily="18" charset="0"/>
                <a:cs typeface="Arial" panose="020B0604020202020204" pitchFamily="34" charset="0"/>
              </a:rPr>
              <a:t>Підвищення</a:t>
            </a:r>
            <a:r>
              <a:rPr lang="ru-RU" sz="16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Times New Roman" panose="02020603050405020304" pitchFamily="18" charset="0"/>
                <a:cs typeface="Arial" panose="020B0604020202020204" pitchFamily="34" charset="0"/>
              </a:rPr>
              <a:t>впізнаваності</a:t>
            </a:r>
            <a:r>
              <a:rPr lang="ru-RU" sz="1600" dirty="0">
                <a:ea typeface="Times New Roman" panose="02020603050405020304" pitchFamily="18" charset="0"/>
                <a:cs typeface="Arial" panose="020B0604020202020204" pitchFamily="34" charset="0"/>
              </a:rPr>
              <a:t> бренду в </a:t>
            </a:r>
            <a:r>
              <a:rPr lang="ru-RU" sz="1600" dirty="0" err="1">
                <a:ea typeface="Times New Roman" panose="02020603050405020304" pitchFamily="18" charset="0"/>
                <a:cs typeface="Arial" panose="020B0604020202020204" pitchFamily="34" charset="0"/>
              </a:rPr>
              <a:t>усьому</a:t>
            </a:r>
            <a:r>
              <a:rPr lang="ru-RU" sz="16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світі</a:t>
            </a:r>
            <a:endParaRPr lang="ru-RU" sz="1600" dirty="0" smtClean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 err="1">
                <a:ea typeface="Times New Roman" panose="02020603050405020304" pitchFamily="18" charset="0"/>
                <a:cs typeface="Arial" panose="020B0604020202020204" pitchFamily="34" charset="0"/>
              </a:rPr>
              <a:t>Зниження</a:t>
            </a:r>
            <a:r>
              <a:rPr lang="ru-RU" sz="16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Times New Roman" panose="02020603050405020304" pitchFamily="18" charset="0"/>
                <a:cs typeface="Arial" panose="020B0604020202020204" pitchFamily="34" charset="0"/>
              </a:rPr>
              <a:t>витрат</a:t>
            </a:r>
            <a:r>
              <a:rPr lang="ru-RU" sz="1600" dirty="0">
                <a:ea typeface="Times New Roman" panose="02020603050405020304" pitchFamily="18" charset="0"/>
                <a:cs typeface="Arial" panose="020B0604020202020204" pitchFamily="34" charset="0"/>
              </a:rPr>
              <a:t> на оплату </a:t>
            </a:r>
            <a:r>
              <a:rPr lang="ru-RU" sz="1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праці</a:t>
            </a:r>
            <a:endParaRPr lang="ru-RU" sz="1600" dirty="0" smtClean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 err="1">
                <a:ea typeface="Times New Roman" panose="02020603050405020304" pitchFamily="18" charset="0"/>
                <a:cs typeface="Arial" panose="020B0604020202020204" pitchFamily="34" charset="0"/>
              </a:rPr>
              <a:t>Створення</a:t>
            </a:r>
            <a:r>
              <a:rPr lang="ru-RU" sz="16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Times New Roman" panose="02020603050405020304" pitchFamily="18" charset="0"/>
                <a:cs typeface="Arial" panose="020B0604020202020204" pitchFamily="34" charset="0"/>
              </a:rPr>
              <a:t>ефекту</a:t>
            </a:r>
            <a:r>
              <a:rPr lang="ru-RU" sz="16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масштабу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 err="1">
                <a:ea typeface="Times New Roman" panose="02020603050405020304" pitchFamily="18" charset="0"/>
                <a:cs typeface="Arial" panose="020B0604020202020204" pitchFamily="34" charset="0"/>
              </a:rPr>
              <a:t>Диверсифікація</a:t>
            </a:r>
            <a:r>
              <a:rPr lang="ru-RU" sz="16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ризиків</a:t>
            </a:r>
            <a:endParaRPr lang="ru-RU" sz="1600" dirty="0" smtClean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 err="1">
                <a:ea typeface="Times New Roman" panose="02020603050405020304" pitchFamily="18" charset="0"/>
                <a:cs typeface="Arial" panose="020B0604020202020204" pitchFamily="34" charset="0"/>
              </a:rPr>
              <a:t>Підвищення</a:t>
            </a:r>
            <a:r>
              <a:rPr lang="ru-RU" sz="16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Times New Roman" panose="02020603050405020304" pitchFamily="18" charset="0"/>
                <a:cs typeface="Arial" panose="020B0604020202020204" pitchFamily="34" charset="0"/>
              </a:rPr>
              <a:t>операційної</a:t>
            </a:r>
            <a:r>
              <a:rPr lang="ru-RU" sz="16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a typeface="Times New Roman" panose="02020603050405020304" pitchFamily="18" charset="0"/>
                <a:cs typeface="Arial" panose="020B0604020202020204" pitchFamily="34" charset="0"/>
              </a:rPr>
              <a:t>гнучкості</a:t>
            </a:r>
            <a:endParaRPr lang="en-US" sz="16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849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25415" y="384492"/>
            <a:ext cx="975946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rgbClr val="D34817"/>
                </a:solidFill>
                <a:ea typeface="Times New Roman" panose="02020603050405020304" pitchFamily="18" charset="0"/>
              </a:rPr>
              <a:t>Концепція глобального підприємництва: </a:t>
            </a:r>
            <a:r>
              <a:rPr lang="uk-UA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компанія </a:t>
            </a:r>
            <a:r>
              <a:rPr lang="uk-UA" dirty="0">
                <a:solidFill>
                  <a:srgbClr val="222222"/>
                </a:solidFill>
                <a:ea typeface="Times New Roman" panose="02020603050405020304" pitchFamily="18" charset="0"/>
              </a:rPr>
              <a:t>прагне розробити стандартизований товар, надійної якості, який має продаватися за прийнятною розумною ціною на глобальному ринку. </a:t>
            </a:r>
            <a:r>
              <a:rPr lang="uk-UA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У </a:t>
            </a:r>
            <a:r>
              <a:rPr lang="uk-UA" dirty="0">
                <a:solidFill>
                  <a:srgbClr val="222222"/>
                </a:solidFill>
                <a:ea typeface="Times New Roman" panose="02020603050405020304" pitchFamily="18" charset="0"/>
              </a:rPr>
              <a:t>такій ситуації, компанія намагається стандартизувати багато своїх дій, і надати їм однакової спрямованості в усьому світі. </a:t>
            </a:r>
            <a:endParaRPr lang="uk-UA" dirty="0" smtClean="0">
              <a:solidFill>
                <a:srgbClr val="222222"/>
              </a:solidFill>
              <a:ea typeface="Times New Roman" panose="02020603050405020304" pitchFamily="18" charset="0"/>
            </a:endParaRPr>
          </a:p>
          <a:p>
            <a:endParaRPr lang="uk-UA" dirty="0">
              <a:solidFill>
                <a:srgbClr val="222222"/>
              </a:solidFill>
            </a:endParaRPr>
          </a:p>
          <a:p>
            <a:r>
              <a:rPr lang="uk-UA" b="1" dirty="0">
                <a:solidFill>
                  <a:srgbClr val="D34817"/>
                </a:solidFill>
              </a:rPr>
              <a:t>Багатонаціональна стратегія </a:t>
            </a:r>
            <a:r>
              <a:rPr lang="uk-UA" dirty="0"/>
              <a:t>базується на основних стратегіях конкуренції (найнижчих витрат, диференціації, фокусування), проте має специфічну особливість: під час її використання </a:t>
            </a:r>
            <a:r>
              <a:rPr lang="uk-UA" dirty="0" smtClean="0"/>
              <a:t>вносяться зміни </a:t>
            </a:r>
            <a:r>
              <a:rPr lang="uk-UA" dirty="0"/>
              <a:t>до </a:t>
            </a:r>
            <a:r>
              <a:rPr lang="uk-UA" dirty="0" smtClean="0"/>
              <a:t>стратегічного </a:t>
            </a:r>
            <a:r>
              <a:rPr lang="uk-UA" dirty="0"/>
              <a:t>підходу в різних країнах залежно від конкурентних умов і потреб споживачів у кожній з них. </a:t>
            </a:r>
            <a:endParaRPr lang="uk-UA" dirty="0" smtClean="0"/>
          </a:p>
          <a:p>
            <a:endParaRPr lang="uk-UA" dirty="0"/>
          </a:p>
          <a:p>
            <a:r>
              <a:rPr lang="uk-UA" dirty="0"/>
              <a:t>Сильною стороною багатонаціональної стратегії є те, що вона відповідає місцевим умовам країни. Така стратегія необхідна, коли:</a:t>
            </a:r>
            <a:endParaRPr lang="en-US" dirty="0"/>
          </a:p>
          <a:p>
            <a:pPr lvl="0" indent="457200"/>
            <a:r>
              <a:rPr lang="uk-UA" dirty="0">
                <a:solidFill>
                  <a:srgbClr val="D34817"/>
                </a:solidFill>
              </a:rPr>
              <a:t>•</a:t>
            </a:r>
            <a:r>
              <a:rPr lang="uk-UA" dirty="0"/>
              <a:t> існують значні національні відмінності у потребах споживачів та їх звичках;</a:t>
            </a:r>
            <a:endParaRPr lang="en-US" dirty="0"/>
          </a:p>
          <a:p>
            <a:pPr lvl="0" indent="457200"/>
            <a:r>
              <a:rPr lang="uk-UA" dirty="0">
                <a:solidFill>
                  <a:srgbClr val="D34817"/>
                </a:solidFill>
              </a:rPr>
              <a:t>•</a:t>
            </a:r>
            <a:r>
              <a:rPr lang="uk-UA" dirty="0"/>
              <a:t> споживачам в даній країні необхідна лише специфічна продукція;</a:t>
            </a:r>
            <a:endParaRPr lang="en-US" dirty="0"/>
          </a:p>
          <a:p>
            <a:pPr lvl="0" indent="457200"/>
            <a:r>
              <a:rPr lang="uk-UA" dirty="0">
                <a:solidFill>
                  <a:srgbClr val="D34817"/>
                </a:solidFill>
              </a:rPr>
              <a:t>•</a:t>
            </a:r>
            <a:r>
              <a:rPr lang="uk-UA" dirty="0"/>
              <a:t> попит на продукцію існує на незначній кількості національних ринків;</a:t>
            </a:r>
            <a:endParaRPr lang="en-US" dirty="0"/>
          </a:p>
          <a:p>
            <a:pPr lvl="0" indent="457200"/>
            <a:r>
              <a:rPr lang="uk-UA" dirty="0">
                <a:solidFill>
                  <a:srgbClr val="D34817"/>
                </a:solidFill>
              </a:rPr>
              <a:t>•</a:t>
            </a:r>
            <a:r>
              <a:rPr lang="uk-UA" dirty="0"/>
              <a:t> національна влада вводить вимоги про необхідність відповідності товарів, що продаються на місцевому ринку, жорстким технічним умовам чи виробничим стандартам;</a:t>
            </a:r>
            <a:endParaRPr lang="en-US" dirty="0"/>
          </a:p>
          <a:p>
            <a:pPr lvl="0" indent="457200"/>
            <a:r>
              <a:rPr lang="uk-UA" dirty="0">
                <a:solidFill>
                  <a:srgbClr val="D34817"/>
                </a:solidFill>
              </a:rPr>
              <a:t>•</a:t>
            </a:r>
            <a:r>
              <a:rPr lang="uk-UA" dirty="0"/>
              <a:t> торгові обмеження національного правління так диверсифіковані і складні, що заважають розробці єдиного скоординованого підходу до діяльності в різних країнах.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297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/>
              <a:t>Відмінності</a:t>
            </a:r>
            <a:r>
              <a:rPr lang="ru-RU" sz="3600" dirty="0"/>
              <a:t> </a:t>
            </a:r>
            <a:r>
              <a:rPr lang="ru-RU" sz="3600" dirty="0" err="1"/>
              <a:t>між</a:t>
            </a:r>
            <a:r>
              <a:rPr lang="ru-RU" sz="3600" dirty="0"/>
              <a:t> </a:t>
            </a:r>
            <a:r>
              <a:rPr lang="ru-RU" sz="3600" dirty="0" err="1"/>
              <a:t>багатонаціональною</a:t>
            </a:r>
            <a:r>
              <a:rPr lang="ru-RU" sz="3600" dirty="0"/>
              <a:t> та глобальною </a:t>
            </a:r>
            <a:r>
              <a:rPr lang="ru-RU" sz="3600" dirty="0" err="1"/>
              <a:t>стратегіями</a:t>
            </a:r>
            <a:endParaRPr lang="en-US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320875"/>
              </p:ext>
            </p:extLst>
          </p:nvPr>
        </p:nvGraphicFramePr>
        <p:xfrm>
          <a:off x="931985" y="1828800"/>
          <a:ext cx="10190284" cy="4840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838">
                  <a:extLst>
                    <a:ext uri="{9D8B030D-6E8A-4147-A177-3AD203B41FA5}">
                      <a16:colId xmlns:a16="http://schemas.microsoft.com/office/drawing/2014/main" val="905153871"/>
                    </a:ext>
                  </a:extLst>
                </a:gridCol>
                <a:gridCol w="4281854">
                  <a:extLst>
                    <a:ext uri="{9D8B030D-6E8A-4147-A177-3AD203B41FA5}">
                      <a16:colId xmlns:a16="http://schemas.microsoft.com/office/drawing/2014/main" val="3204971429"/>
                    </a:ext>
                  </a:extLst>
                </a:gridCol>
                <a:gridCol w="4123592">
                  <a:extLst>
                    <a:ext uri="{9D8B030D-6E8A-4147-A177-3AD203B41FA5}">
                      <a16:colId xmlns:a16="http://schemas.microsoft.com/office/drawing/2014/main" val="3118449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Сфери стратегії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Багатонаціональна стратегія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Глобальна стратегія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140157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Стратегічна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арена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Обрані цільові країни та райони торгівлі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 dirty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Уряд країн, які виступають найважливішими ринками збуту продукції, принаймні, Європейського співтовариства, країни Тихоокеанського кільця (Австралія, Японія, Південна Корея, Південно-Азіатські країни)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341343833"/>
                  </a:ext>
                </a:extLst>
              </a:tr>
              <a:tr h="507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 dirty="0" smtClean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бізнесу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 dirty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Розробка стратегій, які відповідають умовам кожної країни, невелика координація за строками або повна її відсутність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Аналогічна базова стратегія по всьому світу; невелике відхилення за країнами при необхідності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2908452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за продукцією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 dirty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Продукція пристосована до місцевого попиту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Заводи розміщені за принципом максимальної конкурентної переваги (в країнах з низькими витратами, поблизу основних ринків, географічно розподілені з метою мінімізації транспортних витрат або використовуються декілька великих заводів для масштабу виробництва – що є переважним)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3730701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Джерела сировини та компонентів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 dirty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Перевага віддається місцевим постачальникам (наявність можливостей, які б відповідали попиту місцевого споживача, уряд країни розміщення виробництва може вимагати часткового використання місцевих ресурсів)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 dirty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Вигідні постачальники з будь-якого ринку світу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2882620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 dirty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 </a:t>
                      </a:r>
                      <a:r>
                        <a:rPr lang="uk-UA" sz="1050" dirty="0" smtClean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 збут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 dirty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Адаптоване до звичаїв та культури кожної країни, де фірма здійснює свою діяльність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 dirty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значній мірі скоординовані у світовому масштаб. При необхідності здійснюється деяка адаптація до умов країни, де фірма здійснює свою діяльність.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159749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 dirty="0" smtClean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Організаційна структура компанії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 дочірніх компаній для проведення операцій в кожній конкретній країні. Кожна дочірня компанія володіє більшою або меншою автономністю для здійснення діяльності згідно умов конкретного ринку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uk-UA" sz="1050" dirty="0">
                          <a:solidFill>
                            <a:srgbClr val="222222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Усі стратегічні рішення приймаються у тісній координації з податковою компанією. Глобальна організаційна структура використовується для уніфікації операцій, що здійснюються в кожній країні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ctr"/>
                </a:tc>
                <a:extLst>
                  <a:ext uri="{0D108BD9-81ED-4DB2-BD59-A6C34878D82A}">
                    <a16:rowId xmlns:a16="http://schemas.microsoft.com/office/drawing/2014/main" val="2370260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079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/>
              <a:t>Рис. 1 – Мотиви глобальних </a:t>
            </a:r>
            <a:r>
              <a:rPr lang="uk-UA" sz="3600" dirty="0" smtClean="0"/>
              <a:t>стратегій</a:t>
            </a:r>
            <a:endParaRPr lang="en-US" sz="3600" dirty="0"/>
          </a:p>
        </p:txBody>
      </p:sp>
      <p:sp>
        <p:nvSpPr>
          <p:cNvPr id="4" name="Овал 1"/>
          <p:cNvSpPr>
            <a:spLocks noChangeArrowheads="1"/>
          </p:cNvSpPr>
          <p:nvPr/>
        </p:nvSpPr>
        <p:spPr bwMode="auto">
          <a:xfrm>
            <a:off x="4337685" y="3813937"/>
            <a:ext cx="2339975" cy="396875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Глобальні стратегії</a:t>
            </a:r>
            <a:endParaRPr kumimoji="0" lang="uk-UA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4739418" y="2450275"/>
            <a:ext cx="1485900" cy="5492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 до дешевої робочої сили/матеріалів</a:t>
            </a:r>
            <a:endParaRPr kumimoji="0" lang="uk-UA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2390711" y="3058287"/>
            <a:ext cx="1485900" cy="5492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10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Створення глобальних асоціацій</a:t>
            </a:r>
            <a:endParaRPr kumimoji="0" lang="uk-UA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2384361" y="3994912"/>
            <a:ext cx="1485900" cy="5492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10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Використання ефекту масштабу</a:t>
            </a:r>
            <a:endParaRPr kumimoji="0" lang="uk-UA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Прямоугольник 6"/>
          <p:cNvSpPr>
            <a:spLocks noChangeArrowheads="1"/>
          </p:cNvSpPr>
          <p:nvPr/>
        </p:nvSpPr>
        <p:spPr bwMode="auto">
          <a:xfrm>
            <a:off x="3855974" y="4899787"/>
            <a:ext cx="1485900" cy="5492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10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Доступ до стратегічно важливих ринків</a:t>
            </a:r>
            <a:endParaRPr kumimoji="0" lang="uk-UA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5875274" y="4899787"/>
            <a:ext cx="1485900" cy="5492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10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Обхід торговельних бар'єрів</a:t>
            </a:r>
            <a:endParaRPr kumimoji="0" lang="uk-UA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Прямоугольник 8"/>
          <p:cNvSpPr>
            <a:spLocks noChangeArrowheads="1"/>
          </p:cNvSpPr>
          <p:nvPr/>
        </p:nvSpPr>
        <p:spPr bwMode="auto">
          <a:xfrm>
            <a:off x="7088124" y="3936175"/>
            <a:ext cx="1485900" cy="5492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10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Перехресне субсидування</a:t>
            </a:r>
            <a:endParaRPr kumimoji="0" lang="uk-UA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7088124" y="2985262"/>
            <a:ext cx="1485900" cy="5492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10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Використання пропонованих різними державами стимулів</a:t>
            </a:r>
            <a:endParaRPr kumimoji="0" lang="uk-UA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4306824" y="226771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4306824" y="272491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35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Індикатори необхідності глобальної стратегії</a:t>
            </a:r>
            <a:r>
              <a:rPr lang="uk-UA" dirty="0" smtClean="0"/>
              <a:t>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88123" y="2019379"/>
            <a:ext cx="9671537" cy="423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Основні конкуренти на найважливіших ринках - іноземні фірми, що оперують одразу в кількох країнах.</a:t>
            </a:r>
            <a:endParaRPr lang="en-US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Стандартизація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деяких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елементів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товарної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або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маркетингової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стратегії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дає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змогу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скористатися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ефектом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масштабу.</a:t>
            </a:r>
            <a:endParaRPr lang="en-US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Розподіл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функцій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що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створюють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додану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вартість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у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різних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країнах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сприяє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зниженню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витрат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і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підвищенню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результатів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діяльності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Прибутки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одержувані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на одному з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ринків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можуть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бути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використані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для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завоювання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вигідних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позицій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іншому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Можливості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доступу до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привабливих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ринків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перекривають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торговельні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обмеження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Переваги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глобального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імені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Позиція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торговельної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марки та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її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рекламна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кампанія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допускають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використання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їх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у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різних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культурах і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ще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не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використовуються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іншими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фірмами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Товари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або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послуги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місцевого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виробництва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не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мають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переваг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локальних</a:t>
            </a:r>
            <a:r>
              <a:rPr lang="ru-RU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ринках.</a:t>
            </a:r>
            <a:endParaRPr lang="en-US" sz="16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684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стратегічних </a:t>
            </a:r>
            <a:r>
              <a:rPr lang="uk-UA" dirty="0" smtClean="0"/>
              <a:t>можливостей: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95754" y="2228781"/>
            <a:ext cx="1012803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1. Передавати </a:t>
            </a:r>
            <a:r>
              <a:rPr lang="uk-UA" dirty="0">
                <a:solidFill>
                  <a:srgbClr val="222222"/>
                </a:solidFill>
                <a:ea typeface="Times New Roman" panose="02020603050405020304" pitchFamily="18" charset="0"/>
              </a:rPr>
              <a:t>іноземним фірмам право на використання її власних технологій або на виробництво й поширення її </a:t>
            </a:r>
            <a:r>
              <a:rPr lang="uk-UA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продукції.</a:t>
            </a:r>
          </a:p>
          <a:p>
            <a:r>
              <a:rPr lang="uk-UA" dirty="0" smtClean="0"/>
              <a:t>2. Зміцнювати </a:t>
            </a:r>
            <a:r>
              <a:rPr lang="uk-UA" dirty="0"/>
              <a:t>національне виробництво (в одній країні) і вивозити товари на закордонні ринки, використовуючи як власні збутові, так і контрольовані іноземними компаніями канали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dirty="0"/>
              <a:t>3. Наслідувати багатонаціональну </a:t>
            </a:r>
            <a:r>
              <a:rPr lang="uk-UA" dirty="0" smtClean="0"/>
              <a:t>стратегію.</a:t>
            </a:r>
            <a:br>
              <a:rPr lang="uk-UA" dirty="0" smtClean="0"/>
            </a:br>
            <a:r>
              <a:rPr lang="uk-UA" dirty="0"/>
              <a:t>4. Наслідувати глобальну стратегію низьких витрат, коли фірма прагне забезпечити низько витратне виробництво на ринках світу.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5. Слідувати глобальній стратегії </a:t>
            </a:r>
            <a:r>
              <a:rPr lang="uk-UA" dirty="0" smtClean="0"/>
              <a:t>фокусування.</a:t>
            </a:r>
          </a:p>
          <a:p>
            <a:r>
              <a:rPr lang="uk-UA" dirty="0" smtClean="0"/>
              <a:t>6</a:t>
            </a:r>
            <a:r>
              <a:rPr lang="uk-UA" dirty="0"/>
              <a:t>. Продаж </a:t>
            </a:r>
            <a:r>
              <a:rPr lang="uk-UA" dirty="0" smtClean="0"/>
              <a:t>ліцензій.</a:t>
            </a:r>
            <a:r>
              <a:rPr lang="uk-UA" dirty="0"/>
              <a:t/>
            </a:r>
            <a:br>
              <a:rPr lang="uk-UA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25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87463" y="3281318"/>
            <a:ext cx="46783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solidFill>
                  <a:srgbClr val="D34817"/>
                </a:solidFill>
                <a:ea typeface="Times New Roman" panose="02020603050405020304" pitchFamily="18" charset="0"/>
              </a:rPr>
              <a:t>Елементи</a:t>
            </a:r>
            <a:r>
              <a:rPr lang="uk-UA" sz="2400" b="1" dirty="0">
                <a:solidFill>
                  <a:srgbClr val="D348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глобальної стратегії</a:t>
            </a:r>
            <a:endParaRPr lang="en-US" sz="2400" dirty="0">
              <a:solidFill>
                <a:srgbClr val="D34817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72967" y="1016690"/>
            <a:ext cx="3130985" cy="4130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000" dirty="0">
                <a:ea typeface="Times New Roman" panose="02020603050405020304" pitchFamily="18" charset="0"/>
                <a:cs typeface="Arial" panose="020B0604020202020204" pitchFamily="34" charset="0"/>
              </a:rPr>
              <a:t>Виняткова компетенція</a:t>
            </a:r>
            <a:endParaRPr lang="en-US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720147" y="1016690"/>
            <a:ext cx="2326278" cy="4130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000" dirty="0">
                <a:ea typeface="Times New Roman" panose="02020603050405020304" pitchFamily="18" charset="0"/>
                <a:cs typeface="Arial" panose="020B0604020202020204" pitchFamily="34" charset="0"/>
              </a:rPr>
              <a:t>Сфера діяльності</a:t>
            </a:r>
            <a:endParaRPr lang="en-US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79092" y="5594550"/>
            <a:ext cx="1308371" cy="4130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000" dirty="0" smtClean="0"/>
              <a:t>Синергія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86759" y="5480249"/>
            <a:ext cx="293061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000" dirty="0">
                <a:ea typeface="Times New Roman" panose="02020603050405020304" pitchFamily="18" charset="0"/>
                <a:cs typeface="Arial" panose="020B0604020202020204" pitchFamily="34" charset="0"/>
              </a:rPr>
              <a:t>Використання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 ресурсів</a:t>
            </a:r>
            <a:endParaRPr lang="en-US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863867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39</TotalTime>
  <Words>821</Words>
  <Application>Microsoft Office PowerPoint</Application>
  <PresentationFormat>Широкоэкранный</PresentationFormat>
  <Paragraphs>72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Schoolbook</vt:lpstr>
      <vt:lpstr>Times New Roman</vt:lpstr>
      <vt:lpstr>Wingdings 2</vt:lpstr>
      <vt:lpstr>View</vt:lpstr>
      <vt:lpstr>Особливості формулювання глобальних стратегій. Види стратегічних можливостей.</vt:lpstr>
      <vt:lpstr>План: 1. Особливості формулювання глобальних стратегій 3. Мотиви глобальної стратегії. 4. Види стратегічних можливостей. 5. Елементи глобальної стратегії </vt:lpstr>
      <vt:lpstr>Глобальна стратегія - </vt:lpstr>
      <vt:lpstr>Презентация PowerPoint</vt:lpstr>
      <vt:lpstr>Відмінності між багатонаціональною та глобальною стратегіями</vt:lpstr>
      <vt:lpstr>Рис. 1 – Мотиви глобальних стратегій</vt:lpstr>
      <vt:lpstr>Індикатори необхідності глобальної стратегії:</vt:lpstr>
      <vt:lpstr>Види стратегічних можливостей: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формулювання глобальних стратегій. Види стратегічних можливостей.</dc:title>
  <dc:creator>Света</dc:creator>
  <cp:lastModifiedBy>Света</cp:lastModifiedBy>
  <cp:revision>4</cp:revision>
  <dcterms:created xsi:type="dcterms:W3CDTF">2023-09-20T20:52:48Z</dcterms:created>
  <dcterms:modified xsi:type="dcterms:W3CDTF">2023-09-20T21:32:09Z</dcterms:modified>
</cp:coreProperties>
</file>