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62" r:id="rId6"/>
    <p:sldId id="266" r:id="rId7"/>
    <p:sldId id="267" r:id="rId8"/>
    <p:sldId id="268" r:id="rId9"/>
    <p:sldId id="269" r:id="rId10"/>
    <p:sldId id="270" r:id="rId11"/>
    <p:sldId id="271" r:id="rId12"/>
    <p:sldId id="261" r:id="rId13"/>
    <p:sldId id="265" r:id="rId14"/>
    <p:sldId id="272" r:id="rId15"/>
    <p:sldId id="273" r:id="rId16"/>
    <p:sldId id="275" r:id="rId17"/>
    <p:sldId id="274" r:id="rId18"/>
    <p:sldId id="276" r:id="rId19"/>
    <p:sldId id="277" r:id="rId20"/>
    <p:sldId id="278" r:id="rId21"/>
    <p:sldId id="27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99" autoAdjust="0"/>
    <p:restoredTop sz="94660"/>
  </p:normalViewPr>
  <p:slideViewPr>
    <p:cSldViewPr snapToGrid="0">
      <p:cViewPr varScale="1">
        <p:scale>
          <a:sx n="88" d="100"/>
          <a:sy n="88" d="100"/>
        </p:scale>
        <p:origin x="470" y="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184A-BEC2-4BF4-93F0-91704A02C283}" type="datetimeFigureOut">
              <a:rPr lang="uk-UA" smtClean="0"/>
              <a:t>08.10.2025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D93F-554E-4D8A-87CE-D6CCD88E11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5968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184A-BEC2-4BF4-93F0-91704A02C283}" type="datetimeFigureOut">
              <a:rPr lang="uk-UA" smtClean="0"/>
              <a:t>08.10.2025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D93F-554E-4D8A-87CE-D6CCD88E11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0130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184A-BEC2-4BF4-93F0-91704A02C283}" type="datetimeFigureOut">
              <a:rPr lang="uk-UA" smtClean="0"/>
              <a:t>08.10.2025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D93F-554E-4D8A-87CE-D6CCD88E11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3523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184A-BEC2-4BF4-93F0-91704A02C283}" type="datetimeFigureOut">
              <a:rPr lang="uk-UA" smtClean="0"/>
              <a:t>08.10.2025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D93F-554E-4D8A-87CE-D6CCD88E1163}" type="slidenum">
              <a:rPr lang="uk-UA" smtClean="0"/>
              <a:t>‹#›</a:t>
            </a:fld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7956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184A-BEC2-4BF4-93F0-91704A02C283}" type="datetimeFigureOut">
              <a:rPr lang="uk-UA" smtClean="0"/>
              <a:t>08.10.2025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D93F-554E-4D8A-87CE-D6CCD88E11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1255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184A-BEC2-4BF4-93F0-91704A02C283}" type="datetimeFigureOut">
              <a:rPr lang="uk-UA" smtClean="0"/>
              <a:t>08.10.2025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D93F-554E-4D8A-87CE-D6CCD88E11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3396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184A-BEC2-4BF4-93F0-91704A02C283}" type="datetimeFigureOut">
              <a:rPr lang="uk-UA" smtClean="0"/>
              <a:t>08.10.2025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D93F-554E-4D8A-87CE-D6CCD88E11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8083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184A-BEC2-4BF4-93F0-91704A02C283}" type="datetimeFigureOut">
              <a:rPr lang="uk-UA" smtClean="0"/>
              <a:t>08.10.2025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D93F-554E-4D8A-87CE-D6CCD88E11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4791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184A-BEC2-4BF4-93F0-91704A02C283}" type="datetimeFigureOut">
              <a:rPr lang="uk-UA" smtClean="0"/>
              <a:t>08.10.2025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D93F-554E-4D8A-87CE-D6CCD88E11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2757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184A-BEC2-4BF4-93F0-91704A02C283}" type="datetimeFigureOut">
              <a:rPr lang="uk-UA" smtClean="0"/>
              <a:t>08.10.2025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D93F-554E-4D8A-87CE-D6CCD88E11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1541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184A-BEC2-4BF4-93F0-91704A02C283}" type="datetimeFigureOut">
              <a:rPr lang="uk-UA" smtClean="0"/>
              <a:t>08.10.2025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D93F-554E-4D8A-87CE-D6CCD88E11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5154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184A-BEC2-4BF4-93F0-91704A02C283}" type="datetimeFigureOut">
              <a:rPr lang="uk-UA" smtClean="0"/>
              <a:t>08.10.2025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D93F-554E-4D8A-87CE-D6CCD88E11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0767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184A-BEC2-4BF4-93F0-91704A02C283}" type="datetimeFigureOut">
              <a:rPr lang="uk-UA" smtClean="0"/>
              <a:t>08.10.2025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D93F-554E-4D8A-87CE-D6CCD88E11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8649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184A-BEC2-4BF4-93F0-91704A02C283}" type="datetimeFigureOut">
              <a:rPr lang="uk-UA" smtClean="0"/>
              <a:t>08.10.2025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D93F-554E-4D8A-87CE-D6CCD88E11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4160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184A-BEC2-4BF4-93F0-91704A02C283}" type="datetimeFigureOut">
              <a:rPr lang="uk-UA" smtClean="0"/>
              <a:t>08.10.2025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D93F-554E-4D8A-87CE-D6CCD88E11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7617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184A-BEC2-4BF4-93F0-91704A02C283}" type="datetimeFigureOut">
              <a:rPr lang="uk-UA" smtClean="0"/>
              <a:t>08.10.2025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D93F-554E-4D8A-87CE-D6CCD88E11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685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184A-BEC2-4BF4-93F0-91704A02C283}" type="datetimeFigureOut">
              <a:rPr lang="uk-UA" smtClean="0"/>
              <a:t>08.10.2025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D93F-554E-4D8A-87CE-D6CCD88E11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6354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5AD184A-BEC2-4BF4-93F0-91704A02C283}" type="datetimeFigureOut">
              <a:rPr lang="uk-UA" smtClean="0"/>
              <a:t>08.10.2025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487D93F-554E-4D8A-87CE-D6CCD88E11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5428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7081" y="1343608"/>
            <a:ext cx="10939549" cy="257433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b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Лекція</a:t>
            </a:r>
            <a:b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UA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Отру</a:t>
            </a:r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є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ння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кислотами та лугами,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сполуками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важких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метал</a:t>
            </a:r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в та А</a:t>
            </a:r>
            <a:r>
              <a:rPr lang="ru-UA" sz="4000" b="1" dirty="0">
                <a:latin typeface="Arial" panose="020B0604020202020204" pitchFamily="34" charset="0"/>
                <a:cs typeface="Arial" panose="020B0604020202020204" pitchFamily="34" charset="0"/>
              </a:rPr>
              <a:t>РСЕНУ</a:t>
            </a:r>
            <a:endParaRPr lang="uk-UA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753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9151" y="343441"/>
            <a:ext cx="7806088" cy="617111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Симптоми</a:t>
            </a:r>
            <a:r>
              <a:rPr lang="ru-RU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отруєння</a:t>
            </a:r>
            <a:r>
              <a:rPr lang="ru-RU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UA" sz="24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хромовою кислотою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біль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шлункова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кровотеча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ушкодження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нирок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печінки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загальне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погане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самопочуття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опіках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хромовою кислотою – </a:t>
            </a:r>
            <a:endParaRPr lang="en-US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5%-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ий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розчин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натрій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гіпосульфіту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Симптоми</a:t>
            </a:r>
            <a:r>
              <a:rPr lang="ru-RU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отруєння</a:t>
            </a:r>
            <a:r>
              <a:rPr lang="ru-RU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плавіковою</a:t>
            </a:r>
            <a:r>
              <a:rPr lang="ru-RU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 кислотою (Н</a:t>
            </a:r>
            <a:r>
              <a:rPr lang="en-US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F)</a:t>
            </a:r>
            <a:r>
              <a:rPr lang="uk-UA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UA" sz="24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біль, білий колір шкіри, набряк, некроз.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опіках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плавіковою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кислотою – </a:t>
            </a:r>
            <a:endParaRPr lang="ru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обробка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шкіри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розчином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магнію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оксиду,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кальцій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глюконатом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солями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амонію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утворюють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з кислотою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нерозчинні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сполуки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uk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177" y="3099335"/>
            <a:ext cx="2711190" cy="3643162"/>
          </a:xfrm>
          <a:prstGeom prst="rect">
            <a:avLst/>
          </a:prstGeom>
        </p:spPr>
      </p:pic>
      <p:pic>
        <p:nvPicPr>
          <p:cNvPr id="1026" name="Picture 2" descr="Хромовая кислота — свойства, получение и примен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910" y="429835"/>
            <a:ext cx="2089953" cy="189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619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F602B3-188E-62E9-9D7A-D9337B589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055" y="40907"/>
            <a:ext cx="8703120" cy="681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543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40" y="287047"/>
            <a:ext cx="11258549" cy="935963"/>
          </a:xfrm>
        </p:spPr>
        <p:txBody>
          <a:bodyPr>
            <a:normAutofit/>
          </a:bodyPr>
          <a:lstStyle/>
          <a:p>
            <a:r>
              <a:rPr lang="ru-UA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Класифікація</a:t>
            </a:r>
            <a:r>
              <a:rPr lang="ru-UA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лугів</a:t>
            </a:r>
            <a:endParaRPr lang="uk-UA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9" b="41396"/>
          <a:stretch/>
        </p:blipFill>
        <p:spPr>
          <a:xfrm>
            <a:off x="1689794" y="1223010"/>
            <a:ext cx="8765799" cy="28689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3"/>
          <a:stretch/>
        </p:blipFill>
        <p:spPr>
          <a:xfrm>
            <a:off x="1576161" y="4171950"/>
            <a:ext cx="9581706" cy="246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21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65184" y="572582"/>
            <a:ext cx="10561946" cy="526814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Отруєння лугами. Перша допомога</a:t>
            </a:r>
            <a:endParaRPr lang="ru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При отруєнні концентрованими лугами необхідно промити шлунок </a:t>
            </a:r>
            <a:endParaRPr lang="ru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6-10 л теплої води або 1%</a:t>
            </a:r>
            <a:r>
              <a:rPr lang="ru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-им</a:t>
            </a: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розчином лимонної або оцтової кислоти. </a:t>
            </a:r>
            <a:endParaRPr lang="ru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Промивання показано в перші 4 год. після отруєння. </a:t>
            </a:r>
            <a:endParaRPr lang="ru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При відсутності зонда і неможливості промивання </a:t>
            </a:r>
            <a:endParaRPr lang="ru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(важкий стан, набряк гортані) дають пити обволікаючі засоби, </a:t>
            </a:r>
            <a:endParaRPr lang="ru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2-3%</a:t>
            </a:r>
            <a:r>
              <a:rPr lang="ru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UA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ий</a:t>
            </a: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розчин лимонної чи оцтової кислоти (по 1 ст. ложці кожні 5 хв.). </a:t>
            </a:r>
            <a:endParaRPr lang="ru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Можна дати лимонний сік. </a:t>
            </a:r>
            <a:endParaRPr lang="ru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Полоскання і прийом розчину натрій гідрокарбонату протипоказані.</a:t>
            </a:r>
          </a:p>
        </p:txBody>
      </p:sp>
    </p:spTree>
    <p:extLst>
      <p:ext uri="{BB962C8B-B14F-4D97-AF65-F5344CB8AC3E}">
        <p14:creationId xmlns:p14="http://schemas.microsoft.com/office/powerpoint/2010/main" val="1831688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127027"/>
            <a:ext cx="10364451" cy="1596177"/>
          </a:xfrm>
        </p:spPr>
        <p:txBody>
          <a:bodyPr/>
          <a:lstStyle/>
          <a:p>
            <a:r>
              <a:rPr lang="uk-UA" b="1" cap="none" dirty="0">
                <a:latin typeface="Arial" panose="020B0604020202020204" pitchFamily="34" charset="0"/>
                <a:cs typeface="Arial" panose="020B0604020202020204" pitchFamily="34" charset="0"/>
              </a:rPr>
              <a:t>Класифікація</a:t>
            </a:r>
            <a:r>
              <a:rPr lang="ru-UA" b="1" cap="none" dirty="0">
                <a:latin typeface="Arial" panose="020B0604020202020204" pitchFamily="34" charset="0"/>
                <a:cs typeface="Arial" panose="020B0604020202020204" pitchFamily="34" charset="0"/>
              </a:rPr>
              <a:t> в</a:t>
            </a:r>
            <a:r>
              <a:rPr lang="uk-UA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ажк</a:t>
            </a:r>
            <a:r>
              <a:rPr lang="ru-UA" b="1" cap="none" dirty="0"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uk-UA" b="1" cap="none" dirty="0">
                <a:latin typeface="Arial" panose="020B0604020202020204" pitchFamily="34" charset="0"/>
                <a:cs typeface="Arial" panose="020B0604020202020204" pitchFamily="34" charset="0"/>
              </a:rPr>
              <a:t> метал</a:t>
            </a:r>
            <a:r>
              <a:rPr lang="ru-UA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ів</a:t>
            </a:r>
            <a:r>
              <a:rPr lang="uk-UA" b="1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37524" y="1415196"/>
            <a:ext cx="11315700" cy="4803326"/>
          </a:xfrm>
        </p:spPr>
        <p:txBody>
          <a:bodyPr>
            <a:normAutofit fontScale="92500" lnSpcReduction="10000"/>
          </a:bodyPr>
          <a:lstStyle/>
          <a:p>
            <a:pPr marL="457200" indent="-457200" algn="ctr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uk-UA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Загальна класифікація </a:t>
            </a:r>
            <a:r>
              <a:rPr lang="ru-UA" sz="24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важких</a:t>
            </a:r>
            <a:r>
              <a:rPr lang="ru-UA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sz="24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металів</a:t>
            </a:r>
            <a:r>
              <a:rPr lang="uk-UA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UA" sz="24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(за ступенем важливості для організму):</a:t>
            </a:r>
            <a:endParaRPr lang="ru-UA" sz="24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uk-UA" sz="24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uk-UA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етали</a:t>
            </a: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– незамінні фактори харчування</a:t>
            </a:r>
            <a:r>
              <a:rPr lang="ru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uk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uk-UA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еобов’язкові</a:t>
            </a: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для життєдіяльності метали</a:t>
            </a:r>
            <a:r>
              <a:rPr lang="ru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uk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uk-UA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оксичні</a:t>
            </a: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метали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2. Класифікація </a:t>
            </a:r>
            <a:r>
              <a:rPr lang="ru-UA" sz="24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важких</a:t>
            </a:r>
            <a:r>
              <a:rPr lang="ru-UA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sz="24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металів</a:t>
            </a:r>
            <a:r>
              <a:rPr lang="ru-UA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за дією на організм людини: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Елементи, що мають значення в харчуванні людини та тварин</a:t>
            </a: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(Co, Cr, Fe, Mn, Zn)</a:t>
            </a:r>
            <a:endParaRPr lang="ru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uk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Елементи, що мають токсикологічне значення</a:t>
            </a: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(Cd, Co, Cr, Hg, Mn, Ti, Mo, Pb, Sn </a:t>
            </a: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та ін.)</a:t>
            </a:r>
          </a:p>
        </p:txBody>
      </p:sp>
    </p:spTree>
    <p:extLst>
      <p:ext uri="{BB962C8B-B14F-4D97-AF65-F5344CB8AC3E}">
        <p14:creationId xmlns:p14="http://schemas.microsoft.com/office/powerpoint/2010/main" val="3842700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63779" y="318114"/>
            <a:ext cx="5921367" cy="5531038"/>
          </a:xfrm>
        </p:spPr>
        <p:txBody>
          <a:bodyPr numCol="2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Ртуть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Кадмій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Свинець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Мідь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Стронцій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Цинк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Залізо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Сурма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Олово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Нікель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Хром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Алюміній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Талій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Марганець</a:t>
            </a:r>
          </a:p>
        </p:txBody>
      </p:sp>
    </p:spTree>
    <p:extLst>
      <p:ext uri="{BB962C8B-B14F-4D97-AF65-F5344CB8AC3E}">
        <p14:creationId xmlns:p14="http://schemas.microsoft.com/office/powerpoint/2010/main" val="1957693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82880" y="150695"/>
            <a:ext cx="11723570" cy="6556609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Отруєння </a:t>
            </a:r>
            <a:r>
              <a:rPr lang="ru-UA" sz="24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важкими</a:t>
            </a:r>
            <a:r>
              <a:rPr lang="ru-UA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sz="24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металами</a:t>
            </a:r>
            <a:r>
              <a:rPr lang="uk-UA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. Перша допомога та лікування</a:t>
            </a:r>
            <a:endParaRPr lang="ru-UA" sz="24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В першу чергу потрібно нейтралізувати дію солей, </a:t>
            </a:r>
            <a:endParaRPr lang="ru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що потрапили в організм, вивести їх назовні. </a:t>
            </a:r>
            <a:endParaRPr lang="ru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При попаданні солі всередину, потрібно викликати блювоту. </a:t>
            </a:r>
            <a:endParaRPr lang="ru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При цьому не потрібно давати пити воду, оскільки вона сприяє розчиненню кислоти і прискорює її всмоктування через стінки кишечника в кров, </a:t>
            </a:r>
            <a:endParaRPr lang="ru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відповідно, отруйну дію солі тільки посилюється. </a:t>
            </a:r>
            <a:endParaRPr lang="ru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Якщо точно відомо, яка сіль викликала отруєння, </a:t>
            </a:r>
            <a:endParaRPr lang="ru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і є антидот, його потрібно негайно ввести. </a:t>
            </a:r>
            <a:endParaRPr lang="ru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Потім потрібно забезпечити людині доступ свіжого повітря. </a:t>
            </a:r>
            <a:endParaRPr lang="ru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Потрібно зняти всі, що може ускладнювати дихання, </a:t>
            </a:r>
            <a:endParaRPr lang="ru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розстебнути верхні ґудзики, пояс. </a:t>
            </a:r>
            <a:endParaRPr lang="ru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Важливо забезпечити хворому спокій до прибуття швидкої допомоги. </a:t>
            </a:r>
            <a:endParaRPr lang="ru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Потрібно викликати швидку допомогу. </a:t>
            </a:r>
          </a:p>
        </p:txBody>
      </p:sp>
    </p:spTree>
    <p:extLst>
      <p:ext uri="{BB962C8B-B14F-4D97-AF65-F5344CB8AC3E}">
        <p14:creationId xmlns:p14="http://schemas.microsoft.com/office/powerpoint/2010/main" val="2438927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272691"/>
            <a:ext cx="11224259" cy="581633"/>
          </a:xfrm>
        </p:spPr>
        <p:txBody>
          <a:bodyPr>
            <a:normAutofit fontScale="90000"/>
          </a:bodyPr>
          <a:lstStyle/>
          <a:p>
            <a:r>
              <a:rPr lang="uk-UA" b="1" cap="none" dirty="0">
                <a:latin typeface="Arial" panose="020B0604020202020204" pitchFamily="34" charset="0"/>
                <a:cs typeface="Arial" panose="020B0604020202020204" pitchFamily="34" charset="0"/>
              </a:rPr>
              <a:t>Отруєння </a:t>
            </a:r>
            <a:r>
              <a:rPr lang="ru-UA" b="1" cap="none" dirty="0">
                <a:latin typeface="Arial" panose="020B0604020202020204" pitchFamily="34" charset="0"/>
                <a:cs typeface="Arial" panose="020B0604020202020204" pitchFamily="34" charset="0"/>
              </a:rPr>
              <a:t>Арсеном</a:t>
            </a:r>
            <a:endParaRPr lang="uk-UA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194" y="854324"/>
            <a:ext cx="7608569" cy="572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961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472045" y="105013"/>
            <a:ext cx="11617286" cy="6647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Характерні симптоми отруєння </a:t>
            </a:r>
            <a:r>
              <a:rPr kumimoji="0" lang="ru-UA" altLang="uk-U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Арсеном</a:t>
            </a:r>
            <a:r>
              <a:rPr kumimoji="0" lang="uk-UA" altLang="uk-U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ru-UA" altLang="uk-UA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залежать від дози отриманого речовини.</a:t>
            </a:r>
            <a:endParaRPr kumimoji="0" lang="ru-UA" alt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Смертельна доза для людини при отруєнні </a:t>
            </a:r>
            <a:r>
              <a:rPr kumimoji="0" lang="en-US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As</a:t>
            </a: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endParaRPr kumimoji="0" lang="ru-UA" alt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 разі якщо був триоксид миш’яку, знаходиться в межах між 50 </a:t>
            </a:r>
            <a:r>
              <a:rPr lang="ru-UA" altLang="uk-UA" sz="2400" cap="none" dirty="0">
                <a:latin typeface="Arial" panose="020B0604020202020204" pitchFamily="34" charset="0"/>
              </a:rPr>
              <a:t>мг </a:t>
            </a: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 340 мг. </a:t>
            </a:r>
            <a:endParaRPr kumimoji="0" lang="ru-UA" alt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Її величина безпосередньо залежить від стану здоров’я </a:t>
            </a:r>
            <a:endParaRPr kumimoji="0" lang="ru-UA" alt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 маси людини, а також якого роду було отруйна речовина.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UA" alt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UA" alt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UA" altLang="uk-UA" sz="2400" cap="none" dirty="0"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UA" alt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UA" altLang="uk-UA" sz="2400" cap="none" dirty="0"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UA" alt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Для </a:t>
            </a:r>
            <a:r>
              <a:rPr kumimoji="0" lang="uk-UA" altLang="uk-UA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мишьяковістого</a:t>
            </a: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водню смертельні показники наступні: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вдихання газу протягом 15 хв</a:t>
            </a:r>
            <a:r>
              <a:rPr kumimoji="0" lang="ru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з концентрацією 0,6 мг/л; </a:t>
            </a: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5 хв</a:t>
            </a:r>
            <a:r>
              <a:rPr kumimoji="0" lang="ru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uk-UA" altLang="uk-UA" sz="2400" cap="none" dirty="0">
                <a:latin typeface="Arial" panose="020B0604020202020204" pitchFamily="34" charset="0"/>
              </a:rPr>
              <a:t>– з концентрацією </a:t>
            </a: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1,3 мг/л; </a:t>
            </a: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кілька вдихів </a:t>
            </a:r>
            <a:r>
              <a:rPr lang="uk-UA" altLang="uk-UA" sz="2400" cap="none" dirty="0">
                <a:latin typeface="Arial" panose="020B0604020202020204" pitchFamily="34" charset="0"/>
              </a:rPr>
              <a:t>– з концентрацією </a:t>
            </a: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2-4 мг/л; </a:t>
            </a: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моментально </a:t>
            </a:r>
            <a:r>
              <a:rPr lang="uk-UA" altLang="uk-UA" sz="2400" cap="none" dirty="0">
                <a:latin typeface="Arial" panose="020B0604020202020204" pitchFamily="34" charset="0"/>
              </a:rPr>
              <a:t>–</a:t>
            </a: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uk-UA" altLang="uk-UA" sz="2400" cap="none" dirty="0">
                <a:latin typeface="Arial" panose="020B0604020202020204" pitchFamily="34" charset="0"/>
              </a:rPr>
              <a:t>з концентрацією </a:t>
            </a: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5 мг/л.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596BF9-75E0-A9C7-654F-2FB2CD7B1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8876" y="2611955"/>
            <a:ext cx="2274248" cy="163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619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6594" y="389702"/>
            <a:ext cx="10973426" cy="6273988"/>
          </a:xfrm>
        </p:spPr>
        <p:txBody>
          <a:bodyPr>
            <a:normAutofit fontScale="77500" lnSpcReduction="20000"/>
          </a:bodyPr>
          <a:lstStyle/>
          <a:p>
            <a:pPr indent="0" algn="ctr">
              <a:spcBef>
                <a:spcPts val="0"/>
              </a:spcBef>
            </a:pPr>
            <a:r>
              <a:rPr lang="uk-UA" sz="2900" b="1" cap="none" dirty="0">
                <a:latin typeface="Arial" panose="020B0604020202020204" pitchFamily="34" charset="0"/>
                <a:cs typeface="Arial" panose="020B0604020202020204" pitchFamily="34" charset="0"/>
              </a:rPr>
              <a:t>Гостра форма </a:t>
            </a:r>
            <a:r>
              <a:rPr lang="uk-UA" sz="2900" cap="none" dirty="0">
                <a:latin typeface="Arial" panose="020B0604020202020204" pitchFamily="34" charset="0"/>
                <a:cs typeface="Arial" panose="020B0604020202020204" pitchFamily="34" charset="0"/>
              </a:rPr>
              <a:t>– є металевий присмак у роті, переслідує печіння в горлі </a:t>
            </a:r>
            <a:br>
              <a:rPr lang="ru-UA" sz="29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900" cap="none" dirty="0">
                <a:latin typeface="Arial" panose="020B0604020202020204" pitchFamily="34" charset="0"/>
                <a:cs typeface="Arial" panose="020B0604020202020204" pitchFamily="34" charset="0"/>
              </a:rPr>
              <a:t>та спазми гортані. Шкірні покриви стають синюшними, склери очей і долоні</a:t>
            </a:r>
            <a:r>
              <a:rPr lang="ru-UA" sz="29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UA" sz="29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UA" sz="2900" cap="none" dirty="0">
                <a:latin typeface="Arial" panose="020B0604020202020204" pitchFamily="34" charset="0"/>
                <a:cs typeface="Arial" panose="020B0604020202020204" pitchFamily="34" charset="0"/>
              </a:rPr>
              <a:t>є</a:t>
            </a:r>
            <a:r>
              <a:rPr lang="uk-UA" sz="2900" cap="none" dirty="0">
                <a:latin typeface="Arial" panose="020B0604020202020204" pitchFamily="34" charset="0"/>
                <a:cs typeface="Arial" panose="020B0604020202020204" pitchFamily="34" charset="0"/>
              </a:rPr>
              <a:t> жовтими.</a:t>
            </a:r>
            <a:r>
              <a:rPr lang="ru-UA" sz="29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900" cap="none" dirty="0">
                <a:latin typeface="Arial" panose="020B0604020202020204" pitchFamily="34" charset="0"/>
                <a:cs typeface="Arial" panose="020B0604020202020204" pitchFamily="34" charset="0"/>
              </a:rPr>
              <a:t>Падає АТ і виникають сильні напади запаморочення. </a:t>
            </a:r>
            <a:endParaRPr lang="ru-UA" sz="29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sz="2900" cap="none" dirty="0">
                <a:latin typeface="Arial" panose="020B0604020202020204" pitchFamily="34" charset="0"/>
                <a:cs typeface="Arial" panose="020B0604020202020204" pitchFamily="34" charset="0"/>
              </a:rPr>
              <a:t>Розвивається гостра ниркова і печінкова недостатність. </a:t>
            </a:r>
            <a:endParaRPr lang="ru-UA" sz="29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sz="2900" cap="none" dirty="0">
                <a:latin typeface="Arial" panose="020B0604020202020204" pitchFamily="34" charset="0"/>
                <a:cs typeface="Arial" panose="020B0604020202020204" pitchFamily="34" charset="0"/>
              </a:rPr>
              <a:t>Сильно болить живіт і виникає нестримний пронос, </a:t>
            </a:r>
            <a:br>
              <a:rPr lang="ru-UA" sz="29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900" cap="none" dirty="0">
                <a:latin typeface="Arial" panose="020B0604020202020204" pitchFamily="34" charset="0"/>
                <a:cs typeface="Arial" panose="020B0604020202020204" pitchFamily="34" charset="0"/>
              </a:rPr>
              <a:t>швидко виводиться з організму рідина, як результат – зневоднення. </a:t>
            </a:r>
            <a:endParaRPr lang="ru-UA" sz="29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sz="2900" cap="none" dirty="0">
                <a:latin typeface="Arial" panose="020B0604020202020204" pitchFamily="34" charset="0"/>
                <a:cs typeface="Arial" panose="020B0604020202020204" pitchFamily="34" charset="0"/>
              </a:rPr>
              <a:t>У важких випадках можуть виникнути спазм або набряк легень, </a:t>
            </a:r>
            <a:br>
              <a:rPr lang="ru-UA" sz="29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900" cap="none" dirty="0">
                <a:latin typeface="Arial" panose="020B0604020202020204" pitchFamily="34" charset="0"/>
                <a:cs typeface="Arial" panose="020B0604020202020204" pitchFamily="34" charset="0"/>
              </a:rPr>
              <a:t>параліч, втрата свідомості і коматозний стан.</a:t>
            </a:r>
          </a:p>
          <a:p>
            <a:pPr algn="ctr"/>
            <a:r>
              <a:rPr lang="uk-UA" sz="29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Підгостра</a:t>
            </a:r>
            <a:r>
              <a:rPr lang="uk-UA" sz="2900" b="1" cap="none" dirty="0">
                <a:latin typeface="Arial" panose="020B0604020202020204" pitchFamily="34" charset="0"/>
                <a:cs typeface="Arial" panose="020B0604020202020204" pitchFamily="34" charset="0"/>
              </a:rPr>
              <a:t> форма </a:t>
            </a:r>
            <a:r>
              <a:rPr lang="uk-UA" sz="2900" cap="none" dirty="0">
                <a:latin typeface="Arial" panose="020B0604020202020204" pitchFamily="34" charset="0"/>
                <a:cs typeface="Arial" panose="020B0604020202020204" pitchFamily="34" charset="0"/>
              </a:rPr>
              <a:t>– сильне подразнення очей і слизових оболонок, </a:t>
            </a:r>
            <a:br>
              <a:rPr lang="ru-UA" sz="29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900" cap="none" dirty="0">
                <a:latin typeface="Arial" panose="020B0604020202020204" pitchFamily="34" charset="0"/>
                <a:cs typeface="Arial" panose="020B0604020202020204" pitchFamily="34" charset="0"/>
              </a:rPr>
              <a:t>що призводять до сльозотеча і «нежиті». Чхання, кашель і утруднення в грудях. Можливі нудота і блювота, з присмаком металу в роті. </a:t>
            </a:r>
            <a:br>
              <a:rPr lang="ru-UA" sz="29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900" cap="none" dirty="0">
                <a:latin typeface="Arial" panose="020B0604020202020204" pitchFamily="34" charset="0"/>
                <a:cs typeface="Arial" panose="020B0604020202020204" pitchFamily="34" charset="0"/>
              </a:rPr>
              <a:t>Переслідує особливо важкий головний біль.</a:t>
            </a:r>
          </a:p>
          <a:p>
            <a:pPr algn="ctr"/>
            <a:r>
              <a:rPr lang="uk-UA" sz="2900" b="1" cap="none" dirty="0">
                <a:latin typeface="Arial" panose="020B0604020202020204" pitchFamily="34" charset="0"/>
                <a:cs typeface="Arial" panose="020B0604020202020204" pitchFamily="34" charset="0"/>
              </a:rPr>
              <a:t>Хронічна форма</a:t>
            </a:r>
            <a:r>
              <a:rPr lang="ru-UA" sz="29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sz="2900" cap="none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uk-UA" sz="2900" cap="none" dirty="0">
                <a:latin typeface="Arial" panose="020B0604020202020204" pitchFamily="34" charset="0"/>
                <a:cs typeface="Arial" panose="020B0604020202020204" pitchFamily="34" charset="0"/>
              </a:rPr>
              <a:t>анемічні стани, загальне нездужання</a:t>
            </a:r>
            <a:r>
              <a:rPr lang="ru-UA" sz="2900" cap="none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k-UA" sz="2900" cap="none" dirty="0">
                <a:latin typeface="Arial" panose="020B0604020202020204" pitchFamily="34" charset="0"/>
                <a:cs typeface="Arial" panose="020B0604020202020204" pitchFamily="34" charset="0"/>
              </a:rPr>
              <a:t> швидка фізична стомлюваність. Виникає слабкість кінцівок, втрата периферичної чутливості, оніміння ділянок шкіри і «бігання мурашок». Розвивається стійкий </a:t>
            </a:r>
            <a:r>
              <a:rPr lang="uk-UA" sz="29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купероз</a:t>
            </a:r>
            <a:r>
              <a:rPr lang="uk-UA" sz="2900" cap="none" dirty="0">
                <a:latin typeface="Arial" panose="020B0604020202020204" pitchFamily="34" charset="0"/>
                <a:cs typeface="Arial" panose="020B0604020202020204" pitchFamily="34" charset="0"/>
              </a:rPr>
              <a:t> і судинні зірочки по всьому тілу. </a:t>
            </a:r>
            <a:br>
              <a:rPr lang="ru-UA" sz="29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900" cap="none" dirty="0">
                <a:latin typeface="Arial" panose="020B0604020202020204" pitchFamily="34" charset="0"/>
                <a:cs typeface="Arial" panose="020B0604020202020204" pitchFamily="34" charset="0"/>
              </a:rPr>
              <a:t>Можливі різні наслідки – розвиток енцефалопатії та токсичного гепатиту.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82208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450566"/>
            <a:ext cx="10364451" cy="581633"/>
          </a:xfrm>
        </p:spPr>
        <p:txBody>
          <a:bodyPr>
            <a:normAutofit fontScale="90000"/>
          </a:bodyPr>
          <a:lstStyle/>
          <a:p>
            <a:r>
              <a:rPr lang="uk-UA" dirty="0"/>
              <a:t>План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5" y="1423816"/>
            <a:ext cx="10363826" cy="4399468"/>
          </a:xfrm>
        </p:spPr>
        <p:txBody>
          <a:bodyPr>
            <a:normAutofit fontScale="92500" lnSpcReduction="10000"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UA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ctr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uk-UA" sz="2800" cap="none" dirty="0">
                <a:latin typeface="Arial" panose="020B0604020202020204" pitchFamily="34" charset="0"/>
                <a:cs typeface="Arial" panose="020B0604020202020204" pitchFamily="34" charset="0"/>
              </a:rPr>
              <a:t>Кислоти. Отруєння кислотами. </a:t>
            </a:r>
            <a:endParaRPr lang="ru-UA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cap="none" dirty="0">
                <a:latin typeface="Arial" panose="020B0604020202020204" pitchFamily="34" charset="0"/>
                <a:cs typeface="Arial" panose="020B0604020202020204" pitchFamily="34" charset="0"/>
              </a:rPr>
              <a:t>Перша допомога.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uk-UA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cap="none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UA" sz="2800" cap="none" dirty="0">
                <a:latin typeface="Arial" panose="020B0604020202020204" pitchFamily="34" charset="0"/>
                <a:cs typeface="Arial" panose="020B0604020202020204" pitchFamily="34" charset="0"/>
              </a:rPr>
              <a:t>Луги. </a:t>
            </a:r>
            <a:r>
              <a:rPr lang="uk-UA" sz="2800" cap="none" dirty="0">
                <a:latin typeface="Arial" panose="020B0604020202020204" pitchFamily="34" charset="0"/>
                <a:cs typeface="Arial" panose="020B0604020202020204" pitchFamily="34" charset="0"/>
              </a:rPr>
              <a:t>Отруєння лугами. </a:t>
            </a:r>
            <a:endParaRPr lang="ru-UA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cap="none" dirty="0">
                <a:latin typeface="Arial" panose="020B0604020202020204" pitchFamily="34" charset="0"/>
                <a:cs typeface="Arial" panose="020B0604020202020204" pitchFamily="34" charset="0"/>
              </a:rPr>
              <a:t>Перша допомога.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UA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cap="none" dirty="0">
                <a:latin typeface="Arial" panose="020B0604020202020204" pitchFamily="34" charset="0"/>
                <a:cs typeface="Arial" panose="020B0604020202020204" pitchFamily="34" charset="0"/>
              </a:rPr>
              <a:t>3. Важкі метали.</a:t>
            </a:r>
            <a:endParaRPr 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cap="none" dirty="0">
                <a:latin typeface="Arial" panose="020B0604020202020204" pitchFamily="34" charset="0"/>
                <a:cs typeface="Arial" panose="020B0604020202020204" pitchFamily="34" charset="0"/>
              </a:rPr>
              <a:t>Отруєння </a:t>
            </a:r>
            <a:r>
              <a:rPr lang="ru-UA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важкими</a:t>
            </a:r>
            <a:r>
              <a:rPr lang="ru-UA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металами</a:t>
            </a:r>
            <a:r>
              <a:rPr lang="uk-UA" sz="2800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cap="none" dirty="0">
                <a:latin typeface="Arial" panose="020B0604020202020204" pitchFamily="34" charset="0"/>
                <a:cs typeface="Arial" panose="020B0604020202020204" pitchFamily="34" charset="0"/>
              </a:rPr>
              <a:t>Перша допомога та лікування.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UA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cap="none" dirty="0">
                <a:latin typeface="Arial" panose="020B0604020202020204" pitchFamily="34" charset="0"/>
                <a:cs typeface="Arial" panose="020B0604020202020204" pitchFamily="34" charset="0"/>
              </a:rPr>
              <a:t>4. Отруєння </a:t>
            </a:r>
            <a:r>
              <a:rPr lang="ru-UA" sz="2800" cap="none" dirty="0">
                <a:latin typeface="Arial" panose="020B0604020202020204" pitchFamily="34" charset="0"/>
                <a:cs typeface="Arial" panose="020B0604020202020204" pitchFamily="34" charset="0"/>
              </a:rPr>
              <a:t>Арсеном</a:t>
            </a:r>
            <a:r>
              <a:rPr lang="uk-UA" sz="2800" cap="non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UA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739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1197075" y="492817"/>
            <a:ext cx="9483481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ПЕРША ДОПОМОГА</a:t>
            </a:r>
            <a:endParaRPr kumimoji="0" lang="ru-UA" altLang="uk-UA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Викликати швидку допомогу і забезпечити приплив у приміщення свіжого повітря. </a:t>
            </a:r>
            <a:endParaRPr kumimoji="0" lang="ru-UA" altLang="uk-UA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uk-UA" altLang="uk-UA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Дати блювотний засіб. </a:t>
            </a:r>
            <a:endParaRPr kumimoji="0" lang="ru-UA" altLang="uk-UA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uk-UA" altLang="uk-UA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Рясно промити шлунок. </a:t>
            </a:r>
            <a:endParaRPr kumimoji="0" lang="ru-UA" altLang="uk-UA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uk-UA" altLang="uk-UA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Напоїти молоком зі збитим білком або дати будь-який наявний сорбент. </a:t>
            </a:r>
          </a:p>
        </p:txBody>
      </p:sp>
    </p:spTree>
    <p:extLst>
      <p:ext uri="{BB962C8B-B14F-4D97-AF65-F5344CB8AC3E}">
        <p14:creationId xmlns:p14="http://schemas.microsoft.com/office/powerpoint/2010/main" val="1974829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BA1187E-2816-311C-1FE7-B21A6D0546C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6140" y="3878258"/>
            <a:ext cx="10363826" cy="138676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UA" sz="8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1914318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8399" y="218467"/>
            <a:ext cx="10364451" cy="7073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uk-UA" b="1" cap="none" dirty="0">
                <a:latin typeface="Arial" panose="020B0604020202020204" pitchFamily="34" charset="0"/>
                <a:cs typeface="Arial" panose="020B0604020202020204" pitchFamily="34" charset="0"/>
              </a:rPr>
              <a:t>Класифікація</a:t>
            </a:r>
            <a:r>
              <a:rPr lang="ru-UA" b="1" cap="none" dirty="0">
                <a:latin typeface="Arial" panose="020B0604020202020204" pitchFamily="34" charset="0"/>
                <a:cs typeface="Arial" panose="020B0604020202020204" pitchFamily="34" charset="0"/>
              </a:rPr>
              <a:t> кислот</a:t>
            </a:r>
            <a:endParaRPr lang="uk-UA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079" y="925830"/>
            <a:ext cx="8721090" cy="591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22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8552" y="266848"/>
            <a:ext cx="7881882" cy="811181"/>
          </a:xfrm>
        </p:spPr>
        <p:txBody>
          <a:bodyPr>
            <a:normAutofit fontScale="90000"/>
          </a:bodyPr>
          <a:lstStyle/>
          <a:p>
            <a:r>
              <a:rPr lang="uk-UA" b="1" cap="none" dirty="0">
                <a:latin typeface="Arial" panose="020B0604020202020204" pitchFamily="34" charset="0"/>
                <a:cs typeface="Arial" panose="020B0604020202020204" pitchFamily="34" charset="0"/>
              </a:rPr>
              <a:t>Отруєння кислотами. </a:t>
            </a:r>
            <a:br>
              <a:rPr lang="uk-UA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b="1" cap="none" dirty="0">
                <a:latin typeface="Arial" panose="020B0604020202020204" pitchFamily="34" charset="0"/>
                <a:cs typeface="Arial" panose="020B0604020202020204" pitchFamily="34" charset="0"/>
              </a:rPr>
              <a:t>Перша допомога</a:t>
            </a:r>
            <a:endParaRPr lang="uk-UA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7516" y="1183907"/>
            <a:ext cx="1118395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Летальна доза столового оцту – 200</a:t>
            </a:r>
            <a:r>
              <a:rPr lang="ru-UA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мл. </a:t>
            </a:r>
          </a:p>
          <a:p>
            <a:pPr algn="ctr"/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СИМПТОМИ ОТРУЄННЯ ОЦТОВОЮ КИСЛОТОЮ: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потерпілий відчуває гострий біль у роті і далі, у напрямку стравоходу;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через поглибленого опіку м’язів ШКТ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відбувається внутрішня кровотеча в шлунку;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зовні помітні опіки губ, а також слизової оболонки в ротовій порожнині;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блювота, змішана з кров’ю, може виглядати як «кавова гуща», </a:t>
            </a:r>
          </a:p>
          <a:p>
            <a:pPr algn="ctr"/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що є симптомом внутрішньої кровотечі в шлунку;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5)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труднощі при диханні, виникнення задишки, сильний кашель;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6)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розвиток ацидозу;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7)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зростає показник в’язкості крові, червоні кров’яні тільця склеюються;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8)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розвивається недостатність печінки і нирок;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9)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сеча забарвлюється в темнуватий колір;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10)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відбувається порушення кров’яного згортання.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5" y="1"/>
            <a:ext cx="1610835" cy="199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848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343982"/>
            <a:ext cx="11781322" cy="598823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3200" b="1" cap="none" dirty="0">
                <a:latin typeface="Arial" panose="020B0604020202020204" pitchFamily="34" charset="0"/>
                <a:cs typeface="Arial" panose="020B0604020202020204" pitchFamily="34" charset="0"/>
              </a:rPr>
              <a:t>Перша допомога </a:t>
            </a:r>
            <a:endParaRPr lang="ru-UA" sz="32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UA" sz="32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100" cap="none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ru-RU" sz="31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Промивання</a:t>
            </a:r>
            <a:r>
              <a:rPr lang="ru-RU" sz="31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1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шлунку</a:t>
            </a:r>
            <a:r>
              <a:rPr lang="ru-RU" sz="3100" cap="none" dirty="0">
                <a:latin typeface="Arial" panose="020B0604020202020204" pitchFamily="34" charset="0"/>
                <a:cs typeface="Arial" panose="020B0604020202020204" pitchFamily="34" charset="0"/>
              </a:rPr>
              <a:t> холодною водою </a:t>
            </a:r>
          </a:p>
          <a:p>
            <a:pPr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100" cap="none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31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тільки</a:t>
            </a:r>
            <a:r>
              <a:rPr lang="ru-RU" sz="3100" cap="none" dirty="0">
                <a:latin typeface="Arial" panose="020B0604020202020204" pitchFamily="34" charset="0"/>
                <a:cs typeface="Arial" panose="020B0604020202020204" pitchFamily="34" charset="0"/>
              </a:rPr>
              <a:t> при невеликих </a:t>
            </a:r>
            <a:r>
              <a:rPr lang="ru-RU" sz="31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кількостях</a:t>
            </a:r>
            <a:r>
              <a:rPr lang="ru-RU" sz="3100" cap="none" dirty="0">
                <a:latin typeface="Arial" panose="020B0604020202020204" pitchFamily="34" charset="0"/>
                <a:cs typeface="Arial" panose="020B0604020202020204" pitchFamily="34" charset="0"/>
              </a:rPr>
              <a:t> оцту).</a:t>
            </a:r>
          </a:p>
          <a:p>
            <a:pPr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UA" sz="31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100" cap="none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ru-RU" sz="3100" cap="none" dirty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31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можна</a:t>
            </a:r>
            <a:r>
              <a:rPr lang="ru-RU" sz="31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1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використовувати</a:t>
            </a:r>
            <a:r>
              <a:rPr lang="ru-RU" sz="31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1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розчини</a:t>
            </a:r>
            <a:r>
              <a:rPr lang="ru-RU" sz="3100" cap="none" dirty="0">
                <a:latin typeface="Arial" panose="020B0604020202020204" pitchFamily="34" charset="0"/>
                <a:cs typeface="Arial" panose="020B0604020202020204" pitchFamily="34" charset="0"/>
              </a:rPr>
              <a:t> лугу </a:t>
            </a:r>
          </a:p>
          <a:p>
            <a:pPr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100" cap="none" dirty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31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промивання</a:t>
            </a:r>
            <a:r>
              <a:rPr lang="ru-RU" sz="31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1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органів</a:t>
            </a:r>
            <a:r>
              <a:rPr lang="ru-RU" sz="3100" cap="none" dirty="0">
                <a:latin typeface="Arial" panose="020B0604020202020204" pitchFamily="34" charset="0"/>
                <a:cs typeface="Arial" panose="020B0604020202020204" pitchFamily="34" charset="0"/>
              </a:rPr>
              <a:t> ШКТ. Луг при </a:t>
            </a:r>
            <a:r>
              <a:rPr lang="ru-RU" sz="31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взаємодії</a:t>
            </a:r>
            <a:r>
              <a:rPr lang="ru-RU" sz="3100" cap="none" dirty="0">
                <a:latin typeface="Arial" panose="020B0604020202020204" pitchFamily="34" charset="0"/>
                <a:cs typeface="Arial" panose="020B0604020202020204" pitchFamily="34" charset="0"/>
              </a:rPr>
              <a:t> з оцтом </a:t>
            </a:r>
            <a:r>
              <a:rPr lang="ru-RU" sz="31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обернеться</a:t>
            </a:r>
            <a:r>
              <a:rPr lang="ru-RU" sz="31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1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поглибленням</a:t>
            </a:r>
            <a:r>
              <a:rPr lang="ru-RU" sz="31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1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ураження</a:t>
            </a:r>
            <a:r>
              <a:rPr lang="ru-RU" sz="31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1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органів</a:t>
            </a:r>
            <a:r>
              <a:rPr lang="ru-RU" sz="3100" cap="none" dirty="0">
                <a:latin typeface="Arial" panose="020B0604020202020204" pitchFamily="34" charset="0"/>
                <a:cs typeface="Arial" panose="020B0604020202020204" pitchFamily="34" charset="0"/>
              </a:rPr>
              <a:t> і тканин.</a:t>
            </a:r>
          </a:p>
          <a:p>
            <a:pPr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UA" sz="31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100" cap="none" dirty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ru-RU" sz="31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Підшкірно</a:t>
            </a:r>
            <a:r>
              <a:rPr lang="ru-RU" sz="3100" cap="none" dirty="0">
                <a:latin typeface="Arial" panose="020B0604020202020204" pitchFamily="34" charset="0"/>
                <a:cs typeface="Arial" panose="020B0604020202020204" pitchFamily="34" charset="0"/>
              </a:rPr>
              <a:t> ввести 2 мл 2%-ого </a:t>
            </a:r>
            <a:r>
              <a:rPr lang="ru-RU" sz="31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розчину</a:t>
            </a:r>
            <a:r>
              <a:rPr lang="ru-RU" sz="3100" cap="none" dirty="0">
                <a:latin typeface="Arial" panose="020B0604020202020204" pitchFamily="34" charset="0"/>
                <a:cs typeface="Arial" panose="020B0604020202020204" pitchFamily="34" charset="0"/>
              </a:rPr>
              <a:t> папаверину.</a:t>
            </a:r>
          </a:p>
          <a:p>
            <a:pPr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UA" sz="31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100" cap="none" dirty="0"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ru-RU" sz="3100" cap="none" dirty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31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потріплянні</a:t>
            </a:r>
            <a:r>
              <a:rPr lang="ru-RU" sz="3100" cap="none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31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шкіру</a:t>
            </a:r>
            <a:r>
              <a:rPr lang="ru-RU" sz="3100" cap="none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31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протерти</a:t>
            </a:r>
            <a:r>
              <a:rPr lang="ru-RU" sz="3100" cap="none" dirty="0">
                <a:latin typeface="Arial" panose="020B0604020202020204" pitchFamily="34" charset="0"/>
                <a:cs typeface="Arial" panose="020B0604020202020204" pitchFamily="34" charset="0"/>
              </a:rPr>
              <a:t> теплим </a:t>
            </a:r>
            <a:endParaRPr lang="en-US" sz="31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1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мильним</a:t>
            </a:r>
            <a:r>
              <a:rPr lang="ru-RU" sz="31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1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розчином</a:t>
            </a:r>
            <a:r>
              <a:rPr lang="ru-RU" sz="3100" cap="none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31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змити</a:t>
            </a:r>
            <a:r>
              <a:rPr lang="ru-RU" sz="3100" cap="none" dirty="0">
                <a:latin typeface="Arial" panose="020B0604020202020204" pitchFamily="34" charset="0"/>
                <a:cs typeface="Arial" panose="020B0604020202020204" pitchFamily="34" charset="0"/>
              </a:rPr>
              <a:t> водою.</a:t>
            </a:r>
          </a:p>
          <a:p>
            <a:pPr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UA" sz="31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100" cap="none" dirty="0">
                <a:latin typeface="Arial" panose="020B0604020202020204" pitchFamily="34" charset="0"/>
                <a:cs typeface="Arial" panose="020B0604020202020204" pitchFamily="34" charset="0"/>
              </a:rPr>
              <a:t>5) </a:t>
            </a:r>
            <a:r>
              <a:rPr lang="ru-RU" sz="31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Викликати</a:t>
            </a:r>
            <a:r>
              <a:rPr lang="ru-RU" sz="31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1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швидку</a:t>
            </a:r>
            <a:r>
              <a:rPr lang="ru-RU" sz="31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1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допомогу</a:t>
            </a:r>
            <a:r>
              <a:rPr lang="ru-RU" sz="3100" cap="non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0" algn="ctr">
              <a:lnSpc>
                <a:spcPct val="110000"/>
              </a:lnSpc>
              <a:spcBef>
                <a:spcPts val="0"/>
              </a:spcBef>
            </a:pPr>
            <a:endParaRPr lang="ru-RU" sz="31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31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97678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88044" y="561152"/>
            <a:ext cx="10363826" cy="619397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СИМПТОМИ ОТРУЄННЯ СИНИЛЬНОЮ КИСЛОТОЮ: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uk-UA" sz="24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нудота; </a:t>
            </a:r>
          </a:p>
          <a:p>
            <a:pPr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у ротовій порожнині відчуття гіркоти; </a:t>
            </a:r>
          </a:p>
          <a:p>
            <a:pPr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блювота; </a:t>
            </a:r>
          </a:p>
          <a:p>
            <a:pPr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підвищується відділення слини; </a:t>
            </a:r>
          </a:p>
          <a:p>
            <a:pPr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5) </a:t>
            </a: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раптово відчуття слабкості; </a:t>
            </a:r>
          </a:p>
          <a:p>
            <a:pPr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6) </a:t>
            </a: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утруднене дихання; </a:t>
            </a:r>
          </a:p>
          <a:p>
            <a:pPr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7) </a:t>
            </a: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головні болі; </a:t>
            </a:r>
          </a:p>
          <a:p>
            <a:pPr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8) </a:t>
            </a: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м’язова слабкість; </a:t>
            </a:r>
          </a:p>
          <a:p>
            <a:pPr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9) </a:t>
            </a: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запаморочення.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ЛД</a:t>
            </a:r>
            <a:r>
              <a:rPr lang="uk-UA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 – 3,7 </a:t>
            </a:r>
            <a:r>
              <a:rPr lang="uk-UA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мг/кг.</a:t>
            </a:r>
            <a:b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Molecular Geometry, Lewis Structure, and Bond Angle of HC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58" y="3948222"/>
            <a:ext cx="3658911" cy="280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059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9959" y="65314"/>
            <a:ext cx="11722515" cy="670871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200" cap="none" dirty="0">
                <a:latin typeface="Arial" panose="020B0604020202020204" pitchFamily="34" charset="0"/>
                <a:cs typeface="Arial" panose="020B0604020202020204" pitchFamily="34" charset="0"/>
              </a:rPr>
              <a:t>При ураженні синильною кислотою в першу чергу використовують </a:t>
            </a:r>
            <a:r>
              <a:rPr lang="uk-UA" sz="2200" b="1" cap="none" dirty="0">
                <a:latin typeface="Arial" panose="020B0604020202020204" pitchFamily="34" charset="0"/>
                <a:cs typeface="Arial" panose="020B0604020202020204" pitchFamily="34" charset="0"/>
              </a:rPr>
              <a:t>антидоти</a:t>
            </a:r>
            <a:r>
              <a:rPr lang="uk-UA" sz="2200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uk-UA" sz="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200" cap="none" dirty="0">
                <a:latin typeface="Arial" panose="020B0604020202020204" pitchFamily="34" charset="0"/>
                <a:cs typeface="Arial" panose="020B0604020202020204" pitchFamily="34" charset="0"/>
              </a:rPr>
              <a:t>За механізмами дії антидоти поділяються на декілька груп препаратів. </a:t>
            </a:r>
          </a:p>
          <a:p>
            <a:pPr marL="457200" indent="-457200" algn="ctr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uk-UA" sz="2200" cap="none" dirty="0">
                <a:latin typeface="Arial" panose="020B0604020202020204" pitchFamily="34" charset="0"/>
                <a:cs typeface="Arial" panose="020B0604020202020204" pitchFamily="34" charset="0"/>
              </a:rPr>
              <a:t>препарати – </a:t>
            </a:r>
            <a:r>
              <a:rPr lang="uk-UA" sz="22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метгемоглобіноутворювачі</a:t>
            </a:r>
            <a:r>
              <a:rPr lang="uk-UA" sz="2200" cap="none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ctr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uk-UA" sz="2200" cap="none" dirty="0">
                <a:latin typeface="Arial" panose="020B0604020202020204" pitchFamily="34" charset="0"/>
                <a:cs typeface="Arial" panose="020B0604020202020204" pitchFamily="34" charset="0"/>
              </a:rPr>
              <a:t>препарати, які зв’язують отруту і утворюють малотоксичні комплекси, що згодом виводяться з організму нирками;</a:t>
            </a:r>
          </a:p>
          <a:p>
            <a:pPr marL="457200" indent="-457200" algn="ctr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uk-UA" sz="2200" cap="none" dirty="0">
                <a:latin typeface="Arial" panose="020B0604020202020204" pitchFamily="34" charset="0"/>
                <a:cs typeface="Arial" panose="020B0604020202020204" pitchFamily="34" charset="0"/>
              </a:rPr>
              <a:t>препарати антидоти комбінованої дії.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uk-UA" sz="8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200" b="1" cap="none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uk-UA" sz="22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Метгемоглобіноутворювачі</a:t>
            </a:r>
            <a:r>
              <a:rPr lang="uk-UA" sz="2200" b="1" cap="none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uk-UA" sz="2200" b="1" i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амілнітрит</a:t>
            </a:r>
            <a:r>
              <a:rPr lang="uk-UA" sz="2200" b="1" i="1" cap="none" dirty="0">
                <a:latin typeface="Arial" panose="020B0604020202020204" pitchFamily="34" charset="0"/>
                <a:cs typeface="Arial" panose="020B0604020202020204" pitchFamily="34" charset="0"/>
              </a:rPr>
              <a:t>, натрій нітрит, метиленова синь.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uk-UA" sz="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200" cap="none" dirty="0">
                <a:latin typeface="Arial" panose="020B0604020202020204" pitchFamily="34" charset="0"/>
                <a:cs typeface="Arial" panose="020B0604020202020204" pitchFamily="34" charset="0"/>
              </a:rPr>
              <a:t>Ці сполуки є окиснювачами, які в крові викликають перетворення гемоглобіну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200" cap="none" dirty="0">
                <a:latin typeface="Arial" panose="020B0604020202020204" pitchFamily="34" charset="0"/>
                <a:cs typeface="Arial" panose="020B0604020202020204" pitchFamily="34" charset="0"/>
              </a:rPr>
              <a:t>на метгемоглобін, </a:t>
            </a:r>
            <a:r>
              <a:rPr lang="uk-UA" sz="22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окиснюючи</a:t>
            </a:r>
            <a:r>
              <a:rPr lang="uk-UA" sz="22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cap="none" dirty="0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de-DE" sz="2200" cap="none" baseline="30000" dirty="0">
                <a:latin typeface="Arial" panose="020B0604020202020204" pitchFamily="34" charset="0"/>
                <a:cs typeface="Arial" panose="020B0604020202020204" pitchFamily="34" charset="0"/>
              </a:rPr>
              <a:t>+2</a:t>
            </a:r>
            <a:r>
              <a:rPr lang="de-DE" sz="22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200" cap="none" dirty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de-DE" sz="2200" cap="none" dirty="0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de-DE" sz="2200" cap="none" baseline="30000" dirty="0">
                <a:latin typeface="Arial" panose="020B0604020202020204" pitchFamily="34" charset="0"/>
                <a:cs typeface="Arial" panose="020B0604020202020204" pitchFamily="34" charset="0"/>
              </a:rPr>
              <a:t>+3</a:t>
            </a:r>
            <a:r>
              <a:rPr lang="de-DE" sz="2200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k-UA" sz="22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uk-UA" sz="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200" cap="none" dirty="0">
                <a:latin typeface="Arial" panose="020B0604020202020204" pitchFamily="34" charset="0"/>
                <a:cs typeface="Arial" panose="020B0604020202020204" pitchFamily="34" charset="0"/>
              </a:rPr>
              <a:t>Синильна кислота, яка має спорідненість до </a:t>
            </a:r>
            <a:r>
              <a:rPr lang="de-DE" sz="2200" cap="none" dirty="0" err="1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uk-UA" sz="2200" cap="none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DE" sz="2200" cap="none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uk-UA" sz="2200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200" cap="none" dirty="0">
                <a:latin typeface="Arial" panose="020B0604020202020204" pitchFamily="34" charset="0"/>
                <a:cs typeface="Arial" panose="020B0604020202020204" pitchFamily="34" charset="0"/>
              </a:rPr>
              <a:t>вступає у зв’язок до метгемоглобіну, утворюючи </a:t>
            </a:r>
            <a:r>
              <a:rPr lang="uk-UA" sz="22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ціанметгемоглобін</a:t>
            </a:r>
            <a:r>
              <a:rPr lang="uk-UA" sz="2200" cap="none" dirty="0">
                <a:latin typeface="Arial" panose="020B0604020202020204" pitchFamily="34" charset="0"/>
                <a:cs typeface="Arial" panose="020B0604020202020204" pitchFamily="34" charset="0"/>
              </a:rPr>
              <a:t>‚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200" cap="none" dirty="0">
                <a:latin typeface="Arial" panose="020B0604020202020204" pitchFamily="34" charset="0"/>
                <a:cs typeface="Arial" panose="020B0604020202020204" pitchFamily="34" charset="0"/>
              </a:rPr>
              <a:t>що створює умови для звільнення дихальних ферментів тканин.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200" cap="none" dirty="0">
                <a:latin typeface="Arial" panose="020B0604020202020204" pitchFamily="34" charset="0"/>
                <a:cs typeface="Arial" panose="020B0604020202020204" pitchFamily="34" charset="0"/>
              </a:rPr>
              <a:t>Таким чином, з одного боку </a:t>
            </a:r>
            <a:r>
              <a:rPr lang="uk-UA" sz="22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попереджується</a:t>
            </a:r>
            <a:r>
              <a:rPr lang="uk-UA" sz="2200" cap="none" dirty="0">
                <a:latin typeface="Arial" panose="020B0604020202020204" pitchFamily="34" charset="0"/>
                <a:cs typeface="Arial" panose="020B0604020202020204" pitchFamily="34" charset="0"/>
              </a:rPr>
              <a:t> блокада тканинного дихання,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200" cap="none" dirty="0">
                <a:latin typeface="Arial" panose="020B0604020202020204" pitchFamily="34" charset="0"/>
                <a:cs typeface="Arial" panose="020B0604020202020204" pitchFamily="34" charset="0"/>
              </a:rPr>
              <a:t>а з іншого – деблокується </a:t>
            </a:r>
            <a:r>
              <a:rPr lang="uk-UA" sz="22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цитохромоксидаза</a:t>
            </a:r>
            <a:r>
              <a:rPr lang="uk-UA" sz="2200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200" cap="none" dirty="0">
                <a:latin typeface="Arial" panose="020B0604020202020204" pitchFamily="34" charset="0"/>
                <a:cs typeface="Arial" panose="020B0604020202020204" pitchFamily="34" charset="0"/>
              </a:rPr>
              <a:t>Це сприяє відновленню порушеного тканинного дихання.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200" cap="none" dirty="0">
                <a:latin typeface="Arial" panose="020B0604020202020204" pitchFamily="34" charset="0"/>
                <a:cs typeface="Arial" panose="020B0604020202020204" pitchFamily="34" charset="0"/>
              </a:rPr>
              <a:t>Реакція утворення </a:t>
            </a:r>
            <a:r>
              <a:rPr lang="uk-UA" sz="22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ціанметгемоглобіну</a:t>
            </a:r>
            <a:r>
              <a:rPr lang="uk-UA" sz="22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2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зворотня</a:t>
            </a:r>
            <a:r>
              <a:rPr lang="uk-UA" sz="2200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200" cap="none" dirty="0">
                <a:latin typeface="Arial" panose="020B0604020202020204" pitchFamily="34" charset="0"/>
                <a:cs typeface="Arial" panose="020B0604020202020204" pitchFamily="34" charset="0"/>
              </a:rPr>
              <a:t>з часом він розпадається із звільненням ціанової групи,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200" cap="none" dirty="0">
                <a:latin typeface="Arial" panose="020B0604020202020204" pitchFamily="34" charset="0"/>
                <a:cs typeface="Arial" panose="020B0604020202020204" pitchFamily="34" charset="0"/>
              </a:rPr>
              <a:t>тому треба вживати інші антидоти, які виведуть отруту з організму. </a:t>
            </a:r>
          </a:p>
        </p:txBody>
      </p:sp>
    </p:spTree>
    <p:extLst>
      <p:ext uri="{BB962C8B-B14F-4D97-AF65-F5344CB8AC3E}">
        <p14:creationId xmlns:p14="http://schemas.microsoft.com/office/powerpoint/2010/main" val="1431363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03852" y="111966"/>
            <a:ext cx="10992628" cy="609195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2) Препарати, які зв’язують отруту: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b="1" i="1" cap="none" dirty="0">
                <a:latin typeface="Arial" panose="020B0604020202020204" pitchFamily="34" charset="0"/>
                <a:cs typeface="Arial" panose="020B0604020202020204" pitchFamily="34" charset="0"/>
              </a:rPr>
              <a:t>глюкоза, </a:t>
            </a:r>
            <a:r>
              <a:rPr lang="uk-UA" sz="2400" b="1" i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політіонати</a:t>
            </a:r>
            <a:r>
              <a:rPr lang="uk-UA" sz="2400" b="1" i="1" cap="none" dirty="0">
                <a:latin typeface="Arial" panose="020B0604020202020204" pitchFamily="34" charset="0"/>
                <a:cs typeface="Arial" panose="020B0604020202020204" pitchFamily="34" charset="0"/>
              </a:rPr>
              <a:t>, колоїдна сірка.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Глюкоза, завдяки наявності альдегідної групи,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з’єднується із синильною кислотою, яка міститься в крові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і утворює малотоксичну </a:t>
            </a:r>
            <a:r>
              <a:rPr lang="uk-UA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ціангідринову</a:t>
            </a: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сполуку.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Глюкоза також, має не тільки </a:t>
            </a:r>
            <a:r>
              <a:rPr lang="uk-UA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антидотні</a:t>
            </a: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властивості,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але і </a:t>
            </a:r>
            <a:r>
              <a:rPr lang="uk-UA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загальноантитоксичний</a:t>
            </a: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характер дії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(використовується при різноманітних гострих отруєннях).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Застосовується у вигляді 25-40%-ого розчину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20-40 мл внутрішньовенно, або сумісно з </a:t>
            </a:r>
            <a:r>
              <a:rPr lang="uk-UA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антиціаном</a:t>
            </a: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Із групи </a:t>
            </a:r>
            <a:r>
              <a:rPr lang="uk-UA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сульфуровмісних</a:t>
            </a: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речовин застосовують </a:t>
            </a:r>
            <a:r>
              <a:rPr lang="uk-UA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натрій тіосульфат. </a:t>
            </a:r>
            <a:r>
              <a:rPr lang="uk-UA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Антидотна</a:t>
            </a: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дія його базується на здатності вступати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у реакцію із синильною кислотою з утворенням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малотоксичних </a:t>
            </a:r>
            <a:r>
              <a:rPr lang="uk-UA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роданістих</a:t>
            </a: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сполук</a:t>
            </a: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05" y="5336303"/>
            <a:ext cx="6793321" cy="152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17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5164" y="412562"/>
            <a:ext cx="10756256" cy="5130988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uk-UA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Антидоти комбінованої дії</a:t>
            </a: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: до цієї групи відноситься антидот </a:t>
            </a:r>
            <a:r>
              <a:rPr lang="uk-UA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антиціан</a:t>
            </a: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, який має окиснювальні властивості, тобто перетворює оксигемоглобін в метгемоглобін, а також містить </a:t>
            </a:r>
            <a:r>
              <a:rPr lang="uk-UA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Сульфур</a:t>
            </a: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який зв’язує синильну кислоту і виводить її з організму.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uk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При отруєнні перше введення </a:t>
            </a:r>
            <a:r>
              <a:rPr lang="uk-UA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антиціану</a:t>
            </a: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проводиться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у вигляді 20%-ого розчину в об’ємі 0,75</a:t>
            </a:r>
            <a:r>
              <a:rPr lang="ru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-1,0</a:t>
            </a: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мл внутрішньовенно.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uk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При такому введенні препарат розчиняють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у 10 мл 25-40%-ого розчину глюкози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або 0,</a:t>
            </a:r>
            <a:r>
              <a:rPr lang="ru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%-</a:t>
            </a:r>
            <a:r>
              <a:rPr lang="uk-UA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ому</a:t>
            </a: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розчині натрію хлориду.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uk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Потенціюванню дії </a:t>
            </a:r>
            <a:r>
              <a:rPr lang="uk-UA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антиціану</a:t>
            </a: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сприяє введення натрію</a:t>
            </a:r>
            <a:r>
              <a:rPr lang="ru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тіосульфату. 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3484169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398</TotalTime>
  <Words>1390</Words>
  <Application>Microsoft Office PowerPoint</Application>
  <PresentationFormat>Широкоэкранный</PresentationFormat>
  <Paragraphs>214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Tw Cen MT</vt:lpstr>
      <vt:lpstr>Капля</vt:lpstr>
      <vt:lpstr>   Лекція  Отруєння кислотами та лугами, сполуками важких металів та АРСЕНУ</vt:lpstr>
      <vt:lpstr>План</vt:lpstr>
      <vt:lpstr>Класифікація кислот</vt:lpstr>
      <vt:lpstr>Отруєння кислотами.  Перша допомога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Класифікація лугів</vt:lpstr>
      <vt:lpstr>Презентация PowerPoint</vt:lpstr>
      <vt:lpstr>Класифікація важкх металів. </vt:lpstr>
      <vt:lpstr>Презентация PowerPoint</vt:lpstr>
      <vt:lpstr>Презентация PowerPoint</vt:lpstr>
      <vt:lpstr>Отруєння Арсеном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Отруєння кислотами та лугами, сполуками  важких металів та миш’яку</dc:title>
  <dc:creator>Yulia Petrusha</dc:creator>
  <cp:lastModifiedBy>Gencheva.Viktoriia@renters.mans.edu.pl Gencheva</cp:lastModifiedBy>
  <cp:revision>85</cp:revision>
  <dcterms:created xsi:type="dcterms:W3CDTF">2021-03-18T16:42:15Z</dcterms:created>
  <dcterms:modified xsi:type="dcterms:W3CDTF">2025-10-08T07:55:53Z</dcterms:modified>
</cp:coreProperties>
</file>