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4" r:id="rId11"/>
    <p:sldId id="267" r:id="rId12"/>
    <p:sldId id="266" r:id="rId13"/>
    <p:sldId id="268" r:id="rId14"/>
    <p:sldId id="269" r:id="rId15"/>
    <p:sldId id="272" r:id="rId16"/>
    <p:sldId id="274" r:id="rId17"/>
    <p:sldId id="273" r:id="rId18"/>
    <p:sldId id="275" r:id="rId19"/>
    <p:sldId id="276" r:id="rId20"/>
    <p:sldId id="277" r:id="rId21"/>
    <p:sldId id="278" r:id="rId22"/>
    <p:sldId id="280" r:id="rId23"/>
    <p:sldId id="279" r:id="rId24"/>
    <p:sldId id="282" r:id="rId25"/>
    <p:sldId id="281" r:id="rId26"/>
    <p:sldId id="284" r:id="rId27"/>
    <p:sldId id="283" r:id="rId28"/>
    <p:sldId id="285" r:id="rId29"/>
    <p:sldId id="286" r:id="rId30"/>
    <p:sldId id="288" r:id="rId31"/>
    <p:sldId id="287" r:id="rId32"/>
    <p:sldId id="289" r:id="rId33"/>
    <p:sldId id="291" r:id="rId34"/>
    <p:sldId id="292" r:id="rId35"/>
    <p:sldId id="290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76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A525595-59FA-4B1A-91E1-62158AD37052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57F1246-F4E2-4DFD-A6C9-615FA6A88D2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21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595-59FA-4B1A-91E1-62158AD37052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1246-F4E2-4DFD-A6C9-615FA6A88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45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595-59FA-4B1A-91E1-62158AD37052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1246-F4E2-4DFD-A6C9-615FA6A88D2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24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595-59FA-4B1A-91E1-62158AD37052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1246-F4E2-4DFD-A6C9-615FA6A88D2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705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595-59FA-4B1A-91E1-62158AD37052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1246-F4E2-4DFD-A6C9-615FA6A88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487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595-59FA-4B1A-91E1-62158AD37052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1246-F4E2-4DFD-A6C9-615FA6A88D2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951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595-59FA-4B1A-91E1-62158AD37052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1246-F4E2-4DFD-A6C9-615FA6A88D2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960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595-59FA-4B1A-91E1-62158AD37052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1246-F4E2-4DFD-A6C9-615FA6A88D2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301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595-59FA-4B1A-91E1-62158AD37052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1246-F4E2-4DFD-A6C9-615FA6A88D2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25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595-59FA-4B1A-91E1-62158AD37052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1246-F4E2-4DFD-A6C9-615FA6A88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15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595-59FA-4B1A-91E1-62158AD37052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1246-F4E2-4DFD-A6C9-615FA6A88D2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44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595-59FA-4B1A-91E1-62158AD37052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1246-F4E2-4DFD-A6C9-615FA6A88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73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595-59FA-4B1A-91E1-62158AD37052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1246-F4E2-4DFD-A6C9-615FA6A88D2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675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595-59FA-4B1A-91E1-62158AD37052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1246-F4E2-4DFD-A6C9-615FA6A88D2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69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595-59FA-4B1A-91E1-62158AD37052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1246-F4E2-4DFD-A6C9-615FA6A88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2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595-59FA-4B1A-91E1-62158AD37052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1246-F4E2-4DFD-A6C9-615FA6A88D2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90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595-59FA-4B1A-91E1-62158AD37052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1246-F4E2-4DFD-A6C9-615FA6A88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83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525595-59FA-4B1A-91E1-62158AD37052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7F1246-F4E2-4DFD-A6C9-615FA6A88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31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591141"/>
          </a:xfrm>
        </p:spPr>
        <p:txBody>
          <a:bodyPr/>
          <a:lstStyle/>
          <a:p>
            <a:r>
              <a:rPr lang="ru-RU" dirty="0"/>
              <a:t>Заходи </a:t>
            </a:r>
            <a:r>
              <a:rPr lang="ru-RU" dirty="0" err="1"/>
              <a:t>зниження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біологічних</a:t>
            </a:r>
            <a:r>
              <a:rPr lang="ru-RU" dirty="0"/>
              <a:t> </a:t>
            </a:r>
            <a:r>
              <a:rPr lang="ru-RU" dirty="0" err="1"/>
              <a:t>ризиків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25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772682" cy="5854849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/>
              <a:t>Матеріали</a:t>
            </a:r>
            <a:r>
              <a:rPr lang="ru-RU" sz="2800" dirty="0"/>
              <a:t>, </a:t>
            </a:r>
            <a:r>
              <a:rPr lang="ru-RU" sz="2800" dirty="0" err="1"/>
              <a:t>властивості</a:t>
            </a:r>
            <a:r>
              <a:rPr lang="ru-RU" sz="2800" dirty="0"/>
              <a:t> </a:t>
            </a:r>
            <a:r>
              <a:rPr lang="ru-RU" sz="2800" dirty="0" err="1"/>
              <a:t>яких</a:t>
            </a:r>
            <a:r>
              <a:rPr lang="ru-RU" sz="2800" dirty="0"/>
              <a:t> </a:t>
            </a:r>
            <a:r>
              <a:rPr lang="ru-RU" sz="2800" dirty="0" err="1"/>
              <a:t>були</a:t>
            </a:r>
            <a:r>
              <a:rPr lang="ru-RU" sz="2800" dirty="0"/>
              <a:t> </a:t>
            </a:r>
            <a:r>
              <a:rPr lang="ru-RU" sz="2800" dirty="0" err="1"/>
              <a:t>вивчені</a:t>
            </a:r>
            <a:r>
              <a:rPr lang="ru-RU" sz="2800" dirty="0"/>
              <a:t> й </a:t>
            </a:r>
            <a:r>
              <a:rPr lang="ru-RU" sz="2800" dirty="0" err="1"/>
              <a:t>опубліковані</a:t>
            </a:r>
            <a:r>
              <a:rPr lang="ru-RU" sz="2800" dirty="0"/>
              <a:t> в журналах, </a:t>
            </a:r>
            <a:r>
              <a:rPr lang="ru-RU" sz="2800" dirty="0" err="1"/>
              <a:t>повинні</a:t>
            </a:r>
            <a:r>
              <a:rPr lang="ru-RU" sz="2800" dirty="0"/>
              <a:t> </a:t>
            </a:r>
            <a:r>
              <a:rPr lang="ru-RU" sz="2800" dirty="0" err="1"/>
              <a:t>зберігатися</a:t>
            </a:r>
            <a:r>
              <a:rPr lang="ru-RU" sz="2800" dirty="0"/>
              <a:t> для того,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забезпечувати</a:t>
            </a:r>
            <a:r>
              <a:rPr lang="ru-RU" sz="2800" dirty="0"/>
              <a:t> доступ до них </a:t>
            </a:r>
            <a:r>
              <a:rPr lang="ru-RU" sz="2800" dirty="0" err="1"/>
              <a:t>вченим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бажають</a:t>
            </a:r>
            <a:r>
              <a:rPr lang="ru-RU" sz="2800" dirty="0"/>
              <a:t> </a:t>
            </a:r>
            <a:r>
              <a:rPr lang="ru-RU" sz="2800" dirty="0" err="1"/>
              <a:t>вивчати</a:t>
            </a:r>
            <a:r>
              <a:rPr lang="ru-RU" sz="2800" dirty="0"/>
              <a:t>, </a:t>
            </a:r>
            <a:r>
              <a:rPr lang="ru-RU" sz="2800" dirty="0" err="1"/>
              <a:t>перевіряти</a:t>
            </a:r>
            <a:r>
              <a:rPr lang="ru-RU" sz="2800" dirty="0"/>
              <a:t> і </a:t>
            </a:r>
            <a:r>
              <a:rPr lang="ru-RU" sz="2800" dirty="0" err="1"/>
              <a:t>розширяти</a:t>
            </a:r>
            <a:r>
              <a:rPr lang="ru-RU" sz="2800" dirty="0"/>
              <a:t> </a:t>
            </a:r>
            <a:r>
              <a:rPr lang="ru-RU" sz="2800" dirty="0" err="1"/>
              <a:t>знання</a:t>
            </a:r>
            <a:r>
              <a:rPr lang="ru-RU" sz="2800" dirty="0"/>
              <a:t>. </a:t>
            </a:r>
            <a:r>
              <a:rPr lang="ru-RU" sz="2800" dirty="0" err="1"/>
              <a:t>Матеріали</a:t>
            </a:r>
            <a:r>
              <a:rPr lang="ru-RU" sz="2800" dirty="0"/>
              <a:t>, </a:t>
            </a:r>
            <a:r>
              <a:rPr lang="ru-RU" sz="2800" dirty="0" err="1"/>
              <a:t>існування</a:t>
            </a:r>
            <a:r>
              <a:rPr lang="ru-RU" sz="2800" dirty="0"/>
              <a:t> </a:t>
            </a:r>
            <a:r>
              <a:rPr lang="ru-RU" sz="2800" dirty="0" err="1"/>
              <a:t>яких</a:t>
            </a:r>
            <a:r>
              <a:rPr lang="ru-RU" sz="2800" dirty="0"/>
              <a:t> </a:t>
            </a:r>
            <a:r>
              <a:rPr lang="ru-RU" sz="2800" dirty="0" err="1"/>
              <a:t>створює</a:t>
            </a:r>
            <a:r>
              <a:rPr lang="ru-RU" sz="2800" dirty="0"/>
              <a:t> </a:t>
            </a:r>
            <a:r>
              <a:rPr lang="ru-RU" sz="2800" dirty="0" err="1"/>
              <a:t>загрозу</a:t>
            </a:r>
            <a:r>
              <a:rPr lang="ru-RU" sz="2800" dirty="0"/>
              <a:t> до людей, </a:t>
            </a:r>
            <a:r>
              <a:rPr lang="ru-RU" sz="2800" dirty="0" err="1"/>
              <a:t>сільського</a:t>
            </a:r>
            <a:r>
              <a:rPr lang="ru-RU" sz="2800" dirty="0"/>
              <a:t> </a:t>
            </a:r>
            <a:r>
              <a:rPr lang="ru-RU" sz="2800" dirty="0" err="1"/>
              <a:t>господарства</a:t>
            </a:r>
            <a:r>
              <a:rPr lang="ru-RU" sz="2800" dirty="0"/>
              <a:t>, </a:t>
            </a:r>
            <a:r>
              <a:rPr lang="ru-RU" sz="2800" dirty="0" err="1"/>
              <a:t>тваринництва</a:t>
            </a:r>
            <a:r>
              <a:rPr lang="ru-RU" sz="2800" dirty="0"/>
              <a:t> і </a:t>
            </a:r>
            <a:r>
              <a:rPr lang="ru-RU" sz="2800" dirty="0" err="1"/>
              <a:t>навколишнього</a:t>
            </a:r>
            <a:r>
              <a:rPr lang="ru-RU" sz="2800" dirty="0"/>
              <a:t> </a:t>
            </a:r>
            <a:r>
              <a:rPr lang="ru-RU" sz="2800" dirty="0" err="1"/>
              <a:t>середовища</a:t>
            </a:r>
            <a:r>
              <a:rPr lang="ru-RU" sz="2800" dirty="0"/>
              <a:t>, </a:t>
            </a:r>
            <a:r>
              <a:rPr lang="ru-RU" sz="2800" dirty="0" err="1"/>
              <a:t>повинні</a:t>
            </a:r>
            <a:r>
              <a:rPr lang="ru-RU" sz="2800" dirty="0"/>
              <a:t> бути </a:t>
            </a:r>
            <a:r>
              <a:rPr lang="ru-RU" sz="2800" dirty="0" err="1"/>
              <a:t>надійно</a:t>
            </a:r>
            <a:r>
              <a:rPr lang="ru-RU" sz="2800" dirty="0"/>
              <a:t> </a:t>
            </a:r>
            <a:r>
              <a:rPr lang="ru-RU" sz="2800" dirty="0" err="1"/>
              <a:t>захищені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розповсюдження</a:t>
            </a:r>
            <a:r>
              <a:rPr lang="ru-RU" sz="2800" dirty="0"/>
              <a:t> і </a:t>
            </a:r>
            <a:r>
              <a:rPr lang="ru-RU" sz="2800" dirty="0" err="1"/>
              <a:t>використання</a:t>
            </a:r>
            <a:r>
              <a:rPr lang="ru-RU" sz="2800" dirty="0"/>
              <a:t> не за </a:t>
            </a:r>
            <a:r>
              <a:rPr lang="ru-RU" sz="2800" dirty="0" err="1"/>
              <a:t>призначенням</a:t>
            </a:r>
            <a:r>
              <a:rPr lang="ru-RU" sz="2800" dirty="0"/>
              <a:t>,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знищені</a:t>
            </a:r>
            <a:r>
              <a:rPr lang="ru-RU" sz="2800" dirty="0"/>
              <a:t>. </a:t>
            </a:r>
            <a:r>
              <a:rPr lang="ru-RU" sz="2800" dirty="0" err="1"/>
              <a:t>Кандидати</a:t>
            </a:r>
            <a:r>
              <a:rPr lang="ru-RU" sz="2800" dirty="0"/>
              <a:t> на </a:t>
            </a:r>
            <a:r>
              <a:rPr lang="ru-RU" sz="2800" dirty="0" err="1"/>
              <a:t>знищення</a:t>
            </a:r>
            <a:r>
              <a:rPr lang="ru-RU" sz="2800" dirty="0"/>
              <a:t> </a:t>
            </a:r>
            <a:r>
              <a:rPr lang="ru-RU" sz="2800" dirty="0" err="1"/>
              <a:t>включають</a:t>
            </a:r>
            <a:r>
              <a:rPr lang="ru-RU" sz="2800" dirty="0"/>
              <a:t> </a:t>
            </a:r>
            <a:r>
              <a:rPr lang="ru-RU" sz="2800" dirty="0" err="1"/>
              <a:t>репліки</a:t>
            </a:r>
            <a:r>
              <a:rPr lang="ru-RU" sz="2800" dirty="0"/>
              <a:t> </a:t>
            </a:r>
            <a:r>
              <a:rPr lang="ru-RU" sz="2800" dirty="0" err="1"/>
              <a:t>ізолятів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більше</a:t>
            </a:r>
            <a:r>
              <a:rPr lang="ru-RU" sz="2800" dirty="0"/>
              <a:t> не </a:t>
            </a:r>
            <a:r>
              <a:rPr lang="ru-RU" sz="2800" dirty="0" err="1"/>
              <a:t>використовуються</a:t>
            </a:r>
            <a:r>
              <a:rPr lang="ru-RU" sz="2800" dirty="0"/>
              <a:t>, </a:t>
            </a:r>
            <a:r>
              <a:rPr lang="ru-RU" sz="2800" dirty="0" err="1"/>
              <a:t>матеріали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не </a:t>
            </a:r>
            <a:r>
              <a:rPr lang="ru-RU" sz="2800" dirty="0" err="1"/>
              <a:t>зберігалися</a:t>
            </a:r>
            <a:r>
              <a:rPr lang="ru-RU" sz="2800" dirty="0"/>
              <a:t> </a:t>
            </a:r>
            <a:r>
              <a:rPr lang="ru-RU" sz="2800" dirty="0" err="1"/>
              <a:t>належним</a:t>
            </a:r>
            <a:r>
              <a:rPr lang="ru-RU" sz="2800" dirty="0"/>
              <a:t> чином і </a:t>
            </a:r>
            <a:r>
              <a:rPr lang="ru-RU" sz="2800" dirty="0" err="1"/>
              <a:t>матеріали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більш</a:t>
            </a:r>
            <a:r>
              <a:rPr lang="ru-RU" sz="2800" dirty="0"/>
              <a:t> не є </a:t>
            </a:r>
            <a:r>
              <a:rPr lang="ru-RU" sz="2800" dirty="0" err="1"/>
              <a:t>життєздатними</a:t>
            </a:r>
            <a:r>
              <a:rPr lang="ru-RU" sz="2800" dirty="0"/>
              <a:t>, </a:t>
            </a:r>
            <a:r>
              <a:rPr lang="ru-RU" sz="2800" dirty="0" err="1"/>
              <a:t>патогенними</a:t>
            </a:r>
            <a:r>
              <a:rPr lang="ru-RU" sz="2800" dirty="0"/>
              <a:t>, </a:t>
            </a:r>
            <a:r>
              <a:rPr lang="ru-RU" sz="2800" dirty="0" err="1"/>
              <a:t>були</a:t>
            </a:r>
            <a:r>
              <a:rPr lang="ru-RU" sz="2800" dirty="0"/>
              <a:t> </a:t>
            </a:r>
            <a:r>
              <a:rPr lang="ru-RU" sz="2800" dirty="0" err="1"/>
              <a:t>контаміновані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не </a:t>
            </a:r>
            <a:r>
              <a:rPr lang="ru-RU" sz="2800" dirty="0" err="1"/>
              <a:t>промарковані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30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804955" cy="5854849"/>
          </a:xfrm>
        </p:spPr>
        <p:txBody>
          <a:bodyPr/>
          <a:lstStyle/>
          <a:p>
            <a:pPr algn="just"/>
            <a:r>
              <a:rPr lang="ru-RU" sz="2800" dirty="0" err="1"/>
              <a:t>Більшість</a:t>
            </a:r>
            <a:r>
              <a:rPr lang="ru-RU" sz="2800" dirty="0"/>
              <a:t> культур, </a:t>
            </a:r>
            <a:r>
              <a:rPr lang="ru-RU" sz="2800" dirty="0" err="1"/>
              <a:t>колекцій</a:t>
            </a:r>
            <a:r>
              <a:rPr lang="ru-RU" sz="2800" dirty="0"/>
              <a:t> та </a:t>
            </a:r>
            <a:r>
              <a:rPr lang="ru-RU" sz="2800" dirty="0" err="1"/>
              <a:t>матеріалів</a:t>
            </a:r>
            <a:r>
              <a:rPr lang="ru-RU" sz="2800" dirty="0"/>
              <a:t> </a:t>
            </a:r>
            <a:r>
              <a:rPr lang="ru-RU" sz="2800" dirty="0" err="1"/>
              <a:t>зберігаються</a:t>
            </a:r>
            <a:r>
              <a:rPr lang="ru-RU" sz="2800" dirty="0"/>
              <a:t> в </a:t>
            </a:r>
            <a:r>
              <a:rPr lang="ru-RU" sz="2800" dirty="0" err="1"/>
              <a:t>лабораторіях</a:t>
            </a:r>
            <a:r>
              <a:rPr lang="ru-RU" sz="2800" dirty="0"/>
              <a:t> у </a:t>
            </a:r>
            <a:r>
              <a:rPr lang="ru-RU" sz="2800" dirty="0" err="1"/>
              <a:t>визначених</a:t>
            </a:r>
            <a:r>
              <a:rPr lang="ru-RU" sz="2800" dirty="0"/>
              <a:t> </a:t>
            </a:r>
            <a:r>
              <a:rPr lang="ru-RU" sz="2800" dirty="0" err="1"/>
              <a:t>умовах</a:t>
            </a:r>
            <a:r>
              <a:rPr lang="ru-RU" sz="2800" dirty="0"/>
              <a:t> </a:t>
            </a:r>
            <a:r>
              <a:rPr lang="ru-RU" sz="2800" dirty="0" err="1"/>
              <a:t>залежно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тимчасової</a:t>
            </a:r>
            <a:r>
              <a:rPr lang="ru-RU" sz="2800" dirty="0"/>
              <a:t> та </a:t>
            </a:r>
            <a:r>
              <a:rPr lang="ru-RU" sz="2800" dirty="0" err="1"/>
              <a:t>індивідуальної</a:t>
            </a:r>
            <a:r>
              <a:rPr lang="ru-RU" sz="2800" dirty="0"/>
              <a:t> </a:t>
            </a:r>
            <a:r>
              <a:rPr lang="ru-RU" sz="2800" dirty="0" err="1"/>
              <a:t>вартості</a:t>
            </a:r>
            <a:r>
              <a:rPr lang="ru-RU" sz="2800" dirty="0"/>
              <a:t>, і </a:t>
            </a:r>
            <a:r>
              <a:rPr lang="ru-RU" sz="2800" dirty="0" err="1"/>
              <a:t>збираються</a:t>
            </a:r>
            <a:r>
              <a:rPr lang="ru-RU" sz="2800" dirty="0"/>
              <a:t> </a:t>
            </a:r>
            <a:r>
              <a:rPr lang="ru-RU" sz="2800" dirty="0" err="1"/>
              <a:t>відповідно</a:t>
            </a:r>
            <a:r>
              <a:rPr lang="ru-RU" sz="2800" dirty="0"/>
              <a:t> до </a:t>
            </a:r>
            <a:r>
              <a:rPr lang="ru-RU" sz="2800" dirty="0" err="1"/>
              <a:t>інтересів</a:t>
            </a:r>
            <a:r>
              <a:rPr lang="ru-RU" sz="2800" dirty="0"/>
              <a:t> </a:t>
            </a:r>
            <a:r>
              <a:rPr lang="ru-RU" sz="2800" dirty="0" err="1"/>
              <a:t>дослідників</a:t>
            </a:r>
            <a:r>
              <a:rPr lang="ru-RU" sz="2800" dirty="0"/>
              <a:t>. Вони </a:t>
            </a:r>
            <a:r>
              <a:rPr lang="ru-RU" sz="2800" dirty="0" err="1"/>
              <a:t>займають</a:t>
            </a:r>
            <a:r>
              <a:rPr lang="ru-RU" sz="2800" dirty="0"/>
              <a:t> </a:t>
            </a:r>
            <a:r>
              <a:rPr lang="ru-RU" sz="2800" dirty="0" err="1"/>
              <a:t>певний</a:t>
            </a:r>
            <a:r>
              <a:rPr lang="ru-RU" sz="2800" dirty="0"/>
              <a:t> </a:t>
            </a:r>
            <a:r>
              <a:rPr lang="ru-RU" sz="2800" dirty="0" err="1"/>
              <a:t>простір</a:t>
            </a:r>
            <a:r>
              <a:rPr lang="ru-RU" sz="2800" dirty="0"/>
              <a:t> і, як правило, не </a:t>
            </a:r>
            <a:r>
              <a:rPr lang="ru-RU" sz="2800" dirty="0" err="1"/>
              <a:t>архівуються</a:t>
            </a:r>
            <a:r>
              <a:rPr lang="ru-RU" sz="2800" dirty="0"/>
              <a:t>, і не </a:t>
            </a:r>
            <a:r>
              <a:rPr lang="ru-RU" sz="2800" dirty="0" err="1"/>
              <a:t>зберігаються</a:t>
            </a:r>
            <a:r>
              <a:rPr lang="ru-RU" sz="2800" dirty="0"/>
              <a:t> </a:t>
            </a:r>
            <a:r>
              <a:rPr lang="ru-RU" sz="2800" dirty="0" err="1"/>
              <a:t>після</a:t>
            </a:r>
            <a:r>
              <a:rPr lang="ru-RU" sz="2800" dirty="0"/>
              <a:t> того як </a:t>
            </a:r>
            <a:r>
              <a:rPr lang="ru-RU" sz="2800" dirty="0" err="1"/>
              <a:t>ті</a:t>
            </a:r>
            <a:r>
              <a:rPr lang="ru-RU" sz="2800" dirty="0"/>
              <a:t>, </a:t>
            </a:r>
            <a:r>
              <a:rPr lang="ru-RU" sz="2800" dirty="0" err="1"/>
              <a:t>хто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збирав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«</a:t>
            </a:r>
            <a:r>
              <a:rPr lang="ru-RU" sz="2800" dirty="0" err="1"/>
              <a:t>створював</a:t>
            </a:r>
            <a:r>
              <a:rPr lang="ru-RU" sz="2800" dirty="0"/>
              <a:t>» </a:t>
            </a:r>
            <a:r>
              <a:rPr lang="ru-RU" sz="2800" dirty="0" err="1"/>
              <a:t>виконали</a:t>
            </a:r>
            <a:r>
              <a:rPr lang="ru-RU" sz="2800" dirty="0"/>
              <a:t> </a:t>
            </a:r>
            <a:r>
              <a:rPr lang="ru-RU" sz="2800" dirty="0" err="1"/>
              <a:t>необхідні</a:t>
            </a:r>
            <a:r>
              <a:rPr lang="ru-RU" sz="2800" dirty="0"/>
              <a:t> </a:t>
            </a:r>
            <a:r>
              <a:rPr lang="ru-RU" sz="2800" dirty="0" err="1"/>
              <a:t>аналізи</a:t>
            </a:r>
            <a:r>
              <a:rPr lang="ru-RU" sz="2800" dirty="0"/>
              <a:t>, </a:t>
            </a:r>
            <a:r>
              <a:rPr lang="ru-RU" sz="2800" dirty="0" err="1"/>
              <a:t>змінили</a:t>
            </a:r>
            <a:r>
              <a:rPr lang="ru-RU" sz="2800" dirty="0"/>
              <a:t> </a:t>
            </a:r>
            <a:r>
              <a:rPr lang="ru-RU" sz="2800" dirty="0" err="1"/>
              <a:t>наукову</a:t>
            </a:r>
            <a:r>
              <a:rPr lang="ru-RU" sz="2800" dirty="0"/>
              <a:t> тему,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залишили</a:t>
            </a:r>
            <a:r>
              <a:rPr lang="ru-RU" sz="2800" dirty="0"/>
              <a:t> заклад. </a:t>
            </a:r>
            <a:r>
              <a:rPr lang="ru-RU" sz="2800" dirty="0" err="1"/>
              <a:t>Оцінка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походження</a:t>
            </a:r>
            <a:r>
              <a:rPr lang="ru-RU" sz="2800" dirty="0"/>
              <a:t>, </a:t>
            </a:r>
            <a:r>
              <a:rPr lang="ru-RU" sz="2800" dirty="0" err="1"/>
              <a:t>наукової</a:t>
            </a:r>
            <a:r>
              <a:rPr lang="ru-RU" sz="2800" dirty="0"/>
              <a:t> та </a:t>
            </a:r>
            <a:r>
              <a:rPr lang="ru-RU" sz="2800" dirty="0" err="1"/>
              <a:t>економічної</a:t>
            </a:r>
            <a:r>
              <a:rPr lang="ru-RU" sz="2800" dirty="0"/>
              <a:t> </a:t>
            </a:r>
            <a:r>
              <a:rPr lang="ru-RU" sz="2800" dirty="0" err="1"/>
              <a:t>цінності</a:t>
            </a:r>
            <a:r>
              <a:rPr lang="ru-RU" sz="2800" dirty="0"/>
              <a:t> </a:t>
            </a:r>
            <a:r>
              <a:rPr lang="ru-RU" sz="2800" dirty="0" err="1"/>
              <a:t>потребує</a:t>
            </a:r>
            <a:r>
              <a:rPr lang="ru-RU" sz="2800" dirty="0"/>
              <a:t> часу, але вони, </a:t>
            </a:r>
            <a:r>
              <a:rPr lang="ru-RU" sz="2800" dirty="0" err="1"/>
              <a:t>ймовірно</a:t>
            </a:r>
            <a:r>
              <a:rPr lang="ru-RU" sz="2800" dirty="0"/>
              <a:t>, не </a:t>
            </a:r>
            <a:r>
              <a:rPr lang="ru-RU" sz="2800" dirty="0" err="1"/>
              <a:t>матимуть</a:t>
            </a:r>
            <a:r>
              <a:rPr lang="ru-RU" sz="2800" dirty="0"/>
              <a:t> </a:t>
            </a:r>
            <a:r>
              <a:rPr lang="ru-RU" sz="2800" dirty="0" err="1"/>
              <a:t>жодної</a:t>
            </a:r>
            <a:r>
              <a:rPr lang="ru-RU" sz="2800" dirty="0"/>
              <a:t> </a:t>
            </a:r>
            <a:r>
              <a:rPr lang="ru-RU" sz="2800" dirty="0" err="1"/>
              <a:t>цінності</a:t>
            </a:r>
            <a:r>
              <a:rPr lang="ru-RU" sz="2800" dirty="0"/>
              <a:t> поза межами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первісного</a:t>
            </a:r>
            <a:r>
              <a:rPr lang="ru-RU" sz="2800" dirty="0"/>
              <a:t> </a:t>
            </a:r>
            <a:r>
              <a:rPr lang="ru-RU" sz="2800" dirty="0" err="1"/>
              <a:t>призначення</a:t>
            </a:r>
            <a:r>
              <a:rPr lang="ru-RU" sz="2800" dirty="0"/>
              <a:t>, і, </a:t>
            </a:r>
            <a:r>
              <a:rPr lang="ru-RU" sz="2800" dirty="0" err="1"/>
              <a:t>отже</a:t>
            </a:r>
            <a:r>
              <a:rPr lang="ru-RU" sz="2800" dirty="0"/>
              <a:t>, не </a:t>
            </a:r>
            <a:r>
              <a:rPr lang="ru-RU" sz="2800" dirty="0" err="1"/>
              <a:t>повинні</a:t>
            </a:r>
            <a:r>
              <a:rPr lang="ru-RU" sz="2800" dirty="0"/>
              <a:t> </a:t>
            </a:r>
            <a:r>
              <a:rPr lang="ru-RU" sz="2800" dirty="0" err="1"/>
              <a:t>розглядатися</a:t>
            </a:r>
            <a:r>
              <a:rPr lang="ru-RU" sz="2800" dirty="0"/>
              <a:t> як ЦБМ,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потребують</a:t>
            </a:r>
            <a:r>
              <a:rPr lang="ru-RU" sz="2800" dirty="0"/>
              <a:t> </a:t>
            </a:r>
            <a:r>
              <a:rPr lang="ru-RU" sz="2800" dirty="0" err="1"/>
              <a:t>додаткового</a:t>
            </a:r>
            <a:r>
              <a:rPr lang="ru-RU" sz="2800" dirty="0"/>
              <a:t> </a:t>
            </a:r>
            <a:r>
              <a:rPr lang="ru-RU" sz="2800" dirty="0" err="1"/>
              <a:t>захисту</a:t>
            </a:r>
            <a:r>
              <a:rPr lang="ru-RU" sz="2800" dirty="0"/>
              <a:t>. Вони </a:t>
            </a:r>
            <a:r>
              <a:rPr lang="ru-RU" sz="2800" dirty="0" err="1"/>
              <a:t>повинні</a:t>
            </a:r>
            <a:r>
              <a:rPr lang="ru-RU" sz="2800" dirty="0"/>
              <a:t> бути </a:t>
            </a:r>
            <a:r>
              <a:rPr lang="ru-RU" sz="2800" dirty="0" err="1"/>
              <a:t>деактивовані</a:t>
            </a:r>
            <a:r>
              <a:rPr lang="ru-RU" sz="2800" dirty="0"/>
              <a:t>, </a:t>
            </a:r>
            <a:r>
              <a:rPr lang="ru-RU" sz="2800" dirty="0" err="1"/>
              <a:t>утилізовані</a:t>
            </a:r>
            <a:r>
              <a:rPr lang="ru-RU" sz="2800" dirty="0"/>
              <a:t>,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знищені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10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772682" cy="585484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/>
              <a:t>Патогени</a:t>
            </a:r>
            <a:r>
              <a:rPr lang="ru-RU" sz="3200" b="1" dirty="0"/>
              <a:t> і </a:t>
            </a:r>
            <a:r>
              <a:rPr lang="ru-RU" sz="3200" b="1" dirty="0" err="1"/>
              <a:t>токсини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pPr algn="just"/>
            <a:r>
              <a:rPr lang="ru-RU" sz="2800" dirty="0" err="1" smtClean="0"/>
              <a:t>Патогени</a:t>
            </a:r>
            <a:r>
              <a:rPr lang="ru-RU" sz="2800" dirty="0" smtClean="0"/>
              <a:t> </a:t>
            </a:r>
            <a:r>
              <a:rPr lang="ru-RU" sz="2800" dirty="0"/>
              <a:t>і </a:t>
            </a:r>
            <a:r>
              <a:rPr lang="ru-RU" sz="2800" dirty="0" err="1"/>
              <a:t>токсини</a:t>
            </a:r>
            <a:r>
              <a:rPr lang="ru-RU" sz="2800" dirty="0"/>
              <a:t> є </a:t>
            </a:r>
            <a:r>
              <a:rPr lang="ru-RU" sz="2800" dirty="0" err="1"/>
              <a:t>групою</a:t>
            </a:r>
            <a:r>
              <a:rPr lang="ru-RU" sz="2800" dirty="0"/>
              <a:t> </a:t>
            </a:r>
            <a:r>
              <a:rPr lang="ru-RU" sz="2800" dirty="0" err="1"/>
              <a:t>агентів</a:t>
            </a:r>
            <a:r>
              <a:rPr lang="ru-RU" sz="2800" dirty="0"/>
              <a:t>, </a:t>
            </a:r>
            <a:r>
              <a:rPr lang="ru-RU" sz="2800" dirty="0" err="1"/>
              <a:t>яким</a:t>
            </a:r>
            <a:r>
              <a:rPr lang="ru-RU" sz="2800" dirty="0"/>
              <a:t> </a:t>
            </a:r>
            <a:r>
              <a:rPr lang="ru-RU" sz="2800" dirty="0" err="1"/>
              <a:t>приділяється</a:t>
            </a:r>
            <a:r>
              <a:rPr lang="ru-RU" sz="2800" dirty="0"/>
              <a:t> </a:t>
            </a:r>
            <a:r>
              <a:rPr lang="ru-RU" sz="2800" dirty="0" err="1"/>
              <a:t>найбільше</a:t>
            </a:r>
            <a:r>
              <a:rPr lang="ru-RU" sz="2800" dirty="0"/>
              <a:t> </a:t>
            </a:r>
            <a:r>
              <a:rPr lang="ru-RU" sz="2800" dirty="0" err="1"/>
              <a:t>уваги</a:t>
            </a:r>
            <a:r>
              <a:rPr lang="ru-RU" sz="2800" dirty="0"/>
              <a:t>, і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дійсно</a:t>
            </a:r>
            <a:r>
              <a:rPr lang="ru-RU" sz="2800" dirty="0"/>
              <a:t> </a:t>
            </a:r>
            <a:r>
              <a:rPr lang="ru-RU" sz="2800" dirty="0" err="1"/>
              <a:t>потребують</a:t>
            </a:r>
            <a:r>
              <a:rPr lang="ru-RU" sz="2800" dirty="0"/>
              <a:t> </a:t>
            </a:r>
            <a:r>
              <a:rPr lang="ru-RU" sz="2800" dirty="0" err="1"/>
              <a:t>захисту</a:t>
            </a:r>
            <a:r>
              <a:rPr lang="ru-RU" sz="2800" dirty="0"/>
              <a:t> в </a:t>
            </a:r>
            <a:r>
              <a:rPr lang="ru-RU" sz="2800" dirty="0" err="1"/>
              <a:t>контексті</a:t>
            </a:r>
            <a:r>
              <a:rPr lang="ru-RU" sz="2800" dirty="0"/>
              <a:t> лабораторного </a:t>
            </a:r>
            <a:r>
              <a:rPr lang="ru-RU" sz="2800" dirty="0" err="1"/>
              <a:t>біозахисту</a:t>
            </a:r>
            <a:r>
              <a:rPr lang="ru-RU" sz="2800" dirty="0"/>
              <a:t>. Вони є </a:t>
            </a:r>
            <a:r>
              <a:rPr lang="ru-RU" sz="2800" dirty="0" err="1"/>
              <a:t>важливою</a:t>
            </a:r>
            <a:r>
              <a:rPr lang="ru-RU" sz="2800" dirty="0"/>
              <a:t> </a:t>
            </a:r>
            <a:r>
              <a:rPr lang="ru-RU" sz="2800" dirty="0" err="1"/>
              <a:t>підгрупою</a:t>
            </a:r>
            <a:r>
              <a:rPr lang="ru-RU" sz="2800" dirty="0"/>
              <a:t> ЦБМ. </a:t>
            </a:r>
            <a:r>
              <a:rPr lang="ru-RU" sz="2800" dirty="0" err="1"/>
              <a:t>Патогени</a:t>
            </a:r>
            <a:r>
              <a:rPr lang="ru-RU" sz="2800" dirty="0"/>
              <a:t> –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природні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генно-</a:t>
            </a:r>
            <a:r>
              <a:rPr lang="ru-RU" sz="2800" dirty="0" err="1"/>
              <a:t>модифіковані</a:t>
            </a:r>
            <a:r>
              <a:rPr lang="ru-RU" sz="2800" dirty="0"/>
              <a:t> </a:t>
            </a:r>
            <a:r>
              <a:rPr lang="ru-RU" sz="2800" dirty="0" err="1"/>
              <a:t>організми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можуть</a:t>
            </a:r>
            <a:r>
              <a:rPr lang="ru-RU" sz="2800" dirty="0"/>
              <a:t> </a:t>
            </a:r>
            <a:r>
              <a:rPr lang="ru-RU" sz="2800" dirty="0" err="1"/>
              <a:t>викликати</a:t>
            </a:r>
            <a:r>
              <a:rPr lang="ru-RU" sz="2800" dirty="0"/>
              <a:t> </a:t>
            </a:r>
            <a:r>
              <a:rPr lang="ru-RU" sz="2800" dirty="0" err="1"/>
              <a:t>епідемії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пандемії</a:t>
            </a:r>
            <a:r>
              <a:rPr lang="ru-RU" sz="2800" dirty="0"/>
              <a:t>. </a:t>
            </a:r>
            <a:r>
              <a:rPr lang="ru-RU" sz="2800" dirty="0" err="1"/>
              <a:t>Токсини</a:t>
            </a:r>
            <a:r>
              <a:rPr lang="ru-RU" sz="2800" dirty="0"/>
              <a:t> –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отруйні</a:t>
            </a:r>
            <a:r>
              <a:rPr lang="ru-RU" sz="2800" dirty="0"/>
              <a:t> </a:t>
            </a:r>
            <a:r>
              <a:rPr lang="ru-RU" sz="2800" dirty="0" err="1"/>
              <a:t>речовини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виробляються</a:t>
            </a:r>
            <a:r>
              <a:rPr lang="ru-RU" sz="2800" dirty="0"/>
              <a:t> </a:t>
            </a:r>
            <a:r>
              <a:rPr lang="ru-RU" sz="2800" dirty="0" err="1"/>
              <a:t>живими</a:t>
            </a:r>
            <a:r>
              <a:rPr lang="ru-RU" sz="2800" dirty="0"/>
              <a:t> </a:t>
            </a:r>
            <a:r>
              <a:rPr lang="ru-RU" sz="2800" dirty="0" err="1"/>
              <a:t>клітинами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організмами</a:t>
            </a:r>
            <a:r>
              <a:rPr lang="ru-RU" sz="2800" dirty="0"/>
              <a:t>. </a:t>
            </a:r>
            <a:r>
              <a:rPr lang="ru-RU" sz="2800" dirty="0" err="1"/>
              <a:t>Патогени</a:t>
            </a:r>
            <a:r>
              <a:rPr lang="ru-RU" sz="2800" dirty="0"/>
              <a:t> і </a:t>
            </a:r>
            <a:r>
              <a:rPr lang="ru-RU" sz="2800" dirty="0" err="1"/>
              <a:t>токсини</a:t>
            </a:r>
            <a:r>
              <a:rPr lang="ru-RU" sz="2800" dirty="0"/>
              <a:t> </a:t>
            </a:r>
            <a:r>
              <a:rPr lang="ru-RU" sz="2800" dirty="0" err="1"/>
              <a:t>потенційно</a:t>
            </a:r>
            <a:r>
              <a:rPr lang="ru-RU" sz="2800" dirty="0"/>
              <a:t> </a:t>
            </a:r>
            <a:r>
              <a:rPr lang="ru-RU" sz="2800" dirty="0" err="1"/>
              <a:t>здатні</a:t>
            </a:r>
            <a:r>
              <a:rPr lang="ru-RU" sz="2800" dirty="0"/>
              <a:t> </a:t>
            </a:r>
            <a:r>
              <a:rPr lang="ru-RU" sz="2800" dirty="0" err="1"/>
              <a:t>чинити</a:t>
            </a:r>
            <a:r>
              <a:rPr lang="ru-RU" sz="2800" dirty="0"/>
              <a:t> </a:t>
            </a:r>
            <a:r>
              <a:rPr lang="ru-RU" sz="2800" dirty="0" err="1"/>
              <a:t>вплив</a:t>
            </a:r>
            <a:r>
              <a:rPr lang="ru-RU" sz="2800" dirty="0"/>
              <a:t> </a:t>
            </a:r>
            <a:r>
              <a:rPr lang="ru-RU" sz="2800" dirty="0" err="1"/>
              <a:t>різного</a:t>
            </a:r>
            <a:r>
              <a:rPr lang="ru-RU" sz="2800" dirty="0"/>
              <a:t> </a:t>
            </a:r>
            <a:r>
              <a:rPr lang="ru-RU" sz="2800" dirty="0" err="1"/>
              <a:t>ступеня</a:t>
            </a:r>
            <a:r>
              <a:rPr lang="ru-RU" sz="2800" dirty="0"/>
              <a:t> (</a:t>
            </a:r>
            <a:r>
              <a:rPr lang="ru-RU" sz="2800" dirty="0" err="1"/>
              <a:t>від</a:t>
            </a:r>
            <a:r>
              <a:rPr lang="ru-RU" sz="2800" dirty="0"/>
              <a:t> легкого до тяжкого) на </a:t>
            </a:r>
            <a:r>
              <a:rPr lang="ru-RU" sz="2800" dirty="0" err="1"/>
              <a:t>здоров´я</a:t>
            </a:r>
            <a:r>
              <a:rPr lang="ru-RU" sz="2800" dirty="0"/>
              <a:t> </a:t>
            </a:r>
            <a:r>
              <a:rPr lang="ru-RU" sz="2800" dirty="0" err="1"/>
              <a:t>населення</a:t>
            </a:r>
            <a:r>
              <a:rPr lang="ru-RU" sz="2800" dirty="0"/>
              <a:t> і на систему </a:t>
            </a:r>
            <a:r>
              <a:rPr lang="ru-RU" sz="2800" dirty="0" err="1"/>
              <a:t>охорони</a:t>
            </a:r>
            <a:r>
              <a:rPr lang="ru-RU" sz="2800" dirty="0"/>
              <a:t> </a:t>
            </a:r>
            <a:r>
              <a:rPr lang="ru-RU" sz="2800" dirty="0" err="1"/>
              <a:t>здоров'я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може</a:t>
            </a:r>
            <a:r>
              <a:rPr lang="ru-RU" sz="2800" dirty="0"/>
              <a:t> </a:t>
            </a:r>
            <a:r>
              <a:rPr lang="ru-RU" sz="2800" dirty="0" err="1"/>
              <a:t>призводити</a:t>
            </a:r>
            <a:r>
              <a:rPr lang="ru-RU" sz="2800" dirty="0"/>
              <a:t> до </a:t>
            </a:r>
            <a:r>
              <a:rPr lang="ru-RU" sz="2800" dirty="0" err="1"/>
              <a:t>соціальних</a:t>
            </a:r>
            <a:r>
              <a:rPr lang="ru-RU" sz="2800" dirty="0"/>
              <a:t> </a:t>
            </a:r>
            <a:r>
              <a:rPr lang="ru-RU" sz="2800" dirty="0" err="1"/>
              <a:t>потрясінь</a:t>
            </a:r>
            <a:r>
              <a:rPr lang="ru-RU" sz="2800" dirty="0"/>
              <a:t> і </a:t>
            </a:r>
            <a:r>
              <a:rPr lang="ru-RU" sz="2800" dirty="0" err="1"/>
              <a:t>економічних</a:t>
            </a:r>
            <a:r>
              <a:rPr lang="ru-RU" sz="2800" dirty="0"/>
              <a:t> </a:t>
            </a:r>
            <a:r>
              <a:rPr lang="ru-RU" sz="2800" dirty="0" err="1"/>
              <a:t>збитків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5728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537882"/>
            <a:ext cx="10718894" cy="6320118"/>
          </a:xfrm>
        </p:spPr>
        <p:txBody>
          <a:bodyPr/>
          <a:lstStyle/>
          <a:p>
            <a:pPr algn="just"/>
            <a:r>
              <a:rPr lang="ru-RU" dirty="0"/>
              <a:t>У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категорію</a:t>
            </a:r>
            <a:r>
              <a:rPr lang="ru-RU" dirty="0"/>
              <a:t> </a:t>
            </a:r>
            <a:r>
              <a:rPr lang="ru-RU" dirty="0" err="1"/>
              <a:t>потрапляють</a:t>
            </a:r>
            <a:r>
              <a:rPr lang="ru-RU" dirty="0"/>
              <a:t> </a:t>
            </a:r>
            <a:r>
              <a:rPr lang="ru-RU" dirty="0" err="1"/>
              <a:t>патогени</a:t>
            </a:r>
            <a:r>
              <a:rPr lang="ru-RU" dirty="0"/>
              <a:t> і </a:t>
            </a:r>
            <a:r>
              <a:rPr lang="ru-RU" dirty="0" err="1"/>
              <a:t>токсини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асоціюються</a:t>
            </a:r>
            <a:r>
              <a:rPr lang="ru-RU" dirty="0"/>
              <a:t> з </a:t>
            </a:r>
            <a:r>
              <a:rPr lang="ru-RU" dirty="0" err="1"/>
              <a:t>біологічної</a:t>
            </a:r>
            <a:r>
              <a:rPr lang="ru-RU" dirty="0"/>
              <a:t> </a:t>
            </a:r>
            <a:r>
              <a:rPr lang="ru-RU" dirty="0" err="1"/>
              <a:t>зброєю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ідентифікуються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використанні</a:t>
            </a:r>
            <a:r>
              <a:rPr lang="ru-RU" dirty="0"/>
              <a:t>. </a:t>
            </a:r>
            <a:r>
              <a:rPr lang="ru-RU" dirty="0" err="1"/>
              <a:t>Певна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агентів</a:t>
            </a:r>
            <a:r>
              <a:rPr lang="ru-RU" dirty="0"/>
              <a:t> є </a:t>
            </a:r>
            <a:r>
              <a:rPr lang="ru-RU" dirty="0" err="1"/>
              <a:t>природними</a:t>
            </a:r>
            <a:r>
              <a:rPr lang="ru-RU" dirty="0"/>
              <a:t> для </a:t>
            </a:r>
            <a:r>
              <a:rPr lang="ru-RU" dirty="0" err="1"/>
              <a:t>ендемічних</a:t>
            </a:r>
            <a:r>
              <a:rPr lang="ru-RU" dirty="0"/>
              <a:t> </a:t>
            </a:r>
            <a:r>
              <a:rPr lang="ru-RU" dirty="0" err="1"/>
              <a:t>ареалів</a:t>
            </a:r>
            <a:r>
              <a:rPr lang="ru-RU" dirty="0"/>
              <a:t>. Але </a:t>
            </a:r>
            <a:r>
              <a:rPr lang="ru-RU" dirty="0" err="1"/>
              <a:t>невідома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біологічних</a:t>
            </a:r>
            <a:r>
              <a:rPr lang="ru-RU" dirty="0"/>
              <a:t> </a:t>
            </a:r>
            <a:r>
              <a:rPr lang="ru-RU" dirty="0" err="1"/>
              <a:t>лабораторій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зберігати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колекціях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формах для </a:t>
            </a:r>
            <a:r>
              <a:rPr lang="ru-RU" dirty="0" err="1"/>
              <a:t>повсякденної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</a:t>
            </a:r>
            <a:r>
              <a:rPr lang="ru-RU" dirty="0" err="1"/>
              <a:t>Останніми</a:t>
            </a:r>
            <a:r>
              <a:rPr lang="ru-RU" dirty="0"/>
              <a:t> роками на глобальному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неодноразово</a:t>
            </a:r>
            <a:r>
              <a:rPr lang="ru-RU" dirty="0"/>
              <a:t> </a:t>
            </a:r>
            <a:r>
              <a:rPr lang="ru-RU" dirty="0" err="1"/>
              <a:t>підкреслюється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субстанцій</a:t>
            </a:r>
            <a:r>
              <a:rPr lang="ru-RU" dirty="0"/>
              <a:t>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завдати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цілях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суперечать</a:t>
            </a:r>
            <a:r>
              <a:rPr lang="ru-RU" dirty="0"/>
              <a:t> </a:t>
            </a:r>
            <a:r>
              <a:rPr lang="ru-RU" dirty="0" err="1"/>
              <a:t>моральними</a:t>
            </a:r>
            <a:r>
              <a:rPr lang="ru-RU" dirty="0"/>
              <a:t> принципам,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запланованому</a:t>
            </a:r>
            <a:r>
              <a:rPr lang="ru-RU" dirty="0"/>
              <a:t> </a:t>
            </a:r>
            <a:r>
              <a:rPr lang="ru-RU" dirty="0" err="1"/>
              <a:t>призначенню</a:t>
            </a:r>
            <a:r>
              <a:rPr lang="ru-RU" dirty="0"/>
              <a:t>. </a:t>
            </a:r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лабораторій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зберігають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,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зважати</a:t>
            </a:r>
            <a:r>
              <a:rPr lang="ru-RU" dirty="0"/>
              <a:t> на </a:t>
            </a:r>
            <a:r>
              <a:rPr lang="ru-RU" dirty="0" err="1"/>
              <a:t>подвійний</a:t>
            </a:r>
            <a:r>
              <a:rPr lang="ru-RU" dirty="0"/>
              <a:t> характер таких </a:t>
            </a:r>
            <a:r>
              <a:rPr lang="ru-RU" dirty="0" err="1"/>
              <a:t>речовин</a:t>
            </a:r>
            <a:r>
              <a:rPr lang="ru-RU" dirty="0"/>
              <a:t> і, </a:t>
            </a:r>
            <a:r>
              <a:rPr lang="ru-RU" dirty="0" err="1"/>
              <a:t>слідуючи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національним</a:t>
            </a:r>
            <a:r>
              <a:rPr lang="ru-RU" dirty="0"/>
              <a:t> </a:t>
            </a:r>
            <a:r>
              <a:rPr lang="ru-RU" dirty="0" err="1"/>
              <a:t>нормативним</a:t>
            </a:r>
            <a:r>
              <a:rPr lang="ru-RU" dirty="0"/>
              <a:t> документам, </a:t>
            </a:r>
            <a:r>
              <a:rPr lang="ru-RU" dirty="0" err="1"/>
              <a:t>брати</a:t>
            </a:r>
            <a:r>
              <a:rPr lang="ru-RU" dirty="0"/>
              <a:t> на себе </a:t>
            </a:r>
            <a:r>
              <a:rPr lang="ru-RU" dirty="0" err="1"/>
              <a:t>відповідальність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про </a:t>
            </a:r>
            <a:r>
              <a:rPr lang="ru-RU" dirty="0" err="1"/>
              <a:t>схвалення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біологічними</a:t>
            </a:r>
            <a:r>
              <a:rPr lang="ru-RU" dirty="0"/>
              <a:t> </a:t>
            </a:r>
            <a:r>
              <a:rPr lang="ru-RU" dirty="0" err="1"/>
              <a:t>ризиками</a:t>
            </a:r>
            <a:r>
              <a:rPr lang="ru-RU" dirty="0"/>
              <a:t> для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біологічних</a:t>
            </a:r>
            <a:r>
              <a:rPr lang="ru-RU" dirty="0"/>
              <a:t> </a:t>
            </a:r>
            <a:r>
              <a:rPr lang="ru-RU" dirty="0" err="1"/>
              <a:t>субстанцій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несанкціонованого</a:t>
            </a:r>
            <a:r>
              <a:rPr lang="ru-RU" dirty="0"/>
              <a:t> доступу, </a:t>
            </a:r>
            <a:r>
              <a:rPr lang="ru-RU" dirty="0" err="1"/>
              <a:t>втрати</a:t>
            </a:r>
            <a:r>
              <a:rPr lang="ru-RU" dirty="0"/>
              <a:t>, </a:t>
            </a:r>
            <a:r>
              <a:rPr lang="ru-RU" dirty="0" err="1"/>
              <a:t>крадіжки</a:t>
            </a:r>
            <a:r>
              <a:rPr lang="ru-RU" dirty="0"/>
              <a:t>, </a:t>
            </a:r>
            <a:r>
              <a:rPr lang="ru-RU" dirty="0" err="1"/>
              <a:t>використання</a:t>
            </a:r>
            <a:r>
              <a:rPr lang="ru-RU" dirty="0"/>
              <a:t> не за </a:t>
            </a:r>
            <a:r>
              <a:rPr lang="ru-RU" dirty="0" err="1"/>
              <a:t>призначенням</a:t>
            </a:r>
            <a:r>
              <a:rPr lang="ru-RU" dirty="0"/>
              <a:t>, </a:t>
            </a:r>
            <a:r>
              <a:rPr lang="ru-RU" dirty="0" err="1"/>
              <a:t>диверсій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умисного</a:t>
            </a:r>
            <a:r>
              <a:rPr lang="ru-RU" dirty="0"/>
              <a:t> </a:t>
            </a:r>
            <a:r>
              <a:rPr lang="ru-RU" dirty="0" err="1"/>
              <a:t>розповсюдження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51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685800"/>
            <a:ext cx="10951029" cy="5854849"/>
          </a:xfrm>
        </p:spPr>
        <p:txBody>
          <a:bodyPr/>
          <a:lstStyle/>
          <a:p>
            <a:pPr algn="just"/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глобальний</a:t>
            </a:r>
            <a:r>
              <a:rPr lang="ru-RU" dirty="0"/>
              <a:t> </a:t>
            </a:r>
            <a:r>
              <a:rPr lang="ru-RU" dirty="0" err="1"/>
              <a:t>прогрес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біотехнології</a:t>
            </a:r>
            <a:r>
              <a:rPr lang="ru-RU" dirty="0"/>
              <a:t> </a:t>
            </a:r>
            <a:r>
              <a:rPr lang="ru-RU" dirty="0" err="1"/>
              <a:t>розширив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 для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генетично-модифікованих</a:t>
            </a:r>
            <a:r>
              <a:rPr lang="ru-RU" dirty="0"/>
              <a:t> </a:t>
            </a:r>
            <a:r>
              <a:rPr lang="ru-RU" dirty="0" err="1"/>
              <a:t>патогенних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посилені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унікальні</a:t>
            </a:r>
            <a:r>
              <a:rPr lang="ru-RU" dirty="0"/>
              <a:t> </a:t>
            </a:r>
            <a:r>
              <a:rPr lang="ru-RU" dirty="0" err="1"/>
              <a:t>вірулентні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(12).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занепокоєння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з </a:t>
            </a:r>
            <a:r>
              <a:rPr lang="ru-RU" dirty="0" err="1"/>
              <a:t>високими</a:t>
            </a:r>
            <a:r>
              <a:rPr lang="ru-RU" dirty="0"/>
              <a:t> </a:t>
            </a:r>
            <a:r>
              <a:rPr lang="ru-RU" dirty="0" err="1"/>
              <a:t>вірулентністю</a:t>
            </a:r>
            <a:r>
              <a:rPr lang="ru-RU" dirty="0"/>
              <a:t> і </a:t>
            </a:r>
            <a:r>
              <a:rPr lang="ru-RU" dirty="0" err="1"/>
              <a:t>стійкістю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спричиняти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людей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наразі</a:t>
            </a:r>
            <a:r>
              <a:rPr lang="ru-RU" dirty="0"/>
              <a:t> не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ефективних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. </a:t>
            </a:r>
            <a:r>
              <a:rPr lang="ru-RU" dirty="0" err="1"/>
              <a:t>Визнаючи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, </a:t>
            </a:r>
            <a:r>
              <a:rPr lang="ru-RU" dirty="0" err="1"/>
              <a:t>Всесвітня</a:t>
            </a:r>
            <a:r>
              <a:rPr lang="ru-RU" dirty="0"/>
              <a:t> </a:t>
            </a:r>
            <a:r>
              <a:rPr lang="ru-RU" dirty="0" err="1"/>
              <a:t>асамблея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в 2002 </a:t>
            </a:r>
            <a:r>
              <a:rPr lang="ru-RU" dirty="0" err="1"/>
              <a:t>році</a:t>
            </a:r>
            <a:r>
              <a:rPr lang="ru-RU" dirty="0"/>
              <a:t> закликала </a:t>
            </a:r>
            <a:r>
              <a:rPr lang="en-US" dirty="0"/>
              <a:t>WHO </a:t>
            </a:r>
            <a:r>
              <a:rPr lang="ru-RU" dirty="0" err="1"/>
              <a:t>зміцнити</a:t>
            </a:r>
            <a:r>
              <a:rPr lang="ru-RU" dirty="0"/>
              <a:t> </a:t>
            </a:r>
            <a:r>
              <a:rPr lang="ru-RU" dirty="0" err="1"/>
              <a:t>готовність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до </a:t>
            </a:r>
            <a:r>
              <a:rPr lang="ru-RU" dirty="0" err="1"/>
              <a:t>навмисного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біологічних</a:t>
            </a:r>
            <a:r>
              <a:rPr lang="ru-RU" dirty="0"/>
              <a:t> </a:t>
            </a:r>
            <a:r>
              <a:rPr lang="ru-RU" dirty="0" err="1"/>
              <a:t>агентів</a:t>
            </a:r>
            <a:r>
              <a:rPr lang="ru-RU" dirty="0"/>
              <a:t> для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(16).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вказівки</a:t>
            </a:r>
            <a:r>
              <a:rPr lang="ru-RU" dirty="0"/>
              <a:t> з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містяться</a:t>
            </a:r>
            <a:r>
              <a:rPr lang="ru-RU" dirty="0"/>
              <a:t> у </a:t>
            </a:r>
            <a:r>
              <a:rPr lang="ru-RU" dirty="0" err="1"/>
              <a:t>публікації</a:t>
            </a:r>
            <a:r>
              <a:rPr lang="ru-RU" dirty="0"/>
              <a:t> «</a:t>
            </a:r>
            <a:r>
              <a:rPr lang="ru-RU" dirty="0" err="1"/>
              <a:t>Реакція</a:t>
            </a:r>
            <a:r>
              <a:rPr lang="ru-RU" dirty="0"/>
              <a:t> </a:t>
            </a:r>
            <a:r>
              <a:rPr lang="ru-RU" dirty="0" err="1"/>
              <a:t>громадської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на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біологічної</a:t>
            </a:r>
            <a:r>
              <a:rPr lang="ru-RU" dirty="0"/>
              <a:t> та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зброї</a:t>
            </a:r>
            <a:r>
              <a:rPr lang="ru-RU" dirty="0"/>
              <a:t>», </a:t>
            </a:r>
            <a:r>
              <a:rPr lang="ru-RU" dirty="0" err="1"/>
              <a:t>Рекомендації</a:t>
            </a:r>
            <a:r>
              <a:rPr lang="ru-RU" dirty="0"/>
              <a:t> </a:t>
            </a:r>
            <a:r>
              <a:rPr lang="en-US" dirty="0"/>
              <a:t>WHO, </a:t>
            </a:r>
            <a:r>
              <a:rPr lang="ru-RU" dirty="0"/>
              <a:t>друге </a:t>
            </a:r>
            <a:r>
              <a:rPr lang="ru-RU" dirty="0" err="1"/>
              <a:t>видання</a:t>
            </a:r>
            <a:r>
              <a:rPr lang="ru-RU" dirty="0"/>
              <a:t>, 2004 р.</a:t>
            </a:r>
          </a:p>
        </p:txBody>
      </p:sp>
    </p:spTree>
    <p:extLst>
      <p:ext uri="{BB962C8B-B14F-4D97-AF65-F5344CB8AC3E}">
        <p14:creationId xmlns:p14="http://schemas.microsoft.com/office/powerpoint/2010/main" val="299042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1278292" cy="5854849"/>
          </a:xfrm>
        </p:spPr>
        <p:txBody>
          <a:bodyPr/>
          <a:lstStyle/>
          <a:p>
            <a:pPr algn="ctr"/>
            <a:r>
              <a:rPr lang="ru-RU" sz="3200" b="1" dirty="0" err="1"/>
              <a:t>Вакцини</a:t>
            </a:r>
            <a:r>
              <a:rPr lang="ru-RU" sz="3200" b="1" dirty="0"/>
              <a:t> та </a:t>
            </a:r>
            <a:r>
              <a:rPr lang="ru-RU" sz="3200" b="1" dirty="0" err="1"/>
              <a:t>інші</a:t>
            </a:r>
            <a:r>
              <a:rPr lang="ru-RU" sz="3200" b="1" dirty="0"/>
              <a:t> </a:t>
            </a:r>
            <a:r>
              <a:rPr lang="ru-RU" sz="3200" b="1" dirty="0" err="1"/>
              <a:t>фармацевтичні</a:t>
            </a:r>
            <a:r>
              <a:rPr lang="ru-RU" sz="3200" b="1" dirty="0"/>
              <a:t> </a:t>
            </a:r>
            <a:r>
              <a:rPr lang="ru-RU" sz="3200" b="1" dirty="0" err="1"/>
              <a:t>засоби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/>
              <a:t>однією</a:t>
            </a:r>
            <a:r>
              <a:rPr lang="ru-RU" dirty="0"/>
              <a:t> </a:t>
            </a:r>
            <a:r>
              <a:rPr lang="ru-RU" dirty="0" err="1"/>
              <a:t>важливою</a:t>
            </a:r>
            <a:r>
              <a:rPr lang="ru-RU" dirty="0"/>
              <a:t> </a:t>
            </a:r>
            <a:r>
              <a:rPr lang="ru-RU" dirty="0" err="1"/>
              <a:t>групою</a:t>
            </a:r>
            <a:r>
              <a:rPr lang="ru-RU" dirty="0"/>
              <a:t> ЦБМ з точки </a:t>
            </a:r>
            <a:r>
              <a:rPr lang="ru-RU" dirty="0" err="1"/>
              <a:t>зору</a:t>
            </a:r>
            <a:r>
              <a:rPr lang="ru-RU" dirty="0"/>
              <a:t> лабораторного </a:t>
            </a:r>
            <a:r>
              <a:rPr lang="ru-RU" dirty="0" err="1"/>
              <a:t>біозахисту</a:t>
            </a:r>
            <a:r>
              <a:rPr lang="ru-RU" dirty="0"/>
              <a:t> є </a:t>
            </a:r>
            <a:r>
              <a:rPr lang="ru-RU" dirty="0" err="1"/>
              <a:t>штами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розробки</a:t>
            </a:r>
            <a:r>
              <a:rPr lang="ru-RU" dirty="0"/>
              <a:t> і </a:t>
            </a:r>
            <a:r>
              <a:rPr lang="ru-RU" dirty="0" err="1"/>
              <a:t>виробництва</a:t>
            </a:r>
            <a:r>
              <a:rPr lang="ru-RU" dirty="0"/>
              <a:t> вакцин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біофармацевтичних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штами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як </a:t>
            </a:r>
            <a:r>
              <a:rPr lang="ru-RU" dirty="0" err="1"/>
              <a:t>комерційну</a:t>
            </a:r>
            <a:r>
              <a:rPr lang="ru-RU" dirty="0"/>
              <a:t>, так і </a:t>
            </a:r>
            <a:r>
              <a:rPr lang="ru-RU" dirty="0" err="1"/>
              <a:t>загально-медичну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. </a:t>
            </a:r>
            <a:r>
              <a:rPr lang="ru-RU" dirty="0" err="1"/>
              <a:t>Штами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розробляються</a:t>
            </a:r>
            <a:r>
              <a:rPr lang="ru-RU" dirty="0"/>
              <a:t> і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r>
              <a:rPr lang="ru-RU" dirty="0" err="1"/>
              <a:t>підлягають</a:t>
            </a:r>
            <a:r>
              <a:rPr lang="ru-RU" dirty="0"/>
              <a:t> </a:t>
            </a:r>
            <a:r>
              <a:rPr lang="ru-RU" dirty="0" err="1"/>
              <a:t>акуратному</a:t>
            </a:r>
            <a:r>
              <a:rPr lang="ru-RU" dirty="0"/>
              <a:t> </a:t>
            </a:r>
            <a:r>
              <a:rPr lang="ru-RU" dirty="0" err="1"/>
              <a:t>поводженню</a:t>
            </a:r>
            <a:r>
              <a:rPr lang="ru-RU" dirty="0"/>
              <a:t>, </a:t>
            </a:r>
            <a:r>
              <a:rPr lang="ru-RU" dirty="0" err="1"/>
              <a:t>захисту</a:t>
            </a:r>
            <a:r>
              <a:rPr lang="ru-RU" dirty="0"/>
              <a:t>, </a:t>
            </a:r>
            <a:r>
              <a:rPr lang="ru-RU" dirty="0" err="1"/>
              <a:t>зберіганню</a:t>
            </a:r>
            <a:r>
              <a:rPr lang="ru-RU" dirty="0"/>
              <a:t> і </a:t>
            </a:r>
            <a:r>
              <a:rPr lang="ru-RU" dirty="0" err="1"/>
              <a:t>обліку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знищення</a:t>
            </a:r>
            <a:r>
              <a:rPr lang="ru-RU" dirty="0"/>
              <a:t> за умов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повинне</a:t>
            </a:r>
            <a:r>
              <a:rPr lang="ru-RU" dirty="0"/>
              <a:t> бути </a:t>
            </a:r>
            <a:r>
              <a:rPr lang="ru-RU" dirty="0" err="1"/>
              <a:t>належним</a:t>
            </a:r>
            <a:r>
              <a:rPr lang="ru-RU" dirty="0"/>
              <a:t> чином </a:t>
            </a:r>
            <a:r>
              <a:rPr lang="ru-RU" dirty="0" err="1"/>
              <a:t>задокументовано</a:t>
            </a:r>
            <a:r>
              <a:rPr lang="ru-RU" dirty="0"/>
              <a:t>. </a:t>
            </a:r>
            <a:r>
              <a:rPr lang="ru-RU" dirty="0" err="1"/>
              <a:t>Особлива</a:t>
            </a:r>
            <a:r>
              <a:rPr lang="ru-RU" dirty="0"/>
              <a:t> </a:t>
            </a:r>
            <a:r>
              <a:rPr lang="ru-RU" dirty="0" err="1"/>
              <a:t>увага</a:t>
            </a:r>
            <a:r>
              <a:rPr lang="ru-RU" dirty="0"/>
              <a:t> повинна </a:t>
            </a:r>
            <a:r>
              <a:rPr lang="ru-RU" dirty="0" err="1"/>
              <a:t>приділятися</a:t>
            </a:r>
            <a:r>
              <a:rPr lang="ru-RU" dirty="0"/>
              <a:t> все </a:t>
            </a:r>
            <a:r>
              <a:rPr lang="ru-RU" dirty="0" err="1"/>
              <a:t>більшому</a:t>
            </a:r>
            <a:r>
              <a:rPr lang="ru-RU" dirty="0"/>
              <a:t> </a:t>
            </a:r>
            <a:r>
              <a:rPr lang="ru-RU" dirty="0" err="1"/>
              <a:t>розповсюдженню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подвійного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біорегуляторів</a:t>
            </a:r>
            <a:r>
              <a:rPr lang="ru-RU" dirty="0"/>
              <a:t> (12) та </a:t>
            </a:r>
            <a:r>
              <a:rPr lang="ru-RU" dirty="0" err="1"/>
              <a:t>малим</a:t>
            </a:r>
            <a:r>
              <a:rPr lang="ru-RU" dirty="0"/>
              <a:t> </a:t>
            </a:r>
            <a:r>
              <a:rPr lang="ru-RU" dirty="0" err="1"/>
              <a:t>біологічно-активним</a:t>
            </a:r>
            <a:r>
              <a:rPr lang="ru-RU" dirty="0"/>
              <a:t> </a:t>
            </a:r>
            <a:r>
              <a:rPr lang="ru-RU" dirty="0" err="1"/>
              <a:t>сполукам</a:t>
            </a:r>
            <a:r>
              <a:rPr lang="ru-RU" dirty="0"/>
              <a:t>, до </a:t>
            </a:r>
            <a:r>
              <a:rPr lang="ru-RU" dirty="0" err="1"/>
              <a:t>яких</a:t>
            </a:r>
            <a:r>
              <a:rPr lang="ru-RU" dirty="0"/>
              <a:t> особливо </a:t>
            </a:r>
            <a:r>
              <a:rPr lang="ru-RU" dirty="0" err="1"/>
              <a:t>вразливі</a:t>
            </a:r>
            <a:r>
              <a:rPr lang="ru-RU" dirty="0"/>
              <a:t> </a:t>
            </a:r>
            <a:r>
              <a:rPr lang="ru-RU" dirty="0" err="1"/>
              <a:t>імунна</a:t>
            </a:r>
            <a:r>
              <a:rPr lang="ru-RU" dirty="0"/>
              <a:t>, </a:t>
            </a:r>
            <a:r>
              <a:rPr lang="ru-RU" dirty="0" err="1"/>
              <a:t>нервова</a:t>
            </a:r>
            <a:r>
              <a:rPr lang="ru-RU" dirty="0"/>
              <a:t> та </a:t>
            </a:r>
            <a:r>
              <a:rPr lang="ru-RU" dirty="0" err="1"/>
              <a:t>ендокринна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919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1278292" cy="5854849"/>
          </a:xfrm>
        </p:spPr>
        <p:txBody>
          <a:bodyPr/>
          <a:lstStyle/>
          <a:p>
            <a:pPr algn="ctr"/>
            <a:r>
              <a:rPr lang="ru-RU" sz="3200" b="1" dirty="0" err="1"/>
              <a:t>Продукти</a:t>
            </a:r>
            <a:r>
              <a:rPr lang="ru-RU" sz="3200" b="1" dirty="0"/>
              <a:t> </a:t>
            </a:r>
            <a:r>
              <a:rPr lang="ru-RU" sz="3200" b="1" dirty="0" err="1"/>
              <a:t>харчування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/>
              <a:t>століть</a:t>
            </a:r>
            <a:r>
              <a:rPr lang="ru-RU" dirty="0"/>
              <a:t> </a:t>
            </a:r>
            <a:r>
              <a:rPr lang="ru-RU" dirty="0" err="1"/>
              <a:t>мікроорганізми</a:t>
            </a:r>
            <a:r>
              <a:rPr lang="ru-RU" dirty="0"/>
              <a:t> </a:t>
            </a:r>
            <a:r>
              <a:rPr lang="ru-RU" dirty="0" err="1"/>
              <a:t>використовувалися</a:t>
            </a:r>
            <a:r>
              <a:rPr lang="ru-RU" dirty="0"/>
              <a:t> для </a:t>
            </a:r>
            <a:r>
              <a:rPr lang="ru-RU" dirty="0" err="1"/>
              <a:t>розробки</a:t>
            </a:r>
            <a:r>
              <a:rPr lang="ru-RU" dirty="0"/>
              <a:t> і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для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хлібобулочних</a:t>
            </a:r>
            <a:r>
              <a:rPr lang="ru-RU" dirty="0"/>
              <a:t>, </a:t>
            </a:r>
            <a:r>
              <a:rPr lang="ru-RU" dirty="0" err="1"/>
              <a:t>молочних</a:t>
            </a:r>
            <a:r>
              <a:rPr lang="ru-RU" dirty="0"/>
              <a:t> і </a:t>
            </a:r>
            <a:r>
              <a:rPr lang="ru-RU" dirty="0" err="1"/>
              <a:t>пивоварних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. У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потрапляють</a:t>
            </a:r>
            <a:r>
              <a:rPr lang="ru-RU" dirty="0"/>
              <a:t>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дріжджі</a:t>
            </a:r>
            <a:r>
              <a:rPr lang="ru-RU" dirty="0"/>
              <a:t> і </a:t>
            </a:r>
            <a:r>
              <a:rPr lang="ru-RU" dirty="0" err="1"/>
              <a:t>бактерії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промислова</a:t>
            </a:r>
            <a:r>
              <a:rPr lang="ru-RU" dirty="0"/>
              <a:t> і </a:t>
            </a:r>
            <a:r>
              <a:rPr lang="ru-RU" dirty="0" err="1"/>
              <a:t>економічна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вимагати</a:t>
            </a:r>
            <a:r>
              <a:rPr lang="ru-RU" dirty="0"/>
              <a:t> </a:t>
            </a:r>
            <a:r>
              <a:rPr lang="ru-RU" dirty="0" err="1"/>
              <a:t>належні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 та </a:t>
            </a:r>
            <a:r>
              <a:rPr lang="ru-RU" dirty="0" err="1"/>
              <a:t>облік</a:t>
            </a:r>
            <a:r>
              <a:rPr lang="ru-RU" dirty="0"/>
              <a:t>. </a:t>
            </a:r>
            <a:r>
              <a:rPr lang="en-US" dirty="0"/>
              <a:t>FAO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вказівки</a:t>
            </a:r>
            <a:r>
              <a:rPr lang="ru-RU" dirty="0"/>
              <a:t> з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біологічними</a:t>
            </a:r>
            <a:r>
              <a:rPr lang="ru-RU" dirty="0"/>
              <a:t> </a:t>
            </a:r>
            <a:r>
              <a:rPr lang="ru-RU" dirty="0" err="1"/>
              <a:t>ризиками</a:t>
            </a:r>
            <a:r>
              <a:rPr lang="ru-RU" dirty="0"/>
              <a:t> в </a:t>
            </a:r>
            <a:r>
              <a:rPr lang="ru-RU" dirty="0" err="1"/>
              <a:t>продовольчій</a:t>
            </a:r>
            <a:r>
              <a:rPr lang="ru-RU" dirty="0"/>
              <a:t> і </a:t>
            </a:r>
            <a:r>
              <a:rPr lang="ru-RU" dirty="0" err="1"/>
              <a:t>сільськогосподарській</a:t>
            </a:r>
            <a:r>
              <a:rPr lang="ru-RU" dirty="0"/>
              <a:t> </a:t>
            </a:r>
            <a:r>
              <a:rPr lang="ru-RU" dirty="0" err="1"/>
              <a:t>галузях</a:t>
            </a:r>
            <a:r>
              <a:rPr lang="ru-RU" dirty="0"/>
              <a:t> (17),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 </a:t>
            </a:r>
            <a:r>
              <a:rPr lang="ru-RU" dirty="0" err="1"/>
              <a:t>біозахисту</a:t>
            </a:r>
            <a:r>
              <a:rPr lang="ru-RU" dirty="0"/>
              <a:t> (не </a:t>
            </a:r>
            <a:r>
              <a:rPr lang="ru-RU" dirty="0" err="1"/>
              <a:t>лабораторної</a:t>
            </a:r>
            <a:r>
              <a:rPr lang="ru-RU" dirty="0"/>
              <a:t> </a:t>
            </a:r>
            <a:r>
              <a:rPr lang="ru-RU" dirty="0" err="1"/>
              <a:t>біозахисту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313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60" y="623944"/>
            <a:ext cx="10875980" cy="578761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000" b="1" dirty="0" err="1"/>
              <a:t>Генетично</a:t>
            </a:r>
            <a:r>
              <a:rPr lang="ru-RU" sz="3000" b="1" dirty="0"/>
              <a:t> </a:t>
            </a:r>
            <a:r>
              <a:rPr lang="ru-RU" sz="3000" b="1" dirty="0" err="1"/>
              <a:t>модифіковані</a:t>
            </a:r>
            <a:r>
              <a:rPr lang="ru-RU" sz="3000" b="1" dirty="0"/>
              <a:t> </a:t>
            </a:r>
            <a:r>
              <a:rPr lang="ru-RU" sz="3000" b="1" dirty="0" err="1"/>
              <a:t>організми</a:t>
            </a:r>
            <a:r>
              <a:rPr lang="ru-RU" sz="3000" b="1" dirty="0"/>
              <a:t> (ГМО) 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dirty="0" err="1" smtClean="0"/>
              <a:t>Біотехнологія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генна</a:t>
            </a:r>
            <a:r>
              <a:rPr lang="ru-RU" dirty="0"/>
              <a:t> </a:t>
            </a:r>
            <a:r>
              <a:rPr lang="ru-RU" dirty="0" err="1"/>
              <a:t>інженерія</a:t>
            </a:r>
            <a:r>
              <a:rPr lang="ru-RU" dirty="0"/>
              <a:t>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життєздатних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 «</a:t>
            </a:r>
            <a:r>
              <a:rPr lang="en-US" dirty="0"/>
              <a:t>de novo» (18), </a:t>
            </a:r>
            <a:r>
              <a:rPr lang="ru-RU" dirty="0"/>
              <a:t>для </a:t>
            </a:r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бажаних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в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цілях</a:t>
            </a:r>
            <a:r>
              <a:rPr lang="ru-RU" dirty="0"/>
              <a:t> (</a:t>
            </a:r>
            <a:r>
              <a:rPr lang="ru-RU" dirty="0" err="1"/>
              <a:t>діагностика</a:t>
            </a:r>
            <a:r>
              <a:rPr lang="ru-RU" dirty="0"/>
              <a:t>, </a:t>
            </a:r>
            <a:r>
              <a:rPr lang="ru-RU" dirty="0" err="1"/>
              <a:t>вакцини</a:t>
            </a:r>
            <a:r>
              <a:rPr lang="ru-RU" dirty="0"/>
              <a:t>), для </a:t>
            </a:r>
            <a:r>
              <a:rPr lang="ru-RU" dirty="0" err="1"/>
              <a:t>клінічного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(</a:t>
            </a:r>
            <a:r>
              <a:rPr lang="ru-RU" dirty="0" err="1"/>
              <a:t>генна</a:t>
            </a:r>
            <a:r>
              <a:rPr lang="ru-RU" dirty="0"/>
              <a:t> </a:t>
            </a:r>
            <a:r>
              <a:rPr lang="ru-RU" dirty="0" err="1"/>
              <a:t>терапія</a:t>
            </a:r>
            <a:r>
              <a:rPr lang="ru-RU" dirty="0"/>
              <a:t>, </a:t>
            </a:r>
            <a:r>
              <a:rPr lang="ru-RU" dirty="0" err="1"/>
              <a:t>антимікробні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), в </a:t>
            </a:r>
            <a:r>
              <a:rPr lang="ru-RU" dirty="0" err="1"/>
              <a:t>сільському</a:t>
            </a:r>
            <a:r>
              <a:rPr lang="ru-RU" dirty="0"/>
              <a:t> </a:t>
            </a:r>
            <a:r>
              <a:rPr lang="ru-RU" dirty="0" err="1"/>
              <a:t>господарстві</a:t>
            </a:r>
            <a:r>
              <a:rPr lang="ru-RU" dirty="0"/>
              <a:t> (</a:t>
            </a:r>
            <a:r>
              <a:rPr lang="ru-RU" dirty="0" err="1"/>
              <a:t>стійкі</a:t>
            </a:r>
            <a:r>
              <a:rPr lang="ru-RU" dirty="0"/>
              <a:t> до хвороб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боротьба</a:t>
            </a:r>
            <a:r>
              <a:rPr lang="ru-RU" dirty="0"/>
              <a:t> з </a:t>
            </a:r>
            <a:r>
              <a:rPr lang="ru-RU" dirty="0" err="1"/>
              <a:t>переносниками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) і в </a:t>
            </a:r>
            <a:r>
              <a:rPr lang="ru-RU" dirty="0" err="1"/>
              <a:t>комерційних</a:t>
            </a:r>
            <a:r>
              <a:rPr lang="ru-RU" dirty="0"/>
              <a:t> </a:t>
            </a:r>
            <a:r>
              <a:rPr lang="ru-RU" dirty="0" err="1"/>
              <a:t>цілях</a:t>
            </a:r>
            <a:r>
              <a:rPr lang="ru-RU" dirty="0"/>
              <a:t>. Все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та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стійкості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біологічних</a:t>
            </a:r>
            <a:r>
              <a:rPr lang="ru-RU" dirty="0"/>
              <a:t> і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субстанцій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адаптацію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до росту в </a:t>
            </a:r>
            <a:r>
              <a:rPr lang="ru-RU" dirty="0" err="1"/>
              <a:t>несприятливих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ж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використовуватися</a:t>
            </a:r>
            <a:r>
              <a:rPr lang="ru-RU" dirty="0"/>
              <a:t> для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вірулентності</a:t>
            </a:r>
            <a:r>
              <a:rPr lang="ru-RU" dirty="0"/>
              <a:t> </a:t>
            </a:r>
            <a:r>
              <a:rPr lang="ru-RU" dirty="0" err="1"/>
              <a:t>патогенів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для </a:t>
            </a:r>
            <a:r>
              <a:rPr lang="ru-RU" dirty="0" err="1"/>
              <a:t>модифікації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патогенів</a:t>
            </a:r>
            <a:r>
              <a:rPr lang="ru-RU" dirty="0"/>
              <a:t> на </a:t>
            </a:r>
            <a:r>
              <a:rPr lang="ru-RU" dirty="0" err="1"/>
              <a:t>існуючі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профілактики</a:t>
            </a:r>
            <a:r>
              <a:rPr lang="ru-RU" dirty="0"/>
              <a:t> та </a:t>
            </a:r>
            <a:r>
              <a:rPr lang="ru-RU" dirty="0" err="1"/>
              <a:t>лікування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трансферу </a:t>
            </a:r>
            <a:r>
              <a:rPr lang="ru-RU" dirty="0" err="1"/>
              <a:t>генетичного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селективні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 для </a:t>
            </a:r>
            <a:r>
              <a:rPr lang="ru-RU" dirty="0" err="1"/>
              <a:t>ідентифікації</a:t>
            </a:r>
            <a:r>
              <a:rPr lang="ru-RU" dirty="0"/>
              <a:t> </a:t>
            </a:r>
            <a:r>
              <a:rPr lang="ru-RU" dirty="0" err="1"/>
              <a:t>трансгенного</a:t>
            </a:r>
            <a:r>
              <a:rPr lang="ru-RU" dirty="0"/>
              <a:t> </a:t>
            </a:r>
            <a:r>
              <a:rPr lang="ru-RU" dirty="0" err="1"/>
              <a:t>одержувача</a:t>
            </a:r>
            <a:r>
              <a:rPr lang="ru-RU" dirty="0"/>
              <a:t>. Прикладом таких </a:t>
            </a:r>
            <a:r>
              <a:rPr lang="ru-RU" dirty="0" err="1"/>
              <a:t>факторів</a:t>
            </a:r>
            <a:r>
              <a:rPr lang="ru-RU" dirty="0"/>
              <a:t> є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селективний</a:t>
            </a:r>
            <a:r>
              <a:rPr lang="ru-RU" dirty="0"/>
              <a:t> фактор </a:t>
            </a:r>
            <a:r>
              <a:rPr lang="ru-RU" dirty="0" err="1"/>
              <a:t>стійкості</a:t>
            </a:r>
            <a:r>
              <a:rPr lang="ru-RU" dirty="0"/>
              <a:t> до </a:t>
            </a:r>
            <a:r>
              <a:rPr lang="ru-RU" dirty="0" err="1"/>
              <a:t>лікарських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. </a:t>
            </a:r>
            <a:r>
              <a:rPr lang="ru-RU" dirty="0" err="1"/>
              <a:t>Стійкість</a:t>
            </a:r>
            <a:r>
              <a:rPr lang="ru-RU" dirty="0"/>
              <a:t> до </a:t>
            </a:r>
            <a:r>
              <a:rPr lang="ru-RU" dirty="0" err="1"/>
              <a:t>лікарських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стати потужною </a:t>
            </a:r>
            <a:r>
              <a:rPr lang="ru-RU" dirty="0" err="1"/>
              <a:t>біологічною</a:t>
            </a:r>
            <a:r>
              <a:rPr lang="ru-RU" dirty="0"/>
              <a:t> </a:t>
            </a:r>
            <a:r>
              <a:rPr lang="ru-RU" dirty="0" err="1"/>
              <a:t>зброєю</a:t>
            </a:r>
            <a:r>
              <a:rPr lang="ru-RU" dirty="0"/>
              <a:t> за умов </a:t>
            </a:r>
            <a:r>
              <a:rPr lang="ru-RU" dirty="0" err="1"/>
              <a:t>подвійного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. </a:t>
            </a:r>
            <a:r>
              <a:rPr lang="ru-RU" dirty="0" err="1"/>
              <a:t>Отже</a:t>
            </a:r>
            <a:r>
              <a:rPr lang="ru-RU" dirty="0"/>
              <a:t>, ГМО </a:t>
            </a:r>
            <a:r>
              <a:rPr lang="ru-RU" dirty="0" err="1"/>
              <a:t>підлягають</a:t>
            </a:r>
            <a:r>
              <a:rPr lang="ru-RU" dirty="0"/>
              <a:t> </a:t>
            </a:r>
            <a:r>
              <a:rPr lang="ru-RU" dirty="0" err="1"/>
              <a:t>окремому</a:t>
            </a:r>
            <a:r>
              <a:rPr lang="ru-RU" dirty="0"/>
              <a:t> </a:t>
            </a:r>
            <a:r>
              <a:rPr lang="ru-RU" dirty="0" err="1"/>
              <a:t>нагляду</a:t>
            </a:r>
            <a:r>
              <a:rPr lang="ru-RU" dirty="0"/>
              <a:t> (як і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, </a:t>
            </a:r>
            <a:r>
              <a:rPr lang="ru-RU" dirty="0" err="1"/>
              <a:t>використання</a:t>
            </a:r>
            <a:r>
              <a:rPr lang="ru-RU" dirty="0"/>
              <a:t> та </a:t>
            </a:r>
            <a:r>
              <a:rPr lang="ru-RU" dirty="0" err="1"/>
              <a:t>поширення</a:t>
            </a:r>
            <a:r>
              <a:rPr lang="ru-RU" dirty="0"/>
              <a:t>) в рамках </a:t>
            </a:r>
            <a:r>
              <a:rPr lang="ru-RU" dirty="0" err="1"/>
              <a:t>Конвенції</a:t>
            </a:r>
            <a:r>
              <a:rPr lang="ru-RU" dirty="0"/>
              <a:t> про </a:t>
            </a:r>
            <a:r>
              <a:rPr lang="ru-RU" dirty="0" err="1"/>
              <a:t>біологічне</a:t>
            </a:r>
            <a:r>
              <a:rPr lang="ru-RU" dirty="0"/>
              <a:t> </a:t>
            </a:r>
            <a:r>
              <a:rPr lang="ru-RU" dirty="0" err="1"/>
              <a:t>різноманіття</a:t>
            </a:r>
            <a:r>
              <a:rPr lang="ru-RU" dirty="0"/>
              <a:t> (19), </a:t>
            </a:r>
            <a:r>
              <a:rPr lang="ru-RU" dirty="0" err="1"/>
              <a:t>Картахенського</a:t>
            </a:r>
            <a:r>
              <a:rPr lang="ru-RU" dirty="0"/>
              <a:t> протоколу з </a:t>
            </a:r>
            <a:r>
              <a:rPr lang="ru-RU" dirty="0" err="1"/>
              <a:t>біобезпеки</a:t>
            </a:r>
            <a:r>
              <a:rPr lang="ru-RU" dirty="0"/>
              <a:t> (20),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Конвенції</a:t>
            </a:r>
            <a:r>
              <a:rPr lang="ru-RU" dirty="0"/>
              <a:t> про </a:t>
            </a:r>
            <a:r>
              <a:rPr lang="ru-RU" dirty="0" err="1"/>
              <a:t>заборону</a:t>
            </a:r>
            <a:r>
              <a:rPr lang="ru-RU" dirty="0"/>
              <a:t> </a:t>
            </a:r>
            <a:r>
              <a:rPr lang="ru-RU" dirty="0" err="1"/>
              <a:t>біологічної</a:t>
            </a:r>
            <a:r>
              <a:rPr lang="ru-RU" dirty="0"/>
              <a:t> </a:t>
            </a:r>
            <a:r>
              <a:rPr lang="ru-RU" dirty="0" err="1"/>
              <a:t>зброї</a:t>
            </a:r>
            <a:r>
              <a:rPr lang="ru-RU" dirty="0"/>
              <a:t> (3).</a:t>
            </a:r>
          </a:p>
        </p:txBody>
      </p:sp>
    </p:spTree>
    <p:extLst>
      <p:ext uri="{BB962C8B-B14F-4D97-AF65-F5344CB8AC3E}">
        <p14:creationId xmlns:p14="http://schemas.microsoft.com/office/powerpoint/2010/main" val="7862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570156"/>
            <a:ext cx="10880259" cy="580887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dirty="0" err="1"/>
              <a:t>Непатогенні</a:t>
            </a:r>
            <a:r>
              <a:rPr lang="ru-RU" sz="3200" b="1" dirty="0"/>
              <a:t> </a:t>
            </a:r>
            <a:r>
              <a:rPr lang="ru-RU" sz="3200" b="1" dirty="0" err="1"/>
              <a:t>мікроорганізми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pPr algn="just"/>
            <a:r>
              <a:rPr lang="ru-RU" dirty="0" err="1" smtClean="0"/>
              <a:t>Непатогенні</a:t>
            </a:r>
            <a:r>
              <a:rPr lang="ru-RU" dirty="0" smtClean="0"/>
              <a:t> </a:t>
            </a:r>
            <a:r>
              <a:rPr lang="ru-RU" dirty="0" err="1"/>
              <a:t>мікроорганізми</a:t>
            </a:r>
            <a:r>
              <a:rPr lang="ru-RU" dirty="0"/>
              <a:t> є </a:t>
            </a:r>
            <a:r>
              <a:rPr lang="ru-RU" dirty="0" err="1"/>
              <a:t>групою</a:t>
            </a:r>
            <a:r>
              <a:rPr lang="ru-RU" dirty="0"/>
              <a:t> </a:t>
            </a:r>
            <a:r>
              <a:rPr lang="ru-RU" dirty="0" err="1"/>
              <a:t>мікробів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 </a:t>
            </a:r>
            <a:r>
              <a:rPr lang="ru-RU" dirty="0" err="1"/>
              <a:t>звичайних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.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стосується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природної</a:t>
            </a:r>
            <a:r>
              <a:rPr lang="ru-RU" dirty="0"/>
              <a:t> </a:t>
            </a:r>
            <a:r>
              <a:rPr lang="ru-RU" dirty="0" err="1"/>
              <a:t>флори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колонізує</a:t>
            </a:r>
            <a:r>
              <a:rPr lang="ru-RU" dirty="0"/>
              <a:t> </a:t>
            </a:r>
            <a:r>
              <a:rPr lang="ru-RU" dirty="0" err="1"/>
              <a:t>специфічні</a:t>
            </a:r>
            <a:r>
              <a:rPr lang="ru-RU" dirty="0"/>
              <a:t> </a:t>
            </a:r>
            <a:r>
              <a:rPr lang="ru-RU" dirty="0" err="1"/>
              <a:t>біологічні</a:t>
            </a:r>
            <a:r>
              <a:rPr lang="ru-RU" dirty="0"/>
              <a:t> </a:t>
            </a:r>
            <a:r>
              <a:rPr lang="ru-RU" dirty="0" err="1"/>
              <a:t>ніші</a:t>
            </a:r>
            <a:r>
              <a:rPr lang="ru-RU" dirty="0"/>
              <a:t> і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корисні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для </a:t>
            </a:r>
            <a:r>
              <a:rPr lang="ru-RU" dirty="0" err="1"/>
              <a:t>свого</a:t>
            </a:r>
            <a:r>
              <a:rPr lang="ru-RU" dirty="0"/>
              <a:t> господаря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,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відомими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, не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набувати</a:t>
            </a:r>
            <a:r>
              <a:rPr lang="ru-RU" dirty="0"/>
              <a:t> </a:t>
            </a:r>
            <a:r>
              <a:rPr lang="ru-RU" dirty="0" err="1"/>
              <a:t>патогенних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в природному </a:t>
            </a:r>
            <a:r>
              <a:rPr lang="ru-RU" dirty="0" err="1"/>
              <a:t>або</a:t>
            </a:r>
            <a:r>
              <a:rPr lang="ru-RU" dirty="0"/>
              <a:t> штучному </a:t>
            </a:r>
            <a:r>
              <a:rPr lang="ru-RU" dirty="0" err="1"/>
              <a:t>навколишньому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зумисних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випадкових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. </a:t>
            </a:r>
            <a:r>
              <a:rPr lang="ru-RU" dirty="0" err="1"/>
              <a:t>Мікроорганізми</a:t>
            </a:r>
            <a:r>
              <a:rPr lang="ru-RU" dirty="0"/>
              <a:t> з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вивчалися</a:t>
            </a:r>
            <a:r>
              <a:rPr lang="ru-RU" dirty="0"/>
              <a:t> і </a:t>
            </a:r>
            <a:r>
              <a:rPr lang="ru-RU" dirty="0" err="1"/>
              <a:t>окремими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сформували</a:t>
            </a:r>
            <a:r>
              <a:rPr lang="ru-RU" dirty="0"/>
              <a:t>, як описано </a:t>
            </a:r>
            <a:r>
              <a:rPr lang="ru-RU" dirty="0" err="1"/>
              <a:t>вище</a:t>
            </a:r>
            <a:r>
              <a:rPr lang="ru-RU" dirty="0"/>
              <a:t>, </a:t>
            </a:r>
            <a:r>
              <a:rPr lang="ru-RU" dirty="0" err="1"/>
              <a:t>унікальними</a:t>
            </a:r>
            <a:r>
              <a:rPr lang="ru-RU" dirty="0"/>
              <a:t> </a:t>
            </a:r>
            <a:r>
              <a:rPr lang="ru-RU" dirty="0" err="1"/>
              <a:t>штами</a:t>
            </a:r>
            <a:r>
              <a:rPr lang="ru-RU" dirty="0"/>
              <a:t>, </a:t>
            </a:r>
            <a:r>
              <a:rPr lang="ru-RU" dirty="0" err="1"/>
              <a:t>робочі</a:t>
            </a:r>
            <a:r>
              <a:rPr lang="ru-RU" dirty="0"/>
              <a:t> </a:t>
            </a:r>
            <a:r>
              <a:rPr lang="ru-RU" dirty="0" err="1"/>
              <a:t>штами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штами</a:t>
            </a:r>
            <a:r>
              <a:rPr lang="ru-RU" dirty="0"/>
              <a:t> з </a:t>
            </a:r>
            <a:r>
              <a:rPr lang="ru-RU" dirty="0" err="1"/>
              <a:t>конкретними</a:t>
            </a:r>
            <a:r>
              <a:rPr lang="ru-RU" dirty="0"/>
              <a:t> характеристиками. </a:t>
            </a:r>
            <a:r>
              <a:rPr lang="ru-RU" dirty="0" err="1"/>
              <a:t>Непатогенні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як </a:t>
            </a:r>
            <a:r>
              <a:rPr lang="ru-RU" dirty="0" err="1"/>
              <a:t>господарі</a:t>
            </a:r>
            <a:r>
              <a:rPr lang="ru-RU" dirty="0"/>
              <a:t> для </a:t>
            </a:r>
            <a:r>
              <a:rPr lang="ru-RU" dirty="0" err="1"/>
              <a:t>генетичних</a:t>
            </a:r>
            <a:r>
              <a:rPr lang="ru-RU" dirty="0"/>
              <a:t> </a:t>
            </a:r>
            <a:r>
              <a:rPr lang="ru-RU" dirty="0" err="1"/>
              <a:t>маніпуляцій</a:t>
            </a:r>
            <a:r>
              <a:rPr lang="ru-RU" dirty="0"/>
              <a:t>, а </a:t>
            </a:r>
            <a:r>
              <a:rPr lang="ru-RU" dirty="0" err="1"/>
              <a:t>вчені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широко </a:t>
            </a:r>
            <a:r>
              <a:rPr lang="ru-RU" dirty="0" err="1"/>
              <a:t>поширених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створили </a:t>
            </a:r>
            <a:r>
              <a:rPr lang="ru-RU" dirty="0" err="1"/>
              <a:t>химерні</a:t>
            </a:r>
            <a:r>
              <a:rPr lang="ru-RU" dirty="0"/>
              <a:t> </a:t>
            </a:r>
            <a:r>
              <a:rPr lang="ru-RU" dirty="0" err="1"/>
              <a:t>бактерії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віруси</a:t>
            </a:r>
            <a:r>
              <a:rPr lang="ru-RU" dirty="0"/>
              <a:t> (по </a:t>
            </a:r>
            <a:r>
              <a:rPr lang="ru-RU" dirty="0" err="1"/>
              <a:t>суті</a:t>
            </a:r>
            <a:r>
              <a:rPr lang="ru-RU" dirty="0"/>
              <a:t> ГМО). Таким чином, </a:t>
            </a:r>
            <a:r>
              <a:rPr lang="ru-RU" dirty="0" err="1"/>
              <a:t>непатогенні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вважаються</a:t>
            </a:r>
            <a:r>
              <a:rPr lang="ru-RU" dirty="0"/>
              <a:t> </a:t>
            </a:r>
            <a:r>
              <a:rPr lang="ru-RU" dirty="0" err="1"/>
              <a:t>важливими</a:t>
            </a:r>
            <a:r>
              <a:rPr lang="ru-RU" dirty="0"/>
              <a:t>,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захищатися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, </a:t>
            </a:r>
            <a:r>
              <a:rPr lang="ru-RU" dirty="0" err="1"/>
              <a:t>ретельно</a:t>
            </a:r>
            <a:r>
              <a:rPr lang="ru-RU" dirty="0"/>
              <a:t> </a:t>
            </a:r>
            <a:r>
              <a:rPr lang="ru-RU" dirty="0" err="1"/>
              <a:t>охоронятися</a:t>
            </a:r>
            <a:r>
              <a:rPr lang="ru-RU" dirty="0"/>
              <a:t> і </a:t>
            </a:r>
            <a:r>
              <a:rPr lang="ru-RU" dirty="0" err="1"/>
              <a:t>відповідально</a:t>
            </a:r>
            <a:r>
              <a:rPr lang="ru-RU" dirty="0"/>
              <a:t> </a:t>
            </a:r>
            <a:r>
              <a:rPr lang="ru-RU" dirty="0" err="1"/>
              <a:t>зберігатися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5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891016" cy="6172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/>
              <a:t>Позаземні</a:t>
            </a:r>
            <a:r>
              <a:rPr lang="ru-RU" sz="2800" b="1" dirty="0"/>
              <a:t> </a:t>
            </a:r>
            <a:r>
              <a:rPr lang="ru-RU" sz="2800" b="1" dirty="0" err="1"/>
              <a:t>зразки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pPr algn="just"/>
            <a:r>
              <a:rPr lang="ru-RU" sz="2800" dirty="0" err="1" smtClean="0"/>
              <a:t>Завдяки</a:t>
            </a:r>
            <a:r>
              <a:rPr lang="ru-RU" sz="2800" dirty="0" smtClean="0"/>
              <a:t> </a:t>
            </a:r>
            <a:r>
              <a:rPr lang="ru-RU" sz="2800" dirty="0" err="1"/>
              <a:t>стрімкому</a:t>
            </a:r>
            <a:r>
              <a:rPr lang="ru-RU" sz="2800" dirty="0"/>
              <a:t> </a:t>
            </a:r>
            <a:r>
              <a:rPr lang="ru-RU" sz="2800" dirty="0" err="1"/>
              <a:t>прогресу</a:t>
            </a:r>
            <a:r>
              <a:rPr lang="ru-RU" sz="2800" dirty="0"/>
              <a:t> </a:t>
            </a:r>
            <a:r>
              <a:rPr lang="ru-RU" sz="2800" dirty="0" err="1"/>
              <a:t>авіаційно-космічної</a:t>
            </a:r>
            <a:r>
              <a:rPr lang="ru-RU" sz="2800" dirty="0"/>
              <a:t> </a:t>
            </a:r>
            <a:r>
              <a:rPr lang="ru-RU" sz="2800" dirty="0" err="1"/>
              <a:t>галузі</a:t>
            </a:r>
            <a:r>
              <a:rPr lang="ru-RU" sz="2800" dirty="0"/>
              <a:t>, а </a:t>
            </a:r>
            <a:r>
              <a:rPr lang="ru-RU" sz="2800" dirty="0" err="1"/>
              <a:t>також</a:t>
            </a:r>
            <a:r>
              <a:rPr lang="ru-RU" sz="2800" dirty="0"/>
              <a:t> через </a:t>
            </a:r>
            <a:r>
              <a:rPr lang="ru-RU" sz="2800" dirty="0" err="1"/>
              <a:t>цікавість</a:t>
            </a:r>
            <a:r>
              <a:rPr lang="ru-RU" sz="2800" dirty="0"/>
              <a:t> </a:t>
            </a:r>
            <a:r>
              <a:rPr lang="ru-RU" sz="2800" dirty="0" err="1"/>
              <a:t>людства</a:t>
            </a:r>
            <a:r>
              <a:rPr lang="ru-RU" sz="2800" dirty="0"/>
              <a:t>, ЦБМ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можуть</a:t>
            </a:r>
            <a:r>
              <a:rPr lang="ru-RU" sz="2800" dirty="0"/>
              <a:t> </a:t>
            </a:r>
            <a:r>
              <a:rPr lang="ru-RU" sz="2800" dirty="0" err="1"/>
              <a:t>включати</a:t>
            </a:r>
            <a:r>
              <a:rPr lang="ru-RU" sz="2800" dirty="0"/>
              <a:t> </a:t>
            </a:r>
            <a:r>
              <a:rPr lang="ru-RU" sz="2800" dirty="0" err="1"/>
              <a:t>біологічні</a:t>
            </a:r>
            <a:r>
              <a:rPr lang="ru-RU" sz="2800" dirty="0"/>
              <a:t>/</a:t>
            </a:r>
            <a:r>
              <a:rPr lang="ru-RU" sz="2800" dirty="0" err="1"/>
              <a:t>геологічні</a:t>
            </a:r>
            <a:r>
              <a:rPr lang="ru-RU" sz="2800" dirty="0"/>
              <a:t> </a:t>
            </a:r>
            <a:r>
              <a:rPr lang="ru-RU" sz="2800" dirty="0" err="1"/>
              <a:t>проби</a:t>
            </a:r>
            <a:r>
              <a:rPr lang="ru-RU" sz="2800" dirty="0"/>
              <a:t>, </a:t>
            </a:r>
            <a:r>
              <a:rPr lang="ru-RU" sz="2800" dirty="0" err="1"/>
              <a:t>взяті</a:t>
            </a:r>
            <a:r>
              <a:rPr lang="ru-RU" sz="2800" dirty="0"/>
              <a:t> з </a:t>
            </a:r>
            <a:r>
              <a:rPr lang="ru-RU" sz="2800" dirty="0" err="1"/>
              <a:t>інших</a:t>
            </a:r>
            <a:r>
              <a:rPr lang="ru-RU" sz="2800" dirty="0"/>
              <a:t> планет і </a:t>
            </a:r>
            <a:r>
              <a:rPr lang="ru-RU" sz="2800" dirty="0" err="1"/>
              <a:t>транспортовані</a:t>
            </a:r>
            <a:r>
              <a:rPr lang="ru-RU" sz="2800" dirty="0"/>
              <a:t> на Землю. </a:t>
            </a:r>
            <a:r>
              <a:rPr lang="ru-RU" sz="2800" dirty="0" err="1"/>
              <a:t>Унікальність</a:t>
            </a:r>
            <a:r>
              <a:rPr lang="ru-RU" sz="2800" dirty="0"/>
              <a:t> таких </a:t>
            </a:r>
            <a:r>
              <a:rPr lang="ru-RU" sz="2800" dirty="0" err="1"/>
              <a:t>зразків</a:t>
            </a:r>
            <a:r>
              <a:rPr lang="ru-RU" sz="2800" dirty="0"/>
              <a:t>,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потенційний</a:t>
            </a:r>
            <a:r>
              <a:rPr lang="ru-RU" sz="2800" dirty="0"/>
              <a:t> </a:t>
            </a:r>
            <a:r>
              <a:rPr lang="ru-RU" sz="2800" dirty="0" err="1"/>
              <a:t>ризик</a:t>
            </a:r>
            <a:r>
              <a:rPr lang="ru-RU" sz="2800" dirty="0"/>
              <a:t> для </a:t>
            </a:r>
            <a:r>
              <a:rPr lang="ru-RU" sz="2800" dirty="0" err="1"/>
              <a:t>здоров'я</a:t>
            </a:r>
            <a:r>
              <a:rPr lang="ru-RU" sz="2800" dirty="0"/>
              <a:t> людей, а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біологічний</a:t>
            </a:r>
            <a:r>
              <a:rPr lang="ru-RU" sz="2800" dirty="0"/>
              <a:t> </a:t>
            </a:r>
            <a:r>
              <a:rPr lang="ru-RU" sz="2800" dirty="0" err="1"/>
              <a:t>ризик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розповсюдження</a:t>
            </a:r>
            <a:r>
              <a:rPr lang="ru-RU" sz="2800" dirty="0"/>
              <a:t> є </a:t>
            </a:r>
            <a:r>
              <a:rPr lang="ru-RU" sz="2800" dirty="0" err="1"/>
              <a:t>вагомими</a:t>
            </a:r>
            <a:r>
              <a:rPr lang="ru-RU" sz="2800" dirty="0"/>
              <a:t> причинами для </a:t>
            </a:r>
            <a:r>
              <a:rPr lang="ru-RU" sz="2800" dirty="0" err="1"/>
              <a:t>захисту</a:t>
            </a:r>
            <a:r>
              <a:rPr lang="ru-RU" sz="2800" dirty="0"/>
              <a:t>, </a:t>
            </a:r>
            <a:r>
              <a:rPr lang="ru-RU" sz="2800" dirty="0" err="1"/>
              <a:t>захищеного</a:t>
            </a:r>
            <a:r>
              <a:rPr lang="ru-RU" sz="2800" dirty="0"/>
              <a:t> </a:t>
            </a:r>
            <a:r>
              <a:rPr lang="ru-RU" sz="2800" dirty="0" err="1"/>
              <a:t>зберігання</a:t>
            </a:r>
            <a:r>
              <a:rPr lang="ru-RU" sz="2800" dirty="0"/>
              <a:t> і </a:t>
            </a:r>
            <a:r>
              <a:rPr lang="ru-RU" sz="2800" dirty="0" err="1"/>
              <a:t>обліку</a:t>
            </a:r>
            <a:r>
              <a:rPr lang="ru-RU" sz="2800" dirty="0"/>
              <a:t> таких </a:t>
            </a:r>
            <a:r>
              <a:rPr lang="ru-RU" sz="2800" dirty="0" err="1"/>
              <a:t>речовин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194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0"/>
            <a:ext cx="9601196" cy="1785257"/>
          </a:xfrm>
        </p:spPr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240971"/>
            <a:ext cx="9601196" cy="4985657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біологічних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(ЦБМ</a:t>
            </a:r>
            <a:r>
              <a:rPr lang="ru-RU" dirty="0" smtClean="0"/>
              <a:t>)</a:t>
            </a:r>
          </a:p>
          <a:p>
            <a:r>
              <a:rPr lang="ru-RU" dirty="0" err="1"/>
              <a:t>Відмінності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ЦБМ </a:t>
            </a:r>
            <a:endParaRPr lang="ru-RU" dirty="0" smtClean="0"/>
          </a:p>
          <a:p>
            <a:r>
              <a:rPr lang="ru-RU" dirty="0" err="1"/>
              <a:t>Колекції</a:t>
            </a:r>
            <a:r>
              <a:rPr lang="ru-RU" dirty="0"/>
              <a:t> та </a:t>
            </a:r>
            <a:r>
              <a:rPr lang="ru-RU" dirty="0" err="1"/>
              <a:t>еталонні</a:t>
            </a:r>
            <a:r>
              <a:rPr lang="ru-RU" dirty="0"/>
              <a:t> </a:t>
            </a:r>
            <a:r>
              <a:rPr lang="ru-RU" dirty="0" err="1"/>
              <a:t>штами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/>
              <a:t>Патогени</a:t>
            </a:r>
            <a:r>
              <a:rPr lang="ru-RU" dirty="0"/>
              <a:t> і </a:t>
            </a:r>
            <a:r>
              <a:rPr lang="ru-RU" dirty="0" err="1"/>
              <a:t>токсини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/>
              <a:t>Вакцини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фармацевтичні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модифіковані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(ГМО) </a:t>
            </a:r>
            <a:endParaRPr lang="ru-RU" dirty="0" smtClean="0"/>
          </a:p>
          <a:p>
            <a:r>
              <a:rPr lang="ru-RU" dirty="0" err="1"/>
              <a:t>Непатогенні</a:t>
            </a:r>
            <a:r>
              <a:rPr lang="ru-RU" dirty="0"/>
              <a:t> </a:t>
            </a:r>
            <a:r>
              <a:rPr lang="ru-RU" dirty="0" err="1"/>
              <a:t>мікроорганізми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/>
              <a:t>Протидія</a:t>
            </a:r>
            <a:r>
              <a:rPr lang="ru-RU" dirty="0"/>
              <a:t> </a:t>
            </a:r>
            <a:r>
              <a:rPr lang="ru-RU" dirty="0" err="1"/>
              <a:t>біоризикам</a:t>
            </a:r>
            <a:r>
              <a:rPr lang="ru-RU" dirty="0"/>
              <a:t>. </a:t>
            </a:r>
            <a:r>
              <a:rPr lang="ru-RU" dirty="0" err="1"/>
              <a:t>Підзвітність</a:t>
            </a:r>
            <a:r>
              <a:rPr lang="ru-RU" dirty="0"/>
              <a:t> ЦБМ </a:t>
            </a:r>
            <a:endParaRPr lang="ru-RU" dirty="0" smtClean="0"/>
          </a:p>
          <a:p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/>
              <a:t>Транспортування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/>
              <a:t>Трансфер </a:t>
            </a:r>
            <a:r>
              <a:rPr lang="ru-RU" dirty="0" err="1"/>
              <a:t>матеріалів</a:t>
            </a:r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59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869501" cy="5854849"/>
          </a:xfrm>
        </p:spPr>
        <p:txBody>
          <a:bodyPr/>
          <a:lstStyle/>
          <a:p>
            <a:pPr algn="just"/>
            <a:r>
              <a:rPr lang="ru-RU" sz="2800" dirty="0" err="1"/>
              <a:t>Компоненти</a:t>
            </a:r>
            <a:r>
              <a:rPr lang="ru-RU" sz="2800" dirty="0"/>
              <a:t> </a:t>
            </a:r>
            <a:r>
              <a:rPr lang="ru-RU" sz="2800" dirty="0" err="1"/>
              <a:t>клітин</a:t>
            </a:r>
            <a:r>
              <a:rPr lang="ru-RU" sz="2800" dirty="0"/>
              <a:t> й </a:t>
            </a:r>
            <a:r>
              <a:rPr lang="ru-RU" sz="2800" dirty="0" err="1"/>
              <a:t>елементи</a:t>
            </a:r>
            <a:r>
              <a:rPr lang="ru-RU" sz="2800" dirty="0"/>
              <a:t> </a:t>
            </a:r>
            <a:r>
              <a:rPr lang="ru-RU" sz="2800" dirty="0" err="1"/>
              <a:t>генетичного</a:t>
            </a:r>
            <a:r>
              <a:rPr lang="ru-RU" sz="2800" dirty="0"/>
              <a:t> коду ДНК та/</a:t>
            </a:r>
            <a:r>
              <a:rPr lang="ru-RU" sz="2800" dirty="0" err="1"/>
              <a:t>або</a:t>
            </a:r>
            <a:r>
              <a:rPr lang="ru-RU" sz="2800" dirty="0"/>
              <a:t> РНК,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містить</a:t>
            </a:r>
            <a:r>
              <a:rPr lang="ru-RU" sz="2800" dirty="0"/>
              <a:t> </a:t>
            </a:r>
            <a:r>
              <a:rPr lang="ru-RU" sz="2800" dirty="0" err="1"/>
              <a:t>генетичні</a:t>
            </a:r>
            <a:r>
              <a:rPr lang="ru-RU" sz="2800" dirty="0"/>
              <a:t> </a:t>
            </a:r>
            <a:r>
              <a:rPr lang="ru-RU" sz="2800" dirty="0" err="1"/>
              <a:t>інструкції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визначають</a:t>
            </a:r>
            <a:r>
              <a:rPr lang="ru-RU" sz="2800" dirty="0"/>
              <a:t> </a:t>
            </a:r>
            <a:r>
              <a:rPr lang="ru-RU" sz="2800" dirty="0" err="1"/>
              <a:t>біологічний</a:t>
            </a:r>
            <a:r>
              <a:rPr lang="ru-RU" sz="2800" dirty="0"/>
              <a:t> </a:t>
            </a:r>
            <a:r>
              <a:rPr lang="ru-RU" sz="2800" dirty="0" err="1"/>
              <a:t>розвиток</a:t>
            </a:r>
            <a:r>
              <a:rPr lang="ru-RU" sz="2800" dirty="0"/>
              <a:t> </a:t>
            </a:r>
            <a:r>
              <a:rPr lang="ru-RU" sz="2800" dirty="0" err="1"/>
              <a:t>всіх</a:t>
            </a:r>
            <a:r>
              <a:rPr lang="ru-RU" sz="2800" dirty="0"/>
              <a:t> </a:t>
            </a:r>
            <a:r>
              <a:rPr lang="ru-RU" sz="2800" dirty="0" err="1"/>
              <a:t>клітинних</a:t>
            </a:r>
            <a:r>
              <a:rPr lang="ru-RU" sz="2800" dirty="0"/>
              <a:t> форм </a:t>
            </a:r>
            <a:r>
              <a:rPr lang="ru-RU" sz="2800" dirty="0" err="1"/>
              <a:t>життя</a:t>
            </a:r>
            <a:r>
              <a:rPr lang="ru-RU" sz="2800" dirty="0"/>
              <a:t>, </a:t>
            </a:r>
            <a:r>
              <a:rPr lang="ru-RU" sz="2800" dirty="0" err="1"/>
              <a:t>включаючи</a:t>
            </a:r>
            <a:r>
              <a:rPr lang="ru-RU" sz="2800" dirty="0"/>
              <a:t> </a:t>
            </a:r>
            <a:r>
              <a:rPr lang="ru-RU" sz="2800" dirty="0" err="1"/>
              <a:t>віруси</a:t>
            </a:r>
            <a:r>
              <a:rPr lang="ru-RU" sz="2800" dirty="0"/>
              <a:t>, </a:t>
            </a:r>
            <a:r>
              <a:rPr lang="ru-RU" sz="2800" dirty="0" err="1"/>
              <a:t>можуть</a:t>
            </a:r>
            <a:r>
              <a:rPr lang="ru-RU" sz="2800" dirty="0"/>
              <a:t> бути </a:t>
            </a:r>
            <a:r>
              <a:rPr lang="ru-RU" sz="2800" dirty="0" err="1"/>
              <a:t>законними</a:t>
            </a:r>
            <a:r>
              <a:rPr lang="ru-RU" sz="2800" dirty="0"/>
              <a:t> </a:t>
            </a:r>
            <a:r>
              <a:rPr lang="ru-RU" sz="2800" dirty="0" err="1"/>
              <a:t>представниками</a:t>
            </a:r>
            <a:r>
              <a:rPr lang="ru-RU" sz="2800" dirty="0"/>
              <a:t> ЦБМ. </a:t>
            </a:r>
            <a:r>
              <a:rPr lang="ru-RU" sz="2800" dirty="0" err="1"/>
              <a:t>Сучасні</a:t>
            </a:r>
            <a:r>
              <a:rPr lang="ru-RU" sz="2800" dirty="0"/>
              <a:t> </a:t>
            </a:r>
            <a:r>
              <a:rPr lang="ru-RU" sz="2800" dirty="0" err="1"/>
              <a:t>технології</a:t>
            </a:r>
            <a:r>
              <a:rPr lang="ru-RU" sz="2800" dirty="0"/>
              <a:t> </a:t>
            </a:r>
            <a:r>
              <a:rPr lang="ru-RU" sz="2800" dirty="0" err="1"/>
              <a:t>дозволяють</a:t>
            </a:r>
            <a:r>
              <a:rPr lang="ru-RU" sz="2800" dirty="0"/>
              <a:t> </a:t>
            </a:r>
            <a:r>
              <a:rPr lang="ru-RU" sz="2800" dirty="0" err="1"/>
              <a:t>створювати</a:t>
            </a:r>
            <a:r>
              <a:rPr lang="ru-RU" sz="2800" dirty="0"/>
              <a:t> </a:t>
            </a:r>
            <a:r>
              <a:rPr lang="ru-RU" sz="2800" dirty="0" err="1"/>
              <a:t>покоління</a:t>
            </a:r>
            <a:r>
              <a:rPr lang="ru-RU" sz="2800" dirty="0"/>
              <a:t> </a:t>
            </a:r>
            <a:r>
              <a:rPr lang="ru-RU" sz="2800" dirty="0" err="1"/>
              <a:t>інфекційних</a:t>
            </a:r>
            <a:r>
              <a:rPr lang="ru-RU" sz="2800" dirty="0"/>
              <a:t> </a:t>
            </a:r>
            <a:r>
              <a:rPr lang="ru-RU" sz="2800" dirty="0" err="1"/>
              <a:t>вірусних</a:t>
            </a:r>
            <a:r>
              <a:rPr lang="ru-RU" sz="2800" dirty="0"/>
              <a:t> </a:t>
            </a:r>
            <a:r>
              <a:rPr lang="ru-RU" sz="2800" dirty="0" err="1"/>
              <a:t>складових</a:t>
            </a:r>
            <a:r>
              <a:rPr lang="ru-RU" sz="2800" dirty="0"/>
              <a:t> «без </a:t>
            </a:r>
            <a:r>
              <a:rPr lang="ru-RU" sz="2800" dirty="0" err="1"/>
              <a:t>батьків</a:t>
            </a:r>
            <a:r>
              <a:rPr lang="ru-RU" sz="2800" dirty="0"/>
              <a:t>» (</a:t>
            </a:r>
            <a:r>
              <a:rPr lang="ru-RU" sz="2800" dirty="0" err="1"/>
              <a:t>наприклад</a:t>
            </a:r>
            <a:r>
              <a:rPr lang="ru-RU" sz="2800" dirty="0"/>
              <a:t>, </a:t>
            </a:r>
            <a:r>
              <a:rPr lang="ru-RU" sz="2800" dirty="0" err="1"/>
              <a:t>парвовірусів</a:t>
            </a:r>
            <a:r>
              <a:rPr lang="ru-RU" sz="2800" dirty="0"/>
              <a:t>, </a:t>
            </a:r>
            <a:r>
              <a:rPr lang="ru-RU" sz="2800" dirty="0" err="1"/>
              <a:t>поліовірусів</a:t>
            </a:r>
            <a:r>
              <a:rPr lang="ru-RU" sz="2800" dirty="0"/>
              <a:t>, </a:t>
            </a:r>
            <a:r>
              <a:rPr lang="ru-RU" sz="2800" dirty="0" err="1"/>
              <a:t>вірусів</a:t>
            </a:r>
            <a:r>
              <a:rPr lang="ru-RU" sz="2800" dirty="0"/>
              <a:t> </a:t>
            </a:r>
            <a:r>
              <a:rPr lang="ru-RU" sz="2800" dirty="0" err="1"/>
              <a:t>грипу</a:t>
            </a:r>
            <a:r>
              <a:rPr lang="ru-RU" sz="2800" dirty="0"/>
              <a:t> </a:t>
            </a:r>
            <a:r>
              <a:rPr lang="ru-RU" sz="2800" dirty="0" err="1"/>
              <a:t>тощо</a:t>
            </a:r>
            <a:r>
              <a:rPr lang="ru-RU" sz="2800" dirty="0"/>
              <a:t>). </a:t>
            </a:r>
            <a:r>
              <a:rPr lang="ru-RU" sz="2800" dirty="0" err="1"/>
              <a:t>Використовуючи</a:t>
            </a:r>
            <a:r>
              <a:rPr lang="ru-RU" sz="2800" dirty="0"/>
              <a:t> </a:t>
            </a:r>
            <a:r>
              <a:rPr lang="ru-RU" sz="2800" dirty="0" err="1"/>
              <a:t>лише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генетичний</a:t>
            </a:r>
            <a:r>
              <a:rPr lang="ru-RU" sz="2800" dirty="0"/>
              <a:t> код, </a:t>
            </a:r>
            <a:r>
              <a:rPr lang="ru-RU" sz="2800" dirty="0" err="1"/>
              <a:t>доступний</a:t>
            </a:r>
            <a:r>
              <a:rPr lang="ru-RU" sz="2800" dirty="0"/>
              <a:t> для </a:t>
            </a:r>
            <a:r>
              <a:rPr lang="ru-RU" sz="2800" dirty="0" err="1"/>
              <a:t>дослідників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мають</a:t>
            </a:r>
            <a:r>
              <a:rPr lang="ru-RU" sz="2800" dirty="0"/>
              <a:t> доступ до </a:t>
            </a:r>
            <a:r>
              <a:rPr lang="ru-RU" sz="2800" dirty="0" err="1"/>
              <a:t>опублікованих</a:t>
            </a:r>
            <a:r>
              <a:rPr lang="ru-RU" sz="2800" dirty="0"/>
              <a:t> </a:t>
            </a:r>
            <a:r>
              <a:rPr lang="ru-RU" sz="2800" dirty="0" err="1"/>
              <a:t>файлів</a:t>
            </a:r>
            <a:r>
              <a:rPr lang="ru-RU" sz="2800" dirty="0"/>
              <a:t>, </a:t>
            </a:r>
            <a:r>
              <a:rPr lang="ru-RU" sz="2800" dirty="0" err="1"/>
              <a:t>біотехнологічних</a:t>
            </a:r>
            <a:r>
              <a:rPr lang="ru-RU" sz="2800" dirty="0"/>
              <a:t> </a:t>
            </a:r>
            <a:r>
              <a:rPr lang="ru-RU" sz="2800" dirty="0" err="1"/>
              <a:t>методів</a:t>
            </a:r>
            <a:r>
              <a:rPr lang="ru-RU" sz="2800" dirty="0"/>
              <a:t> і </a:t>
            </a:r>
            <a:r>
              <a:rPr lang="ru-RU" sz="2800" dirty="0" err="1"/>
              <a:t>реагентів</a:t>
            </a:r>
            <a:r>
              <a:rPr lang="ru-RU" sz="2800" dirty="0"/>
              <a:t>,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реконструювати</a:t>
            </a:r>
            <a:r>
              <a:rPr lang="ru-RU" sz="2800" dirty="0"/>
              <a:t> </a:t>
            </a:r>
            <a:r>
              <a:rPr lang="ru-RU" sz="2800" dirty="0" err="1"/>
              <a:t>віруси</a:t>
            </a:r>
            <a:r>
              <a:rPr lang="ru-RU" sz="2800" dirty="0"/>
              <a:t>, </a:t>
            </a:r>
            <a:r>
              <a:rPr lang="ru-RU" sz="2800" dirty="0" err="1"/>
              <a:t>здатні</a:t>
            </a:r>
            <a:r>
              <a:rPr lang="ru-RU" sz="2800" dirty="0"/>
              <a:t> до </a:t>
            </a:r>
            <a:r>
              <a:rPr lang="ru-RU" sz="2800" dirty="0" err="1"/>
              <a:t>самовідтворення</a:t>
            </a:r>
            <a:r>
              <a:rPr lang="ru-RU" sz="2800" dirty="0"/>
              <a:t>. </a:t>
            </a:r>
            <a:r>
              <a:rPr lang="ru-RU" sz="2800" dirty="0" err="1"/>
              <a:t>Розмір</a:t>
            </a:r>
            <a:r>
              <a:rPr lang="ru-RU" sz="2800" dirty="0"/>
              <a:t> молекул ДНК і </a:t>
            </a:r>
            <a:r>
              <a:rPr lang="ru-RU" sz="2800" dirty="0" err="1"/>
              <a:t>специфіка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послідовностей</a:t>
            </a:r>
            <a:r>
              <a:rPr lang="ru-RU" sz="2800" dirty="0"/>
              <a:t> </a:t>
            </a:r>
            <a:r>
              <a:rPr lang="ru-RU" sz="2800" dirty="0" err="1"/>
              <a:t>повинні</a:t>
            </a:r>
            <a:r>
              <a:rPr lang="ru-RU" sz="2800" dirty="0"/>
              <a:t> </a:t>
            </a:r>
            <a:r>
              <a:rPr lang="ru-RU" sz="2800" dirty="0" err="1"/>
              <a:t>допомогти</a:t>
            </a:r>
            <a:r>
              <a:rPr lang="ru-RU" sz="2800" dirty="0"/>
              <a:t> </a:t>
            </a:r>
            <a:r>
              <a:rPr lang="ru-RU" sz="2800" dirty="0" err="1"/>
              <a:t>визначити</a:t>
            </a:r>
            <a:r>
              <a:rPr lang="ru-RU" sz="2800" dirty="0"/>
              <a:t> </a:t>
            </a:r>
            <a:r>
              <a:rPr lang="ru-RU" sz="2800" dirty="0" err="1"/>
              <a:t>цінність</a:t>
            </a:r>
            <a:r>
              <a:rPr lang="ru-RU" sz="2800" dirty="0"/>
              <a:t> </a:t>
            </a:r>
            <a:r>
              <a:rPr lang="ru-RU" sz="2800" dirty="0" err="1"/>
              <a:t>генетичного</a:t>
            </a:r>
            <a:r>
              <a:rPr lang="ru-RU" sz="2800" dirty="0"/>
              <a:t> </a:t>
            </a:r>
            <a:r>
              <a:rPr lang="ru-RU" sz="2800" dirty="0" err="1"/>
              <a:t>матеріалу</a:t>
            </a:r>
            <a:r>
              <a:rPr lang="ru-RU" sz="2800" dirty="0"/>
              <a:t> як ЦБМ. </a:t>
            </a:r>
            <a:r>
              <a:rPr lang="ru-RU" sz="2800" dirty="0" err="1"/>
              <a:t>Аналогічні</a:t>
            </a:r>
            <a:r>
              <a:rPr lang="ru-RU" sz="2800" dirty="0"/>
              <a:t> </a:t>
            </a:r>
            <a:r>
              <a:rPr lang="ru-RU" sz="2800" dirty="0" err="1"/>
              <a:t>міркування</a:t>
            </a:r>
            <a:r>
              <a:rPr lang="ru-RU" sz="2800" dirty="0"/>
              <a:t> </a:t>
            </a:r>
            <a:r>
              <a:rPr lang="ru-RU" sz="2800" dirty="0" err="1"/>
              <a:t>застосовуються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генетичних</a:t>
            </a:r>
            <a:r>
              <a:rPr lang="ru-RU" sz="2800" dirty="0"/>
              <a:t> </a:t>
            </a:r>
            <a:r>
              <a:rPr lang="ru-RU" sz="2800" dirty="0" err="1"/>
              <a:t>елементів</a:t>
            </a:r>
            <a:r>
              <a:rPr lang="ru-RU" sz="2800" dirty="0"/>
              <a:t> і </a:t>
            </a:r>
            <a:r>
              <a:rPr lang="ru-RU" sz="2800" dirty="0" err="1"/>
              <a:t>складових</a:t>
            </a:r>
            <a:r>
              <a:rPr lang="ru-RU" sz="2800" dirty="0"/>
              <a:t> </a:t>
            </a:r>
            <a:r>
              <a:rPr lang="ru-RU" sz="2800" dirty="0" err="1"/>
              <a:t>клітин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7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858743" cy="5854849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/>
              <a:t>Марковані</a:t>
            </a:r>
            <a:r>
              <a:rPr lang="ru-RU" sz="2800" dirty="0"/>
              <a:t> </a:t>
            </a:r>
            <a:r>
              <a:rPr lang="ru-RU" sz="2800" dirty="0" err="1"/>
              <a:t>радіоізотопами</a:t>
            </a:r>
            <a:r>
              <a:rPr lang="ru-RU" sz="2800" dirty="0"/>
              <a:t> </a:t>
            </a:r>
            <a:r>
              <a:rPr lang="ru-RU" sz="2800" dirty="0" err="1"/>
              <a:t>біологічні</a:t>
            </a:r>
            <a:r>
              <a:rPr lang="ru-RU" sz="2800" dirty="0"/>
              <a:t> </a:t>
            </a:r>
            <a:r>
              <a:rPr lang="ru-RU" sz="2800" dirty="0" err="1"/>
              <a:t>сполуки</a:t>
            </a:r>
            <a:r>
              <a:rPr lang="ru-RU" sz="2800" dirty="0"/>
              <a:t> </a:t>
            </a:r>
            <a:r>
              <a:rPr lang="ru-RU" sz="2800" dirty="0" err="1"/>
              <a:t>Відстеження</a:t>
            </a:r>
            <a:r>
              <a:rPr lang="ru-RU" sz="2800" dirty="0"/>
              <a:t> </a:t>
            </a:r>
            <a:r>
              <a:rPr lang="ru-RU" sz="2800" dirty="0" err="1"/>
              <a:t>окремих</a:t>
            </a:r>
            <a:r>
              <a:rPr lang="ru-RU" sz="2800" dirty="0"/>
              <a:t> </a:t>
            </a:r>
            <a:r>
              <a:rPr lang="ru-RU" sz="2800" dirty="0" err="1"/>
              <a:t>клітинних</a:t>
            </a:r>
            <a:r>
              <a:rPr lang="ru-RU" sz="2800" dirty="0"/>
              <a:t> </a:t>
            </a:r>
            <a:r>
              <a:rPr lang="ru-RU" sz="2800" dirty="0" err="1"/>
              <a:t>елементів</a:t>
            </a:r>
            <a:r>
              <a:rPr lang="ru-RU" sz="2800" dirty="0"/>
              <a:t> і </a:t>
            </a:r>
            <a:r>
              <a:rPr lang="ru-RU" sz="2800" dirty="0" err="1"/>
              <a:t>сполук</a:t>
            </a:r>
            <a:r>
              <a:rPr lang="ru-RU" sz="2800" dirty="0"/>
              <a:t>, </a:t>
            </a:r>
            <a:r>
              <a:rPr lang="ru-RU" sz="2800" dirty="0" err="1"/>
              <a:t>визначення</a:t>
            </a:r>
            <a:r>
              <a:rPr lang="ru-RU" sz="2800" dirty="0"/>
              <a:t> </a:t>
            </a:r>
            <a:r>
              <a:rPr lang="ru-RU" sz="2800" dirty="0" err="1"/>
              <a:t>специфічних</a:t>
            </a:r>
            <a:r>
              <a:rPr lang="ru-RU" sz="2800" dirty="0"/>
              <a:t> </a:t>
            </a:r>
            <a:r>
              <a:rPr lang="ru-RU" sz="2800" dirty="0" err="1"/>
              <a:t>біологічних</a:t>
            </a:r>
            <a:r>
              <a:rPr lang="ru-RU" sz="2800" dirty="0"/>
              <a:t> </a:t>
            </a:r>
            <a:r>
              <a:rPr lang="ru-RU" sz="2800" dirty="0" err="1"/>
              <a:t>реакцій</a:t>
            </a:r>
            <a:r>
              <a:rPr lang="ru-RU" sz="2800" dirty="0"/>
              <a:t>, </a:t>
            </a:r>
            <a:r>
              <a:rPr lang="ru-RU" sz="2800" dirty="0" err="1"/>
              <a:t>з'ясування</a:t>
            </a:r>
            <a:r>
              <a:rPr lang="ru-RU" sz="2800" dirty="0"/>
              <a:t> </a:t>
            </a:r>
            <a:r>
              <a:rPr lang="ru-RU" sz="2800" dirty="0" err="1"/>
              <a:t>біохіміних</a:t>
            </a:r>
            <a:r>
              <a:rPr lang="ru-RU" sz="2800" dirty="0"/>
              <a:t> </a:t>
            </a:r>
            <a:r>
              <a:rPr lang="ru-RU" sz="2800" dirty="0" err="1"/>
              <a:t>шляхів</a:t>
            </a:r>
            <a:r>
              <a:rPr lang="ru-RU" sz="2800" dirty="0"/>
              <a:t>, а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діагностика</a:t>
            </a:r>
            <a:r>
              <a:rPr lang="ru-RU" sz="2800" dirty="0"/>
              <a:t> </a:t>
            </a:r>
            <a:r>
              <a:rPr lang="ru-RU" sz="2800" dirty="0" err="1"/>
              <a:t>неінфекційних</a:t>
            </a:r>
            <a:r>
              <a:rPr lang="ru-RU" sz="2800" dirty="0"/>
              <a:t> </a:t>
            </a:r>
            <a:r>
              <a:rPr lang="ru-RU" sz="2800" dirty="0" err="1"/>
              <a:t>захворювань</a:t>
            </a:r>
            <a:r>
              <a:rPr lang="ru-RU" sz="2800" dirty="0"/>
              <a:t> та </a:t>
            </a:r>
            <a:r>
              <a:rPr lang="ru-RU" sz="2800" dirty="0" err="1"/>
              <a:t>багато</a:t>
            </a:r>
            <a:r>
              <a:rPr lang="ru-RU" sz="2800" dirty="0"/>
              <a:t> </a:t>
            </a:r>
            <a:r>
              <a:rPr lang="ru-RU" sz="2800" dirty="0" err="1"/>
              <a:t>іншого</a:t>
            </a:r>
            <a:r>
              <a:rPr lang="ru-RU" sz="2800" dirty="0"/>
              <a:t> є </a:t>
            </a:r>
            <a:r>
              <a:rPr lang="ru-RU" sz="2800" dirty="0" err="1"/>
              <a:t>можливим</a:t>
            </a:r>
            <a:r>
              <a:rPr lang="ru-RU" sz="2800" dirty="0"/>
              <a:t> </a:t>
            </a:r>
            <a:r>
              <a:rPr lang="ru-RU" sz="2800" dirty="0" err="1"/>
              <a:t>завдяки</a:t>
            </a:r>
            <a:r>
              <a:rPr lang="ru-RU" sz="2800" dirty="0"/>
              <a:t> </a:t>
            </a:r>
            <a:r>
              <a:rPr lang="ru-RU" sz="2800" dirty="0" err="1"/>
              <a:t>використанню</a:t>
            </a:r>
            <a:r>
              <a:rPr lang="ru-RU" sz="2800" dirty="0"/>
              <a:t> </a:t>
            </a:r>
            <a:r>
              <a:rPr lang="ru-RU" sz="2800" dirty="0" err="1"/>
              <a:t>мічених</a:t>
            </a:r>
            <a:r>
              <a:rPr lang="ru-RU" sz="2800" dirty="0"/>
              <a:t> </a:t>
            </a:r>
            <a:r>
              <a:rPr lang="ru-RU" sz="2800" dirty="0" err="1"/>
              <a:t>радіонуклідами</a:t>
            </a:r>
            <a:r>
              <a:rPr lang="ru-RU" sz="2800" dirty="0"/>
              <a:t> </a:t>
            </a:r>
            <a:r>
              <a:rPr lang="ru-RU" sz="2800" dirty="0" err="1"/>
              <a:t>сполук</a:t>
            </a:r>
            <a:r>
              <a:rPr lang="ru-RU" sz="2800" dirty="0"/>
              <a:t>. </a:t>
            </a:r>
            <a:r>
              <a:rPr lang="ru-RU" sz="2800" dirty="0" err="1"/>
              <a:t>Враховуючи</a:t>
            </a:r>
            <a:r>
              <a:rPr lang="ru-RU" sz="2800" dirty="0"/>
              <a:t> </a:t>
            </a:r>
            <a:r>
              <a:rPr lang="ru-RU" sz="2800" dirty="0" err="1"/>
              <a:t>період</a:t>
            </a:r>
            <a:r>
              <a:rPr lang="ru-RU" sz="2800" dirty="0"/>
              <a:t> </a:t>
            </a:r>
            <a:r>
              <a:rPr lang="ru-RU" sz="2800" dirty="0" err="1"/>
              <a:t>напіврозпаду</a:t>
            </a:r>
            <a:r>
              <a:rPr lang="ru-RU" sz="2800" dirty="0"/>
              <a:t> </a:t>
            </a:r>
            <a:r>
              <a:rPr lang="ru-RU" sz="2800" dirty="0" err="1"/>
              <a:t>найбільш</a:t>
            </a:r>
            <a:r>
              <a:rPr lang="ru-RU" sz="2800" dirty="0"/>
              <a:t> часто </a:t>
            </a:r>
            <a:r>
              <a:rPr lang="ru-RU" sz="2800" dirty="0" err="1"/>
              <a:t>використовуваних</a:t>
            </a:r>
            <a:r>
              <a:rPr lang="ru-RU" sz="2800" dirty="0"/>
              <a:t> </a:t>
            </a:r>
            <a:r>
              <a:rPr lang="ru-RU" sz="2800" dirty="0" err="1"/>
              <a:t>радіонуклідів</a:t>
            </a:r>
            <a:r>
              <a:rPr lang="ru-RU" sz="2800" dirty="0"/>
              <a:t>, </a:t>
            </a:r>
            <a:r>
              <a:rPr lang="ru-RU" sz="2800" dirty="0" err="1"/>
              <a:t>починаючи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2</a:t>
            </a:r>
            <a:r>
              <a:rPr lang="en-US" sz="2800" dirty="0"/>
              <a:t>H, 3H, 32P, 35S </a:t>
            </a:r>
            <a:r>
              <a:rPr lang="ru-RU" sz="2800" dirty="0" err="1"/>
              <a:t>тощо</a:t>
            </a:r>
            <a:r>
              <a:rPr lang="ru-RU" sz="2800" dirty="0"/>
              <a:t> до 137</a:t>
            </a:r>
            <a:r>
              <a:rPr lang="en-US" sz="2800" dirty="0"/>
              <a:t>Cs </a:t>
            </a:r>
            <a:r>
              <a:rPr lang="ru-RU" sz="2800" dirty="0"/>
              <a:t>та </a:t>
            </a:r>
            <a:r>
              <a:rPr lang="ru-RU" sz="2800" dirty="0" err="1"/>
              <a:t>інших</a:t>
            </a:r>
            <a:r>
              <a:rPr lang="ru-RU" sz="2800" dirty="0"/>
              <a:t>, </a:t>
            </a:r>
            <a:r>
              <a:rPr lang="ru-RU" sz="2800" dirty="0" err="1"/>
              <a:t>можливі</a:t>
            </a:r>
            <a:r>
              <a:rPr lang="ru-RU" sz="2800" dirty="0"/>
              <a:t> </a:t>
            </a:r>
            <a:r>
              <a:rPr lang="ru-RU" sz="2800" dirty="0" err="1"/>
              <a:t>наслідки</a:t>
            </a:r>
            <a:r>
              <a:rPr lang="ru-RU" sz="2800" dirty="0"/>
              <a:t> </a:t>
            </a:r>
            <a:r>
              <a:rPr lang="ru-RU" sz="2800" dirty="0" err="1"/>
              <a:t>опромінювання</a:t>
            </a:r>
            <a:r>
              <a:rPr lang="ru-RU" sz="2800" dirty="0"/>
              <a:t> ними, </a:t>
            </a:r>
            <a:r>
              <a:rPr lang="ru-RU" sz="2800" dirty="0" err="1"/>
              <a:t>слід</a:t>
            </a:r>
            <a:r>
              <a:rPr lang="ru-RU" sz="2800" dirty="0"/>
              <a:t> </a:t>
            </a:r>
            <a:r>
              <a:rPr lang="ru-RU" sz="2800" dirty="0" err="1"/>
              <a:t>застосовувати</a:t>
            </a:r>
            <a:r>
              <a:rPr lang="ru-RU" sz="2800" dirty="0"/>
              <a:t> </a:t>
            </a:r>
            <a:r>
              <a:rPr lang="ru-RU" sz="2800" dirty="0" err="1"/>
              <a:t>специфічні</a:t>
            </a:r>
            <a:r>
              <a:rPr lang="ru-RU" sz="2800" dirty="0"/>
              <a:t> </a:t>
            </a:r>
            <a:r>
              <a:rPr lang="ru-RU" sz="2800" dirty="0" err="1"/>
              <a:t>запобіжні</a:t>
            </a:r>
            <a:r>
              <a:rPr lang="ru-RU" sz="2800" dirty="0"/>
              <a:t> заходи з метою </a:t>
            </a:r>
            <a:r>
              <a:rPr lang="ru-RU" sz="2800" dirty="0" err="1"/>
              <a:t>мінімізації</a:t>
            </a:r>
            <a:r>
              <a:rPr lang="ru-RU" sz="2800" dirty="0"/>
              <a:t> </a:t>
            </a:r>
            <a:r>
              <a:rPr lang="ru-RU" sz="2800" dirty="0" err="1"/>
              <a:t>впливу</a:t>
            </a:r>
            <a:r>
              <a:rPr lang="ru-RU" sz="2800" dirty="0"/>
              <a:t> </a:t>
            </a:r>
            <a:r>
              <a:rPr lang="ru-RU" sz="2800" dirty="0" err="1"/>
              <a:t>цих</a:t>
            </a:r>
            <a:r>
              <a:rPr lang="ru-RU" sz="2800" dirty="0"/>
              <a:t> </a:t>
            </a:r>
            <a:r>
              <a:rPr lang="ru-RU" sz="2800" dirty="0" err="1"/>
              <a:t>елементів</a:t>
            </a:r>
            <a:r>
              <a:rPr lang="ru-RU" sz="2800" dirty="0"/>
              <a:t>, </a:t>
            </a:r>
            <a:r>
              <a:rPr lang="ru-RU" sz="2800" dirty="0" err="1"/>
              <a:t>належним</a:t>
            </a:r>
            <a:r>
              <a:rPr lang="ru-RU" sz="2800" dirty="0"/>
              <a:t> чином </a:t>
            </a:r>
            <a:r>
              <a:rPr lang="ru-RU" sz="2800" dirty="0" err="1"/>
              <a:t>зберігати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, та </a:t>
            </a:r>
            <a:r>
              <a:rPr lang="ru-RU" sz="2800" dirty="0" err="1"/>
              <a:t>поводити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 з ними.</a:t>
            </a:r>
          </a:p>
        </p:txBody>
      </p:sp>
    </p:spTree>
    <p:extLst>
      <p:ext uri="{BB962C8B-B14F-4D97-AF65-F5344CB8AC3E}">
        <p14:creationId xmlns:p14="http://schemas.microsoft.com/office/powerpoint/2010/main" val="13850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566057"/>
            <a:ext cx="10837228" cy="5974592"/>
          </a:xfrm>
        </p:spPr>
        <p:txBody>
          <a:bodyPr/>
          <a:lstStyle/>
          <a:p>
            <a:pPr algn="ctr"/>
            <a:r>
              <a:rPr lang="ru-RU" sz="2800" b="1" dirty="0" err="1"/>
              <a:t>Протидія</a:t>
            </a:r>
            <a:r>
              <a:rPr lang="ru-RU" sz="2800" b="1" dirty="0"/>
              <a:t> </a:t>
            </a:r>
            <a:r>
              <a:rPr lang="ru-RU" sz="2800" b="1" dirty="0" err="1" smtClean="0"/>
              <a:t>біоризикам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Підзвітність</a:t>
            </a:r>
            <a:r>
              <a:rPr lang="ru-RU" sz="2800" b="1" dirty="0" smtClean="0"/>
              <a:t> </a:t>
            </a:r>
            <a:r>
              <a:rPr lang="ru-RU" sz="2800" b="1" dirty="0"/>
              <a:t>ЦБМ </a:t>
            </a:r>
            <a:endParaRPr lang="ru-RU" sz="2800" b="1" dirty="0" smtClean="0"/>
          </a:p>
          <a:p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/>
              <a:t>ліквідація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</a:t>
            </a:r>
            <a:r>
              <a:rPr lang="ru-RU" dirty="0" err="1"/>
              <a:t>крадіжок</a:t>
            </a:r>
            <a:r>
              <a:rPr lang="ru-RU" dirty="0"/>
              <a:t> ЦБМ,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не за </a:t>
            </a:r>
            <a:r>
              <a:rPr lang="ru-RU" dirty="0" err="1"/>
              <a:t>призначенням</a:t>
            </a:r>
            <a:r>
              <a:rPr lang="ru-RU" dirty="0"/>
              <a:t>, </a:t>
            </a:r>
            <a:r>
              <a:rPr lang="ru-RU" dirty="0" err="1"/>
              <a:t>диверсій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, особливо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зникнення</a:t>
            </a:r>
            <a:r>
              <a:rPr lang="ru-RU" dirty="0"/>
              <a:t> з установи, є складною справою, тому </a:t>
            </a:r>
            <a:r>
              <a:rPr lang="ru-RU" dirty="0" err="1"/>
              <a:t>легше</a:t>
            </a:r>
            <a:r>
              <a:rPr lang="ru-RU" dirty="0"/>
              <a:t> </a:t>
            </a:r>
            <a:r>
              <a:rPr lang="ru-RU" dirty="0" err="1"/>
              <a:t>мінімізувати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, </a:t>
            </a:r>
            <a:r>
              <a:rPr lang="ru-RU" dirty="0" err="1"/>
              <a:t>створюючи</a:t>
            </a:r>
            <a:r>
              <a:rPr lang="ru-RU" dirty="0"/>
              <a:t> </a:t>
            </a:r>
            <a:r>
              <a:rPr lang="ru-RU" dirty="0" err="1"/>
              <a:t>відповідні</a:t>
            </a:r>
            <a:r>
              <a:rPr lang="ru-RU" dirty="0"/>
              <a:t> заходи контролю для </a:t>
            </a:r>
            <a:r>
              <a:rPr lang="ru-RU" dirty="0" err="1"/>
              <a:t>захисту</a:t>
            </a:r>
            <a:r>
              <a:rPr lang="ru-RU" dirty="0"/>
              <a:t> ЦБМ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несанкціонованого</a:t>
            </a:r>
            <a:r>
              <a:rPr lang="ru-RU" dirty="0"/>
              <a:t> доступу,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. </a:t>
            </a:r>
            <a:r>
              <a:rPr lang="ru-RU" dirty="0" err="1"/>
              <a:t>Несанкціонований</a:t>
            </a:r>
            <a:r>
              <a:rPr lang="ru-RU" dirty="0"/>
              <a:t> доступ є результатом </a:t>
            </a:r>
            <a:r>
              <a:rPr lang="ru-RU" dirty="0" err="1"/>
              <a:t>неправильних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недостатніх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контролю </a:t>
            </a:r>
            <a:r>
              <a:rPr lang="ru-RU" dirty="0" err="1"/>
              <a:t>вибіркового</a:t>
            </a:r>
            <a:r>
              <a:rPr lang="ru-RU" dirty="0"/>
              <a:t> доступу. </a:t>
            </a:r>
            <a:r>
              <a:rPr lang="ru-RU" dirty="0" err="1"/>
              <a:t>Втрати</a:t>
            </a:r>
            <a:r>
              <a:rPr lang="ru-RU" dirty="0"/>
              <a:t> ЦБМ часто є </a:t>
            </a:r>
            <a:r>
              <a:rPr lang="ru-RU" dirty="0" err="1"/>
              <a:t>наслідками</a:t>
            </a:r>
            <a:r>
              <a:rPr lang="ru-RU" dirty="0"/>
              <a:t> </a:t>
            </a:r>
            <a:r>
              <a:rPr lang="ru-RU" dirty="0" err="1"/>
              <a:t>поганих</a:t>
            </a:r>
            <a:r>
              <a:rPr lang="ru-RU" dirty="0"/>
              <a:t> </a:t>
            </a:r>
            <a:r>
              <a:rPr lang="ru-RU" dirty="0" err="1"/>
              <a:t>лабораторних</a:t>
            </a:r>
            <a:r>
              <a:rPr lang="ru-RU" dirty="0"/>
              <a:t> практик і </a:t>
            </a:r>
            <a:r>
              <a:rPr lang="ru-RU" dirty="0" err="1"/>
              <a:t>недостатнього</a:t>
            </a:r>
            <a:r>
              <a:rPr lang="ru-RU" dirty="0"/>
              <a:t> </a:t>
            </a:r>
            <a:r>
              <a:rPr lang="ru-RU" dirty="0" err="1"/>
              <a:t>адміністративного</a:t>
            </a:r>
            <a:r>
              <a:rPr lang="ru-RU" dirty="0"/>
              <a:t> контролю за </a:t>
            </a:r>
            <a:r>
              <a:rPr lang="ru-RU" dirty="0" err="1"/>
              <a:t>захистом</a:t>
            </a:r>
            <a:r>
              <a:rPr lang="ru-RU" dirty="0"/>
              <a:t> та </a:t>
            </a:r>
            <a:r>
              <a:rPr lang="ru-RU" dirty="0" err="1"/>
              <a:t>обліком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.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вживати</a:t>
            </a:r>
            <a:r>
              <a:rPr lang="ru-RU" dirty="0"/>
              <a:t> </a:t>
            </a:r>
            <a:r>
              <a:rPr lang="ru-RU" dirty="0" err="1"/>
              <a:t>практичних</a:t>
            </a:r>
            <a:r>
              <a:rPr lang="ru-RU" dirty="0"/>
              <a:t> </a:t>
            </a:r>
            <a:r>
              <a:rPr lang="ru-RU" dirty="0" err="1"/>
              <a:t>реальних</a:t>
            </a:r>
            <a:r>
              <a:rPr lang="ru-RU" dirty="0"/>
              <a:t> </a:t>
            </a:r>
            <a:r>
              <a:rPr lang="ru-RU" dirty="0" err="1"/>
              <a:t>кроків</a:t>
            </a:r>
            <a:r>
              <a:rPr lang="ru-RU" dirty="0"/>
              <a:t> </a:t>
            </a:r>
            <a:r>
              <a:rPr lang="ru-RU" dirty="0" err="1"/>
              <a:t>задля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та </a:t>
            </a:r>
            <a:r>
              <a:rPr lang="ru-RU" dirty="0" err="1"/>
              <a:t>відстеження</a:t>
            </a:r>
            <a:r>
              <a:rPr lang="ru-RU" dirty="0"/>
              <a:t> ЦБМ. </a:t>
            </a:r>
            <a:r>
              <a:rPr lang="ru-RU" dirty="0" err="1"/>
              <a:t>Дійсно</a:t>
            </a:r>
            <a:r>
              <a:rPr lang="ru-RU" dirty="0"/>
              <a:t>, </a:t>
            </a:r>
            <a:r>
              <a:rPr lang="ru-RU" dirty="0" err="1"/>
              <a:t>документи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та </a:t>
            </a:r>
            <a:r>
              <a:rPr lang="ru-RU" dirty="0" err="1"/>
              <a:t>опис</a:t>
            </a:r>
            <a:r>
              <a:rPr lang="ru-RU" dirty="0"/>
              <a:t> ЦБМ,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зберігаються</a:t>
            </a:r>
            <a:r>
              <a:rPr lang="ru-RU" dirty="0"/>
              <a:t> в </a:t>
            </a:r>
            <a:r>
              <a:rPr lang="ru-RU" dirty="0" err="1"/>
              <a:t>закладі</a:t>
            </a:r>
            <a:r>
              <a:rPr lang="ru-RU" dirty="0"/>
              <a:t>,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закритою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, так само, як і </a:t>
            </a:r>
            <a:r>
              <a:rPr lang="ru-RU" dirty="0" err="1"/>
              <a:t>документація</a:t>
            </a:r>
            <a:r>
              <a:rPr lang="ru-RU" dirty="0"/>
              <a:t> про доступ в </a:t>
            </a:r>
            <a:r>
              <a:rPr lang="ru-RU" dirty="0" err="1"/>
              <a:t>закриті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. Тим не </a:t>
            </a:r>
            <a:r>
              <a:rPr lang="ru-RU" dirty="0" err="1"/>
              <a:t>менш</a:t>
            </a:r>
            <a:r>
              <a:rPr lang="ru-RU" dirty="0"/>
              <a:t>,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документація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виявитися</a:t>
            </a:r>
            <a:r>
              <a:rPr lang="ru-RU" dirty="0"/>
              <a:t> </a:t>
            </a:r>
            <a:r>
              <a:rPr lang="ru-RU" dirty="0" err="1"/>
              <a:t>корисною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зняти</a:t>
            </a:r>
            <a:r>
              <a:rPr lang="ru-RU" dirty="0"/>
              <a:t> </a:t>
            </a:r>
            <a:r>
              <a:rPr lang="ru-RU" dirty="0" err="1"/>
              <a:t>мождиві</a:t>
            </a:r>
            <a:r>
              <a:rPr lang="ru-RU" dirty="0"/>
              <a:t> </a:t>
            </a:r>
            <a:r>
              <a:rPr lang="ru-RU" dirty="0" err="1"/>
              <a:t>звинувачення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закладу. 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корисного</a:t>
            </a:r>
            <a:r>
              <a:rPr lang="ru-RU" dirty="0"/>
              <a:t> </a:t>
            </a:r>
            <a:r>
              <a:rPr lang="ru-RU" dirty="0" err="1"/>
              <a:t>архіву</a:t>
            </a:r>
            <a:r>
              <a:rPr lang="ru-RU" dirty="0"/>
              <a:t> </a:t>
            </a:r>
            <a:r>
              <a:rPr lang="ru-RU" dirty="0" err="1"/>
              <a:t>рекомендується</a:t>
            </a:r>
            <a:r>
              <a:rPr lang="ru-RU" dirty="0"/>
              <a:t> </a:t>
            </a:r>
            <a:r>
              <a:rPr lang="ru-RU" dirty="0" err="1"/>
              <a:t>збирати</a:t>
            </a:r>
            <a:r>
              <a:rPr lang="ru-RU" dirty="0"/>
              <a:t> і </a:t>
            </a:r>
            <a:r>
              <a:rPr lang="ru-RU" dirty="0" err="1"/>
              <a:t>зберігати</a:t>
            </a:r>
            <a:r>
              <a:rPr lang="ru-RU" dirty="0"/>
              <a:t> записи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часу до того, як вони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знищені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02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714" y="587830"/>
            <a:ext cx="10944241" cy="5952820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Специфіка</a:t>
            </a:r>
            <a:r>
              <a:rPr lang="ru-RU" dirty="0"/>
              <a:t> процедур </a:t>
            </a:r>
            <a:r>
              <a:rPr lang="ru-RU" dirty="0" err="1"/>
              <a:t>підзвітності</a:t>
            </a:r>
            <a:r>
              <a:rPr lang="ru-RU" dirty="0"/>
              <a:t> ЦБМ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ефективних</a:t>
            </a:r>
            <a:r>
              <a:rPr lang="ru-RU" dirty="0"/>
              <a:t> процедур </a:t>
            </a:r>
            <a:r>
              <a:rPr lang="ru-RU" dirty="0" err="1"/>
              <a:t>відстеження</a:t>
            </a:r>
            <a:r>
              <a:rPr lang="ru-RU" dirty="0"/>
              <a:t> та </a:t>
            </a:r>
            <a:r>
              <a:rPr lang="ru-RU" dirty="0" err="1"/>
              <a:t>документування</a:t>
            </a:r>
            <a:r>
              <a:rPr lang="ru-RU" dirty="0"/>
              <a:t> </a:t>
            </a:r>
            <a:r>
              <a:rPr lang="ru-RU" dirty="0" err="1"/>
              <a:t>інвентаризації</a:t>
            </a:r>
            <a:r>
              <a:rPr lang="ru-RU" dirty="0"/>
              <a:t>, </a:t>
            </a:r>
            <a:r>
              <a:rPr lang="ru-RU" dirty="0" err="1"/>
              <a:t>використання</a:t>
            </a:r>
            <a:r>
              <a:rPr lang="ru-RU" dirty="0"/>
              <a:t>, </a:t>
            </a:r>
            <a:r>
              <a:rPr lang="ru-RU" dirty="0" err="1"/>
              <a:t>маніпуляцій</a:t>
            </a:r>
            <a:r>
              <a:rPr lang="ru-RU" dirty="0"/>
              <a:t>, </a:t>
            </a:r>
            <a:r>
              <a:rPr lang="ru-RU" dirty="0" err="1"/>
              <a:t>розробки</a:t>
            </a:r>
            <a:r>
              <a:rPr lang="ru-RU" dirty="0"/>
              <a:t>,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передачі</a:t>
            </a:r>
            <a:r>
              <a:rPr lang="ru-RU" dirty="0"/>
              <a:t> та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. Мета </a:t>
            </a:r>
            <a:r>
              <a:rPr lang="ru-RU" dirty="0" err="1"/>
              <a:t>цих</a:t>
            </a:r>
            <a:r>
              <a:rPr lang="ru-RU" dirty="0"/>
              <a:t> процедур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знати,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в </a:t>
            </a:r>
            <a:r>
              <a:rPr lang="ru-RU" dirty="0" err="1"/>
              <a:t>лабораторії</a:t>
            </a:r>
            <a:r>
              <a:rPr lang="ru-RU" dirty="0"/>
              <a:t>, де вони </a:t>
            </a:r>
            <a:r>
              <a:rPr lang="ru-RU" dirty="0" err="1"/>
              <a:t>знаходяться</a:t>
            </a:r>
            <a:r>
              <a:rPr lang="ru-RU" dirty="0"/>
              <a:t>, і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несе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за них в будь-</a:t>
            </a:r>
            <a:r>
              <a:rPr lang="ru-RU" dirty="0" err="1"/>
              <a:t>який</a:t>
            </a:r>
            <a:r>
              <a:rPr lang="ru-RU" dirty="0"/>
              <a:t> момент часу.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домогтися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, </a:t>
            </a:r>
            <a:r>
              <a:rPr lang="ru-RU" dirty="0" err="1"/>
              <a:t>керівництво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: 1.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) </a:t>
            </a:r>
            <a:r>
              <a:rPr lang="ru-RU" dirty="0" err="1"/>
              <a:t>підпадають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заходи </a:t>
            </a:r>
            <a:r>
              <a:rPr lang="ru-RU" dirty="0" err="1"/>
              <a:t>матеріальної</a:t>
            </a:r>
            <a:r>
              <a:rPr lang="ru-RU" dirty="0"/>
              <a:t> </a:t>
            </a:r>
            <a:r>
              <a:rPr lang="ru-RU" dirty="0" err="1"/>
              <a:t>підзвітності</a:t>
            </a:r>
            <a:r>
              <a:rPr lang="ru-RU" dirty="0"/>
              <a:t>?; 2.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зберігатися</a:t>
            </a:r>
            <a:r>
              <a:rPr lang="ru-RU" dirty="0"/>
              <a:t>, ким, де,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і як </a:t>
            </a:r>
            <a:r>
              <a:rPr lang="ru-RU" dirty="0" err="1"/>
              <a:t>довго</a:t>
            </a:r>
            <a:r>
              <a:rPr lang="ru-RU" dirty="0"/>
              <a:t>?; 3.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доступ до </a:t>
            </a:r>
            <a:r>
              <a:rPr lang="ru-RU" dirty="0" err="1"/>
              <a:t>записів</a:t>
            </a:r>
            <a:r>
              <a:rPr lang="ru-RU" dirty="0"/>
              <a:t> і, як </a:t>
            </a:r>
            <a:r>
              <a:rPr lang="ru-RU" dirty="0" err="1"/>
              <a:t>документувати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доступ?; 4. як </a:t>
            </a:r>
            <a:r>
              <a:rPr lang="ru-RU" dirty="0" err="1"/>
              <a:t>управляти</a:t>
            </a:r>
            <a:r>
              <a:rPr lang="ru-RU" dirty="0"/>
              <a:t> </a:t>
            </a:r>
            <a:r>
              <a:rPr lang="ru-RU" dirty="0" err="1"/>
              <a:t>матеріалами</a:t>
            </a:r>
            <a:r>
              <a:rPr lang="ru-RU" dirty="0"/>
              <a:t> через </a:t>
            </a:r>
            <a:r>
              <a:rPr lang="ru-RU" dirty="0" err="1"/>
              <a:t>операційні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з ними (</a:t>
            </a:r>
            <a:r>
              <a:rPr lang="ru-RU" dirty="0" err="1"/>
              <a:t>наприклад</a:t>
            </a:r>
            <a:r>
              <a:rPr lang="ru-RU" dirty="0"/>
              <a:t>, де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зберігатися</a:t>
            </a:r>
            <a:r>
              <a:rPr lang="ru-RU" dirty="0"/>
              <a:t> і </a:t>
            </a:r>
            <a:r>
              <a:rPr lang="ru-RU" dirty="0" err="1"/>
              <a:t>використовуватися</a:t>
            </a:r>
            <a:r>
              <a:rPr lang="ru-RU" dirty="0"/>
              <a:t>, як вони </a:t>
            </a:r>
            <a:r>
              <a:rPr lang="ru-RU" dirty="0" err="1"/>
              <a:t>ідентифікуються</a:t>
            </a:r>
            <a:r>
              <a:rPr lang="ru-RU" dirty="0"/>
              <a:t>, як </a:t>
            </a:r>
            <a:r>
              <a:rPr lang="ru-RU" dirty="0" err="1"/>
              <a:t>ведеться</a:t>
            </a:r>
            <a:r>
              <a:rPr lang="ru-RU" dirty="0"/>
              <a:t> і </a:t>
            </a:r>
            <a:r>
              <a:rPr lang="ru-RU" dirty="0" err="1"/>
              <a:t>контролюється</a:t>
            </a:r>
            <a:r>
              <a:rPr lang="ru-RU" dirty="0"/>
              <a:t> </a:t>
            </a:r>
            <a:r>
              <a:rPr lang="ru-RU" dirty="0" err="1"/>
              <a:t>облік</a:t>
            </a:r>
            <a:r>
              <a:rPr lang="ru-RU" dirty="0"/>
              <a:t>, як </a:t>
            </a:r>
            <a:r>
              <a:rPr lang="ru-RU" dirty="0" err="1"/>
              <a:t>підтверджується</a:t>
            </a:r>
            <a:r>
              <a:rPr lang="ru-RU" dirty="0"/>
              <a:t> і </a:t>
            </a:r>
            <a:r>
              <a:rPr lang="ru-RU" dirty="0" err="1"/>
              <a:t>документується</a:t>
            </a:r>
            <a:r>
              <a:rPr lang="ru-RU" dirty="0"/>
              <a:t>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зразків</a:t>
            </a:r>
            <a:r>
              <a:rPr lang="ru-RU" dirty="0"/>
              <a:t>)?; 5.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 </a:t>
            </a:r>
            <a:r>
              <a:rPr lang="ru-RU" dirty="0" err="1"/>
              <a:t>підзвітності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використовуватися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 журнал </a:t>
            </a:r>
            <a:r>
              <a:rPr lang="ru-RU" dirty="0" err="1"/>
              <a:t>обліку</a:t>
            </a:r>
            <a:r>
              <a:rPr lang="ru-RU" dirty="0"/>
              <a:t>, </a:t>
            </a:r>
            <a:r>
              <a:rPr lang="ru-RU" dirty="0" err="1"/>
              <a:t>електронні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)?; 6. яка </a:t>
            </a:r>
            <a:r>
              <a:rPr lang="ru-RU" dirty="0" err="1"/>
              <a:t>документація</a:t>
            </a:r>
            <a:r>
              <a:rPr lang="ru-RU" dirty="0"/>
              <a:t>/</a:t>
            </a:r>
            <a:r>
              <a:rPr lang="ru-RU" dirty="0" err="1"/>
              <a:t>звіти</a:t>
            </a:r>
            <a:r>
              <a:rPr lang="ru-RU" dirty="0"/>
              <a:t> </a:t>
            </a:r>
            <a:r>
              <a:rPr lang="ru-RU" dirty="0" err="1"/>
              <a:t>потрібна</a:t>
            </a:r>
            <a:r>
              <a:rPr lang="ru-RU" dirty="0"/>
              <a:t>?; 7.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за </a:t>
            </a:r>
            <a:r>
              <a:rPr lang="ru-RU" dirty="0" err="1"/>
              <a:t>відстеження</a:t>
            </a:r>
            <a:r>
              <a:rPr lang="ru-RU" dirty="0"/>
              <a:t> ЦБМ?; 8. </a:t>
            </a:r>
            <a:r>
              <a:rPr lang="ru-RU" dirty="0" err="1"/>
              <a:t>хто</a:t>
            </a:r>
            <a:r>
              <a:rPr lang="ru-RU" dirty="0"/>
              <a:t> повинен </a:t>
            </a:r>
            <a:r>
              <a:rPr lang="ru-RU" dirty="0" err="1"/>
              <a:t>роз’яснювати</a:t>
            </a:r>
            <a:r>
              <a:rPr lang="ru-RU" dirty="0"/>
              <a:t> і </a:t>
            </a:r>
            <a:r>
              <a:rPr lang="ru-RU" dirty="0" err="1"/>
              <a:t>затверджувати</a:t>
            </a:r>
            <a:r>
              <a:rPr lang="ru-RU" dirty="0"/>
              <a:t> </a:t>
            </a:r>
            <a:r>
              <a:rPr lang="ru-RU" dirty="0" err="1"/>
              <a:t>експерименти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плануються</a:t>
            </a:r>
            <a:r>
              <a:rPr lang="ru-RU" dirty="0"/>
              <a:t> і </a:t>
            </a:r>
            <a:r>
              <a:rPr lang="ru-RU" dirty="0" err="1"/>
              <a:t>процедури</a:t>
            </a:r>
            <a:r>
              <a:rPr lang="ru-RU" dirty="0"/>
              <a:t>,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дотримуватися</a:t>
            </a:r>
            <a:r>
              <a:rPr lang="ru-RU" dirty="0"/>
              <a:t>?; 9. кого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інформувати</a:t>
            </a:r>
            <a:r>
              <a:rPr lang="ru-RU" dirty="0"/>
              <a:t> і </a:t>
            </a:r>
            <a:r>
              <a:rPr lang="ru-RU" dirty="0" err="1"/>
              <a:t>хто</a:t>
            </a:r>
            <a:r>
              <a:rPr lang="ru-RU" dirty="0"/>
              <a:t> повинен </a:t>
            </a:r>
            <a:r>
              <a:rPr lang="ru-RU" dirty="0" err="1"/>
              <a:t>контролювати</a:t>
            </a:r>
            <a:r>
              <a:rPr lang="ru-RU" dirty="0"/>
              <a:t> </a:t>
            </a:r>
            <a:r>
              <a:rPr lang="ru-RU" dirty="0" err="1"/>
              <a:t>планові</a:t>
            </a:r>
            <a:r>
              <a:rPr lang="ru-RU" dirty="0"/>
              <a:t> </a:t>
            </a:r>
            <a:r>
              <a:rPr lang="ru-RU" dirty="0" err="1"/>
              <a:t>трансфери</a:t>
            </a:r>
            <a:r>
              <a:rPr lang="ru-RU" dirty="0"/>
              <a:t> ЦБМ до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лабораторій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74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837228" cy="5854849"/>
          </a:xfrm>
        </p:spPr>
        <p:txBody>
          <a:bodyPr/>
          <a:lstStyle/>
          <a:p>
            <a:pPr algn="just"/>
            <a:r>
              <a:rPr lang="ru-RU" dirty="0" err="1"/>
              <a:t>Підзвітність</a:t>
            </a:r>
            <a:r>
              <a:rPr lang="ru-RU" dirty="0"/>
              <a:t> не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ідентифікацію</a:t>
            </a:r>
            <a:r>
              <a:rPr lang="ru-RU" dirty="0"/>
              <a:t> </a:t>
            </a:r>
            <a:r>
              <a:rPr lang="ru-RU" dirty="0" err="1"/>
              <a:t>точних</a:t>
            </a:r>
            <a:r>
              <a:rPr lang="ru-RU" dirty="0"/>
              <a:t> </a:t>
            </a:r>
            <a:r>
              <a:rPr lang="ru-RU" dirty="0" err="1"/>
              <a:t>кількостей</a:t>
            </a:r>
            <a:r>
              <a:rPr lang="ru-RU" dirty="0"/>
              <a:t> </a:t>
            </a:r>
            <a:r>
              <a:rPr lang="ru-RU" dirty="0" err="1"/>
              <a:t>біологічних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. </a:t>
            </a:r>
            <a:r>
              <a:rPr lang="ru-RU" dirty="0" err="1"/>
              <a:t>Кількість</a:t>
            </a:r>
            <a:r>
              <a:rPr lang="ru-RU" dirty="0"/>
              <a:t> і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розмножуються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варіювати</a:t>
            </a:r>
            <a:r>
              <a:rPr lang="ru-RU" dirty="0"/>
              <a:t> за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лабораторних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і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проміжку</a:t>
            </a:r>
            <a:r>
              <a:rPr lang="ru-RU" dirty="0"/>
              <a:t> часу, і, знати </a:t>
            </a:r>
            <a:r>
              <a:rPr lang="ru-RU" dirty="0" err="1"/>
              <a:t>точну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в будь-</a:t>
            </a:r>
            <a:r>
              <a:rPr lang="ru-RU" dirty="0" err="1"/>
              <a:t>який</a:t>
            </a:r>
            <a:r>
              <a:rPr lang="ru-RU" dirty="0"/>
              <a:t> момент часу, як правило, нереально.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стосовно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біологічних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будь-яка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вважатися</a:t>
            </a:r>
            <a:r>
              <a:rPr lang="ru-RU" dirty="0"/>
              <a:t> </a:t>
            </a:r>
            <a:r>
              <a:rPr lang="ru-RU" dirty="0" err="1"/>
              <a:t>істотною</a:t>
            </a:r>
            <a:r>
              <a:rPr lang="ru-RU" dirty="0"/>
              <a:t> і актуальною. </a:t>
            </a:r>
            <a:r>
              <a:rPr lang="ru-RU" dirty="0" err="1"/>
              <a:t>Проте</a:t>
            </a:r>
            <a:r>
              <a:rPr lang="ru-RU" dirty="0"/>
              <a:t>, </a:t>
            </a:r>
            <a:r>
              <a:rPr lang="ru-RU" dirty="0" err="1"/>
              <a:t>біологічні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містяться</a:t>
            </a:r>
            <a:r>
              <a:rPr lang="ru-RU" dirty="0"/>
              <a:t> в </a:t>
            </a:r>
            <a:r>
              <a:rPr lang="ru-RU" dirty="0" err="1"/>
              <a:t>окремих</a:t>
            </a:r>
            <a:r>
              <a:rPr lang="ru-RU" dirty="0"/>
              <a:t> контейнерах,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відстежуватися</a:t>
            </a:r>
            <a:r>
              <a:rPr lang="ru-RU" dirty="0"/>
              <a:t> як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вести </a:t>
            </a:r>
            <a:r>
              <a:rPr lang="ru-RU" dirty="0" err="1"/>
              <a:t>облік</a:t>
            </a:r>
            <a:r>
              <a:rPr lang="ru-RU" dirty="0"/>
              <a:t> </a:t>
            </a:r>
            <a:r>
              <a:rPr lang="ru-RU" dirty="0" err="1"/>
              <a:t>заморожених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і журнал доступу до </a:t>
            </a:r>
            <a:r>
              <a:rPr lang="ru-RU" dirty="0" err="1"/>
              <a:t>багатьох</a:t>
            </a:r>
            <a:r>
              <a:rPr lang="ru-RU" dirty="0"/>
              <a:t> форм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зберігаються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записів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використовуватися</a:t>
            </a:r>
            <a:r>
              <a:rPr lang="ru-RU" dirty="0"/>
              <a:t> як </a:t>
            </a:r>
            <a:r>
              <a:rPr lang="ru-RU" dirty="0" err="1"/>
              <a:t>засіб</a:t>
            </a:r>
            <a:r>
              <a:rPr lang="ru-RU" dirty="0"/>
              <a:t> </a:t>
            </a:r>
            <a:r>
              <a:rPr lang="ru-RU" dirty="0" err="1"/>
              <a:t>постійного</a:t>
            </a:r>
            <a:r>
              <a:rPr lang="ru-RU" dirty="0"/>
              <a:t> </a:t>
            </a:r>
            <a:r>
              <a:rPr lang="ru-RU" dirty="0" err="1"/>
              <a:t>відстеження</a:t>
            </a:r>
            <a:r>
              <a:rPr lang="ru-RU" dirty="0"/>
              <a:t> ЦБМ і контролю </a:t>
            </a:r>
            <a:r>
              <a:rPr lang="ru-RU" dirty="0" err="1"/>
              <a:t>відповідальності</a:t>
            </a:r>
            <a:r>
              <a:rPr lang="ru-RU" dirty="0"/>
              <a:t> за них. Записи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надійно</a:t>
            </a:r>
            <a:r>
              <a:rPr lang="ru-RU" dirty="0"/>
              <a:t> </a:t>
            </a:r>
            <a:r>
              <a:rPr lang="ru-RU" dirty="0" err="1"/>
              <a:t>оберігатися</a:t>
            </a:r>
            <a:r>
              <a:rPr lang="ru-RU" dirty="0"/>
              <a:t> і легко </a:t>
            </a:r>
            <a:r>
              <a:rPr lang="ru-RU" dirty="0" err="1"/>
              <a:t>ідентифікуватися</a:t>
            </a:r>
            <a:r>
              <a:rPr lang="ru-RU" dirty="0"/>
              <a:t>, бути </a:t>
            </a:r>
            <a:r>
              <a:rPr lang="ru-RU" dirty="0" err="1"/>
              <a:t>розбірливими</a:t>
            </a:r>
            <a:r>
              <a:rPr lang="ru-RU" dirty="0"/>
              <a:t> і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 з </a:t>
            </a:r>
            <a:r>
              <a:rPr lang="ru-RU" dirty="0" err="1"/>
              <a:t>діяльністю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описується</a:t>
            </a:r>
            <a:r>
              <a:rPr lang="ru-RU" dirty="0"/>
              <a:t>. </a:t>
            </a:r>
            <a:r>
              <a:rPr lang="ru-RU" dirty="0" err="1"/>
              <a:t>Будьякі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протоколів</a:t>
            </a:r>
            <a:r>
              <a:rPr lang="ru-RU" dirty="0"/>
              <a:t> </a:t>
            </a:r>
            <a:r>
              <a:rPr lang="ru-RU" dirty="0" err="1"/>
              <a:t>біозахисту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та </a:t>
            </a:r>
            <a:r>
              <a:rPr lang="ru-RU" dirty="0" err="1"/>
              <a:t>операційних</a:t>
            </a:r>
            <a:r>
              <a:rPr lang="ru-RU" dirty="0"/>
              <a:t> процедур,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вводитися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чітких</a:t>
            </a:r>
            <a:r>
              <a:rPr lang="ru-RU" dirty="0"/>
              <a:t> і </a:t>
            </a:r>
            <a:r>
              <a:rPr lang="ru-RU" dirty="0" err="1"/>
              <a:t>задокументованих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змінами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65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522514"/>
            <a:ext cx="10880259" cy="6018135"/>
          </a:xfrm>
        </p:spPr>
        <p:txBody>
          <a:bodyPr/>
          <a:lstStyle/>
          <a:p>
            <a:pPr algn="just"/>
            <a:r>
              <a:rPr lang="ru-RU" sz="3200" dirty="0" err="1"/>
              <a:t>Підзвітність</a:t>
            </a:r>
            <a:r>
              <a:rPr lang="ru-RU" sz="3200" dirty="0"/>
              <a:t> </a:t>
            </a:r>
            <a:r>
              <a:rPr lang="ru-RU" sz="3200" dirty="0" err="1"/>
              <a:t>також</a:t>
            </a:r>
            <a:r>
              <a:rPr lang="ru-RU" sz="3200" dirty="0"/>
              <a:t> </a:t>
            </a:r>
            <a:r>
              <a:rPr lang="ru-RU" sz="3200" dirty="0" err="1"/>
              <a:t>означає</a:t>
            </a:r>
            <a:r>
              <a:rPr lang="ru-RU" sz="3200" dirty="0"/>
              <a:t> </a:t>
            </a:r>
            <a:r>
              <a:rPr lang="ru-RU" sz="3200" dirty="0" err="1"/>
              <a:t>гарантію</a:t>
            </a:r>
            <a:r>
              <a:rPr lang="ru-RU" sz="3200" dirty="0"/>
              <a:t> </a:t>
            </a:r>
            <a:r>
              <a:rPr lang="ru-RU" sz="3200" dirty="0" err="1"/>
              <a:t>належного</a:t>
            </a:r>
            <a:r>
              <a:rPr lang="ru-RU" sz="3200" dirty="0"/>
              <a:t> </a:t>
            </a:r>
            <a:r>
              <a:rPr lang="ru-RU" sz="3200" dirty="0" err="1"/>
              <a:t>збереження</a:t>
            </a:r>
            <a:r>
              <a:rPr lang="ru-RU" sz="3200" dirty="0"/>
              <a:t> </a:t>
            </a:r>
            <a:r>
              <a:rPr lang="ru-RU" sz="3200" dirty="0" err="1"/>
              <a:t>матеріалів</a:t>
            </a:r>
            <a:r>
              <a:rPr lang="ru-RU" sz="3200" dirty="0"/>
              <a:t>. </a:t>
            </a:r>
            <a:r>
              <a:rPr lang="ru-RU" sz="3200" dirty="0" err="1"/>
              <a:t>Підзвітними</a:t>
            </a:r>
            <a:r>
              <a:rPr lang="ru-RU" sz="3200" dirty="0"/>
              <a:t> </a:t>
            </a:r>
            <a:r>
              <a:rPr lang="ru-RU" sz="3200" dirty="0" err="1"/>
              <a:t>мають</a:t>
            </a:r>
            <a:r>
              <a:rPr lang="ru-RU" sz="3200" dirty="0"/>
              <a:t> </a:t>
            </a:r>
            <a:r>
              <a:rPr lang="ru-RU" sz="3200" dirty="0" err="1"/>
              <a:t>призначатися</a:t>
            </a:r>
            <a:r>
              <a:rPr lang="ru-RU" sz="3200" dirty="0"/>
              <a:t> особи з </a:t>
            </a:r>
            <a:r>
              <a:rPr lang="ru-RU" sz="3200" dirty="0" err="1"/>
              <a:t>експертними</a:t>
            </a:r>
            <a:r>
              <a:rPr lang="ru-RU" sz="3200" dirty="0"/>
              <a:t> </a:t>
            </a:r>
            <a:r>
              <a:rPr lang="ru-RU" sz="3200" dirty="0" err="1"/>
              <a:t>знаннями</a:t>
            </a:r>
            <a:r>
              <a:rPr lang="ru-RU" sz="3200" dirty="0"/>
              <a:t> про </a:t>
            </a:r>
            <a:r>
              <a:rPr lang="ru-RU" sz="3200" dirty="0" err="1"/>
              <a:t>використовуваний</a:t>
            </a:r>
            <a:r>
              <a:rPr lang="ru-RU" sz="3200" dirty="0"/>
              <a:t> </a:t>
            </a:r>
            <a:r>
              <a:rPr lang="ru-RU" sz="3200" dirty="0" err="1"/>
              <a:t>матеріал</a:t>
            </a:r>
            <a:r>
              <a:rPr lang="ru-RU" sz="3200" dirty="0"/>
              <a:t> та </a:t>
            </a:r>
            <a:r>
              <a:rPr lang="ru-RU" sz="3200" dirty="0" err="1"/>
              <a:t>методів</a:t>
            </a:r>
            <a:r>
              <a:rPr lang="ru-RU" sz="3200" dirty="0"/>
              <a:t> </a:t>
            </a:r>
            <a:r>
              <a:rPr lang="ru-RU" sz="3200" dirty="0" err="1" smtClean="0"/>
              <a:t>його</a:t>
            </a:r>
            <a:r>
              <a:rPr lang="ru-RU" sz="3200" dirty="0"/>
              <a:t> </a:t>
            </a:r>
            <a:r>
              <a:rPr lang="ru-RU" sz="3200" dirty="0" err="1" smtClean="0"/>
              <a:t>зберігання</a:t>
            </a:r>
            <a:r>
              <a:rPr lang="ru-RU" sz="3200" dirty="0"/>
              <a:t>. Будь-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аномалії</a:t>
            </a:r>
            <a:r>
              <a:rPr lang="ru-RU" sz="3200" dirty="0"/>
              <a:t>, </a:t>
            </a:r>
            <a:r>
              <a:rPr lang="ru-RU" sz="3200" dirty="0" err="1"/>
              <a:t>помічені</a:t>
            </a:r>
            <a:r>
              <a:rPr lang="ru-RU" sz="3200" dirty="0"/>
              <a:t> </a:t>
            </a:r>
            <a:r>
              <a:rPr lang="ru-RU" sz="3200" dirty="0" err="1"/>
              <a:t>працівниками</a:t>
            </a:r>
            <a:r>
              <a:rPr lang="ru-RU" sz="3200" dirty="0"/>
              <a:t> закладу, </a:t>
            </a:r>
            <a:r>
              <a:rPr lang="ru-RU" sz="3200" dirty="0" err="1"/>
              <a:t>повинні</a:t>
            </a:r>
            <a:r>
              <a:rPr lang="ru-RU" sz="3200" dirty="0"/>
              <a:t> </a:t>
            </a:r>
            <a:r>
              <a:rPr lang="ru-RU" sz="3200" dirty="0" err="1"/>
              <a:t>негайно</a:t>
            </a:r>
            <a:r>
              <a:rPr lang="ru-RU" sz="3200" dirty="0"/>
              <a:t> </a:t>
            </a:r>
            <a:r>
              <a:rPr lang="ru-RU" sz="3200" dirty="0" err="1"/>
              <a:t>доводитися</a:t>
            </a:r>
            <a:r>
              <a:rPr lang="ru-RU" sz="3200" dirty="0"/>
              <a:t> </a:t>
            </a:r>
            <a:r>
              <a:rPr lang="ru-RU" sz="3200" dirty="0" smtClean="0"/>
              <a:t>до </a:t>
            </a:r>
            <a:r>
              <a:rPr lang="ru-RU" sz="3200" dirty="0" err="1" smtClean="0"/>
              <a:t>відома</a:t>
            </a:r>
            <a:r>
              <a:rPr lang="ru-RU" sz="3200" dirty="0" smtClean="0"/>
              <a:t> </a:t>
            </a:r>
            <a:r>
              <a:rPr lang="ru-RU" sz="3200" dirty="0" err="1"/>
              <a:t>керівників</a:t>
            </a:r>
            <a:r>
              <a:rPr lang="ru-RU" sz="3200" dirty="0"/>
              <a:t> </a:t>
            </a:r>
            <a:r>
              <a:rPr lang="ru-RU" sz="3200" dirty="0" err="1"/>
              <a:t>лабораторій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48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658" y="500743"/>
            <a:ext cx="11114314" cy="601979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/>
              <a:t>Потенційне</a:t>
            </a:r>
            <a:r>
              <a:rPr lang="ru-RU" sz="3200" b="1" dirty="0"/>
              <a:t> </a:t>
            </a:r>
            <a:r>
              <a:rPr lang="ru-RU" sz="3200" b="1" dirty="0" err="1"/>
              <a:t>використання</a:t>
            </a:r>
            <a:r>
              <a:rPr lang="ru-RU" sz="3200" b="1" dirty="0"/>
              <a:t> </a:t>
            </a:r>
            <a:r>
              <a:rPr lang="ru-RU" sz="3200" b="1" dirty="0" err="1"/>
              <a:t>біологічних</a:t>
            </a:r>
            <a:r>
              <a:rPr lang="ru-RU" sz="3200" b="1" dirty="0"/>
              <a:t> </a:t>
            </a:r>
            <a:r>
              <a:rPr lang="ru-RU" sz="3200" b="1" dirty="0" err="1"/>
              <a:t>знань</a:t>
            </a:r>
            <a:r>
              <a:rPr lang="ru-RU" sz="3200" b="1" dirty="0"/>
              <a:t> не за </a:t>
            </a:r>
            <a:r>
              <a:rPr lang="ru-RU" sz="3200" b="1" dirty="0" err="1"/>
              <a:t>призначенням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pPr algn="just"/>
            <a:r>
              <a:rPr lang="ru-RU" dirty="0" err="1" smtClean="0"/>
              <a:t>Біологічні</a:t>
            </a:r>
            <a:r>
              <a:rPr lang="ru-RU" dirty="0" smtClean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внесок</a:t>
            </a:r>
            <a:r>
              <a:rPr lang="ru-RU" dirty="0"/>
              <a:t> у </a:t>
            </a:r>
            <a:r>
              <a:rPr lang="ru-RU" dirty="0" err="1"/>
              <a:t>прогрес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 через </a:t>
            </a:r>
            <a:r>
              <a:rPr lang="ru-RU" dirty="0" err="1"/>
              <a:t>розробку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вакцин і </a:t>
            </a:r>
            <a:r>
              <a:rPr lang="ru-RU" dirty="0" err="1"/>
              <a:t>ліків</a:t>
            </a:r>
            <a:r>
              <a:rPr lang="ru-RU" dirty="0"/>
              <a:t> та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кращого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у людей. </a:t>
            </a:r>
            <a:r>
              <a:rPr lang="ru-RU" dirty="0" err="1"/>
              <a:t>Проте</a:t>
            </a:r>
            <a:r>
              <a:rPr lang="ru-RU" dirty="0"/>
              <a:t>, </a:t>
            </a:r>
            <a:r>
              <a:rPr lang="ru-RU" dirty="0" err="1"/>
              <a:t>біологічні</a:t>
            </a:r>
            <a:r>
              <a:rPr lang="ru-RU" dirty="0"/>
              <a:t> науки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шкідливий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не за </a:t>
            </a:r>
            <a:r>
              <a:rPr lang="ru-RU" dirty="0" err="1"/>
              <a:t>призначенням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вони </a:t>
            </a:r>
            <a:r>
              <a:rPr lang="ru-RU" dirty="0" err="1"/>
              <a:t>характеризуються</a:t>
            </a:r>
            <a:r>
              <a:rPr lang="ru-RU" dirty="0"/>
              <a:t> </a:t>
            </a:r>
            <a:r>
              <a:rPr lang="ru-RU" dirty="0" err="1"/>
              <a:t>подвійними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.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переважна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біологічних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в </a:t>
            </a:r>
            <a:r>
              <a:rPr lang="ru-RU" dirty="0" err="1"/>
              <a:t>корисних</a:t>
            </a:r>
            <a:r>
              <a:rPr lang="ru-RU" dirty="0"/>
              <a:t> і </a:t>
            </a:r>
            <a:r>
              <a:rPr lang="ru-RU" dirty="0" err="1"/>
              <a:t>мирних</a:t>
            </a:r>
            <a:r>
              <a:rPr lang="ru-RU" dirty="0"/>
              <a:t> </a:t>
            </a:r>
            <a:r>
              <a:rPr lang="ru-RU" dirty="0" err="1"/>
              <a:t>цілях</a:t>
            </a:r>
            <a:r>
              <a:rPr lang="ru-RU" dirty="0"/>
              <a:t>, </a:t>
            </a:r>
            <a:r>
              <a:rPr lang="ru-RU" dirty="0" err="1"/>
              <a:t>потенційне</a:t>
            </a:r>
            <a:r>
              <a:rPr lang="ru-RU" dirty="0"/>
              <a:t> </a:t>
            </a:r>
            <a:r>
              <a:rPr lang="ru-RU" dirty="0" err="1"/>
              <a:t>шкідливе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не за </a:t>
            </a:r>
            <a:r>
              <a:rPr lang="ru-RU" dirty="0" err="1"/>
              <a:t>призначенням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свідчити</a:t>
            </a:r>
            <a:r>
              <a:rPr lang="ru-RU" dirty="0"/>
              <a:t> про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для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лабораторних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, де </a:t>
            </a:r>
            <a:r>
              <a:rPr lang="ru-RU" dirty="0" err="1"/>
              <a:t>зберігаються</a:t>
            </a:r>
            <a:r>
              <a:rPr lang="ru-RU" dirty="0"/>
              <a:t> ЦБМ, </a:t>
            </a:r>
            <a:r>
              <a:rPr lang="ru-RU" dirty="0" err="1"/>
              <a:t>проводяться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ними, і </a:t>
            </a:r>
            <a:r>
              <a:rPr lang="ru-RU" dirty="0" err="1"/>
              <a:t>працює</a:t>
            </a:r>
            <a:r>
              <a:rPr lang="ru-RU" dirty="0"/>
              <a:t> персонал. </a:t>
            </a:r>
            <a:r>
              <a:rPr lang="ru-RU" dirty="0" err="1"/>
              <a:t>Біологічні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,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, </a:t>
            </a:r>
            <a:r>
              <a:rPr lang="ru-RU" dirty="0" err="1"/>
              <a:t>медицини</a:t>
            </a:r>
            <a:r>
              <a:rPr lang="ru-RU" dirty="0"/>
              <a:t>, </a:t>
            </a:r>
            <a:r>
              <a:rPr lang="ru-RU" dirty="0" err="1"/>
              <a:t>ветеринарії</a:t>
            </a:r>
            <a:r>
              <a:rPr lang="ru-RU" dirty="0"/>
              <a:t>,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і </a:t>
            </a:r>
            <a:r>
              <a:rPr lang="ru-RU" dirty="0" err="1"/>
              <a:t>природничих</a:t>
            </a:r>
            <a:r>
              <a:rPr lang="ru-RU" dirty="0"/>
              <a:t> наук.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біологічних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йдуть</a:t>
            </a:r>
            <a:r>
              <a:rPr lang="ru-RU" dirty="0"/>
              <a:t> на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багатьом</a:t>
            </a:r>
            <a:r>
              <a:rPr lang="ru-RU" dirty="0"/>
              <a:t> </a:t>
            </a:r>
            <a:r>
              <a:rPr lang="ru-RU" dirty="0" err="1"/>
              <a:t>економічним</a:t>
            </a:r>
            <a:r>
              <a:rPr lang="ru-RU" dirty="0"/>
              <a:t> і </a:t>
            </a:r>
            <a:r>
              <a:rPr lang="ru-RU" dirty="0" err="1"/>
              <a:t>соціальним</a:t>
            </a:r>
            <a:r>
              <a:rPr lang="ru-RU" dirty="0"/>
              <a:t> </a:t>
            </a:r>
            <a:r>
              <a:rPr lang="ru-RU" dirty="0" err="1"/>
              <a:t>галузям</a:t>
            </a:r>
            <a:r>
              <a:rPr lang="ru-RU" dirty="0"/>
              <a:t> і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зміцнювати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і </a:t>
            </a:r>
            <a:r>
              <a:rPr lang="ru-RU" dirty="0" err="1"/>
              <a:t>добробут</a:t>
            </a:r>
            <a:r>
              <a:rPr lang="ru-RU" dirty="0"/>
              <a:t> практично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84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20486"/>
            <a:ext cx="10740409" cy="6085114"/>
          </a:xfrm>
        </p:spPr>
        <p:txBody>
          <a:bodyPr/>
          <a:lstStyle/>
          <a:p>
            <a:pPr algn="just"/>
            <a:r>
              <a:rPr lang="ru-RU" dirty="0"/>
              <a:t>Тим не </a:t>
            </a:r>
            <a:r>
              <a:rPr lang="ru-RU" dirty="0" err="1"/>
              <a:t>менш</a:t>
            </a:r>
            <a:r>
              <a:rPr lang="ru-RU" dirty="0"/>
              <a:t>, </a:t>
            </a:r>
            <a:r>
              <a:rPr lang="ru-RU" dirty="0" err="1"/>
              <a:t>можливе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не за </a:t>
            </a:r>
            <a:r>
              <a:rPr lang="ru-RU" dirty="0" err="1"/>
              <a:t>призначенням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біологічних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є глобальною </a:t>
            </a:r>
            <a:r>
              <a:rPr lang="ru-RU" dirty="0" err="1"/>
              <a:t>загрозою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збалансованого</a:t>
            </a:r>
            <a:r>
              <a:rPr lang="ru-RU" dirty="0"/>
              <a:t> </a:t>
            </a:r>
            <a:r>
              <a:rPr lang="ru-RU" dirty="0" err="1"/>
              <a:t>підходу</a:t>
            </a:r>
            <a:r>
              <a:rPr lang="ru-RU" dirty="0"/>
              <a:t> до лабораторного </a:t>
            </a:r>
            <a:r>
              <a:rPr lang="ru-RU" dirty="0" err="1"/>
              <a:t>біозахисту</a:t>
            </a:r>
            <a:r>
              <a:rPr lang="ru-RU" dirty="0"/>
              <a:t> та </a:t>
            </a:r>
            <a:r>
              <a:rPr lang="ru-RU" dirty="0" err="1"/>
              <a:t>визнання</a:t>
            </a:r>
            <a:r>
              <a:rPr lang="ru-RU" dirty="0"/>
              <a:t> як </a:t>
            </a:r>
            <a:r>
              <a:rPr lang="ru-RU" dirty="0" err="1"/>
              <a:t>ризиків</a:t>
            </a:r>
            <a:r>
              <a:rPr lang="ru-RU" dirty="0"/>
              <a:t>, так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користі</a:t>
            </a:r>
            <a:r>
              <a:rPr lang="ru-RU" dirty="0"/>
              <a:t>.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збалансований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</a:t>
            </a:r>
            <a:r>
              <a:rPr lang="ru-RU" dirty="0" err="1"/>
              <a:t>спрямований</a:t>
            </a:r>
            <a:r>
              <a:rPr lang="ru-RU" dirty="0"/>
              <a:t> на </a:t>
            </a:r>
            <a:r>
              <a:rPr lang="ru-RU" dirty="0" err="1"/>
              <a:t>захист</a:t>
            </a:r>
            <a:r>
              <a:rPr lang="ru-RU" dirty="0"/>
              <a:t> «</a:t>
            </a:r>
            <a:r>
              <a:rPr lang="ru-RU" dirty="0" err="1"/>
              <a:t>легітимної</a:t>
            </a:r>
            <a:r>
              <a:rPr lang="ru-RU" dirty="0"/>
              <a:t>» </a:t>
            </a:r>
            <a:r>
              <a:rPr lang="ru-RU" dirty="0" err="1"/>
              <a:t>ролі</a:t>
            </a:r>
            <a:r>
              <a:rPr lang="ru-RU" dirty="0"/>
              <a:t> і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біологічних</a:t>
            </a:r>
            <a:r>
              <a:rPr lang="ru-RU" dirty="0"/>
              <a:t> </a:t>
            </a:r>
            <a:r>
              <a:rPr lang="ru-RU" dirty="0" err="1"/>
              <a:t>лабораторій</a:t>
            </a:r>
            <a:r>
              <a:rPr lang="ru-RU" dirty="0"/>
              <a:t>, де </a:t>
            </a:r>
            <a:r>
              <a:rPr lang="ru-RU" dirty="0" err="1"/>
              <a:t>зберігаються</a:t>
            </a:r>
            <a:r>
              <a:rPr lang="ru-RU" dirty="0"/>
              <a:t> ЦБМ. </a:t>
            </a:r>
            <a:r>
              <a:rPr lang="ru-RU" dirty="0" err="1"/>
              <a:t>Можливим</a:t>
            </a:r>
            <a:r>
              <a:rPr lang="ru-RU" dirty="0"/>
              <a:t> </a:t>
            </a:r>
            <a:r>
              <a:rPr lang="ru-RU" dirty="0" err="1"/>
              <a:t>підходом</a:t>
            </a:r>
            <a:r>
              <a:rPr lang="ru-RU" dirty="0"/>
              <a:t> до </a:t>
            </a:r>
            <a:r>
              <a:rPr lang="ru-RU" dirty="0" err="1"/>
              <a:t>мінімізації</a:t>
            </a:r>
            <a:r>
              <a:rPr lang="ru-RU" dirty="0"/>
              <a:t> </a:t>
            </a:r>
            <a:r>
              <a:rPr lang="ru-RU" dirty="0" err="1"/>
              <a:t>подвійного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і </a:t>
            </a:r>
            <a:r>
              <a:rPr lang="ru-RU" dirty="0" err="1"/>
              <a:t>устаткування</a:t>
            </a:r>
            <a:r>
              <a:rPr lang="ru-RU" dirty="0"/>
              <a:t> на </a:t>
            </a:r>
            <a:r>
              <a:rPr lang="ru-RU" dirty="0" err="1"/>
              <a:t>об'єктах</a:t>
            </a:r>
            <a:r>
              <a:rPr lang="ru-RU" dirty="0"/>
              <a:t> є </a:t>
            </a:r>
            <a:r>
              <a:rPr lang="ru-RU" dirty="0" err="1"/>
              <a:t>покласти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на </a:t>
            </a:r>
            <a:r>
              <a:rPr lang="ru-RU" dirty="0" err="1"/>
              <a:t>компетентних</a:t>
            </a:r>
            <a:r>
              <a:rPr lang="ru-RU" dirty="0"/>
              <a:t> </a:t>
            </a:r>
            <a:r>
              <a:rPr lang="ru-RU" dirty="0" err="1"/>
              <a:t>менеджерів</a:t>
            </a:r>
            <a:r>
              <a:rPr lang="ru-RU" dirty="0"/>
              <a:t> з </a:t>
            </a:r>
            <a:r>
              <a:rPr lang="ru-RU" dirty="0" err="1"/>
              <a:t>біобезпеки</a:t>
            </a:r>
            <a:r>
              <a:rPr lang="ru-RU" dirty="0"/>
              <a:t> та лабораторного </a:t>
            </a:r>
            <a:r>
              <a:rPr lang="ru-RU" dirty="0" err="1"/>
              <a:t>біозахисту</a:t>
            </a:r>
            <a:r>
              <a:rPr lang="ru-RU" dirty="0"/>
              <a:t> за </a:t>
            </a:r>
            <a:r>
              <a:rPr lang="ru-RU" dirty="0" err="1"/>
              <a:t>наукову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за </a:t>
            </a:r>
            <a:r>
              <a:rPr lang="ru-RU" dirty="0" err="1"/>
              <a:t>погодження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дослідником</a:t>
            </a:r>
            <a:r>
              <a:rPr lang="ru-RU" dirty="0"/>
              <a:t> і за </a:t>
            </a:r>
            <a:r>
              <a:rPr lang="ru-RU" dirty="0" err="1"/>
              <a:t>схвалення</a:t>
            </a:r>
            <a:r>
              <a:rPr lang="ru-RU" dirty="0"/>
              <a:t> </a:t>
            </a:r>
            <a:r>
              <a:rPr lang="ru-RU" dirty="0" err="1"/>
              <a:t>науководослідних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та </a:t>
            </a:r>
            <a:r>
              <a:rPr lang="ru-RU" dirty="0" err="1"/>
              <a:t>експериментів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та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біоетики</a:t>
            </a:r>
            <a:r>
              <a:rPr lang="ru-RU" dirty="0"/>
              <a:t>. </a:t>
            </a:r>
            <a:r>
              <a:rPr lang="ru-RU" dirty="0" err="1"/>
              <a:t>Далі</a:t>
            </a:r>
            <a:r>
              <a:rPr lang="ru-RU" dirty="0"/>
              <a:t> наводиться </a:t>
            </a:r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 з </a:t>
            </a:r>
            <a:r>
              <a:rPr lang="ru-RU" dirty="0" err="1"/>
              <a:t>біобезпеки</a:t>
            </a:r>
            <a:r>
              <a:rPr lang="ru-RU" dirty="0"/>
              <a:t> установи і </a:t>
            </a:r>
            <a:r>
              <a:rPr lang="ru-RU" dirty="0" err="1"/>
              <a:t>керівника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контексті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6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086" y="446314"/>
            <a:ext cx="11064112" cy="6287973"/>
          </a:xfrm>
        </p:spPr>
        <p:txBody>
          <a:bodyPr/>
          <a:lstStyle/>
          <a:p>
            <a:pPr algn="ctr"/>
            <a:r>
              <a:rPr lang="ru-RU" sz="3200" b="1" dirty="0" err="1"/>
              <a:t>Легальні</a:t>
            </a:r>
            <a:r>
              <a:rPr lang="ru-RU" sz="3200" b="1" dirty="0"/>
              <a:t> </a:t>
            </a:r>
            <a:r>
              <a:rPr lang="ru-RU" sz="3200" b="1" dirty="0" err="1"/>
              <a:t>дослідження</a:t>
            </a:r>
            <a:r>
              <a:rPr lang="ru-RU" sz="3200" b="1" dirty="0"/>
              <a:t>, </a:t>
            </a:r>
            <a:r>
              <a:rPr lang="ru-RU" sz="3200" b="1" dirty="0" err="1"/>
              <a:t>кодекси</a:t>
            </a:r>
            <a:r>
              <a:rPr lang="ru-RU" sz="3200" b="1" dirty="0"/>
              <a:t> </a:t>
            </a:r>
            <a:r>
              <a:rPr lang="ru-RU" sz="3200" b="1" dirty="0" err="1"/>
              <a:t>поведінки</a:t>
            </a:r>
            <a:r>
              <a:rPr lang="ru-RU" sz="3200" b="1" dirty="0"/>
              <a:t>, </a:t>
            </a:r>
            <a:r>
              <a:rPr lang="ru-RU" sz="3200" b="1" dirty="0" err="1"/>
              <a:t>діючі</a:t>
            </a:r>
            <a:r>
              <a:rPr lang="ru-RU" sz="3200" b="1" dirty="0"/>
              <a:t> </a:t>
            </a:r>
            <a:r>
              <a:rPr lang="ru-RU" sz="3200" b="1" dirty="0" err="1"/>
              <a:t>норми</a:t>
            </a:r>
            <a:r>
              <a:rPr lang="ru-RU" sz="3200" b="1" dirty="0"/>
              <a:t> і правила </a:t>
            </a:r>
            <a:endParaRPr lang="ru-RU" sz="3200" b="1" dirty="0" smtClean="0"/>
          </a:p>
          <a:p>
            <a:pPr algn="just"/>
            <a:r>
              <a:rPr lang="ru-RU" dirty="0" err="1" smtClean="0"/>
              <a:t>Наукові</a:t>
            </a:r>
            <a:r>
              <a:rPr lang="ru-RU" dirty="0" smtClean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відкрили</a:t>
            </a:r>
            <a:r>
              <a:rPr lang="ru-RU" dirty="0"/>
              <a:t> </a:t>
            </a:r>
            <a:r>
              <a:rPr lang="ru-RU" dirty="0" err="1"/>
              <a:t>двері</a:t>
            </a:r>
            <a:r>
              <a:rPr lang="ru-RU" dirty="0"/>
              <a:t> </a:t>
            </a:r>
            <a:r>
              <a:rPr lang="ru-RU" dirty="0" err="1"/>
              <a:t>необмеженим</a:t>
            </a:r>
            <a:r>
              <a:rPr lang="ru-RU" dirty="0"/>
              <a:t> </a:t>
            </a:r>
            <a:r>
              <a:rPr lang="ru-RU" dirty="0" err="1"/>
              <a:t>можливостям</a:t>
            </a:r>
            <a:r>
              <a:rPr lang="ru-RU" dirty="0"/>
              <a:t> для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набутих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і </a:t>
            </a:r>
            <a:r>
              <a:rPr lang="ru-RU" dirty="0" err="1"/>
              <a:t>методів</a:t>
            </a:r>
            <a:r>
              <a:rPr lang="ru-RU" dirty="0"/>
              <a:t> (9).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та </a:t>
            </a:r>
            <a:r>
              <a:rPr lang="ru-RU" dirty="0" err="1"/>
              <a:t>керівники</a:t>
            </a:r>
            <a:r>
              <a:rPr lang="ru-RU" dirty="0"/>
              <a:t> </a:t>
            </a:r>
            <a:r>
              <a:rPr lang="ru-RU" dirty="0" err="1"/>
              <a:t>лабораторій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спроможними</a:t>
            </a:r>
            <a:r>
              <a:rPr lang="ru-RU" dirty="0"/>
              <a:t>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законодавчі</a:t>
            </a:r>
            <a:r>
              <a:rPr lang="ru-RU" dirty="0"/>
              <a:t> і/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нормативні</a:t>
            </a:r>
            <a:r>
              <a:rPr lang="ru-RU" dirty="0"/>
              <a:t> рамки для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законних</a:t>
            </a:r>
            <a:r>
              <a:rPr lang="ru-RU" dirty="0"/>
              <a:t> і </a:t>
            </a:r>
            <a:r>
              <a:rPr lang="ru-RU" dirty="0" err="1"/>
              <a:t>етичних</a:t>
            </a:r>
            <a:r>
              <a:rPr lang="ru-RU" dirty="0"/>
              <a:t> </a:t>
            </a:r>
            <a:r>
              <a:rPr lang="ru-RU" dirty="0" err="1"/>
              <a:t>науково-дослідних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та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нагляд</a:t>
            </a:r>
            <a:r>
              <a:rPr lang="ru-RU" dirty="0"/>
              <a:t> за </a:t>
            </a:r>
            <a:r>
              <a:rPr lang="ru-RU" dirty="0" err="1"/>
              <a:t>діяльністю</a:t>
            </a:r>
            <a:r>
              <a:rPr lang="ru-RU" dirty="0"/>
              <a:t> </a:t>
            </a:r>
            <a:r>
              <a:rPr lang="ru-RU" dirty="0" err="1"/>
              <a:t>лабораторій</a:t>
            </a:r>
            <a:r>
              <a:rPr lang="ru-RU" dirty="0"/>
              <a:t> і персоналом. </a:t>
            </a:r>
            <a:r>
              <a:rPr lang="ru-RU" dirty="0" err="1"/>
              <a:t>Системи</a:t>
            </a:r>
            <a:r>
              <a:rPr lang="ru-RU" dirty="0"/>
              <a:t> і </a:t>
            </a:r>
            <a:r>
              <a:rPr lang="ru-RU" dirty="0" err="1"/>
              <a:t>засоби</a:t>
            </a:r>
            <a:r>
              <a:rPr lang="ru-RU" dirty="0"/>
              <a:t> контролю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наготові</a:t>
            </a:r>
            <a:r>
              <a:rPr lang="ru-RU" dirty="0"/>
              <a:t>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унеможливлювати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незаконних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неетичних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. </a:t>
            </a:r>
            <a:r>
              <a:rPr lang="ru-RU" dirty="0" err="1"/>
              <a:t>Дослідники</a:t>
            </a:r>
            <a:r>
              <a:rPr lang="ru-RU" dirty="0"/>
              <a:t>, </a:t>
            </a:r>
            <a:r>
              <a:rPr lang="ru-RU" dirty="0" err="1"/>
              <a:t>лабораторні</a:t>
            </a:r>
            <a:r>
              <a:rPr lang="ru-RU" dirty="0"/>
              <a:t> </a:t>
            </a:r>
            <a:r>
              <a:rPr lang="ru-RU" dirty="0" err="1"/>
              <a:t>працівники</a:t>
            </a:r>
            <a:r>
              <a:rPr lang="ru-RU" dirty="0"/>
              <a:t> та </a:t>
            </a:r>
            <a:r>
              <a:rPr lang="ru-RU" dirty="0" err="1"/>
              <a:t>менеджери</a:t>
            </a:r>
            <a:r>
              <a:rPr lang="ru-RU" dirty="0"/>
              <a:t> з </a:t>
            </a:r>
            <a:r>
              <a:rPr lang="ru-RU" dirty="0" err="1"/>
              <a:t>біобезпеки</a:t>
            </a:r>
            <a:r>
              <a:rPr lang="ru-RU" dirty="0"/>
              <a:t> і лабораторного </a:t>
            </a:r>
            <a:r>
              <a:rPr lang="ru-RU" dirty="0" err="1"/>
              <a:t>біозахисту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спілкуватися</a:t>
            </a:r>
            <a:r>
              <a:rPr lang="ru-RU" dirty="0"/>
              <a:t> і </a:t>
            </a:r>
            <a:r>
              <a:rPr lang="ru-RU" dirty="0" err="1"/>
              <a:t>співпрацювати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прагнути</a:t>
            </a:r>
            <a:r>
              <a:rPr lang="ru-RU" dirty="0"/>
              <a:t> </a:t>
            </a:r>
            <a:r>
              <a:rPr lang="ru-RU" dirty="0" err="1"/>
              <a:t>знаходити</a:t>
            </a:r>
            <a:r>
              <a:rPr lang="ru-RU" dirty="0"/>
              <a:t> </a:t>
            </a:r>
            <a:r>
              <a:rPr lang="ru-RU" dirty="0" err="1"/>
              <a:t>вірний</a:t>
            </a:r>
            <a:r>
              <a:rPr lang="ru-RU" dirty="0"/>
              <a:t> </a:t>
            </a:r>
            <a:r>
              <a:rPr lang="ru-RU" dirty="0" err="1"/>
              <a:t>етичний</a:t>
            </a:r>
            <a:r>
              <a:rPr lang="ru-RU" dirty="0"/>
              <a:t> баланс для </a:t>
            </a:r>
            <a:r>
              <a:rPr lang="ru-RU" dirty="0" err="1"/>
              <a:t>виконуваної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  <a:r>
              <a:rPr lang="ru-RU" dirty="0" err="1"/>
              <a:t>Сторони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участь в </a:t>
            </a:r>
            <a:r>
              <a:rPr lang="ru-RU" dirty="0" err="1"/>
              <a:t>подібній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погоджуються</a:t>
            </a:r>
            <a:r>
              <a:rPr lang="ru-RU" dirty="0"/>
              <a:t> з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 умов </a:t>
            </a:r>
            <a:r>
              <a:rPr lang="ru-RU" dirty="0" err="1"/>
              <a:t>взаєморозуміння</a:t>
            </a:r>
            <a:r>
              <a:rPr lang="ru-RU" dirty="0"/>
              <a:t> і </a:t>
            </a:r>
            <a:r>
              <a:rPr lang="ru-RU" dirty="0" err="1"/>
              <a:t>узгодження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добровільний</a:t>
            </a:r>
            <a:r>
              <a:rPr lang="ru-RU" dirty="0"/>
              <a:t> кодекс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ефективним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той,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запроваджується</a:t>
            </a:r>
            <a:r>
              <a:rPr lang="ru-RU" dirty="0"/>
              <a:t> </a:t>
            </a:r>
            <a:r>
              <a:rPr lang="ru-RU" dirty="0" err="1"/>
              <a:t>адміністративно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125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580914"/>
            <a:ext cx="10944804" cy="5959736"/>
          </a:xfrm>
        </p:spPr>
        <p:txBody>
          <a:bodyPr/>
          <a:lstStyle/>
          <a:p>
            <a:r>
              <a:rPr lang="ru-RU" dirty="0"/>
              <a:t>Кодекс </a:t>
            </a:r>
            <a:r>
              <a:rPr lang="ru-RU" dirty="0" err="1"/>
              <a:t>поведінки</a:t>
            </a:r>
            <a:r>
              <a:rPr lang="ru-RU" dirty="0"/>
              <a:t> повинен </a:t>
            </a:r>
            <a:r>
              <a:rPr lang="ru-RU" dirty="0" err="1"/>
              <a:t>охоплювати</a:t>
            </a:r>
            <a:r>
              <a:rPr lang="ru-RU" dirty="0"/>
              <a:t> </a:t>
            </a:r>
            <a:r>
              <a:rPr lang="ru-RU" dirty="0" err="1"/>
              <a:t>оцінку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осмислення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публікацій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, та </a:t>
            </a:r>
            <a:r>
              <a:rPr lang="ru-RU" dirty="0" err="1"/>
              <a:t>врахування</a:t>
            </a:r>
            <a:r>
              <a:rPr lang="ru-RU" dirty="0"/>
              <a:t> </a:t>
            </a:r>
            <a:r>
              <a:rPr lang="ru-RU" dirty="0" err="1"/>
              <a:t>міркувань</a:t>
            </a:r>
            <a:r>
              <a:rPr lang="ru-RU" dirty="0"/>
              <a:t> та умов за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публікації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подвійне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(21). У 2001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дослідницька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з </a:t>
            </a:r>
            <a:r>
              <a:rPr lang="ru-RU" dirty="0" err="1"/>
              <a:t>Австралії</a:t>
            </a:r>
            <a:r>
              <a:rPr lang="ru-RU" dirty="0"/>
              <a:t> за </a:t>
            </a:r>
            <a:r>
              <a:rPr lang="ru-RU" dirty="0" err="1"/>
              <a:t>підтримки</a:t>
            </a:r>
            <a:r>
              <a:rPr lang="ru-RU" dirty="0"/>
              <a:t> федерального гранту створила </a:t>
            </a:r>
            <a:r>
              <a:rPr lang="ru-RU" dirty="0" err="1"/>
              <a:t>вірус</a:t>
            </a:r>
            <a:r>
              <a:rPr lang="ru-RU" dirty="0"/>
              <a:t> </a:t>
            </a:r>
            <a:r>
              <a:rPr lang="ru-RU" dirty="0" err="1"/>
              <a:t>віспи</a:t>
            </a:r>
            <a:r>
              <a:rPr lang="ru-RU" dirty="0"/>
              <a:t> </a:t>
            </a:r>
            <a:r>
              <a:rPr lang="ru-RU" dirty="0" err="1"/>
              <a:t>мишей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виявився</a:t>
            </a:r>
            <a:r>
              <a:rPr lang="ru-RU" dirty="0"/>
              <a:t> </a:t>
            </a:r>
            <a:r>
              <a:rPr lang="ru-RU" dirty="0" err="1"/>
              <a:t>здатним</a:t>
            </a:r>
            <a:r>
              <a:rPr lang="ru-RU" dirty="0"/>
              <a:t> </a:t>
            </a:r>
            <a:r>
              <a:rPr lang="ru-RU" dirty="0" err="1"/>
              <a:t>уникати</a:t>
            </a:r>
            <a:r>
              <a:rPr lang="ru-RU" dirty="0"/>
              <a:t> </a:t>
            </a:r>
            <a:r>
              <a:rPr lang="ru-RU" dirty="0" err="1"/>
              <a:t>імунітету</a:t>
            </a:r>
            <a:r>
              <a:rPr lang="ru-RU" dirty="0"/>
              <a:t>, </a:t>
            </a:r>
            <a:r>
              <a:rPr lang="ru-RU" dirty="0" err="1"/>
              <a:t>індукованого</a:t>
            </a:r>
            <a:r>
              <a:rPr lang="ru-RU" dirty="0"/>
              <a:t> вакцинами (12).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не </a:t>
            </a:r>
            <a:r>
              <a:rPr lang="ru-RU" dirty="0" err="1"/>
              <a:t>підлягають</a:t>
            </a:r>
            <a:r>
              <a:rPr lang="ru-RU" dirty="0"/>
              <a:t> </a:t>
            </a:r>
            <a:r>
              <a:rPr lang="ru-RU" dirty="0" err="1"/>
              <a:t>критиці</a:t>
            </a:r>
            <a:r>
              <a:rPr lang="ru-RU" dirty="0"/>
              <a:t>, </a:t>
            </a:r>
            <a:r>
              <a:rPr lang="ru-RU" dirty="0" err="1"/>
              <a:t>публікація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подробиць</a:t>
            </a:r>
            <a:r>
              <a:rPr lang="ru-RU" dirty="0"/>
              <a:t> </a:t>
            </a:r>
            <a:r>
              <a:rPr lang="ru-RU" dirty="0" err="1"/>
              <a:t>викликала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дебати</a:t>
            </a:r>
            <a:r>
              <a:rPr lang="ru-RU" dirty="0"/>
              <a:t> по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До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остаточних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публікації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і </a:t>
            </a:r>
            <a:r>
              <a:rPr lang="ru-RU" dirty="0" err="1"/>
              <a:t>документувати</a:t>
            </a:r>
            <a:r>
              <a:rPr lang="ru-RU" dirty="0"/>
              <a:t> </a:t>
            </a:r>
            <a:r>
              <a:rPr lang="ru-RU" dirty="0" err="1"/>
              <a:t>всебічну</a:t>
            </a:r>
            <a:r>
              <a:rPr lang="ru-RU" dirty="0"/>
              <a:t> </a:t>
            </a:r>
            <a:r>
              <a:rPr lang="ru-RU" dirty="0" err="1"/>
              <a:t>перевірку</a:t>
            </a:r>
            <a:r>
              <a:rPr lang="ru-RU" dirty="0"/>
              <a:t> </a:t>
            </a:r>
            <a:r>
              <a:rPr lang="ru-RU" dirty="0" err="1"/>
              <a:t>біоетичних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обумовлюють</a:t>
            </a:r>
            <a:r>
              <a:rPr lang="ru-RU" dirty="0"/>
              <a:t> баланс </a:t>
            </a:r>
            <a:r>
              <a:rPr lang="ru-RU" dirty="0" err="1"/>
              <a:t>плюсів</a:t>
            </a:r>
            <a:r>
              <a:rPr lang="ru-RU" dirty="0"/>
              <a:t> і </a:t>
            </a:r>
            <a:r>
              <a:rPr lang="ru-RU" dirty="0" err="1"/>
              <a:t>мінусів</a:t>
            </a:r>
            <a:r>
              <a:rPr lang="ru-RU" dirty="0"/>
              <a:t> </a:t>
            </a:r>
            <a:r>
              <a:rPr lang="ru-RU" dirty="0" err="1" smtClean="0"/>
              <a:t>від</a:t>
            </a:r>
            <a:r>
              <a:rPr lang="ru-RU" dirty="0"/>
              <a:t> </a:t>
            </a:r>
            <a:r>
              <a:rPr lang="ru-RU" dirty="0" err="1" smtClean="0"/>
              <a:t>розповсюдження</a:t>
            </a:r>
            <a:r>
              <a:rPr lang="ru-RU" dirty="0" smtClean="0"/>
              <a:t> </a:t>
            </a:r>
            <a:r>
              <a:rPr lang="ru-RU" dirty="0" err="1"/>
              <a:t>даних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011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17580"/>
            <a:ext cx="9601196" cy="580913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біологічних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(ЦБМ)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1645921"/>
            <a:ext cx="10660828" cy="462578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err="1"/>
              <a:t>Деякі</a:t>
            </a:r>
            <a:r>
              <a:rPr lang="ru-RU" sz="2800" dirty="0"/>
              <a:t> ЦБМ </a:t>
            </a:r>
            <a:r>
              <a:rPr lang="ru-RU" sz="2800" dirty="0" err="1"/>
              <a:t>мають</a:t>
            </a:r>
            <a:r>
              <a:rPr lang="ru-RU" sz="2800" dirty="0"/>
              <a:t> </a:t>
            </a:r>
            <a:r>
              <a:rPr lang="ru-RU" sz="2800" dirty="0" err="1"/>
              <a:t>сутнісну</a:t>
            </a:r>
            <a:r>
              <a:rPr lang="ru-RU" sz="2800" dirty="0"/>
              <a:t> </a:t>
            </a:r>
            <a:r>
              <a:rPr lang="ru-RU" sz="2800" dirty="0" err="1"/>
              <a:t>вартість</a:t>
            </a:r>
            <a:r>
              <a:rPr lang="ru-RU" sz="2800" dirty="0"/>
              <a:t>, і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слід</a:t>
            </a:r>
            <a:r>
              <a:rPr lang="ru-RU" sz="2800" dirty="0"/>
              <a:t> </a:t>
            </a:r>
            <a:r>
              <a:rPr lang="ru-RU" sz="2800" dirty="0" err="1"/>
              <a:t>зберігати</a:t>
            </a:r>
            <a:r>
              <a:rPr lang="ru-RU" sz="2800" dirty="0"/>
              <a:t> для </a:t>
            </a:r>
            <a:r>
              <a:rPr lang="ru-RU" sz="2800" dirty="0" err="1"/>
              <a:t>дослідження</a:t>
            </a:r>
            <a:r>
              <a:rPr lang="ru-RU" sz="2800" dirty="0"/>
              <a:t> </a:t>
            </a:r>
            <a:r>
              <a:rPr lang="ru-RU" sz="2800" dirty="0" err="1"/>
              <a:t>майбутніми</a:t>
            </a:r>
            <a:endParaRPr lang="ru-RU" sz="2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err="1"/>
              <a:t>поколіннями</a:t>
            </a:r>
            <a:r>
              <a:rPr lang="ru-RU" sz="2800" dirty="0"/>
              <a:t> </a:t>
            </a:r>
            <a:r>
              <a:rPr lang="ru-RU" sz="2800" dirty="0" err="1"/>
              <a:t>вчених</a:t>
            </a:r>
            <a:r>
              <a:rPr lang="ru-RU" sz="2800" dirty="0"/>
              <a:t>. </a:t>
            </a:r>
            <a:r>
              <a:rPr lang="ru-RU" sz="2800" dirty="0" err="1"/>
              <a:t>Їх</a:t>
            </a:r>
            <a:r>
              <a:rPr lang="ru-RU" sz="2800" dirty="0"/>
              <a:t> передача і </a:t>
            </a:r>
            <a:r>
              <a:rPr lang="ru-RU" sz="2800" dirty="0" err="1"/>
              <a:t>спільне</a:t>
            </a:r>
            <a:r>
              <a:rPr lang="ru-RU" sz="2800" dirty="0"/>
              <a:t> </a:t>
            </a:r>
            <a:r>
              <a:rPr lang="ru-RU" sz="2800" dirty="0" err="1"/>
              <a:t>використання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заохочуватися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endParaRPr lang="ru-RU" sz="2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err="1"/>
              <a:t>підтримуватися</a:t>
            </a:r>
            <a:r>
              <a:rPr lang="ru-RU" sz="2800" dirty="0"/>
              <a:t> </a:t>
            </a:r>
            <a:r>
              <a:rPr lang="ru-RU" sz="2800" dirty="0" err="1"/>
              <a:t>доти</a:t>
            </a:r>
            <a:r>
              <a:rPr lang="ru-RU" sz="2800" dirty="0"/>
              <a:t>, доки </a:t>
            </a:r>
            <a:r>
              <a:rPr lang="ru-RU" sz="2800" dirty="0" err="1"/>
              <a:t>наявна</a:t>
            </a:r>
            <a:r>
              <a:rPr lang="ru-RU" sz="2800" dirty="0"/>
              <a:t> </a:t>
            </a:r>
            <a:r>
              <a:rPr lang="ru-RU" sz="2800" dirty="0" err="1"/>
              <a:t>документація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дозволяє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відстежувати</a:t>
            </a:r>
            <a:r>
              <a:rPr lang="ru-RU" sz="2800" dirty="0"/>
              <a:t>. Таким </a:t>
            </a:r>
            <a:r>
              <a:rPr lang="ru-RU" sz="2800" dirty="0" smtClean="0"/>
              <a:t>чином, </a:t>
            </a:r>
            <a:r>
              <a:rPr lang="ru-RU" sz="2800" dirty="0" err="1" smtClean="0"/>
              <a:t>вчені</a:t>
            </a:r>
            <a:r>
              <a:rPr lang="ru-RU" sz="2800" dirty="0" smtClean="0"/>
              <a:t> </a:t>
            </a:r>
            <a:r>
              <a:rPr lang="ru-RU" sz="2800" dirty="0" err="1"/>
              <a:t>зобов'язані</a:t>
            </a:r>
            <a:r>
              <a:rPr lang="ru-RU" sz="2800" dirty="0"/>
              <a:t> </a:t>
            </a:r>
            <a:r>
              <a:rPr lang="ru-RU" sz="2800" dirty="0" err="1"/>
              <a:t>поводитися</a:t>
            </a:r>
            <a:r>
              <a:rPr lang="ru-RU" sz="2800" dirty="0"/>
              <a:t> з ЦБМ </a:t>
            </a:r>
            <a:r>
              <a:rPr lang="ru-RU" sz="2800" dirty="0" err="1"/>
              <a:t>відповідно</a:t>
            </a:r>
            <a:r>
              <a:rPr lang="ru-RU" sz="2800" dirty="0"/>
              <a:t> до </a:t>
            </a:r>
            <a:r>
              <a:rPr lang="ru-RU" sz="2800" dirty="0" err="1"/>
              <a:t>найкращих</a:t>
            </a:r>
            <a:r>
              <a:rPr lang="ru-RU" sz="2800" dirty="0"/>
              <a:t> </a:t>
            </a:r>
            <a:r>
              <a:rPr lang="ru-RU" sz="2800" dirty="0" err="1"/>
              <a:t>існуючих</a:t>
            </a:r>
            <a:r>
              <a:rPr lang="ru-RU" sz="2800" dirty="0"/>
              <a:t> практик. </a:t>
            </a:r>
            <a:r>
              <a:rPr lang="ru-RU" sz="2800" dirty="0" err="1" smtClean="0"/>
              <a:t>Якщо</a:t>
            </a:r>
            <a:r>
              <a:rPr lang="ru-RU" sz="2800" dirty="0"/>
              <a:t> </a:t>
            </a:r>
            <a:r>
              <a:rPr lang="ru-RU" sz="2800" dirty="0" err="1" smtClean="0"/>
              <a:t>приймається</a:t>
            </a:r>
            <a:r>
              <a:rPr lang="ru-RU" sz="2800" dirty="0" smtClean="0"/>
              <a:t> </a:t>
            </a:r>
            <a:r>
              <a:rPr lang="ru-RU" sz="2800" dirty="0" err="1"/>
              <a:t>рішення</a:t>
            </a:r>
            <a:r>
              <a:rPr lang="ru-RU" sz="2800" dirty="0"/>
              <a:t> про </a:t>
            </a:r>
            <a:r>
              <a:rPr lang="ru-RU" sz="2800" dirty="0" err="1"/>
              <a:t>знищення</a:t>
            </a:r>
            <a:r>
              <a:rPr lang="ru-RU" sz="2800" dirty="0"/>
              <a:t> </a:t>
            </a:r>
            <a:r>
              <a:rPr lang="ru-RU" sz="2800" dirty="0" err="1"/>
              <a:t>небажаних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непотрібних</a:t>
            </a:r>
            <a:r>
              <a:rPr lang="ru-RU" sz="2800" dirty="0"/>
              <a:t> </a:t>
            </a:r>
            <a:r>
              <a:rPr lang="ru-RU" sz="2800" dirty="0" err="1"/>
              <a:t>матеріалів</a:t>
            </a:r>
            <a:r>
              <a:rPr lang="ru-RU" sz="2800" dirty="0"/>
              <a:t>, </a:t>
            </a:r>
            <a:r>
              <a:rPr lang="ru-RU" sz="2800" dirty="0" err="1"/>
              <a:t>слід</a:t>
            </a:r>
            <a:r>
              <a:rPr lang="ru-RU" sz="2800" dirty="0"/>
              <a:t> </a:t>
            </a:r>
            <a:r>
              <a:rPr lang="ru-RU" sz="2800" dirty="0" err="1" smtClean="0"/>
              <a:t>виконувати</a:t>
            </a:r>
            <a:r>
              <a:rPr lang="ru-RU" sz="2800" dirty="0"/>
              <a:t> </a:t>
            </a:r>
            <a:r>
              <a:rPr lang="ru-RU" sz="2800" dirty="0" err="1" smtClean="0"/>
              <a:t>протоколи</a:t>
            </a:r>
            <a:r>
              <a:rPr lang="ru-RU" sz="2800" dirty="0" smtClean="0"/>
              <a:t> </a:t>
            </a:r>
            <a:r>
              <a:rPr lang="ru-RU" sz="2800" dirty="0"/>
              <a:t>для </a:t>
            </a:r>
            <a:r>
              <a:rPr lang="ru-RU" sz="2800" dirty="0" err="1"/>
              <a:t>забезпечення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повного</a:t>
            </a:r>
            <a:r>
              <a:rPr lang="ru-RU" sz="2800" dirty="0"/>
              <a:t> і остаточного </a:t>
            </a:r>
            <a:r>
              <a:rPr lang="ru-RU" sz="2800" dirty="0" err="1"/>
              <a:t>знищення</a:t>
            </a:r>
            <a:r>
              <a:rPr lang="ru-RU" sz="2800" dirty="0"/>
              <a:t> та </a:t>
            </a:r>
            <a:r>
              <a:rPr lang="ru-RU" sz="2800" dirty="0" err="1"/>
              <a:t>документації</a:t>
            </a:r>
            <a:r>
              <a:rPr lang="ru-RU" sz="2800" dirty="0"/>
              <a:t>. </a:t>
            </a:r>
            <a:r>
              <a:rPr lang="ru-RU" sz="2800" dirty="0" err="1"/>
              <a:t>Захист</a:t>
            </a:r>
            <a:r>
              <a:rPr lang="ru-RU" sz="2800" dirty="0"/>
              <a:t> </a:t>
            </a:r>
            <a:r>
              <a:rPr lang="ru-RU" sz="2800" dirty="0" smtClean="0"/>
              <a:t>ЦБМ </a:t>
            </a:r>
            <a:r>
              <a:rPr lang="ru-RU" sz="2800" dirty="0" err="1" smtClean="0"/>
              <a:t>передбачає</a:t>
            </a:r>
            <a:r>
              <a:rPr lang="ru-RU" sz="2800" dirty="0" smtClean="0"/>
              <a:t> </a:t>
            </a:r>
            <a:r>
              <a:rPr lang="ru-RU" sz="2800" dirty="0" err="1"/>
              <a:t>належні</a:t>
            </a:r>
            <a:r>
              <a:rPr lang="ru-RU" sz="2800" dirty="0"/>
              <a:t> </a:t>
            </a:r>
            <a:r>
              <a:rPr lang="ru-RU" sz="2800" dirty="0" err="1"/>
              <a:t>умови</a:t>
            </a:r>
            <a:r>
              <a:rPr lang="ru-RU" sz="2800" dirty="0"/>
              <a:t> </a:t>
            </a:r>
            <a:r>
              <a:rPr lang="ru-RU" sz="2800" dirty="0" err="1"/>
              <a:t>зберігання</a:t>
            </a:r>
            <a:r>
              <a:rPr lang="ru-RU" sz="2800" dirty="0"/>
              <a:t>, </a:t>
            </a:r>
            <a:r>
              <a:rPr lang="ru-RU" sz="2800" dirty="0" err="1"/>
              <a:t>документування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зберігання</a:t>
            </a:r>
            <a:r>
              <a:rPr lang="ru-RU" sz="2800" dirty="0"/>
              <a:t>, </a:t>
            </a:r>
            <a:r>
              <a:rPr lang="ru-RU" sz="2800" dirty="0" err="1"/>
              <a:t>використання</a:t>
            </a:r>
            <a:r>
              <a:rPr lang="ru-RU" sz="2800" dirty="0"/>
              <a:t>, </a:t>
            </a:r>
            <a:r>
              <a:rPr lang="ru-RU" sz="2800" dirty="0" err="1" smtClean="0"/>
              <a:t>передачі</a:t>
            </a:r>
            <a:r>
              <a:rPr lang="ru-RU" sz="2800" dirty="0"/>
              <a:t> </a:t>
            </a:r>
            <a:r>
              <a:rPr lang="ru-RU" sz="2800" dirty="0" smtClean="0"/>
              <a:t>до </a:t>
            </a:r>
            <a:r>
              <a:rPr lang="ru-RU" sz="2800" dirty="0" err="1"/>
              <a:t>більш</a:t>
            </a:r>
            <a:r>
              <a:rPr lang="ru-RU" sz="2800" dirty="0"/>
              <a:t> </a:t>
            </a:r>
            <a:r>
              <a:rPr lang="ru-RU" sz="2800" dirty="0" err="1"/>
              <a:t>підходящих</a:t>
            </a:r>
            <a:r>
              <a:rPr lang="ru-RU" sz="2800" dirty="0"/>
              <a:t> </a:t>
            </a:r>
            <a:r>
              <a:rPr lang="ru-RU" sz="2800" dirty="0" err="1"/>
              <a:t>лабораторій</a:t>
            </a:r>
            <a:r>
              <a:rPr lang="ru-RU" sz="2800" dirty="0"/>
              <a:t>,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підтвердження</a:t>
            </a:r>
            <a:r>
              <a:rPr lang="ru-RU" sz="2800" dirty="0"/>
              <a:t> </a:t>
            </a:r>
            <a:r>
              <a:rPr lang="ru-RU" sz="2800" dirty="0" err="1"/>
              <a:t>повного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знищення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1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610" y="494852"/>
            <a:ext cx="10962042" cy="604579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Ось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вірус</a:t>
            </a:r>
            <a:r>
              <a:rPr lang="ru-RU" dirty="0"/>
              <a:t> </a:t>
            </a:r>
            <a:r>
              <a:rPr lang="ru-RU" dirty="0" err="1"/>
              <a:t>грипу</a:t>
            </a:r>
            <a:r>
              <a:rPr lang="ru-RU" dirty="0"/>
              <a:t> </a:t>
            </a:r>
            <a:r>
              <a:rPr lang="ru-RU" dirty="0" err="1"/>
              <a:t>підтипу</a:t>
            </a:r>
            <a:r>
              <a:rPr lang="ru-RU" dirty="0"/>
              <a:t> </a:t>
            </a:r>
            <a:r>
              <a:rPr lang="en-US" dirty="0"/>
              <a:t>H1N1, </a:t>
            </a:r>
            <a:r>
              <a:rPr lang="ru-RU" dirty="0" err="1"/>
              <a:t>який</a:t>
            </a:r>
            <a:r>
              <a:rPr lang="ru-RU" dirty="0"/>
              <a:t> став причиною </a:t>
            </a:r>
            <a:r>
              <a:rPr lang="ru-RU" dirty="0" err="1"/>
              <a:t>пандемії</a:t>
            </a:r>
            <a:r>
              <a:rPr lang="ru-RU" dirty="0"/>
              <a:t> 1918-1919 </a:t>
            </a:r>
            <a:r>
              <a:rPr lang="ru-RU" dirty="0" err="1"/>
              <a:t>р.р</a:t>
            </a:r>
            <a:r>
              <a:rPr lang="ru-RU" dirty="0"/>
              <a:t>.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реконструйований</a:t>
            </a:r>
            <a:r>
              <a:rPr lang="ru-RU" dirty="0"/>
              <a:t> в 2005 </a:t>
            </a:r>
            <a:r>
              <a:rPr lang="ru-RU" dirty="0" err="1"/>
              <a:t>році</a:t>
            </a:r>
            <a:r>
              <a:rPr lang="ru-RU" dirty="0"/>
              <a:t> з тканин </a:t>
            </a:r>
            <a:r>
              <a:rPr lang="ru-RU" dirty="0" err="1"/>
              <a:t>тіл</a:t>
            </a:r>
            <a:r>
              <a:rPr lang="ru-RU" dirty="0"/>
              <a:t> </a:t>
            </a:r>
            <a:r>
              <a:rPr lang="ru-RU" dirty="0" err="1"/>
              <a:t>заморожених</a:t>
            </a:r>
            <a:r>
              <a:rPr lang="ru-RU" dirty="0"/>
              <a:t> жертв і </a:t>
            </a:r>
            <a:r>
              <a:rPr lang="ru-RU" dirty="0" err="1"/>
              <a:t>використаний</a:t>
            </a:r>
            <a:r>
              <a:rPr lang="ru-RU" dirty="0"/>
              <a:t> для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патогенності</a:t>
            </a:r>
            <a:r>
              <a:rPr lang="ru-RU" dirty="0"/>
              <a:t> в </a:t>
            </a:r>
            <a:r>
              <a:rPr lang="ru-RU" dirty="0" err="1"/>
              <a:t>ізольованих</a:t>
            </a:r>
            <a:r>
              <a:rPr lang="ru-RU" dirty="0"/>
              <a:t> </a:t>
            </a:r>
            <a:r>
              <a:rPr lang="en-US" dirty="0"/>
              <a:t>BSL3 </a:t>
            </a:r>
            <a:r>
              <a:rPr lang="ru-RU" dirty="0" err="1"/>
              <a:t>лабораторіями</a:t>
            </a:r>
            <a:r>
              <a:rPr lang="ru-RU" dirty="0"/>
              <a:t>. </a:t>
            </a:r>
            <a:r>
              <a:rPr lang="ru-RU" dirty="0" err="1"/>
              <a:t>Наразі</a:t>
            </a:r>
            <a:r>
              <a:rPr lang="ru-RU" dirty="0"/>
              <a:t> </a:t>
            </a:r>
            <a:r>
              <a:rPr lang="ru-RU" dirty="0" err="1"/>
              <a:t>плануються</a:t>
            </a:r>
            <a:r>
              <a:rPr lang="ru-RU" dirty="0"/>
              <a:t> </a:t>
            </a:r>
            <a:r>
              <a:rPr lang="ru-RU" dirty="0" err="1"/>
              <a:t>подальші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з метою </a:t>
            </a:r>
            <a:r>
              <a:rPr lang="ru-RU" dirty="0" err="1"/>
              <a:t>об'єднати</a:t>
            </a:r>
            <a:r>
              <a:rPr lang="ru-RU" dirty="0"/>
              <a:t> </a:t>
            </a:r>
            <a:r>
              <a:rPr lang="ru-RU" dirty="0" err="1"/>
              <a:t>гени</a:t>
            </a:r>
            <a:r>
              <a:rPr lang="ru-RU" dirty="0"/>
              <a:t> </a:t>
            </a:r>
            <a:r>
              <a:rPr lang="ru-RU" dirty="0" err="1"/>
              <a:t>вірусу</a:t>
            </a:r>
            <a:r>
              <a:rPr lang="ru-RU" dirty="0"/>
              <a:t> </a:t>
            </a:r>
            <a:r>
              <a:rPr lang="ru-RU" dirty="0" err="1"/>
              <a:t>пандемічного</a:t>
            </a:r>
            <a:r>
              <a:rPr lang="ru-RU" dirty="0"/>
              <a:t> </a:t>
            </a:r>
            <a:r>
              <a:rPr lang="ru-RU" dirty="0" err="1"/>
              <a:t>грипу</a:t>
            </a:r>
            <a:r>
              <a:rPr lang="ru-RU" dirty="0"/>
              <a:t> </a:t>
            </a:r>
            <a:r>
              <a:rPr lang="en-US" dirty="0"/>
              <a:t>H1N1 </a:t>
            </a:r>
            <a:r>
              <a:rPr lang="ru-RU" dirty="0"/>
              <a:t>з </a:t>
            </a:r>
            <a:r>
              <a:rPr lang="ru-RU" dirty="0" err="1"/>
              <a:t>високопатогенним</a:t>
            </a:r>
            <a:r>
              <a:rPr lang="ru-RU" dirty="0"/>
              <a:t> </a:t>
            </a:r>
            <a:r>
              <a:rPr lang="ru-RU" dirty="0" err="1"/>
              <a:t>вірусом</a:t>
            </a:r>
            <a:r>
              <a:rPr lang="ru-RU" dirty="0"/>
              <a:t> </a:t>
            </a:r>
            <a:r>
              <a:rPr lang="en-US" dirty="0"/>
              <a:t>H5N1 </a:t>
            </a:r>
            <a:r>
              <a:rPr lang="ru-RU" dirty="0"/>
              <a:t>для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трансмісивності</a:t>
            </a:r>
            <a:r>
              <a:rPr lang="ru-RU" dirty="0"/>
              <a:t> </a:t>
            </a:r>
            <a:r>
              <a:rPr lang="ru-RU" dirty="0" err="1"/>
              <a:t>вірусу</a:t>
            </a:r>
            <a:r>
              <a:rPr lang="ru-RU" dirty="0"/>
              <a:t>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підготуватися</a:t>
            </a:r>
            <a:r>
              <a:rPr lang="ru-RU" dirty="0"/>
              <a:t> до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пандемії</a:t>
            </a:r>
            <a:r>
              <a:rPr lang="ru-RU" dirty="0"/>
              <a:t>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сперечатися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балансу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знаннями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з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і </a:t>
            </a:r>
            <a:r>
              <a:rPr lang="ru-RU" dirty="0" err="1"/>
              <a:t>потенційними</a:t>
            </a:r>
            <a:r>
              <a:rPr lang="ru-RU" dirty="0"/>
              <a:t> </a:t>
            </a:r>
            <a:r>
              <a:rPr lang="ru-RU" dirty="0" err="1"/>
              <a:t>ризиками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смертельних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, але </a:t>
            </a:r>
            <a:r>
              <a:rPr lang="ru-RU" dirty="0" err="1"/>
              <a:t>слід</a:t>
            </a:r>
            <a:r>
              <a:rPr lang="ru-RU" dirty="0"/>
              <a:t> широко </a:t>
            </a:r>
            <a:r>
              <a:rPr lang="ru-RU" dirty="0" err="1"/>
              <a:t>вивчати</a:t>
            </a:r>
            <a:r>
              <a:rPr lang="ru-RU" dirty="0"/>
              <a:t> </a:t>
            </a:r>
            <a:r>
              <a:rPr lang="ru-RU" dirty="0" err="1"/>
              <a:t>біоетичні</a:t>
            </a:r>
            <a:r>
              <a:rPr lang="ru-RU" dirty="0"/>
              <a:t> </a:t>
            </a:r>
            <a:r>
              <a:rPr lang="ru-RU" dirty="0" err="1"/>
              <a:t>міркування</a:t>
            </a:r>
            <a:r>
              <a:rPr lang="ru-RU" dirty="0"/>
              <a:t>,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нагляду</a:t>
            </a:r>
            <a:r>
              <a:rPr lang="ru-RU" dirty="0"/>
              <a:t> і контролю за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дослідженням</a:t>
            </a:r>
            <a:r>
              <a:rPr lang="ru-RU" dirty="0"/>
              <a:t>. Так, </a:t>
            </a:r>
            <a:r>
              <a:rPr lang="ru-RU" dirty="0" err="1"/>
              <a:t>наприклад</a:t>
            </a:r>
            <a:r>
              <a:rPr lang="ru-RU" dirty="0"/>
              <a:t>, не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міжнародної</a:t>
            </a:r>
            <a:r>
              <a:rPr lang="ru-RU" dirty="0"/>
              <a:t> угоди, за </a:t>
            </a:r>
            <a:r>
              <a:rPr lang="ru-RU" dirty="0" err="1"/>
              <a:t>винятком</a:t>
            </a:r>
            <a:r>
              <a:rPr lang="ru-RU" dirty="0"/>
              <a:t> </a:t>
            </a:r>
            <a:r>
              <a:rPr lang="ru-RU" dirty="0" err="1"/>
              <a:t>спеціальної</a:t>
            </a:r>
            <a:r>
              <a:rPr lang="ru-RU" dirty="0"/>
              <a:t> угоди про </a:t>
            </a:r>
            <a:r>
              <a:rPr lang="ru-RU" dirty="0" err="1"/>
              <a:t>фрагменти</a:t>
            </a:r>
            <a:r>
              <a:rPr lang="ru-RU" dirty="0"/>
              <a:t> ДНК </a:t>
            </a:r>
            <a:r>
              <a:rPr lang="ru-RU" dirty="0" err="1"/>
              <a:t>вірусу</a:t>
            </a:r>
            <a:r>
              <a:rPr lang="ru-RU" dirty="0"/>
              <a:t> </a:t>
            </a:r>
            <a:r>
              <a:rPr lang="ru-RU" dirty="0" err="1"/>
              <a:t>натуральної</a:t>
            </a:r>
            <a:r>
              <a:rPr lang="ru-RU" dirty="0"/>
              <a:t> </a:t>
            </a:r>
            <a:r>
              <a:rPr lang="ru-RU" dirty="0" err="1"/>
              <a:t>віспи</a:t>
            </a:r>
            <a:r>
              <a:rPr lang="ru-RU" dirty="0"/>
              <a:t>, яка б </a:t>
            </a:r>
            <a:r>
              <a:rPr lang="ru-RU" dirty="0" err="1"/>
              <a:t>передбачала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проводитися</a:t>
            </a:r>
            <a:r>
              <a:rPr lang="ru-RU" dirty="0"/>
              <a:t> в </a:t>
            </a:r>
            <a:r>
              <a:rPr lang="ru-RU" dirty="0" err="1"/>
              <a:t>лабораторіях</a:t>
            </a:r>
            <a:r>
              <a:rPr lang="ru-RU" dirty="0"/>
              <a:t> без </a:t>
            </a:r>
            <a:r>
              <a:rPr lang="ru-RU" dirty="0" err="1"/>
              <a:t>повідомлення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без </a:t>
            </a:r>
            <a:r>
              <a:rPr lang="ru-RU" dirty="0" err="1"/>
              <a:t>спеціального</a:t>
            </a:r>
            <a:r>
              <a:rPr lang="ru-RU" dirty="0"/>
              <a:t> </a:t>
            </a:r>
            <a:r>
              <a:rPr lang="ru-RU" dirty="0" err="1"/>
              <a:t>дозволу</a:t>
            </a:r>
            <a:r>
              <a:rPr lang="ru-RU" dirty="0"/>
              <a:t>, як і не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жодної</a:t>
            </a:r>
            <a:r>
              <a:rPr lang="ru-RU" dirty="0"/>
              <a:t> </a:t>
            </a:r>
            <a:r>
              <a:rPr lang="ru-RU" dirty="0" err="1"/>
              <a:t>міжнародної</a:t>
            </a:r>
            <a:r>
              <a:rPr lang="ru-RU" dirty="0"/>
              <a:t> угоди про те,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біобезпеки</a:t>
            </a:r>
            <a:r>
              <a:rPr lang="ru-RU" dirty="0"/>
              <a:t> </a:t>
            </a:r>
            <a:r>
              <a:rPr lang="ru-RU" dirty="0" err="1"/>
              <a:t>ізольованого</a:t>
            </a:r>
            <a:r>
              <a:rPr lang="ru-RU" dirty="0"/>
              <a:t> закладу і </a:t>
            </a:r>
            <a:r>
              <a:rPr lang="ru-RU" dirty="0" err="1"/>
              <a:t>які</a:t>
            </a:r>
            <a:r>
              <a:rPr lang="ru-RU" dirty="0"/>
              <a:t> заходи лабораторного </a:t>
            </a:r>
            <a:r>
              <a:rPr lang="ru-RU" dirty="0" err="1"/>
              <a:t>біозахисту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в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ситуаціях</a:t>
            </a:r>
            <a:r>
              <a:rPr lang="ru-RU" dirty="0"/>
              <a:t> (22).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прийматися</a:t>
            </a:r>
            <a:r>
              <a:rPr lang="ru-RU" dirty="0"/>
              <a:t> </a:t>
            </a:r>
            <a:r>
              <a:rPr lang="ru-RU" dirty="0" err="1"/>
              <a:t>національними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міжнародними</a:t>
            </a:r>
            <a:r>
              <a:rPr lang="ru-RU" dirty="0"/>
              <a:t> </a:t>
            </a:r>
            <a:r>
              <a:rPr lang="ru-RU" dirty="0" err="1"/>
              <a:t>комітетами</a:t>
            </a:r>
            <a:r>
              <a:rPr lang="ru-RU" dirty="0"/>
              <a:t> з </a:t>
            </a:r>
            <a:r>
              <a:rPr lang="ru-RU" dirty="0" err="1"/>
              <a:t>біобезпеки-біозахисту-біоетики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вимагати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 </a:t>
            </a:r>
            <a:r>
              <a:rPr lang="ru-RU" dirty="0" err="1"/>
              <a:t>лабораторій</a:t>
            </a:r>
            <a:r>
              <a:rPr lang="ru-RU" dirty="0"/>
              <a:t> і </a:t>
            </a:r>
            <a:r>
              <a:rPr lang="ru-RU" dirty="0" err="1"/>
              <a:t>лабораторних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дотримуватися</a:t>
            </a:r>
            <a:r>
              <a:rPr lang="ru-RU" dirty="0"/>
              <a:t> </a:t>
            </a:r>
            <a:r>
              <a:rPr lang="ru-RU" dirty="0" err="1"/>
              <a:t>відповідального</a:t>
            </a:r>
            <a:r>
              <a:rPr lang="ru-RU" dirty="0"/>
              <a:t> </a:t>
            </a:r>
            <a:r>
              <a:rPr lang="ru-RU" dirty="0" err="1"/>
              <a:t>підходу</a:t>
            </a:r>
            <a:r>
              <a:rPr lang="ru-RU" dirty="0"/>
              <a:t> до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ризиками</a:t>
            </a:r>
            <a:r>
              <a:rPr lang="ru-RU" dirty="0"/>
              <a:t>, і </a:t>
            </a:r>
            <a:r>
              <a:rPr lang="ru-RU" dirty="0" err="1"/>
              <a:t>демонструвати</a:t>
            </a:r>
            <a:r>
              <a:rPr lang="ru-RU" dirty="0"/>
              <a:t> </a:t>
            </a:r>
            <a:r>
              <a:rPr lang="ru-RU" dirty="0" err="1"/>
              <a:t>докази</a:t>
            </a:r>
            <a:r>
              <a:rPr lang="ru-RU" dirty="0"/>
              <a:t> </a:t>
            </a:r>
            <a:r>
              <a:rPr lang="ru-RU" dirty="0" err="1"/>
              <a:t>дотримання</a:t>
            </a:r>
            <a:r>
              <a:rPr lang="ru-RU" dirty="0"/>
              <a:t> умов. Лише </a:t>
            </a:r>
            <a:r>
              <a:rPr lang="ru-RU" dirty="0" err="1"/>
              <a:t>відкриті</a:t>
            </a:r>
            <a:r>
              <a:rPr lang="ru-RU" dirty="0"/>
              <a:t> </a:t>
            </a:r>
            <a:r>
              <a:rPr lang="ru-RU" dirty="0" err="1"/>
              <a:t>дебати</a:t>
            </a:r>
            <a:r>
              <a:rPr lang="ru-RU" dirty="0"/>
              <a:t>, </a:t>
            </a:r>
            <a:r>
              <a:rPr lang="ru-RU" dirty="0" err="1"/>
              <a:t>прозорість</a:t>
            </a:r>
            <a:r>
              <a:rPr lang="ru-RU" dirty="0"/>
              <a:t> і </a:t>
            </a:r>
            <a:r>
              <a:rPr lang="ru-RU" dirty="0" err="1"/>
              <a:t>документування</a:t>
            </a:r>
            <a:r>
              <a:rPr lang="ru-RU" dirty="0"/>
              <a:t> </a:t>
            </a:r>
            <a:r>
              <a:rPr lang="ru-RU" dirty="0" err="1"/>
              <a:t>дискутивних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спільноти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84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847986" cy="5854849"/>
          </a:xfrm>
        </p:spPr>
        <p:txBody>
          <a:bodyPr/>
          <a:lstStyle/>
          <a:p>
            <a:pPr algn="ctr"/>
            <a:r>
              <a:rPr lang="ru-RU" sz="3200" b="1" dirty="0" err="1"/>
              <a:t>Природні</a:t>
            </a:r>
            <a:r>
              <a:rPr lang="ru-RU" sz="3200" b="1" dirty="0"/>
              <a:t> </a:t>
            </a:r>
            <a:r>
              <a:rPr lang="ru-RU" sz="3200" b="1" dirty="0" err="1"/>
              <a:t>ризики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pPr algn="just"/>
            <a:r>
              <a:rPr lang="ru-RU" dirty="0" err="1" smtClean="0"/>
              <a:t>Біоризики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/>
              <a:t>обмежуються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несприятливими</a:t>
            </a:r>
            <a:r>
              <a:rPr lang="ru-RU" dirty="0"/>
              <a:t> </a:t>
            </a:r>
            <a:r>
              <a:rPr lang="ru-RU" dirty="0" err="1"/>
              <a:t>подіями</a:t>
            </a:r>
            <a:r>
              <a:rPr lang="ru-RU" dirty="0"/>
              <a:t>, </a:t>
            </a:r>
            <a:r>
              <a:rPr lang="ru-RU" dirty="0" err="1"/>
              <a:t>пов'язаними</a:t>
            </a:r>
            <a:r>
              <a:rPr lang="ru-RU" dirty="0"/>
              <a:t> з </a:t>
            </a:r>
            <a:r>
              <a:rPr lang="ru-RU" dirty="0" err="1"/>
              <a:t>випадковим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навмисним</a:t>
            </a:r>
            <a:r>
              <a:rPr lang="ru-RU" dirty="0"/>
              <a:t> </a:t>
            </a:r>
            <a:r>
              <a:rPr lang="ru-RU" dirty="0" err="1"/>
              <a:t>розповсюдженням</a:t>
            </a:r>
            <a:r>
              <a:rPr lang="ru-RU" dirty="0"/>
              <a:t> ЦБМ. </a:t>
            </a:r>
            <a:r>
              <a:rPr lang="ru-RU" dirty="0" err="1"/>
              <a:t>Ризики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включають</a:t>
            </a:r>
            <a:r>
              <a:rPr lang="ru-RU" dirty="0"/>
              <a:t> </a:t>
            </a:r>
            <a:r>
              <a:rPr lang="ru-RU" dirty="0" err="1"/>
              <a:t>стихійні</a:t>
            </a:r>
            <a:r>
              <a:rPr lang="ru-RU" dirty="0"/>
              <a:t> лиха,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загрожують</a:t>
            </a:r>
            <a:r>
              <a:rPr lang="ru-RU" dirty="0"/>
              <a:t> режиму </a:t>
            </a:r>
            <a:r>
              <a:rPr lang="ru-RU" dirty="0" err="1"/>
              <a:t>ізоляції</a:t>
            </a:r>
            <a:r>
              <a:rPr lang="ru-RU" dirty="0"/>
              <a:t> і лабораторному </a:t>
            </a:r>
            <a:r>
              <a:rPr lang="ru-RU" dirty="0" err="1"/>
              <a:t>біозахисту</a:t>
            </a:r>
            <a:r>
              <a:rPr lang="ru-RU" dirty="0"/>
              <a:t> </a:t>
            </a:r>
            <a:r>
              <a:rPr lang="ru-RU" dirty="0" err="1"/>
              <a:t>лабораторій</a:t>
            </a:r>
            <a:r>
              <a:rPr lang="ru-RU" dirty="0"/>
              <a:t> в </a:t>
            </a:r>
            <a:r>
              <a:rPr lang="ru-RU" dirty="0" err="1"/>
              <a:t>регіонах</a:t>
            </a:r>
            <a:r>
              <a:rPr lang="ru-RU" dirty="0"/>
              <a:t> </a:t>
            </a:r>
            <a:r>
              <a:rPr lang="ru-RU" dirty="0" err="1"/>
              <a:t>геологічного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 (</a:t>
            </a:r>
            <a:r>
              <a:rPr lang="ru-RU" dirty="0" err="1"/>
              <a:t>землетруси</a:t>
            </a:r>
            <a:r>
              <a:rPr lang="ru-RU" dirty="0"/>
              <a:t>, </a:t>
            </a:r>
            <a:r>
              <a:rPr lang="ru-RU" dirty="0" err="1"/>
              <a:t>урагани</a:t>
            </a:r>
            <a:r>
              <a:rPr lang="ru-RU" dirty="0"/>
              <a:t>, </a:t>
            </a:r>
            <a:r>
              <a:rPr lang="ru-RU" dirty="0" err="1"/>
              <a:t>повені</a:t>
            </a:r>
            <a:r>
              <a:rPr lang="ru-RU" dirty="0"/>
              <a:t>, </a:t>
            </a:r>
            <a:r>
              <a:rPr lang="ru-RU" dirty="0" err="1"/>
              <a:t>цунамі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 При </a:t>
            </a:r>
            <a:r>
              <a:rPr lang="ru-RU" dirty="0" err="1"/>
              <a:t>будівництві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</a:t>
            </a:r>
            <a:r>
              <a:rPr lang="ru-RU" dirty="0" err="1"/>
              <a:t>лабораторної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в таких </a:t>
            </a:r>
            <a:r>
              <a:rPr lang="ru-RU" dirty="0" err="1"/>
              <a:t>регіонах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</a:t>
            </a:r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/>
              <a:t>негативні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розповсюдження</a:t>
            </a:r>
            <a:r>
              <a:rPr lang="ru-RU" dirty="0"/>
              <a:t> ЦБМ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несприятливих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 і </a:t>
            </a:r>
            <a:r>
              <a:rPr lang="ru-RU" dirty="0" err="1"/>
              <a:t>планувати</a:t>
            </a:r>
            <a:r>
              <a:rPr lang="ru-RU" dirty="0"/>
              <a:t> </a:t>
            </a:r>
            <a:r>
              <a:rPr lang="ru-RU" dirty="0" err="1"/>
              <a:t>прийнятні</a:t>
            </a:r>
            <a:r>
              <a:rPr lang="ru-RU" dirty="0"/>
              <a:t> заходи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біологічними</a:t>
            </a:r>
            <a:r>
              <a:rPr lang="ru-RU" dirty="0"/>
              <a:t> </a:t>
            </a:r>
            <a:r>
              <a:rPr lang="ru-RU" dirty="0" err="1"/>
              <a:t>ризиками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353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580" y="516368"/>
            <a:ext cx="11144922" cy="587367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500" b="1" dirty="0" err="1"/>
              <a:t>Транспортування</a:t>
            </a:r>
            <a:r>
              <a:rPr lang="ru-RU" sz="3500" b="1" dirty="0"/>
              <a:t> </a:t>
            </a:r>
            <a:r>
              <a:rPr lang="ru-RU" sz="3500" b="1" dirty="0" err="1"/>
              <a:t>матеріалів</a:t>
            </a:r>
            <a:r>
              <a:rPr lang="ru-RU" sz="3500" b="1" dirty="0"/>
              <a:t> </a:t>
            </a:r>
            <a:endParaRPr lang="ru-RU" sz="3500" b="1" dirty="0" smtClean="0"/>
          </a:p>
          <a:p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зберігання</a:t>
            </a:r>
            <a:r>
              <a:rPr lang="ru-RU" dirty="0"/>
              <a:t> ЦБМ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обмежені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визначеними</a:t>
            </a:r>
            <a:r>
              <a:rPr lang="ru-RU" dirty="0"/>
              <a:t> зонами. Поза зоною </a:t>
            </a:r>
            <a:r>
              <a:rPr lang="ru-RU" dirty="0" err="1"/>
              <a:t>обмеженого</a:t>
            </a:r>
            <a:r>
              <a:rPr lang="ru-RU" dirty="0"/>
              <a:t> доступу </a:t>
            </a:r>
            <a:r>
              <a:rPr lang="ru-RU" dirty="0" err="1"/>
              <a:t>дозволяється</a:t>
            </a:r>
            <a:r>
              <a:rPr lang="ru-RU" dirty="0"/>
              <a:t> </a:t>
            </a:r>
            <a:r>
              <a:rPr lang="ru-RU" dirty="0" err="1"/>
              <a:t>знаходження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ЦБМ,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переміщаються</a:t>
            </a:r>
            <a:r>
              <a:rPr lang="ru-RU" dirty="0"/>
              <a:t> з одного </a:t>
            </a:r>
            <a:r>
              <a:rPr lang="ru-RU" dirty="0" err="1"/>
              <a:t>місця</a:t>
            </a:r>
            <a:r>
              <a:rPr lang="ru-RU" dirty="0"/>
              <a:t> в </a:t>
            </a:r>
            <a:r>
              <a:rPr lang="ru-RU" dirty="0" err="1"/>
              <a:t>інше</a:t>
            </a:r>
            <a:r>
              <a:rPr lang="ru-RU" dirty="0"/>
              <a:t> з </a:t>
            </a:r>
            <a:r>
              <a:rPr lang="ru-RU" dirty="0" err="1"/>
              <a:t>конкретних</a:t>
            </a:r>
            <a:r>
              <a:rPr lang="ru-RU" dirty="0"/>
              <a:t>, </a:t>
            </a:r>
            <a:r>
              <a:rPr lang="ru-RU" dirty="0" err="1"/>
              <a:t>дозволених</a:t>
            </a:r>
            <a:r>
              <a:rPr lang="ru-RU" dirty="0"/>
              <a:t> причин. </a:t>
            </a:r>
            <a:r>
              <a:rPr lang="ru-RU" dirty="0" err="1"/>
              <a:t>Транспортна</a:t>
            </a:r>
            <a:r>
              <a:rPr lang="ru-RU" dirty="0"/>
              <a:t> </a:t>
            </a:r>
            <a:r>
              <a:rPr lang="ru-RU" dirty="0" err="1"/>
              <a:t>безпека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біологічних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руху</a:t>
            </a:r>
            <a:r>
              <a:rPr lang="ru-RU" dirty="0"/>
              <a:t> поза межами зон </a:t>
            </a:r>
            <a:r>
              <a:rPr lang="ru-RU" dirty="0" err="1"/>
              <a:t>контрольованого</a:t>
            </a:r>
            <a:r>
              <a:rPr lang="ru-RU" dirty="0"/>
              <a:t> доступу, в </a:t>
            </a:r>
            <a:r>
              <a:rPr lang="ru-RU" dirty="0" err="1"/>
              <a:t>яких</a:t>
            </a:r>
            <a:r>
              <a:rPr lang="ru-RU" dirty="0"/>
              <a:t> вони </a:t>
            </a:r>
            <a:r>
              <a:rPr lang="ru-RU" dirty="0" err="1"/>
              <a:t>зберігаються</a:t>
            </a:r>
            <a:r>
              <a:rPr lang="ru-RU" dirty="0"/>
              <a:t>, до </a:t>
            </a:r>
            <a:r>
              <a:rPr lang="ru-RU" dirty="0" err="1"/>
              <a:t>прибуття</a:t>
            </a:r>
            <a:r>
              <a:rPr lang="ru-RU" dirty="0"/>
              <a:t> на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. Заходи </a:t>
            </a:r>
            <a:r>
              <a:rPr lang="ru-RU" dirty="0" err="1"/>
              <a:t>транспортної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до </a:t>
            </a:r>
            <a:r>
              <a:rPr lang="ru-RU" dirty="0" err="1"/>
              <a:t>біологічних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в межах </a:t>
            </a:r>
            <a:r>
              <a:rPr lang="ru-RU" dirty="0" err="1"/>
              <a:t>однієї</a:t>
            </a:r>
            <a:r>
              <a:rPr lang="ru-RU" dirty="0"/>
              <a:t> установи і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установами</a:t>
            </a:r>
            <a:r>
              <a:rPr lang="ru-RU" dirty="0"/>
              <a:t>. </a:t>
            </a:r>
            <a:r>
              <a:rPr lang="ru-RU" dirty="0" err="1"/>
              <a:t>Безпека</a:t>
            </a:r>
            <a:r>
              <a:rPr lang="ru-RU" dirty="0"/>
              <a:t> </a:t>
            </a:r>
            <a:r>
              <a:rPr lang="ru-RU" dirty="0" err="1"/>
              <a:t>транспортування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в межах установи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необхідної</a:t>
            </a:r>
            <a:r>
              <a:rPr lang="ru-RU" dirty="0"/>
              <a:t> </a:t>
            </a:r>
            <a:r>
              <a:rPr lang="ru-RU" dirty="0" err="1"/>
              <a:t>документації</a:t>
            </a:r>
            <a:r>
              <a:rPr lang="ru-RU" dirty="0"/>
              <a:t>, </a:t>
            </a:r>
            <a:r>
              <a:rPr lang="ru-RU" dirty="0" err="1"/>
              <a:t>підзвітність</a:t>
            </a:r>
            <a:r>
              <a:rPr lang="ru-RU" dirty="0"/>
              <a:t> і контроль над </a:t>
            </a:r>
            <a:r>
              <a:rPr lang="ru-RU" dirty="0" err="1"/>
              <a:t>переміщенням</a:t>
            </a:r>
            <a:r>
              <a:rPr lang="ru-RU" dirty="0"/>
              <a:t> ЦБМ </a:t>
            </a:r>
            <a:r>
              <a:rPr lang="ru-RU" dirty="0" err="1"/>
              <a:t>між</a:t>
            </a:r>
            <a:r>
              <a:rPr lang="ru-RU" dirty="0"/>
              <a:t> зонами </a:t>
            </a:r>
            <a:r>
              <a:rPr lang="ru-RU" dirty="0" err="1"/>
              <a:t>обмеженого</a:t>
            </a:r>
            <a:r>
              <a:rPr lang="ru-RU" dirty="0"/>
              <a:t> доступу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об'єкту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внутрішню</a:t>
            </a:r>
            <a:r>
              <a:rPr lang="ru-RU" dirty="0"/>
              <a:t> доставку, </a:t>
            </a:r>
            <a:r>
              <a:rPr lang="ru-RU" dirty="0" err="1"/>
              <a:t>пов'язану</a:t>
            </a:r>
            <a:r>
              <a:rPr lang="ru-RU" dirty="0"/>
              <a:t> з </a:t>
            </a:r>
            <a:r>
              <a:rPr lang="ru-RU" dirty="0" err="1"/>
              <a:t>процесами</a:t>
            </a:r>
            <a:r>
              <a:rPr lang="ru-RU" dirty="0"/>
              <a:t> </a:t>
            </a:r>
            <a:r>
              <a:rPr lang="ru-RU" dirty="0" err="1"/>
              <a:t>перевезення</a:t>
            </a:r>
            <a:r>
              <a:rPr lang="ru-RU" dirty="0"/>
              <a:t> і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вантажу</a:t>
            </a:r>
            <a:r>
              <a:rPr lang="ru-RU" dirty="0"/>
              <a:t>. Заходи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транспортування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установам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дозволів</a:t>
            </a:r>
            <a:r>
              <a:rPr lang="ru-RU" dirty="0"/>
              <a:t> і </a:t>
            </a:r>
            <a:r>
              <a:rPr lang="ru-RU" dirty="0" err="1"/>
              <a:t>комунікацію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об'єктами</a:t>
            </a:r>
            <a:r>
              <a:rPr lang="ru-RU" dirty="0"/>
              <a:t> до, </a:t>
            </a:r>
            <a:r>
              <a:rPr lang="ru-RU" dirty="0" err="1"/>
              <a:t>під</a:t>
            </a:r>
            <a:r>
              <a:rPr lang="ru-RU" dirty="0"/>
              <a:t> час і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транспортування</a:t>
            </a:r>
            <a:r>
              <a:rPr lang="ru-RU" dirty="0"/>
              <a:t>, яке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включати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комерційних</a:t>
            </a:r>
            <a:r>
              <a:rPr lang="ru-RU" dirty="0"/>
              <a:t> </a:t>
            </a:r>
            <a:r>
              <a:rPr lang="ru-RU" dirty="0" err="1"/>
              <a:t>перевізників</a:t>
            </a:r>
            <a:r>
              <a:rPr lang="ru-RU" dirty="0"/>
              <a:t>. </a:t>
            </a:r>
            <a:r>
              <a:rPr lang="ru-RU" dirty="0" err="1"/>
              <a:t>Рекомендації</a:t>
            </a:r>
            <a:r>
              <a:rPr lang="ru-RU" dirty="0"/>
              <a:t> </a:t>
            </a:r>
            <a:r>
              <a:rPr lang="ru-RU" dirty="0" err="1"/>
              <a:t>Типових</a:t>
            </a:r>
            <a:r>
              <a:rPr lang="ru-RU" dirty="0"/>
              <a:t> правил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Об'єднаних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 з </a:t>
            </a:r>
            <a:r>
              <a:rPr lang="ru-RU" dirty="0" err="1"/>
              <a:t>перевезення</a:t>
            </a:r>
            <a:r>
              <a:rPr lang="ru-RU" dirty="0"/>
              <a:t> </a:t>
            </a:r>
            <a:r>
              <a:rPr lang="ru-RU" dirty="0" err="1"/>
              <a:t>небезпечних</a:t>
            </a:r>
            <a:r>
              <a:rPr lang="ru-RU" dirty="0"/>
              <a:t> </a:t>
            </a:r>
            <a:r>
              <a:rPr lang="ru-RU" dirty="0" err="1"/>
              <a:t>вантажів</a:t>
            </a:r>
            <a:r>
              <a:rPr lang="ru-RU" dirty="0"/>
              <a:t> (23), є основою для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та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транспортних</a:t>
            </a:r>
            <a:r>
              <a:rPr lang="ru-RU" dirty="0"/>
              <a:t> правил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включають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стосуються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перевезення</a:t>
            </a:r>
            <a:r>
              <a:rPr lang="ru-RU" dirty="0"/>
              <a:t> </a:t>
            </a:r>
            <a:r>
              <a:rPr lang="ru-RU" dirty="0" err="1"/>
              <a:t>небезпечних</a:t>
            </a:r>
            <a:r>
              <a:rPr lang="ru-RU" dirty="0"/>
              <a:t> </a:t>
            </a:r>
            <a:r>
              <a:rPr lang="ru-RU" dirty="0" err="1"/>
              <a:t>вантажів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інфекційних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транспортними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2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912532" cy="5854849"/>
          </a:xfrm>
        </p:spPr>
        <p:txBody>
          <a:bodyPr/>
          <a:lstStyle/>
          <a:p>
            <a:pPr algn="ctr"/>
            <a:r>
              <a:rPr lang="ru-RU" sz="3200" b="1" dirty="0"/>
              <a:t>Трансфер </a:t>
            </a:r>
            <a:r>
              <a:rPr lang="ru-RU" sz="3200" b="1" dirty="0" err="1"/>
              <a:t>матеріалів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pPr algn="just"/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вимагають</a:t>
            </a:r>
            <a:r>
              <a:rPr lang="ru-RU" dirty="0"/>
              <a:t> </a:t>
            </a:r>
            <a:r>
              <a:rPr lang="ru-RU" dirty="0" err="1"/>
              <a:t>заздалегідь</a:t>
            </a:r>
            <a:r>
              <a:rPr lang="ru-RU" dirty="0"/>
              <a:t> </a:t>
            </a:r>
            <a:r>
              <a:rPr lang="ru-RU" dirty="0" err="1"/>
              <a:t>подавати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 для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дозволів</a:t>
            </a:r>
            <a:r>
              <a:rPr lang="ru-RU" dirty="0"/>
              <a:t> на </a:t>
            </a:r>
            <a:r>
              <a:rPr lang="ru-RU" dirty="0" err="1"/>
              <a:t>імпорт</a:t>
            </a:r>
            <a:r>
              <a:rPr lang="ru-RU" dirty="0"/>
              <a:t> та </a:t>
            </a:r>
            <a:r>
              <a:rPr lang="ru-RU" dirty="0" err="1"/>
              <a:t>експорт</a:t>
            </a:r>
            <a:r>
              <a:rPr lang="ru-RU" dirty="0"/>
              <a:t> </a:t>
            </a:r>
            <a:r>
              <a:rPr lang="ru-RU" dirty="0" err="1"/>
              <a:t>біологічних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реєструвати</a:t>
            </a:r>
            <a:r>
              <a:rPr lang="ru-RU" dirty="0"/>
              <a:t> та </a:t>
            </a:r>
            <a:r>
              <a:rPr lang="ru-RU" dirty="0" err="1"/>
              <a:t>відстежувати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потрапляють</a:t>
            </a:r>
            <a:r>
              <a:rPr lang="ru-RU" dirty="0"/>
              <a:t> до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залишають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. Вони особливо </a:t>
            </a:r>
            <a:r>
              <a:rPr lang="ru-RU" dirty="0" err="1"/>
              <a:t>важливі</a:t>
            </a:r>
            <a:r>
              <a:rPr lang="ru-RU" dirty="0"/>
              <a:t> у </a:t>
            </a:r>
            <a:r>
              <a:rPr lang="ru-RU" dirty="0" err="1"/>
              <a:t>випадку</a:t>
            </a:r>
            <a:r>
              <a:rPr lang="ru-RU" dirty="0"/>
              <a:t> контролю </a:t>
            </a:r>
            <a:r>
              <a:rPr lang="ru-RU" dirty="0" err="1"/>
              <a:t>екзотичних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небезпечних</a:t>
            </a:r>
            <a:r>
              <a:rPr lang="ru-RU" dirty="0"/>
              <a:t> </a:t>
            </a:r>
            <a:r>
              <a:rPr lang="ru-RU" dirty="0" err="1"/>
              <a:t>патогенів</a:t>
            </a:r>
            <a:r>
              <a:rPr lang="ru-RU" dirty="0"/>
              <a:t>. 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зацікавлені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колекції</a:t>
            </a:r>
            <a:r>
              <a:rPr lang="ru-RU" dirty="0"/>
              <a:t> ЦБМ </a:t>
            </a:r>
            <a:r>
              <a:rPr lang="ru-RU" dirty="0" err="1"/>
              <a:t>настільки</a:t>
            </a:r>
            <a:r>
              <a:rPr lang="ru-RU" dirty="0"/>
              <a:t> </a:t>
            </a:r>
            <a:r>
              <a:rPr lang="ru-RU" dirty="0" err="1"/>
              <a:t>цінними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прагнути</a:t>
            </a:r>
            <a:r>
              <a:rPr lang="ru-RU" dirty="0"/>
              <a:t> </a:t>
            </a:r>
            <a:r>
              <a:rPr lang="ru-RU" dirty="0" err="1"/>
              <a:t>безпечного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 </a:t>
            </a:r>
            <a:r>
              <a:rPr lang="ru-RU" dirty="0" err="1"/>
              <a:t>дубліката</a:t>
            </a:r>
            <a:r>
              <a:rPr lang="ru-RU" dirty="0"/>
              <a:t> в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установі</a:t>
            </a:r>
            <a:r>
              <a:rPr lang="ru-RU" dirty="0"/>
              <a:t>. У таких </a:t>
            </a:r>
            <a:r>
              <a:rPr lang="ru-RU" dirty="0" err="1"/>
              <a:t>випадках</a:t>
            </a:r>
            <a:r>
              <a:rPr lang="ru-RU" dirty="0"/>
              <a:t>,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застосовуватися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про трансфер і </a:t>
            </a:r>
            <a:r>
              <a:rPr lang="ru-RU" dirty="0" err="1"/>
              <a:t>захищений</a:t>
            </a:r>
            <a:r>
              <a:rPr lang="ru-RU" dirty="0"/>
              <a:t> доступ до </a:t>
            </a:r>
            <a:r>
              <a:rPr lang="ru-RU" dirty="0" err="1"/>
              <a:t>матеріалів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37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576072"/>
            <a:ext cx="10851296" cy="628192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/>
              <a:t>Література</a:t>
            </a:r>
            <a:r>
              <a:rPr lang="en-US" sz="3600" b="1" dirty="0"/>
              <a:t> </a:t>
            </a:r>
            <a:endParaRPr lang="uk-UA" sz="3600" b="1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uk-UA" sz="2800" b="1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1</a:t>
            </a:r>
            <a:r>
              <a:rPr lang="en-US" sz="1600" dirty="0"/>
              <a:t>. Organization for Economic Cooperation and Development (OECD) Biosecurity codes (http://www.biosecuritycodes.org/gloss.htm) </a:t>
            </a:r>
            <a:endParaRPr lang="uk-UA" sz="1600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2</a:t>
            </a:r>
            <a:r>
              <a:rPr lang="en-US" sz="1600" dirty="0"/>
              <a:t>. World Health Organization. Laboratory biosafety manual. Third edition. Geneva, World Health Organization, 2004 (http://www.who.int/csr/ resources/publications/biosafety/WHO CDS CSR LYO 2004 11/</a:t>
            </a:r>
            <a:r>
              <a:rPr lang="en-US" sz="1600" dirty="0" err="1"/>
              <a:t>en</a:t>
            </a:r>
            <a:r>
              <a:rPr lang="en-US" sz="1600" dirty="0"/>
              <a:t>/). </a:t>
            </a:r>
            <a:endParaRPr lang="uk-UA" sz="1600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3</a:t>
            </a:r>
            <a:r>
              <a:rPr lang="en-US" sz="1600" dirty="0"/>
              <a:t>. Convention on the Prohibition of the Development, Production and Stockpiling of Bacteriological (Biological) and Toxin Weapons and on Their Destruction (Biological Weapons Convention), 1975 (http://www.opbw.org) </a:t>
            </a:r>
            <a:endParaRPr lang="uk-UA" sz="1600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4</a:t>
            </a:r>
            <a:r>
              <a:rPr lang="en-US" sz="1600" dirty="0"/>
              <a:t>. Enhancement of laboratory biosafety. World Health Assembly resolution WHA58.29, May 2005 (http://www.who.int/gb/e/e wha55.html# Resolutions). </a:t>
            </a:r>
            <a:endParaRPr lang="uk-UA" sz="1600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5</a:t>
            </a:r>
            <a:r>
              <a:rPr lang="en-US" sz="1600" dirty="0"/>
              <a:t>. 2001 Anthrax attacks (http://en.wikipedia.org/wiki/Cases of anthrax). </a:t>
            </a:r>
            <a:endParaRPr lang="uk-UA" sz="1600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6</a:t>
            </a:r>
            <a:r>
              <a:rPr lang="en-US" sz="1600" dirty="0"/>
              <a:t>. Universal Declaration on Bioethics and Human Rights, United Nations Educational, Scientific and Cultural Organization (UNESCO), 2005 (http://portal.unesco.org/shs/en/ev.php- URL ID=1883&amp;URL DO=DO TOPIC&amp;URL SECTION=201html). </a:t>
            </a:r>
            <a:endParaRPr lang="uk-UA" sz="1600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7</a:t>
            </a:r>
            <a:r>
              <a:rPr lang="en-US" sz="1600" dirty="0"/>
              <a:t>. Smallpox: destruction of </a:t>
            </a:r>
            <a:r>
              <a:rPr lang="en-US" sz="1600" dirty="0" err="1"/>
              <a:t>variola</a:t>
            </a:r>
            <a:r>
              <a:rPr lang="en-US" sz="1600" dirty="0"/>
              <a:t> virus stocks. Discussion document A58.10, World Health Assembly, May 2005 (http://www.who.int/gb/e/e </a:t>
            </a:r>
            <a:r>
              <a:rPr lang="en-US" sz="1600" dirty="0" err="1"/>
              <a:t>wha</a:t>
            </a:r>
            <a:r>
              <a:rPr lang="en-US" sz="1600" dirty="0"/>
              <a:t> 58.html#Main documents). </a:t>
            </a:r>
            <a:endParaRPr lang="uk-UA" sz="1600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8</a:t>
            </a:r>
            <a:r>
              <a:rPr lang="en-US" sz="1600" dirty="0"/>
              <a:t>. Smallpox eradication: destruction of </a:t>
            </a:r>
            <a:r>
              <a:rPr lang="en-US" sz="1600" dirty="0" err="1"/>
              <a:t>variola</a:t>
            </a:r>
            <a:r>
              <a:rPr lang="en-US" sz="1600" dirty="0"/>
              <a:t> virus stocks. World Health Assembly resolution WHA55.15, May 2002 (http://www.who.int/gb/e/ e wha55.html#Resolutions). </a:t>
            </a:r>
            <a:endParaRPr lang="uk-UA" sz="1600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9</a:t>
            </a:r>
            <a:r>
              <a:rPr lang="en-US" sz="1600" dirty="0"/>
              <a:t>. Life science research: opportunities and risks for public health. Mapping the issues (http://www.who.int/csr/resources/publications/deliberate/ WHO CDS CSR LYO 2005 20/</a:t>
            </a:r>
            <a:r>
              <a:rPr lang="en-US" sz="1600" dirty="0" err="1"/>
              <a:t>en</a:t>
            </a:r>
            <a:r>
              <a:rPr lang="en-US" sz="1600" dirty="0"/>
              <a:t>/). </a:t>
            </a:r>
            <a:endParaRPr lang="uk-UA" sz="1600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10</a:t>
            </a:r>
            <a:r>
              <a:rPr lang="en-US" sz="1600" dirty="0"/>
              <a:t>. </a:t>
            </a:r>
            <a:r>
              <a:rPr lang="en-US" sz="1600" dirty="0" err="1"/>
              <a:t>Sundelius</a:t>
            </a:r>
            <a:r>
              <a:rPr lang="en-US" sz="1600" dirty="0"/>
              <a:t> B, </a:t>
            </a:r>
            <a:r>
              <a:rPr lang="en-US" sz="1600" dirty="0" err="1"/>
              <a:t>Gronvall</a:t>
            </a:r>
            <a:r>
              <a:rPr lang="en-US" sz="1600" dirty="0"/>
              <a:t> J. Strategic dilemmas of biosecurity in the European Union. Biosecurity and bioterrorism: biodefense strategy, practice, and science, 2004, 2(1):17-23.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286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912" y="594360"/>
            <a:ext cx="11137392" cy="5946289"/>
          </a:xfrm>
        </p:spPr>
        <p:txBody>
          <a:bodyPr>
            <a:normAutofit fontScale="92500"/>
          </a:bodyPr>
          <a:lstStyle/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</a:pPr>
            <a:r>
              <a:rPr lang="en-US" sz="1600" dirty="0">
                <a:solidFill>
                  <a:schemeClr val="tx1"/>
                </a:solidFill>
              </a:rPr>
              <a:t>11. Cook-Deegan RM et al. Issues in biosecurity and biosafety. Science, 2005, 308:1867-1868. </a:t>
            </a:r>
            <a:endParaRPr lang="uk-UA" sz="1600" dirty="0" smtClean="0">
              <a:solidFill>
                <a:schemeClr val="tx1"/>
              </a:solidFill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12</a:t>
            </a:r>
            <a:r>
              <a:rPr lang="en-US" sz="1600" dirty="0">
                <a:solidFill>
                  <a:schemeClr val="tx1"/>
                </a:solidFill>
              </a:rPr>
              <a:t>. Jackson RJ et al. Expression of mouse interleukin-4 by a recombinant </a:t>
            </a:r>
            <a:r>
              <a:rPr lang="en-US" sz="1600" dirty="0" err="1">
                <a:solidFill>
                  <a:schemeClr val="tx1"/>
                </a:solidFill>
              </a:rPr>
              <a:t>ectromelia</a:t>
            </a:r>
            <a:r>
              <a:rPr lang="en-US" sz="1600" dirty="0">
                <a:solidFill>
                  <a:schemeClr val="tx1"/>
                </a:solidFill>
              </a:rPr>
              <a:t> virus suppresses </a:t>
            </a:r>
            <a:r>
              <a:rPr lang="en-US" sz="1600" dirty="0" err="1">
                <a:solidFill>
                  <a:schemeClr val="tx1"/>
                </a:solidFill>
              </a:rPr>
              <a:t>cytolytic</a:t>
            </a:r>
            <a:r>
              <a:rPr lang="en-US" sz="1600" dirty="0">
                <a:solidFill>
                  <a:schemeClr val="tx1"/>
                </a:solidFill>
              </a:rPr>
              <a:t> lymphocyte responses and overcomes genetic resistance to </a:t>
            </a:r>
            <a:r>
              <a:rPr lang="en-US" sz="1600" dirty="0" err="1">
                <a:solidFill>
                  <a:schemeClr val="tx1"/>
                </a:solidFill>
              </a:rPr>
              <a:t>mousepox</a:t>
            </a:r>
            <a:r>
              <a:rPr lang="en-US" sz="1600" dirty="0">
                <a:solidFill>
                  <a:schemeClr val="tx1"/>
                </a:solidFill>
              </a:rPr>
              <a:t>. Journal of virology, 2001, 75:1205-1210. </a:t>
            </a:r>
            <a:endParaRPr lang="uk-UA" sz="1600" dirty="0" smtClean="0">
              <a:solidFill>
                <a:schemeClr val="tx1"/>
              </a:solidFill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13</a:t>
            </a:r>
            <a:r>
              <a:rPr lang="en-US" sz="1600" dirty="0">
                <a:solidFill>
                  <a:schemeClr val="tx1"/>
                </a:solidFill>
              </a:rPr>
              <a:t>. Food and Agriculture Organization of the United Nations. Biosecurity for agriculture and food production. Introduction to biosecurity, 2003 (http://www.fao.org/biosecurity/). </a:t>
            </a:r>
            <a:endParaRPr lang="uk-UA" sz="1600" dirty="0" smtClean="0">
              <a:solidFill>
                <a:schemeClr val="tx1"/>
              </a:solidFill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14</a:t>
            </a:r>
            <a:r>
              <a:rPr lang="en-US" sz="1600" dirty="0">
                <a:solidFill>
                  <a:schemeClr val="tx1"/>
                </a:solidFill>
              </a:rPr>
              <a:t>. Kelly AM. Veterinary medicine in the 21st century: the challenge of biosecurity. Institute for Laboratory Animal Research journal, 2005, 46:62-64. </a:t>
            </a:r>
            <a:endParaRPr lang="uk-UA" sz="1600" dirty="0" smtClean="0">
              <a:solidFill>
                <a:schemeClr val="tx1"/>
              </a:solidFill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15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Choch-Spana</a:t>
            </a:r>
            <a:r>
              <a:rPr lang="en-US" sz="1600" dirty="0">
                <a:solidFill>
                  <a:schemeClr val="tx1"/>
                </a:solidFill>
              </a:rPr>
              <a:t> M et al. Influenza vaccine scarcity 2004-05: implications for biosecurity and public health preparedness. Biosecurity and bioterrorism: biodefense strategy, practice, and science, 2005, 3(3):224-234. </a:t>
            </a:r>
            <a:endParaRPr lang="uk-UA" sz="1600" dirty="0" smtClean="0">
              <a:solidFill>
                <a:schemeClr val="tx1"/>
              </a:solidFill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16</a:t>
            </a:r>
            <a:r>
              <a:rPr lang="en-US" sz="1600" dirty="0">
                <a:solidFill>
                  <a:schemeClr val="tx1"/>
                </a:solidFill>
              </a:rPr>
              <a:t>. Global public health response to natural occurrence, accidental release or deliberate use of biological and chemical agents or </a:t>
            </a:r>
            <a:r>
              <a:rPr lang="en-US" sz="1600" dirty="0" err="1">
                <a:solidFill>
                  <a:schemeClr val="tx1"/>
                </a:solidFill>
              </a:rPr>
              <a:t>radionuclear</a:t>
            </a:r>
            <a:r>
              <a:rPr lang="en-US" sz="1600" dirty="0">
                <a:solidFill>
                  <a:schemeClr val="tx1"/>
                </a:solidFill>
              </a:rPr>
              <a:t> material that affect health. World Health Assembly resolution WHA55.16, May 2002, (http://www.who.int/gb/e/e wha55.html#Resolutions). </a:t>
            </a:r>
            <a:endParaRPr lang="uk-UA" sz="1600" dirty="0" smtClean="0">
              <a:solidFill>
                <a:schemeClr val="tx1"/>
              </a:solidFill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17</a:t>
            </a:r>
            <a:r>
              <a:rPr lang="en-US" sz="1600" dirty="0">
                <a:solidFill>
                  <a:schemeClr val="tx1"/>
                </a:solidFill>
              </a:rPr>
              <a:t>. FAO Technical Consultation on Biological Risk Management in Food and Agriculture, Bangkok, Thailand, 13-17 Jan 2003 (http://www.fao.org/ ag/</a:t>
            </a:r>
            <a:r>
              <a:rPr lang="en-US" sz="1600" dirty="0" err="1">
                <a:solidFill>
                  <a:schemeClr val="tx1"/>
                </a:solidFill>
              </a:rPr>
              <a:t>agn</a:t>
            </a:r>
            <a:r>
              <a:rPr lang="en-US" sz="1600" dirty="0">
                <a:solidFill>
                  <a:schemeClr val="tx1"/>
                </a:solidFill>
              </a:rPr>
              <a:t>/food/meetings biosecurity </a:t>
            </a:r>
            <a:r>
              <a:rPr lang="en-US" sz="1600" dirty="0" err="1">
                <a:solidFill>
                  <a:schemeClr val="tx1"/>
                </a:solidFill>
              </a:rPr>
              <a:t>en.stm</a:t>
            </a:r>
            <a:r>
              <a:rPr lang="en-US" sz="1600" dirty="0">
                <a:solidFill>
                  <a:schemeClr val="tx1"/>
                </a:solidFill>
              </a:rPr>
              <a:t>). </a:t>
            </a:r>
            <a:endParaRPr lang="uk-UA" sz="1600" dirty="0" smtClean="0">
              <a:solidFill>
                <a:schemeClr val="tx1"/>
              </a:solidFill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18</a:t>
            </a:r>
            <a:r>
              <a:rPr lang="en-US" sz="1600" dirty="0">
                <a:solidFill>
                  <a:schemeClr val="tx1"/>
                </a:solidFill>
              </a:rPr>
              <a:t>. Cello J, Paul AV, </a:t>
            </a:r>
            <a:r>
              <a:rPr lang="en-US" sz="1600" dirty="0" err="1">
                <a:solidFill>
                  <a:schemeClr val="tx1"/>
                </a:solidFill>
              </a:rPr>
              <a:t>Wimmer</a:t>
            </a:r>
            <a:r>
              <a:rPr lang="en-US" sz="1600" dirty="0">
                <a:solidFill>
                  <a:schemeClr val="tx1"/>
                </a:solidFill>
              </a:rPr>
              <a:t> E. Chemical Synthesis of Poliovirus cDNA: Generation of Infectious Virus in the Absence of Natural Template. </a:t>
            </a:r>
            <a:r>
              <a:rPr lang="en-US" sz="1600" dirty="0" err="1">
                <a:solidFill>
                  <a:schemeClr val="tx1"/>
                </a:solidFill>
              </a:rPr>
              <a:t>Sciencexpress</a:t>
            </a:r>
            <a:r>
              <a:rPr lang="en-US" sz="1600" dirty="0">
                <a:solidFill>
                  <a:schemeClr val="tx1"/>
                </a:solidFill>
              </a:rPr>
              <a:t>, 11 July 2002, 10.1126/science. 1072266 (http://www.sciencemag.org/cgi/content/abstract/1072266v1) </a:t>
            </a:r>
            <a:endParaRPr lang="uk-UA" sz="1600" dirty="0" smtClean="0">
              <a:solidFill>
                <a:schemeClr val="tx1"/>
              </a:solidFill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19</a:t>
            </a:r>
            <a:r>
              <a:rPr lang="en-US" sz="1600" dirty="0">
                <a:solidFill>
                  <a:schemeClr val="tx1"/>
                </a:solidFill>
              </a:rPr>
              <a:t>. United Nations Environment </a:t>
            </a:r>
            <a:r>
              <a:rPr lang="en-US" sz="1600" dirty="0" err="1">
                <a:solidFill>
                  <a:schemeClr val="tx1"/>
                </a:solidFill>
              </a:rPr>
              <a:t>Programme</a:t>
            </a:r>
            <a:r>
              <a:rPr lang="en-US" sz="1600" dirty="0">
                <a:solidFill>
                  <a:schemeClr val="tx1"/>
                </a:solidFill>
              </a:rPr>
              <a:t>. Convention on Biological Diversity. Earth Summit, Rio de Janeiro, Brazil, 1992 (http://www.biodiv.org/convention/default.shtml). </a:t>
            </a:r>
            <a:endParaRPr lang="uk-UA" sz="1600" dirty="0" smtClean="0">
              <a:solidFill>
                <a:schemeClr val="tx1"/>
              </a:solidFill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20</a:t>
            </a:r>
            <a:r>
              <a:rPr lang="en-US" sz="1600" dirty="0">
                <a:solidFill>
                  <a:schemeClr val="tx1"/>
                </a:solidFill>
              </a:rPr>
              <a:t>. United Nations Environment </a:t>
            </a:r>
            <a:r>
              <a:rPr lang="en-US" sz="1600" dirty="0" err="1">
                <a:solidFill>
                  <a:schemeClr val="tx1"/>
                </a:solidFill>
              </a:rPr>
              <a:t>Programme</a:t>
            </a:r>
            <a:r>
              <a:rPr lang="en-US" sz="1600" dirty="0">
                <a:solidFill>
                  <a:schemeClr val="tx1"/>
                </a:solidFill>
              </a:rPr>
              <a:t>. Convention on Biological Diversity. Cartagena - 36 - </a:t>
            </a:r>
            <a:r>
              <a:rPr lang="en-US" sz="1600" dirty="0" err="1">
                <a:solidFill>
                  <a:schemeClr val="tx1"/>
                </a:solidFill>
              </a:rPr>
              <a:t>Управління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біоризиками</a:t>
            </a:r>
            <a:r>
              <a:rPr lang="en-US" sz="1600" dirty="0">
                <a:solidFill>
                  <a:schemeClr val="tx1"/>
                </a:solidFill>
              </a:rPr>
              <a:t> • </a:t>
            </a:r>
            <a:r>
              <a:rPr lang="en-US" sz="1600" dirty="0" err="1">
                <a:solidFill>
                  <a:schemeClr val="tx1"/>
                </a:solidFill>
              </a:rPr>
              <a:t>Посібник</a:t>
            </a:r>
            <a:r>
              <a:rPr lang="en-US" sz="1600" dirty="0">
                <a:solidFill>
                  <a:schemeClr val="tx1"/>
                </a:solidFill>
              </a:rPr>
              <a:t> з </a:t>
            </a:r>
            <a:r>
              <a:rPr lang="en-US" sz="1600" dirty="0" err="1">
                <a:solidFill>
                  <a:schemeClr val="tx1"/>
                </a:solidFill>
              </a:rPr>
              <a:t>лабораторної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біобезпеки</a:t>
            </a:r>
            <a:r>
              <a:rPr lang="en-US" sz="1600" dirty="0">
                <a:solidFill>
                  <a:schemeClr val="tx1"/>
                </a:solidFill>
              </a:rPr>
              <a:t> • </a:t>
            </a:r>
            <a:r>
              <a:rPr lang="en-US" sz="1600" dirty="0" err="1">
                <a:solidFill>
                  <a:schemeClr val="tx1"/>
                </a:solidFill>
              </a:rPr>
              <a:t>Вересень</a:t>
            </a:r>
            <a:r>
              <a:rPr lang="en-US" sz="1600" dirty="0">
                <a:solidFill>
                  <a:schemeClr val="tx1"/>
                </a:solidFill>
              </a:rPr>
              <a:t> 2006 </a:t>
            </a:r>
            <a:r>
              <a:rPr lang="en-US" sz="1600" dirty="0" err="1">
                <a:solidFill>
                  <a:schemeClr val="tx1"/>
                </a:solidFill>
              </a:rPr>
              <a:t>року</a:t>
            </a:r>
            <a:r>
              <a:rPr lang="en-US" sz="1600" dirty="0">
                <a:solidFill>
                  <a:schemeClr val="tx1"/>
                </a:solidFill>
              </a:rPr>
              <a:t> Protocol on Biosafety (http://www.biodiv.org/ biosafety/default.asp). 21. Statement on the consideration of biodefence and biosecurity. Nature, 2003:421:771. 22. Von </a:t>
            </a:r>
            <a:r>
              <a:rPr lang="en-US" sz="1600" dirty="0" err="1">
                <a:solidFill>
                  <a:schemeClr val="tx1"/>
                </a:solidFill>
              </a:rPr>
              <a:t>Bubnoff</a:t>
            </a:r>
            <a:r>
              <a:rPr lang="en-US" sz="1600" dirty="0">
                <a:solidFill>
                  <a:schemeClr val="tx1"/>
                </a:solidFill>
              </a:rPr>
              <a:t> A. The 1918 flu virus is resurrected. Nature, 2005, 437:794-795. 23. Recommendations on the Transport of Dangerous Goods, Model Regulations. Fourteenth revised edition. United Nations, New York and Geneva, 2005 (http://www.unece.org/trans/danger/publi/unrec/rev14/ 14files e.html). 24. International Health Regulations. World Health Assembly resolution WHA58.3, May 2005 (http://www.who.int/gb/e/e wha58.html# Resolutions).</a:t>
            </a:r>
            <a:endParaRPr 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89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1116927" cy="57687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класифікацію</a:t>
            </a:r>
            <a:r>
              <a:rPr lang="ru-RU" dirty="0"/>
              <a:t> </a:t>
            </a:r>
            <a:r>
              <a:rPr lang="ru-RU" dirty="0" err="1"/>
              <a:t>біологічних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як ЦБМ </a:t>
            </a:r>
            <a:r>
              <a:rPr lang="ru-RU" dirty="0" err="1"/>
              <a:t>повинне</a:t>
            </a:r>
            <a:r>
              <a:rPr lang="ru-RU" dirty="0"/>
              <a:t> </a:t>
            </a:r>
            <a:r>
              <a:rPr lang="ru-RU" dirty="0" err="1"/>
              <a:t>прийматися</a:t>
            </a:r>
            <a:r>
              <a:rPr lang="ru-RU" dirty="0"/>
              <a:t> </a:t>
            </a:r>
            <a:r>
              <a:rPr lang="ru-RU" dirty="0" err="1"/>
              <a:t>тими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їх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зберігає</a:t>
            </a:r>
            <a:r>
              <a:rPr lang="ru-RU" dirty="0"/>
              <a:t> (</a:t>
            </a:r>
            <a:r>
              <a:rPr lang="ru-RU" dirty="0" err="1"/>
              <a:t>керівниками</a:t>
            </a:r>
            <a:r>
              <a:rPr lang="ru-RU" dirty="0"/>
              <a:t> </a:t>
            </a:r>
            <a:r>
              <a:rPr lang="ru-RU" dirty="0" err="1"/>
              <a:t>лабораторій</a:t>
            </a:r>
            <a:r>
              <a:rPr lang="ru-RU" dirty="0"/>
              <a:t> і </a:t>
            </a:r>
            <a:r>
              <a:rPr lang="ru-RU" dirty="0" err="1"/>
              <a:t>вченими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знати і </a:t>
            </a:r>
            <a:r>
              <a:rPr lang="ru-RU" dirty="0" err="1"/>
              <a:t>розуміти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і бути</a:t>
            </a:r>
          </a:p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змозі</a:t>
            </a:r>
            <a:r>
              <a:rPr lang="ru-RU" dirty="0"/>
              <a:t> </a:t>
            </a:r>
            <a:r>
              <a:rPr lang="ru-RU" dirty="0" err="1"/>
              <a:t>визначати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необхідного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. Для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проблем,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зберігає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ЦБМ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консультуватися</a:t>
            </a:r>
            <a:r>
              <a:rPr lang="ru-RU" dirty="0"/>
              <a:t> з партнерами, </a:t>
            </a:r>
            <a:r>
              <a:rPr lang="ru-RU" dirty="0" err="1"/>
              <a:t>наприклад</a:t>
            </a:r>
            <a:r>
              <a:rPr lang="ru-RU" dirty="0"/>
              <a:t>, з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співтовариства</a:t>
            </a:r>
            <a:r>
              <a:rPr lang="ru-RU" dirty="0"/>
              <a:t> і з </a:t>
            </a:r>
            <a:r>
              <a:rPr lang="ru-RU" dirty="0" err="1"/>
              <a:t>галузей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безпеки</a:t>
            </a:r>
            <a:r>
              <a:rPr lang="ru-RU" dirty="0"/>
              <a:t>, </a:t>
            </a:r>
            <a:r>
              <a:rPr lang="ru-RU" dirty="0" err="1"/>
              <a:t>розвідки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(</a:t>
            </a:r>
            <a:r>
              <a:rPr lang="en-US" dirty="0"/>
              <a:t>IT) </a:t>
            </a:r>
            <a:r>
              <a:rPr lang="ru-RU" dirty="0"/>
              <a:t>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активів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біоризиків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заклад,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зберігаються</a:t>
            </a:r>
            <a:r>
              <a:rPr lang="ru-RU" dirty="0"/>
              <a:t> </a:t>
            </a:r>
            <a:r>
              <a:rPr lang="ru-RU" dirty="0" err="1"/>
              <a:t>біоматеріали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, </a:t>
            </a:r>
            <a:r>
              <a:rPr lang="ru-RU" dirty="0" err="1"/>
              <a:t>керівник</a:t>
            </a:r>
            <a:r>
              <a:rPr lang="ru-RU" dirty="0"/>
              <a:t> </a:t>
            </a:r>
            <a:r>
              <a:rPr lang="ru-RU" dirty="0" err="1"/>
              <a:t>лабораторії</a:t>
            </a:r>
            <a:r>
              <a:rPr lang="ru-RU" dirty="0"/>
              <a:t> разом з </a:t>
            </a:r>
            <a:r>
              <a:rPr lang="ru-RU" dirty="0" err="1"/>
              <a:t>відповідальним</a:t>
            </a:r>
            <a:r>
              <a:rPr lang="ru-RU" dirty="0"/>
              <a:t> </a:t>
            </a:r>
            <a:r>
              <a:rPr lang="ru-RU" dirty="0" err="1"/>
              <a:t>вченим</a:t>
            </a:r>
            <a:r>
              <a:rPr lang="ru-RU" dirty="0"/>
              <a:t>(и)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вжити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заходів</a:t>
            </a:r>
            <a:r>
              <a:rPr lang="ru-RU" dirty="0"/>
              <a:t> для </a:t>
            </a:r>
            <a:r>
              <a:rPr lang="ru-RU" dirty="0" err="1"/>
              <a:t>безпечної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захищений</a:t>
            </a:r>
            <a:r>
              <a:rPr lang="ru-RU" dirty="0"/>
              <a:t> заклад. Таким чином,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вчені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err="1"/>
              <a:t>директори</a:t>
            </a:r>
            <a:r>
              <a:rPr lang="ru-RU" dirty="0"/>
              <a:t> </a:t>
            </a:r>
            <a:r>
              <a:rPr lang="ru-RU" dirty="0" err="1"/>
              <a:t>лабораторій</a:t>
            </a:r>
            <a:r>
              <a:rPr lang="ru-RU" dirty="0"/>
              <a:t> та </a:t>
            </a:r>
            <a:r>
              <a:rPr lang="ru-RU" dirty="0" err="1"/>
              <a:t>інженери</a:t>
            </a:r>
            <a:r>
              <a:rPr lang="ru-RU" dirty="0"/>
              <a:t> систем </a:t>
            </a:r>
            <a:r>
              <a:rPr lang="ru-RU" dirty="0" err="1"/>
              <a:t>захисту</a:t>
            </a:r>
            <a:r>
              <a:rPr lang="ru-RU" dirty="0"/>
              <a:t>, </a:t>
            </a:r>
            <a:r>
              <a:rPr lang="ru-RU" dirty="0" err="1"/>
              <a:t>підтримані</a:t>
            </a:r>
            <a:r>
              <a:rPr lang="ru-RU" dirty="0"/>
              <a:t> редакторами </a:t>
            </a:r>
            <a:r>
              <a:rPr lang="ru-RU" dirty="0" err="1"/>
              <a:t>журналів</a:t>
            </a:r>
            <a:r>
              <a:rPr lang="ru-RU" dirty="0"/>
              <a:t> і</a:t>
            </a:r>
          </a:p>
          <a:p>
            <a:pPr marL="0" indent="0">
              <a:buNone/>
            </a:pPr>
            <a:r>
              <a:rPr lang="ru-RU" dirty="0" err="1"/>
              <a:t>видавцями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досягти</a:t>
            </a:r>
            <a:r>
              <a:rPr lang="ru-RU" dirty="0"/>
              <a:t> </a:t>
            </a:r>
            <a:r>
              <a:rPr lang="ru-RU" dirty="0" err="1"/>
              <a:t>належного</a:t>
            </a:r>
            <a:r>
              <a:rPr lang="ru-RU" dirty="0"/>
              <a:t> балансу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захистом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ЦБМ і </a:t>
            </a:r>
            <a:r>
              <a:rPr lang="ru-RU" dirty="0" err="1"/>
              <a:t>збереженням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легітимізації</a:t>
            </a:r>
            <a:r>
              <a:rPr lang="ru-RU" dirty="0"/>
              <a:t> </a:t>
            </a:r>
            <a:r>
              <a:rPr lang="ru-RU" dirty="0" err="1"/>
              <a:t>мікробіологічного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54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1084654" cy="5854849"/>
          </a:xfrm>
        </p:spPr>
        <p:txBody>
          <a:bodyPr/>
          <a:lstStyle/>
          <a:p>
            <a:r>
              <a:rPr lang="ru-RU" sz="2800" dirty="0" err="1"/>
              <a:t>Всі</a:t>
            </a:r>
            <a:r>
              <a:rPr lang="ru-RU" sz="2800" dirty="0"/>
              <a:t> </a:t>
            </a:r>
            <a:r>
              <a:rPr lang="ru-RU" sz="2800" dirty="0" err="1"/>
              <a:t>природні</a:t>
            </a:r>
            <a:r>
              <a:rPr lang="ru-RU" sz="2800" dirty="0"/>
              <a:t>, </a:t>
            </a:r>
            <a:r>
              <a:rPr lang="ru-RU" sz="2800" dirty="0" err="1"/>
              <a:t>або</a:t>
            </a:r>
            <a:r>
              <a:rPr lang="ru-RU" sz="2800" dirty="0"/>
              <a:t> лабораторно-</a:t>
            </a:r>
            <a:r>
              <a:rPr lang="ru-RU" sz="2800" dirty="0" err="1"/>
              <a:t>модифіковані</a:t>
            </a:r>
            <a:r>
              <a:rPr lang="ru-RU" sz="2800" dirty="0"/>
              <a:t> </a:t>
            </a:r>
            <a:r>
              <a:rPr lang="ru-RU" sz="2800" dirty="0" err="1"/>
              <a:t>мікроорганізми</a:t>
            </a:r>
            <a:r>
              <a:rPr lang="ru-RU" sz="2800" dirty="0"/>
              <a:t> </a:t>
            </a:r>
            <a:r>
              <a:rPr lang="ru-RU" sz="2800" dirty="0" err="1"/>
              <a:t>можуть</a:t>
            </a:r>
            <a:r>
              <a:rPr lang="ru-RU" sz="2800" dirty="0"/>
              <a:t> бути </a:t>
            </a:r>
            <a:r>
              <a:rPr lang="ru-RU" sz="2800" dirty="0" err="1"/>
              <a:t>включені</a:t>
            </a:r>
            <a:r>
              <a:rPr lang="ru-RU" sz="2800" dirty="0"/>
              <a:t> до широкого </a:t>
            </a:r>
            <a:r>
              <a:rPr lang="ru-RU" sz="2800" dirty="0" err="1"/>
              <a:t>поняття</a:t>
            </a:r>
            <a:r>
              <a:rPr lang="ru-RU" sz="2800" dirty="0"/>
              <a:t> ЦБМ. </a:t>
            </a:r>
            <a:r>
              <a:rPr lang="ru-RU" sz="2800" dirty="0" err="1"/>
              <a:t>Хоча</a:t>
            </a:r>
            <a:r>
              <a:rPr lang="ru-RU" sz="2800" dirty="0"/>
              <a:t> </a:t>
            </a:r>
            <a:r>
              <a:rPr lang="ru-RU" sz="2800" dirty="0" err="1"/>
              <a:t>деякі</a:t>
            </a:r>
            <a:r>
              <a:rPr lang="ru-RU" sz="2800" dirty="0"/>
              <a:t> </a:t>
            </a:r>
            <a:r>
              <a:rPr lang="ru-RU" sz="2800" dirty="0" err="1"/>
              <a:t>агенти</a:t>
            </a:r>
            <a:r>
              <a:rPr lang="ru-RU" sz="2800" dirty="0"/>
              <a:t> </a:t>
            </a:r>
            <a:r>
              <a:rPr lang="ru-RU" sz="2800" dirty="0" err="1"/>
              <a:t>мають</a:t>
            </a:r>
            <a:r>
              <a:rPr lang="ru-RU" sz="2800" dirty="0"/>
              <a:t> </a:t>
            </a:r>
            <a:r>
              <a:rPr lang="ru-RU" sz="2800" dirty="0" err="1"/>
              <a:t>посилений</a:t>
            </a:r>
            <a:r>
              <a:rPr lang="ru-RU" sz="2800" dirty="0"/>
              <a:t> </a:t>
            </a:r>
            <a:r>
              <a:rPr lang="ru-RU" sz="2800" dirty="0" err="1"/>
              <a:t>шкідливий</a:t>
            </a:r>
            <a:r>
              <a:rPr lang="ru-RU" sz="2800" dirty="0"/>
              <a:t> </a:t>
            </a:r>
            <a:r>
              <a:rPr lang="ru-RU" sz="2800" dirty="0" err="1"/>
              <a:t>потенціал</a:t>
            </a:r>
            <a:r>
              <a:rPr lang="ru-RU" sz="2800" dirty="0"/>
              <a:t> при </a:t>
            </a:r>
            <a:r>
              <a:rPr lang="ru-RU" sz="2800" dirty="0" err="1"/>
              <a:t>навмисному</a:t>
            </a:r>
            <a:r>
              <a:rPr lang="ru-RU" sz="2800" dirty="0"/>
              <a:t> </a:t>
            </a:r>
            <a:r>
              <a:rPr lang="ru-RU" sz="2800" dirty="0" err="1"/>
              <a:t>використанні</a:t>
            </a:r>
            <a:r>
              <a:rPr lang="ru-RU" sz="2800" dirty="0"/>
              <a:t> не за </a:t>
            </a:r>
            <a:r>
              <a:rPr lang="ru-RU" sz="2800" dirty="0" err="1"/>
              <a:t>призначенням</a:t>
            </a:r>
            <a:r>
              <a:rPr lang="ru-RU" sz="2800" dirty="0"/>
              <a:t>, практично </a:t>
            </a:r>
            <a:r>
              <a:rPr lang="ru-RU" sz="2800" dirty="0" err="1"/>
              <a:t>всі</a:t>
            </a:r>
            <a:r>
              <a:rPr lang="ru-RU" sz="2800" dirty="0"/>
              <a:t> вони </a:t>
            </a:r>
            <a:r>
              <a:rPr lang="ru-RU" sz="2800" dirty="0" err="1"/>
              <a:t>можуть</a:t>
            </a:r>
            <a:r>
              <a:rPr lang="ru-RU" sz="2800" dirty="0"/>
              <a:t> легально </a:t>
            </a:r>
            <a:r>
              <a:rPr lang="ru-RU" sz="2800" dirty="0" err="1"/>
              <a:t>використовуватися</a:t>
            </a:r>
            <a:r>
              <a:rPr lang="ru-RU" sz="2800" dirty="0"/>
              <a:t> в </a:t>
            </a:r>
            <a:r>
              <a:rPr lang="ru-RU" sz="2800" dirty="0" err="1"/>
              <a:t>медичних</a:t>
            </a:r>
            <a:r>
              <a:rPr lang="ru-RU" sz="2800" dirty="0"/>
              <a:t>, </a:t>
            </a:r>
            <a:r>
              <a:rPr lang="ru-RU" sz="2800" dirty="0" err="1"/>
              <a:t>комерційних</a:t>
            </a:r>
            <a:r>
              <a:rPr lang="ru-RU" sz="2800" dirty="0"/>
              <a:t> і </a:t>
            </a:r>
            <a:r>
              <a:rPr lang="ru-RU" sz="2800" dirty="0" err="1"/>
              <a:t>наукових</a:t>
            </a:r>
            <a:r>
              <a:rPr lang="ru-RU" sz="2800" dirty="0"/>
              <a:t> </a:t>
            </a:r>
            <a:r>
              <a:rPr lang="ru-RU" sz="2800" dirty="0" err="1"/>
              <a:t>цілях</a:t>
            </a:r>
            <a:r>
              <a:rPr lang="ru-RU" sz="2800" dirty="0"/>
              <a:t>.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цінність</a:t>
            </a:r>
            <a:r>
              <a:rPr lang="ru-RU" sz="2800" dirty="0"/>
              <a:t> </a:t>
            </a:r>
            <a:r>
              <a:rPr lang="ru-RU" sz="2800" dirty="0" err="1"/>
              <a:t>може</a:t>
            </a:r>
            <a:r>
              <a:rPr lang="ru-RU" sz="2800" dirty="0"/>
              <a:t> </a:t>
            </a:r>
            <a:r>
              <a:rPr lang="ru-RU" sz="2800" dirty="0" err="1"/>
              <a:t>сприяти</a:t>
            </a:r>
            <a:r>
              <a:rPr lang="ru-RU" sz="2800" dirty="0"/>
              <a:t> </a:t>
            </a:r>
            <a:r>
              <a:rPr lang="ru-RU" sz="2800" dirty="0" err="1"/>
              <a:t>прийняттю</a:t>
            </a:r>
            <a:r>
              <a:rPr lang="ru-RU" sz="2800" dirty="0"/>
              <a:t> </a:t>
            </a:r>
            <a:r>
              <a:rPr lang="ru-RU" sz="2800" dirty="0" err="1"/>
              <a:t>рішень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обмеження</a:t>
            </a:r>
            <a:r>
              <a:rPr lang="ru-RU" sz="2800" dirty="0"/>
              <a:t> </a:t>
            </a:r>
            <a:r>
              <a:rPr lang="ru-RU" sz="2800" dirty="0" err="1"/>
              <a:t>можливості</a:t>
            </a:r>
            <a:r>
              <a:rPr lang="ru-RU" sz="2800" dirty="0"/>
              <a:t> </a:t>
            </a:r>
            <a:r>
              <a:rPr lang="ru-RU" sz="2800" dirty="0" err="1"/>
              <a:t>несанкціонованого</a:t>
            </a:r>
            <a:r>
              <a:rPr lang="ru-RU" sz="2800" dirty="0"/>
              <a:t> доступу до ЦБМ, і в той же час </a:t>
            </a:r>
            <a:r>
              <a:rPr lang="ru-RU" sz="2800" dirty="0" err="1"/>
              <a:t>збереження</a:t>
            </a:r>
            <a:r>
              <a:rPr lang="ru-RU" sz="2800" dirty="0"/>
              <a:t> </a:t>
            </a:r>
            <a:r>
              <a:rPr lang="ru-RU" sz="2800" dirty="0" err="1"/>
              <a:t>можливості</a:t>
            </a:r>
            <a:r>
              <a:rPr lang="ru-RU" sz="2800" dirty="0"/>
              <a:t> для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вивчення</a:t>
            </a:r>
            <a:r>
              <a:rPr lang="ru-RU" sz="2800" dirty="0"/>
              <a:t> та </a:t>
            </a:r>
            <a:r>
              <a:rPr lang="ru-RU" sz="2800" dirty="0" err="1"/>
              <a:t>легітимного</a:t>
            </a:r>
            <a:r>
              <a:rPr lang="ru-RU" sz="2800" dirty="0"/>
              <a:t> </a:t>
            </a:r>
            <a:r>
              <a:rPr lang="ru-RU" sz="2800" dirty="0" err="1"/>
              <a:t>використання</a:t>
            </a:r>
            <a:r>
              <a:rPr lang="ru-RU" sz="2800" dirty="0"/>
              <a:t>, </a:t>
            </a:r>
            <a:r>
              <a:rPr lang="ru-RU" sz="2800" dirty="0" err="1"/>
              <a:t>наприклад</a:t>
            </a:r>
            <a:r>
              <a:rPr lang="ru-RU" sz="2800" dirty="0"/>
              <a:t>, для </a:t>
            </a:r>
            <a:r>
              <a:rPr lang="ru-RU" sz="2800" dirty="0" err="1"/>
              <a:t>розробки</a:t>
            </a:r>
            <a:r>
              <a:rPr lang="ru-RU" sz="2800" dirty="0"/>
              <a:t> </a:t>
            </a:r>
            <a:r>
              <a:rPr lang="ru-RU" sz="2800" dirty="0" err="1"/>
              <a:t>покращених</a:t>
            </a:r>
            <a:r>
              <a:rPr lang="ru-RU" sz="2800" dirty="0"/>
              <a:t> вакцин, </a:t>
            </a:r>
            <a:r>
              <a:rPr lang="ru-RU" sz="2800" dirty="0" err="1"/>
              <a:t>засобів</a:t>
            </a:r>
            <a:r>
              <a:rPr lang="ru-RU" sz="2800" dirty="0"/>
              <a:t> </a:t>
            </a:r>
            <a:r>
              <a:rPr lang="ru-RU" sz="2800" dirty="0" err="1"/>
              <a:t>діагностики</a:t>
            </a:r>
            <a:r>
              <a:rPr lang="ru-RU" sz="2800" dirty="0"/>
              <a:t> і </a:t>
            </a:r>
            <a:r>
              <a:rPr lang="ru-RU" sz="2800" dirty="0" err="1"/>
              <a:t>лікування</a:t>
            </a:r>
            <a:r>
              <a:rPr lang="ru-RU" sz="2800" dirty="0"/>
              <a:t>, </a:t>
            </a:r>
            <a:r>
              <a:rPr lang="ru-RU" sz="2800" dirty="0" err="1"/>
              <a:t>проведення</a:t>
            </a:r>
            <a:r>
              <a:rPr lang="ru-RU" sz="2800" dirty="0"/>
              <a:t> </a:t>
            </a:r>
            <a:r>
              <a:rPr lang="ru-RU" sz="2800" dirty="0" err="1"/>
              <a:t>робіт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потребують</a:t>
            </a:r>
            <a:r>
              <a:rPr lang="ru-RU" sz="2800" dirty="0"/>
              <a:t> </a:t>
            </a:r>
            <a:r>
              <a:rPr lang="ru-RU" sz="2800" dirty="0" err="1"/>
              <a:t>поводження</a:t>
            </a:r>
            <a:r>
              <a:rPr lang="ru-RU" sz="2800" dirty="0"/>
              <a:t>, </a:t>
            </a:r>
            <a:r>
              <a:rPr lang="ru-RU" sz="2800" dirty="0" err="1"/>
              <a:t>використання</a:t>
            </a:r>
            <a:r>
              <a:rPr lang="ru-RU" sz="2800" dirty="0"/>
              <a:t>, </a:t>
            </a:r>
            <a:r>
              <a:rPr lang="ru-RU" sz="2800" dirty="0" err="1"/>
              <a:t>транспортування</a:t>
            </a:r>
            <a:r>
              <a:rPr lang="ru-RU" sz="2800" dirty="0"/>
              <a:t>, </a:t>
            </a:r>
            <a:r>
              <a:rPr lang="ru-RU" sz="2800" dirty="0" err="1"/>
              <a:t>передачі</a:t>
            </a:r>
            <a:r>
              <a:rPr lang="ru-RU" sz="2800" dirty="0"/>
              <a:t> та </a:t>
            </a:r>
            <a:r>
              <a:rPr lang="ru-RU" sz="2800" dirty="0" err="1"/>
              <a:t>розповсюдження</a:t>
            </a:r>
            <a:r>
              <a:rPr lang="ru-RU" sz="2800" dirty="0"/>
              <a:t> ЦБМ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39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065" y="505609"/>
            <a:ext cx="11206650" cy="6271709"/>
          </a:xfrm>
        </p:spPr>
        <p:txBody>
          <a:bodyPr/>
          <a:lstStyle/>
          <a:p>
            <a:pPr algn="ctr"/>
            <a:r>
              <a:rPr lang="ru-RU" sz="3200" b="1" dirty="0" err="1"/>
              <a:t>Відмінності</a:t>
            </a:r>
            <a:r>
              <a:rPr lang="ru-RU" sz="3200" b="1" dirty="0"/>
              <a:t> </a:t>
            </a:r>
            <a:r>
              <a:rPr lang="ru-RU" sz="3200" b="1" dirty="0" err="1"/>
              <a:t>між</a:t>
            </a:r>
            <a:r>
              <a:rPr lang="ru-RU" sz="3200" b="1" dirty="0"/>
              <a:t> ЦБМ </a:t>
            </a:r>
            <a:endParaRPr lang="ru-RU" sz="3200" b="1" dirty="0" smtClean="0"/>
          </a:p>
          <a:p>
            <a:pPr algn="just"/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ru-RU" dirty="0" err="1"/>
              <a:t>біологічного</a:t>
            </a:r>
            <a:r>
              <a:rPr lang="ru-RU" dirty="0"/>
              <a:t> характеру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підпадати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ЦБМ, </a:t>
            </a:r>
            <a:r>
              <a:rPr lang="ru-RU" dirty="0" err="1"/>
              <a:t>фактично</a:t>
            </a:r>
            <a:r>
              <a:rPr lang="ru-RU" dirty="0"/>
              <a:t> не для </a:t>
            </a:r>
            <a:r>
              <a:rPr lang="ru-RU" dirty="0" err="1"/>
              <a:t>всіх</a:t>
            </a:r>
            <a:r>
              <a:rPr lang="ru-RU" dirty="0"/>
              <a:t> ЦБМ </a:t>
            </a:r>
            <a:r>
              <a:rPr lang="ru-RU" dirty="0" err="1"/>
              <a:t>запроваджують</a:t>
            </a:r>
            <a:r>
              <a:rPr lang="ru-RU" dirty="0"/>
              <a:t> </a:t>
            </a:r>
            <a:r>
              <a:rPr lang="ru-RU" dirty="0" err="1"/>
              <a:t>виняткові</a:t>
            </a:r>
            <a:r>
              <a:rPr lang="ru-RU" dirty="0"/>
              <a:t> </a:t>
            </a:r>
            <a:r>
              <a:rPr lang="ru-RU" dirty="0" err="1"/>
              <a:t>захисні</a:t>
            </a:r>
            <a:r>
              <a:rPr lang="ru-RU" dirty="0"/>
              <a:t> заходи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сувору</a:t>
            </a:r>
            <a:r>
              <a:rPr lang="ru-RU" dirty="0"/>
              <a:t> </a:t>
            </a:r>
            <a:r>
              <a:rPr lang="ru-RU" dirty="0" err="1"/>
              <a:t>звітність</a:t>
            </a:r>
            <a:r>
              <a:rPr lang="ru-RU" dirty="0"/>
              <a:t>. </a:t>
            </a:r>
            <a:r>
              <a:rPr lang="ru-RU" dirty="0" err="1"/>
              <a:t>Дійсно</a:t>
            </a:r>
            <a:r>
              <a:rPr lang="ru-RU" dirty="0"/>
              <a:t>, </a:t>
            </a:r>
            <a:r>
              <a:rPr lang="ru-RU" dirty="0" err="1"/>
              <a:t>цінність</a:t>
            </a:r>
            <a:r>
              <a:rPr lang="ru-RU" dirty="0"/>
              <a:t> ЦБМ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ґрунтуватися</a:t>
            </a:r>
            <a:r>
              <a:rPr lang="ru-RU" dirty="0"/>
              <a:t> на </a:t>
            </a:r>
            <a:r>
              <a:rPr lang="ru-RU" dirty="0" err="1"/>
              <a:t>суб'єктивних</a:t>
            </a:r>
            <a:r>
              <a:rPr lang="ru-RU" dirty="0"/>
              <a:t> </a:t>
            </a:r>
            <a:r>
              <a:rPr lang="ru-RU" dirty="0" err="1"/>
              <a:t>оцінках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біологічними</a:t>
            </a:r>
            <a:r>
              <a:rPr lang="ru-RU" dirty="0"/>
              <a:t> </a:t>
            </a:r>
            <a:r>
              <a:rPr lang="ru-RU" dirty="0" err="1"/>
              <a:t>ризиками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відрізнятися</a:t>
            </a:r>
            <a:r>
              <a:rPr lang="ru-RU" dirty="0"/>
              <a:t> для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зберігаються</a:t>
            </a:r>
            <a:r>
              <a:rPr lang="ru-RU" dirty="0"/>
              <a:t> </a:t>
            </a:r>
            <a:r>
              <a:rPr lang="ru-RU" dirty="0" err="1"/>
              <a:t>одні</a:t>
            </a:r>
            <a:r>
              <a:rPr lang="ru-RU" dirty="0"/>
              <a:t> і </a:t>
            </a:r>
            <a:r>
              <a:rPr lang="ru-RU" dirty="0" err="1"/>
              <a:t>ті</a:t>
            </a:r>
            <a:r>
              <a:rPr lang="ru-RU" dirty="0"/>
              <a:t> ж </a:t>
            </a:r>
            <a:r>
              <a:rPr lang="ru-RU" dirty="0" err="1"/>
              <a:t>речовини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лабораторіях</a:t>
            </a:r>
            <a:r>
              <a:rPr lang="ru-RU" dirty="0"/>
              <a:t> ЦБМ </a:t>
            </a:r>
            <a:r>
              <a:rPr lang="ru-RU" dirty="0" err="1"/>
              <a:t>можна</a:t>
            </a:r>
            <a:r>
              <a:rPr lang="ru-RU" dirty="0"/>
              <a:t> часто </a:t>
            </a:r>
            <a:r>
              <a:rPr lang="ru-RU" dirty="0" err="1"/>
              <a:t>знайти</a:t>
            </a:r>
            <a:r>
              <a:rPr lang="ru-RU" dirty="0"/>
              <a:t> в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,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кількостях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процесах</a:t>
            </a:r>
            <a:r>
              <a:rPr lang="ru-RU" dirty="0"/>
              <a:t> і </a:t>
            </a:r>
            <a:r>
              <a:rPr lang="ru-RU" dirty="0" err="1"/>
              <a:t>матеріалах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не </a:t>
            </a:r>
            <a:r>
              <a:rPr lang="ru-RU" dirty="0" err="1"/>
              <a:t>передбачати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процедур точного </a:t>
            </a:r>
            <a:r>
              <a:rPr lang="ru-RU" dirty="0" err="1" smtClean="0"/>
              <a:t>кількісного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. </a:t>
            </a:r>
            <a:r>
              <a:rPr lang="ru-RU" dirty="0" err="1"/>
              <a:t>Мікроорганізми</a:t>
            </a:r>
            <a:r>
              <a:rPr lang="ru-RU" dirty="0"/>
              <a:t> </a:t>
            </a:r>
            <a:r>
              <a:rPr lang="ru-RU" dirty="0" err="1"/>
              <a:t>всюдисущі</a:t>
            </a:r>
            <a:r>
              <a:rPr lang="ru-RU" dirty="0"/>
              <a:t>, вони часто </a:t>
            </a:r>
            <a:r>
              <a:rPr lang="ru-RU" dirty="0" err="1"/>
              <a:t>самовідтворюються</a:t>
            </a:r>
            <a:r>
              <a:rPr lang="ru-RU" dirty="0"/>
              <a:t> і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процвітати</a:t>
            </a:r>
            <a:r>
              <a:rPr lang="ru-RU" dirty="0"/>
              <a:t> в </a:t>
            </a:r>
            <a:r>
              <a:rPr lang="ru-RU" dirty="0" err="1"/>
              <a:t>несприятливих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.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ядерних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складно </a:t>
            </a:r>
            <a:r>
              <a:rPr lang="ru-RU" dirty="0" err="1"/>
              <a:t>виявляти</a:t>
            </a:r>
            <a:r>
              <a:rPr lang="ru-RU" dirty="0"/>
              <a:t> і </a:t>
            </a:r>
            <a:r>
              <a:rPr lang="ru-RU" dirty="0" err="1"/>
              <a:t>кількісно</a:t>
            </a:r>
            <a:r>
              <a:rPr lang="ru-RU" dirty="0"/>
              <a:t> </a:t>
            </a:r>
            <a:r>
              <a:rPr lang="ru-RU" dirty="0" err="1"/>
              <a:t>оцінювати</a:t>
            </a:r>
            <a:r>
              <a:rPr lang="ru-RU" dirty="0"/>
              <a:t>. </a:t>
            </a:r>
            <a:r>
              <a:rPr lang="ru-RU" dirty="0" err="1"/>
              <a:t>Мікроскопічні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чинити</a:t>
            </a:r>
            <a:r>
              <a:rPr lang="ru-RU" dirty="0"/>
              <a:t> </a:t>
            </a:r>
            <a:r>
              <a:rPr lang="ru-RU" dirty="0" err="1"/>
              <a:t>значний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стан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 За </a:t>
            </a:r>
            <a:r>
              <a:rPr lang="ru-RU" dirty="0" err="1"/>
              <a:t>певних</a:t>
            </a:r>
            <a:r>
              <a:rPr lang="ru-RU" dirty="0"/>
              <a:t> умов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збільшуватися</a:t>
            </a:r>
            <a:r>
              <a:rPr lang="ru-RU" dirty="0"/>
              <a:t> в </a:t>
            </a:r>
            <a:r>
              <a:rPr lang="ru-RU" dirty="0" err="1"/>
              <a:t>мільйон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годин.</a:t>
            </a:r>
          </a:p>
        </p:txBody>
      </p:sp>
    </p:spTree>
    <p:extLst>
      <p:ext uri="{BB962C8B-B14F-4D97-AF65-F5344CB8AC3E}">
        <p14:creationId xmlns:p14="http://schemas.microsoft.com/office/powerpoint/2010/main" val="8544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912532" cy="5854849"/>
          </a:xfrm>
        </p:spPr>
        <p:txBody>
          <a:bodyPr>
            <a:normAutofit/>
          </a:bodyPr>
          <a:lstStyle/>
          <a:p>
            <a:r>
              <a:rPr lang="ru-RU" sz="2800" dirty="0"/>
              <a:t>У </a:t>
            </a:r>
            <a:r>
              <a:rPr lang="ru-RU" sz="2800" dirty="0" err="1"/>
              <a:t>багатьох</a:t>
            </a:r>
            <a:r>
              <a:rPr lang="ru-RU" sz="2800" dirty="0"/>
              <a:t> </a:t>
            </a:r>
            <a:r>
              <a:rPr lang="ru-RU" sz="2800" dirty="0" err="1"/>
              <a:t>біологічних</a:t>
            </a:r>
            <a:r>
              <a:rPr lang="ru-RU" sz="2800" dirty="0"/>
              <a:t> </a:t>
            </a:r>
            <a:r>
              <a:rPr lang="ru-RU" sz="2800" dirty="0" err="1"/>
              <a:t>лабораторіях</a:t>
            </a:r>
            <a:r>
              <a:rPr lang="ru-RU" sz="2800" dirty="0"/>
              <a:t>, </a:t>
            </a:r>
            <a:r>
              <a:rPr lang="ru-RU" sz="2800" dirty="0" err="1"/>
              <a:t>лише</a:t>
            </a:r>
            <a:r>
              <a:rPr lang="ru-RU" sz="2800" dirty="0"/>
              <a:t> невелика </a:t>
            </a:r>
            <a:r>
              <a:rPr lang="ru-RU" sz="2800" dirty="0" err="1"/>
              <a:t>частина</a:t>
            </a:r>
            <a:r>
              <a:rPr lang="ru-RU" sz="2800" dirty="0"/>
              <a:t> ЦБМ </a:t>
            </a:r>
            <a:r>
              <a:rPr lang="ru-RU" sz="2800" dirty="0" err="1"/>
              <a:t>може</a:t>
            </a:r>
            <a:r>
              <a:rPr lang="ru-RU" sz="2800" dirty="0"/>
              <a:t> бути </a:t>
            </a:r>
            <a:r>
              <a:rPr lang="ru-RU" sz="2800" dirty="0" err="1"/>
              <a:t>досить</a:t>
            </a:r>
            <a:r>
              <a:rPr lang="ru-RU" sz="2800" dirty="0"/>
              <a:t> </a:t>
            </a:r>
            <a:r>
              <a:rPr lang="ru-RU" sz="2800" dirty="0" err="1"/>
              <a:t>цінними</a:t>
            </a:r>
            <a:r>
              <a:rPr lang="ru-RU" sz="2800" dirty="0"/>
              <a:t>,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мати</a:t>
            </a:r>
            <a:r>
              <a:rPr lang="ru-RU" sz="2800" dirty="0"/>
              <a:t> </a:t>
            </a:r>
            <a:r>
              <a:rPr lang="ru-RU" sz="2800" dirty="0" err="1"/>
              <a:t>такі</a:t>
            </a:r>
            <a:r>
              <a:rPr lang="ru-RU" sz="2800" dirty="0"/>
              <a:t> </a:t>
            </a:r>
            <a:r>
              <a:rPr lang="ru-RU" sz="2800" dirty="0" err="1"/>
              <a:t>потенційні</a:t>
            </a:r>
            <a:r>
              <a:rPr lang="ru-RU" sz="2800" dirty="0"/>
              <a:t> </a:t>
            </a:r>
            <a:r>
              <a:rPr lang="ru-RU" sz="2800" dirty="0" err="1"/>
              <a:t>наслідки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використання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вимагатиме</a:t>
            </a:r>
            <a:r>
              <a:rPr lang="ru-RU" sz="2800" dirty="0"/>
              <a:t> </a:t>
            </a:r>
            <a:r>
              <a:rPr lang="ru-RU" sz="2800" dirty="0" err="1"/>
              <a:t>докладної</a:t>
            </a:r>
            <a:r>
              <a:rPr lang="ru-RU" sz="2800" dirty="0"/>
              <a:t> </a:t>
            </a:r>
            <a:r>
              <a:rPr lang="ru-RU" sz="2800" dirty="0" err="1"/>
              <a:t>підзвітності</a:t>
            </a:r>
            <a:r>
              <a:rPr lang="ru-RU" sz="2800" dirty="0"/>
              <a:t>, </a:t>
            </a:r>
            <a:r>
              <a:rPr lang="ru-RU" sz="2800" dirty="0" err="1"/>
              <a:t>або</a:t>
            </a:r>
            <a:r>
              <a:rPr lang="ru-RU" sz="2800" dirty="0"/>
              <a:t> аудиту </a:t>
            </a:r>
            <a:r>
              <a:rPr lang="ru-RU" sz="2800" dirty="0" err="1"/>
              <a:t>заходів</a:t>
            </a:r>
            <a:r>
              <a:rPr lang="ru-RU" sz="2800" dirty="0"/>
              <a:t> і </a:t>
            </a:r>
            <a:r>
              <a:rPr lang="ru-RU" sz="2800" dirty="0" err="1"/>
              <a:t>суттєвих</a:t>
            </a:r>
            <a:r>
              <a:rPr lang="ru-RU" sz="2800" dirty="0"/>
              <a:t> </a:t>
            </a:r>
            <a:r>
              <a:rPr lang="ru-RU" sz="2800" dirty="0" err="1"/>
              <a:t>економічних</a:t>
            </a:r>
            <a:r>
              <a:rPr lang="ru-RU" sz="2800" dirty="0"/>
              <a:t> </a:t>
            </a:r>
            <a:r>
              <a:rPr lang="ru-RU" sz="2800" dirty="0" err="1"/>
              <a:t>інвестицій</a:t>
            </a:r>
            <a:r>
              <a:rPr lang="ru-RU" sz="2800" dirty="0"/>
              <a:t>. Тим не </a:t>
            </a:r>
            <a:r>
              <a:rPr lang="ru-RU" sz="2800" dirty="0" err="1"/>
              <a:t>менш</a:t>
            </a:r>
            <a:r>
              <a:rPr lang="ru-RU" sz="2800" dirty="0"/>
              <a:t>, заходи лабораторного </a:t>
            </a:r>
            <a:r>
              <a:rPr lang="ru-RU" sz="2800" dirty="0" err="1"/>
              <a:t>біозахисту</a:t>
            </a:r>
            <a:r>
              <a:rPr lang="ru-RU" sz="2800" dirty="0"/>
              <a:t> не </a:t>
            </a:r>
            <a:r>
              <a:rPr lang="ru-RU" sz="2800" dirty="0" err="1"/>
              <a:t>повинні</a:t>
            </a:r>
            <a:r>
              <a:rPr lang="ru-RU" sz="2800" dirty="0"/>
              <a:t> </a:t>
            </a:r>
            <a:r>
              <a:rPr lang="ru-RU" sz="2800" dirty="0" err="1"/>
              <a:t>перешкоджати</a:t>
            </a:r>
            <a:r>
              <a:rPr lang="ru-RU" sz="2800" dirty="0"/>
              <a:t> </a:t>
            </a:r>
            <a:r>
              <a:rPr lang="ru-RU" sz="2800" dirty="0" err="1"/>
              <a:t>поводженню</a:t>
            </a:r>
            <a:r>
              <a:rPr lang="ru-RU" sz="2800" dirty="0"/>
              <a:t> з ними,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розподіленню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використанню</a:t>
            </a:r>
            <a:r>
              <a:rPr lang="ru-RU" sz="2800" dirty="0"/>
              <a:t>. ЦБМ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класифікувати</a:t>
            </a:r>
            <a:r>
              <a:rPr lang="ru-RU" sz="2800" dirty="0"/>
              <a:t> таким чином.</a:t>
            </a:r>
          </a:p>
        </p:txBody>
      </p:sp>
    </p:spTree>
    <p:extLst>
      <p:ext uri="{BB962C8B-B14F-4D97-AF65-F5344CB8AC3E}">
        <p14:creationId xmlns:p14="http://schemas.microsoft.com/office/powerpoint/2010/main" val="379656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1278292" cy="585484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/>
              <a:t>Колекції</a:t>
            </a:r>
            <a:r>
              <a:rPr lang="ru-RU" sz="3200" b="1" dirty="0"/>
              <a:t> та </a:t>
            </a:r>
            <a:r>
              <a:rPr lang="ru-RU" sz="3200" b="1" dirty="0" err="1"/>
              <a:t>еталонні</a:t>
            </a:r>
            <a:r>
              <a:rPr lang="ru-RU" sz="3200" b="1" dirty="0"/>
              <a:t> </a:t>
            </a:r>
            <a:r>
              <a:rPr lang="ru-RU" sz="3200" b="1" dirty="0" err="1"/>
              <a:t>штами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r>
              <a:rPr lang="ru-RU" sz="2800" dirty="0" err="1" smtClean="0"/>
              <a:t>Більшість</a:t>
            </a:r>
            <a:r>
              <a:rPr lang="ru-RU" sz="2800" dirty="0" smtClean="0"/>
              <a:t> </a:t>
            </a:r>
            <a:r>
              <a:rPr lang="ru-RU" sz="2800" dirty="0" err="1"/>
              <a:t>отриманих</a:t>
            </a:r>
            <a:r>
              <a:rPr lang="ru-RU" sz="2800" dirty="0"/>
              <a:t> в </a:t>
            </a:r>
            <a:r>
              <a:rPr lang="ru-RU" sz="2800" dirty="0" err="1"/>
              <a:t>лабораторіях</a:t>
            </a:r>
            <a:r>
              <a:rPr lang="ru-RU" sz="2800" dirty="0"/>
              <a:t> </a:t>
            </a:r>
            <a:r>
              <a:rPr lang="ru-RU" sz="2800" dirty="0" err="1"/>
              <a:t>матеріалів</a:t>
            </a:r>
            <a:r>
              <a:rPr lang="ru-RU" sz="2800" dirty="0"/>
              <a:t> </a:t>
            </a:r>
            <a:r>
              <a:rPr lang="ru-RU" sz="2800" dirty="0" err="1"/>
              <a:t>потрапляють</a:t>
            </a:r>
            <a:r>
              <a:rPr lang="ru-RU" sz="2800" dirty="0"/>
              <a:t> в </a:t>
            </a:r>
            <a:r>
              <a:rPr lang="ru-RU" sz="2800" dirty="0" err="1"/>
              <a:t>цю</a:t>
            </a:r>
            <a:r>
              <a:rPr lang="ru-RU" sz="2800" dirty="0"/>
              <a:t> </a:t>
            </a:r>
            <a:r>
              <a:rPr lang="ru-RU" sz="2800" dirty="0" err="1"/>
              <a:t>групу</a:t>
            </a:r>
            <a:r>
              <a:rPr lang="ru-RU" sz="2800" dirty="0"/>
              <a:t>. </a:t>
            </a:r>
            <a:r>
              <a:rPr lang="ru-RU" sz="2800" dirty="0" err="1"/>
              <a:t>Керівники</a:t>
            </a:r>
            <a:r>
              <a:rPr lang="ru-RU" sz="2800" dirty="0"/>
              <a:t> </a:t>
            </a:r>
            <a:r>
              <a:rPr lang="ru-RU" sz="2800" dirty="0" err="1"/>
              <a:t>лабораторій</a:t>
            </a:r>
            <a:r>
              <a:rPr lang="ru-RU" sz="2800" dirty="0"/>
              <a:t> і </a:t>
            </a:r>
            <a:r>
              <a:rPr lang="ru-RU" sz="2800" dirty="0" err="1"/>
              <a:t>дослідники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безпосередньо</a:t>
            </a:r>
            <a:r>
              <a:rPr lang="ru-RU" sz="2800" dirty="0"/>
              <a:t> </a:t>
            </a:r>
            <a:r>
              <a:rPr lang="ru-RU" sz="2800" dirty="0" err="1"/>
              <a:t>відповідають</a:t>
            </a:r>
            <a:r>
              <a:rPr lang="ru-RU" sz="2800" dirty="0"/>
              <a:t> за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зберігання</a:t>
            </a:r>
            <a:r>
              <a:rPr lang="ru-RU" sz="2800" dirty="0"/>
              <a:t>, </a:t>
            </a:r>
            <a:r>
              <a:rPr lang="ru-RU" sz="2800" dirty="0" err="1"/>
              <a:t>повинні</a:t>
            </a:r>
            <a:r>
              <a:rPr lang="ru-RU" sz="2800" dirty="0"/>
              <a:t> </a:t>
            </a:r>
            <a:r>
              <a:rPr lang="ru-RU" sz="2800" dirty="0" err="1"/>
              <a:t>оцінити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відносну</a:t>
            </a:r>
            <a:r>
              <a:rPr lang="ru-RU" sz="2800" dirty="0"/>
              <a:t> </a:t>
            </a:r>
            <a:r>
              <a:rPr lang="ru-RU" sz="2800" dirty="0" err="1"/>
              <a:t>наукову</a:t>
            </a:r>
            <a:r>
              <a:rPr lang="ru-RU" sz="2800" dirty="0"/>
              <a:t> </a:t>
            </a:r>
            <a:r>
              <a:rPr lang="ru-RU" sz="2800" dirty="0" err="1"/>
              <a:t>значущість</a:t>
            </a:r>
            <a:r>
              <a:rPr lang="ru-RU" sz="2800" dirty="0"/>
              <a:t>,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з'ясувати</a:t>
            </a:r>
            <a:r>
              <a:rPr lang="ru-RU" sz="2800" dirty="0"/>
              <a:t>,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потрібно</a:t>
            </a:r>
            <a:r>
              <a:rPr lang="ru-RU" sz="2800" dirty="0"/>
              <a:t> </a:t>
            </a:r>
            <a:r>
              <a:rPr lang="ru-RU" sz="2800" dirty="0" err="1"/>
              <a:t>зберігати</a:t>
            </a:r>
            <a:r>
              <a:rPr lang="ru-RU" sz="2800" dirty="0"/>
              <a:t>, </a:t>
            </a:r>
            <a:r>
              <a:rPr lang="ru-RU" sz="2800" dirty="0" err="1"/>
              <a:t>захищати</a:t>
            </a:r>
            <a:r>
              <a:rPr lang="ru-RU" sz="2800" dirty="0"/>
              <a:t> і </a:t>
            </a:r>
            <a:r>
              <a:rPr lang="ru-RU" sz="2800" dirty="0" err="1"/>
              <a:t>обліковувати</a:t>
            </a:r>
            <a:r>
              <a:rPr lang="ru-RU" sz="2800" dirty="0"/>
              <a:t> </a:t>
            </a:r>
            <a:r>
              <a:rPr lang="ru-RU" sz="2800" dirty="0" err="1"/>
              <a:t>ці</a:t>
            </a:r>
            <a:r>
              <a:rPr lang="ru-RU" sz="2800" dirty="0"/>
              <a:t> </a:t>
            </a:r>
            <a:r>
              <a:rPr lang="ru-RU" sz="2800" dirty="0" err="1"/>
              <a:t>матеріали</a:t>
            </a:r>
            <a:r>
              <a:rPr lang="ru-RU" sz="2800" dirty="0"/>
              <a:t>. </a:t>
            </a:r>
            <a:r>
              <a:rPr lang="ru-RU" sz="2800" dirty="0" err="1"/>
              <a:t>Матеріали</a:t>
            </a:r>
            <a:r>
              <a:rPr lang="ru-RU" sz="2800" dirty="0"/>
              <a:t> з </a:t>
            </a:r>
            <a:r>
              <a:rPr lang="ru-RU" sz="2800" dirty="0" err="1"/>
              <a:t>цієї</a:t>
            </a:r>
            <a:r>
              <a:rPr lang="ru-RU" sz="2800" dirty="0"/>
              <a:t> </a:t>
            </a:r>
            <a:r>
              <a:rPr lang="ru-RU" sz="2800" dirty="0" err="1"/>
              <a:t>групи</a:t>
            </a:r>
            <a:r>
              <a:rPr lang="ru-RU" sz="2800" dirty="0"/>
              <a:t> </a:t>
            </a:r>
            <a:r>
              <a:rPr lang="ru-RU" sz="2800" dirty="0" err="1"/>
              <a:t>можуть</a:t>
            </a:r>
            <a:r>
              <a:rPr lang="ru-RU" sz="2800" dirty="0"/>
              <a:t> бути </a:t>
            </a:r>
            <a:r>
              <a:rPr lang="ru-RU" sz="2800" dirty="0" err="1"/>
              <a:t>розподілені</a:t>
            </a:r>
            <a:r>
              <a:rPr lang="ru-RU" sz="2800" dirty="0"/>
              <a:t> на: (а) </a:t>
            </a:r>
            <a:r>
              <a:rPr lang="ru-RU" sz="2800" dirty="0" err="1"/>
              <a:t>колекції</a:t>
            </a:r>
            <a:r>
              <a:rPr lang="ru-RU" sz="2800" dirty="0"/>
              <a:t>, </a:t>
            </a:r>
            <a:r>
              <a:rPr lang="ru-RU" sz="2800" dirty="0" err="1"/>
              <a:t>штами</a:t>
            </a:r>
            <a:r>
              <a:rPr lang="ru-RU" sz="2800" dirty="0"/>
              <a:t>, </a:t>
            </a:r>
            <a:r>
              <a:rPr lang="ru-RU" sz="2800" dirty="0" err="1"/>
              <a:t>біологічні</a:t>
            </a:r>
            <a:r>
              <a:rPr lang="ru-RU" sz="2800" dirty="0"/>
              <a:t> </a:t>
            </a:r>
            <a:r>
              <a:rPr lang="ru-RU" sz="2800" dirty="0" err="1"/>
              <a:t>зразки</a:t>
            </a:r>
            <a:r>
              <a:rPr lang="ru-RU" sz="2800" dirty="0"/>
              <a:t> і </a:t>
            </a:r>
            <a:r>
              <a:rPr lang="ru-RU" sz="2800" dirty="0" err="1"/>
              <a:t>матеріали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мають</a:t>
            </a:r>
            <a:r>
              <a:rPr lang="ru-RU" sz="2800" dirty="0"/>
              <a:t> характеристики, </a:t>
            </a:r>
            <a:r>
              <a:rPr lang="ru-RU" sz="2800" dirty="0" err="1"/>
              <a:t>варті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зберігання</a:t>
            </a:r>
            <a:r>
              <a:rPr lang="ru-RU" sz="2800" dirty="0"/>
              <a:t>; і (</a:t>
            </a:r>
            <a:r>
              <a:rPr lang="en-US" sz="2800" dirty="0"/>
              <a:t>b) </a:t>
            </a:r>
            <a:r>
              <a:rPr lang="ru-RU" sz="2800" dirty="0" err="1"/>
              <a:t>спеціально</a:t>
            </a:r>
            <a:r>
              <a:rPr lang="ru-RU" sz="2800" dirty="0"/>
              <a:t> </a:t>
            </a:r>
            <a:r>
              <a:rPr lang="ru-RU" sz="2800" dirty="0" err="1"/>
              <a:t>зібрані</a:t>
            </a:r>
            <a:r>
              <a:rPr lang="ru-RU" sz="2800" dirty="0"/>
              <a:t> </a:t>
            </a:r>
            <a:r>
              <a:rPr lang="ru-RU" sz="2800" dirty="0" err="1"/>
              <a:t>матеріали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353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1052381" cy="6172200"/>
          </a:xfrm>
        </p:spPr>
        <p:txBody>
          <a:bodyPr/>
          <a:lstStyle/>
          <a:p>
            <a:r>
              <a:rPr lang="ru-RU" dirty="0"/>
              <a:t>Перша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відноситься</a:t>
            </a:r>
            <a:r>
              <a:rPr lang="ru-RU" dirty="0"/>
              <a:t> до </a:t>
            </a:r>
            <a:r>
              <a:rPr lang="ru-RU" dirty="0" err="1"/>
              <a:t>мікробіологічних</a:t>
            </a:r>
            <a:r>
              <a:rPr lang="ru-RU" dirty="0"/>
              <a:t> культур,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ізолятів</a:t>
            </a:r>
            <a:r>
              <a:rPr lang="ru-RU" dirty="0"/>
              <a:t>, </a:t>
            </a:r>
            <a:r>
              <a:rPr lang="ru-RU" dirty="0" err="1"/>
              <a:t>зразків</a:t>
            </a:r>
            <a:r>
              <a:rPr lang="ru-RU" dirty="0"/>
              <a:t> </a:t>
            </a:r>
            <a:r>
              <a:rPr lang="ru-RU" dirty="0" err="1"/>
              <a:t>пацієнтів</a:t>
            </a:r>
            <a:r>
              <a:rPr lang="ru-RU" dirty="0"/>
              <a:t> (</a:t>
            </a:r>
            <a:r>
              <a:rPr lang="ru-RU" dirty="0" err="1"/>
              <a:t>сироватка</a:t>
            </a:r>
            <a:r>
              <a:rPr lang="ru-RU" dirty="0"/>
              <a:t>, </a:t>
            </a:r>
            <a:r>
              <a:rPr lang="ru-RU" dirty="0" err="1"/>
              <a:t>тканини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),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ліній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, </a:t>
            </a:r>
            <a:r>
              <a:rPr lang="ru-RU" dirty="0" err="1"/>
              <a:t>екстракти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 і </a:t>
            </a:r>
            <a:r>
              <a:rPr lang="ru-RU" dirty="0" err="1"/>
              <a:t>продуктів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цінними</a:t>
            </a:r>
            <a:r>
              <a:rPr lang="ru-RU" dirty="0"/>
              <a:t> і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використання</a:t>
            </a:r>
            <a:r>
              <a:rPr lang="ru-RU" dirty="0"/>
              <a:t> у </a:t>
            </a:r>
            <a:r>
              <a:rPr lang="ru-RU" dirty="0" err="1"/>
              <a:t>лабораторіях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національне</a:t>
            </a:r>
            <a:r>
              <a:rPr lang="ru-RU" dirty="0"/>
              <a:t> та </a:t>
            </a:r>
            <a:r>
              <a:rPr lang="ru-RU" dirty="0" err="1"/>
              <a:t>міжнародне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 До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: </a:t>
            </a:r>
            <a:r>
              <a:rPr lang="ru-RU" dirty="0" err="1"/>
              <a:t>еталонні</a:t>
            </a:r>
            <a:r>
              <a:rPr lang="ru-RU" dirty="0"/>
              <a:t> </a:t>
            </a:r>
            <a:r>
              <a:rPr lang="ru-RU" dirty="0" err="1"/>
              <a:t>штами</a:t>
            </a:r>
            <a:r>
              <a:rPr lang="ru-RU" dirty="0"/>
              <a:t> і </a:t>
            </a:r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підтримки</a:t>
            </a:r>
            <a:r>
              <a:rPr lang="ru-RU" dirty="0"/>
              <a:t> контролю </a:t>
            </a:r>
            <a:r>
              <a:rPr lang="ru-RU" dirty="0" err="1"/>
              <a:t>якості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стандарти</a:t>
            </a:r>
            <a:r>
              <a:rPr lang="ru-RU" dirty="0"/>
              <a:t> для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чутливості</a:t>
            </a:r>
            <a:r>
              <a:rPr lang="ru-RU" dirty="0"/>
              <a:t> до </a:t>
            </a:r>
            <a:r>
              <a:rPr lang="ru-RU" dirty="0" err="1"/>
              <a:t>антибіотиків</a:t>
            </a:r>
            <a:r>
              <a:rPr lang="ru-RU" dirty="0"/>
              <a:t> і </a:t>
            </a:r>
            <a:r>
              <a:rPr lang="ru-RU" dirty="0" err="1"/>
              <a:t>біохімічної</a:t>
            </a:r>
            <a:r>
              <a:rPr lang="ru-RU" dirty="0"/>
              <a:t> </a:t>
            </a:r>
            <a:r>
              <a:rPr lang="ru-RU" dirty="0" err="1"/>
              <a:t>реактивності</a:t>
            </a:r>
            <a:r>
              <a:rPr lang="ru-RU" dirty="0"/>
              <a:t>, </a:t>
            </a:r>
            <a:r>
              <a:rPr lang="ru-RU" dirty="0" err="1"/>
              <a:t>серологічні</a:t>
            </a:r>
            <a:r>
              <a:rPr lang="ru-RU" dirty="0"/>
              <a:t> </a:t>
            </a:r>
            <a:r>
              <a:rPr lang="ru-RU" dirty="0" err="1"/>
              <a:t>стандарти</a:t>
            </a:r>
            <a:r>
              <a:rPr lang="ru-RU" dirty="0"/>
              <a:t>), </a:t>
            </a:r>
            <a:r>
              <a:rPr lang="ru-RU" dirty="0" err="1"/>
              <a:t>штами</a:t>
            </a:r>
            <a:r>
              <a:rPr lang="ru-RU" dirty="0"/>
              <a:t> і </a:t>
            </a:r>
            <a:r>
              <a:rPr lang="ru-RU" dirty="0" err="1"/>
              <a:t>матеріали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унікальні</a:t>
            </a:r>
            <a:r>
              <a:rPr lang="ru-RU" dirty="0"/>
              <a:t> характеристики та </a:t>
            </a:r>
            <a:r>
              <a:rPr lang="ru-RU" dirty="0" err="1"/>
              <a:t>особливості</a:t>
            </a:r>
            <a:r>
              <a:rPr lang="ru-RU" dirty="0"/>
              <a:t> (див. </a:t>
            </a:r>
            <a:r>
              <a:rPr lang="ru-RU" dirty="0" err="1"/>
              <a:t>нижче</a:t>
            </a:r>
            <a:r>
              <a:rPr lang="ru-RU" dirty="0"/>
              <a:t>); </a:t>
            </a:r>
            <a:r>
              <a:rPr lang="ru-RU" dirty="0" err="1"/>
              <a:t>колекції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внесок</a:t>
            </a:r>
            <a:r>
              <a:rPr lang="ru-RU" dirty="0"/>
              <a:t> в </a:t>
            </a:r>
            <a:r>
              <a:rPr lang="ru-RU" dirty="0" err="1"/>
              <a:t>мікробіологічну</a:t>
            </a:r>
            <a:r>
              <a:rPr lang="ru-RU" dirty="0"/>
              <a:t> </a:t>
            </a:r>
            <a:r>
              <a:rPr lang="ru-RU" dirty="0" err="1"/>
              <a:t>різноманітність</a:t>
            </a:r>
            <a:r>
              <a:rPr lang="ru-RU" dirty="0"/>
              <a:t> (</a:t>
            </a:r>
            <a:r>
              <a:rPr lang="ru-RU" dirty="0" err="1"/>
              <a:t>збудники</a:t>
            </a:r>
            <a:r>
              <a:rPr lang="ru-RU" dirty="0"/>
              <a:t> </a:t>
            </a:r>
            <a:r>
              <a:rPr lang="ru-RU" dirty="0" err="1"/>
              <a:t>зоонозів</a:t>
            </a:r>
            <a:r>
              <a:rPr lang="ru-RU" dirty="0"/>
              <a:t>, </a:t>
            </a:r>
            <a:r>
              <a:rPr lang="ru-RU" dirty="0" err="1"/>
              <a:t>ізольовані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носіїв</a:t>
            </a:r>
            <a:r>
              <a:rPr lang="ru-RU" dirty="0"/>
              <a:t> і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,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географічних</a:t>
            </a:r>
            <a:r>
              <a:rPr lang="ru-RU" dirty="0"/>
              <a:t> областей і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розбіжності</a:t>
            </a:r>
            <a:r>
              <a:rPr lang="ru-RU" dirty="0"/>
              <a:t> у </a:t>
            </a:r>
            <a:r>
              <a:rPr lang="ru-RU" dirty="0" err="1"/>
              <a:t>проявах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 у </a:t>
            </a:r>
            <a:r>
              <a:rPr lang="ru-RU" dirty="0" err="1"/>
              <a:t>тварин</a:t>
            </a:r>
            <a:r>
              <a:rPr lang="ru-RU" dirty="0"/>
              <a:t>, людей, диких / </a:t>
            </a:r>
            <a:r>
              <a:rPr lang="ru-RU" dirty="0" err="1"/>
              <a:t>домашніх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; </a:t>
            </a:r>
            <a:r>
              <a:rPr lang="ru-RU" dirty="0" err="1"/>
              <a:t>мікроорганізми</a:t>
            </a:r>
            <a:r>
              <a:rPr lang="ru-RU" dirty="0"/>
              <a:t> </a:t>
            </a:r>
            <a:r>
              <a:rPr lang="ru-RU" dirty="0" err="1"/>
              <a:t>нормальної</a:t>
            </a:r>
            <a:r>
              <a:rPr lang="ru-RU" dirty="0"/>
              <a:t> </a:t>
            </a:r>
            <a:r>
              <a:rPr lang="ru-RU" dirty="0" err="1"/>
              <a:t>репрезентативної</a:t>
            </a:r>
            <a:r>
              <a:rPr lang="ru-RU" dirty="0"/>
              <a:t> </a:t>
            </a:r>
            <a:r>
              <a:rPr lang="ru-RU" dirty="0" err="1"/>
              <a:t>флори</a:t>
            </a:r>
            <a:r>
              <a:rPr lang="ru-RU" dirty="0"/>
              <a:t>); </a:t>
            </a:r>
            <a:r>
              <a:rPr lang="ru-RU" dirty="0" err="1"/>
              <a:t>штами</a:t>
            </a:r>
            <a:r>
              <a:rPr lang="ru-RU" dirty="0"/>
              <a:t> </a:t>
            </a:r>
            <a:r>
              <a:rPr lang="ru-RU" dirty="0" err="1"/>
              <a:t>епідеміологічного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(</a:t>
            </a:r>
            <a:r>
              <a:rPr lang="ru-RU" dirty="0" err="1"/>
              <a:t>ізоляти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відображають</a:t>
            </a:r>
            <a:r>
              <a:rPr lang="ru-RU" dirty="0"/>
              <a:t> </a:t>
            </a:r>
            <a:r>
              <a:rPr lang="ru-RU" dirty="0" err="1"/>
              <a:t>еволюцію</a:t>
            </a:r>
            <a:r>
              <a:rPr lang="ru-RU" dirty="0"/>
              <a:t> </a:t>
            </a:r>
            <a:r>
              <a:rPr lang="ru-RU" dirty="0" err="1"/>
              <a:t>патогенних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, </a:t>
            </a:r>
            <a:r>
              <a:rPr lang="ru-RU" dirty="0" err="1"/>
              <a:t>ізоляти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поширенням</a:t>
            </a:r>
            <a:r>
              <a:rPr lang="ru-RU" dirty="0"/>
              <a:t> </a:t>
            </a:r>
            <a:r>
              <a:rPr lang="ru-RU" dirty="0" err="1"/>
              <a:t>збудників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624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125</TotalTime>
  <Words>4520</Words>
  <Application>Microsoft Office PowerPoint</Application>
  <PresentationFormat>Произвольный</PresentationFormat>
  <Paragraphs>104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Натуральные материалы</vt:lpstr>
      <vt:lpstr>Заходи зниження біологічних ризиків  </vt:lpstr>
      <vt:lpstr>План</vt:lpstr>
      <vt:lpstr>Забезпечення безпеки цінних біологічних матеріалів (ЦБМ)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18</cp:revision>
  <dcterms:created xsi:type="dcterms:W3CDTF">2020-08-25T14:38:01Z</dcterms:created>
  <dcterms:modified xsi:type="dcterms:W3CDTF">2021-09-02T09:58:01Z</dcterms:modified>
</cp:coreProperties>
</file>