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60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entury Gothic" panose="020B0502020202020204" pitchFamily="34" charset="0"/>
      <p:regular r:id="rId13"/>
      <p:bold r:id="rId14"/>
      <p:italic r:id="rId15"/>
      <p:boldItalic r:id="rId16"/>
    </p:embeddedFont>
    <p:embeddedFont>
      <p:font typeface="Nunito Semi Bold" panose="020B0604020202020204" charset="-52"/>
      <p:regular r:id="rId17"/>
    </p:embeddedFont>
    <p:embeddedFont>
      <p:font typeface="PT Sans" panose="020B0503020203020204" pitchFamily="34" charset="-52"/>
      <p:regular r:id="rId18"/>
    </p:embeddedFont>
    <p:embeddedFont>
      <p:font typeface="Wingdings 3" panose="05040102010807070707" pitchFamily="18" charset="2"/>
      <p:regular r:id="rId1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67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402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7056" y="3017521"/>
            <a:ext cx="10698479" cy="2715337"/>
          </a:xfrm>
        </p:spPr>
        <p:txBody>
          <a:bodyPr anchor="b">
            <a:normAutofit/>
          </a:bodyPr>
          <a:lstStyle>
            <a:lvl1pPr>
              <a:defRPr sz="648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7056" y="5732855"/>
            <a:ext cx="10698479" cy="1351540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5188573"/>
            <a:ext cx="2093582" cy="934307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543544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933459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31520"/>
            <a:ext cx="10698479" cy="3740448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20699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930014" y="4206240"/>
            <a:ext cx="9043865" cy="4572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92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5224855"/>
            <a:ext cx="10698479" cy="1867037"/>
          </a:xfrm>
        </p:spPr>
        <p:txBody>
          <a:bodyPr anchor="ctr">
            <a:normAutofit/>
          </a:bodyPr>
          <a:lstStyle>
            <a:lvl1pPr marL="0" indent="0" algn="l">
              <a:buNone/>
              <a:defRPr sz="216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012570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2926081"/>
            <a:ext cx="10698480" cy="3269814"/>
          </a:xfrm>
        </p:spPr>
        <p:txBody>
          <a:bodyPr anchor="b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4870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419939" y="731520"/>
            <a:ext cx="10072711" cy="3474720"/>
          </a:xfrm>
        </p:spPr>
        <p:txBody>
          <a:bodyPr anchor="ctr">
            <a:normAutofit/>
          </a:bodyPr>
          <a:lstStyle>
            <a:lvl1pPr algn="l">
              <a:defRPr sz="576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961182" y="777606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337822" y="3486367"/>
            <a:ext cx="731520" cy="701731"/>
          </a:xfrm>
          <a:prstGeom prst="rect">
            <a:avLst/>
          </a:prstGeom>
        </p:spPr>
        <p:txBody>
          <a:bodyPr vert="horz" lIns="109728" tIns="54864" rIns="109728" bIns="54864" rtlCol="0" anchor="ctr">
            <a:noAutofit/>
          </a:bodyPr>
          <a:lstStyle/>
          <a:p>
            <a:pPr lvl="0"/>
            <a:r>
              <a:rPr lang="en-US" sz="96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348763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752888"/>
            <a:ext cx="10698479" cy="3456024"/>
          </a:xfrm>
        </p:spPr>
        <p:txBody>
          <a:bodyPr anchor="ctr">
            <a:normAutofit/>
          </a:bodyPr>
          <a:lstStyle>
            <a:lvl1pPr algn="l">
              <a:defRPr sz="576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107054" y="5212080"/>
            <a:ext cx="10698480" cy="100584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880">
                <a:solidFill>
                  <a:schemeClr val="accent1"/>
                </a:solidFill>
              </a:defRPr>
            </a:lvl1pPr>
            <a:lvl2pPr marL="548640" indent="0">
              <a:buFontTx/>
              <a:buNone/>
              <a:defRPr/>
            </a:lvl2pPr>
            <a:lvl3pPr marL="1097280" indent="0">
              <a:buFontTx/>
              <a:buNone/>
              <a:defRPr/>
            </a:lvl3pPr>
            <a:lvl4pPr marL="1645920" indent="0">
              <a:buFontTx/>
              <a:buNone/>
              <a:defRPr/>
            </a:lvl4pPr>
            <a:lvl5pPr marL="2194560" indent="0">
              <a:buFontTx/>
              <a:buNone/>
              <a:defRPr/>
            </a:lvl5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217920"/>
            <a:ext cx="10698480" cy="87554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46216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5788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53775" y="752887"/>
            <a:ext cx="2649121" cy="6340580"/>
          </a:xfrm>
        </p:spPr>
        <p:txBody>
          <a:bodyPr vert="eaVert" anchor="ctr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07054" y="752887"/>
            <a:ext cx="7772400" cy="6340580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63274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68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79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228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511" y="748932"/>
            <a:ext cx="10694024" cy="1537068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7054" y="2560320"/>
            <a:ext cx="10698480" cy="4533146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055175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4596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269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3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2146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1986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3329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739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2470500"/>
            <a:ext cx="10698479" cy="1762560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5" y="4236155"/>
            <a:ext cx="10698479" cy="1032480"/>
          </a:xfrm>
        </p:spPr>
        <p:txBody>
          <a:bodyPr anchor="t"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381381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3892967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4621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07054" y="2560320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28896" y="2551467"/>
            <a:ext cx="5176637" cy="4533146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03292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27248" y="2367244"/>
            <a:ext cx="4791278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07055" y="3058759"/>
            <a:ext cx="5211472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007956" y="2363370"/>
            <a:ext cx="4798801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00348" y="3054886"/>
            <a:ext cx="5206409" cy="4024872"/>
          </a:xfrm>
        </p:spPr>
        <p:txBody>
          <a:bodyPr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8175" y="945339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94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8146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409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5" y="535306"/>
            <a:ext cx="4206239" cy="1171574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87614" y="535306"/>
            <a:ext cx="6217920" cy="6497956"/>
          </a:xfrm>
        </p:spPr>
        <p:txBody>
          <a:bodyPr anchor="ctr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5" y="1918336"/>
            <a:ext cx="4206239" cy="511492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85725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0279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7056" y="5760720"/>
            <a:ext cx="10698480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7054" y="761958"/>
            <a:ext cx="10698480" cy="4625964"/>
          </a:xfrm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07056" y="6440806"/>
            <a:ext cx="10698480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5026" y="5894071"/>
            <a:ext cx="1906232" cy="608756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8175" y="5979705"/>
            <a:ext cx="935720" cy="43815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97190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74320"/>
            <a:ext cx="3421819" cy="7966354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32665" y="-943"/>
            <a:ext cx="2828009" cy="8224847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219456" cy="8229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11510" y="748932"/>
            <a:ext cx="10694024" cy="15370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07054" y="2560320"/>
            <a:ext cx="10698480" cy="466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433935" y="7356525"/>
            <a:ext cx="1375540" cy="4444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07055" y="7362970"/>
            <a:ext cx="9143999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38175" y="945339"/>
            <a:ext cx="93572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69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hf sldNum="0" hdr="0" ftr="0" dt="0"/>
  <p:txStyles>
    <p:titleStyle>
      <a:lvl1pPr algn="l" defTabSz="548640" rtl="0" eaLnBrk="1" latinLnBrk="0" hangingPunct="1">
        <a:spcBef>
          <a:spcPct val="0"/>
        </a:spcBef>
        <a:buNone/>
        <a:defRPr sz="432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216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92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8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4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2113240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Аналіз прикладів застосування AI у STEM-дисциплінах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458426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штучного інтелекту в науку, технології, інженерію та математику відкриває нові горизонти для освіти та інновацій. Ця презентація досліджує практичні приклади використання AI у STEM-дисциплінах та їхній вплив на навчання й розвиток.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23635" y="588645"/>
            <a:ext cx="7303294" cy="6194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Висновок: Майбутнє STEM з AI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23635" y="1524119"/>
            <a:ext cx="7669530" cy="4213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300"/>
              </a:lnSpc>
              <a:buNone/>
            </a:pPr>
            <a:r>
              <a:rPr lang="en-US" sz="205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трансформує STEM-освіту, роблячи її:</a:t>
            </a:r>
            <a:endParaRPr lang="en-US" sz="20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635" y="2182416"/>
            <a:ext cx="526613" cy="52661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013496" y="2307431"/>
            <a:ext cx="2478286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Доступнішою</a:t>
            </a:r>
            <a:endParaRPr lang="en-US" sz="1950" dirty="0"/>
          </a:p>
        </p:txBody>
      </p:sp>
      <p:sp>
        <p:nvSpPr>
          <p:cNvPr id="7" name="Text 3"/>
          <p:cNvSpPr/>
          <p:nvPr/>
        </p:nvSpPr>
        <p:spPr>
          <a:xfrm>
            <a:off x="7013496" y="2743557"/>
            <a:ext cx="6879669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Демократизація передових знань та інструментів для всіх учнів, незалежно від їхнього розташування</a:t>
            </a:r>
            <a:endParaRPr lang="en-US" sz="165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3635" y="3838694"/>
            <a:ext cx="526613" cy="52661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013496" y="3963710"/>
            <a:ext cx="2478286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Інтерактивнішою</a:t>
            </a:r>
            <a:endParaRPr lang="en-US" sz="1950" dirty="0"/>
          </a:p>
        </p:txBody>
      </p:sp>
      <p:sp>
        <p:nvSpPr>
          <p:cNvPr id="10" name="Text 5"/>
          <p:cNvSpPr/>
          <p:nvPr/>
        </p:nvSpPr>
        <p:spPr>
          <a:xfrm>
            <a:off x="7013496" y="4399836"/>
            <a:ext cx="6879669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Занурення у віртуальні лабораторії та симуляції, що роблять абстрактні концепції відчутними</a:t>
            </a:r>
            <a:endParaRPr lang="en-US" sz="16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635" y="5494972"/>
            <a:ext cx="526613" cy="52661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013496" y="5619988"/>
            <a:ext cx="2478286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Ефективнішою</a:t>
            </a:r>
            <a:endParaRPr lang="en-US" sz="1950" dirty="0"/>
          </a:p>
        </p:txBody>
      </p:sp>
      <p:sp>
        <p:nvSpPr>
          <p:cNvPr id="13" name="Text 7"/>
          <p:cNvSpPr/>
          <p:nvPr/>
        </p:nvSpPr>
        <p:spPr>
          <a:xfrm>
            <a:off x="7013496" y="6056114"/>
            <a:ext cx="6879669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Персоналізоване навчання, що дозволяє кожному учню розкрити свій потенціал у STEM-дисциплінах</a:t>
            </a:r>
            <a:endParaRPr lang="en-US" sz="1650" dirty="0"/>
          </a:p>
        </p:txBody>
      </p:sp>
      <p:sp>
        <p:nvSpPr>
          <p:cNvPr id="14" name="Text 8"/>
          <p:cNvSpPr/>
          <p:nvPr/>
        </p:nvSpPr>
        <p:spPr>
          <a:xfrm>
            <a:off x="6223635" y="6966942"/>
            <a:ext cx="7669530" cy="6738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16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Запрошуємо освітян та учнів до впровадження AI у навчальний процес — разом готуватимемо нове покоління інноваторів!</a:t>
            </a:r>
            <a:endParaRPr lang="en-US" sz="16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3914" y="655201"/>
            <a:ext cx="5606534" cy="7008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Що таке AI у STEM?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3914" y="1927741"/>
            <a:ext cx="7544991" cy="1143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Штучний інтелект — це технологія, що імітує людський розум для розв'язання складних задач. У контексті STEM-дисциплін, AI стає потужним інструментом, який:</a:t>
            </a:r>
            <a:endParaRPr lang="en-US" sz="1850" dirty="0"/>
          </a:p>
        </p:txBody>
      </p:sp>
      <p:sp>
        <p:nvSpPr>
          <p:cNvPr id="4" name="Text 2"/>
          <p:cNvSpPr/>
          <p:nvPr/>
        </p:nvSpPr>
        <p:spPr>
          <a:xfrm>
            <a:off x="833914" y="3285530"/>
            <a:ext cx="7544991" cy="381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Обробляє великі обсяги наукових даних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3914" y="3749993"/>
            <a:ext cx="7544991" cy="381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Моделює складні системи з високою точністю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3914" y="4214455"/>
            <a:ext cx="7544991" cy="762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Автоматизує рутинні процеси, дозволяючи зосередитись на творчості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3914" y="5060037"/>
            <a:ext cx="7544991" cy="3811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Виявляє закономірності, недоступні для людського сприйняття</a:t>
            </a:r>
            <a:endParaRPr lang="en-US" sz="185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788" y="1981319"/>
            <a:ext cx="4836200" cy="483620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8967788" y="7085528"/>
            <a:ext cx="4836200" cy="304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5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STEM + AI = посилення людського потенціалу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6477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0104" y="3617000"/>
            <a:ext cx="11253430" cy="6974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в освіті STEM: персоналізація навчання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830104" y="4670227"/>
            <a:ext cx="4165282" cy="2908459"/>
          </a:xfrm>
          <a:prstGeom prst="roundRect">
            <a:avLst>
              <a:gd name="adj" fmla="val 12233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90136" y="4930259"/>
            <a:ext cx="3160990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Інтелектуальні тьютори</a:t>
            </a:r>
            <a:endParaRPr lang="en-US" sz="2150" dirty="0"/>
          </a:p>
        </p:txBody>
      </p:sp>
      <p:sp>
        <p:nvSpPr>
          <p:cNvPr id="6" name="Text 3"/>
          <p:cNvSpPr/>
          <p:nvPr/>
        </p:nvSpPr>
        <p:spPr>
          <a:xfrm>
            <a:off x="1090136" y="5421392"/>
            <a:ext cx="3645218" cy="18972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Адаптують матеріал під індивідуальні потреби, темп і стиль навчання кожного учня, забезпечуючи оптимальний шлях засвоєння STEM-концепцій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5232559" y="4670227"/>
            <a:ext cx="4165282" cy="2908459"/>
          </a:xfrm>
          <a:prstGeom prst="roundRect">
            <a:avLst>
              <a:gd name="adj" fmla="val 12233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92591" y="4930259"/>
            <a:ext cx="3160157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Автоматизована оцінка</a:t>
            </a:r>
            <a:endParaRPr lang="en-US" sz="2150" dirty="0"/>
          </a:p>
        </p:txBody>
      </p:sp>
      <p:sp>
        <p:nvSpPr>
          <p:cNvPr id="9" name="Text 6"/>
          <p:cNvSpPr/>
          <p:nvPr/>
        </p:nvSpPr>
        <p:spPr>
          <a:xfrm>
            <a:off x="5492591" y="5421392"/>
            <a:ext cx="3645218" cy="15178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Надає миттєвий, детальний зворотний зв'язок, що підвищує мотивацію та прискорює покращення результатів</a:t>
            </a:r>
            <a:endParaRPr lang="en-US" sz="1850" dirty="0"/>
          </a:p>
        </p:txBody>
      </p:sp>
      <p:sp>
        <p:nvSpPr>
          <p:cNvPr id="10" name="Shape 7"/>
          <p:cNvSpPr/>
          <p:nvPr/>
        </p:nvSpPr>
        <p:spPr>
          <a:xfrm>
            <a:off x="9635014" y="4670227"/>
            <a:ext cx="4165282" cy="2908459"/>
          </a:xfrm>
          <a:prstGeom prst="roundRect">
            <a:avLst>
              <a:gd name="adj" fmla="val 12233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895046" y="4930259"/>
            <a:ext cx="3162419" cy="3488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Предиктивна аналітика</a:t>
            </a:r>
            <a:endParaRPr lang="en-US" sz="2150" dirty="0"/>
          </a:p>
        </p:txBody>
      </p:sp>
      <p:sp>
        <p:nvSpPr>
          <p:cNvPr id="12" name="Text 9"/>
          <p:cNvSpPr/>
          <p:nvPr/>
        </p:nvSpPr>
        <p:spPr>
          <a:xfrm>
            <a:off x="9895046" y="5421392"/>
            <a:ext cx="3645218" cy="11383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Прогнозує труднощі у навчанні та рекомендує корегувальні дії ще до виникнення серйозних проблем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792" y="487799"/>
            <a:ext cx="8408908" cy="5217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00"/>
              </a:lnSpc>
              <a:buNone/>
            </a:pPr>
            <a:r>
              <a:rPr lang="en-US" sz="32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Приклад: Формула 1 і AI у STEM-навчанні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20792" y="1435060"/>
            <a:ext cx="6478072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Програма </a:t>
            </a:r>
            <a:r>
              <a:rPr lang="en-US" sz="13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F1 in Schools</a:t>
            </a: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використовує захоплення перегонами для залучення учнів до STEM-дисциплін: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20792" y="2162294"/>
            <a:ext cx="647807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аналізує дані телеметрії для оптимізації гоночних стратегій</a:t>
            </a: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20792" y="2508171"/>
            <a:ext cx="6478072" cy="2838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працюють з реальними даними для покращення аеродинаміки моделей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620792" y="2854047"/>
            <a:ext cx="6478072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200"/>
              </a:lnSpc>
              <a:buSzPct val="100000"/>
              <a:buChar char="•"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Освітні місії </a:t>
            </a:r>
            <a:r>
              <a:rPr lang="en-US" sz="13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"Pose Detect"</a:t>
            </a: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і </a:t>
            </a:r>
            <a:r>
              <a:rPr lang="en-US" sz="1350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"Speech Command"</a:t>
            </a: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навчають основам AI через інтерактивні завдання</a:t>
            </a:r>
            <a:endParaRPr lang="en-US" sz="135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157" y="1475065"/>
            <a:ext cx="6478072" cy="6478072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7539157" y="8152686"/>
            <a:ext cx="6478072" cy="5676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3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не лише здобувають технічні навички, але й розвивають командну роботу та критичне мислення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89447"/>
            <a:ext cx="98070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у програмуванні: Python та умови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472214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669030"/>
            <a:ext cx="301871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Формулювання задачі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164568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Учень описує проблему, яку потрібно вирішити за допомогою умовних операторів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002" y="2472214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66903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Допомога AI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164568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Google Bard чи ChatGPT пропонують варіанти рішення та пояснюють логіку коду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4279" y="2472214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669030"/>
            <a:ext cx="3839647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Налагодження та оптимізація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516517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Учень аналізує код, шукає помилки та вдосконалює рішення з підказками AI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1700212" y="6174105"/>
            <a:ext cx="1209246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Цей підхід розвиває не лише програмістські навички, але й аналітичне мислення та здатність формулювати задачі. AI виступає як наставник, а не просто інструмент для копіювання готових рішень.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1502" y="642342"/>
            <a:ext cx="7513796" cy="13699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50"/>
              </a:lnSpc>
              <a:buNone/>
            </a:pPr>
            <a:r>
              <a:rPr lang="en-US" sz="43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Проектне навчання з AI у STEM</a:t>
            </a:r>
            <a:endParaRPr lang="en-US" sz="4300" dirty="0"/>
          </a:p>
        </p:txBody>
      </p:sp>
      <p:sp>
        <p:nvSpPr>
          <p:cNvPr id="4" name="Shape 1"/>
          <p:cNvSpPr/>
          <p:nvPr/>
        </p:nvSpPr>
        <p:spPr>
          <a:xfrm>
            <a:off x="6301502" y="2361605"/>
            <a:ext cx="523994" cy="523994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2D4DF2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399074" y="2418040"/>
            <a:ext cx="328732" cy="411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1</a:t>
            </a:r>
            <a:endParaRPr lang="en-US" sz="2550" dirty="0"/>
          </a:p>
        </p:txBody>
      </p:sp>
      <p:sp>
        <p:nvSpPr>
          <p:cNvPr id="6" name="Text 3"/>
          <p:cNvSpPr/>
          <p:nvPr/>
        </p:nvSpPr>
        <p:spPr>
          <a:xfrm>
            <a:off x="7058382" y="2441615"/>
            <a:ext cx="3560088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Міждисциплінарні проекти</a:t>
            </a:r>
            <a:endParaRPr lang="en-US" sz="2150" dirty="0"/>
          </a:p>
        </p:txBody>
      </p:sp>
      <p:sp>
        <p:nvSpPr>
          <p:cNvPr id="7" name="Text 4"/>
          <p:cNvSpPr/>
          <p:nvPr/>
        </p:nvSpPr>
        <p:spPr>
          <a:xfrm>
            <a:off x="7058382" y="2923699"/>
            <a:ext cx="6756916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об'єднує різні дисципліни, дозволяючи учням працювати над комплексними проблемами реального світу</a:t>
            </a:r>
            <a:endParaRPr lang="en-US" sz="1800" dirty="0"/>
          </a:p>
        </p:txBody>
      </p:sp>
      <p:sp>
        <p:nvSpPr>
          <p:cNvPr id="8" name="Shape 5"/>
          <p:cNvSpPr/>
          <p:nvPr/>
        </p:nvSpPr>
        <p:spPr>
          <a:xfrm>
            <a:off x="6301502" y="4134564"/>
            <a:ext cx="523994" cy="523994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018CE1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6399074" y="4191000"/>
            <a:ext cx="328732" cy="411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2</a:t>
            </a:r>
            <a:endParaRPr lang="en-US" sz="2550" dirty="0"/>
          </a:p>
        </p:txBody>
      </p:sp>
      <p:sp>
        <p:nvSpPr>
          <p:cNvPr id="10" name="Text 7"/>
          <p:cNvSpPr/>
          <p:nvPr/>
        </p:nvSpPr>
        <p:spPr>
          <a:xfrm>
            <a:off x="7058382" y="4214574"/>
            <a:ext cx="2740104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Екологічні рішення</a:t>
            </a:r>
            <a:endParaRPr lang="en-US" sz="2150" dirty="0"/>
          </a:p>
        </p:txBody>
      </p:sp>
      <p:sp>
        <p:nvSpPr>
          <p:cNvPr id="11" name="Text 8"/>
          <p:cNvSpPr/>
          <p:nvPr/>
        </p:nvSpPr>
        <p:spPr>
          <a:xfrm>
            <a:off x="7058382" y="4696658"/>
            <a:ext cx="6756916" cy="1117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аналізують екологічні дані за допомогою AI, прогнозують тенденції та розробляють інноваційні рішення для сталого розвитку</a:t>
            </a:r>
            <a:endParaRPr lang="en-US" sz="1800" dirty="0"/>
          </a:p>
        </p:txBody>
      </p:sp>
      <p:sp>
        <p:nvSpPr>
          <p:cNvPr id="12" name="Shape 9"/>
          <p:cNvSpPr/>
          <p:nvPr/>
        </p:nvSpPr>
        <p:spPr>
          <a:xfrm>
            <a:off x="6301502" y="6280071"/>
            <a:ext cx="523994" cy="523994"/>
          </a:xfrm>
          <a:prstGeom prst="roundRect">
            <a:avLst>
              <a:gd name="adj" fmla="val 66674"/>
            </a:avLst>
          </a:prstGeom>
          <a:solidFill>
            <a:srgbClr val="F3F3FF"/>
          </a:solidFill>
          <a:ln w="22860">
            <a:solidFill>
              <a:srgbClr val="DA33BF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6399074" y="6336506"/>
            <a:ext cx="328732" cy="411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50"/>
              </a:lnSpc>
              <a:buNone/>
            </a:pPr>
            <a:r>
              <a:rPr lang="en-US" sz="25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3</a:t>
            </a:r>
            <a:endParaRPr lang="en-US" sz="2550" dirty="0"/>
          </a:p>
        </p:txBody>
      </p:sp>
      <p:sp>
        <p:nvSpPr>
          <p:cNvPr id="14" name="Text 11"/>
          <p:cNvSpPr/>
          <p:nvPr/>
        </p:nvSpPr>
        <p:spPr>
          <a:xfrm>
            <a:off x="7058382" y="6360081"/>
            <a:ext cx="2836783" cy="342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5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Розвиток колаборації</a:t>
            </a:r>
            <a:endParaRPr lang="en-US" sz="2150" dirty="0"/>
          </a:p>
        </p:txBody>
      </p:sp>
      <p:sp>
        <p:nvSpPr>
          <p:cNvPr id="15" name="Text 12"/>
          <p:cNvSpPr/>
          <p:nvPr/>
        </p:nvSpPr>
        <p:spPr>
          <a:xfrm>
            <a:off x="7058382" y="6842165"/>
            <a:ext cx="6756916" cy="7450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AI-інструменти сприяють ефективній співпраці, допомагаючи командам організувати роботу та обмінюватися ідеями</a:t>
            </a:r>
            <a:endParaRPr lang="en-US" sz="1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28782"/>
            <a:ext cx="12675275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 для океанічних досліджень: STEM і екологія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060972"/>
            <a:ext cx="4831556" cy="4831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260783" y="2007156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Програма </a:t>
            </a:r>
            <a:r>
              <a:rPr lang="en-US" sz="1850" b="1" dirty="0">
                <a:solidFill>
                  <a:srgbClr val="2D4DF2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"AI для океанів"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залучає молодь до збереження морських екосистем: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6260783" y="2988588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Учні програмують підводних роботів для збору даних про забруднення та біорізноманіття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6260783" y="3838337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аналізує зібрані дані, виявляючи закономірності та прогнозуючи зміни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6260783" y="4688086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За допомогою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Google Teachable Machine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створюються моделі для ідентифікації морських видів</a:t>
            </a:r>
            <a:endParaRPr lang="en-US" sz="1850" dirty="0"/>
          </a:p>
        </p:txBody>
      </p:sp>
      <p:sp>
        <p:nvSpPr>
          <p:cNvPr id="8" name="Text 5"/>
          <p:cNvSpPr/>
          <p:nvPr/>
        </p:nvSpPr>
        <p:spPr>
          <a:xfrm>
            <a:off x="6260783" y="5537835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Інтеграція з </a:t>
            </a:r>
            <a:r>
              <a:rPr lang="en-US" sz="1850" dirty="0">
                <a:solidFill>
                  <a:srgbClr val="018CE1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Scratch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дозволяє створювати інтерактивні симуляції екосистем</a:t>
            </a:r>
            <a:endParaRPr lang="en-US" sz="1850" dirty="0"/>
          </a:p>
        </p:txBody>
      </p:sp>
      <p:sp>
        <p:nvSpPr>
          <p:cNvPr id="9" name="Text 6"/>
          <p:cNvSpPr/>
          <p:nvPr/>
        </p:nvSpPr>
        <p:spPr>
          <a:xfrm>
            <a:off x="6260783" y="6519267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Ця ініціатива поєднує програмування, екологію та громадянську відповідальність.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38664"/>
            <a:ext cx="1021758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AI-генеровані плани уроків для STEM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33433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Формування цілей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829878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AI аналізує освітні стандарти та визначає ключові компетенції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2666286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233433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Адаптація змісту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2829878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Створення матеріалів під конкретну аудиторію та наявні ресурси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052048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4780955"/>
            <a:ext cx="302942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Розробка активностей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27649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Генерація інтерактивних завдань, експериментів та проектів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262920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478095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Оцінювання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276493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Різноманітні методи для вимірювання прогресу та розуміння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1921431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4877157"/>
            <a:ext cx="358140" cy="447675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1714500" y="6724769"/>
            <a:ext cx="12078176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Учителі отримують не лише готові плани, але й обґрунтування кожного елемента з науково-педагогічної точки зору. Це дозволяє економити до </a:t>
            </a:r>
            <a:r>
              <a:rPr lang="en-US" sz="1850" b="1" dirty="0">
                <a:solidFill>
                  <a:srgbClr val="DA33BF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40% часу</a:t>
            </a:r>
            <a:r>
              <a:rPr lang="en-US" sz="185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 на підготовку та покращувати якість навчання.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202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61643" y="3493770"/>
            <a:ext cx="6832283" cy="640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00002E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Виклики та етика AI у STEM</a:t>
            </a:r>
            <a:endParaRPr lang="en-US" sz="4000" dirty="0"/>
          </a:p>
        </p:txBody>
      </p:sp>
      <p:sp>
        <p:nvSpPr>
          <p:cNvPr id="4" name="Text 1"/>
          <p:cNvSpPr/>
          <p:nvPr/>
        </p:nvSpPr>
        <p:spPr>
          <a:xfrm>
            <a:off x="761643" y="4677728"/>
            <a:ext cx="4571048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Етичні аспекти, що потребують уваги</a:t>
            </a:r>
            <a:endParaRPr lang="en-US" sz="2000" dirty="0"/>
          </a:p>
        </p:txBody>
      </p:sp>
      <p:sp>
        <p:nvSpPr>
          <p:cNvPr id="5" name="Text 2"/>
          <p:cNvSpPr/>
          <p:nvPr/>
        </p:nvSpPr>
        <p:spPr>
          <a:xfrm>
            <a:off x="761643" y="5215176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Приватність даних учнів при використанні AI-систем</a:t>
            </a:r>
            <a:endParaRPr lang="en-US" sz="1700" dirty="0"/>
          </a:p>
        </p:txBody>
      </p:sp>
      <p:sp>
        <p:nvSpPr>
          <p:cNvPr id="6" name="Text 3"/>
          <p:cNvSpPr/>
          <p:nvPr/>
        </p:nvSpPr>
        <p:spPr>
          <a:xfrm>
            <a:off x="761643" y="5639395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Алгоритмічні упередження, що можуть посилювати нерівність</a:t>
            </a:r>
            <a:endParaRPr lang="en-US" sz="1700" dirty="0"/>
          </a:p>
        </p:txBody>
      </p:sp>
      <p:sp>
        <p:nvSpPr>
          <p:cNvPr id="7" name="Text 4"/>
          <p:cNvSpPr/>
          <p:nvPr/>
        </p:nvSpPr>
        <p:spPr>
          <a:xfrm>
            <a:off x="761643" y="6063615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Баланс між автоматизацією та розвитком самостійності</a:t>
            </a:r>
            <a:endParaRPr lang="en-US" sz="1700" dirty="0"/>
          </a:p>
        </p:txBody>
      </p:sp>
      <p:sp>
        <p:nvSpPr>
          <p:cNvPr id="8" name="Text 5"/>
          <p:cNvSpPr/>
          <p:nvPr/>
        </p:nvSpPr>
        <p:spPr>
          <a:xfrm>
            <a:off x="761643" y="6487835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Прозорість AI-рішень в освітньому процесі</a:t>
            </a:r>
            <a:endParaRPr lang="en-US" sz="1700" dirty="0"/>
          </a:p>
        </p:txBody>
      </p:sp>
      <p:sp>
        <p:nvSpPr>
          <p:cNvPr id="9" name="Text 6"/>
          <p:cNvSpPr/>
          <p:nvPr/>
        </p:nvSpPr>
        <p:spPr>
          <a:xfrm>
            <a:off x="7588210" y="4677728"/>
            <a:ext cx="3173849" cy="3199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D4DF2"/>
                </a:solidFill>
                <a:latin typeface="Nunito Semi Bold" pitchFamily="34" charset="0"/>
                <a:ea typeface="Nunito Semi Bold" pitchFamily="34" charset="-122"/>
                <a:cs typeface="Nunito Semi Bold" pitchFamily="34" charset="-120"/>
              </a:rPr>
              <a:t>Формування AI-мислення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7588210" y="5215176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Нова компетенція, що поєднує:</a:t>
            </a:r>
            <a:endParaRPr lang="en-US" sz="1700" dirty="0"/>
          </a:p>
        </p:txBody>
      </p:sp>
      <p:sp>
        <p:nvSpPr>
          <p:cNvPr id="11" name="Text 8"/>
          <p:cNvSpPr/>
          <p:nvPr/>
        </p:nvSpPr>
        <p:spPr>
          <a:xfrm>
            <a:off x="7588210" y="5759053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Критичне оцінювання результатів, отриманих від AI</a:t>
            </a:r>
            <a:endParaRPr lang="en-US" sz="1700" dirty="0"/>
          </a:p>
        </p:txBody>
      </p:sp>
      <p:sp>
        <p:nvSpPr>
          <p:cNvPr id="12" name="Text 9"/>
          <p:cNvSpPr/>
          <p:nvPr/>
        </p:nvSpPr>
        <p:spPr>
          <a:xfrm>
            <a:off x="7588210" y="6183273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Розуміння соціальних наслідків впровадження технологій</a:t>
            </a:r>
            <a:endParaRPr lang="en-US" sz="1700" dirty="0"/>
          </a:p>
        </p:txBody>
      </p:sp>
      <p:sp>
        <p:nvSpPr>
          <p:cNvPr id="13" name="Text 10"/>
          <p:cNvSpPr/>
          <p:nvPr/>
        </p:nvSpPr>
        <p:spPr>
          <a:xfrm>
            <a:off x="7588210" y="6607492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Здатність ефективно взаємодіяти з AI-системами</a:t>
            </a:r>
            <a:endParaRPr lang="en-US" sz="1700" dirty="0"/>
          </a:p>
        </p:txBody>
      </p:sp>
      <p:sp>
        <p:nvSpPr>
          <p:cNvPr id="14" name="Text 11"/>
          <p:cNvSpPr/>
          <p:nvPr/>
        </p:nvSpPr>
        <p:spPr>
          <a:xfrm>
            <a:off x="7588210" y="7031712"/>
            <a:ext cx="6288167" cy="3481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lang="en-US" sz="1700" dirty="0">
                <a:solidFill>
                  <a:srgbClr val="00002E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Навички етичного використання AI у дослідженнях</a:t>
            </a:r>
            <a:endParaRPr lang="en-US" sz="17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іхоть">
  <a:themeElements>
    <a:clrScheme name="Віхоть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Віхоть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іхоть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662</Words>
  <Application>Microsoft Office PowerPoint</Application>
  <PresentationFormat>Довільний</PresentationFormat>
  <Paragraphs>88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6" baseType="lpstr">
      <vt:lpstr>Century Gothic</vt:lpstr>
      <vt:lpstr>Arial</vt:lpstr>
      <vt:lpstr>Nunito Semi Bold</vt:lpstr>
      <vt:lpstr>PT Sans</vt:lpstr>
      <vt:lpstr>Wingdings 3</vt:lpstr>
      <vt:lpstr>Віхоть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User</cp:lastModifiedBy>
  <cp:revision>2</cp:revision>
  <dcterms:created xsi:type="dcterms:W3CDTF">2025-09-06T05:40:56Z</dcterms:created>
  <dcterms:modified xsi:type="dcterms:W3CDTF">2025-09-06T05:56:41Z</dcterms:modified>
</cp:coreProperties>
</file>