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1" r:id="rId3"/>
    <p:sldId id="281" r:id="rId4"/>
    <p:sldId id="282" r:id="rId5"/>
    <p:sldId id="272" r:id="rId6"/>
    <p:sldId id="274" r:id="rId7"/>
    <p:sldId id="275" r:id="rId8"/>
    <p:sldId id="279" r:id="rId9"/>
    <p:sldId id="280" r:id="rId10"/>
    <p:sldId id="259" r:id="rId11"/>
    <p:sldId id="260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E26"/>
    <a:srgbClr val="993366"/>
    <a:srgbClr val="99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7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92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3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1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0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8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2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2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5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F966-BE50-4E0D-A098-6220863DF987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8EF3-6AFF-43B3-B4BE-FE5C93E68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4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gcetalon.org.ua/wp-content/uploads/2018/05/selo_cover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romprylad.ua/u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</a:br>
            <a:r>
              <a:rPr lang="uk-UA" sz="3600" b="1" dirty="0">
                <a:solidFill>
                  <a:srgbClr val="C0000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/>
            </a:r>
            <a:br>
              <a:rPr lang="uk-UA" sz="3600" b="1" dirty="0">
                <a:solidFill>
                  <a:srgbClr val="C0000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</a:br>
            <a:r>
              <a:rPr lang="uk-UA" sz="36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5.2. </a:t>
            </a:r>
            <a:r>
              <a:rPr lang="uk-UA" sz="3600" b="1" i="1" dirty="0" smtClean="0">
                <a:solidFill>
                  <a:srgbClr val="993366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НОВІ </a:t>
            </a:r>
            <a:r>
              <a:rPr lang="uk-UA" sz="3600" b="1" i="1" dirty="0" smtClean="0">
                <a:solidFill>
                  <a:srgbClr val="993366"/>
                </a:solidFill>
                <a:latin typeface="Bookman Old Style" panose="02050604050505020204" pitchFamily="18" charset="0"/>
                <a:cs typeface="Aharoni" panose="02010803020104030203" pitchFamily="2" charset="-79"/>
              </a:rPr>
              <a:t>ІНСТРУМЕНТИ ЗБЕРЕЖЕННЯ Й РОЗВИТКУ ІСНУЮЧИХ ПІДПРИЄМСТВ</a:t>
            </a:r>
            <a:endParaRPr lang="ru-RU" sz="3600" b="1" i="1" dirty="0">
              <a:solidFill>
                <a:srgbClr val="99336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9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071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Соціальне підприємництво - це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838200" y="3585796"/>
            <a:ext cx="1051560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/>
            </a:r>
            <a:b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538514"/>
            <a:ext cx="10163629" cy="3254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-342900">
              <a:lnSpc>
                <a:spcPct val="96000"/>
              </a:lnSpc>
              <a:spcAft>
                <a:spcPts val="105"/>
              </a:spcAft>
            </a:pP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«…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процес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, за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допомогою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якого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громадяни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створюють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або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трансформують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підприємства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чи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установи для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вирішення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таких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соціальних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rgbClr val="B43E26"/>
              </a:solidFill>
              <a:latin typeface="Bookman Old Style" panose="0205060405050502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9250" indent="-6350">
              <a:lnSpc>
                <a:spcPct val="96000"/>
              </a:lnSpc>
              <a:spcAft>
                <a:spcPts val="305"/>
              </a:spcAft>
            </a:pP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проблем, як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бідність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неграмотність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деградація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довкілля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порушення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прав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людини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корупція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, з метою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покращення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життя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багатьох</a:t>
            </a:r>
            <a:r>
              <a:rPr lang="ru-RU" sz="2800" dirty="0">
                <a:solidFill>
                  <a:srgbClr val="B43E26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Calibri" panose="020F0502020204030204" pitchFamily="34" charset="0"/>
              </a:rPr>
              <a:t> людей»* </a:t>
            </a:r>
            <a:endParaRPr lang="ru-RU" sz="2800" dirty="0" smtClean="0">
              <a:solidFill>
                <a:srgbClr val="B43E26"/>
              </a:solidFill>
              <a:latin typeface="Bookman Old Style" panose="02050604050505020204" pitchFamily="18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349250" indent="-6350">
              <a:lnSpc>
                <a:spcPct val="96000"/>
              </a:lnSpc>
              <a:spcAft>
                <a:spcPts val="305"/>
              </a:spcAft>
            </a:pPr>
            <a:r>
              <a:rPr lang="ru-RU" sz="1600" dirty="0">
                <a:solidFill>
                  <a:srgbClr val="B43E26"/>
                </a:solidFill>
                <a:latin typeface="Bookman Old Style" panose="02050604050505020204" pitchFamily="18" charset="0"/>
              </a:rPr>
              <a:t>§ </a:t>
            </a:r>
            <a:r>
              <a:rPr lang="en-US" sz="1600" dirty="0">
                <a:solidFill>
                  <a:srgbClr val="B43E26"/>
                </a:solidFill>
                <a:latin typeface="Bookman Old Style" panose="02050604050505020204" pitchFamily="18" charset="0"/>
              </a:rPr>
              <a:t>*Bornstein D., Davis S. Social Entrepreneurship: What Everyone Needs to Know? – Oxford University Press. Kindle Edition, 2010. – P.1. </a:t>
            </a:r>
            <a:endParaRPr lang="ru-RU" sz="1600" dirty="0">
              <a:solidFill>
                <a:srgbClr val="B43E26"/>
              </a:solidFill>
              <a:latin typeface="Bookman Old Style" panose="02050604050505020204" pitchFamily="18" charset="0"/>
            </a:endParaRPr>
          </a:p>
          <a:p>
            <a:pPr marL="349250" indent="-6350">
              <a:lnSpc>
                <a:spcPct val="96000"/>
              </a:lnSpc>
              <a:spcAft>
                <a:spcPts val="305"/>
              </a:spcAft>
            </a:pPr>
            <a:endParaRPr lang="ru-RU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3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Autofit/>
          </a:bodyPr>
          <a:lstStyle/>
          <a:p>
            <a:endParaRPr lang="ru-RU" sz="900" b="1" i="1" dirty="0">
              <a:solidFill>
                <a:srgbClr val="9933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" name="Group 6514"/>
          <p:cNvGrpSpPr/>
          <p:nvPr/>
        </p:nvGrpSpPr>
        <p:grpSpPr>
          <a:xfrm>
            <a:off x="653144" y="410844"/>
            <a:ext cx="11953134" cy="6317933"/>
            <a:chOff x="0" y="0"/>
            <a:chExt cx="10762237" cy="6598919"/>
          </a:xfrm>
        </p:grpSpPr>
        <p:sp>
          <p:nvSpPr>
            <p:cNvPr id="9" name="Shape 198"/>
            <p:cNvSpPr/>
            <p:nvPr/>
          </p:nvSpPr>
          <p:spPr>
            <a:xfrm>
              <a:off x="97028" y="1171956"/>
              <a:ext cx="8193913" cy="0"/>
            </a:xfrm>
            <a:custGeom>
              <a:avLst/>
              <a:gdLst/>
              <a:ahLst/>
              <a:cxnLst/>
              <a:rect l="0" t="0" r="0" b="0"/>
              <a:pathLst>
                <a:path w="8193913">
                  <a:moveTo>
                    <a:pt x="0" y="0"/>
                  </a:moveTo>
                  <a:lnTo>
                    <a:pt x="8193913" y="0"/>
                  </a:lnTo>
                </a:path>
              </a:pathLst>
            </a:custGeom>
            <a:ln w="15875" cap="sq">
              <a:custDash>
                <a:ds d="125000" sp="125000"/>
              </a:custDash>
              <a:round/>
            </a:ln>
          </p:spPr>
          <p:style>
            <a:lnRef idx="1">
              <a:srgbClr val="8700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0" name="Picture 20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400288" cy="792480"/>
            </a:xfrm>
            <a:prstGeom prst="rect">
              <a:avLst/>
            </a:prstGeom>
          </p:spPr>
        </p:pic>
        <p:pic>
          <p:nvPicPr>
            <p:cNvPr id="11" name="Picture 20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27848" y="0"/>
              <a:ext cx="576072" cy="792480"/>
            </a:xfrm>
            <a:prstGeom prst="rect">
              <a:avLst/>
            </a:prstGeom>
          </p:spPr>
        </p:pic>
        <p:pic>
          <p:nvPicPr>
            <p:cNvPr id="12" name="Picture 20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04672" y="417576"/>
              <a:ext cx="4838700" cy="626364"/>
            </a:xfrm>
            <a:prstGeom prst="rect">
              <a:avLst/>
            </a:prstGeom>
          </p:spPr>
        </p:pic>
        <p:pic>
          <p:nvPicPr>
            <p:cNvPr id="13" name="Picture 20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268469" y="417576"/>
              <a:ext cx="455676" cy="626364"/>
            </a:xfrm>
            <a:prstGeom prst="rect">
              <a:avLst/>
            </a:prstGeom>
          </p:spPr>
        </p:pic>
        <p:pic>
          <p:nvPicPr>
            <p:cNvPr id="14" name="Picture 20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349240" y="417576"/>
              <a:ext cx="2240280" cy="626364"/>
            </a:xfrm>
            <a:prstGeom prst="rect">
              <a:avLst/>
            </a:prstGeom>
          </p:spPr>
        </p:pic>
        <p:pic>
          <p:nvPicPr>
            <p:cNvPr id="15" name="Picture 2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214616" y="417576"/>
              <a:ext cx="457200" cy="626364"/>
            </a:xfrm>
            <a:prstGeom prst="rect">
              <a:avLst/>
            </a:prstGeom>
          </p:spPr>
        </p:pic>
        <p:sp>
          <p:nvSpPr>
            <p:cNvPr id="16" name="Rectangle 211"/>
            <p:cNvSpPr/>
            <p:nvPr/>
          </p:nvSpPr>
          <p:spPr>
            <a:xfrm>
              <a:off x="221590" y="198126"/>
              <a:ext cx="10540647" cy="45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 smtClean="0">
                  <a:solidFill>
                    <a:srgbClr val="87003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?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212"/>
            <p:cNvSpPr/>
            <p:nvPr/>
          </p:nvSpPr>
          <p:spPr>
            <a:xfrm>
              <a:off x="8150987" y="198126"/>
              <a:ext cx="138375" cy="45866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>
                  <a:solidFill>
                    <a:srgbClr val="87003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213"/>
            <p:cNvSpPr/>
            <p:nvPr/>
          </p:nvSpPr>
          <p:spPr>
            <a:xfrm>
              <a:off x="980821" y="573384"/>
              <a:ext cx="5934822" cy="36024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14"/>
            <p:cNvSpPr/>
            <p:nvPr/>
          </p:nvSpPr>
          <p:spPr>
            <a:xfrm>
              <a:off x="5445252" y="573384"/>
              <a:ext cx="108681" cy="36024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b="1">
                  <a:solidFill>
                    <a:srgbClr val="87003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6482"/>
            <p:cNvSpPr/>
            <p:nvPr/>
          </p:nvSpPr>
          <p:spPr>
            <a:xfrm>
              <a:off x="5652641" y="573384"/>
              <a:ext cx="2143955" cy="36024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6480"/>
            <p:cNvSpPr/>
            <p:nvPr/>
          </p:nvSpPr>
          <p:spPr>
            <a:xfrm>
              <a:off x="5526024" y="573384"/>
              <a:ext cx="168401" cy="36024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6481"/>
            <p:cNvSpPr/>
            <p:nvPr/>
          </p:nvSpPr>
          <p:spPr>
            <a:xfrm>
              <a:off x="7264637" y="573384"/>
              <a:ext cx="168401" cy="36024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16"/>
            <p:cNvSpPr/>
            <p:nvPr/>
          </p:nvSpPr>
          <p:spPr>
            <a:xfrm>
              <a:off x="7391654" y="573384"/>
              <a:ext cx="108681" cy="36024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200" b="1">
                  <a:solidFill>
                    <a:srgbClr val="870038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Picture 22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596640" y="1252728"/>
              <a:ext cx="3323845" cy="3323844"/>
            </a:xfrm>
            <a:prstGeom prst="rect">
              <a:avLst/>
            </a:prstGeom>
          </p:spPr>
        </p:pic>
        <p:sp>
          <p:nvSpPr>
            <p:cNvPr id="25" name="Rectangle 221"/>
            <p:cNvSpPr/>
            <p:nvPr/>
          </p:nvSpPr>
          <p:spPr>
            <a:xfrm>
              <a:off x="4213607" y="1875418"/>
              <a:ext cx="2779104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СОЦІАЛЬНИЙ ВИМІР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22"/>
            <p:cNvSpPr/>
            <p:nvPr/>
          </p:nvSpPr>
          <p:spPr>
            <a:xfrm>
              <a:off x="6304788" y="1839547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23"/>
            <p:cNvSpPr/>
            <p:nvPr/>
          </p:nvSpPr>
          <p:spPr>
            <a:xfrm>
              <a:off x="4353814" y="2166502"/>
              <a:ext cx="2480409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Наявність виразної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24"/>
            <p:cNvSpPr/>
            <p:nvPr/>
          </p:nvSpPr>
          <p:spPr>
            <a:xfrm>
              <a:off x="4506214" y="2376814"/>
              <a:ext cx="2002173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соціальної мети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25"/>
            <p:cNvSpPr/>
            <p:nvPr/>
          </p:nvSpPr>
          <p:spPr>
            <a:xfrm>
              <a:off x="6012181" y="2340943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26"/>
            <p:cNvSpPr/>
            <p:nvPr/>
          </p:nvSpPr>
          <p:spPr>
            <a:xfrm>
              <a:off x="4387343" y="2669454"/>
              <a:ext cx="2390724" cy="2537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Сфера діяльності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27"/>
            <p:cNvSpPr/>
            <p:nvPr/>
          </p:nvSpPr>
          <p:spPr>
            <a:xfrm>
              <a:off x="4524502" y="2879988"/>
              <a:ext cx="2028323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неприбуткових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228"/>
            <p:cNvSpPr/>
            <p:nvPr/>
          </p:nvSpPr>
          <p:spPr>
            <a:xfrm>
              <a:off x="4721352" y="3090300"/>
              <a:ext cx="1428506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організацій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29"/>
            <p:cNvSpPr/>
            <p:nvPr/>
          </p:nvSpPr>
          <p:spPr>
            <a:xfrm>
              <a:off x="5795772" y="3054429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Picture 23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764024" y="3275075"/>
              <a:ext cx="3323844" cy="3323844"/>
            </a:xfrm>
            <a:prstGeom prst="rect">
              <a:avLst/>
            </a:prstGeom>
          </p:spPr>
        </p:pic>
        <p:sp>
          <p:nvSpPr>
            <p:cNvPr id="35" name="Rectangle 232"/>
            <p:cNvSpPr/>
            <p:nvPr/>
          </p:nvSpPr>
          <p:spPr>
            <a:xfrm>
              <a:off x="5905246" y="3973966"/>
              <a:ext cx="2370690" cy="2533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УПРАВЛІНСЬКИЙ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233"/>
            <p:cNvSpPr/>
            <p:nvPr/>
          </p:nvSpPr>
          <p:spPr>
            <a:xfrm>
              <a:off x="6441695" y="4184278"/>
              <a:ext cx="868588" cy="2533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ВИМІР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234"/>
            <p:cNvSpPr/>
            <p:nvPr/>
          </p:nvSpPr>
          <p:spPr>
            <a:xfrm>
              <a:off x="7095490" y="4148407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235"/>
            <p:cNvSpPr/>
            <p:nvPr/>
          </p:nvSpPr>
          <p:spPr>
            <a:xfrm>
              <a:off x="5809234" y="4475362"/>
              <a:ext cx="2628139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Існування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r>
                <a:rPr lang="ru-RU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обмежень</a:t>
              </a:r>
              <a:r>
                <a:rPr lang="ru-RU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236"/>
            <p:cNvSpPr/>
            <p:nvPr/>
          </p:nvSpPr>
          <p:spPr>
            <a:xfrm>
              <a:off x="6219190" y="4685674"/>
              <a:ext cx="1537147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на розподіл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237"/>
            <p:cNvSpPr/>
            <p:nvPr/>
          </p:nvSpPr>
          <p:spPr>
            <a:xfrm>
              <a:off x="6328919" y="4895986"/>
              <a:ext cx="1170248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прибутків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238"/>
            <p:cNvSpPr/>
            <p:nvPr/>
          </p:nvSpPr>
          <p:spPr>
            <a:xfrm>
              <a:off x="7209790" y="4860115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239"/>
            <p:cNvSpPr/>
            <p:nvPr/>
          </p:nvSpPr>
          <p:spPr>
            <a:xfrm>
              <a:off x="6235954" y="5188626"/>
              <a:ext cx="1494641" cy="2537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Інклюзивне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240"/>
            <p:cNvSpPr/>
            <p:nvPr/>
          </p:nvSpPr>
          <p:spPr>
            <a:xfrm>
              <a:off x="6254243" y="5399185"/>
              <a:ext cx="1368121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управління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241"/>
            <p:cNvSpPr/>
            <p:nvPr/>
          </p:nvSpPr>
          <p:spPr>
            <a:xfrm>
              <a:off x="7282943" y="5363314"/>
              <a:ext cx="74898" cy="3000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242"/>
            <p:cNvSpPr/>
            <p:nvPr/>
          </p:nvSpPr>
          <p:spPr>
            <a:xfrm>
              <a:off x="6097270" y="5691794"/>
              <a:ext cx="1860105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Організаційна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243"/>
            <p:cNvSpPr/>
            <p:nvPr/>
          </p:nvSpPr>
          <p:spPr>
            <a:xfrm>
              <a:off x="6263386" y="5902105"/>
              <a:ext cx="1345745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автономія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244"/>
            <p:cNvSpPr/>
            <p:nvPr/>
          </p:nvSpPr>
          <p:spPr>
            <a:xfrm>
              <a:off x="7275322" y="5866234"/>
              <a:ext cx="74898" cy="30004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8" name="Picture 24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2427732" y="3275075"/>
              <a:ext cx="3323844" cy="3323844"/>
            </a:xfrm>
            <a:prstGeom prst="rect">
              <a:avLst/>
            </a:prstGeom>
          </p:spPr>
        </p:pic>
        <p:sp>
          <p:nvSpPr>
            <p:cNvPr id="49" name="Rectangle 247"/>
            <p:cNvSpPr/>
            <p:nvPr/>
          </p:nvSpPr>
          <p:spPr>
            <a:xfrm>
              <a:off x="2830703" y="4032485"/>
              <a:ext cx="2440270" cy="2229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ПІДПРИЄМНИЦЬКИЙ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248"/>
            <p:cNvSpPr/>
            <p:nvPr/>
          </p:nvSpPr>
          <p:spPr>
            <a:xfrm>
              <a:off x="4665853" y="3978862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249"/>
            <p:cNvSpPr/>
            <p:nvPr/>
          </p:nvSpPr>
          <p:spPr>
            <a:xfrm>
              <a:off x="3420491" y="4225045"/>
              <a:ext cx="868588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ВИМІР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250"/>
            <p:cNvSpPr/>
            <p:nvPr/>
          </p:nvSpPr>
          <p:spPr>
            <a:xfrm>
              <a:off x="4074287" y="4189174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251"/>
            <p:cNvSpPr/>
            <p:nvPr/>
          </p:nvSpPr>
          <p:spPr>
            <a:xfrm>
              <a:off x="3133979" y="4516129"/>
              <a:ext cx="1706174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Безперервна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252"/>
            <p:cNvSpPr/>
            <p:nvPr/>
          </p:nvSpPr>
          <p:spPr>
            <a:xfrm>
              <a:off x="3220847" y="4726441"/>
              <a:ext cx="1475144" cy="2533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економічна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253"/>
            <p:cNvSpPr/>
            <p:nvPr/>
          </p:nvSpPr>
          <p:spPr>
            <a:xfrm>
              <a:off x="3269615" y="4936912"/>
              <a:ext cx="1270823" cy="2537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діяльність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254"/>
            <p:cNvSpPr/>
            <p:nvPr/>
          </p:nvSpPr>
          <p:spPr>
            <a:xfrm>
              <a:off x="4225163" y="4900988"/>
              <a:ext cx="75011" cy="3010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255"/>
            <p:cNvSpPr/>
            <p:nvPr/>
          </p:nvSpPr>
          <p:spPr>
            <a:xfrm>
              <a:off x="3420491" y="5229717"/>
              <a:ext cx="945957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Сфера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256"/>
            <p:cNvSpPr/>
            <p:nvPr/>
          </p:nvSpPr>
          <p:spPr>
            <a:xfrm>
              <a:off x="2995295" y="5440029"/>
              <a:ext cx="2077386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функціонування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257"/>
            <p:cNvSpPr/>
            <p:nvPr/>
          </p:nvSpPr>
          <p:spPr>
            <a:xfrm>
              <a:off x="3083687" y="5650341"/>
              <a:ext cx="1839616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традиційного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258"/>
            <p:cNvSpPr/>
            <p:nvPr/>
          </p:nvSpPr>
          <p:spPr>
            <a:xfrm>
              <a:off x="2964815" y="5860653"/>
              <a:ext cx="2083317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підприємництва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259"/>
            <p:cNvSpPr/>
            <p:nvPr/>
          </p:nvSpPr>
          <p:spPr>
            <a:xfrm>
              <a:off x="4531741" y="5824782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2" name="Picture 261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117092" y="2023872"/>
              <a:ext cx="1491996" cy="457200"/>
            </a:xfrm>
            <a:prstGeom prst="rect">
              <a:avLst/>
            </a:prstGeom>
          </p:spPr>
        </p:pic>
        <p:pic>
          <p:nvPicPr>
            <p:cNvPr id="63" name="Picture 26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749808" y="2267712"/>
              <a:ext cx="2226564" cy="457200"/>
            </a:xfrm>
            <a:prstGeom prst="rect">
              <a:avLst/>
            </a:prstGeom>
          </p:spPr>
        </p:pic>
        <p:pic>
          <p:nvPicPr>
            <p:cNvPr id="64" name="Picture 265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2702052" y="2267712"/>
              <a:ext cx="330708" cy="457200"/>
            </a:xfrm>
            <a:prstGeom prst="rect">
              <a:avLst/>
            </a:prstGeom>
          </p:spPr>
        </p:pic>
        <p:sp>
          <p:nvSpPr>
            <p:cNvPr id="65" name="Rectangle 266"/>
            <p:cNvSpPr/>
            <p:nvPr/>
          </p:nvSpPr>
          <p:spPr>
            <a:xfrm>
              <a:off x="1245362" y="2142118"/>
              <a:ext cx="1618561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СОЦІАЛЬНЕ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267"/>
            <p:cNvSpPr/>
            <p:nvPr/>
          </p:nvSpPr>
          <p:spPr>
            <a:xfrm>
              <a:off x="2463419" y="2106247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268"/>
            <p:cNvSpPr/>
            <p:nvPr/>
          </p:nvSpPr>
          <p:spPr>
            <a:xfrm>
              <a:off x="878129" y="2385958"/>
              <a:ext cx="2596059" cy="25339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ПІДПРИЄМНИЦТВО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269"/>
            <p:cNvSpPr/>
            <p:nvPr/>
          </p:nvSpPr>
          <p:spPr>
            <a:xfrm>
              <a:off x="2830703" y="2350087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Shape 270"/>
            <p:cNvSpPr/>
            <p:nvPr/>
          </p:nvSpPr>
          <p:spPr>
            <a:xfrm>
              <a:off x="5202301" y="4155186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Shape 271"/>
            <p:cNvSpPr/>
            <p:nvPr/>
          </p:nvSpPr>
          <p:spPr>
            <a:xfrm>
              <a:off x="5133594" y="4122293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272"/>
            <p:cNvSpPr/>
            <p:nvPr/>
          </p:nvSpPr>
          <p:spPr>
            <a:xfrm>
              <a:off x="5064760" y="4089527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2" name="Shape 273"/>
            <p:cNvSpPr/>
            <p:nvPr/>
          </p:nvSpPr>
          <p:spPr>
            <a:xfrm>
              <a:off x="4996053" y="4056634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638"/>
                  </a:lnTo>
                  <a:lnTo>
                    <a:pt x="51562" y="41783"/>
                  </a:lnTo>
                  <a:lnTo>
                    <a:pt x="0" y="17272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3" name="Shape 274"/>
            <p:cNvSpPr/>
            <p:nvPr/>
          </p:nvSpPr>
          <p:spPr>
            <a:xfrm>
              <a:off x="4927219" y="4023868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4" name="Shape 275"/>
            <p:cNvSpPr/>
            <p:nvPr/>
          </p:nvSpPr>
          <p:spPr>
            <a:xfrm>
              <a:off x="4858512" y="3990976"/>
              <a:ext cx="59690" cy="41910"/>
            </a:xfrm>
            <a:custGeom>
              <a:avLst/>
              <a:gdLst/>
              <a:ahLst/>
              <a:cxnLst/>
              <a:rect l="0" t="0" r="0" b="0"/>
              <a:pathLst>
                <a:path w="59690" h="41910">
                  <a:moveTo>
                    <a:pt x="8128" y="0"/>
                  </a:moveTo>
                  <a:lnTo>
                    <a:pt x="59690" y="24638"/>
                  </a:lnTo>
                  <a:lnTo>
                    <a:pt x="51562" y="41910"/>
                  </a:lnTo>
                  <a:lnTo>
                    <a:pt x="0" y="17272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5" name="Shape 276"/>
            <p:cNvSpPr/>
            <p:nvPr/>
          </p:nvSpPr>
          <p:spPr>
            <a:xfrm>
              <a:off x="4789678" y="3958209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6" name="Shape 277"/>
            <p:cNvSpPr/>
            <p:nvPr/>
          </p:nvSpPr>
          <p:spPr>
            <a:xfrm>
              <a:off x="4720971" y="3925316"/>
              <a:ext cx="59690" cy="41910"/>
            </a:xfrm>
            <a:custGeom>
              <a:avLst/>
              <a:gdLst/>
              <a:ahLst/>
              <a:cxnLst/>
              <a:rect l="0" t="0" r="0" b="0"/>
              <a:pathLst>
                <a:path w="59690" h="41910">
                  <a:moveTo>
                    <a:pt x="8128" y="0"/>
                  </a:moveTo>
                  <a:lnTo>
                    <a:pt x="59690" y="24638"/>
                  </a:lnTo>
                  <a:lnTo>
                    <a:pt x="51562" y="41910"/>
                  </a:lnTo>
                  <a:lnTo>
                    <a:pt x="0" y="17272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7" name="Shape 278"/>
            <p:cNvSpPr/>
            <p:nvPr/>
          </p:nvSpPr>
          <p:spPr>
            <a:xfrm>
              <a:off x="4652137" y="3892551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279"/>
            <p:cNvSpPr/>
            <p:nvPr/>
          </p:nvSpPr>
          <p:spPr>
            <a:xfrm>
              <a:off x="4583431" y="3859784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9" name="Shape 280"/>
            <p:cNvSpPr/>
            <p:nvPr/>
          </p:nvSpPr>
          <p:spPr>
            <a:xfrm>
              <a:off x="4514596" y="3826891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0" name="Shape 281"/>
            <p:cNvSpPr/>
            <p:nvPr/>
          </p:nvSpPr>
          <p:spPr>
            <a:xfrm>
              <a:off x="4445889" y="3794126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1" name="Shape 282"/>
            <p:cNvSpPr/>
            <p:nvPr/>
          </p:nvSpPr>
          <p:spPr>
            <a:xfrm>
              <a:off x="4377056" y="3761232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2" name="Shape 283"/>
            <p:cNvSpPr/>
            <p:nvPr/>
          </p:nvSpPr>
          <p:spPr>
            <a:xfrm>
              <a:off x="4308348" y="3728466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128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3" name="Shape 284"/>
            <p:cNvSpPr/>
            <p:nvPr/>
          </p:nvSpPr>
          <p:spPr>
            <a:xfrm>
              <a:off x="4239514" y="3695573"/>
              <a:ext cx="59817" cy="41910"/>
            </a:xfrm>
            <a:custGeom>
              <a:avLst/>
              <a:gdLst/>
              <a:ahLst/>
              <a:cxnLst/>
              <a:rect l="0" t="0" r="0" b="0"/>
              <a:pathLst>
                <a:path w="59817" h="41910">
                  <a:moveTo>
                    <a:pt x="8255" y="0"/>
                  </a:moveTo>
                  <a:lnTo>
                    <a:pt x="59817" y="24638"/>
                  </a:lnTo>
                  <a:lnTo>
                    <a:pt x="51562" y="41910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4" name="Shape 285"/>
            <p:cNvSpPr/>
            <p:nvPr/>
          </p:nvSpPr>
          <p:spPr>
            <a:xfrm>
              <a:off x="4170807" y="3662807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128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5" name="Shape 286"/>
            <p:cNvSpPr/>
            <p:nvPr/>
          </p:nvSpPr>
          <p:spPr>
            <a:xfrm>
              <a:off x="4101973" y="3630041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6" name="Shape 287"/>
            <p:cNvSpPr/>
            <p:nvPr/>
          </p:nvSpPr>
          <p:spPr>
            <a:xfrm>
              <a:off x="4033266" y="3597148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128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7" name="Shape 288"/>
            <p:cNvSpPr/>
            <p:nvPr/>
          </p:nvSpPr>
          <p:spPr>
            <a:xfrm>
              <a:off x="3964432" y="3564382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Shape 289"/>
            <p:cNvSpPr/>
            <p:nvPr/>
          </p:nvSpPr>
          <p:spPr>
            <a:xfrm>
              <a:off x="3895725" y="3531489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128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272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9" name="Shape 290"/>
            <p:cNvSpPr/>
            <p:nvPr/>
          </p:nvSpPr>
          <p:spPr>
            <a:xfrm>
              <a:off x="3826891" y="3498723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0" name="Shape 291"/>
            <p:cNvSpPr/>
            <p:nvPr/>
          </p:nvSpPr>
          <p:spPr>
            <a:xfrm>
              <a:off x="3758184" y="3465830"/>
              <a:ext cx="59817" cy="41910"/>
            </a:xfrm>
            <a:custGeom>
              <a:avLst/>
              <a:gdLst/>
              <a:ahLst/>
              <a:cxnLst/>
              <a:rect l="0" t="0" r="0" b="0"/>
              <a:pathLst>
                <a:path w="59817" h="41910">
                  <a:moveTo>
                    <a:pt x="8128" y="0"/>
                  </a:moveTo>
                  <a:lnTo>
                    <a:pt x="59817" y="24638"/>
                  </a:lnTo>
                  <a:lnTo>
                    <a:pt x="51562" y="41910"/>
                  </a:lnTo>
                  <a:lnTo>
                    <a:pt x="0" y="17272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292"/>
            <p:cNvSpPr/>
            <p:nvPr/>
          </p:nvSpPr>
          <p:spPr>
            <a:xfrm>
              <a:off x="3689350" y="3433064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689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293"/>
            <p:cNvSpPr/>
            <p:nvPr/>
          </p:nvSpPr>
          <p:spPr>
            <a:xfrm>
              <a:off x="3620643" y="3400171"/>
              <a:ext cx="59817" cy="41910"/>
            </a:xfrm>
            <a:custGeom>
              <a:avLst/>
              <a:gdLst/>
              <a:ahLst/>
              <a:cxnLst/>
              <a:rect l="0" t="0" r="0" b="0"/>
              <a:pathLst>
                <a:path w="59817" h="41910">
                  <a:moveTo>
                    <a:pt x="8255" y="0"/>
                  </a:moveTo>
                  <a:lnTo>
                    <a:pt x="59817" y="24638"/>
                  </a:lnTo>
                  <a:lnTo>
                    <a:pt x="51562" y="41910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294"/>
            <p:cNvSpPr/>
            <p:nvPr/>
          </p:nvSpPr>
          <p:spPr>
            <a:xfrm>
              <a:off x="3551809" y="3367405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689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295"/>
            <p:cNvSpPr/>
            <p:nvPr/>
          </p:nvSpPr>
          <p:spPr>
            <a:xfrm>
              <a:off x="3483102" y="3334639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296"/>
            <p:cNvSpPr/>
            <p:nvPr/>
          </p:nvSpPr>
          <p:spPr>
            <a:xfrm>
              <a:off x="3414268" y="3301746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689" y="41783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297"/>
            <p:cNvSpPr/>
            <p:nvPr/>
          </p:nvSpPr>
          <p:spPr>
            <a:xfrm>
              <a:off x="3345561" y="3268980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298"/>
            <p:cNvSpPr/>
            <p:nvPr/>
          </p:nvSpPr>
          <p:spPr>
            <a:xfrm>
              <a:off x="3276727" y="3236087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689" y="41783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299"/>
            <p:cNvSpPr/>
            <p:nvPr/>
          </p:nvSpPr>
          <p:spPr>
            <a:xfrm>
              <a:off x="3208020" y="3203321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300"/>
            <p:cNvSpPr/>
            <p:nvPr/>
          </p:nvSpPr>
          <p:spPr>
            <a:xfrm>
              <a:off x="3139186" y="3170428"/>
              <a:ext cx="59817" cy="41910"/>
            </a:xfrm>
            <a:custGeom>
              <a:avLst/>
              <a:gdLst/>
              <a:ahLst/>
              <a:cxnLst/>
              <a:rect l="0" t="0" r="0" b="0"/>
              <a:pathLst>
                <a:path w="59817" h="41910">
                  <a:moveTo>
                    <a:pt x="8255" y="0"/>
                  </a:moveTo>
                  <a:lnTo>
                    <a:pt x="59817" y="24638"/>
                  </a:lnTo>
                  <a:lnTo>
                    <a:pt x="51689" y="41910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301"/>
            <p:cNvSpPr/>
            <p:nvPr/>
          </p:nvSpPr>
          <p:spPr>
            <a:xfrm>
              <a:off x="3070479" y="3137662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302"/>
            <p:cNvSpPr/>
            <p:nvPr/>
          </p:nvSpPr>
          <p:spPr>
            <a:xfrm>
              <a:off x="3001772" y="3104896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303"/>
            <p:cNvSpPr/>
            <p:nvPr/>
          </p:nvSpPr>
          <p:spPr>
            <a:xfrm>
              <a:off x="2932938" y="3072003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Shape 304"/>
            <p:cNvSpPr/>
            <p:nvPr/>
          </p:nvSpPr>
          <p:spPr>
            <a:xfrm>
              <a:off x="2864231" y="3039237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4" name="Shape 305"/>
            <p:cNvSpPr/>
            <p:nvPr/>
          </p:nvSpPr>
          <p:spPr>
            <a:xfrm>
              <a:off x="2795397" y="3006344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5" name="Shape 306"/>
            <p:cNvSpPr/>
            <p:nvPr/>
          </p:nvSpPr>
          <p:spPr>
            <a:xfrm>
              <a:off x="2726690" y="2973578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6" name="Shape 307"/>
            <p:cNvSpPr/>
            <p:nvPr/>
          </p:nvSpPr>
          <p:spPr>
            <a:xfrm>
              <a:off x="2657856" y="2940685"/>
              <a:ext cx="59817" cy="41910"/>
            </a:xfrm>
            <a:custGeom>
              <a:avLst/>
              <a:gdLst/>
              <a:ahLst/>
              <a:cxnLst/>
              <a:rect l="0" t="0" r="0" b="0"/>
              <a:pathLst>
                <a:path w="59817" h="41910">
                  <a:moveTo>
                    <a:pt x="8255" y="0"/>
                  </a:moveTo>
                  <a:lnTo>
                    <a:pt x="59817" y="24638"/>
                  </a:lnTo>
                  <a:lnTo>
                    <a:pt x="51562" y="41910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7" name="Shape 308"/>
            <p:cNvSpPr/>
            <p:nvPr/>
          </p:nvSpPr>
          <p:spPr>
            <a:xfrm>
              <a:off x="2589149" y="2907919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8" name="Shape 309"/>
            <p:cNvSpPr/>
            <p:nvPr/>
          </p:nvSpPr>
          <p:spPr>
            <a:xfrm>
              <a:off x="2520315" y="2875026"/>
              <a:ext cx="59817" cy="41910"/>
            </a:xfrm>
            <a:custGeom>
              <a:avLst/>
              <a:gdLst/>
              <a:ahLst/>
              <a:cxnLst/>
              <a:rect l="0" t="0" r="0" b="0"/>
              <a:pathLst>
                <a:path w="59817" h="41910">
                  <a:moveTo>
                    <a:pt x="8255" y="0"/>
                  </a:moveTo>
                  <a:lnTo>
                    <a:pt x="59817" y="24638"/>
                  </a:lnTo>
                  <a:lnTo>
                    <a:pt x="51562" y="41910"/>
                  </a:lnTo>
                  <a:lnTo>
                    <a:pt x="0" y="17272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9" name="Shape 310"/>
            <p:cNvSpPr/>
            <p:nvPr/>
          </p:nvSpPr>
          <p:spPr>
            <a:xfrm>
              <a:off x="2451608" y="2842260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0" name="Shape 311"/>
            <p:cNvSpPr/>
            <p:nvPr/>
          </p:nvSpPr>
          <p:spPr>
            <a:xfrm>
              <a:off x="2382774" y="2809494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511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312"/>
            <p:cNvSpPr/>
            <p:nvPr/>
          </p:nvSpPr>
          <p:spPr>
            <a:xfrm>
              <a:off x="2314067" y="2776601"/>
              <a:ext cx="59690" cy="41783"/>
            </a:xfrm>
            <a:custGeom>
              <a:avLst/>
              <a:gdLst/>
              <a:ahLst/>
              <a:cxnLst/>
              <a:rect l="0" t="0" r="0" b="0"/>
              <a:pathLst>
                <a:path w="59690" h="41783">
                  <a:moveTo>
                    <a:pt x="8128" y="0"/>
                  </a:moveTo>
                  <a:lnTo>
                    <a:pt x="59690" y="24638"/>
                  </a:lnTo>
                  <a:lnTo>
                    <a:pt x="51562" y="41783"/>
                  </a:lnTo>
                  <a:lnTo>
                    <a:pt x="0" y="17272"/>
                  </a:lnTo>
                  <a:lnTo>
                    <a:pt x="81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313"/>
            <p:cNvSpPr/>
            <p:nvPr/>
          </p:nvSpPr>
          <p:spPr>
            <a:xfrm>
              <a:off x="2245233" y="2743835"/>
              <a:ext cx="59817" cy="41783"/>
            </a:xfrm>
            <a:custGeom>
              <a:avLst/>
              <a:gdLst/>
              <a:ahLst/>
              <a:cxnLst/>
              <a:rect l="0" t="0" r="0" b="0"/>
              <a:pathLst>
                <a:path w="59817" h="41783">
                  <a:moveTo>
                    <a:pt x="8255" y="0"/>
                  </a:moveTo>
                  <a:lnTo>
                    <a:pt x="59817" y="24638"/>
                  </a:lnTo>
                  <a:lnTo>
                    <a:pt x="51562" y="41783"/>
                  </a:lnTo>
                  <a:lnTo>
                    <a:pt x="0" y="17145"/>
                  </a:lnTo>
                  <a:lnTo>
                    <a:pt x="82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314"/>
            <p:cNvSpPr/>
            <p:nvPr/>
          </p:nvSpPr>
          <p:spPr>
            <a:xfrm>
              <a:off x="2114677" y="2685542"/>
              <a:ext cx="141986" cy="114554"/>
            </a:xfrm>
            <a:custGeom>
              <a:avLst/>
              <a:gdLst/>
              <a:ahLst/>
              <a:cxnLst/>
              <a:rect l="0" t="0" r="0" b="0"/>
              <a:pathLst>
                <a:path w="141986" h="114554">
                  <a:moveTo>
                    <a:pt x="141986" y="0"/>
                  </a:moveTo>
                  <a:lnTo>
                    <a:pt x="79827" y="30108"/>
                  </a:lnTo>
                  <a:lnTo>
                    <a:pt x="121539" y="50038"/>
                  </a:lnTo>
                  <a:lnTo>
                    <a:pt x="113411" y="67183"/>
                  </a:lnTo>
                  <a:lnTo>
                    <a:pt x="71613" y="47372"/>
                  </a:lnTo>
                  <a:lnTo>
                    <a:pt x="87249" y="114554"/>
                  </a:lnTo>
                  <a:lnTo>
                    <a:pt x="0" y="2540"/>
                  </a:lnTo>
                  <a:lnTo>
                    <a:pt x="1419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1448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B43E26"/>
                </a:solidFill>
              </a:rPr>
              <a:t>Основні</a:t>
            </a:r>
            <a:r>
              <a:rPr lang="ru-RU" b="1" i="1" dirty="0">
                <a:solidFill>
                  <a:srgbClr val="B43E26"/>
                </a:solidFill>
              </a:rPr>
              <a:t> </a:t>
            </a:r>
            <a:r>
              <a:rPr lang="ru-RU" b="1" i="1" dirty="0" err="1">
                <a:solidFill>
                  <a:srgbClr val="B43E26"/>
                </a:solidFill>
              </a:rPr>
              <a:t>проблеми</a:t>
            </a:r>
            <a:r>
              <a:rPr lang="ru-RU" b="1" i="1" dirty="0">
                <a:solidFill>
                  <a:srgbClr val="B43E26"/>
                </a:solidFill>
              </a:rPr>
              <a:t>, </a:t>
            </a:r>
            <a:r>
              <a:rPr lang="ru-RU" b="1" i="1" dirty="0" err="1" smtClean="0">
                <a:solidFill>
                  <a:srgbClr val="B43E26"/>
                </a:solidFill>
              </a:rPr>
              <a:t>які</a:t>
            </a:r>
            <a:r>
              <a:rPr lang="ru-RU" b="1" i="1" dirty="0" smtClean="0">
                <a:solidFill>
                  <a:srgbClr val="B43E26"/>
                </a:solidFill>
              </a:rPr>
              <a:t> </a:t>
            </a:r>
            <a:r>
              <a:rPr lang="ru-RU" b="1" i="1" dirty="0" err="1">
                <a:solidFill>
                  <a:srgbClr val="B43E26"/>
                </a:solidFill>
              </a:rPr>
              <a:t>вирішує</a:t>
            </a:r>
            <a:r>
              <a:rPr lang="ru-RU" b="1" i="1" dirty="0">
                <a:solidFill>
                  <a:srgbClr val="B43E26"/>
                </a:solidFill>
              </a:rPr>
              <a:t> </a:t>
            </a:r>
            <a:r>
              <a:rPr lang="ru-RU" b="1" i="1" dirty="0" err="1">
                <a:solidFill>
                  <a:srgbClr val="B43E26"/>
                </a:solidFill>
              </a:rPr>
              <a:t>соціальне</a:t>
            </a:r>
            <a:r>
              <a:rPr lang="ru-RU" b="1" i="1" dirty="0">
                <a:solidFill>
                  <a:srgbClr val="B43E26"/>
                </a:solidFill>
              </a:rPr>
              <a:t> </a:t>
            </a:r>
            <a:r>
              <a:rPr lang="ru-RU" b="1" i="1" dirty="0" err="1">
                <a:solidFill>
                  <a:srgbClr val="B43E26"/>
                </a:solidFill>
              </a:rPr>
              <a:t>підприємництво</a:t>
            </a:r>
            <a:endParaRPr lang="ru-RU" b="1" i="1" dirty="0">
              <a:solidFill>
                <a:srgbClr val="B43E26"/>
              </a:solidFill>
            </a:endParaRPr>
          </a:p>
        </p:txBody>
      </p:sp>
      <p:pic>
        <p:nvPicPr>
          <p:cNvPr id="6146" name="Picture 2" descr="Ð¡Ð¾ÑÑÐ°Ð»ÑÐ½Ðµ ÐÑÐ´Ð¿ÑÐ¸ÑÐ¼Ð½Ð¸ÑÑÐ²Ð¾ ÑÐº ÐÐµÐ¾ÑÑÐ½ÐµÐ½Ð½Ð° ÐÐµÐ¾Ð±ÑÑÐ´Ð½ÑÑÑÑ Ð´Ð»Ñ Ð£ÐºÑÐ°ÑÐ½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9" y="1825625"/>
            <a:ext cx="99132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3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B43E26"/>
                </a:solidFill>
              </a:rPr>
              <a:t>«</a:t>
            </a:r>
            <a:r>
              <a:rPr lang="ru-RU" sz="2400" b="1" i="1" dirty="0" err="1">
                <a:solidFill>
                  <a:srgbClr val="B43E26"/>
                </a:solidFill>
              </a:rPr>
              <a:t>Найкращим</a:t>
            </a:r>
            <a:r>
              <a:rPr lang="ru-RU" sz="2400" b="1" i="1" dirty="0">
                <a:solidFill>
                  <a:srgbClr val="B43E26"/>
                </a:solidFill>
              </a:rPr>
              <a:t> </a:t>
            </a:r>
            <a:r>
              <a:rPr lang="ru-RU" sz="2400" b="1" i="1" dirty="0" err="1">
                <a:solidFill>
                  <a:srgbClr val="B43E26"/>
                </a:solidFill>
              </a:rPr>
              <a:t>використанням</a:t>
            </a:r>
            <a:r>
              <a:rPr lang="ru-RU" sz="2400" b="1" i="1" dirty="0">
                <a:solidFill>
                  <a:srgbClr val="B43E26"/>
                </a:solidFill>
              </a:rPr>
              <a:t> </a:t>
            </a:r>
            <a:r>
              <a:rPr lang="ru-RU" sz="2400" b="1" i="1" dirty="0" err="1">
                <a:solidFill>
                  <a:srgbClr val="B43E26"/>
                </a:solidFill>
              </a:rPr>
              <a:t>капіталу</a:t>
            </a:r>
            <a:r>
              <a:rPr lang="ru-RU" sz="2400" b="1" i="1" dirty="0">
                <a:solidFill>
                  <a:srgbClr val="B43E26"/>
                </a:solidFill>
              </a:rPr>
              <a:t> є не </a:t>
            </a:r>
            <a:r>
              <a:rPr lang="ru-RU" sz="2400" b="1" i="1" dirty="0" err="1">
                <a:solidFill>
                  <a:srgbClr val="B43E26"/>
                </a:solidFill>
              </a:rPr>
              <a:t>заробляння</a:t>
            </a:r>
            <a:r>
              <a:rPr lang="ru-RU" sz="2400" b="1" i="1" dirty="0">
                <a:solidFill>
                  <a:srgbClr val="B43E26"/>
                </a:solidFill>
              </a:rPr>
              <a:t> </a:t>
            </a:r>
            <a:r>
              <a:rPr lang="ru-RU" sz="2400" b="1" i="1" dirty="0" err="1">
                <a:solidFill>
                  <a:srgbClr val="B43E26"/>
                </a:solidFill>
              </a:rPr>
              <a:t>більшої</a:t>
            </a:r>
            <a:r>
              <a:rPr lang="ru-RU" sz="2400" b="1" i="1" dirty="0">
                <a:solidFill>
                  <a:srgbClr val="B43E26"/>
                </a:solidFill>
              </a:rPr>
              <a:t> </a:t>
            </a:r>
            <a:r>
              <a:rPr lang="ru-RU" sz="2400" b="1" i="1" dirty="0" err="1">
                <a:solidFill>
                  <a:srgbClr val="B43E26"/>
                </a:solidFill>
              </a:rPr>
              <a:t>суми</a:t>
            </a:r>
            <a:r>
              <a:rPr lang="ru-RU" sz="2400" b="1" i="1" dirty="0">
                <a:solidFill>
                  <a:srgbClr val="B43E26"/>
                </a:solidFill>
              </a:rPr>
              <a:t> грошей як таких, а </a:t>
            </a:r>
            <a:r>
              <a:rPr lang="ru-RU" sz="2400" b="1" i="1" dirty="0" err="1">
                <a:solidFill>
                  <a:srgbClr val="B43E26"/>
                </a:solidFill>
              </a:rPr>
              <a:t>заробляння</a:t>
            </a:r>
            <a:r>
              <a:rPr lang="ru-RU" sz="2400" b="1" i="1" dirty="0">
                <a:solidFill>
                  <a:srgbClr val="B43E26"/>
                </a:solidFill>
              </a:rPr>
              <a:t> грошей для </a:t>
            </a:r>
            <a:r>
              <a:rPr lang="ru-RU" sz="2400" b="1" i="1" dirty="0" err="1">
                <a:solidFill>
                  <a:srgbClr val="B43E26"/>
                </a:solidFill>
              </a:rPr>
              <a:t>покращення</a:t>
            </a:r>
            <a:r>
              <a:rPr lang="ru-RU" sz="2400" b="1" i="1" dirty="0">
                <a:solidFill>
                  <a:srgbClr val="B43E26"/>
                </a:solidFill>
              </a:rPr>
              <a:t>  </a:t>
            </a:r>
            <a:r>
              <a:rPr lang="ru-RU" sz="2400" b="1" i="1" dirty="0" err="1">
                <a:solidFill>
                  <a:srgbClr val="B43E26"/>
                </a:solidFill>
              </a:rPr>
              <a:t>сервісу</a:t>
            </a:r>
            <a:r>
              <a:rPr lang="ru-RU" sz="2400" b="1" i="1" dirty="0">
                <a:solidFill>
                  <a:srgbClr val="B43E26"/>
                </a:solidFill>
              </a:rPr>
              <a:t> </a:t>
            </a:r>
            <a:r>
              <a:rPr lang="ru-RU" sz="2400" b="1" i="1" dirty="0" err="1">
                <a:solidFill>
                  <a:srgbClr val="B43E26"/>
                </a:solidFill>
              </a:rPr>
              <a:t>заради</a:t>
            </a:r>
            <a:r>
              <a:rPr lang="ru-RU" sz="2400" b="1" i="1" dirty="0">
                <a:solidFill>
                  <a:srgbClr val="B43E26"/>
                </a:solidFill>
              </a:rPr>
              <a:t> </a:t>
            </a:r>
            <a:r>
              <a:rPr lang="ru-RU" sz="2400" b="1" i="1" dirty="0" err="1">
                <a:solidFill>
                  <a:srgbClr val="B43E26"/>
                </a:solidFill>
              </a:rPr>
              <a:t>поліпшення</a:t>
            </a:r>
            <a:r>
              <a:rPr lang="ru-RU" sz="2400" b="1" i="1" dirty="0">
                <a:solidFill>
                  <a:srgbClr val="B43E26"/>
                </a:solidFill>
              </a:rPr>
              <a:t> </a:t>
            </a:r>
            <a:r>
              <a:rPr lang="ru-RU" sz="2400" b="1" i="1" dirty="0" err="1" smtClean="0">
                <a:solidFill>
                  <a:srgbClr val="B43E26"/>
                </a:solidFill>
              </a:rPr>
              <a:t>життя</a:t>
            </a:r>
            <a:r>
              <a:rPr lang="ru-RU" sz="2400" b="1" i="1" dirty="0" smtClean="0">
                <a:solidFill>
                  <a:srgbClr val="B43E26"/>
                </a:solidFill>
              </a:rPr>
              <a:t>». </a:t>
            </a:r>
            <a:r>
              <a:rPr lang="ru-RU" sz="2400" b="1" i="1" dirty="0" err="1" smtClean="0">
                <a:solidFill>
                  <a:srgbClr val="B43E26"/>
                </a:solidFill>
              </a:rPr>
              <a:t>Генрі</a:t>
            </a:r>
            <a:r>
              <a:rPr lang="ru-RU" sz="2400" b="1" i="1" dirty="0" smtClean="0">
                <a:solidFill>
                  <a:srgbClr val="B43E26"/>
                </a:solidFill>
              </a:rPr>
              <a:t> Форд</a:t>
            </a:r>
            <a:endParaRPr lang="ru-RU" sz="2400" b="1" i="1" dirty="0">
              <a:solidFill>
                <a:srgbClr val="B43E26"/>
              </a:solidFill>
            </a:endParaRPr>
          </a:p>
        </p:txBody>
      </p:sp>
      <p:pic>
        <p:nvPicPr>
          <p:cNvPr id="1026" name="Picture 2" descr="ÐÐ°ÑÑÐ¸Ð½ÐºÐ¸ Ð¿Ð¾ Ð·Ð°Ð¿ÑÐ¾ÑÑ ÑÐ¼Ð°Ð¹Ð»Ð¸ÐºÐ¸ ÐºÐ°ÑÑÐ¸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57" y="2685143"/>
            <a:ext cx="5976086" cy="37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1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cap="none" dirty="0" smtClean="0">
                <a:solidFill>
                  <a:srgbClr val="993366"/>
                </a:solidFill>
                <a:effectLst/>
              </a:rPr>
              <a:t>Фінансово-кредитна підтримка МСП</a:t>
            </a:r>
            <a:endParaRPr lang="uk-UA" cap="none" dirty="0">
              <a:solidFill>
                <a:srgbClr val="993366"/>
              </a:solidFill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C00000"/>
                </a:solidFill>
              </a:rPr>
              <a:t>Фінансова </a:t>
            </a:r>
            <a:r>
              <a:rPr lang="uk-UA" b="1" i="1" dirty="0" smtClean="0">
                <a:solidFill>
                  <a:srgbClr val="C00000"/>
                </a:solidFill>
              </a:rPr>
              <a:t>установа</a:t>
            </a:r>
          </a:p>
          <a:p>
            <a:r>
              <a:rPr lang="uk-UA" dirty="0">
                <a:solidFill>
                  <a:srgbClr val="C00000"/>
                </a:solidFill>
              </a:rPr>
              <a:t>небанківських фінансово-кредитних </a:t>
            </a:r>
            <a:r>
              <a:rPr lang="uk-UA" dirty="0" smtClean="0">
                <a:solidFill>
                  <a:srgbClr val="C00000"/>
                </a:solidFill>
              </a:rPr>
              <a:t> - </a:t>
            </a:r>
            <a:r>
              <a:rPr lang="uk-UA" b="1" i="1" dirty="0">
                <a:solidFill>
                  <a:srgbClr val="C00000"/>
                </a:solidFill>
              </a:rPr>
              <a:t>Кредитна спілка</a:t>
            </a:r>
            <a:r>
              <a:rPr lang="uk-UA" dirty="0">
                <a:solidFill>
                  <a:srgbClr val="C00000"/>
                </a:solidFill>
              </a:rPr>
              <a:t> </a:t>
            </a:r>
            <a:endParaRPr lang="uk-UA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rgbClr val="C00000"/>
              </a:solidFill>
            </a:endParaRPr>
          </a:p>
          <a:p>
            <a:r>
              <a:rPr lang="uk-UA" dirty="0" smtClean="0">
                <a:solidFill>
                  <a:srgbClr val="C00000"/>
                </a:solidFill>
              </a:rPr>
              <a:t>Фонди підтримки підприємництва</a:t>
            </a:r>
          </a:p>
          <a:p>
            <a:r>
              <a:rPr lang="uk-UA" b="1" i="1" dirty="0">
                <a:solidFill>
                  <a:srgbClr val="C00000"/>
                </a:solidFill>
              </a:rPr>
              <a:t>інноваційні фонди і компанії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3E03-F277-417A-9E8B-C8F573FBF2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7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uk-UA" cap="none" dirty="0" smtClean="0">
                <a:solidFill>
                  <a:srgbClr val="C00000"/>
                </a:solidFill>
                <a:effectLst/>
              </a:rPr>
              <a:t>Нефінансова підтримка МСП</a:t>
            </a:r>
            <a:endParaRPr lang="uk-UA" cap="none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</a:rPr>
              <a:t>Лізинговий центр</a:t>
            </a:r>
            <a:r>
              <a:rPr lang="uk-UA" sz="40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</a:rPr>
              <a:t>Технологічний парк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</a:rPr>
              <a:t>Науковий парк</a:t>
            </a:r>
            <a:endParaRPr lang="uk-UA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3E03-F277-417A-9E8B-C8F573FBF2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2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cap="none" dirty="0" smtClean="0">
                <a:solidFill>
                  <a:srgbClr val="B43E26"/>
                </a:solidFill>
              </a:rPr>
              <a:t>Кластери</a:t>
            </a:r>
            <a:endParaRPr lang="uk-UA" cap="none" dirty="0">
              <a:solidFill>
                <a:srgbClr val="B43E26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650043"/>
          </a:xfrm>
        </p:spPr>
        <p:txBody>
          <a:bodyPr/>
          <a:lstStyle/>
          <a:p>
            <a:endParaRPr lang="uk-UA" sz="2000" b="1" i="1" dirty="0"/>
          </a:p>
          <a:p>
            <a:pPr marL="0" indent="0" algn="just">
              <a:buNone/>
            </a:pPr>
            <a:r>
              <a:rPr lang="uk-UA" sz="2200" b="1" dirty="0">
                <a:solidFill>
                  <a:srgbClr val="C00000"/>
                </a:solidFill>
              </a:rPr>
              <a:t>Зосередження в географічному регіоні взаємопов'язаних підприємств та інституцій в межах окремої галузі промисловості</a:t>
            </a:r>
            <a:r>
              <a:rPr lang="uk-UA" sz="2200" dirty="0">
                <a:solidFill>
                  <a:srgbClr val="C00000"/>
                </a:solidFill>
              </a:rPr>
              <a:t>. (входять спеціалізовані підприємства, що виробляють кінцеву продукцію чи послуги; постачальники сировини, матеріалів, комплектуючих, обладнання; фінансові інституції; збутові організації, виробники суміжних товарів, підприємства ринкової інфраструктури та організації, які здійснюють науково-технічні дослідження та інформаційні послуги, органи стандартизації та сертифікації продукції, заклади освіти, які здійснюють підготовку та перепідготовку кадрів, торгівельні асоціації тощо.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3E03-F277-417A-9E8B-C8F573FBF2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3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5" descr="http://dv-cvet.ru/_pu/3/80252177.jpg">
            <a:extLst>
              <a:ext uri="{FF2B5EF4-FFF2-40B4-BE49-F238E27FC236}">
                <a16:creationId xmlns:a16="http://schemas.microsoft.com/office/drawing/2014/main" xmlns="" id="{A3AC5DB3-436C-4777-BB69-19A187DC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5235"/>
            <a:ext cx="8804181" cy="66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16E2708-394F-4642-AD89-D10D05EDE092}"/>
              </a:ext>
            </a:extLst>
          </p:cNvPr>
          <p:cNvSpPr/>
          <p:nvPr/>
        </p:nvSpPr>
        <p:spPr>
          <a:xfrm>
            <a:off x="1487487" y="-26988"/>
            <a:ext cx="9431338" cy="1079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0468" name="Picture 6" descr="http://img0.liveinternet.ru/images/attach/c/11/116/501/116501434_5123775_1394376012134.jpg">
            <a:extLst>
              <a:ext uri="{FF2B5EF4-FFF2-40B4-BE49-F238E27FC236}">
                <a16:creationId xmlns:a16="http://schemas.microsoft.com/office/drawing/2014/main" xmlns="" id="{FD270C3D-F566-411F-A34A-A6F4F2BBD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76" y="2476220"/>
            <a:ext cx="3138488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Прямоугольник 9">
            <a:extLst>
              <a:ext uri="{FF2B5EF4-FFF2-40B4-BE49-F238E27FC236}">
                <a16:creationId xmlns:a16="http://schemas.microsoft.com/office/drawing/2014/main" xmlns="" id="{A5C7EB4D-60A2-4540-A37C-642F89824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1589"/>
            <a:ext cx="9583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 проекту: </a:t>
            </a:r>
            <a:r>
              <a:rPr lang="ru-RU" altLang="uk-UA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створення</a:t>
            </a:r>
            <a:r>
              <a:rPr lang="ru-RU" altLang="uk-UA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uk-UA" sz="2400" b="1" dirty="0" err="1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агро-логістичного</a:t>
            </a:r>
            <a:r>
              <a:rPr lang="ru-RU" altLang="uk-UA" sz="2400" b="1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центру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200" b="1" dirty="0">
                <a:latin typeface="Arial" panose="020B0604020202020204" pitchFamily="34" charset="0"/>
              </a:rPr>
              <a:t>для розповсюдження сучасних технологій ведення бізнесу в сільськогосподарській сфері; підвищення ефективності роботи фермерських господарств; розвитку підприємств заготівлі, збуту, переробки сільськогосподарської продукції, постачання матеріально-технічних та інших ресурсів на засадах кооперації</a:t>
            </a:r>
          </a:p>
        </p:txBody>
      </p:sp>
    </p:spTree>
    <p:extLst>
      <p:ext uri="{BB962C8B-B14F-4D97-AF65-F5344CB8AC3E}">
        <p14:creationId xmlns:p14="http://schemas.microsoft.com/office/powerpoint/2010/main" val="22866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Oval 2">
            <a:extLst>
              <a:ext uri="{FF2B5EF4-FFF2-40B4-BE49-F238E27FC236}">
                <a16:creationId xmlns:a16="http://schemas.microsoft.com/office/drawing/2014/main" xmlns="" id="{6C671242-19A6-4E28-8AA2-3A300BA06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1" y="2555222"/>
            <a:ext cx="3743325" cy="2825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30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xmlns="" id="{A430CC36-E50C-44CE-BC6D-0BF3B3AB9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3711575"/>
            <a:ext cx="4679950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33CC"/>
                </a:solidFill>
                <a:latin typeface="Times New Roman" panose="02020603050405020304" pitchFamily="18" charset="0"/>
              </a:rPr>
              <a:t>КЛАСТЕР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>
                <a:solidFill>
                  <a:srgbClr val="0033CC"/>
                </a:solidFill>
                <a:latin typeface="Times New Roman" panose="02020603050405020304" pitchFamily="18" charset="0"/>
              </a:rPr>
              <a:t>«Виробництво і переробка сільськогосподарської продукції»</a:t>
            </a:r>
          </a:p>
        </p:txBody>
      </p:sp>
      <p:sp>
        <p:nvSpPr>
          <p:cNvPr id="274436" name="Rectangle 4">
            <a:extLst>
              <a:ext uri="{FF2B5EF4-FFF2-40B4-BE49-F238E27FC236}">
                <a16:creationId xmlns:a16="http://schemas.microsoft.com/office/drawing/2014/main" xmlns="" id="{8651F84A-6555-4836-B219-2AD1CDAD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2654300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37" name="Rectangle 5">
            <a:extLst>
              <a:ext uri="{FF2B5EF4-FFF2-40B4-BE49-F238E27FC236}">
                <a16:creationId xmlns:a16="http://schemas.microsoft.com/office/drawing/2014/main" xmlns="" id="{0212035D-E305-4EDE-A408-69241648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513" y="2578100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4438" name="Rectangle 6">
            <a:extLst>
              <a:ext uri="{FF2B5EF4-FFF2-40B4-BE49-F238E27FC236}">
                <a16:creationId xmlns:a16="http://schemas.microsoft.com/office/drawing/2014/main" xmlns="" id="{26072805-D297-42FD-9AD2-5BAC0B9F3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513" y="3568700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39" name="Rectangle 7">
            <a:extLst>
              <a:ext uri="{FF2B5EF4-FFF2-40B4-BE49-F238E27FC236}">
                <a16:creationId xmlns:a16="http://schemas.microsoft.com/office/drawing/2014/main" xmlns="" id="{D771BADB-5A2C-409C-9C76-78FFD248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513" y="4635500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40" name="Rectangle 8">
            <a:extLst>
              <a:ext uri="{FF2B5EF4-FFF2-40B4-BE49-F238E27FC236}">
                <a16:creationId xmlns:a16="http://schemas.microsoft.com/office/drawing/2014/main" xmlns="" id="{81A4E791-98CD-4962-B0BC-7CC2BD374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5640388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41" name="Rectangle 9">
            <a:extLst>
              <a:ext uri="{FF2B5EF4-FFF2-40B4-BE49-F238E27FC236}">
                <a16:creationId xmlns:a16="http://schemas.microsoft.com/office/drawing/2014/main" xmlns="" id="{6839788E-A52E-462C-8919-92E5A838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514" y="2574925"/>
            <a:ext cx="24971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Елеватори, овочесховища, інші підприємства, що забезпечують зберігання і дистрибуцію продукції АПК</a:t>
            </a:r>
          </a:p>
        </p:txBody>
      </p:sp>
      <p:sp>
        <p:nvSpPr>
          <p:cNvPr id="274442" name="Rectangle 10">
            <a:extLst>
              <a:ext uri="{FF2B5EF4-FFF2-40B4-BE49-F238E27FC236}">
                <a16:creationId xmlns:a16="http://schemas.microsoft.com/office/drawing/2014/main" xmlns="" id="{67F24833-789C-4316-B959-09EB3939B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687763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43" name="Rectangle 11">
            <a:extLst>
              <a:ext uri="{FF2B5EF4-FFF2-40B4-BE49-F238E27FC236}">
                <a16:creationId xmlns:a16="http://schemas.microsoft.com/office/drawing/2014/main" xmlns="" id="{F2E47094-5902-4B20-902A-92E9B5619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4711700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44" name="Rectangle 12">
            <a:extLst>
              <a:ext uri="{FF2B5EF4-FFF2-40B4-BE49-F238E27FC236}">
                <a16:creationId xmlns:a16="http://schemas.microsoft.com/office/drawing/2014/main" xmlns="" id="{F1E25D35-C6F9-45F1-8704-28008B979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5626100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45" name="Rectangle 13">
            <a:extLst>
              <a:ext uri="{FF2B5EF4-FFF2-40B4-BE49-F238E27FC236}">
                <a16:creationId xmlns:a16="http://schemas.microsoft.com/office/drawing/2014/main" xmlns="" id="{4371C3C3-ED82-4231-8C67-C4176ECD1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3" y="5657850"/>
            <a:ext cx="2514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Спеціалізовані ЗМІ, інформаційно-маркетингові фірми</a:t>
            </a:r>
          </a:p>
        </p:txBody>
      </p:sp>
      <p:sp>
        <p:nvSpPr>
          <p:cNvPr id="274446" name="Rectangle 14">
            <a:extLst>
              <a:ext uri="{FF2B5EF4-FFF2-40B4-BE49-F238E27FC236}">
                <a16:creationId xmlns:a16="http://schemas.microsoft.com/office/drawing/2014/main" xmlns="" id="{B9217778-62DC-4F24-8607-CC5008A1E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5784850"/>
            <a:ext cx="2303462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47" name="Rectangle 15">
            <a:extLst>
              <a:ext uri="{FF2B5EF4-FFF2-40B4-BE49-F238E27FC236}">
                <a16:creationId xmlns:a16="http://schemas.microsoft.com/office/drawing/2014/main" xmlns="" id="{9AF81795-3A24-4EEC-ADDD-BBF7A702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5799138"/>
            <a:ext cx="2286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Навчальні заклади</a:t>
            </a:r>
          </a:p>
        </p:txBody>
      </p:sp>
      <p:sp>
        <p:nvSpPr>
          <p:cNvPr id="274448" name="Rectangle 16">
            <a:extLst>
              <a:ext uri="{FF2B5EF4-FFF2-40B4-BE49-F238E27FC236}">
                <a16:creationId xmlns:a16="http://schemas.microsoft.com/office/drawing/2014/main" xmlns="" id="{4E127B85-F68A-47D8-AAE1-EA9F2C3E0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713" y="2273300"/>
            <a:ext cx="2286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74449" name="Rectangle 17">
            <a:extLst>
              <a:ext uri="{FF2B5EF4-FFF2-40B4-BE49-F238E27FC236}">
                <a16:creationId xmlns:a16="http://schemas.microsoft.com/office/drawing/2014/main" xmlns="" id="{EAF2AE9C-2F81-4540-9918-7D2E0F7A7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5759451"/>
            <a:ext cx="27368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Органи державної системи управління і контролю якості, органи місцевого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самоврядування</a:t>
            </a:r>
          </a:p>
        </p:txBody>
      </p:sp>
      <p:sp>
        <p:nvSpPr>
          <p:cNvPr id="274450" name="Rectangle 18">
            <a:extLst>
              <a:ext uri="{FF2B5EF4-FFF2-40B4-BE49-F238E27FC236}">
                <a16:creationId xmlns:a16="http://schemas.microsoft.com/office/drawing/2014/main" xmlns="" id="{C71DAD43-4F8E-445D-9240-941F7058D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6" y="1800961"/>
            <a:ext cx="2789237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altLang="ru-RU" sz="1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виробники</a:t>
            </a:r>
            <a:r>
              <a:rPr lang="ru-RU" altLang="ru-RU" sz="1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сільськогосподарської</a:t>
            </a:r>
            <a:endParaRPr lang="ru-RU" altLang="ru-RU" sz="13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продукції</a:t>
            </a:r>
            <a:endParaRPr lang="ru-RU" altLang="ru-RU" sz="13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4451" name="Rectangle 19">
            <a:extLst>
              <a:ext uri="{FF2B5EF4-FFF2-40B4-BE49-F238E27FC236}">
                <a16:creationId xmlns:a16="http://schemas.microsoft.com/office/drawing/2014/main" xmlns="" id="{62F21146-B813-4028-AA13-8A9E52945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3671888"/>
            <a:ext cx="2520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Постачальники насіння, добрив, обладнання, інших вихідних матеріалів для підприємств АПК</a:t>
            </a:r>
          </a:p>
        </p:txBody>
      </p:sp>
      <p:sp>
        <p:nvSpPr>
          <p:cNvPr id="274452" name="Rectangle 20">
            <a:extLst>
              <a:ext uri="{FF2B5EF4-FFF2-40B4-BE49-F238E27FC236}">
                <a16:creationId xmlns:a16="http://schemas.microsoft.com/office/drawing/2014/main" xmlns="" id="{09B4EF10-EFD6-4663-ACAF-7824DE759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050" y="4638675"/>
            <a:ext cx="25923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Інжинірингові компанії, ремонтні та інші підприємства технічного забезпечення АПК</a:t>
            </a:r>
          </a:p>
        </p:txBody>
      </p:sp>
      <p:sp>
        <p:nvSpPr>
          <p:cNvPr id="274453" name="Rectangle 21">
            <a:extLst>
              <a:ext uri="{FF2B5EF4-FFF2-40B4-BE49-F238E27FC236}">
                <a16:creationId xmlns:a16="http://schemas.microsoft.com/office/drawing/2014/main" xmlns="" id="{A83F0D44-D659-459A-A2A3-42E868064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4" y="4778375"/>
            <a:ext cx="25923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Асоціації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сільгоспвиробників</a:t>
            </a:r>
          </a:p>
        </p:txBody>
      </p:sp>
      <p:sp>
        <p:nvSpPr>
          <p:cNvPr id="274454" name="Rectangle 23">
            <a:extLst>
              <a:ext uri="{FF2B5EF4-FFF2-40B4-BE49-F238E27FC236}">
                <a16:creationId xmlns:a16="http://schemas.microsoft.com/office/drawing/2014/main" xmlns="" id="{013B0947-FF9B-4FF6-ACA3-75D595AB0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9" y="2662239"/>
            <a:ext cx="2447925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Підприємства-виробники продуктів харчування на основі переробки продукції АПК</a:t>
            </a:r>
          </a:p>
        </p:txBody>
      </p:sp>
      <p:sp>
        <p:nvSpPr>
          <p:cNvPr id="274455" name="Rectangle 24">
            <a:extLst>
              <a:ext uri="{FF2B5EF4-FFF2-40B4-BE49-F238E27FC236}">
                <a16:creationId xmlns:a16="http://schemas.microsoft.com/office/drawing/2014/main" xmlns="" id="{78C044F7-0C53-4E3D-9837-56AF88DE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139" y="3632201"/>
            <a:ext cx="24479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solidFill>
                  <a:srgbClr val="0033CC"/>
                </a:solidFill>
                <a:latin typeface="Times New Roman" panose="02020603050405020304" pitchFamily="18" charset="0"/>
              </a:rPr>
              <a:t>Транспортні підприємства, експортери продукції АПК</a:t>
            </a:r>
          </a:p>
        </p:txBody>
      </p:sp>
      <p:sp>
        <p:nvSpPr>
          <p:cNvPr id="274456" name="Прямоугольник 1">
            <a:extLst>
              <a:ext uri="{FF2B5EF4-FFF2-40B4-BE49-F238E27FC236}">
                <a16:creationId xmlns:a16="http://schemas.microsoft.com/office/drawing/2014/main" xmlns="" id="{B06CE467-6EBB-453E-8A04-EDDEEFBBE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217489"/>
            <a:ext cx="9273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Кластерні</a:t>
            </a:r>
            <a:r>
              <a:rPr lang="ru-RU" altLang="ru-RU" sz="2400" b="1" dirty="0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ініціативи</a:t>
            </a:r>
            <a:r>
              <a:rPr lang="ru-RU" altLang="ru-RU" sz="2400" b="1" dirty="0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2400" b="1" dirty="0" err="1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наприклад</a:t>
            </a:r>
            <a:r>
              <a:rPr lang="ru-RU" altLang="ru-RU" sz="2400" b="1" dirty="0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кластер «</a:t>
            </a:r>
            <a:r>
              <a:rPr lang="ru-RU" altLang="ru-RU" sz="2400" b="1" dirty="0" err="1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Виробництво</a:t>
            </a:r>
            <a:r>
              <a:rPr lang="ru-RU" altLang="ru-RU" sz="2400" b="1" dirty="0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altLang="ru-RU" sz="2400" b="1" dirty="0" err="1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переробка</a:t>
            </a:r>
            <a:r>
              <a:rPr lang="ru-RU" altLang="ru-RU" sz="2400" b="1" dirty="0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сільськогосподарської</a:t>
            </a:r>
            <a:r>
              <a:rPr lang="ru-RU" altLang="ru-RU" sz="2400" b="1" dirty="0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err="1">
                <a:solidFill>
                  <a:srgbClr val="8700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продукції</a:t>
            </a:r>
            <a:endParaRPr lang="ru-RU" altLang="ru-RU" sz="2400" b="1" dirty="0">
              <a:solidFill>
                <a:srgbClr val="8700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5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effectLst/>
              </a:rPr>
              <a:t/>
            </a:r>
            <a:br>
              <a:rPr lang="ru-RU" cap="none" dirty="0" smtClean="0">
                <a:effectLst/>
              </a:rPr>
            </a:br>
            <a:r>
              <a:rPr lang="ru-RU" cap="none" dirty="0" err="1" smtClean="0">
                <a:effectLst/>
              </a:rPr>
              <a:t>Мікрогрантові</a:t>
            </a:r>
            <a:r>
              <a:rPr lang="ru-RU" cap="none" dirty="0" smtClean="0">
                <a:effectLst/>
              </a:rPr>
              <a:t> </a:t>
            </a:r>
            <a:r>
              <a:rPr lang="ru-RU" cap="none" dirty="0" err="1" smtClean="0">
                <a:effectLst/>
              </a:rPr>
              <a:t>проекти</a:t>
            </a:r>
            <a:r>
              <a:rPr lang="ru-RU" cap="none" dirty="0" smtClean="0">
                <a:effectLst/>
              </a:rPr>
              <a:t/>
            </a:r>
            <a:br>
              <a:rPr lang="ru-RU" cap="none" dirty="0" smtClean="0">
                <a:effectLst/>
              </a:rPr>
            </a:br>
            <a:r>
              <a:rPr lang="ru-RU" cap="none" dirty="0" smtClean="0">
                <a:effectLst/>
              </a:rPr>
              <a:t> «СЕЛО. Кроки до </a:t>
            </a:r>
            <a:r>
              <a:rPr lang="ru-RU" cap="none" dirty="0" err="1" smtClean="0">
                <a:effectLst/>
              </a:rPr>
              <a:t>розвитку</a:t>
            </a:r>
            <a:r>
              <a:rPr lang="ru-RU" cap="none" dirty="0" smtClean="0">
                <a:effectLst/>
              </a:rPr>
              <a:t>»!</a:t>
            </a:r>
            <a:br>
              <a:rPr lang="ru-RU" cap="none" dirty="0" smtClean="0">
                <a:effectLst/>
              </a:rPr>
            </a:br>
            <a:endParaRPr lang="uk-UA" cap="none" dirty="0">
              <a:effectLst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3E03-F277-417A-9E8B-C8F573FBF2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61531" y="2380795"/>
            <a:ext cx="6864059" cy="27238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200" b="1">
                <a:solidFill>
                  <a:srgbClr val="000000"/>
                </a:solidFill>
                <a:latin typeface="Lato"/>
              </a:rPr>
              <a:t>selo_cover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300" i="1" u="sng">
                <a:solidFill>
                  <a:srgbClr val="000000"/>
                </a:solidFill>
                <a:latin typeface="inherit"/>
                <a:hlinkClick r:id="rId2" tooltip="selo_cover"/>
              </a:rPr>
              <a:t>  </a:t>
            </a:r>
            <a:r>
              <a:rPr lang="uk-UA" altLang="uk-UA" sz="16500" i="1" u="sng">
                <a:solidFill>
                  <a:srgbClr val="000000"/>
                </a:solidFill>
                <a:latin typeface="inherit"/>
              </a:rPr>
              <a:t> </a:t>
            </a:r>
            <a:r>
              <a:rPr lang="uk-UA" altLang="uk-UA" sz="1300" i="1" u="sng">
                <a:solidFill>
                  <a:srgbClr val="000000"/>
                </a:solidFill>
                <a:latin typeface="inherit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100" name="Picture 4" descr="selo_cover">
            <a:hlinkClick r:id="rId2" tooltip="selo_cov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348880"/>
            <a:ext cx="6191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537810"/>
          </a:xfrm>
        </p:spPr>
        <p:txBody>
          <a:bodyPr/>
          <a:lstStyle/>
          <a:p>
            <a:r>
              <a:rPr lang="ru-RU" sz="2400" dirty="0"/>
              <a:t>за </a:t>
            </a:r>
            <a:r>
              <a:rPr lang="ru-RU" sz="2400" dirty="0" err="1"/>
              <a:t>підтримки</a:t>
            </a:r>
            <a:r>
              <a:rPr lang="ru-RU" sz="2400" dirty="0"/>
              <a:t> </a:t>
            </a:r>
            <a:r>
              <a:rPr lang="ru-RU" sz="2400" dirty="0" err="1"/>
              <a:t>ПрАТ</a:t>
            </a:r>
            <a:r>
              <a:rPr lang="ru-RU" sz="2400" dirty="0"/>
              <a:t> «</a:t>
            </a:r>
            <a:r>
              <a:rPr lang="ru-RU" sz="2400" dirty="0" err="1"/>
              <a:t>Миронівський</a:t>
            </a:r>
            <a:r>
              <a:rPr lang="ru-RU" sz="2400" dirty="0"/>
              <a:t> </a:t>
            </a:r>
            <a:r>
              <a:rPr lang="ru-RU" sz="2400" dirty="0" err="1"/>
              <a:t>хлібопродукт</a:t>
            </a:r>
            <a:r>
              <a:rPr lang="ru-RU" dirty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039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none" dirty="0" err="1" smtClean="0">
                <a:effectLst/>
              </a:rPr>
              <a:t>Промприлад</a:t>
            </a:r>
            <a:r>
              <a:rPr lang="uk-UA" cap="none" dirty="0" smtClean="0">
                <a:effectLst/>
              </a:rPr>
              <a:t>. Реновація </a:t>
            </a:r>
            <a:br>
              <a:rPr lang="uk-UA" cap="none" dirty="0" smtClean="0">
                <a:effectLst/>
              </a:rPr>
            </a:br>
            <a:r>
              <a:rPr lang="uk-UA" cap="none" dirty="0" smtClean="0">
                <a:effectLst/>
              </a:rPr>
              <a:t>(м. Івано-Франківськ)</a:t>
            </a:r>
            <a:endParaRPr lang="uk-UA" cap="none" dirty="0"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https://promprylad.ua/ua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E3E03-F277-417A-9E8B-C8F573FBF20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348880"/>
            <a:ext cx="8075240" cy="4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44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398</Words>
  <Application>Microsoft Office PowerPoint</Application>
  <PresentationFormat>Произвольный</PresentationFormat>
  <Paragraphs>96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5.2. НОВІ ІНСТРУМЕНТИ ЗБЕРЕЖЕННЯ Й РОЗВИТКУ ІСНУЮЧИХ ПІДПРИЄМСТВ</vt:lpstr>
      <vt:lpstr>«Найкращим використанням капіталу є не заробляння більшої суми грошей як таких, а заробляння грошей для покращення  сервісу заради поліпшення життя». Генрі Форд</vt:lpstr>
      <vt:lpstr>Фінансово-кредитна підтримка МСП</vt:lpstr>
      <vt:lpstr>Нефінансова підтримка МСП</vt:lpstr>
      <vt:lpstr>Кластери</vt:lpstr>
      <vt:lpstr>Презентация PowerPoint</vt:lpstr>
      <vt:lpstr>Презентация PowerPoint</vt:lpstr>
      <vt:lpstr> Мікрогрантові проекти  «СЕЛО. Кроки до розвитку»! </vt:lpstr>
      <vt:lpstr>Промприлад. Реновація  (м. Івано-Франківськ)</vt:lpstr>
      <vt:lpstr>Соціальне підприємництво - це</vt:lpstr>
      <vt:lpstr>Презентация PowerPoint</vt:lpstr>
      <vt:lpstr>Основні проблеми, які вирішує соціальне підприємництво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ІНВЕСТИЦІЙ  ТА ІНВЕСТОРІВ У МЕР</dc:title>
  <dc:creator>Пользователь Windows</dc:creator>
  <cp:lastModifiedBy>Владелец</cp:lastModifiedBy>
  <cp:revision>19</cp:revision>
  <dcterms:created xsi:type="dcterms:W3CDTF">2018-07-11T23:48:27Z</dcterms:created>
  <dcterms:modified xsi:type="dcterms:W3CDTF">2022-01-26T13:21:53Z</dcterms:modified>
</cp:coreProperties>
</file>