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47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3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0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5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85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4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2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5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9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7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40421C6-50D3-4F61-91D8-A6F0B636B6C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28E7E70-F319-4DA6-B55E-1917AE0CB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7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місткості</a:t>
            </a:r>
            <a:r>
              <a:rPr lang="ru-RU" dirty="0"/>
              <a:t> ринку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сегментів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05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720852"/>
            <a:ext cx="9960864" cy="1188720"/>
          </a:xfrm>
        </p:spPr>
        <p:txBody>
          <a:bodyPr>
            <a:normAutofit/>
          </a:bodyPr>
          <a:lstStyle/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про </a:t>
            </a:r>
            <a:r>
              <a:rPr lang="ru-RU" dirty="0" err="1"/>
              <a:t>доцільність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на </a:t>
            </a:r>
            <a:r>
              <a:rPr lang="ru-RU" dirty="0" err="1"/>
              <a:t>зарубіжний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674620"/>
            <a:ext cx="9607296" cy="347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altLang="en-US" sz="2000" b="1" dirty="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про доцільність виходу на зарубіжний ринок передбачає</a:t>
            </a:r>
            <a:r>
              <a:rPr lang="uk-UA" altLang="en-US" sz="2000" b="1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uk-UA" altLang="en-US" sz="2000" b="1" dirty="0" smtClean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altLang="en-US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altLang="en-US" sz="2000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про те, який відсоток загального обсягу своїх продаж фірма буде прагнути здійснювати на зовнішніх ринках. </a:t>
            </a:r>
            <a:endParaRPr lang="ru-RU" altLang="en-US" dirty="0">
              <a:solidFill>
                <a:srgbClr val="2929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altLang="en-US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altLang="en-US" sz="2000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про те, буде фірма займатися маркетингом в одній-двох або в багатьох країнах.</a:t>
            </a:r>
            <a:r>
              <a:rPr lang="uk-UA" altLang="en-US" sz="900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en-US" dirty="0">
              <a:solidFill>
                <a:srgbClr val="2929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altLang="en-US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altLang="en-US" sz="2000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про те, у країнах якого типу фірма бажає </a:t>
            </a:r>
            <a:r>
              <a:rPr lang="uk-UA" altLang="en-US" sz="2000" dirty="0" smtClean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працювати.</a:t>
            </a:r>
          </a:p>
          <a:p>
            <a:pPr marL="0" indent="0">
              <a:buNone/>
            </a:pPr>
            <a:r>
              <a:rPr lang="uk-UA" altLang="en-US" sz="2000" b="1" dirty="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різні компанії залежно від поставленої мети можуть більшою або меншою мірою брати участь у міжнародній маркетинговій діяльності.</a:t>
            </a:r>
            <a:endParaRPr lang="ru-RU" altLang="en-US" sz="2000" b="1" dirty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en-US" sz="2000" dirty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7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592" y="1444752"/>
            <a:ext cx="9936480" cy="5413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altLang="en-US" dirty="0">
                <a:solidFill>
                  <a:srgbClr val="1C1C1C"/>
                </a:solidFill>
                <a:latin typeface="Tahoma" panose="020B0604030504040204" pitchFamily="34" charset="0"/>
              </a:rPr>
              <a:t>На практиці рішення по виходу на зарубіжні ринки  спираються не лише на раціональні критерії, що виходять з чіткої та об</a:t>
            </a:r>
            <a:r>
              <a:rPr lang="en-US" altLang="en-US" dirty="0">
                <a:solidFill>
                  <a:srgbClr val="1C1C1C"/>
                </a:solidFill>
                <a:latin typeface="Tahoma" panose="020B0604030504040204" pitchFamily="34" charset="0"/>
              </a:rPr>
              <a:t>’</a:t>
            </a:r>
            <a:r>
              <a:rPr lang="uk-UA" altLang="en-US" dirty="0" err="1">
                <a:solidFill>
                  <a:srgbClr val="1C1C1C"/>
                </a:solidFill>
                <a:latin typeface="Tahoma" panose="020B0604030504040204" pitchFamily="34" charset="0"/>
              </a:rPr>
              <a:t>єктивної</a:t>
            </a:r>
            <a:r>
              <a:rPr lang="uk-UA" altLang="en-US" dirty="0">
                <a:solidFill>
                  <a:srgbClr val="1C1C1C"/>
                </a:solidFill>
                <a:latin typeface="Tahoma" panose="020B0604030504040204" pitchFamily="34" charset="0"/>
              </a:rPr>
              <a:t> інформації. На багатьох підприємствах питання міжнародного розвитку часто сильно залежать від таких </a:t>
            </a:r>
            <a:r>
              <a:rPr lang="uk-UA" altLang="en-US" b="1" dirty="0" err="1">
                <a:solidFill>
                  <a:srgbClr val="1C1C1C"/>
                </a:solidFill>
                <a:latin typeface="Tahoma" panose="020B0604030504040204" pitchFamily="34" charset="0"/>
              </a:rPr>
              <a:t>суб</a:t>
            </a:r>
            <a:r>
              <a:rPr lang="en-US" altLang="en-US" b="1" dirty="0">
                <a:solidFill>
                  <a:srgbClr val="1C1C1C"/>
                </a:solidFill>
                <a:latin typeface="Tahoma" panose="020B0604030504040204" pitchFamily="34" charset="0"/>
              </a:rPr>
              <a:t>’</a:t>
            </a:r>
            <a:r>
              <a:rPr lang="uk-UA" altLang="en-US" b="1" dirty="0" err="1">
                <a:solidFill>
                  <a:srgbClr val="1C1C1C"/>
                </a:solidFill>
                <a:latin typeface="Tahoma" panose="020B0604030504040204" pitchFamily="34" charset="0"/>
              </a:rPr>
              <a:t>єктивних</a:t>
            </a:r>
            <a:r>
              <a:rPr lang="uk-UA" altLang="en-US" b="1" dirty="0">
                <a:solidFill>
                  <a:srgbClr val="1C1C1C"/>
                </a:solidFill>
                <a:latin typeface="Tahoma" panose="020B0604030504040204" pitchFamily="34" charset="0"/>
              </a:rPr>
              <a:t> причин,</a:t>
            </a:r>
            <a:r>
              <a:rPr lang="uk-UA" altLang="en-US" dirty="0">
                <a:solidFill>
                  <a:srgbClr val="1C1C1C"/>
                </a:solidFill>
                <a:latin typeface="Tahoma" panose="020B0604030504040204" pitchFamily="34" charset="0"/>
              </a:rPr>
              <a:t> як:</a:t>
            </a:r>
          </a:p>
          <a:p>
            <a:pPr>
              <a:buFontTx/>
              <a:buChar char="•"/>
            </a:pPr>
            <a:r>
              <a:rPr lang="uk-UA" altLang="en-US" dirty="0" err="1">
                <a:solidFill>
                  <a:srgbClr val="1C1C1C"/>
                </a:solidFill>
                <a:latin typeface="Tahoma" panose="020B0604030504040204" pitchFamily="34" charset="0"/>
              </a:rPr>
              <a:t>прив</a:t>
            </a:r>
            <a:r>
              <a:rPr lang="en-US" altLang="en-US" dirty="0">
                <a:solidFill>
                  <a:srgbClr val="1C1C1C"/>
                </a:solidFill>
                <a:latin typeface="Tahoma" panose="020B0604030504040204" pitchFamily="34" charset="0"/>
              </a:rPr>
              <a:t>’</a:t>
            </a:r>
            <a:r>
              <a:rPr lang="uk-UA" altLang="en-US" dirty="0" err="1">
                <a:solidFill>
                  <a:srgbClr val="1C1C1C"/>
                </a:solidFill>
                <a:latin typeface="Tahoma" panose="020B0604030504040204" pitchFamily="34" charset="0"/>
              </a:rPr>
              <a:t>язаність</a:t>
            </a:r>
            <a:r>
              <a:rPr lang="uk-UA" altLang="en-US" dirty="0">
                <a:solidFill>
                  <a:srgbClr val="1C1C1C"/>
                </a:solidFill>
                <a:latin typeface="Tahoma" panose="020B0604030504040204" pitchFamily="34" charset="0"/>
              </a:rPr>
              <a:t> певних осіб, що приймають рішення, до певної країни та її культури;</a:t>
            </a:r>
          </a:p>
          <a:p>
            <a:pPr>
              <a:buFontTx/>
              <a:buChar char="•"/>
            </a:pPr>
            <a:r>
              <a:rPr lang="uk-UA" altLang="en-US" dirty="0">
                <a:solidFill>
                  <a:srgbClr val="1C1C1C"/>
                </a:solidFill>
                <a:latin typeface="Tahoma" panose="020B0604030504040204" pitchFamily="34" charset="0"/>
              </a:rPr>
              <a:t>наслідки ознайомчого візиту у складі групи або випадкових зустрічей;</a:t>
            </a:r>
          </a:p>
          <a:p>
            <a:pPr>
              <a:buFontTx/>
              <a:buChar char="•"/>
            </a:pPr>
            <a:r>
              <a:rPr lang="uk-UA" altLang="en-US" dirty="0">
                <a:solidFill>
                  <a:srgbClr val="1C1C1C"/>
                </a:solidFill>
                <a:latin typeface="Tahoma" panose="020B0604030504040204" pitchFamily="34" charset="0"/>
              </a:rPr>
              <a:t>бажання узаконити за кордоном певні дії;</a:t>
            </a:r>
          </a:p>
          <a:p>
            <a:pPr>
              <a:buFontTx/>
              <a:buChar char="•"/>
            </a:pPr>
            <a:r>
              <a:rPr lang="uk-UA" altLang="en-US" dirty="0">
                <a:solidFill>
                  <a:srgbClr val="1C1C1C"/>
                </a:solidFill>
                <a:latin typeface="Tahoma" panose="020B0604030504040204" pitchFamily="34" charset="0"/>
              </a:rPr>
              <a:t>прагнення досягти успіхів на новому ринку, що відомий своєю складністю та ін.</a:t>
            </a:r>
          </a:p>
          <a:p>
            <a:pPr marL="0" indent="0">
              <a:buNone/>
            </a:pPr>
            <a:r>
              <a:rPr lang="uk-UA" altLang="en-US" b="1" dirty="0">
                <a:solidFill>
                  <a:srgbClr val="1C1C1C"/>
                </a:solidFill>
                <a:latin typeface="Tahoma" panose="020B0604030504040204" pitchFamily="34" charset="0"/>
              </a:rPr>
              <a:t>Тому роль випадку в прийнятті рішення по виходу на зовнішній ринок буває досить великою.</a:t>
            </a:r>
            <a:endParaRPr lang="ru-RU" altLang="en-US" b="1" dirty="0">
              <a:solidFill>
                <a:srgbClr val="1C1C1C"/>
              </a:solidFill>
              <a:latin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11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2659380"/>
            <a:ext cx="7729728" cy="118872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2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Місткість</a:t>
            </a:r>
            <a:r>
              <a:rPr lang="ru-RU" dirty="0"/>
              <a:t> ринку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2976" y="2613660"/>
            <a:ext cx="876604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лікарського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місткості</a:t>
            </a:r>
            <a:r>
              <a:rPr lang="ru-RU" dirty="0"/>
              <a:t> ринку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метод </a:t>
            </a:r>
            <a:r>
              <a:rPr lang="ru-RU" i="1" dirty="0" err="1"/>
              <a:t>ланцюгових</a:t>
            </a:r>
            <a:r>
              <a:rPr lang="ru-RU" i="1" dirty="0"/>
              <a:t> </a:t>
            </a:r>
            <a:r>
              <a:rPr lang="ru-RU" i="1" dirty="0" err="1"/>
              <a:t>підстановок</a:t>
            </a:r>
            <a:r>
              <a:rPr lang="ru-RU" i="1" dirty="0"/>
              <a:t> (</a:t>
            </a:r>
            <a:r>
              <a:rPr lang="ru-RU" i="1" dirty="0" err="1"/>
              <a:t>найчастіше</a:t>
            </a:r>
            <a:r>
              <a:rPr lang="ru-RU" i="1" dirty="0"/>
              <a:t> </a:t>
            </a:r>
            <a:r>
              <a:rPr lang="ru-RU" i="1" dirty="0" err="1"/>
              <a:t>використовують</a:t>
            </a:r>
            <a:r>
              <a:rPr lang="ru-RU" i="1" dirty="0"/>
              <a:t>, коли </a:t>
            </a:r>
            <a:r>
              <a:rPr lang="ru-RU" i="1" dirty="0" err="1"/>
              <a:t>фірма</a:t>
            </a:r>
            <a:r>
              <a:rPr lang="ru-RU" i="1" dirty="0"/>
              <a:t> </a:t>
            </a:r>
            <a:r>
              <a:rPr lang="ru-RU" i="1" dirty="0" err="1"/>
              <a:t>виходить</a:t>
            </a:r>
            <a:r>
              <a:rPr lang="ru-RU" i="1" dirty="0"/>
              <a:t> на </a:t>
            </a:r>
            <a:r>
              <a:rPr lang="ru-RU" i="1" dirty="0" err="1"/>
              <a:t>споживчий</a:t>
            </a:r>
            <a:r>
              <a:rPr lang="ru-RU" i="1" dirty="0"/>
              <a:t> </a:t>
            </a:r>
            <a:r>
              <a:rPr lang="ru-RU" i="1" dirty="0" err="1"/>
              <a:t>ринок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новим</a:t>
            </a:r>
            <a:r>
              <a:rPr lang="ru-RU" i="1" dirty="0"/>
              <a:t> товаром</a:t>
            </a:r>
            <a:r>
              <a:rPr lang="ru-RU" i="1" dirty="0" smtClean="0"/>
              <a:t>);</a:t>
            </a:r>
          </a:p>
          <a:p>
            <a:r>
              <a:rPr lang="ru-RU" i="1" dirty="0" smtClean="0"/>
              <a:t> </a:t>
            </a:r>
            <a:r>
              <a:rPr lang="ru-RU" i="1" dirty="0" err="1"/>
              <a:t>Місткість</a:t>
            </a:r>
            <a:r>
              <a:rPr lang="ru-RU" i="1" dirty="0"/>
              <a:t> реального ринку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можливі</a:t>
            </a:r>
            <a:r>
              <a:rPr lang="ru-RU" i="1" dirty="0"/>
              <a:t> </a:t>
            </a:r>
            <a:r>
              <a:rPr lang="ru-RU" i="1" dirty="0" err="1"/>
              <a:t>обсяги</a:t>
            </a:r>
            <a:r>
              <a:rPr lang="ru-RU" i="1" dirty="0"/>
              <a:t> продажу </a:t>
            </a:r>
            <a:r>
              <a:rPr lang="ru-RU" i="1" dirty="0" err="1" smtClean="0"/>
              <a:t>споживачам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виявляють</a:t>
            </a:r>
            <a:r>
              <a:rPr lang="ru-RU" i="1" dirty="0"/>
              <a:t> </a:t>
            </a:r>
            <a:r>
              <a:rPr lang="ru-RU" i="1" dirty="0" err="1"/>
              <a:t>інтерес</a:t>
            </a:r>
            <a:r>
              <a:rPr lang="ru-RU" i="1" dirty="0"/>
              <a:t> до </a:t>
            </a:r>
            <a:r>
              <a:rPr lang="ru-RU" i="1" dirty="0" err="1" smtClean="0"/>
              <a:t>фірми</a:t>
            </a:r>
            <a:r>
              <a:rPr lang="ru-RU" i="1" dirty="0" smtClean="0"/>
              <a:t> </a:t>
            </a:r>
            <a:r>
              <a:rPr lang="ru-RU" i="1" dirty="0"/>
              <a:t>і </a:t>
            </a:r>
            <a:r>
              <a:rPr lang="ru-RU" i="1" dirty="0" err="1"/>
              <a:t>мають</a:t>
            </a:r>
            <a:r>
              <a:rPr lang="ru-RU" i="1" dirty="0"/>
              <a:t> </a:t>
            </a:r>
            <a:r>
              <a:rPr lang="ru-RU" i="1" dirty="0" err="1"/>
              <a:t>змогу</a:t>
            </a:r>
            <a:r>
              <a:rPr lang="ru-RU" i="1" dirty="0"/>
              <a:t> </a:t>
            </a:r>
            <a:r>
              <a:rPr lang="ru-RU" i="1" dirty="0" err="1" smtClean="0"/>
              <a:t>придбати</a:t>
            </a:r>
            <a:r>
              <a:rPr lang="ru-RU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8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фактори обрання стратегії охоплення цільових сегментів ринку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976" y="2638044"/>
            <a:ext cx="10277856" cy="3860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обранні стратегії охоплення ринка враховують такі фактори:</a:t>
            </a:r>
          </a:p>
          <a:p>
            <a:r>
              <a:rPr lang="uk-UA" altLang="en-US" b="1" i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 фірми</a:t>
            </a:r>
            <a:r>
              <a:rPr lang="uk-UA" altLang="en-US" i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(якщо обмежені – концентрований маркетинг);</a:t>
            </a:r>
          </a:p>
          <a:p>
            <a:r>
              <a:rPr lang="uk-UA" altLang="en-US" b="1" i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однорідності продукції</a:t>
            </a:r>
            <a:r>
              <a:rPr lang="uk-UA" altLang="en-US" i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(чим більш однорідна, тим вигідніше недиференційований маркетинг);</a:t>
            </a:r>
          </a:p>
          <a:p>
            <a:r>
              <a:rPr lang="uk-UA" altLang="en-US" b="1" i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 </a:t>
            </a:r>
            <a:r>
              <a:rPr lang="uk-UA" altLang="en-US" b="1" i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 циклу товару</a:t>
            </a:r>
            <a:r>
              <a:rPr lang="uk-UA" altLang="en-US" i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 етапі впровадження більш підходять недиференційований і концентрований маркетинг);</a:t>
            </a:r>
          </a:p>
          <a:p>
            <a:r>
              <a:rPr lang="uk-UA" altLang="en-US" b="1" i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однорідності ринка</a:t>
            </a:r>
            <a:r>
              <a:rPr lang="uk-UA" altLang="en-US" i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(якщо у всіх споживачів схожі смаки, то вигідним є недиференційований маркетинг);</a:t>
            </a:r>
          </a:p>
          <a:p>
            <a:r>
              <a:rPr lang="uk-UA" altLang="en-US" b="1" i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стратегії конкурентів</a:t>
            </a:r>
            <a:r>
              <a:rPr lang="uk-UA" altLang="en-US" i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якщо конкуренти застосовують недиференційований маркетинг, то фірма може отримати вигоду від диференційованого або концентрованого маркетингу).</a:t>
            </a:r>
            <a:endParaRPr lang="ru-RU" altLang="en-US" i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Критерії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обрання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err="1">
                <a:solidFill>
                  <a:schemeClr val="tx1"/>
                </a:solidFill>
              </a:rPr>
              <a:t>конкретних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сегментів</a:t>
            </a:r>
            <a:r>
              <a:rPr lang="ru-RU" dirty="0">
                <a:solidFill>
                  <a:schemeClr val="tx1"/>
                </a:solidFill>
              </a:rPr>
              <a:t> ринка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942844"/>
            <a:ext cx="7729728" cy="310198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сегменту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ринка</a:t>
            </a:r>
          </a:p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сегмента ринку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Суттєвість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сегмента ринку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Сегментація рин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919" y="2798385"/>
            <a:ext cx="5143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66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Потенціал</a:t>
            </a:r>
            <a:r>
              <a:rPr lang="ru-RU" dirty="0"/>
              <a:t> сегменту ринка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6736" y="2503932"/>
            <a:ext cx="8644128" cy="38237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Місткість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ринку, за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час:</a:t>
            </a:r>
          </a:p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С=П+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О–Е+І–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Ек+Ік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С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місткість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 П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складах; Е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товару; І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ввіз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товару;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ввіз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ctr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%) 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придбали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Доступність</a:t>
            </a:r>
            <a:r>
              <a:rPr lang="ru-RU" dirty="0"/>
              <a:t> сегмента ринку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8048" y="2711196"/>
            <a:ext cx="8375904" cy="34213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</a:t>
            </a:r>
            <a:r>
              <a:rPr lang="uk-UA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експертних оцінок про те, чи є принципова можливість почати впровадження та просування своїх товарів на тому чи іншому сегменті ринка, які на ньому існують правила торгівлі, вхідні бар</a:t>
            </a:r>
            <a:r>
              <a:rPr lang="en-US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єри</a:t>
            </a:r>
            <a:r>
              <a:rPr lang="uk-UA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чи можна використовувати наявні канали збуту або необхідно сформувати власну збутову мережу зі своїми торговими посередниками, складами й магазинами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Суттєвість</a:t>
            </a:r>
            <a:r>
              <a:rPr lang="ru-RU" dirty="0"/>
              <a:t> сегмента ринку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4816" y="2686813"/>
            <a:ext cx="9521952" cy="288493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 ту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сегмент ринку,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об’єднуючими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сегмента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пропонованого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товару. 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протилежному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 з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нечіткими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розмитими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характеристиками,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буде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Шляхи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до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маркетингової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1536" y="2686812"/>
            <a:ext cx="8668512" cy="3689604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uk-UA" altLang="en-US" sz="2000" b="1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Фірми залучаються до діяльності з міжнародного маркетингу двома шляхами:</a:t>
            </a:r>
          </a:p>
          <a:p>
            <a:r>
              <a:rPr lang="uk-UA" altLang="en-US" sz="2000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фірми звертаються з проханням організувати продаж за кордоном (наприклад, інший вітчизняний експортер, іноземний імпортер або іноземний уряд);</a:t>
            </a:r>
          </a:p>
          <a:p>
            <a:r>
              <a:rPr lang="uk-UA" altLang="en-US" sz="2000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фірма сама приймає рішення вийти на зарубіжний ринок, оскільки:</a:t>
            </a:r>
          </a:p>
          <a:p>
            <a:pPr>
              <a:buFontTx/>
              <a:buChar char="-"/>
            </a:pPr>
            <a:r>
              <a:rPr lang="uk-UA" altLang="en-US" sz="2000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виробничі потужності перевищують потреби вітчизняного ринку;</a:t>
            </a:r>
          </a:p>
          <a:p>
            <a:pPr>
              <a:buFontTx/>
              <a:buChar char="-"/>
            </a:pPr>
            <a:r>
              <a:rPr lang="uk-UA" altLang="en-US" sz="2000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кордоном наявні більш сприятливі маркетингові можливості</a:t>
            </a:r>
            <a:r>
              <a:rPr lang="uk-UA" altLang="en-US" sz="2000" b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en-US" sz="2000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187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30</TotalTime>
  <Words>650</Words>
  <Application>Microsoft Office PowerPoint</Application>
  <PresentationFormat>Произвольный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Parcel</vt:lpstr>
      <vt:lpstr>дослідження місткості ринку та його сегментів</vt:lpstr>
      <vt:lpstr>Місткість ринку</vt:lpstr>
      <vt:lpstr>Методи визначення місткості ринку:</vt:lpstr>
      <vt:lpstr>Основні фактори обрання стратегії охоплення цільових сегментів ринку</vt:lpstr>
      <vt:lpstr>Критерії обрання  конкретних сегментів ринка</vt:lpstr>
      <vt:lpstr>Потенціал сегменту ринка</vt:lpstr>
      <vt:lpstr>Доступність сегмента ринку </vt:lpstr>
      <vt:lpstr>Суттєвість сегмента ринку </vt:lpstr>
      <vt:lpstr>Шляхи залучення фірм  до міжнародної маркетингової діяльності</vt:lpstr>
      <vt:lpstr>Особливості прийняття рішення  про доцільність виходу на зарубіжний ринок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місткості ринку та його сегментів</dc:title>
  <dc:creator>Oksana</dc:creator>
  <cp:lastModifiedBy>User</cp:lastModifiedBy>
  <cp:revision>4</cp:revision>
  <dcterms:created xsi:type="dcterms:W3CDTF">2021-12-16T15:39:03Z</dcterms:created>
  <dcterms:modified xsi:type="dcterms:W3CDTF">2021-12-16T18:22:54Z</dcterms:modified>
</cp:coreProperties>
</file>