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6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5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9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8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4A50-51F5-4B9E-9E93-1A030A74FC24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3F55-C442-4FD3-BF02-1F5586B6F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 </a:t>
            </a:r>
            <a:r>
              <a:rPr lang="ru-RU" b="1" dirty="0" err="1"/>
              <a:t>Ресурсозбереження</a:t>
            </a:r>
            <a:r>
              <a:rPr lang="ru-RU" b="1" dirty="0"/>
              <a:t> в </a:t>
            </a:r>
            <a:r>
              <a:rPr lang="ru-RU" b="1" dirty="0" err="1"/>
              <a:t>аглодоменному</a:t>
            </a:r>
            <a:r>
              <a:rPr lang="ru-RU" b="1" dirty="0"/>
              <a:t> </a:t>
            </a:r>
            <a:r>
              <a:rPr lang="ru-RU" b="1" dirty="0" err="1"/>
              <a:t>переділі</a:t>
            </a:r>
            <a:r>
              <a:rPr lang="ru-RU" b="1" dirty="0"/>
              <a:t>.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замінників</a:t>
            </a:r>
            <a:r>
              <a:rPr lang="ru-RU" b="1" dirty="0"/>
              <a:t> </a:t>
            </a:r>
            <a:r>
              <a:rPr lang="ru-RU" b="1" dirty="0" err="1"/>
              <a:t>первинної</a:t>
            </a:r>
            <a:r>
              <a:rPr lang="ru-RU" b="1" dirty="0"/>
              <a:t> </a:t>
            </a:r>
            <a:r>
              <a:rPr lang="ru-RU" b="1" dirty="0" err="1"/>
              <a:t>сировини</a:t>
            </a:r>
            <a:r>
              <a:rPr lang="ru-RU" b="1" dirty="0"/>
              <a:t> та </a:t>
            </a:r>
            <a:r>
              <a:rPr lang="ru-RU" b="1" dirty="0" err="1"/>
              <a:t>палива</a:t>
            </a:r>
            <a:r>
              <a:rPr lang="ru-RU" b="1" dirty="0"/>
              <a:t>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17720"/>
            <a:ext cx="10515600" cy="647431"/>
          </a:xfrm>
        </p:spPr>
        <p:txBody>
          <a:bodyPr>
            <a:normAutofit fontScale="92500" lnSpcReduction="20000"/>
          </a:bodyPr>
          <a:lstStyle/>
          <a:p>
            <a:r>
              <a:rPr lang="ru-RU" i="1"/>
              <a:t>Рисунок - </a:t>
            </a:r>
            <a:r>
              <a:rPr lang="ru-RU" dirty="0" err="1"/>
              <a:t>Загальна</a:t>
            </a:r>
            <a:r>
              <a:rPr lang="ru-RU" dirty="0"/>
              <a:t> схема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брикетів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шламу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55" y="362308"/>
            <a:ext cx="8885207" cy="53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780" y="497157"/>
            <a:ext cx="11023121" cy="4351338"/>
          </a:xfrm>
        </p:spPr>
        <p:txBody>
          <a:bodyPr/>
          <a:lstStyle/>
          <a:p>
            <a:r>
              <a:rPr lang="ru-RU" i="1" dirty="0"/>
              <a:t>На рисунку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брикетів</a:t>
            </a:r>
            <a:r>
              <a:rPr lang="ru-RU" dirty="0"/>
              <a:t> «</a:t>
            </a:r>
            <a:r>
              <a:rPr lang="ru-RU" dirty="0" err="1"/>
              <a:t>Екомашгео</a:t>
            </a:r>
            <a:r>
              <a:rPr lang="ru-RU" dirty="0"/>
              <a:t>»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призми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0" y="1364562"/>
            <a:ext cx="3886200" cy="4042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62" y="1684194"/>
            <a:ext cx="7193507" cy="30689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50705" y="5715900"/>
            <a:ext cx="416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Рисунок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Удосконалена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брикетів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1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0936"/>
            <a:ext cx="10850592" cy="6280030"/>
          </a:xfrm>
        </p:spPr>
        <p:txBody>
          <a:bodyPr/>
          <a:lstStyle/>
          <a:p>
            <a:pPr algn="just"/>
            <a:r>
              <a:rPr lang="ru-RU" dirty="0"/>
              <a:t>За кордоном </a:t>
            </a:r>
            <a:r>
              <a:rPr lang="ru-RU" dirty="0" err="1"/>
              <a:t>традиційним</a:t>
            </a:r>
            <a:r>
              <a:rPr lang="ru-RU" dirty="0"/>
              <a:t> й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способом </a:t>
            </a:r>
            <a:r>
              <a:rPr lang="ru-RU" dirty="0" err="1"/>
              <a:t>огрудкування</a:t>
            </a:r>
            <a:r>
              <a:rPr lang="ru-RU" dirty="0"/>
              <a:t> колошникового пилу за таких умов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брикетування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доменних</a:t>
            </a:r>
            <a:r>
              <a:rPr lang="ru-RU" dirty="0"/>
              <a:t> печах. </a:t>
            </a:r>
            <a:r>
              <a:rPr lang="ru-RU" dirty="0" err="1"/>
              <a:t>Зокрема</a:t>
            </a:r>
            <a:r>
              <a:rPr lang="ru-RU" dirty="0"/>
              <a:t>, у </a:t>
            </a:r>
            <a:r>
              <a:rPr lang="ru-RU" dirty="0" err="1"/>
              <a:t>Німеччині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перших </a:t>
            </a:r>
            <a:r>
              <a:rPr lang="ru-RU" dirty="0" err="1"/>
              <a:t>підприємств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уведено </a:t>
            </a:r>
            <a:r>
              <a:rPr lang="ru-RU" dirty="0" err="1"/>
              <a:t>ще</a:t>
            </a:r>
            <a:r>
              <a:rPr lang="ru-RU" dirty="0"/>
              <a:t> на початку 60-х </a:t>
            </a:r>
            <a:r>
              <a:rPr lang="ru-RU" dirty="0" err="1"/>
              <a:t>років</a:t>
            </a:r>
            <a:r>
              <a:rPr lang="ru-RU" dirty="0"/>
              <a:t> ХХ ст. </a:t>
            </a:r>
            <a:r>
              <a:rPr lang="ru-RU" dirty="0" err="1"/>
              <a:t>Брикети</a:t>
            </a:r>
            <a:r>
              <a:rPr lang="ru-RU" dirty="0"/>
              <a:t> з колошникового пилу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залізовмісних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формували</a:t>
            </a:r>
            <a:r>
              <a:rPr lang="ru-RU" dirty="0"/>
              <a:t> на </a:t>
            </a:r>
            <a:r>
              <a:rPr lang="ru-RU" dirty="0" err="1"/>
              <a:t>вальцьових</a:t>
            </a:r>
            <a:r>
              <a:rPr lang="ru-RU" dirty="0"/>
              <a:t> </a:t>
            </a:r>
            <a:r>
              <a:rPr lang="ru-RU" dirty="0" err="1"/>
              <a:t>пресах</a:t>
            </a:r>
            <a:r>
              <a:rPr lang="ru-RU" dirty="0"/>
              <a:t>. Як </a:t>
            </a:r>
            <a:r>
              <a:rPr lang="ru-RU" dirty="0" err="1"/>
              <a:t>зв’язуюче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50% </a:t>
            </a:r>
            <a:r>
              <a:rPr lang="ru-RU" dirty="0" err="1"/>
              <a:t>сульфітний</a:t>
            </a:r>
            <a:r>
              <a:rPr lang="ru-RU" dirty="0"/>
              <a:t> луг. </a:t>
            </a:r>
            <a:r>
              <a:rPr lang="ru-RU" dirty="0" err="1"/>
              <a:t>Брикети</a:t>
            </a:r>
            <a:r>
              <a:rPr lang="ru-RU" dirty="0"/>
              <a:t> </a:t>
            </a:r>
            <a:r>
              <a:rPr lang="ru-RU" dirty="0" err="1"/>
              <a:t>піддавали</a:t>
            </a:r>
            <a:r>
              <a:rPr lang="ru-RU" dirty="0"/>
              <a:t> </a:t>
            </a:r>
            <a:r>
              <a:rPr lang="ru-RU" dirty="0" err="1"/>
              <a:t>обпалу</a:t>
            </a:r>
            <a:r>
              <a:rPr lang="ru-RU" dirty="0"/>
              <a:t> за </a:t>
            </a:r>
            <a:r>
              <a:rPr lang="ru-RU" dirty="0" err="1"/>
              <a:t>температури</a:t>
            </a:r>
            <a:r>
              <a:rPr lang="ru-RU" dirty="0"/>
              <a:t> 600-900 </a:t>
            </a:r>
            <a:r>
              <a:rPr lang="ru-RU" dirty="0" err="1"/>
              <a:t>оС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СО:СО2=3:1.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5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4000"/>
          </a:xfrm>
        </p:spPr>
        <p:txBody>
          <a:bodyPr>
            <a:normAutofit fontScale="90000"/>
          </a:bodyPr>
          <a:lstStyle/>
          <a:p>
            <a:r>
              <a:rPr lang="ru-RU" sz="2800" i="1" dirty="0" err="1"/>
              <a:t>Таблиця</a:t>
            </a:r>
            <a:r>
              <a:rPr lang="ru-RU" sz="2800" i="1" dirty="0"/>
              <a:t> - </a:t>
            </a:r>
            <a:r>
              <a:rPr lang="ru-RU" sz="2800" dirty="0"/>
              <a:t>Область </a:t>
            </a:r>
            <a:r>
              <a:rPr lang="ru-RU" sz="2800" dirty="0" err="1"/>
              <a:t>застосування</a:t>
            </a:r>
            <a:r>
              <a:rPr lang="ru-RU" sz="2800" dirty="0"/>
              <a:t> </a:t>
            </a:r>
            <a:r>
              <a:rPr lang="ru-RU" sz="2800" dirty="0" err="1"/>
              <a:t>брикетів</a:t>
            </a:r>
            <a:r>
              <a:rPr lang="ru-RU" sz="2800" dirty="0"/>
              <a:t> 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92" y="834746"/>
            <a:ext cx="10861016" cy="602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0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24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6.2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пластикових</a:t>
            </a:r>
            <a:r>
              <a:rPr lang="ru-RU" b="1" dirty="0"/>
              <a:t> </a:t>
            </a:r>
            <a:r>
              <a:rPr lang="ru-RU" b="1" dirty="0" err="1"/>
              <a:t>відходів</a:t>
            </a:r>
            <a:r>
              <a:rPr lang="ru-RU" b="1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056" y="1402930"/>
            <a:ext cx="10515600" cy="4351338"/>
          </a:xfrm>
        </p:spPr>
        <p:txBody>
          <a:bodyPr/>
          <a:lstStyle/>
          <a:p>
            <a:pPr algn="just"/>
            <a:r>
              <a:rPr lang="ru-RU" dirty="0"/>
              <a:t>Подальше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відновлювачів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коксу та природного газу </a:t>
            </a:r>
            <a:r>
              <a:rPr lang="ru-RU" dirty="0" err="1"/>
              <a:t>пов’язане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економічною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переробного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. На рис. наведено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усереднених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відновлювачів</a:t>
            </a:r>
            <a:r>
              <a:rPr lang="ru-RU" dirty="0"/>
              <a:t> на </a:t>
            </a:r>
            <a:r>
              <a:rPr lang="ru-RU" dirty="0" err="1"/>
              <a:t>доменних</a:t>
            </a:r>
            <a:r>
              <a:rPr lang="ru-RU" dirty="0"/>
              <a:t> печах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6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090" y="6262328"/>
            <a:ext cx="10515600" cy="59567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Рисунок -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відновлювачів</a:t>
            </a:r>
            <a:r>
              <a:rPr lang="ru-RU" dirty="0"/>
              <a:t> у доменному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75" y="37058"/>
            <a:ext cx="8976835" cy="60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4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2309"/>
            <a:ext cx="11014494" cy="62627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Так,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відновлювачів</a:t>
            </a:r>
            <a:r>
              <a:rPr lang="ru-RU" dirty="0"/>
              <a:t> у 50-ті роки </a:t>
            </a:r>
            <a:r>
              <a:rPr lang="en-US" dirty="0"/>
              <a:t>XX-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складали</a:t>
            </a:r>
            <a:r>
              <a:rPr lang="ru-RU" dirty="0"/>
              <a:t> 900-1000 кг/т </a:t>
            </a:r>
            <a:r>
              <a:rPr lang="ru-RU" dirty="0" err="1"/>
              <a:t>чавуну</a:t>
            </a:r>
            <a:r>
              <a:rPr lang="ru-RU" dirty="0"/>
              <a:t>, а на </a:t>
            </a:r>
            <a:r>
              <a:rPr lang="ru-RU" dirty="0" err="1"/>
              <a:t>сьогодення</a:t>
            </a:r>
            <a:r>
              <a:rPr lang="ru-RU" dirty="0"/>
              <a:t> – </a:t>
            </a:r>
            <a:r>
              <a:rPr lang="ru-RU" dirty="0" err="1"/>
              <a:t>близько</a:t>
            </a:r>
            <a:r>
              <a:rPr lang="ru-RU" dirty="0"/>
              <a:t> 475 кг/т. Але з рисунка 2.5 видно, </a:t>
            </a:r>
            <a:r>
              <a:rPr lang="ru-RU" dirty="0" err="1"/>
              <a:t>що</a:t>
            </a:r>
            <a:r>
              <a:rPr lang="ru-RU" dirty="0"/>
              <a:t> і на початку </a:t>
            </a:r>
            <a:r>
              <a:rPr lang="en-US" dirty="0"/>
              <a:t>XXI–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відновлювачів</a:t>
            </a:r>
            <a:r>
              <a:rPr lang="ru-RU" dirty="0"/>
              <a:t> практично не </a:t>
            </a:r>
            <a:r>
              <a:rPr lang="ru-RU" dirty="0" err="1"/>
              <a:t>зменшилися</a:t>
            </a:r>
            <a:r>
              <a:rPr lang="ru-RU" dirty="0"/>
              <a:t>. </a:t>
            </a:r>
            <a:r>
              <a:rPr lang="ru-RU" dirty="0" err="1"/>
              <a:t>Показник</a:t>
            </a:r>
            <a:r>
              <a:rPr lang="ru-RU" dirty="0"/>
              <a:t> 475 кг/т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мінімуму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той же час, для „</a:t>
            </a:r>
            <a:r>
              <a:rPr lang="ru-RU" dirty="0" err="1"/>
              <a:t>ідеальних</a:t>
            </a:r>
            <a:r>
              <a:rPr lang="ru-RU" dirty="0"/>
              <a:t>” </a:t>
            </a:r>
            <a:r>
              <a:rPr lang="ru-RU" dirty="0" err="1"/>
              <a:t>доменних</a:t>
            </a:r>
            <a:r>
              <a:rPr lang="ru-RU" dirty="0"/>
              <a:t> печей,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розрахований</a:t>
            </a:r>
            <a:r>
              <a:rPr lang="ru-RU" dirty="0"/>
              <a:t> </a:t>
            </a:r>
            <a:r>
              <a:rPr lang="ru-RU" dirty="0" err="1"/>
              <a:t>теоретичний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– 386 кг/т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450 кг коксу та </a:t>
            </a:r>
            <a:r>
              <a:rPr lang="ru-RU" dirty="0" err="1"/>
              <a:t>вугільної</a:t>
            </a:r>
            <a:r>
              <a:rPr lang="ru-RU" dirty="0"/>
              <a:t> </a:t>
            </a:r>
            <a:r>
              <a:rPr lang="ru-RU" dirty="0" err="1"/>
              <a:t>дрібниці</a:t>
            </a:r>
            <a:r>
              <a:rPr lang="ru-RU" dirty="0"/>
              <a:t>. В той же час </a:t>
            </a:r>
            <a:r>
              <a:rPr lang="ru-RU" dirty="0" err="1"/>
              <a:t>вказаний</a:t>
            </a:r>
            <a:r>
              <a:rPr lang="ru-RU" dirty="0"/>
              <a:t> </a:t>
            </a:r>
            <a:r>
              <a:rPr lang="ru-RU" dirty="0" err="1"/>
              <a:t>ідеальний</a:t>
            </a:r>
            <a:r>
              <a:rPr lang="ru-RU" dirty="0"/>
              <a:t> стан не </a:t>
            </a:r>
            <a:r>
              <a:rPr lang="ru-RU" dirty="0" err="1"/>
              <a:t>досягається</a:t>
            </a:r>
            <a:r>
              <a:rPr lang="ru-RU" dirty="0"/>
              <a:t> у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, так як при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технологічній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потенціалів</a:t>
            </a:r>
            <a:r>
              <a:rPr lang="ru-RU" dirty="0"/>
              <a:t> (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температури</a:t>
            </a:r>
            <a:r>
              <a:rPr lang="ru-RU" dirty="0"/>
              <a:t>,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висоти</a:t>
            </a:r>
            <a:r>
              <a:rPr lang="ru-RU" dirty="0"/>
              <a:t> та </a:t>
            </a:r>
            <a:r>
              <a:rPr lang="ru-RU" dirty="0" err="1"/>
              <a:t>т.і</a:t>
            </a:r>
            <a:r>
              <a:rPr lang="ru-RU" dirty="0"/>
              <a:t>.),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нерівноважного</a:t>
            </a:r>
            <a:r>
              <a:rPr lang="ru-RU" dirty="0"/>
              <a:t> стану,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Наприклад</a:t>
            </a:r>
            <a:r>
              <a:rPr lang="ru-RU" dirty="0"/>
              <a:t>,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на </a:t>
            </a:r>
            <a:r>
              <a:rPr lang="ru-RU" dirty="0" err="1"/>
              <a:t>доменних</a:t>
            </a:r>
            <a:r>
              <a:rPr lang="ru-RU" dirty="0"/>
              <a:t> печах </a:t>
            </a:r>
            <a:r>
              <a:rPr lang="ru-RU" dirty="0" err="1"/>
              <a:t>Германії</a:t>
            </a:r>
            <a:r>
              <a:rPr lang="ru-RU" dirty="0"/>
              <a:t> у 2004 р. </a:t>
            </a:r>
            <a:r>
              <a:rPr lang="ru-RU" dirty="0" err="1"/>
              <a:t>складало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414 кг/т.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приймав</a:t>
            </a:r>
            <a:r>
              <a:rPr lang="ru-RU" dirty="0"/>
              <a:t> участь і </a:t>
            </a:r>
            <a:r>
              <a:rPr lang="ru-RU" dirty="0" err="1"/>
              <a:t>водень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містився</a:t>
            </a:r>
            <a:r>
              <a:rPr lang="ru-RU" dirty="0"/>
              <a:t> у </a:t>
            </a:r>
            <a:r>
              <a:rPr lang="ru-RU" dirty="0" err="1"/>
              <a:t>вдуваній</a:t>
            </a:r>
            <a:r>
              <a:rPr lang="ru-RU" dirty="0"/>
              <a:t> </a:t>
            </a:r>
            <a:r>
              <a:rPr lang="ru-RU" dirty="0" err="1"/>
              <a:t>вугільній</a:t>
            </a:r>
            <a:r>
              <a:rPr lang="ru-RU" dirty="0"/>
              <a:t> </a:t>
            </a:r>
            <a:r>
              <a:rPr lang="ru-RU" dirty="0" err="1"/>
              <a:t>дрібниці</a:t>
            </a:r>
            <a:r>
              <a:rPr lang="ru-RU" dirty="0"/>
              <a:t> та </a:t>
            </a:r>
            <a:r>
              <a:rPr lang="ru-RU" dirty="0" err="1"/>
              <a:t>мазуті</a:t>
            </a:r>
            <a:r>
              <a:rPr lang="ru-RU" dirty="0"/>
              <a:t>. Таким чином,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печей </a:t>
            </a:r>
            <a:r>
              <a:rPr lang="ru-RU" dirty="0" err="1"/>
              <a:t>складала</a:t>
            </a:r>
            <a:r>
              <a:rPr lang="ru-RU" dirty="0"/>
              <a:t> 93%.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7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36430"/>
            <a:ext cx="11066253" cy="63749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Одним з </a:t>
            </a:r>
            <a:r>
              <a:rPr lang="ru-RU" dirty="0" err="1"/>
              <a:t>перспективних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i="1" dirty="0" err="1"/>
              <a:t>утилізації</a:t>
            </a:r>
            <a:r>
              <a:rPr lang="ru-RU" i="1" dirty="0"/>
              <a:t> </a:t>
            </a:r>
            <a:r>
              <a:rPr lang="ru-RU" i="1" dirty="0" err="1"/>
              <a:t>відходів</a:t>
            </a:r>
            <a:r>
              <a:rPr lang="ru-RU" i="1" dirty="0"/>
              <a:t> </a:t>
            </a:r>
            <a:r>
              <a:rPr lang="ru-RU" i="1" dirty="0" err="1"/>
              <a:t>пластмас</a:t>
            </a:r>
            <a:r>
              <a:rPr lang="ru-RU" i="1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вдуванням</a:t>
            </a:r>
            <a:r>
              <a:rPr lang="ru-RU" dirty="0"/>
              <a:t> ПВП у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плавці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 в </a:t>
            </a:r>
            <a:r>
              <a:rPr lang="ru-RU" dirty="0" err="1"/>
              <a:t>доменних</a:t>
            </a:r>
            <a:r>
              <a:rPr lang="ru-RU" dirty="0"/>
              <a:t> печах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хороші</a:t>
            </a:r>
            <a:r>
              <a:rPr lang="ru-RU" dirty="0"/>
              <a:t> </a:t>
            </a:r>
            <a:r>
              <a:rPr lang="ru-RU" dirty="0" err="1"/>
              <a:t>перспективи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агрегаті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при </a:t>
            </a:r>
            <a:r>
              <a:rPr lang="ru-RU" dirty="0" err="1"/>
              <a:t>гарантованій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в ОС.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високотемпературної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в </a:t>
            </a:r>
            <a:r>
              <a:rPr lang="ru-RU" dirty="0" err="1"/>
              <a:t>сурмі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з </a:t>
            </a:r>
            <a:r>
              <a:rPr lang="ru-RU" dirty="0" err="1"/>
              <a:t>окислювальним</a:t>
            </a:r>
            <a:r>
              <a:rPr lang="ru-RU" dirty="0"/>
              <a:t> </a:t>
            </a:r>
            <a:r>
              <a:rPr lang="ru-RU" dirty="0" err="1"/>
              <a:t>потенціалом</a:t>
            </a:r>
            <a:r>
              <a:rPr lang="ru-RU" dirty="0"/>
              <a:t> газового </a:t>
            </a:r>
            <a:r>
              <a:rPr lang="ru-RU" dirty="0" err="1"/>
              <a:t>середовища</a:t>
            </a:r>
            <a:r>
              <a:rPr lang="ru-RU" dirty="0"/>
              <a:t> і температурами 2000-24000С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горючих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діоксин</a:t>
            </a:r>
            <a:r>
              <a:rPr lang="ru-RU" dirty="0"/>
              <a:t> і </a:t>
            </a:r>
            <a:r>
              <a:rPr lang="ru-RU" dirty="0" err="1"/>
              <a:t>фурани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в </a:t>
            </a:r>
            <a:r>
              <a:rPr lang="ru-RU" dirty="0" err="1"/>
              <a:t>печі</a:t>
            </a:r>
            <a:r>
              <a:rPr lang="ru-RU" dirty="0"/>
              <a:t> (1-10 сек)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сформуватися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</a:t>
            </a:r>
            <a:r>
              <a:rPr lang="ru-RU" dirty="0" err="1"/>
              <a:t>з'єднанням</a:t>
            </a:r>
            <a:r>
              <a:rPr lang="ru-RU" dirty="0"/>
              <a:t> по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газу в </a:t>
            </a:r>
            <a:r>
              <a:rPr lang="ru-RU" dirty="0" err="1"/>
              <a:t>агрегаті</a:t>
            </a:r>
            <a:r>
              <a:rPr lang="ru-RU" dirty="0"/>
              <a:t>. </a:t>
            </a:r>
            <a:r>
              <a:rPr lang="ru-RU" dirty="0" err="1"/>
              <a:t>Відновна</a:t>
            </a:r>
            <a:r>
              <a:rPr lang="ru-RU" dirty="0"/>
              <a:t> атмосфера в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неможливим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 азоту і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викидам</a:t>
            </a:r>
            <a:r>
              <a:rPr lang="ru-RU" dirty="0"/>
              <a:t> </a:t>
            </a:r>
            <a:r>
              <a:rPr lang="ru-RU" dirty="0" err="1"/>
              <a:t>з'єднань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вразливим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 з </a:t>
            </a:r>
            <a:r>
              <a:rPr lang="ru-RU" dirty="0" err="1"/>
              <a:t>окислювальною</a:t>
            </a:r>
            <a:r>
              <a:rPr lang="ru-RU" dirty="0"/>
              <a:t> газовою атмосферою. </a:t>
            </a:r>
            <a:endParaRPr lang="ru-RU" dirty="0" smtClean="0"/>
          </a:p>
          <a:p>
            <a:pPr algn="just"/>
            <a:r>
              <a:rPr lang="ru-RU" dirty="0" err="1" smtClean="0"/>
              <a:t>Нарешті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щільного</a:t>
            </a:r>
            <a:r>
              <a:rPr lang="ru-RU" dirty="0"/>
              <a:t> шару </a:t>
            </a:r>
            <a:r>
              <a:rPr lang="ru-RU" dirty="0" err="1"/>
              <a:t>шихти</a:t>
            </a:r>
            <a:r>
              <a:rPr lang="ru-RU" dirty="0"/>
              <a:t>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винесенню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унікальне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сприятливих</a:t>
            </a:r>
            <a:r>
              <a:rPr lang="ru-RU" dirty="0"/>
              <a:t> 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придушення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висуває</a:t>
            </a:r>
            <a:r>
              <a:rPr lang="ru-RU" dirty="0"/>
              <a:t>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пекти</a:t>
            </a:r>
            <a:r>
              <a:rPr lang="ru-RU" dirty="0"/>
              <a:t> на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корисного</a:t>
            </a:r>
            <a:r>
              <a:rPr lang="ru-RU" dirty="0"/>
              <a:t> агрегату.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2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9562"/>
            <a:ext cx="11100758" cy="63576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вдалим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доменною </a:t>
            </a:r>
            <a:r>
              <a:rPr lang="ru-RU" dirty="0" err="1"/>
              <a:t>піччю</a:t>
            </a:r>
            <a:r>
              <a:rPr lang="ru-RU" dirty="0"/>
              <a:t> є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виплавки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і шлаку і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сучасну</a:t>
            </a:r>
            <a:r>
              <a:rPr lang="ru-RU" dirty="0"/>
              <a:t>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корисним</a:t>
            </a:r>
            <a:r>
              <a:rPr lang="ru-RU" dirty="0"/>
              <a:t> </a:t>
            </a:r>
            <a:r>
              <a:rPr lang="ru-RU" dirty="0" err="1"/>
              <a:t>об'ємом</a:t>
            </a:r>
            <a:r>
              <a:rPr lang="ru-RU" dirty="0"/>
              <a:t> 2000-3000 м3 50-100 кг </a:t>
            </a:r>
            <a:r>
              <a:rPr lang="ru-RU" dirty="0" err="1"/>
              <a:t>відходів</a:t>
            </a:r>
            <a:r>
              <a:rPr lang="ru-RU" dirty="0"/>
              <a:t> на 1 т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переробку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/>
              <a:t> 100-250 </a:t>
            </a:r>
            <a:r>
              <a:rPr lang="ru-RU" dirty="0" err="1"/>
              <a:t>тис.т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Принципово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обов'язкове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у </a:t>
            </a:r>
            <a:r>
              <a:rPr lang="ru-RU" dirty="0" err="1"/>
              <a:t>фурмену</a:t>
            </a:r>
            <a:r>
              <a:rPr lang="ru-RU" dirty="0"/>
              <a:t> зону </a:t>
            </a:r>
            <a:r>
              <a:rPr lang="ru-RU" dirty="0" err="1"/>
              <a:t>печі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подрібнених</a:t>
            </a:r>
            <a:r>
              <a:rPr lang="ru-RU" dirty="0"/>
              <a:t> до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5-8 мм </a:t>
            </a:r>
            <a:r>
              <a:rPr lang="ru-RU" dirty="0" err="1"/>
              <a:t>матеріалів</a:t>
            </a:r>
            <a:r>
              <a:rPr lang="ru-RU" dirty="0"/>
              <a:t> з </a:t>
            </a:r>
            <a:r>
              <a:rPr lang="ru-RU" dirty="0" err="1"/>
              <a:t>відповідним</a:t>
            </a:r>
            <a:r>
              <a:rPr lang="ru-RU" dirty="0"/>
              <a:t> </a:t>
            </a:r>
            <a:r>
              <a:rPr lang="ru-RU" dirty="0" err="1"/>
              <a:t>апаратурним</a:t>
            </a:r>
            <a:r>
              <a:rPr lang="ru-RU" dirty="0"/>
              <a:t> </a:t>
            </a:r>
            <a:r>
              <a:rPr lang="ru-RU" dirty="0" err="1"/>
              <a:t>оформленням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інжекцію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0-8 мм (</a:t>
            </a:r>
            <a:r>
              <a:rPr lang="ru-RU" dirty="0" err="1"/>
              <a:t>пластмас</a:t>
            </a:r>
            <a:r>
              <a:rPr lang="ru-RU" dirty="0"/>
              <a:t>), 0-6 мм (замаслена окалина), 0-1 мм (</a:t>
            </a:r>
            <a:r>
              <a:rPr lang="ru-RU" dirty="0" err="1"/>
              <a:t>легке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) у фурменную зону </a:t>
            </a:r>
            <a:r>
              <a:rPr lang="ru-RU" dirty="0" err="1"/>
              <a:t>печі</a:t>
            </a:r>
            <a:r>
              <a:rPr lang="ru-RU" dirty="0"/>
              <a:t> через </a:t>
            </a:r>
            <a:r>
              <a:rPr lang="ru-RU" dirty="0" err="1"/>
              <a:t>дві</a:t>
            </a:r>
            <a:r>
              <a:rPr lang="ru-RU" dirty="0"/>
              <a:t> фурму в </a:t>
            </a:r>
            <a:r>
              <a:rPr lang="ru-RU" dirty="0" err="1"/>
              <a:t>кількості</a:t>
            </a:r>
            <a:r>
              <a:rPr lang="ru-RU" dirty="0"/>
              <a:t> 60 кг/</a:t>
            </a:r>
            <a:r>
              <a:rPr lang="ru-RU" dirty="0" err="1"/>
              <a:t>мін</a:t>
            </a:r>
            <a:r>
              <a:rPr lang="ru-RU" dirty="0"/>
              <a:t>. </a:t>
            </a:r>
            <a:r>
              <a:rPr lang="ru-RU" dirty="0" err="1"/>
              <a:t>Витрату</a:t>
            </a:r>
            <a:r>
              <a:rPr lang="ru-RU" dirty="0"/>
              <a:t> </a:t>
            </a:r>
            <a:r>
              <a:rPr lang="ru-RU" dirty="0" err="1"/>
              <a:t>вдуваного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теоретичної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 в </a:t>
            </a:r>
            <a:r>
              <a:rPr lang="ru-RU" dirty="0" err="1"/>
              <a:t>заданих</a:t>
            </a:r>
            <a:r>
              <a:rPr lang="ru-RU" dirty="0"/>
              <a:t> межах (2000-2200 С).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коксу в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в межах 2-6 кг/т.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для </a:t>
            </a:r>
            <a:r>
              <a:rPr lang="ru-RU" dirty="0" err="1"/>
              <a:t>пластмас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0,20-0,25 кг/кг. У газах,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не </a:t>
            </a:r>
            <a:r>
              <a:rPr lang="ru-RU" dirty="0" err="1"/>
              <a:t>відмічено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екотоксикантів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Застосуванню</a:t>
            </a:r>
            <a:r>
              <a:rPr lang="ru-RU" dirty="0" smtClean="0"/>
              <a:t> </a:t>
            </a:r>
            <a:r>
              <a:rPr lang="ru-RU" dirty="0" err="1"/>
              <a:t>пластикових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як </a:t>
            </a:r>
            <a:r>
              <a:rPr lang="ru-RU" dirty="0" err="1"/>
              <a:t>паливо</a:t>
            </a:r>
            <a:r>
              <a:rPr lang="ru-RU" dirty="0"/>
              <a:t> в </a:t>
            </a:r>
            <a:r>
              <a:rPr lang="ru-RU" dirty="0" err="1"/>
              <a:t>металургії</a:t>
            </a:r>
            <a:r>
              <a:rPr lang="ru-RU" dirty="0"/>
              <a:t> </a:t>
            </a:r>
            <a:r>
              <a:rPr lang="ru-RU" dirty="0" err="1"/>
              <a:t>протистоїть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ряд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. Є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полівінілхлориду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жорстко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як </a:t>
            </a:r>
            <a:r>
              <a:rPr lang="ru-RU" dirty="0" err="1"/>
              <a:t>паливо</a:t>
            </a:r>
            <a:r>
              <a:rPr lang="ru-RU" dirty="0"/>
              <a:t>. Є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дозвільної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екологів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як </a:t>
            </a:r>
            <a:r>
              <a:rPr lang="ru-RU" dirty="0" err="1"/>
              <a:t>паливо</a:t>
            </a:r>
            <a:r>
              <a:rPr lang="ru-RU" dirty="0"/>
              <a:t>.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реконструкції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в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9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sz="2800" i="1" dirty="0" err="1"/>
              <a:t>Перспективи</a:t>
            </a:r>
            <a:r>
              <a:rPr lang="ru-RU" sz="2800" i="1" dirty="0"/>
              <a:t> </a:t>
            </a:r>
            <a:r>
              <a:rPr lang="ru-RU" sz="2800" i="1" dirty="0" err="1"/>
              <a:t>впровадження</a:t>
            </a:r>
            <a:r>
              <a:rPr lang="ru-RU" sz="2800" i="1" dirty="0"/>
              <a:t> </a:t>
            </a:r>
            <a:r>
              <a:rPr lang="ru-RU" sz="2800" i="1" dirty="0" err="1"/>
              <a:t>технології</a:t>
            </a:r>
            <a:r>
              <a:rPr lang="ru-RU" sz="2800" i="1" dirty="0"/>
              <a:t> </a:t>
            </a:r>
            <a:r>
              <a:rPr lang="ru-RU" sz="2800" i="1" dirty="0" err="1"/>
              <a:t>застосування</a:t>
            </a:r>
            <a:r>
              <a:rPr lang="ru-RU" sz="2800" i="1" dirty="0"/>
              <a:t> </a:t>
            </a:r>
            <a:r>
              <a:rPr lang="ru-RU" sz="2800" i="1" dirty="0" err="1"/>
              <a:t>пластикових</a:t>
            </a:r>
            <a:r>
              <a:rPr lang="ru-RU" sz="2800" i="1" dirty="0"/>
              <a:t> </a:t>
            </a:r>
            <a:r>
              <a:rPr lang="ru-RU" sz="2800" i="1" dirty="0" err="1"/>
              <a:t>відходів</a:t>
            </a:r>
            <a:r>
              <a:rPr lang="ru-RU" sz="2800" i="1" dirty="0"/>
              <a:t> 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824486"/>
            <a:ext cx="1181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51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6.1 </a:t>
            </a:r>
            <a:r>
              <a:rPr lang="ru-RU" b="1" dirty="0" err="1"/>
              <a:t>Брикетування</a:t>
            </a:r>
            <a:r>
              <a:rPr lang="ru-RU" b="1" dirty="0"/>
              <a:t> колошникового пилу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0279"/>
            <a:ext cx="11126638" cy="57710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металургів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придбанням</a:t>
            </a:r>
            <a:r>
              <a:rPr lang="ru-RU" dirty="0"/>
              <a:t> </a:t>
            </a:r>
            <a:r>
              <a:rPr lang="ru-RU" dirty="0" err="1"/>
              <a:t>залізорудної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(</a:t>
            </a:r>
            <a:r>
              <a:rPr lang="ru-RU" dirty="0" err="1"/>
              <a:t>залізняку</a:t>
            </a:r>
            <a:r>
              <a:rPr lang="ru-RU" dirty="0"/>
              <a:t>, концентрату і </a:t>
            </a:r>
            <a:r>
              <a:rPr lang="ru-RU" dirty="0" err="1"/>
              <a:t>окатишей</a:t>
            </a:r>
            <a:r>
              <a:rPr lang="ru-RU" dirty="0"/>
              <a:t>), коксу і </a:t>
            </a:r>
            <a:r>
              <a:rPr lang="ru-RU" dirty="0" err="1"/>
              <a:t>металевого</a:t>
            </a:r>
            <a:r>
              <a:rPr lang="ru-RU" dirty="0"/>
              <a:t> лому.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і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і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металургії</a:t>
            </a:r>
            <a:r>
              <a:rPr lang="ru-RU" dirty="0"/>
              <a:t> на </a:t>
            </a:r>
            <a:r>
              <a:rPr lang="ru-RU" dirty="0" err="1"/>
              <a:t>зовнішніх</a:t>
            </a:r>
            <a:r>
              <a:rPr lang="ru-RU" dirty="0"/>
              <a:t> і </a:t>
            </a:r>
            <a:r>
              <a:rPr lang="ru-RU" dirty="0" err="1"/>
              <a:t>внутрішніх</a:t>
            </a:r>
            <a:r>
              <a:rPr lang="ru-RU" dirty="0"/>
              <a:t> ринках. </a:t>
            </a:r>
            <a:endParaRPr lang="ru-RU" dirty="0" smtClean="0"/>
          </a:p>
          <a:p>
            <a:pPr algn="just"/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/>
              <a:t>запаси </a:t>
            </a:r>
            <a:r>
              <a:rPr lang="ru-RU" dirty="0" err="1"/>
              <a:t>залізняку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оцінюються</a:t>
            </a:r>
            <a:r>
              <a:rPr lang="ru-RU" dirty="0"/>
              <a:t> в 16,8 млрд. т.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в рудах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</a:t>
            </a:r>
            <a:r>
              <a:rPr lang="ru-RU" dirty="0" err="1"/>
              <a:t>коливається</a:t>
            </a:r>
            <a:r>
              <a:rPr lang="ru-RU" dirty="0"/>
              <a:t> в широких межах - </a:t>
            </a:r>
            <a:r>
              <a:rPr lang="ru-RU" dirty="0" err="1"/>
              <a:t>від</a:t>
            </a:r>
            <a:r>
              <a:rPr lang="ru-RU" dirty="0"/>
              <a:t> 25 до 58%.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в </a:t>
            </a:r>
            <a:r>
              <a:rPr lang="ru-RU" dirty="0" err="1"/>
              <a:t>металургійному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 без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, </a:t>
            </a:r>
            <a:r>
              <a:rPr lang="ru-RU" dirty="0" err="1"/>
              <a:t>бідні</a:t>
            </a:r>
            <a:r>
              <a:rPr lang="ru-RU" dirty="0"/>
              <a:t> - </a:t>
            </a:r>
            <a:r>
              <a:rPr lang="ru-RU" dirty="0" err="1"/>
              <a:t>збагачують</a:t>
            </a:r>
            <a:r>
              <a:rPr lang="ru-RU" dirty="0"/>
              <a:t> на </a:t>
            </a:r>
            <a:r>
              <a:rPr lang="ru-RU" dirty="0" err="1"/>
              <a:t>гірничо-збагачувальних</a:t>
            </a:r>
            <a:r>
              <a:rPr lang="ru-RU" dirty="0"/>
              <a:t> </a:t>
            </a:r>
            <a:r>
              <a:rPr lang="ru-RU" dirty="0" err="1"/>
              <a:t>комбінатах</a:t>
            </a:r>
            <a:r>
              <a:rPr lang="ru-RU" dirty="0"/>
              <a:t> з метою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і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концентратів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запаси і </a:t>
            </a:r>
            <a:r>
              <a:rPr lang="ru-RU" dirty="0" err="1"/>
              <a:t>здобич</a:t>
            </a:r>
            <a:r>
              <a:rPr lang="ru-RU" dirty="0"/>
              <a:t> (70-80%) </a:t>
            </a:r>
            <a:r>
              <a:rPr lang="ru-RU" dirty="0" err="1"/>
              <a:t>доводяться</a:t>
            </a:r>
            <a:r>
              <a:rPr lang="ru-RU" dirty="0"/>
              <a:t> на </a:t>
            </a:r>
            <a:r>
              <a:rPr lang="ru-RU" dirty="0" err="1"/>
              <a:t>Криворізький</a:t>
            </a:r>
            <a:r>
              <a:rPr lang="ru-RU" dirty="0"/>
              <a:t> </a:t>
            </a:r>
            <a:r>
              <a:rPr lang="ru-RU" dirty="0" err="1"/>
              <a:t>залізорудний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Скоротити</a:t>
            </a:r>
            <a:r>
              <a:rPr lang="ru-RU" dirty="0" smtClean="0"/>
              <a:t> </a:t>
            </a:r>
            <a:r>
              <a:rPr lang="ru-RU" dirty="0" err="1"/>
              <a:t>витрати</a:t>
            </a:r>
            <a:r>
              <a:rPr lang="ru-RU" dirty="0"/>
              <a:t> на ЖРС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витратних</a:t>
            </a:r>
            <a:r>
              <a:rPr lang="ru-RU" dirty="0"/>
              <a:t> </a:t>
            </a:r>
            <a:r>
              <a:rPr lang="ru-RU" dirty="0" err="1"/>
              <a:t>коефіцієнтів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вторинного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накопичений</a:t>
            </a:r>
            <a:r>
              <a:rPr lang="ru-RU" dirty="0"/>
              <a:t>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агломерационної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шламів</a:t>
            </a:r>
            <a:r>
              <a:rPr lang="ru-RU" dirty="0"/>
              <a:t> і </a:t>
            </a:r>
            <a:r>
              <a:rPr lang="ru-RU" dirty="0" err="1"/>
              <a:t>шлаків</a:t>
            </a:r>
            <a:r>
              <a:rPr lang="ru-RU" dirty="0"/>
              <a:t>, пил </a:t>
            </a:r>
            <a:r>
              <a:rPr lang="ru-RU" dirty="0" err="1"/>
              <a:t>електрофільтрів</a:t>
            </a:r>
            <a:r>
              <a:rPr lang="ru-RU" dirty="0"/>
              <a:t>, колошникового пилу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Проблеми</a:t>
            </a:r>
            <a:r>
              <a:rPr lang="ru-RU" dirty="0"/>
              <a:t> - в </a:t>
            </a:r>
            <a:r>
              <a:rPr lang="ru-RU" dirty="0" err="1"/>
              <a:t>стереотипі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на </a:t>
            </a:r>
            <a:r>
              <a:rPr lang="ru-RU" dirty="0" err="1"/>
              <a:t>хімічний</a:t>
            </a:r>
            <a:r>
              <a:rPr lang="ru-RU" dirty="0"/>
              <a:t> і </a:t>
            </a:r>
            <a:r>
              <a:rPr lang="ru-RU" dirty="0" err="1"/>
              <a:t>фазовий</a:t>
            </a:r>
            <a:r>
              <a:rPr lang="ru-RU" dirty="0"/>
              <a:t> склад </a:t>
            </a:r>
            <a:r>
              <a:rPr lang="ru-RU" dirty="0" err="1"/>
              <a:t>шихти</a:t>
            </a:r>
            <a:r>
              <a:rPr lang="ru-RU" dirty="0"/>
              <a:t> - в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використовуваних</a:t>
            </a:r>
            <a:r>
              <a:rPr lang="ru-RU" dirty="0"/>
              <a:t> добавок і </a:t>
            </a:r>
            <a:r>
              <a:rPr lang="ru-RU" dirty="0" err="1"/>
              <a:t>стабілізації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складу за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залоза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підготовці</a:t>
            </a:r>
            <a:r>
              <a:rPr lang="ru-RU" dirty="0"/>
              <a:t> до </a:t>
            </a:r>
            <a:r>
              <a:rPr lang="ru-RU" dirty="0" err="1"/>
              <a:t>використання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78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804" y="419519"/>
            <a:ext cx="11169770" cy="62055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СО2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пластикових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локалізації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, а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енергоємності</a:t>
            </a:r>
            <a:r>
              <a:rPr lang="ru-RU" dirty="0"/>
              <a:t> пластика.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пластикових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СО2, </a:t>
            </a:r>
            <a:r>
              <a:rPr lang="ru-RU" dirty="0" err="1"/>
              <a:t>замінюючи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викопного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вуглекислий</a:t>
            </a:r>
            <a:r>
              <a:rPr lang="ru-RU" dirty="0"/>
              <a:t> газ все одно </a:t>
            </a:r>
            <a:r>
              <a:rPr lang="ru-RU" dirty="0" err="1"/>
              <a:t>потрапляє</a:t>
            </a:r>
            <a:r>
              <a:rPr lang="ru-RU" dirty="0"/>
              <a:t> в атмосферу -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 просто </a:t>
            </a:r>
            <a:r>
              <a:rPr lang="ru-RU" dirty="0" err="1"/>
              <a:t>спалюються</a:t>
            </a:r>
            <a:r>
              <a:rPr lang="ru-RU" dirty="0"/>
              <a:t> на </a:t>
            </a:r>
            <a:r>
              <a:rPr lang="ru-RU" dirty="0" err="1"/>
              <a:t>сміттєвих</a:t>
            </a:r>
            <a:r>
              <a:rPr lang="ru-RU" dirty="0"/>
              <a:t> заводах.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пластикових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в </a:t>
            </a:r>
            <a:r>
              <a:rPr lang="ru-RU" dirty="0" err="1"/>
              <a:t>доменних</a:t>
            </a:r>
            <a:r>
              <a:rPr lang="ru-RU" dirty="0"/>
              <a:t> печах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по </a:t>
            </a:r>
            <a:r>
              <a:rPr lang="ru-RU" dirty="0" err="1"/>
              <a:t>схемі</a:t>
            </a:r>
            <a:r>
              <a:rPr lang="ru-RU" dirty="0"/>
              <a:t> </a:t>
            </a:r>
            <a:r>
              <a:rPr lang="ru-RU" dirty="0" err="1"/>
              <a:t>вивіз</a:t>
            </a:r>
            <a:r>
              <a:rPr lang="ru-RU" dirty="0"/>
              <a:t> - </a:t>
            </a:r>
            <a:r>
              <a:rPr lang="ru-RU" dirty="0" err="1"/>
              <a:t>спалювання</a:t>
            </a:r>
            <a:r>
              <a:rPr lang="ru-RU" dirty="0"/>
              <a:t>.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доступністю</a:t>
            </a:r>
            <a:r>
              <a:rPr lang="ru-RU" dirty="0"/>
              <a:t> </a:t>
            </a:r>
            <a:r>
              <a:rPr lang="ru-RU" dirty="0" err="1"/>
              <a:t>пластикових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і «</a:t>
            </a:r>
            <a:r>
              <a:rPr lang="ru-RU" dirty="0" err="1"/>
              <a:t>претензіями</a:t>
            </a:r>
            <a:r>
              <a:rPr lang="ru-RU" dirty="0"/>
              <a:t>» на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- </a:t>
            </a:r>
            <a:r>
              <a:rPr lang="ru-RU" dirty="0" err="1"/>
              <a:t>переробку</a:t>
            </a:r>
            <a:r>
              <a:rPr lang="ru-RU" dirty="0"/>
              <a:t> і </a:t>
            </a:r>
            <a:r>
              <a:rPr lang="ru-RU" dirty="0" err="1"/>
              <a:t>спалювання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і </a:t>
            </a:r>
            <a:r>
              <a:rPr lang="ru-RU" dirty="0" err="1"/>
              <a:t>застосована</a:t>
            </a:r>
            <a:r>
              <a:rPr lang="ru-RU" dirty="0"/>
              <a:t> в </a:t>
            </a:r>
            <a:r>
              <a:rPr lang="ru-RU" dirty="0" err="1"/>
              <a:t>Германії</a:t>
            </a:r>
            <a:r>
              <a:rPr lang="ru-RU" dirty="0"/>
              <a:t> і </a:t>
            </a:r>
            <a:r>
              <a:rPr lang="ru-RU" dirty="0" err="1"/>
              <a:t>Японії</a:t>
            </a:r>
            <a:r>
              <a:rPr lang="ru-RU" dirty="0"/>
              <a:t>. </a:t>
            </a:r>
            <a:r>
              <a:rPr lang="ru-RU" dirty="0" err="1"/>
              <a:t>Пластикові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додаватися</a:t>
            </a:r>
            <a:r>
              <a:rPr lang="ru-RU" dirty="0"/>
              <a:t> в коксовальную </a:t>
            </a:r>
            <a:r>
              <a:rPr lang="ru-RU" dirty="0" err="1"/>
              <a:t>піч</a:t>
            </a:r>
            <a:r>
              <a:rPr lang="ru-RU" dirty="0"/>
              <a:t>;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упроваджена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. В </a:t>
            </a:r>
            <a:r>
              <a:rPr lang="ru-RU" dirty="0" err="1"/>
              <a:t>цілому</a:t>
            </a:r>
            <a:r>
              <a:rPr lang="ru-RU" dirty="0"/>
              <a:t> на потреби </a:t>
            </a:r>
            <a:r>
              <a:rPr lang="ru-RU" dirty="0" err="1"/>
              <a:t>японської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металургії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0,4 млн. т </a:t>
            </a:r>
            <a:r>
              <a:rPr lang="ru-RU" dirty="0" err="1"/>
              <a:t>пластикових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20 </a:t>
            </a:r>
            <a:r>
              <a:rPr lang="ru-RU" dirty="0" err="1"/>
              <a:t>Пдж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/>
              <a:t> (</a:t>
            </a:r>
            <a:r>
              <a:rPr lang="ru-RU" dirty="0" err="1"/>
              <a:t>приблизно</a:t>
            </a:r>
            <a:r>
              <a:rPr lang="ru-RU" dirty="0"/>
              <a:t> 0,7 млн. т </a:t>
            </a:r>
            <a:r>
              <a:rPr lang="ru-RU" dirty="0" err="1"/>
              <a:t>у.п</a:t>
            </a:r>
            <a:r>
              <a:rPr lang="ru-RU" dirty="0"/>
              <a:t>.). </a:t>
            </a:r>
            <a:endParaRPr lang="ru-RU" dirty="0" smtClean="0"/>
          </a:p>
          <a:p>
            <a:pPr algn="just"/>
            <a:r>
              <a:rPr lang="ru-RU" dirty="0" smtClean="0"/>
              <a:t>До </a:t>
            </a:r>
            <a:r>
              <a:rPr lang="ru-RU" dirty="0"/>
              <a:t>складу </a:t>
            </a:r>
            <a:r>
              <a:rPr lang="ru-RU" dirty="0" err="1"/>
              <a:t>типових</a:t>
            </a:r>
            <a:r>
              <a:rPr lang="ru-RU" dirty="0"/>
              <a:t> </a:t>
            </a:r>
            <a:r>
              <a:rPr lang="ru-RU" dirty="0" err="1"/>
              <a:t>пластмасових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утилізуємих</a:t>
            </a:r>
            <a:r>
              <a:rPr lang="ru-RU" dirty="0"/>
              <a:t> за </a:t>
            </a:r>
            <a:r>
              <a:rPr lang="ru-RU" dirty="0" err="1"/>
              <a:t>розглянутою</a:t>
            </a:r>
            <a:r>
              <a:rPr lang="ru-RU" dirty="0"/>
              <a:t> схемою, входить </a:t>
            </a:r>
            <a:r>
              <a:rPr lang="ru-RU" dirty="0" err="1"/>
              <a:t>конторське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пляшки</a:t>
            </a:r>
            <a:r>
              <a:rPr lang="ru-RU" dirty="0"/>
              <a:t> і </a:t>
            </a:r>
            <a:r>
              <a:rPr lang="ru-RU" dirty="0" err="1"/>
              <a:t>контейнери</a:t>
            </a:r>
            <a:r>
              <a:rPr lang="ru-RU" dirty="0"/>
              <a:t>,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і </a:t>
            </a:r>
            <a:r>
              <a:rPr lang="ru-RU" dirty="0" err="1"/>
              <a:t>плівкові</a:t>
            </a:r>
            <a:r>
              <a:rPr lang="ru-RU" dirty="0"/>
              <a:t> </a:t>
            </a:r>
            <a:r>
              <a:rPr lang="ru-RU" dirty="0" err="1"/>
              <a:t>аркуші</a:t>
            </a:r>
            <a:r>
              <a:rPr lang="ru-RU" dirty="0"/>
              <a:t>.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«</a:t>
            </a:r>
            <a:r>
              <a:rPr lang="ru-RU" dirty="0" err="1"/>
              <a:t>Ніппон</a:t>
            </a:r>
            <a:r>
              <a:rPr lang="ru-RU" dirty="0"/>
              <a:t> </a:t>
            </a:r>
            <a:r>
              <a:rPr lang="ru-RU" dirty="0" err="1"/>
              <a:t>Кокан</a:t>
            </a:r>
            <a:r>
              <a:rPr lang="ru-RU" dirty="0"/>
              <a:t>»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запропонованій</a:t>
            </a:r>
            <a:r>
              <a:rPr lang="ru-RU" dirty="0"/>
              <a:t> ними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рециклінгу</a:t>
            </a:r>
            <a:r>
              <a:rPr lang="ru-RU" dirty="0"/>
              <a:t> Р</a:t>
            </a:r>
            <a:r>
              <a:rPr lang="en-US" dirty="0"/>
              <a:t>V</a:t>
            </a:r>
            <a:r>
              <a:rPr lang="ru-RU" dirty="0"/>
              <a:t>С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</a:t>
            </a:r>
            <a:r>
              <a:rPr lang="ru-RU" dirty="0" err="1"/>
              <a:t>кислотна</a:t>
            </a:r>
            <a:r>
              <a:rPr lang="ru-RU" dirty="0"/>
              <a:t> </a:t>
            </a:r>
            <a:r>
              <a:rPr lang="ru-RU" dirty="0" err="1"/>
              <a:t>корозія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полівінілхлориді</a:t>
            </a:r>
            <a:r>
              <a:rPr lang="ru-RU" dirty="0"/>
              <a:t> </a:t>
            </a:r>
            <a:r>
              <a:rPr lang="ru-RU" dirty="0" err="1"/>
              <a:t>утримується</a:t>
            </a:r>
            <a:r>
              <a:rPr lang="ru-RU" dirty="0"/>
              <a:t> хлор.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9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08761"/>
            <a:ext cx="10515600" cy="768201"/>
          </a:xfrm>
        </p:spPr>
        <p:txBody>
          <a:bodyPr/>
          <a:lstStyle/>
          <a:p>
            <a:r>
              <a:rPr lang="ru-RU" i="1" dirty="0"/>
              <a:t>Рисунок - </a:t>
            </a:r>
            <a:r>
              <a:rPr lang="ru-RU" dirty="0"/>
              <a:t>Схема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рециклінгу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0831"/>
            <a:ext cx="10842666" cy="32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5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395" y="410893"/>
            <a:ext cx="11419937" cy="634359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у </a:t>
            </a:r>
            <a:r>
              <a:rPr lang="ru-RU" dirty="0" err="1"/>
              <a:t>Японії</a:t>
            </a:r>
            <a:r>
              <a:rPr lang="ru-RU" dirty="0"/>
              <a:t> в 1998 </a:t>
            </a:r>
            <a:r>
              <a:rPr lang="ru-RU" dirty="0" err="1"/>
              <a:t>році</a:t>
            </a:r>
            <a:r>
              <a:rPr lang="ru-RU" dirty="0"/>
              <a:t> створена </a:t>
            </a:r>
            <a:r>
              <a:rPr lang="ru-RU" dirty="0" err="1"/>
              <a:t>Асоціація</a:t>
            </a:r>
            <a:r>
              <a:rPr lang="ru-RU" dirty="0"/>
              <a:t>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переробці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(АСПП).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прогнозам </a:t>
            </a:r>
            <a:r>
              <a:rPr lang="ru-RU" dirty="0" err="1"/>
              <a:t>найближчим</a:t>
            </a:r>
            <a:r>
              <a:rPr lang="ru-RU" dirty="0"/>
              <a:t> часом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пластмасових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вдуваються</a:t>
            </a:r>
            <a:r>
              <a:rPr lang="ru-RU" dirty="0"/>
              <a:t> в </a:t>
            </a:r>
            <a:r>
              <a:rPr lang="ru-RU" dirty="0" err="1"/>
              <a:t>доменні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, повинна </a:t>
            </a:r>
            <a:r>
              <a:rPr lang="ru-RU" dirty="0" err="1"/>
              <a:t>перевищити</a:t>
            </a:r>
            <a:r>
              <a:rPr lang="ru-RU" dirty="0"/>
              <a:t> 10%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щорічного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. Для </a:t>
            </a:r>
            <a:r>
              <a:rPr lang="ru-RU" dirty="0" err="1"/>
              <a:t>вдування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у горн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розроблене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вдування</a:t>
            </a:r>
            <a:r>
              <a:rPr lang="ru-RU" dirty="0"/>
              <a:t> ПВП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мінімальними</a:t>
            </a:r>
            <a:r>
              <a:rPr lang="ru-RU" dirty="0"/>
              <a:t> </a:t>
            </a:r>
            <a:r>
              <a:rPr lang="ru-RU" dirty="0" err="1"/>
              <a:t>переробками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Вдування</a:t>
            </a:r>
            <a:r>
              <a:rPr lang="ru-RU" dirty="0" smtClean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у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як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ряд </a:t>
            </a:r>
            <a:r>
              <a:rPr lang="ru-RU" dirty="0" err="1"/>
              <a:t>переваг</a:t>
            </a:r>
            <a:r>
              <a:rPr lang="ru-RU" dirty="0"/>
              <a:t>. </a:t>
            </a:r>
            <a:r>
              <a:rPr lang="ru-RU" dirty="0" err="1"/>
              <a:t>По-перше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методі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споживати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(до 100 тис. т. </a:t>
            </a:r>
            <a:r>
              <a:rPr lang="ru-RU" dirty="0" err="1"/>
              <a:t>відходів</a:t>
            </a:r>
            <a:r>
              <a:rPr lang="ru-RU" dirty="0"/>
              <a:t> у </a:t>
            </a:r>
            <a:r>
              <a:rPr lang="ru-RU" dirty="0" err="1"/>
              <a:t>рік</a:t>
            </a:r>
            <a:r>
              <a:rPr lang="ru-RU" dirty="0"/>
              <a:t> при </a:t>
            </a:r>
            <a:r>
              <a:rPr lang="ru-RU" dirty="0" err="1"/>
              <a:t>питомій</a:t>
            </a:r>
            <a:r>
              <a:rPr lang="ru-RU" dirty="0"/>
              <a:t> </a:t>
            </a:r>
            <a:r>
              <a:rPr lang="ru-RU" dirty="0" err="1"/>
              <a:t>витраті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3 кг/т </a:t>
            </a:r>
            <a:r>
              <a:rPr lang="ru-RU" dirty="0" err="1"/>
              <a:t>чавуну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err="1" smtClean="0"/>
              <a:t>По-друге</a:t>
            </a:r>
            <a:r>
              <a:rPr lang="ru-RU" dirty="0"/>
              <a:t>,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80%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способами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І, </a:t>
            </a:r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екологічний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діоксини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Найважливішою</a:t>
            </a:r>
            <a:r>
              <a:rPr lang="ru-RU" dirty="0" smtClean="0"/>
              <a:t> </a:t>
            </a:r>
            <a:r>
              <a:rPr lang="ru-RU" dirty="0"/>
              <a:t>характеристикою </a:t>
            </a:r>
            <a:r>
              <a:rPr lang="ru-RU" dirty="0" err="1"/>
              <a:t>пластмасових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(як, </a:t>
            </a:r>
            <a:r>
              <a:rPr lang="ru-RU" dirty="0" err="1"/>
              <a:t>втім</a:t>
            </a:r>
            <a:r>
              <a:rPr lang="ru-RU" dirty="0"/>
              <a:t>, і самих </a:t>
            </a:r>
            <a:r>
              <a:rPr lang="ru-RU" dirty="0" err="1"/>
              <a:t>пластмасових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) є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енергетична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. І по </a:t>
            </a:r>
            <a:r>
              <a:rPr lang="ru-RU" dirty="0" err="1"/>
              <a:t>хімічному</a:t>
            </a:r>
            <a:r>
              <a:rPr lang="ru-RU" dirty="0"/>
              <a:t> складу і по </a:t>
            </a:r>
            <a:r>
              <a:rPr lang="ru-RU" dirty="0" err="1"/>
              <a:t>теплоті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пластмаси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викопним</a:t>
            </a:r>
            <a:r>
              <a:rPr lang="ru-RU" dirty="0"/>
              <a:t> </a:t>
            </a:r>
            <a:r>
              <a:rPr lang="ru-RU" dirty="0" err="1"/>
              <a:t>паливам</a:t>
            </a:r>
            <a:r>
              <a:rPr lang="ru-RU" dirty="0"/>
              <a:t> - природному </a:t>
            </a:r>
            <a:r>
              <a:rPr lang="ru-RU" dirty="0" err="1"/>
              <a:t>газові</a:t>
            </a:r>
            <a:r>
              <a:rPr lang="ru-RU" dirty="0"/>
              <a:t>, </a:t>
            </a:r>
            <a:r>
              <a:rPr lang="ru-RU" dirty="0" err="1"/>
              <a:t>нафті</a:t>
            </a:r>
            <a:r>
              <a:rPr lang="ru-RU" dirty="0"/>
              <a:t>, </a:t>
            </a:r>
            <a:r>
              <a:rPr lang="ru-RU" dirty="0" err="1"/>
              <a:t>вугіллям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пряма </a:t>
            </a:r>
            <a:r>
              <a:rPr lang="ru-RU" dirty="0" err="1"/>
              <a:t>утилізація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шляхом </a:t>
            </a:r>
            <a:r>
              <a:rPr lang="ru-RU" dirty="0" err="1"/>
              <a:t>спалювання</a:t>
            </a:r>
            <a:r>
              <a:rPr lang="ru-RU" dirty="0"/>
              <a:t> в </a:t>
            </a:r>
            <a:r>
              <a:rPr lang="ru-RU" dirty="0" err="1"/>
              <a:t>енергетичних</a:t>
            </a:r>
            <a:r>
              <a:rPr lang="ru-RU" dirty="0"/>
              <a:t> установках, як правило, </a:t>
            </a:r>
            <a:r>
              <a:rPr lang="ru-RU" dirty="0" err="1"/>
              <a:t>неможлива</a:t>
            </a:r>
            <a:r>
              <a:rPr lang="ru-RU" dirty="0"/>
              <a:t> в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присутністю</a:t>
            </a:r>
            <a:r>
              <a:rPr lang="ru-RU" dirty="0"/>
              <a:t> у них </a:t>
            </a:r>
            <a:r>
              <a:rPr lang="ru-RU" dirty="0" err="1"/>
              <a:t>домішок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до </a:t>
            </a:r>
            <a:r>
              <a:rPr lang="ru-RU" dirty="0" err="1"/>
              <a:t>утворення</a:t>
            </a:r>
            <a:r>
              <a:rPr lang="ru-RU" dirty="0"/>
              <a:t> при </a:t>
            </a:r>
            <a:r>
              <a:rPr lang="ru-RU" dirty="0" err="1"/>
              <a:t>спалюванні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з'єднань</a:t>
            </a:r>
            <a:r>
              <a:rPr lang="ru-RU" dirty="0"/>
              <a:t>. Система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пластмас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класифікуються</a:t>
            </a:r>
            <a:r>
              <a:rPr lang="ru-RU" dirty="0"/>
              <a:t>, </a:t>
            </a:r>
            <a:r>
              <a:rPr lang="ru-RU" dirty="0" err="1"/>
              <a:t>дробляться</a:t>
            </a:r>
            <a:r>
              <a:rPr lang="ru-RU" dirty="0"/>
              <a:t>, </a:t>
            </a:r>
            <a:r>
              <a:rPr lang="ru-RU" dirty="0" err="1"/>
              <a:t>розділяються</a:t>
            </a:r>
            <a:r>
              <a:rPr lang="ru-RU" dirty="0"/>
              <a:t> на </a:t>
            </a:r>
            <a:r>
              <a:rPr lang="ru-RU" dirty="0" err="1"/>
              <a:t>гранули</a:t>
            </a:r>
            <a:r>
              <a:rPr lang="ru-RU" dirty="0"/>
              <a:t>,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як </a:t>
            </a:r>
            <a:r>
              <a:rPr lang="ru-RU" dirty="0" err="1"/>
              <a:t>сировина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вдування</a:t>
            </a:r>
            <a:r>
              <a:rPr lang="ru-RU" dirty="0"/>
              <a:t> в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66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2" y="1772638"/>
            <a:ext cx="11986089" cy="35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5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84672"/>
            <a:ext cx="11152517" cy="6357668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/>
              <a:t>Підготовка</a:t>
            </a:r>
            <a:r>
              <a:rPr lang="ru-RU" i="1" dirty="0"/>
              <a:t> </a:t>
            </a:r>
            <a:r>
              <a:rPr lang="ru-RU" i="1" dirty="0" err="1"/>
              <a:t>залізорудних</a:t>
            </a:r>
            <a:r>
              <a:rPr lang="ru-RU" i="1" dirty="0"/>
              <a:t> </a:t>
            </a:r>
            <a:r>
              <a:rPr lang="ru-RU" i="1" dirty="0" err="1"/>
              <a:t>матеріалів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err="1" smtClean="0"/>
              <a:t>Підготовлена</a:t>
            </a:r>
            <a:r>
              <a:rPr lang="ru-RU" dirty="0" smtClean="0"/>
              <a:t> </a:t>
            </a:r>
            <a:r>
              <a:rPr lang="ru-RU" dirty="0" err="1"/>
              <a:t>сировина</a:t>
            </a:r>
            <a:r>
              <a:rPr lang="ru-RU" dirty="0"/>
              <a:t> для </a:t>
            </a:r>
            <a:r>
              <a:rPr lang="ru-RU" dirty="0" err="1"/>
              <a:t>доменної</a:t>
            </a:r>
            <a:r>
              <a:rPr lang="ru-RU" dirty="0"/>
              <a:t> плавки (агломерат, </a:t>
            </a:r>
            <a:r>
              <a:rPr lang="ru-RU" dirty="0" err="1"/>
              <a:t>окатиші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теплоспоживання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/>
              <a:t>: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прямопозначається</a:t>
            </a:r>
            <a:r>
              <a:rPr lang="ru-RU" dirty="0"/>
              <a:t> на </a:t>
            </a:r>
            <a:r>
              <a:rPr lang="ru-RU" dirty="0" err="1"/>
              <a:t>продуктивності</a:t>
            </a:r>
            <a:r>
              <a:rPr lang="ru-RU" dirty="0"/>
              <a:t> й </a:t>
            </a:r>
            <a:r>
              <a:rPr lang="ru-RU" dirty="0" err="1"/>
              <a:t>витраті</a:t>
            </a:r>
            <a:r>
              <a:rPr lang="ru-RU" dirty="0"/>
              <a:t> коксу;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газопроникність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й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й </a:t>
            </a:r>
            <a:r>
              <a:rPr lang="ru-RU" dirty="0" err="1"/>
              <a:t>використання</a:t>
            </a:r>
            <a:r>
              <a:rPr lang="ru-RU" dirty="0"/>
              <a:t> газового потоку;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теплозатрати</a:t>
            </a:r>
            <a:r>
              <a:rPr lang="ru-RU" dirty="0"/>
              <a:t> на </a:t>
            </a:r>
            <a:r>
              <a:rPr lang="ru-RU" dirty="0" err="1"/>
              <a:t>розкладання</a:t>
            </a:r>
            <a:r>
              <a:rPr lang="ru-RU" dirty="0"/>
              <a:t> </a:t>
            </a:r>
            <a:r>
              <a:rPr lang="ru-RU" dirty="0" err="1"/>
              <a:t>карбонатів</a:t>
            </a:r>
            <a:r>
              <a:rPr lang="ru-RU" dirty="0"/>
              <a:t>,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гідратної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, </a:t>
            </a:r>
            <a:r>
              <a:rPr lang="ru-RU" dirty="0" err="1"/>
              <a:t>поліпшує</a:t>
            </a:r>
            <a:r>
              <a:rPr lang="ru-RU" dirty="0"/>
              <a:t> </a:t>
            </a:r>
            <a:r>
              <a:rPr lang="ru-RU" dirty="0" err="1"/>
              <a:t>відновність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й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шлакоутворення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/>
              <a:t>дріб'язку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0-5мм в </a:t>
            </a:r>
            <a:r>
              <a:rPr lang="ru-RU" dirty="0" err="1"/>
              <a:t>окускованих</a:t>
            </a:r>
            <a:r>
              <a:rPr lang="ru-RU" dirty="0"/>
              <a:t> </a:t>
            </a:r>
            <a:r>
              <a:rPr lang="ru-RU" dirty="0" err="1"/>
              <a:t>матеріалах</a:t>
            </a:r>
            <a:r>
              <a:rPr lang="ru-RU" dirty="0"/>
              <a:t> (</a:t>
            </a:r>
            <a:r>
              <a:rPr lang="ru-RU" dirty="0" err="1"/>
              <a:t>агломераті</a:t>
            </a:r>
            <a:r>
              <a:rPr lang="ru-RU" dirty="0"/>
              <a:t> й </a:t>
            </a:r>
            <a:r>
              <a:rPr lang="ru-RU" dirty="0" err="1"/>
              <a:t>окатишах</a:t>
            </a:r>
            <a:r>
              <a:rPr lang="ru-RU" dirty="0"/>
              <a:t>) з 20 до 5%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коксу на 4,5% і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на 6%,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взаєморозподілу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й газу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(</a:t>
            </a:r>
            <a:r>
              <a:rPr lang="ru-RU" dirty="0" err="1"/>
              <a:t>вирівнювання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 по </a:t>
            </a:r>
            <a:r>
              <a:rPr lang="ru-RU" dirty="0" err="1"/>
              <a:t>радіусу</a:t>
            </a:r>
            <a:r>
              <a:rPr lang="ru-RU" dirty="0"/>
              <a:t>) і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газопроникності</a:t>
            </a:r>
            <a:r>
              <a:rPr lang="ru-RU" dirty="0"/>
              <a:t> в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54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10550"/>
            <a:ext cx="11204275" cy="626277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Дослідження</a:t>
            </a:r>
            <a:r>
              <a:rPr lang="ru-RU" dirty="0"/>
              <a:t> показали, </a:t>
            </a:r>
            <a:r>
              <a:rPr lang="ru-RU" dirty="0" err="1"/>
              <a:t>необхідно</a:t>
            </a:r>
            <a:r>
              <a:rPr lang="ru-RU" dirty="0"/>
              <a:t> перейти на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стабілізованого</a:t>
            </a:r>
            <a:r>
              <a:rPr lang="ru-RU" dirty="0"/>
              <a:t> агломерату </a:t>
            </a:r>
            <a:r>
              <a:rPr lang="ru-RU" dirty="0" err="1"/>
              <a:t>крупністю</a:t>
            </a:r>
            <a:r>
              <a:rPr lang="ru-RU" dirty="0"/>
              <a:t> 3-30мм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обов'язковою</a:t>
            </a:r>
            <a:r>
              <a:rPr lang="ru-RU" dirty="0"/>
              <a:t> </a:t>
            </a:r>
            <a:r>
              <a:rPr lang="ru-RU" dirty="0" err="1"/>
              <a:t>сфероідізаціею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піддати</a:t>
            </a:r>
            <a:r>
              <a:rPr lang="ru-RU" dirty="0"/>
              <a:t> </a:t>
            </a:r>
            <a:r>
              <a:rPr lang="ru-RU" dirty="0" err="1"/>
              <a:t>сфероідізації</a:t>
            </a:r>
            <a:r>
              <a:rPr lang="ru-RU" dirty="0"/>
              <a:t> й </a:t>
            </a:r>
            <a:r>
              <a:rPr lang="ru-RU" dirty="0" err="1"/>
              <a:t>виділювану</a:t>
            </a:r>
            <a:r>
              <a:rPr lang="ru-RU" dirty="0"/>
              <a:t> в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фракцію</a:t>
            </a:r>
            <a:r>
              <a:rPr lang="ru-RU" dirty="0"/>
              <a:t> 0-3мм, </a:t>
            </a:r>
            <a:r>
              <a:rPr lang="ru-RU" dirty="0" err="1"/>
              <a:t>що</a:t>
            </a:r>
            <a:r>
              <a:rPr lang="ru-RU" dirty="0"/>
              <a:t> дозволить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вивести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складу агломерату,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транспортується</a:t>
            </a:r>
            <a:r>
              <a:rPr lang="ru-RU" dirty="0"/>
              <a:t> в </a:t>
            </a:r>
            <a:r>
              <a:rPr lang="ru-RU" dirty="0" err="1"/>
              <a:t>доменний</a:t>
            </a:r>
            <a:r>
              <a:rPr lang="ru-RU" dirty="0"/>
              <a:t> цех.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підготовці</a:t>
            </a:r>
            <a:r>
              <a:rPr lang="ru-RU" dirty="0"/>
              <a:t> є реальна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непрямі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дріб'язку</a:t>
            </a:r>
            <a:r>
              <a:rPr lang="ru-RU" dirty="0"/>
              <a:t>, </a:t>
            </a:r>
            <a:r>
              <a:rPr lang="ru-RU" dirty="0" err="1"/>
              <a:t>уловлювання</a:t>
            </a:r>
            <a:r>
              <a:rPr lang="ru-RU" dirty="0"/>
              <a:t> пилу,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шламів</a:t>
            </a:r>
            <a:r>
              <a:rPr lang="ru-RU" dirty="0"/>
              <a:t> і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значимий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 </a:t>
            </a:r>
            <a:r>
              <a:rPr lang="ru-RU" dirty="0" err="1"/>
              <a:t>Очікується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стабілізованого</a:t>
            </a:r>
            <a:r>
              <a:rPr lang="ru-RU" dirty="0"/>
              <a:t> агломерату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на </a:t>
            </a:r>
            <a:r>
              <a:rPr lang="ru-RU" dirty="0" err="1"/>
              <a:t>виплавку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скоротиться</a:t>
            </a:r>
            <a:r>
              <a:rPr lang="ru-RU" dirty="0"/>
              <a:t> на 25-30 кг/т </a:t>
            </a:r>
            <a:r>
              <a:rPr lang="ru-RU" dirty="0" err="1"/>
              <a:t>чавуну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альтернативи</a:t>
            </a:r>
            <a:r>
              <a:rPr lang="ru-RU" dirty="0"/>
              <a:t> агломерату й </a:t>
            </a:r>
            <a:r>
              <a:rPr lang="ru-RU" dirty="0" err="1"/>
              <a:t>окатишів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гібридне</a:t>
            </a:r>
            <a:r>
              <a:rPr lang="ru-RU" dirty="0"/>
              <a:t> </a:t>
            </a:r>
            <a:r>
              <a:rPr lang="ru-RU" dirty="0" err="1"/>
              <a:t>окусковання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продуктом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агломерації</a:t>
            </a:r>
            <a:r>
              <a:rPr lang="ru-RU" dirty="0"/>
              <a:t> й </a:t>
            </a:r>
            <a:r>
              <a:rPr lang="ru-RU" dirty="0" err="1"/>
              <a:t>окатишів</a:t>
            </a:r>
            <a:r>
              <a:rPr lang="ru-RU" dirty="0"/>
              <a:t>. 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закладена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гранулометричного</a:t>
            </a:r>
            <a:r>
              <a:rPr lang="ru-RU" dirty="0"/>
              <a:t> складу </a:t>
            </a:r>
            <a:r>
              <a:rPr lang="ru-RU" dirty="0" err="1"/>
              <a:t>гібридного</a:t>
            </a:r>
            <a:r>
              <a:rPr lang="ru-RU" dirty="0"/>
              <a:t> </a:t>
            </a:r>
            <a:r>
              <a:rPr lang="ru-RU" dirty="0" err="1"/>
              <a:t>окускованної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на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</a:t>
            </a:r>
            <a:r>
              <a:rPr lang="ru-RU" dirty="0" err="1"/>
              <a:t>Одержання</a:t>
            </a:r>
            <a:r>
              <a:rPr lang="ru-RU" dirty="0"/>
              <a:t> гранул </a:t>
            </a:r>
            <a:r>
              <a:rPr lang="ru-RU" dirty="0" err="1"/>
              <a:t>крупністю</a:t>
            </a:r>
            <a:r>
              <a:rPr lang="ru-RU" dirty="0"/>
              <a:t> 5-10 мм і </a:t>
            </a:r>
            <a:r>
              <a:rPr lang="ru-RU" dirty="0" err="1"/>
              <a:t>міжчастинковою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твердого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крупністю</a:t>
            </a:r>
            <a:r>
              <a:rPr lang="ru-RU" dirty="0"/>
              <a:t> 0-10 мм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адресне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великих гранул </a:t>
            </a:r>
            <a:r>
              <a:rPr lang="ru-RU" dirty="0" err="1"/>
              <a:t>палива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підвищеного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. </a:t>
            </a:r>
            <a:r>
              <a:rPr lang="ru-RU" dirty="0" err="1"/>
              <a:t>Спікання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за </a:t>
            </a:r>
            <a:r>
              <a:rPr lang="ru-RU" dirty="0" err="1"/>
              <a:t>технологією</a:t>
            </a:r>
            <a:r>
              <a:rPr lang="ru-RU" dirty="0"/>
              <a:t>, </a:t>
            </a:r>
            <a:r>
              <a:rPr lang="ru-RU" dirty="0" err="1"/>
              <a:t>здійснюваної</a:t>
            </a:r>
            <a:r>
              <a:rPr lang="ru-RU" dirty="0"/>
              <a:t> на </a:t>
            </a:r>
            <a:r>
              <a:rPr lang="ru-RU" dirty="0" err="1"/>
              <a:t>випалювальній</a:t>
            </a:r>
            <a:r>
              <a:rPr lang="ru-RU" dirty="0"/>
              <a:t> </a:t>
            </a:r>
            <a:r>
              <a:rPr lang="ru-RU" dirty="0" err="1"/>
              <a:t>машині</a:t>
            </a:r>
            <a:r>
              <a:rPr lang="ru-RU" dirty="0"/>
              <a:t>, яка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попереднє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сушіння</a:t>
            </a:r>
            <a:r>
              <a:rPr lang="ru-RU" dirty="0"/>
              <a:t> з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спіканням</a:t>
            </a:r>
            <a:r>
              <a:rPr lang="ru-RU" dirty="0"/>
              <a:t> за </a:t>
            </a:r>
            <a:r>
              <a:rPr lang="ru-RU" dirty="0" err="1"/>
              <a:t>агломераційною</a:t>
            </a:r>
            <a:r>
              <a:rPr lang="ru-RU" dirty="0"/>
              <a:t> </a:t>
            </a:r>
            <a:r>
              <a:rPr lang="ru-RU" dirty="0" err="1"/>
              <a:t>технологією</a:t>
            </a:r>
            <a:r>
              <a:rPr lang="ru-RU" dirty="0"/>
              <a:t> й </a:t>
            </a:r>
            <a:r>
              <a:rPr lang="ru-RU" dirty="0" err="1"/>
              <a:t>охолодженні</a:t>
            </a:r>
            <a:r>
              <a:rPr lang="ru-RU" dirty="0"/>
              <a:t> при </a:t>
            </a:r>
            <a:r>
              <a:rPr lang="ru-RU" dirty="0" err="1"/>
              <a:t>продувці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на </a:t>
            </a:r>
            <a:r>
              <a:rPr lang="ru-RU" dirty="0" err="1"/>
              <a:t>заключній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дозволяє</a:t>
            </a:r>
            <a:r>
              <a:rPr lang="ru-RU" dirty="0"/>
              <a:t> при </a:t>
            </a:r>
            <a:r>
              <a:rPr lang="ru-RU" dirty="0" err="1"/>
              <a:t>мінімізації</a:t>
            </a:r>
            <a:r>
              <a:rPr lang="ru-RU" dirty="0"/>
              <a:t> </a:t>
            </a:r>
            <a:r>
              <a:rPr lang="ru-RU" dirty="0" err="1"/>
              <a:t>енерговитрат</a:t>
            </a:r>
            <a:r>
              <a:rPr lang="ru-RU" dirty="0"/>
              <a:t> на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спікання</a:t>
            </a:r>
            <a:r>
              <a:rPr lang="ru-RU" dirty="0"/>
              <a:t> (40-45кг/т)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термообробку</a:t>
            </a:r>
            <a:r>
              <a:rPr lang="ru-RU" dirty="0"/>
              <a:t> </a:t>
            </a:r>
            <a:r>
              <a:rPr lang="ru-RU" dirty="0" err="1"/>
              <a:t>спека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тепла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 великих </a:t>
            </a:r>
            <a:r>
              <a:rPr lang="ru-RU" dirty="0" err="1"/>
              <a:t>фракцій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гібридну</a:t>
            </a:r>
            <a:r>
              <a:rPr lang="ru-RU" dirty="0"/>
              <a:t> </a:t>
            </a:r>
            <a:r>
              <a:rPr lang="ru-RU" dirty="0" err="1"/>
              <a:t>сировину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спечених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</a:t>
            </a:r>
            <a:r>
              <a:rPr lang="ru-RU" dirty="0" err="1"/>
              <a:t>минулихточковеприпікання</a:t>
            </a:r>
            <a:r>
              <a:rPr lang="ru-RU" dirty="0"/>
              <a:t> в </a:t>
            </a:r>
            <a:r>
              <a:rPr lang="ru-RU" dirty="0" err="1"/>
              <a:t>місцях</a:t>
            </a:r>
            <a:r>
              <a:rPr lang="ru-RU" dirty="0"/>
              <a:t> контакту гранул </a:t>
            </a:r>
            <a:r>
              <a:rPr lang="ru-RU" dirty="0" err="1"/>
              <a:t>шихти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21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5826"/>
            <a:ext cx="11057626" cy="6150634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гібридної</a:t>
            </a:r>
            <a:r>
              <a:rPr lang="ru-RU" dirty="0"/>
              <a:t> </a:t>
            </a:r>
            <a:r>
              <a:rPr lang="ru-RU" dirty="0" err="1"/>
              <a:t>окускованної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при </a:t>
            </a:r>
            <a:r>
              <a:rPr lang="ru-RU" dirty="0" err="1"/>
              <a:t>виплавці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підтвердив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гранулометричномускладу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до </a:t>
            </a:r>
            <a:r>
              <a:rPr lang="ru-RU" dirty="0" err="1"/>
              <a:t>стабілізованого</a:t>
            </a:r>
            <a:r>
              <a:rPr lang="ru-RU" dirty="0"/>
              <a:t> агломерату й </a:t>
            </a:r>
            <a:r>
              <a:rPr lang="ru-RU" dirty="0" err="1"/>
              <a:t>навіть</a:t>
            </a:r>
            <a:r>
              <a:rPr lang="ru-RU" dirty="0"/>
              <a:t> при </a:t>
            </a:r>
            <a:r>
              <a:rPr lang="ru-RU" dirty="0" err="1"/>
              <a:t>наявності</a:t>
            </a:r>
            <a:r>
              <a:rPr lang="ru-RU" dirty="0"/>
              <a:t> 7-8% </a:t>
            </a:r>
            <a:r>
              <a:rPr lang="ru-RU" dirty="0" err="1"/>
              <a:t>дріб'язку</a:t>
            </a:r>
            <a:r>
              <a:rPr lang="ru-RU" dirty="0"/>
              <a:t> </a:t>
            </a:r>
            <a:r>
              <a:rPr lang="ru-RU" dirty="0" err="1"/>
              <a:t>крупністю</a:t>
            </a:r>
            <a:r>
              <a:rPr lang="ru-RU" dirty="0"/>
              <a:t> 0-5 мм приводить до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на 1,1% і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на 4,4 кг/т. </a:t>
            </a:r>
            <a:endParaRPr lang="ru-RU" dirty="0" smtClean="0"/>
          </a:p>
          <a:p>
            <a:pPr algn="just"/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/>
              <a:t>низько</a:t>
            </a:r>
            <a:r>
              <a:rPr lang="ru-RU" dirty="0"/>
              <a:t> </a:t>
            </a:r>
            <a:r>
              <a:rPr lang="ru-RU" dirty="0" err="1"/>
              <a:t>офлюсованих</a:t>
            </a:r>
            <a:r>
              <a:rPr lang="ru-RU" dirty="0"/>
              <a:t> </a:t>
            </a:r>
            <a:r>
              <a:rPr lang="ru-RU" dirty="0" err="1"/>
              <a:t>окатишів</a:t>
            </a:r>
            <a:r>
              <a:rPr lang="ru-RU" dirty="0"/>
              <a:t> 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шихті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добавок флюсу – сирого </a:t>
            </a:r>
            <a:r>
              <a:rPr lang="ru-RU" dirty="0" err="1"/>
              <a:t>вапняку</a:t>
            </a:r>
            <a:r>
              <a:rPr lang="ru-RU" dirty="0"/>
              <a:t> в </a:t>
            </a:r>
            <a:r>
              <a:rPr lang="ru-RU" dirty="0" err="1"/>
              <a:t>кількості</a:t>
            </a:r>
            <a:r>
              <a:rPr lang="ru-RU" dirty="0"/>
              <a:t> 100-200 кг/т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витрату</a:t>
            </a:r>
            <a:r>
              <a:rPr lang="ru-RU" dirty="0"/>
              <a:t> коксу на 5-10%.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вапняку</a:t>
            </a:r>
            <a:r>
              <a:rPr lang="ru-RU" dirty="0"/>
              <a:t> комплексного флюсу (</a:t>
            </a:r>
            <a:r>
              <a:rPr lang="ru-RU" dirty="0" err="1"/>
              <a:t>залізофлюса</a:t>
            </a:r>
            <a:r>
              <a:rPr lang="ru-RU" dirty="0"/>
              <a:t>), </a:t>
            </a:r>
            <a:r>
              <a:rPr lang="ru-RU" dirty="0" err="1"/>
              <a:t>спеченого</a:t>
            </a:r>
            <a:r>
              <a:rPr lang="ru-RU" dirty="0"/>
              <a:t> з концентрату й </a:t>
            </a:r>
            <a:r>
              <a:rPr lang="ru-RU" dirty="0" err="1"/>
              <a:t>вапняку</a:t>
            </a:r>
            <a:r>
              <a:rPr lang="ru-RU" dirty="0"/>
              <a:t>, </a:t>
            </a:r>
            <a:r>
              <a:rPr lang="ru-RU" dirty="0" err="1"/>
              <a:t>основністю</a:t>
            </a:r>
            <a:r>
              <a:rPr lang="ru-RU" dirty="0"/>
              <a:t> 5-7 </a:t>
            </a:r>
            <a:r>
              <a:rPr lang="ru-RU" dirty="0" err="1"/>
              <a:t>одиниць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флюс,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підвищеноїосновністі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30-40% </a:t>
            </a:r>
            <a:r>
              <a:rPr lang="ru-RU" dirty="0" err="1"/>
              <a:t>заліза</a:t>
            </a:r>
            <a:r>
              <a:rPr lang="ru-RU" dirty="0"/>
              <a:t> й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. </a:t>
            </a:r>
            <a:r>
              <a:rPr lang="ru-RU" dirty="0" err="1"/>
              <a:t>Зразковий</a:t>
            </a:r>
            <a:r>
              <a:rPr lang="ru-RU" dirty="0"/>
              <a:t> </a:t>
            </a:r>
            <a:r>
              <a:rPr lang="ru-RU" dirty="0" err="1"/>
              <a:t>хімічний</a:t>
            </a:r>
            <a:r>
              <a:rPr lang="ru-RU" dirty="0"/>
              <a:t> склад комплексного флюсу </a:t>
            </a:r>
            <a:r>
              <a:rPr lang="ru-RU" dirty="0" err="1"/>
              <a:t>наступний</a:t>
            </a:r>
            <a:r>
              <a:rPr lang="ru-RU" dirty="0"/>
              <a:t>: </a:t>
            </a:r>
            <a:r>
              <a:rPr lang="en-US" dirty="0"/>
              <a:t>Cao=43%; SiO2=7.2%; Fe=35%; </a:t>
            </a:r>
            <a:r>
              <a:rPr lang="en-US" dirty="0" err="1"/>
              <a:t>FeO</a:t>
            </a:r>
            <a:r>
              <a:rPr lang="en-US" dirty="0"/>
              <a:t>=45%. </a:t>
            </a:r>
          </a:p>
        </p:txBody>
      </p:sp>
    </p:spTree>
    <p:extLst>
      <p:ext uri="{BB962C8B-B14F-4D97-AF65-F5344CB8AC3E}">
        <p14:creationId xmlns:p14="http://schemas.microsoft.com/office/powerpoint/2010/main" val="2925416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528" y="267418"/>
            <a:ext cx="11290540" cy="63749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err="1"/>
              <a:t>Доменне</a:t>
            </a:r>
            <a:r>
              <a:rPr lang="ru-RU" i="1" dirty="0"/>
              <a:t> </a:t>
            </a:r>
            <a:r>
              <a:rPr lang="ru-RU" i="1" dirty="0" err="1"/>
              <a:t>виробництво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основному на </a:t>
            </a:r>
            <a:r>
              <a:rPr lang="ru-RU" dirty="0" err="1"/>
              <a:t>агломераті</a:t>
            </a:r>
            <a:r>
              <a:rPr lang="ru-RU" dirty="0"/>
              <a:t>, </a:t>
            </a:r>
            <a:r>
              <a:rPr lang="ru-RU" dirty="0" err="1"/>
              <a:t>спеченому</a:t>
            </a:r>
            <a:r>
              <a:rPr lang="ru-RU" dirty="0"/>
              <a:t> з </a:t>
            </a:r>
            <a:r>
              <a:rPr lang="ru-RU" dirty="0" err="1"/>
              <a:t>бідних</a:t>
            </a:r>
            <a:r>
              <a:rPr lang="ru-RU" dirty="0"/>
              <a:t> </a:t>
            </a:r>
            <a:r>
              <a:rPr lang="ru-RU" dirty="0" err="1"/>
              <a:t>криворізьких</a:t>
            </a:r>
            <a:r>
              <a:rPr lang="ru-RU" dirty="0"/>
              <a:t> руд,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в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53%.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західноєвропейських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багатий</a:t>
            </a:r>
            <a:r>
              <a:rPr lang="ru-RU" dirty="0"/>
              <a:t> </a:t>
            </a:r>
            <a:r>
              <a:rPr lang="ru-RU" dirty="0" err="1"/>
              <a:t>залізняк</a:t>
            </a:r>
            <a:r>
              <a:rPr lang="ru-RU" dirty="0"/>
              <a:t>. 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в </a:t>
            </a:r>
            <a:r>
              <a:rPr lang="ru-RU" dirty="0" err="1"/>
              <a:t>агломераті</a:t>
            </a:r>
            <a:r>
              <a:rPr lang="ru-RU" dirty="0"/>
              <a:t> з 53 до 58%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/>
              <a:t> 1 т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скорочується</a:t>
            </a:r>
            <a:r>
              <a:rPr lang="ru-RU" dirty="0"/>
              <a:t> на 1,98 ГДж. </a:t>
            </a:r>
            <a:r>
              <a:rPr lang="ru-RU" dirty="0" err="1"/>
              <a:t>Крім</a:t>
            </a:r>
            <a:r>
              <a:rPr lang="ru-RU" dirty="0"/>
              <a:t> того, в </a:t>
            </a:r>
            <a:r>
              <a:rPr lang="ru-RU" dirty="0" err="1"/>
              <a:t>доменних</a:t>
            </a:r>
            <a:r>
              <a:rPr lang="ru-RU" dirty="0"/>
              <a:t> печах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вапняк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в </a:t>
            </a:r>
            <a:r>
              <a:rPr lang="ru-RU" dirty="0" err="1"/>
              <a:t>західних</a:t>
            </a:r>
            <a:r>
              <a:rPr lang="ru-RU" dirty="0"/>
              <a:t> - </a:t>
            </a:r>
            <a:r>
              <a:rPr lang="ru-RU" dirty="0" err="1"/>
              <a:t>готове</a:t>
            </a:r>
            <a:r>
              <a:rPr lang="ru-RU" dirty="0"/>
              <a:t> </a:t>
            </a:r>
            <a:r>
              <a:rPr lang="ru-RU" dirty="0" err="1"/>
              <a:t>вапно</a:t>
            </a:r>
            <a:r>
              <a:rPr lang="ru-RU" dirty="0"/>
              <a:t>. На </a:t>
            </a:r>
            <a:r>
              <a:rPr lang="ru-RU" dirty="0" err="1"/>
              <a:t>розкладання</a:t>
            </a:r>
            <a:r>
              <a:rPr lang="ru-RU" dirty="0"/>
              <a:t> </a:t>
            </a:r>
            <a:r>
              <a:rPr lang="ru-RU" dirty="0" err="1"/>
              <a:t>вапняку</a:t>
            </a:r>
            <a:r>
              <a:rPr lang="ru-RU" dirty="0"/>
              <a:t> при </a:t>
            </a:r>
            <a:r>
              <a:rPr lang="ru-RU" dirty="0" err="1"/>
              <a:t>виробництві</a:t>
            </a:r>
            <a:r>
              <a:rPr lang="ru-RU" dirty="0"/>
              <a:t> 1 т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0,1 ГДж </a:t>
            </a:r>
            <a:r>
              <a:rPr lang="ru-RU" dirty="0" err="1"/>
              <a:t>додаткового</a:t>
            </a:r>
            <a:r>
              <a:rPr lang="ru-RU" dirty="0"/>
              <a:t> тепла.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питома</a:t>
            </a:r>
            <a:r>
              <a:rPr lang="ru-RU" dirty="0"/>
              <a:t>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вапняного</a:t>
            </a:r>
            <a:r>
              <a:rPr lang="ru-RU" dirty="0"/>
              <a:t> флюсу (у </a:t>
            </a:r>
            <a:r>
              <a:rPr lang="ru-RU" dirty="0" err="1"/>
              <a:t>вапняному</a:t>
            </a:r>
            <a:r>
              <a:rPr lang="ru-RU" dirty="0"/>
              <a:t> </a:t>
            </a:r>
            <a:r>
              <a:rPr lang="ru-RU" dirty="0" err="1"/>
              <a:t>еквіваленті</a:t>
            </a:r>
            <a:r>
              <a:rPr lang="ru-RU" dirty="0"/>
              <a:t>) на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15-21 кг/т, то </a:t>
            </a:r>
            <a:r>
              <a:rPr lang="ru-RU" dirty="0" err="1"/>
              <a:t>питома</a:t>
            </a:r>
            <a:r>
              <a:rPr lang="ru-RU" dirty="0"/>
              <a:t>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вапна</a:t>
            </a:r>
            <a:r>
              <a:rPr lang="ru-RU" dirty="0"/>
              <a:t> на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рівний</a:t>
            </a:r>
            <a:r>
              <a:rPr lang="ru-RU" dirty="0"/>
              <a:t> 0-10 кг/т </a:t>
            </a:r>
            <a:r>
              <a:rPr lang="ru-RU" dirty="0" err="1"/>
              <a:t>чавуну</a:t>
            </a:r>
            <a:r>
              <a:rPr lang="ru-RU" dirty="0"/>
              <a:t>. </a:t>
            </a:r>
            <a:r>
              <a:rPr lang="ru-RU" dirty="0" err="1"/>
              <a:t>Перевитрата</a:t>
            </a:r>
            <a:r>
              <a:rPr lang="ru-RU" dirty="0"/>
              <a:t> </a:t>
            </a:r>
            <a:r>
              <a:rPr lang="ru-RU" dirty="0" err="1"/>
              <a:t>вапняного</a:t>
            </a:r>
            <a:r>
              <a:rPr lang="ru-RU" dirty="0"/>
              <a:t> флюсу </a:t>
            </a:r>
            <a:r>
              <a:rPr lang="ru-RU" dirty="0" err="1"/>
              <a:t>обумовлена</a:t>
            </a:r>
            <a:r>
              <a:rPr lang="ru-RU" dirty="0"/>
              <a:t> </a:t>
            </a:r>
            <a:r>
              <a:rPr lang="ru-RU" dirty="0" err="1"/>
              <a:t>низькою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металургійної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(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в </a:t>
            </a:r>
            <a:r>
              <a:rPr lang="ru-RU" dirty="0" err="1"/>
              <a:t>металошихті</a:t>
            </a:r>
            <a:r>
              <a:rPr lang="ru-RU" dirty="0"/>
              <a:t> і </a:t>
            </a:r>
            <a:r>
              <a:rPr lang="ru-RU" dirty="0" err="1"/>
              <a:t>сірки</a:t>
            </a:r>
            <a:r>
              <a:rPr lang="ru-RU" dirty="0"/>
              <a:t> в </a:t>
            </a:r>
            <a:r>
              <a:rPr lang="ru-RU" dirty="0" err="1"/>
              <a:t>коксі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поганою </a:t>
            </a:r>
            <a:r>
              <a:rPr lang="ru-RU" dirty="0" err="1"/>
              <a:t>підготовкою</a:t>
            </a:r>
            <a:r>
              <a:rPr lang="ru-RU" dirty="0"/>
              <a:t> </a:t>
            </a:r>
            <a:r>
              <a:rPr lang="ru-RU" dirty="0" err="1"/>
              <a:t>флюсів</a:t>
            </a:r>
            <a:r>
              <a:rPr lang="ru-RU" dirty="0"/>
              <a:t> до плавки,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не вся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реакційна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. Про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доменного шлаку, </a:t>
            </a:r>
            <a:r>
              <a:rPr lang="ru-RU" dirty="0" err="1"/>
              <a:t>який</a:t>
            </a:r>
            <a:r>
              <a:rPr lang="ru-RU" dirty="0"/>
              <a:t> на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330-600 кг/т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питоме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шлаку в </a:t>
            </a:r>
            <a:r>
              <a:rPr lang="ru-RU" dirty="0" err="1"/>
              <a:t>країнах</a:t>
            </a:r>
            <a:r>
              <a:rPr lang="ru-RU" dirty="0"/>
              <a:t> ЄС - 200-280 кг/т,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тепла в доменному </a:t>
            </a:r>
            <a:r>
              <a:rPr lang="ru-RU" dirty="0" err="1"/>
              <a:t>процесі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55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516" y="172527"/>
            <a:ext cx="11350925" cy="64956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основність</a:t>
            </a:r>
            <a:r>
              <a:rPr lang="ru-RU" dirty="0"/>
              <a:t> доменного шлаку </a:t>
            </a:r>
            <a:r>
              <a:rPr lang="ru-RU" dirty="0" err="1"/>
              <a:t>погіршує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рідкотекучесть</a:t>
            </a:r>
            <a:r>
              <a:rPr lang="ru-RU" dirty="0"/>
              <a:t>, </a:t>
            </a:r>
            <a:r>
              <a:rPr lang="ru-RU" dirty="0" err="1"/>
              <a:t>вимушуючи</a:t>
            </a:r>
            <a:r>
              <a:rPr lang="ru-RU" dirty="0"/>
              <a:t> </a:t>
            </a:r>
            <a:r>
              <a:rPr lang="ru-RU" dirty="0" err="1"/>
              <a:t>доменщиків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перегрівом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нормального ходу </a:t>
            </a:r>
            <a:r>
              <a:rPr lang="ru-RU" dirty="0" err="1"/>
              <a:t>печі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необхідність</a:t>
            </a:r>
            <a:r>
              <a:rPr lang="ru-RU" dirty="0"/>
              <a:t> в </a:t>
            </a:r>
            <a:r>
              <a:rPr lang="ru-RU" dirty="0" err="1"/>
              <a:t>перегріві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доставці</a:t>
            </a:r>
            <a:r>
              <a:rPr lang="ru-RU" dirty="0"/>
              <a:t> в </a:t>
            </a:r>
            <a:r>
              <a:rPr lang="ru-RU" dirty="0" err="1"/>
              <a:t>сталеплавильний</a:t>
            </a:r>
            <a:r>
              <a:rPr lang="ru-RU" dirty="0"/>
              <a:t> цех. На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вона </a:t>
            </a:r>
            <a:r>
              <a:rPr lang="ru-RU" dirty="0" err="1"/>
              <a:t>здійснюється</a:t>
            </a:r>
            <a:r>
              <a:rPr lang="ru-RU" dirty="0"/>
              <a:t> по </a:t>
            </a:r>
            <a:r>
              <a:rPr lang="ru-RU" dirty="0" err="1"/>
              <a:t>схемі</a:t>
            </a:r>
            <a:r>
              <a:rPr lang="ru-RU" dirty="0"/>
              <a:t>: </a:t>
            </a:r>
            <a:r>
              <a:rPr lang="ru-RU" dirty="0" err="1"/>
              <a:t>зливання</a:t>
            </a:r>
            <a:r>
              <a:rPr lang="ru-RU" dirty="0"/>
              <a:t> по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жолобу</a:t>
            </a:r>
            <a:r>
              <a:rPr lang="ru-RU" dirty="0"/>
              <a:t> у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ківш</a:t>
            </a:r>
            <a:r>
              <a:rPr lang="ru-RU" dirty="0"/>
              <a:t> на </a:t>
            </a:r>
            <a:r>
              <a:rPr lang="ru-RU" dirty="0" err="1"/>
              <a:t>ливарному</a:t>
            </a:r>
            <a:r>
              <a:rPr lang="ru-RU" dirty="0"/>
              <a:t> </a:t>
            </a:r>
            <a:r>
              <a:rPr lang="ru-RU" dirty="0" err="1"/>
              <a:t>дворі</a:t>
            </a:r>
            <a:r>
              <a:rPr lang="ru-RU" dirty="0"/>
              <a:t>, транспорт ковша з </a:t>
            </a:r>
            <a:r>
              <a:rPr lang="ru-RU" dirty="0" err="1"/>
              <a:t>відкритим</a:t>
            </a:r>
            <a:r>
              <a:rPr lang="ru-RU" dirty="0"/>
              <a:t> </a:t>
            </a:r>
            <a:r>
              <a:rPr lang="ru-RU" dirty="0" err="1"/>
              <a:t>дзеркалом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в </a:t>
            </a:r>
            <a:r>
              <a:rPr lang="ru-RU" dirty="0" err="1"/>
              <a:t>сталеплавильний</a:t>
            </a:r>
            <a:r>
              <a:rPr lang="ru-RU" dirty="0"/>
              <a:t> цех, з </a:t>
            </a:r>
            <a:r>
              <a:rPr lang="ru-RU" dirty="0" err="1"/>
              <a:t>міксера</a:t>
            </a:r>
            <a:r>
              <a:rPr lang="ru-RU" dirty="0"/>
              <a:t> в </a:t>
            </a:r>
            <a:r>
              <a:rPr lang="ru-RU" dirty="0" err="1"/>
              <a:t>ківш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з ковша в </a:t>
            </a:r>
            <a:r>
              <a:rPr lang="ru-RU" dirty="0" err="1"/>
              <a:t>сталеплавильний</a:t>
            </a:r>
            <a:r>
              <a:rPr lang="ru-RU" dirty="0"/>
              <a:t> агрегат.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чавун</a:t>
            </a:r>
            <a:r>
              <a:rPr lang="ru-RU" dirty="0"/>
              <a:t> з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i="1" dirty="0" err="1"/>
              <a:t>зливають</a:t>
            </a:r>
            <a:r>
              <a:rPr lang="ru-RU" i="1" dirty="0"/>
              <a:t> по </a:t>
            </a:r>
            <a:r>
              <a:rPr lang="ru-RU" i="1" dirty="0" err="1"/>
              <a:t>закритих</a:t>
            </a:r>
            <a:r>
              <a:rPr lang="ru-RU" i="1" dirty="0"/>
              <a:t> </a:t>
            </a:r>
            <a:r>
              <a:rPr lang="ru-RU" i="1" dirty="0" err="1"/>
              <a:t>жолобах</a:t>
            </a:r>
            <a:r>
              <a:rPr lang="ru-RU" i="1" dirty="0"/>
              <a:t> в </a:t>
            </a:r>
            <a:r>
              <a:rPr lang="ru-RU" i="1" dirty="0" err="1"/>
              <a:t>закритий</a:t>
            </a:r>
            <a:r>
              <a:rPr lang="ru-RU" i="1" dirty="0"/>
              <a:t> </a:t>
            </a:r>
            <a:r>
              <a:rPr lang="ru-RU" i="1" dirty="0" err="1"/>
              <a:t>пересувний</a:t>
            </a:r>
            <a:r>
              <a:rPr lang="ru-RU" i="1" dirty="0"/>
              <a:t> </a:t>
            </a:r>
            <a:r>
              <a:rPr lang="ru-RU" i="1" dirty="0" err="1"/>
              <a:t>міксер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тепловтрати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на 0,1 ГДж/т </a:t>
            </a:r>
            <a:r>
              <a:rPr lang="ru-RU" dirty="0" err="1"/>
              <a:t>чавуну</a:t>
            </a:r>
            <a:r>
              <a:rPr lang="ru-RU" dirty="0"/>
              <a:t>. </a:t>
            </a:r>
            <a:r>
              <a:rPr lang="ru-RU" dirty="0" err="1"/>
              <a:t>Перегрів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в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приводить до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розчинності</a:t>
            </a:r>
            <a:r>
              <a:rPr lang="ru-RU" dirty="0"/>
              <a:t> в </a:t>
            </a:r>
            <a:r>
              <a:rPr lang="ru-RU" dirty="0" err="1"/>
              <a:t>нім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константі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з </a:t>
            </a:r>
            <a:r>
              <a:rPr lang="ru-RU" dirty="0" err="1"/>
              <a:t>чавуном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1400 до 1450 °С, за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умов, в </a:t>
            </a:r>
            <a:r>
              <a:rPr lang="ru-RU" dirty="0" err="1"/>
              <a:t>чотири</a:t>
            </a:r>
            <a:r>
              <a:rPr lang="ru-RU" dirty="0"/>
              <a:t> рази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в </a:t>
            </a:r>
            <a:r>
              <a:rPr lang="ru-RU" dirty="0" err="1"/>
              <a:t>чавуні</a:t>
            </a:r>
            <a:r>
              <a:rPr lang="ru-RU" dirty="0"/>
              <a:t>.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чавуні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1,4%, </a:t>
            </a:r>
            <a:r>
              <a:rPr lang="ru-RU" dirty="0" err="1"/>
              <a:t>тоді</a:t>
            </a:r>
            <a:r>
              <a:rPr lang="ru-RU" dirty="0"/>
              <a:t> як за кордоном </a:t>
            </a:r>
            <a:r>
              <a:rPr lang="ru-RU" dirty="0" err="1"/>
              <a:t>чавун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0,4%.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, на </a:t>
            </a:r>
            <a:r>
              <a:rPr lang="ru-RU" dirty="0" err="1"/>
              <a:t>кожну</a:t>
            </a:r>
            <a:r>
              <a:rPr lang="ru-RU" dirty="0"/>
              <a:t>. 0,1% </a:t>
            </a:r>
            <a:r>
              <a:rPr lang="ru-RU" dirty="0" err="1"/>
              <a:t>розчиненого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0,022 </a:t>
            </a:r>
            <a:r>
              <a:rPr lang="ru-RU" dirty="0" err="1"/>
              <a:t>Гдж</a:t>
            </a:r>
            <a:r>
              <a:rPr lang="ru-RU" dirty="0"/>
              <a:t> тепла, </a:t>
            </a:r>
            <a:r>
              <a:rPr lang="ru-RU" dirty="0" err="1"/>
              <a:t>різниця</a:t>
            </a:r>
            <a:r>
              <a:rPr lang="ru-RU" dirty="0"/>
              <a:t> в 1% </a:t>
            </a:r>
            <a:r>
              <a:rPr lang="ru-RU" dirty="0" err="1"/>
              <a:t>розчиненого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обходиться </a:t>
            </a:r>
            <a:r>
              <a:rPr lang="ru-RU" dirty="0" err="1"/>
              <a:t>вітчизняним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в 0,22 </a:t>
            </a:r>
            <a:r>
              <a:rPr lang="ru-RU" dirty="0" err="1"/>
              <a:t>Гдж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енерговитрат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47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826" y="431321"/>
            <a:ext cx="11005868" cy="62368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Іншою</a:t>
            </a:r>
            <a:r>
              <a:rPr lang="ru-RU" dirty="0"/>
              <a:t> негативною стороною </a:t>
            </a:r>
            <a:r>
              <a:rPr lang="ru-RU" dirty="0" err="1"/>
              <a:t>зливу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по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жолобах</a:t>
            </a:r>
            <a:r>
              <a:rPr lang="ru-RU" dirty="0"/>
              <a:t> у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ковші</a:t>
            </a:r>
            <a:r>
              <a:rPr lang="ru-RU" dirty="0"/>
              <a:t> є </a:t>
            </a:r>
            <a:r>
              <a:rPr lang="ru-RU" dirty="0" err="1"/>
              <a:t>випаровування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служить причиною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пилових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, але і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придатного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на 0,8%. Як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зарубіжний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злив </a:t>
            </a:r>
            <a:r>
              <a:rPr lang="ru-RU" dirty="0" err="1"/>
              <a:t>чавуну</a:t>
            </a:r>
            <a:r>
              <a:rPr lang="ru-RU" dirty="0"/>
              <a:t> по </a:t>
            </a:r>
            <a:r>
              <a:rPr lang="ru-RU" dirty="0" err="1"/>
              <a:t>закритих</a:t>
            </a:r>
            <a:r>
              <a:rPr lang="ru-RU" dirty="0"/>
              <a:t> </a:t>
            </a:r>
            <a:r>
              <a:rPr lang="ru-RU" dirty="0" err="1"/>
              <a:t>жолобах</a:t>
            </a:r>
            <a:r>
              <a:rPr lang="ru-RU" dirty="0"/>
              <a:t> в </a:t>
            </a:r>
            <a:r>
              <a:rPr lang="ru-RU" dirty="0" err="1"/>
              <a:t>закритий</a:t>
            </a:r>
            <a:r>
              <a:rPr lang="ru-RU" dirty="0"/>
              <a:t> </a:t>
            </a:r>
            <a:r>
              <a:rPr lang="ru-RU" dirty="0" err="1"/>
              <a:t>пересувний</a:t>
            </a:r>
            <a:r>
              <a:rPr lang="ru-RU" dirty="0"/>
              <a:t> </a:t>
            </a:r>
            <a:r>
              <a:rPr lang="ru-RU" dirty="0" err="1"/>
              <a:t>міксер</a:t>
            </a:r>
            <a:r>
              <a:rPr lang="ru-RU" dirty="0"/>
              <a:t> при </a:t>
            </a:r>
            <a:r>
              <a:rPr lang="ru-RU" dirty="0" err="1"/>
              <a:t>оснащенні</a:t>
            </a:r>
            <a:r>
              <a:rPr lang="ru-RU" dirty="0"/>
              <a:t> </a:t>
            </a:r>
            <a:r>
              <a:rPr lang="ru-RU" dirty="0" err="1"/>
              <a:t>укриттів</a:t>
            </a:r>
            <a:r>
              <a:rPr lang="ru-RU" dirty="0"/>
              <a:t> </a:t>
            </a:r>
            <a:r>
              <a:rPr lang="ru-RU" dirty="0" err="1"/>
              <a:t>аспіраційною</a:t>
            </a:r>
            <a:r>
              <a:rPr lang="ru-RU" dirty="0"/>
              <a:t> системою з </a:t>
            </a:r>
            <a:r>
              <a:rPr lang="ru-RU" dirty="0" err="1"/>
              <a:t>очищенням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у </a:t>
            </a:r>
            <a:r>
              <a:rPr lang="ru-RU" dirty="0" err="1"/>
              <a:t>високоефективних</a:t>
            </a:r>
            <a:r>
              <a:rPr lang="ru-RU" dirty="0"/>
              <a:t> </a:t>
            </a:r>
            <a:r>
              <a:rPr lang="ru-RU" dirty="0" err="1"/>
              <a:t>тканинних</a:t>
            </a:r>
            <a:r>
              <a:rPr lang="ru-RU" dirty="0"/>
              <a:t> </a:t>
            </a:r>
            <a:r>
              <a:rPr lang="ru-RU" dirty="0" err="1"/>
              <a:t>фільтрах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ліквідовувати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Додаткова</a:t>
            </a:r>
            <a:r>
              <a:rPr lang="ru-RU" dirty="0" smtClean="0"/>
              <a:t>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доменних</a:t>
            </a:r>
            <a:r>
              <a:rPr lang="ru-RU" dirty="0"/>
              <a:t> цехах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отримана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повнішого</a:t>
            </a:r>
            <a:r>
              <a:rPr lang="ru-RU" dirty="0"/>
              <a:t> </a:t>
            </a:r>
            <a:r>
              <a:rPr lang="ru-RU" dirty="0" err="1"/>
              <a:t>згорання</a:t>
            </a:r>
            <a:r>
              <a:rPr lang="ru-RU" dirty="0"/>
              <a:t> доменного газу у </a:t>
            </a:r>
            <a:r>
              <a:rPr lang="ru-RU" dirty="0" err="1"/>
              <a:t>повітронагрівачах</a:t>
            </a:r>
            <a:r>
              <a:rPr lang="ru-RU" dirty="0"/>
              <a:t> і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свічок</a:t>
            </a:r>
            <a:r>
              <a:rPr lang="ru-RU" dirty="0"/>
              <a:t> для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надлишків</a:t>
            </a:r>
            <a:r>
              <a:rPr lang="ru-RU" dirty="0"/>
              <a:t> доменного газу. </a:t>
            </a:r>
            <a:r>
              <a:rPr lang="ru-RU" dirty="0" err="1"/>
              <a:t>Із</a:t>
            </a:r>
            <a:r>
              <a:rPr lang="ru-RU" dirty="0"/>
              <a:t>-за </a:t>
            </a:r>
            <a:r>
              <a:rPr lang="ru-RU" dirty="0" err="1"/>
              <a:t>поганої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у </a:t>
            </a:r>
            <a:r>
              <a:rPr lang="ru-RU" dirty="0" err="1"/>
              <a:t>повітронагрівачах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печей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СО з них </a:t>
            </a:r>
            <a:r>
              <a:rPr lang="ru-RU" dirty="0" err="1"/>
              <a:t>складають</a:t>
            </a:r>
            <a:r>
              <a:rPr lang="ru-RU" dirty="0"/>
              <a:t> 2,6 -12 кг/т </a:t>
            </a:r>
            <a:r>
              <a:rPr lang="ru-RU" dirty="0" err="1"/>
              <a:t>чавуну</a:t>
            </a:r>
            <a:r>
              <a:rPr lang="ru-RU" dirty="0"/>
              <a:t>, а за кордоном 0,7-1,7 кг/т,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економить</a:t>
            </a:r>
            <a:r>
              <a:rPr lang="ru-RU" dirty="0"/>
              <a:t> 0,019 - 0,105 </a:t>
            </a:r>
            <a:r>
              <a:rPr lang="ru-RU" dirty="0" err="1"/>
              <a:t>Гдж</a:t>
            </a:r>
            <a:r>
              <a:rPr lang="ru-RU" dirty="0"/>
              <a:t> на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тонні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і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питомі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СО в основному </a:t>
            </a:r>
            <a:r>
              <a:rPr lang="ru-RU" dirty="0" err="1"/>
              <a:t>виробництві</a:t>
            </a:r>
            <a:r>
              <a:rPr lang="ru-RU" dirty="0"/>
              <a:t> на 12%. На </a:t>
            </a:r>
            <a:r>
              <a:rPr lang="ru-RU" dirty="0" err="1"/>
              <a:t>свічках</a:t>
            </a:r>
            <a:r>
              <a:rPr lang="ru-RU" dirty="0"/>
              <a:t> </a:t>
            </a:r>
            <a:r>
              <a:rPr lang="ru-RU" dirty="0" err="1"/>
              <a:t>спалюється</a:t>
            </a:r>
            <a:r>
              <a:rPr lang="ru-RU" dirty="0"/>
              <a:t> не </a:t>
            </a:r>
            <a:r>
              <a:rPr lang="ru-RU" dirty="0" err="1"/>
              <a:t>меншого</a:t>
            </a:r>
            <a:r>
              <a:rPr lang="ru-RU" dirty="0"/>
              <a:t> 3% доменного газу,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75% м3 </a:t>
            </a:r>
            <a:r>
              <a:rPr lang="ru-RU" dirty="0" err="1"/>
              <a:t>газуна</a:t>
            </a:r>
            <a:r>
              <a:rPr lang="ru-RU" dirty="0"/>
              <a:t> </a:t>
            </a:r>
            <a:r>
              <a:rPr lang="ru-RU" dirty="0" err="1"/>
              <a:t>кожну</a:t>
            </a:r>
            <a:r>
              <a:rPr lang="ru-RU" dirty="0"/>
              <a:t> тону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тепловому </a:t>
            </a:r>
            <a:r>
              <a:rPr lang="ru-RU" dirty="0" err="1"/>
              <a:t>еквіваленті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0,345 </a:t>
            </a:r>
            <a:r>
              <a:rPr lang="ru-RU" dirty="0" err="1"/>
              <a:t>Гдж</a:t>
            </a:r>
            <a:r>
              <a:rPr lang="ru-RU" dirty="0"/>
              <a:t> тепла, при </a:t>
            </a:r>
            <a:r>
              <a:rPr lang="ru-RU" dirty="0" err="1"/>
              <a:t>цьому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викидається</a:t>
            </a:r>
            <a:r>
              <a:rPr lang="ru-RU" dirty="0"/>
              <a:t> СО 0,94 кг/т </a:t>
            </a:r>
            <a:r>
              <a:rPr lang="ru-RU" dirty="0" err="1"/>
              <a:t>чавуну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2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5056"/>
            <a:ext cx="10997242" cy="63921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апробованою</a:t>
            </a:r>
            <a:r>
              <a:rPr lang="ru-RU" dirty="0"/>
              <a:t> є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агломераційної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шламів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на ММК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Ілліча</a:t>
            </a:r>
            <a:r>
              <a:rPr lang="ru-RU" dirty="0"/>
              <a:t> при </a:t>
            </a:r>
            <a:r>
              <a:rPr lang="ru-RU" dirty="0" err="1"/>
              <a:t>виплавці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тонни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250 кг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шламів</a:t>
            </a:r>
            <a:r>
              <a:rPr lang="ru-RU" dirty="0"/>
              <a:t>: з них 192 - в </a:t>
            </a:r>
            <a:r>
              <a:rPr lang="ru-RU" dirty="0" err="1"/>
              <a:t>агломераційному</a:t>
            </a:r>
            <a:r>
              <a:rPr lang="ru-RU" dirty="0"/>
              <a:t>, 25 - в доменному, 18 кг - в сталеплавильному </a:t>
            </a:r>
            <a:r>
              <a:rPr lang="ru-RU" dirty="0" err="1"/>
              <a:t>виробництві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- </a:t>
            </a:r>
            <a:r>
              <a:rPr lang="ru-RU" dirty="0" err="1"/>
              <a:t>усереднювання</a:t>
            </a:r>
            <a:r>
              <a:rPr lang="ru-RU" dirty="0"/>
              <a:t>, сушки, </a:t>
            </a:r>
            <a:r>
              <a:rPr lang="ru-RU" dirty="0" err="1"/>
              <a:t>окомкування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брикетування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використана</a:t>
            </a:r>
            <a:r>
              <a:rPr lang="ru-RU" dirty="0"/>
              <a:t> при </a:t>
            </a:r>
            <a:r>
              <a:rPr lang="ru-RU" dirty="0" err="1"/>
              <a:t>виробництві</a:t>
            </a:r>
            <a:r>
              <a:rPr lang="ru-RU" dirty="0"/>
              <a:t> агломерату. </a:t>
            </a:r>
            <a:endParaRPr lang="ru-RU" dirty="0" smtClean="0"/>
          </a:p>
          <a:p>
            <a:pPr algn="just"/>
            <a:r>
              <a:rPr lang="ru-RU" dirty="0" smtClean="0"/>
              <a:t>Як </a:t>
            </a:r>
            <a:r>
              <a:rPr lang="ru-RU" dirty="0" err="1"/>
              <a:t>осушуючи</a:t>
            </a:r>
            <a:r>
              <a:rPr lang="ru-RU" dirty="0"/>
              <a:t> добавки </a:t>
            </a:r>
            <a:r>
              <a:rPr lang="ru-RU" dirty="0" err="1"/>
              <a:t>вологих</a:t>
            </a:r>
            <a:r>
              <a:rPr lang="ru-RU" dirty="0"/>
              <a:t> </a:t>
            </a:r>
            <a:r>
              <a:rPr lang="ru-RU" dirty="0" err="1"/>
              <a:t>шламів</a:t>
            </a:r>
            <a:r>
              <a:rPr lang="ru-RU" dirty="0"/>
              <a:t>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вапно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кокс, торф та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добре </a:t>
            </a:r>
            <a:r>
              <a:rPr lang="ru-RU" dirty="0" err="1"/>
              <a:t>поглинають</a:t>
            </a:r>
            <a:r>
              <a:rPr lang="ru-RU" dirty="0"/>
              <a:t> </a:t>
            </a:r>
            <a:r>
              <a:rPr lang="ru-RU" dirty="0" err="1"/>
              <a:t>вологу</a:t>
            </a:r>
            <a:r>
              <a:rPr lang="ru-RU" dirty="0"/>
              <a:t> і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матеріалам</a:t>
            </a:r>
            <a:r>
              <a:rPr lang="ru-RU" dirty="0"/>
              <a:t> </a:t>
            </a:r>
            <a:r>
              <a:rPr lang="ru-RU" dirty="0" err="1"/>
              <a:t>сипучість</a:t>
            </a:r>
            <a:r>
              <a:rPr lang="ru-RU" dirty="0"/>
              <a:t>.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 </a:t>
            </a:r>
            <a:r>
              <a:rPr lang="ru-RU" dirty="0" err="1"/>
              <a:t>залізорудних</a:t>
            </a:r>
            <a:r>
              <a:rPr lang="ru-RU" dirty="0"/>
              <a:t> </a:t>
            </a:r>
            <a:r>
              <a:rPr lang="ru-RU" dirty="0" err="1"/>
              <a:t>брикетів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(</a:t>
            </a:r>
            <a:r>
              <a:rPr lang="ru-RU" dirty="0" err="1"/>
              <a:t>рідке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, ССБ, </a:t>
            </a:r>
            <a:r>
              <a:rPr lang="ru-RU" dirty="0" err="1"/>
              <a:t>лігносульфати</a:t>
            </a:r>
            <a:r>
              <a:rPr lang="ru-RU" dirty="0"/>
              <a:t>), </a:t>
            </a:r>
            <a:r>
              <a:rPr lang="ru-RU" dirty="0" err="1"/>
              <a:t>зокрема</a:t>
            </a:r>
            <a:r>
              <a:rPr lang="ru-RU" dirty="0"/>
              <a:t> з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.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з </a:t>
            </a:r>
            <a:r>
              <a:rPr lang="ru-RU" dirty="0" err="1"/>
              <a:t>шихти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агломерації</a:t>
            </a:r>
            <a:r>
              <a:rPr lang="ru-RU" dirty="0"/>
              <a:t> (до 80%). </a:t>
            </a:r>
            <a:endParaRPr lang="ru-RU" dirty="0" smtClean="0"/>
          </a:p>
          <a:p>
            <a:pPr algn="just"/>
            <a:r>
              <a:rPr lang="ru-RU" dirty="0" err="1" smtClean="0"/>
              <a:t>Знизити</a:t>
            </a:r>
            <a:r>
              <a:rPr lang="ru-RU" dirty="0" smtClean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витрату</a:t>
            </a:r>
            <a:r>
              <a:rPr lang="ru-RU" dirty="0"/>
              <a:t> </a:t>
            </a:r>
            <a:r>
              <a:rPr lang="ru-RU" dirty="0" err="1"/>
              <a:t>залізовміщуючих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на </a:t>
            </a:r>
            <a:r>
              <a:rPr lang="ru-RU" dirty="0" err="1"/>
              <a:t>виплавку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в </a:t>
            </a:r>
            <a:r>
              <a:rPr lang="ru-RU" dirty="0" err="1"/>
              <a:t>шихті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плавки,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на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США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250, </a:t>
            </a:r>
            <a:r>
              <a:rPr lang="ru-RU" dirty="0" err="1"/>
              <a:t>України</a:t>
            </a:r>
            <a:r>
              <a:rPr lang="ru-RU" dirty="0"/>
              <a:t> до 30 кг/т </a:t>
            </a:r>
            <a:r>
              <a:rPr lang="ru-RU" dirty="0" err="1"/>
              <a:t>чавуну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шихті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ММК </a:t>
            </a:r>
            <a:r>
              <a:rPr lang="ru-RU" dirty="0" err="1"/>
              <a:t>ім.Ілліча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20 кг </a:t>
            </a:r>
            <a:r>
              <a:rPr lang="ru-RU" dirty="0" err="1"/>
              <a:t>роздрібнюваного</a:t>
            </a:r>
            <a:r>
              <a:rPr lang="ru-RU" dirty="0"/>
              <a:t> конвертерного шлаку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до 18% і </a:t>
            </a:r>
            <a:r>
              <a:rPr lang="ru-RU" dirty="0" err="1"/>
              <a:t>близько</a:t>
            </a:r>
            <a:r>
              <a:rPr lang="ru-RU" dirty="0"/>
              <a:t> 5 кг </a:t>
            </a:r>
            <a:r>
              <a:rPr lang="ru-RU" dirty="0" err="1"/>
              <a:t>зварювального</a:t>
            </a:r>
            <a:r>
              <a:rPr lang="ru-RU" dirty="0"/>
              <a:t> шлаку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60-65%.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74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9562"/>
            <a:ext cx="10962736" cy="63490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err="1"/>
              <a:t>Нагрівання</a:t>
            </a:r>
            <a:r>
              <a:rPr lang="ru-RU" i="1" dirty="0"/>
              <a:t> </a:t>
            </a:r>
            <a:r>
              <a:rPr lang="ru-RU" i="1" dirty="0" err="1"/>
              <a:t>повітряного</a:t>
            </a:r>
            <a:r>
              <a:rPr lang="ru-RU" i="1" dirty="0"/>
              <a:t> </a:t>
            </a:r>
            <a:r>
              <a:rPr lang="ru-RU" i="1" dirty="0" err="1"/>
              <a:t>дуття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/>
              <a:t>дуття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до 15000С та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 </a:t>
            </a:r>
            <a:r>
              <a:rPr lang="ru-RU" dirty="0" err="1"/>
              <a:t>повітропровід</a:t>
            </a:r>
            <a:r>
              <a:rPr lang="ru-RU" dirty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. Теоретично, </a:t>
            </a:r>
            <a:r>
              <a:rPr lang="ru-RU" dirty="0" err="1"/>
              <a:t>нагрівши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до </a:t>
            </a:r>
            <a:r>
              <a:rPr lang="ru-RU" dirty="0" err="1"/>
              <a:t>теоретичної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 в зонах </a:t>
            </a:r>
            <a:r>
              <a:rPr lang="ru-RU" dirty="0" err="1"/>
              <a:t>горіння</a:t>
            </a:r>
            <a:r>
              <a:rPr lang="ru-RU" dirty="0"/>
              <a:t>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газоподібного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(природного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висококалорійного</a:t>
            </a:r>
            <a:r>
              <a:rPr lang="ru-RU" dirty="0"/>
              <a:t> газу) </a:t>
            </a:r>
            <a:r>
              <a:rPr lang="ru-RU" dirty="0" err="1"/>
              <a:t>спалюється</a:t>
            </a:r>
            <a:r>
              <a:rPr lang="ru-RU" dirty="0"/>
              <a:t> в </a:t>
            </a:r>
            <a:r>
              <a:rPr lang="ru-RU" dirty="0" err="1"/>
              <a:t>повітропроводі</a:t>
            </a:r>
            <a:r>
              <a:rPr lang="ru-RU" dirty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й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гомогенізованої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й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в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спалюється</a:t>
            </a:r>
            <a:r>
              <a:rPr lang="ru-RU" dirty="0"/>
              <a:t> в </a:t>
            </a:r>
            <a:r>
              <a:rPr lang="ru-RU" dirty="0" err="1"/>
              <a:t>повітропроводі</a:t>
            </a:r>
            <a:r>
              <a:rPr lang="ru-RU" dirty="0"/>
              <a:t> </a:t>
            </a:r>
            <a:r>
              <a:rPr lang="ru-RU" dirty="0" err="1"/>
              <a:t>газоподібного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в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з </a:t>
            </a:r>
            <a:r>
              <a:rPr lang="ru-RU" dirty="0" err="1"/>
              <a:t>повітронагрівачів</a:t>
            </a:r>
            <a:r>
              <a:rPr lang="ru-RU" dirty="0"/>
              <a:t> </a:t>
            </a:r>
            <a:r>
              <a:rPr lang="ru-RU" dirty="0" err="1"/>
              <a:t>пропорційно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з </a:t>
            </a:r>
            <a:r>
              <a:rPr lang="ru-RU" dirty="0" err="1"/>
              <a:t>одночасним</a:t>
            </a:r>
            <a:r>
              <a:rPr lang="ru-RU" dirty="0"/>
              <a:t> </a:t>
            </a:r>
            <a:r>
              <a:rPr lang="ru-RU" dirty="0" err="1"/>
              <a:t>зниженням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подавати</a:t>
            </a:r>
            <a:r>
              <a:rPr lang="ru-RU" dirty="0"/>
              <a:t> у </a:t>
            </a:r>
            <a:r>
              <a:rPr lang="ru-RU" dirty="0" err="1"/>
              <a:t>фурмений</a:t>
            </a:r>
            <a:r>
              <a:rPr lang="ru-RU" dirty="0"/>
              <a:t> </a:t>
            </a:r>
            <a:r>
              <a:rPr lang="ru-RU" dirty="0" err="1"/>
              <a:t>прилад</a:t>
            </a:r>
            <a:r>
              <a:rPr lang="ru-RU" dirty="0"/>
              <a:t>, таким чином,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витрата</a:t>
            </a:r>
            <a:r>
              <a:rPr lang="ru-RU" dirty="0"/>
              <a:t> газу на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/>
              <a:t>Запропонована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газоподібного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в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без </a:t>
            </a:r>
            <a:r>
              <a:rPr lang="ru-RU" dirty="0" err="1"/>
              <a:t>підмішування</a:t>
            </a:r>
            <a:r>
              <a:rPr lang="ru-RU" dirty="0"/>
              <a:t> до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холодного </a:t>
            </a:r>
            <a:r>
              <a:rPr lang="ru-RU" dirty="0" err="1"/>
              <a:t>повітря</a:t>
            </a:r>
            <a:r>
              <a:rPr lang="ru-RU" dirty="0"/>
              <a:t> з </a:t>
            </a:r>
            <a:r>
              <a:rPr lang="ru-RU" dirty="0" err="1"/>
              <a:t>одержанням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. </a:t>
            </a:r>
            <a:r>
              <a:rPr lang="ru-RU" dirty="0" err="1"/>
              <a:t>Уведення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газоподібного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проблему </a:t>
            </a:r>
            <a:r>
              <a:rPr lang="ru-RU" dirty="0" err="1"/>
              <a:t>змішування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 й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до </a:t>
            </a:r>
            <a:r>
              <a:rPr lang="ru-RU" dirty="0" err="1"/>
              <a:t>ідеального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повітропроводи</a:t>
            </a:r>
            <a:r>
              <a:rPr lang="ru-RU" dirty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й </a:t>
            </a:r>
            <a:r>
              <a:rPr lang="ru-RU" dirty="0" err="1"/>
              <a:t>кільцевий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роль </a:t>
            </a:r>
            <a:r>
              <a:rPr lang="ru-RU" dirty="0" err="1"/>
              <a:t>камери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.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перемішування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 </a:t>
            </a:r>
            <a:r>
              <a:rPr lang="ru-RU" dirty="0" err="1"/>
              <a:t>газоподібного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й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пропорціональність</a:t>
            </a:r>
            <a:r>
              <a:rPr lang="ru-RU" dirty="0"/>
              <a:t> «</a:t>
            </a:r>
            <a:r>
              <a:rPr lang="ru-RU" dirty="0" err="1"/>
              <a:t>газоподібне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–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» по фурмах в автоматичному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зникненням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систем контролю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й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газоподібного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45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76044"/>
            <a:ext cx="10936857" cy="646118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err="1"/>
              <a:t>Вдування</a:t>
            </a:r>
            <a:r>
              <a:rPr lang="ru-RU" i="1" dirty="0"/>
              <a:t> </a:t>
            </a:r>
            <a:r>
              <a:rPr lang="ru-RU" i="1" dirty="0" err="1"/>
              <a:t>газокисневої</a:t>
            </a:r>
            <a:r>
              <a:rPr lang="ru-RU" i="1" dirty="0"/>
              <a:t> </a:t>
            </a:r>
            <a:r>
              <a:rPr lang="ru-RU" i="1" dirty="0" err="1"/>
              <a:t>суміші</a:t>
            </a:r>
            <a:r>
              <a:rPr lang="ru-RU" i="1" dirty="0"/>
              <a:t> у </a:t>
            </a:r>
            <a:r>
              <a:rPr lang="ru-RU" i="1" dirty="0" err="1"/>
              <a:t>фурми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/>
              <a:t>газокисневої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тому на </a:t>
            </a:r>
            <a:r>
              <a:rPr lang="ru-RU" dirty="0" err="1"/>
              <a:t>доменних</a:t>
            </a:r>
            <a:r>
              <a:rPr lang="ru-RU" dirty="0"/>
              <a:t> печах «</a:t>
            </a:r>
            <a:r>
              <a:rPr lang="ru-RU" dirty="0" err="1"/>
              <a:t>Тулачермет</a:t>
            </a:r>
            <a:r>
              <a:rPr lang="ru-RU" dirty="0"/>
              <a:t>». </a:t>
            </a:r>
            <a:r>
              <a:rPr lang="ru-RU" dirty="0" err="1"/>
              <a:t>Крім</a:t>
            </a:r>
            <a:r>
              <a:rPr lang="ru-RU" dirty="0"/>
              <a:t> того, 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печах НТМК, на ДП №1 «</a:t>
            </a:r>
            <a:r>
              <a:rPr lang="ru-RU" dirty="0" err="1"/>
              <a:t>Сєвєрсталі</a:t>
            </a:r>
            <a:r>
              <a:rPr lang="ru-RU" dirty="0"/>
              <a:t>» і на ДП №6 НЛМК.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ПГ </a:t>
            </a:r>
            <a:r>
              <a:rPr lang="ru-RU" dirty="0" err="1"/>
              <a:t>із</a:t>
            </a:r>
            <a:r>
              <a:rPr lang="ru-RU" dirty="0"/>
              <a:t> киснем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ПГ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повноти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у </a:t>
            </a:r>
            <a:r>
              <a:rPr lang="ru-RU" dirty="0" err="1"/>
              <a:t>фурмі</a:t>
            </a:r>
            <a:r>
              <a:rPr lang="ru-RU" dirty="0"/>
              <a:t> й у </a:t>
            </a:r>
            <a:r>
              <a:rPr lang="ru-RU" dirty="0" err="1"/>
              <a:t>фурменій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.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повноти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ПГ при </a:t>
            </a:r>
            <a:r>
              <a:rPr lang="ru-RU" dirty="0" err="1"/>
              <a:t>вдуванні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суміші</a:t>
            </a:r>
            <a:r>
              <a:rPr lang="ru-RU" dirty="0"/>
              <a:t> з киснем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дифузійному</a:t>
            </a:r>
            <a:r>
              <a:rPr lang="ru-RU" dirty="0"/>
              <a:t> </a:t>
            </a:r>
            <a:r>
              <a:rPr lang="ru-RU" dirty="0" err="1"/>
              <a:t>окисненні</a:t>
            </a:r>
            <a:r>
              <a:rPr lang="ru-RU" dirty="0"/>
              <a:t> ПГ </a:t>
            </a:r>
            <a:r>
              <a:rPr lang="ru-RU" dirty="0" err="1"/>
              <a:t>із</a:t>
            </a:r>
            <a:r>
              <a:rPr lang="ru-RU" dirty="0"/>
              <a:t> киснем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, яке приводить до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змішувача</a:t>
            </a:r>
            <a:r>
              <a:rPr lang="ru-RU" dirty="0"/>
              <a:t> до фурм.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скорочується</a:t>
            </a:r>
            <a:r>
              <a:rPr lang="ru-RU" dirty="0"/>
              <a:t> час </a:t>
            </a:r>
            <a:r>
              <a:rPr lang="ru-RU" dirty="0" err="1"/>
              <a:t>нагрівання</a:t>
            </a:r>
            <a:r>
              <a:rPr lang="ru-RU" dirty="0"/>
              <a:t> ПГ до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й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повнота</a:t>
            </a:r>
            <a:r>
              <a:rPr lang="ru-RU" dirty="0"/>
              <a:t> </a:t>
            </a:r>
            <a:r>
              <a:rPr lang="ru-RU" dirty="0" err="1"/>
              <a:t>окиснення</a:t>
            </a:r>
            <a:r>
              <a:rPr lang="ru-RU" dirty="0"/>
              <a:t> ПГ у </a:t>
            </a:r>
            <a:r>
              <a:rPr lang="ru-RU" dirty="0" err="1"/>
              <a:t>фурменій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. Межа </a:t>
            </a:r>
            <a:r>
              <a:rPr lang="ru-RU" dirty="0" err="1"/>
              <a:t>вибухобезпечністі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в </a:t>
            </a:r>
            <a:r>
              <a:rPr lang="ru-RU" dirty="0" err="1"/>
              <a:t>газокисневій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в </a:t>
            </a:r>
            <a:r>
              <a:rPr lang="ru-RU" dirty="0" err="1"/>
              <a:t>діапазоні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тисків</a:t>
            </a:r>
            <a:r>
              <a:rPr lang="ru-RU" dirty="0"/>
              <a:t> становить 25-27%, а </a:t>
            </a:r>
            <a:r>
              <a:rPr lang="ru-RU" dirty="0" err="1"/>
              <a:t>помітне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ПГ (на 0,015-0,030 кг3/кг)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при </a:t>
            </a:r>
            <a:r>
              <a:rPr lang="ru-RU" dirty="0" err="1"/>
              <a:t>змісті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в </a:t>
            </a:r>
            <a:r>
              <a:rPr lang="ru-RU" dirty="0" err="1"/>
              <a:t>суміші</a:t>
            </a:r>
            <a:r>
              <a:rPr lang="ru-RU" dirty="0"/>
              <a:t> 7-10%.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кисневої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ПГ, особливо </a:t>
            </a:r>
            <a:r>
              <a:rPr lang="ru-RU" dirty="0" err="1"/>
              <a:t>помітно</a:t>
            </a:r>
            <a:r>
              <a:rPr lang="ru-RU" dirty="0"/>
              <a:t> при </a:t>
            </a:r>
            <a:r>
              <a:rPr lang="ru-RU" dirty="0" err="1"/>
              <a:t>витратах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100-120м3/т </a:t>
            </a:r>
            <a:r>
              <a:rPr lang="ru-RU" dirty="0" err="1"/>
              <a:t>чавуну</a:t>
            </a:r>
            <a:r>
              <a:rPr lang="ru-RU" dirty="0"/>
              <a:t>, коли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ПГ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вдуванні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газокисневої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на 0,035-0,070 м3/кг.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9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4672"/>
            <a:ext cx="11083506" cy="64094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err="1"/>
              <a:t>Підігрів</a:t>
            </a:r>
            <a:r>
              <a:rPr lang="ru-RU" i="1" dirty="0"/>
              <a:t> природного газу </a:t>
            </a:r>
            <a:endParaRPr lang="ru-RU" dirty="0"/>
          </a:p>
          <a:p>
            <a:pPr algn="just"/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підігріву</a:t>
            </a:r>
            <a:r>
              <a:rPr lang="ru-RU" dirty="0"/>
              <a:t> ПГ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знайдено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2005 р. </a:t>
            </a:r>
            <a:r>
              <a:rPr lang="ru-RU" dirty="0" err="1"/>
              <a:t>Підігрів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вдувається</a:t>
            </a:r>
            <a:r>
              <a:rPr lang="ru-RU" dirty="0"/>
              <a:t> ПГ шляхом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охолоджувального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для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фланців</a:t>
            </a:r>
            <a:r>
              <a:rPr lang="ru-RU" dirty="0"/>
              <a:t> </a:t>
            </a:r>
            <a:r>
              <a:rPr lang="ru-RU" dirty="0" err="1"/>
              <a:t>коліна</a:t>
            </a:r>
            <a:r>
              <a:rPr lang="ru-RU" dirty="0"/>
              <a:t> й сопла </a:t>
            </a:r>
            <a:r>
              <a:rPr lang="ru-RU" dirty="0" err="1"/>
              <a:t>фурменого</a:t>
            </a:r>
            <a:r>
              <a:rPr lang="ru-RU" dirty="0"/>
              <a:t> </a:t>
            </a:r>
            <a:r>
              <a:rPr lang="ru-RU" dirty="0" err="1"/>
              <a:t>приладу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води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температуру на 100-300С.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газу й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витікання</a:t>
            </a:r>
            <a:r>
              <a:rPr lang="ru-RU" dirty="0"/>
              <a:t> з трубки,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підводиться</a:t>
            </a:r>
            <a:r>
              <a:rPr lang="ru-RU" dirty="0"/>
              <a:t>, </a:t>
            </a:r>
            <a:r>
              <a:rPr lang="ru-RU" dirty="0" err="1"/>
              <a:t>поліпшуються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ПГ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дуттям</a:t>
            </a:r>
            <a:r>
              <a:rPr lang="ru-RU" dirty="0"/>
              <a:t> і </a:t>
            </a:r>
            <a:r>
              <a:rPr lang="ru-RU" dirty="0" err="1"/>
              <a:t>скорочується</a:t>
            </a:r>
            <a:r>
              <a:rPr lang="ru-RU" dirty="0"/>
              <a:t> час </a:t>
            </a:r>
            <a:r>
              <a:rPr lang="ru-RU" dirty="0" err="1"/>
              <a:t>нагріву</a:t>
            </a:r>
            <a:r>
              <a:rPr lang="ru-RU" dirty="0"/>
              <a:t> газу до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приводить до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повноти</a:t>
            </a:r>
            <a:r>
              <a:rPr lang="ru-RU" dirty="0"/>
              <a:t> </a:t>
            </a:r>
            <a:r>
              <a:rPr lang="ru-RU" dirty="0" err="1"/>
              <a:t>згорання</a:t>
            </a:r>
            <a:r>
              <a:rPr lang="ru-RU" dirty="0"/>
              <a:t> ПГ і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коксу, у </a:t>
            </a:r>
            <a:r>
              <a:rPr lang="ru-RU" dirty="0" err="1"/>
              <a:t>підсумкові</a:t>
            </a:r>
            <a:r>
              <a:rPr lang="ru-RU" dirty="0"/>
              <a:t> </a:t>
            </a:r>
            <a:r>
              <a:rPr lang="ru-RU" dirty="0" err="1"/>
              <a:t>витрата</a:t>
            </a:r>
            <a:r>
              <a:rPr lang="ru-RU" dirty="0"/>
              <a:t> коксу </a:t>
            </a:r>
            <a:r>
              <a:rPr lang="ru-RU" dirty="0" err="1"/>
              <a:t>зменшується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приходу в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ПГ </a:t>
            </a:r>
            <a:r>
              <a:rPr lang="ru-RU" dirty="0" err="1"/>
              <a:t>додаткового</a:t>
            </a:r>
            <a:r>
              <a:rPr lang="ru-RU" dirty="0"/>
              <a:t> тепла, яке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втрачалося</a:t>
            </a:r>
            <a:r>
              <a:rPr lang="ru-RU" dirty="0"/>
              <a:t> з </a:t>
            </a:r>
            <a:r>
              <a:rPr lang="ru-RU" dirty="0" err="1"/>
              <a:t>охолоджувальною</a:t>
            </a:r>
            <a:r>
              <a:rPr lang="ru-RU" dirty="0"/>
              <a:t> водою, але й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ПГ,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коксу </a:t>
            </a:r>
            <a:r>
              <a:rPr lang="ru-RU" dirty="0" err="1"/>
              <a:t>перевищує</a:t>
            </a:r>
            <a:r>
              <a:rPr lang="ru-RU" dirty="0"/>
              <a:t> першу. </a:t>
            </a:r>
            <a:r>
              <a:rPr lang="ru-RU" dirty="0" err="1"/>
              <a:t>Сумарне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коксу </a:t>
            </a:r>
            <a:r>
              <a:rPr lang="ru-RU" dirty="0" err="1"/>
              <a:t>склало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17 кг/т.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5 кг/т </a:t>
            </a:r>
            <a:r>
              <a:rPr lang="ru-RU" dirty="0" err="1"/>
              <a:t>заощаджується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приходу в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тепла </a:t>
            </a:r>
            <a:r>
              <a:rPr lang="ru-RU" dirty="0" err="1"/>
              <a:t>із</a:t>
            </a:r>
            <a:r>
              <a:rPr lang="ru-RU" dirty="0"/>
              <a:t> ПГ, а 12кг/т –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ПГ (на 0,15 кг/м3). На ДП «</a:t>
            </a:r>
            <a:r>
              <a:rPr lang="ru-RU" dirty="0" err="1"/>
              <a:t>Сєвєрсталі</a:t>
            </a:r>
            <a:r>
              <a:rPr lang="ru-RU" dirty="0"/>
              <a:t>» при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витратах</a:t>
            </a:r>
            <a:r>
              <a:rPr lang="ru-RU" dirty="0"/>
              <a:t> ПГ (</a:t>
            </a:r>
            <a:r>
              <a:rPr lang="ru-RU" dirty="0" err="1"/>
              <a:t>більш</a:t>
            </a:r>
            <a:r>
              <a:rPr lang="ru-RU" dirty="0"/>
              <a:t> 1250м3/ч на одну фурму) </a:t>
            </a:r>
            <a:r>
              <a:rPr lang="ru-RU" dirty="0" err="1"/>
              <a:t>його</a:t>
            </a:r>
            <a:r>
              <a:rPr lang="ru-RU" dirty="0"/>
              <a:t> температура </a:t>
            </a:r>
            <a:r>
              <a:rPr lang="ru-RU" dirty="0" err="1"/>
              <a:t>підвищилася</a:t>
            </a:r>
            <a:r>
              <a:rPr lang="ru-RU" dirty="0"/>
              <a:t> на 1000С, а </a:t>
            </a:r>
            <a:r>
              <a:rPr lang="ru-RU" dirty="0" err="1"/>
              <a:t>витрата</a:t>
            </a:r>
            <a:r>
              <a:rPr lang="ru-RU" dirty="0"/>
              <a:t> коксу </a:t>
            </a:r>
            <a:r>
              <a:rPr lang="ru-RU" dirty="0" err="1"/>
              <a:t>знизилася</a:t>
            </a:r>
            <a:r>
              <a:rPr lang="ru-RU" dirty="0"/>
              <a:t> на 9 кг/т, з </a:t>
            </a:r>
            <a:r>
              <a:rPr lang="ru-RU" dirty="0" err="1"/>
              <a:t>яких</a:t>
            </a:r>
            <a:r>
              <a:rPr lang="ru-RU" dirty="0"/>
              <a:t> 3,5 кг/т – за </a:t>
            </a:r>
            <a:r>
              <a:rPr lang="ru-RU" dirty="0" err="1"/>
              <a:t>рахунок</a:t>
            </a:r>
            <a:r>
              <a:rPr lang="ru-RU" dirty="0"/>
              <a:t> приходу тепла </a:t>
            </a:r>
            <a:r>
              <a:rPr lang="ru-RU" dirty="0" err="1"/>
              <a:t>із</a:t>
            </a:r>
            <a:r>
              <a:rPr lang="ru-RU" dirty="0"/>
              <a:t> ПГ, а 5,5 кг/т –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ПГ (на 0,037 кг/м3). </a:t>
            </a:r>
            <a:r>
              <a:rPr lang="ru-RU" dirty="0" err="1"/>
              <a:t>Підігрів</a:t>
            </a:r>
            <a:r>
              <a:rPr lang="ru-RU" dirty="0"/>
              <a:t> ПГ </a:t>
            </a:r>
            <a:r>
              <a:rPr lang="ru-RU" dirty="0" err="1"/>
              <a:t>застосовується</a:t>
            </a:r>
            <a:r>
              <a:rPr lang="ru-RU" dirty="0"/>
              <a:t> на ДП МЗ «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Сокіл</a:t>
            </a:r>
            <a:r>
              <a:rPr lang="ru-RU" dirty="0"/>
              <a:t>» і «</a:t>
            </a:r>
            <a:r>
              <a:rPr lang="ru-RU" dirty="0" err="1"/>
              <a:t>Сєвєрсталі</a:t>
            </a:r>
            <a:r>
              <a:rPr lang="ru-RU" dirty="0"/>
              <a:t>». При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витратах</a:t>
            </a:r>
            <a:r>
              <a:rPr lang="ru-RU" dirty="0"/>
              <a:t> ПГ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підігріву</a:t>
            </a:r>
            <a:r>
              <a:rPr lang="ru-RU" dirty="0"/>
              <a:t> перед </a:t>
            </a:r>
            <a:r>
              <a:rPr lang="ru-RU" dirty="0" err="1"/>
              <a:t>вдуванням</a:t>
            </a:r>
            <a:r>
              <a:rPr lang="ru-RU" dirty="0"/>
              <a:t> у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фурменого</a:t>
            </a:r>
            <a:r>
              <a:rPr lang="ru-RU" dirty="0"/>
              <a:t> </a:t>
            </a:r>
            <a:r>
              <a:rPr lang="ru-RU" dirty="0" err="1"/>
              <a:t>приладу</a:t>
            </a:r>
            <a:r>
              <a:rPr lang="ru-RU" dirty="0"/>
              <a:t> з метою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прохідного</a:t>
            </a:r>
            <a:r>
              <a:rPr lang="ru-RU" dirty="0"/>
              <a:t> </a:t>
            </a:r>
            <a:r>
              <a:rPr lang="ru-RU" dirty="0" err="1"/>
              <a:t>перерізу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порожнин</a:t>
            </a:r>
            <a:r>
              <a:rPr lang="ru-RU" dirty="0"/>
              <a:t>, по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циркулює</a:t>
            </a:r>
            <a:r>
              <a:rPr lang="ru-RU" dirty="0"/>
              <a:t> </a:t>
            </a:r>
            <a:r>
              <a:rPr lang="ru-RU" dirty="0" err="1"/>
              <a:t>охолоджувальна</a:t>
            </a:r>
            <a:r>
              <a:rPr lang="ru-RU" dirty="0"/>
              <a:t> вода.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й час на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підігріву</a:t>
            </a:r>
            <a:r>
              <a:rPr lang="ru-RU" dirty="0"/>
              <a:t> ПГ, але не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37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19177"/>
            <a:ext cx="11023121" cy="63490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err="1"/>
              <a:t>Застосування</a:t>
            </a:r>
            <a:r>
              <a:rPr lang="ru-RU" i="1" dirty="0"/>
              <a:t> </a:t>
            </a:r>
            <a:r>
              <a:rPr lang="ru-RU" i="1" dirty="0" err="1"/>
              <a:t>шунгіта</a:t>
            </a:r>
            <a:r>
              <a:rPr lang="ru-RU" i="1" dirty="0"/>
              <a:t> в </a:t>
            </a:r>
            <a:r>
              <a:rPr lang="ru-RU" i="1" dirty="0" err="1"/>
              <a:t>шихті</a:t>
            </a:r>
            <a:r>
              <a:rPr lang="ru-RU" i="1" dirty="0"/>
              <a:t> </a:t>
            </a:r>
            <a:r>
              <a:rPr lang="ru-RU" i="1" dirty="0" err="1"/>
              <a:t>доменних</a:t>
            </a:r>
            <a:r>
              <a:rPr lang="ru-RU" i="1" dirty="0"/>
              <a:t> </a:t>
            </a:r>
            <a:r>
              <a:rPr lang="ru-RU" i="1" dirty="0" smtClean="0"/>
              <a:t>печей. </a:t>
            </a:r>
          </a:p>
          <a:p>
            <a:pPr algn="just"/>
            <a:r>
              <a:rPr lang="ru-RU" dirty="0" err="1" smtClean="0"/>
              <a:t>Шунгіт</a:t>
            </a:r>
            <a:r>
              <a:rPr lang="ru-RU" dirty="0" smtClean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60% </a:t>
            </a:r>
            <a:r>
              <a:rPr lang="en-US" dirty="0"/>
              <a:t>Si</a:t>
            </a:r>
            <a:r>
              <a:rPr lang="ru-RU" dirty="0"/>
              <a:t>О2 і </a:t>
            </a:r>
            <a:r>
              <a:rPr lang="ru-RU" dirty="0" err="1"/>
              <a:t>близько</a:t>
            </a:r>
            <a:r>
              <a:rPr lang="ru-RU" dirty="0"/>
              <a:t> 30% 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доменникам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для </a:t>
            </a:r>
            <a:r>
              <a:rPr lang="ru-RU" dirty="0" err="1"/>
              <a:t>часткової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коксу й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футерівки</a:t>
            </a:r>
            <a:r>
              <a:rPr lang="ru-RU" dirty="0"/>
              <a:t> горна.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шунгіта</a:t>
            </a:r>
            <a:r>
              <a:rPr lang="ru-RU" dirty="0"/>
              <a:t> в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плавці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здійснювалося</a:t>
            </a:r>
            <a:r>
              <a:rPr lang="ru-RU" dirty="0"/>
              <a:t> з метою </a:t>
            </a:r>
            <a:r>
              <a:rPr lang="ru-RU" dirty="0" err="1"/>
              <a:t>часткової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коксу при </a:t>
            </a:r>
            <a:r>
              <a:rPr lang="ru-RU" dirty="0" err="1"/>
              <a:t>виплавці</a:t>
            </a:r>
            <a:r>
              <a:rPr lang="ru-RU" dirty="0"/>
              <a:t> </a:t>
            </a:r>
            <a:r>
              <a:rPr lang="ru-RU" dirty="0" err="1"/>
              <a:t>ливарних</a:t>
            </a:r>
            <a:r>
              <a:rPr lang="ru-RU" dirty="0"/>
              <a:t> </a:t>
            </a:r>
            <a:r>
              <a:rPr lang="ru-RU" dirty="0" err="1"/>
              <a:t>чавунів</a:t>
            </a:r>
            <a:r>
              <a:rPr lang="ru-RU" dirty="0"/>
              <a:t>.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</a:t>
            </a:r>
            <a:r>
              <a:rPr lang="ru-RU" dirty="0" err="1"/>
              <a:t>шунгітом</a:t>
            </a:r>
            <a:r>
              <a:rPr lang="ru-RU" dirty="0"/>
              <a:t> при </a:t>
            </a:r>
            <a:r>
              <a:rPr lang="ru-RU" dirty="0" err="1"/>
              <a:t>виплавці</a:t>
            </a:r>
            <a:r>
              <a:rPr lang="ru-RU" dirty="0"/>
              <a:t> </a:t>
            </a:r>
            <a:r>
              <a:rPr lang="ru-RU" dirty="0" err="1"/>
              <a:t>ливарних</a:t>
            </a:r>
            <a:r>
              <a:rPr lang="ru-RU" dirty="0"/>
              <a:t> </a:t>
            </a:r>
            <a:r>
              <a:rPr lang="ru-RU" dirty="0" err="1"/>
              <a:t>чавунів</a:t>
            </a:r>
            <a:r>
              <a:rPr lang="ru-RU" dirty="0"/>
              <a:t> показала,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</a:t>
            </a:r>
            <a:r>
              <a:rPr lang="ru-RU" dirty="0" err="1"/>
              <a:t>шунгітом</a:t>
            </a:r>
            <a:r>
              <a:rPr lang="ru-RU" dirty="0"/>
              <a:t> становить </a:t>
            </a:r>
            <a:r>
              <a:rPr lang="ru-RU" dirty="0" err="1"/>
              <a:t>від</a:t>
            </a:r>
            <a:r>
              <a:rPr lang="ru-RU" dirty="0"/>
              <a:t> 0,7 до 1,2 кг/кг, </a:t>
            </a:r>
            <a:r>
              <a:rPr lang="ru-RU" dirty="0" err="1"/>
              <a:t>збільшуючись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в </a:t>
            </a:r>
            <a:r>
              <a:rPr lang="ru-RU" dirty="0" err="1"/>
              <a:t>чавуні</a:t>
            </a:r>
            <a:r>
              <a:rPr lang="ru-RU" dirty="0"/>
              <a:t>. </a:t>
            </a:r>
            <a:r>
              <a:rPr lang="ru-RU" dirty="0" err="1"/>
              <a:t>Аналогічна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отримана</a:t>
            </a:r>
            <a:r>
              <a:rPr lang="ru-RU" dirty="0"/>
              <a:t> й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шунгіта</a:t>
            </a:r>
            <a:r>
              <a:rPr lang="ru-RU" dirty="0"/>
              <a:t> при </a:t>
            </a:r>
            <a:r>
              <a:rPr lang="ru-RU" dirty="0" err="1"/>
              <a:t>виплавці</a:t>
            </a:r>
            <a:r>
              <a:rPr lang="ru-RU" dirty="0"/>
              <a:t> </a:t>
            </a:r>
            <a:r>
              <a:rPr lang="ru-RU" dirty="0" err="1"/>
              <a:t>передільного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, але з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коефіцієнтом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(0,53 кг/кг при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змісті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0,7 %).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шунгіта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(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) </a:t>
            </a:r>
            <a:r>
              <a:rPr lang="ru-RU" dirty="0" err="1"/>
              <a:t>виявило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гарнісажу</a:t>
            </a:r>
            <a:r>
              <a:rPr lang="ru-RU" dirty="0"/>
              <a:t> на </a:t>
            </a:r>
            <a:r>
              <a:rPr lang="ru-RU" dirty="0" err="1"/>
              <a:t>стінках</a:t>
            </a:r>
            <a:r>
              <a:rPr lang="ru-RU" dirty="0"/>
              <a:t> горна. </a:t>
            </a:r>
            <a:r>
              <a:rPr lang="ru-RU" dirty="0" err="1"/>
              <a:t>Аналітичні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пояснили причину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</a:t>
            </a:r>
            <a:r>
              <a:rPr lang="ru-RU" dirty="0" err="1"/>
              <a:t>шунгітом</a:t>
            </a:r>
            <a:r>
              <a:rPr lang="ru-RU" dirty="0"/>
              <a:t> і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нарощування</a:t>
            </a:r>
            <a:r>
              <a:rPr lang="ru-RU" dirty="0"/>
              <a:t> </a:t>
            </a:r>
            <a:r>
              <a:rPr lang="ru-RU" dirty="0" err="1"/>
              <a:t>гарнісажу</a:t>
            </a:r>
            <a:r>
              <a:rPr lang="ru-RU" dirty="0"/>
              <a:t> в </a:t>
            </a:r>
            <a:r>
              <a:rPr lang="ru-RU" dirty="0" err="1"/>
              <a:t>горні</a:t>
            </a:r>
            <a:r>
              <a:rPr lang="ru-RU" dirty="0"/>
              <a:t>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застосуванні</a:t>
            </a:r>
            <a:r>
              <a:rPr lang="ru-RU" dirty="0"/>
              <a:t> в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плавці</a:t>
            </a:r>
            <a:r>
              <a:rPr lang="ru-RU" dirty="0"/>
              <a:t>.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й </a:t>
            </a:r>
            <a:r>
              <a:rPr lang="ru-RU" dirty="0" err="1"/>
              <a:t>кремнію</a:t>
            </a:r>
            <a:r>
              <a:rPr lang="ru-RU" dirty="0"/>
              <a:t> в </a:t>
            </a:r>
            <a:r>
              <a:rPr lang="ru-RU" dirty="0" err="1"/>
              <a:t>шунгітє</a:t>
            </a:r>
            <a:r>
              <a:rPr lang="ru-RU" dirty="0"/>
              <a:t>, практично </a:t>
            </a:r>
            <a:r>
              <a:rPr lang="ru-RU" dirty="0" err="1"/>
              <a:t>стехіометричне</a:t>
            </a:r>
            <a:r>
              <a:rPr lang="ru-RU" dirty="0"/>
              <a:t> (для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вуглецем</a:t>
            </a:r>
            <a:r>
              <a:rPr lang="ru-RU" dirty="0"/>
              <a:t> і кремнеземом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карбіду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)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концентрацій</a:t>
            </a:r>
            <a:r>
              <a:rPr lang="ru-RU" dirty="0"/>
              <a:t> у </a:t>
            </a:r>
            <a:r>
              <a:rPr lang="ru-RU" dirty="0" err="1"/>
              <a:t>шунгітє</a:t>
            </a:r>
            <a:r>
              <a:rPr lang="ru-RU" dirty="0"/>
              <a:t> й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контакту </a:t>
            </a:r>
            <a:r>
              <a:rPr lang="ru-RU" dirty="0" err="1"/>
              <a:t>між</a:t>
            </a:r>
            <a:r>
              <a:rPr lang="ru-RU" dirty="0"/>
              <a:t> ними (20 м2/г)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знижують</a:t>
            </a:r>
            <a:r>
              <a:rPr lang="ru-RU" dirty="0"/>
              <a:t> температуру початку й </a:t>
            </a:r>
            <a:r>
              <a:rPr lang="ru-RU" dirty="0" err="1"/>
              <a:t>энергопотрібність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утвору</a:t>
            </a:r>
            <a:r>
              <a:rPr lang="ru-RU" dirty="0"/>
              <a:t> </a:t>
            </a:r>
            <a:r>
              <a:rPr lang="en-US" dirty="0"/>
              <a:t>Si</a:t>
            </a:r>
            <a:r>
              <a:rPr lang="ru-RU" dirty="0"/>
              <a:t>С. </a:t>
            </a:r>
            <a:r>
              <a:rPr lang="ru-RU" dirty="0" err="1"/>
              <a:t>Карбід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утворився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шунгіта</a:t>
            </a:r>
            <a:r>
              <a:rPr lang="ru-RU" dirty="0"/>
              <a:t>,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участь у </a:t>
            </a:r>
            <a:r>
              <a:rPr lang="ru-RU" dirty="0" err="1"/>
              <a:t>відбудові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залізистих</a:t>
            </a:r>
            <a:r>
              <a:rPr lang="ru-RU" dirty="0"/>
              <a:t> </a:t>
            </a:r>
            <a:r>
              <a:rPr lang="ru-RU" dirty="0" err="1"/>
              <a:t>шлаків</a:t>
            </a:r>
            <a:r>
              <a:rPr lang="ru-RU" dirty="0"/>
              <a:t>,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кремній</a:t>
            </a:r>
            <a:r>
              <a:rPr lang="ru-RU" dirty="0"/>
              <a:t> </a:t>
            </a:r>
            <a:r>
              <a:rPr lang="ru-RU" dirty="0" err="1"/>
              <a:t>карбіду</a:t>
            </a:r>
            <a:r>
              <a:rPr lang="ru-RU" dirty="0"/>
              <a:t> переходить у </a:t>
            </a:r>
            <a:r>
              <a:rPr lang="ru-RU" dirty="0" err="1"/>
              <a:t>чавун</a:t>
            </a:r>
            <a:r>
              <a:rPr lang="ru-RU" dirty="0"/>
              <a:t>, 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карбіду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 </a:t>
            </a:r>
            <a:r>
              <a:rPr lang="ru-RU" dirty="0" err="1"/>
              <a:t>відкладає</a:t>
            </a:r>
            <a:r>
              <a:rPr lang="ru-RU" dirty="0"/>
              <a:t> на </a:t>
            </a:r>
            <a:r>
              <a:rPr lang="ru-RU" dirty="0" err="1"/>
              <a:t>стінках</a:t>
            </a:r>
            <a:r>
              <a:rPr lang="ru-RU" dirty="0"/>
              <a:t> горна, </a:t>
            </a:r>
            <a:r>
              <a:rPr lang="ru-RU" dirty="0" err="1"/>
              <a:t>утворюючи</a:t>
            </a:r>
            <a:r>
              <a:rPr lang="ru-RU" dirty="0"/>
              <a:t> тугоплавкий </a:t>
            </a:r>
            <a:r>
              <a:rPr lang="ru-RU" dirty="0" err="1"/>
              <a:t>гарнісаж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9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935" y="497157"/>
            <a:ext cx="11109386" cy="62228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 err="1"/>
              <a:t>Повітронагрівач</a:t>
            </a:r>
            <a:r>
              <a:rPr lang="ru-RU" i="1" dirty="0"/>
              <a:t> </a:t>
            </a:r>
            <a:r>
              <a:rPr lang="ru-RU" i="1" dirty="0" err="1"/>
              <a:t>Калугіна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smtClean="0"/>
              <a:t>Новою </a:t>
            </a:r>
            <a:r>
              <a:rPr lang="ru-RU" dirty="0" err="1"/>
              <a:t>високоефективною</a:t>
            </a:r>
            <a:r>
              <a:rPr lang="ru-RU" dirty="0"/>
              <a:t> </a:t>
            </a:r>
            <a:r>
              <a:rPr lang="ru-RU" dirty="0" err="1"/>
              <a:t>запатентованою</a:t>
            </a:r>
            <a:r>
              <a:rPr lang="ru-RU" dirty="0"/>
              <a:t> </a:t>
            </a:r>
            <a:r>
              <a:rPr lang="ru-RU" dirty="0" err="1"/>
              <a:t>технічною</a:t>
            </a:r>
            <a:r>
              <a:rPr lang="ru-RU" dirty="0"/>
              <a:t> </a:t>
            </a:r>
            <a:r>
              <a:rPr lang="ru-RU" dirty="0" err="1"/>
              <a:t>розробкою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доменного </a:t>
            </a:r>
            <a:r>
              <a:rPr lang="ru-RU" dirty="0" err="1"/>
              <a:t>виробництва</a:t>
            </a:r>
            <a:r>
              <a:rPr lang="ru-RU" dirty="0"/>
              <a:t> є </a:t>
            </a:r>
            <a:r>
              <a:rPr lang="ru-RU" dirty="0" err="1"/>
              <a:t>бесшахтний</a:t>
            </a:r>
            <a:r>
              <a:rPr lang="ru-RU" dirty="0"/>
              <a:t> </a:t>
            </a:r>
            <a:r>
              <a:rPr lang="ru-RU" dirty="0" err="1"/>
              <a:t>повітронагрівач</a:t>
            </a:r>
            <a:r>
              <a:rPr lang="ru-RU" dirty="0"/>
              <a:t> </a:t>
            </a:r>
            <a:r>
              <a:rPr lang="ru-RU" dirty="0" err="1"/>
              <a:t>Калугіна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одержує</a:t>
            </a:r>
            <a:r>
              <a:rPr lang="ru-RU" dirty="0"/>
              <a:t> усе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на </a:t>
            </a:r>
            <a:r>
              <a:rPr lang="ru-RU" dirty="0" err="1"/>
              <a:t>металургійних</a:t>
            </a:r>
            <a:r>
              <a:rPr lang="ru-RU" dirty="0"/>
              <a:t> заводах. На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експлуатуються</a:t>
            </a:r>
            <a:r>
              <a:rPr lang="ru-RU" dirty="0"/>
              <a:t> 26 таких </a:t>
            </a:r>
            <a:r>
              <a:rPr lang="ru-RU" dirty="0" err="1"/>
              <a:t>повітронагрівачів</a:t>
            </a:r>
            <a:r>
              <a:rPr lang="ru-RU" dirty="0"/>
              <a:t> і </a:t>
            </a:r>
            <a:r>
              <a:rPr lang="ru-RU" dirty="0" err="1"/>
              <a:t>ще</a:t>
            </a:r>
            <a:r>
              <a:rPr lang="ru-RU" dirty="0"/>
              <a:t> 11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. Блоки </a:t>
            </a:r>
            <a:r>
              <a:rPr lang="ru-RU" dirty="0" err="1"/>
              <a:t>повітронагрівачів</a:t>
            </a:r>
            <a:r>
              <a:rPr lang="ru-RU" dirty="0"/>
              <a:t> </a:t>
            </a:r>
            <a:r>
              <a:rPr lang="ru-RU" dirty="0" err="1"/>
              <a:t>Калугіна</a:t>
            </a:r>
            <a:r>
              <a:rPr lang="ru-RU" dirty="0"/>
              <a:t> </a:t>
            </a:r>
            <a:r>
              <a:rPr lang="ru-RU" dirty="0" err="1"/>
              <a:t>експлуатуються</a:t>
            </a:r>
            <a:r>
              <a:rPr lang="ru-RU" dirty="0"/>
              <a:t> на </a:t>
            </a:r>
            <a:r>
              <a:rPr lang="ru-RU" dirty="0" err="1"/>
              <a:t>доменних</a:t>
            </a:r>
            <a:r>
              <a:rPr lang="ru-RU" dirty="0"/>
              <a:t> печах НТМК, «</a:t>
            </a:r>
            <a:r>
              <a:rPr lang="ru-RU" dirty="0" err="1"/>
              <a:t>Сєвєрсталі</a:t>
            </a:r>
            <a:r>
              <a:rPr lang="ru-RU" dirty="0"/>
              <a:t>», ММК і «</a:t>
            </a:r>
            <a:r>
              <a:rPr lang="ru-RU" dirty="0" err="1"/>
              <a:t>Тулачермета</a:t>
            </a:r>
            <a:r>
              <a:rPr lang="ru-RU" dirty="0"/>
              <a:t>». </a:t>
            </a:r>
            <a:r>
              <a:rPr lang="ru-RU" dirty="0" err="1"/>
              <a:t>Усього</a:t>
            </a:r>
            <a:r>
              <a:rPr lang="ru-RU" dirty="0"/>
              <a:t> на </a:t>
            </a:r>
            <a:r>
              <a:rPr lang="ru-RU" dirty="0" err="1"/>
              <a:t>сьогоднішній</a:t>
            </a:r>
            <a:r>
              <a:rPr lang="ru-RU" dirty="0"/>
              <a:t> день у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Китаї</a:t>
            </a:r>
            <a:r>
              <a:rPr lang="ru-RU" dirty="0"/>
              <a:t>, </a:t>
            </a:r>
            <a:r>
              <a:rPr lang="ru-RU" dirty="0" err="1"/>
              <a:t>Україні</a:t>
            </a:r>
            <a:r>
              <a:rPr lang="ru-RU" dirty="0"/>
              <a:t> і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експлуатуються</a:t>
            </a:r>
            <a:r>
              <a:rPr lang="ru-RU" dirty="0"/>
              <a:t> 109 </a:t>
            </a:r>
            <a:r>
              <a:rPr lang="ru-RU" dirty="0" err="1"/>
              <a:t>повітронагрівачів</a:t>
            </a:r>
            <a:r>
              <a:rPr lang="ru-RU" dirty="0"/>
              <a:t> </a:t>
            </a:r>
            <a:r>
              <a:rPr lang="ru-RU" dirty="0" err="1"/>
              <a:t>Калугіна</a:t>
            </a:r>
            <a:r>
              <a:rPr lang="ru-RU" dirty="0"/>
              <a:t> й </a:t>
            </a:r>
            <a:r>
              <a:rPr lang="ru-RU" dirty="0" err="1"/>
              <a:t>ще</a:t>
            </a:r>
            <a:r>
              <a:rPr lang="ru-RU" dirty="0"/>
              <a:t> 45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стадіях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й </a:t>
            </a:r>
            <a:r>
              <a:rPr lang="ru-RU" dirty="0" err="1"/>
              <a:t>будівництва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ефективному</a:t>
            </a:r>
            <a:r>
              <a:rPr lang="ru-RU" dirty="0"/>
              <a:t> </a:t>
            </a:r>
            <a:r>
              <a:rPr lang="ru-RU" dirty="0" err="1"/>
              <a:t>спалюванню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в </a:t>
            </a:r>
            <a:r>
              <a:rPr lang="ru-RU" dirty="0" err="1"/>
              <a:t>струйновіхревой</a:t>
            </a:r>
            <a:r>
              <a:rPr lang="ru-RU" dirty="0"/>
              <a:t> форкамерной пальнику на </a:t>
            </a:r>
            <a:r>
              <a:rPr lang="ru-RU" dirty="0" err="1"/>
              <a:t>куполі</a:t>
            </a:r>
            <a:r>
              <a:rPr lang="ru-RU" dirty="0"/>
              <a:t>, </a:t>
            </a:r>
            <a:r>
              <a:rPr lang="ru-RU" dirty="0" err="1"/>
              <a:t>рівномірному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 по </a:t>
            </a:r>
            <a:r>
              <a:rPr lang="ru-RU" dirty="0" err="1"/>
              <a:t>розтину</a:t>
            </a:r>
            <a:r>
              <a:rPr lang="ru-RU" dirty="0"/>
              <a:t> насадки й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питомій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нагріву</a:t>
            </a:r>
            <a:r>
              <a:rPr lang="ru-RU" dirty="0"/>
              <a:t>, </a:t>
            </a:r>
            <a:r>
              <a:rPr lang="ru-RU" dirty="0" err="1"/>
              <a:t>повітронагрівач</a:t>
            </a:r>
            <a:r>
              <a:rPr lang="ru-RU" dirty="0"/>
              <a:t> </a:t>
            </a:r>
            <a:r>
              <a:rPr lang="ru-RU" dirty="0" err="1"/>
              <a:t>Калугіна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високотемпературне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(до 1300-13500С) при </a:t>
            </a:r>
            <a:r>
              <a:rPr lang="ru-RU" dirty="0" err="1"/>
              <a:t>мінімальній</a:t>
            </a:r>
            <a:r>
              <a:rPr lang="ru-RU" dirty="0"/>
              <a:t> </a:t>
            </a:r>
            <a:r>
              <a:rPr lang="ru-RU" dirty="0" err="1"/>
              <a:t>витраті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й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вогнетривких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(динас, </a:t>
            </a:r>
            <a:r>
              <a:rPr lang="ru-RU" dirty="0" err="1"/>
              <a:t>муллітокорунд</a:t>
            </a:r>
            <a:r>
              <a:rPr lang="ru-RU" dirty="0"/>
              <a:t>, шамот). </a:t>
            </a:r>
            <a:r>
              <a:rPr lang="ru-RU" dirty="0" err="1"/>
              <a:t>Мінімізації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система </a:t>
            </a:r>
            <a:r>
              <a:rPr lang="ru-RU" dirty="0" err="1"/>
              <a:t>утилізації</a:t>
            </a:r>
            <a:r>
              <a:rPr lang="ru-RU" dirty="0"/>
              <a:t> тепла </a:t>
            </a:r>
            <a:r>
              <a:rPr lang="ru-RU" dirty="0" err="1"/>
              <a:t>відпрацьованих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яка </a:t>
            </a:r>
            <a:r>
              <a:rPr lang="ru-RU" dirty="0" err="1"/>
              <a:t>дозволяє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газоподібного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й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 температуру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1400С при </a:t>
            </a:r>
            <a:r>
              <a:rPr lang="ru-RU" dirty="0" err="1"/>
              <a:t>використанні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доменного газу з </a:t>
            </a:r>
            <a:r>
              <a:rPr lang="ru-RU" dirty="0" err="1"/>
              <a:t>низькою</a:t>
            </a:r>
            <a:r>
              <a:rPr lang="ru-RU" dirty="0"/>
              <a:t> </a:t>
            </a:r>
            <a:r>
              <a:rPr lang="ru-RU" dirty="0" err="1"/>
              <a:t>теплотою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(до 3000 кДж/м3). </a:t>
            </a:r>
            <a:endParaRPr lang="ru-RU" dirty="0" smtClean="0"/>
          </a:p>
          <a:p>
            <a:pPr algn="just"/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мінімізують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СО у </a:t>
            </a:r>
            <a:r>
              <a:rPr lang="ru-RU" dirty="0" err="1"/>
              <a:t>відведених</a:t>
            </a:r>
            <a:r>
              <a:rPr lang="ru-RU" dirty="0"/>
              <a:t> газах </a:t>
            </a:r>
            <a:r>
              <a:rPr lang="ru-RU" dirty="0" err="1"/>
              <a:t>повітронагрівачів</a:t>
            </a:r>
            <a:r>
              <a:rPr lang="ru-RU" dirty="0"/>
              <a:t> </a:t>
            </a:r>
            <a:r>
              <a:rPr lang="ru-RU" dirty="0" err="1"/>
              <a:t>Калугіна</a:t>
            </a:r>
            <a:r>
              <a:rPr lang="ru-RU" dirty="0"/>
              <a:t> до 20 мг/м3,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у </a:t>
            </a:r>
            <a:r>
              <a:rPr lang="ru-RU" dirty="0" err="1"/>
              <a:t>відведених</a:t>
            </a:r>
            <a:r>
              <a:rPr lang="ru-RU" dirty="0"/>
              <a:t> газах </a:t>
            </a:r>
            <a:r>
              <a:rPr lang="ru-RU" dirty="0" err="1"/>
              <a:t>повітронагрівачів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камерою </a:t>
            </a:r>
            <a:r>
              <a:rPr lang="ru-RU" dirty="0" err="1"/>
              <a:t>горіння</a:t>
            </a:r>
            <a:r>
              <a:rPr lang="ru-RU" dirty="0"/>
              <a:t>. </a:t>
            </a:r>
            <a:r>
              <a:rPr lang="ru-RU" dirty="0" err="1"/>
              <a:t>Повітронагрівачі</a:t>
            </a:r>
            <a:r>
              <a:rPr lang="ru-RU" dirty="0"/>
              <a:t> </a:t>
            </a:r>
            <a:r>
              <a:rPr lang="ru-RU" dirty="0" err="1"/>
              <a:t>Калугіна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 й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тонкостінних</a:t>
            </a:r>
            <a:r>
              <a:rPr lang="ru-RU" dirty="0"/>
              <a:t> насадок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збільшеною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нагріву</a:t>
            </a:r>
            <a:r>
              <a:rPr lang="ru-RU" dirty="0"/>
              <a:t> (до 64 м2/м3)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і </a:t>
            </a:r>
            <a:r>
              <a:rPr lang="ru-RU" dirty="0" err="1"/>
              <a:t>висоту</a:t>
            </a:r>
            <a:r>
              <a:rPr lang="ru-RU" dirty="0"/>
              <a:t> й,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матеріалоємність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прискорює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й </a:t>
            </a:r>
            <a:r>
              <a:rPr lang="ru-RU" dirty="0" err="1"/>
              <a:t>заощаджує</a:t>
            </a:r>
            <a:r>
              <a:rPr lang="ru-RU" dirty="0"/>
              <a:t> </a:t>
            </a:r>
            <a:r>
              <a:rPr lang="ru-RU" dirty="0" err="1"/>
              <a:t>капітальні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по </a:t>
            </a:r>
            <a:r>
              <a:rPr lang="ru-RU" dirty="0" err="1"/>
              <a:t>властиво</a:t>
            </a:r>
            <a:r>
              <a:rPr lang="ru-RU" dirty="0"/>
              <a:t> </a:t>
            </a:r>
            <a:r>
              <a:rPr lang="ru-RU" dirty="0" err="1"/>
              <a:t>повітронагрівачах</a:t>
            </a:r>
            <a:r>
              <a:rPr lang="ru-RU" dirty="0"/>
              <a:t> на 30-50%. </a:t>
            </a:r>
            <a:r>
              <a:rPr lang="ru-RU" dirty="0" err="1"/>
              <a:t>Безремонтний</a:t>
            </a:r>
            <a:r>
              <a:rPr lang="ru-RU" dirty="0"/>
              <a:t> строк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повітронагрівачів</a:t>
            </a:r>
            <a:r>
              <a:rPr lang="ru-RU" dirty="0"/>
              <a:t> </a:t>
            </a:r>
            <a:r>
              <a:rPr lang="ru-RU" dirty="0" err="1"/>
              <a:t>Калугіна</a:t>
            </a:r>
            <a:r>
              <a:rPr lang="ru-RU" dirty="0"/>
              <a:t> становить, по </a:t>
            </a:r>
            <a:r>
              <a:rPr lang="ru-RU" dirty="0" err="1"/>
              <a:t>розрахунках</a:t>
            </a:r>
            <a:r>
              <a:rPr lang="ru-RU" dirty="0"/>
              <a:t>, до 30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кілька</a:t>
            </a:r>
            <a:r>
              <a:rPr lang="ru-RU" dirty="0"/>
              <a:t> раз </a:t>
            </a:r>
            <a:r>
              <a:rPr lang="ru-RU" dirty="0" err="1"/>
              <a:t>перекриває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повітронагрівачів</a:t>
            </a:r>
            <a:r>
              <a:rPr lang="ru-RU" dirty="0"/>
              <a:t>. Перший </a:t>
            </a:r>
            <a:r>
              <a:rPr lang="ru-RU" dirty="0" err="1"/>
              <a:t>бесшахтний</a:t>
            </a:r>
            <a:r>
              <a:rPr lang="ru-RU" dirty="0"/>
              <a:t> </a:t>
            </a:r>
            <a:r>
              <a:rPr lang="ru-RU" dirty="0" err="1"/>
              <a:t>повітронагрівач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без ремонту 27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знаходиться</a:t>
            </a:r>
            <a:r>
              <a:rPr lang="ru-RU" dirty="0"/>
              <a:t> у гарному </a:t>
            </a:r>
            <a:r>
              <a:rPr lang="ru-RU" dirty="0" err="1"/>
              <a:t>стані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44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96814"/>
            <a:ext cx="11066253" cy="626277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 err="1"/>
              <a:t>Безконусний</a:t>
            </a:r>
            <a:r>
              <a:rPr lang="ru-RU" i="1" dirty="0"/>
              <a:t> </a:t>
            </a:r>
            <a:r>
              <a:rPr lang="ru-RU" i="1" dirty="0" err="1"/>
              <a:t>завантажувальний</a:t>
            </a:r>
            <a:r>
              <a:rPr lang="ru-RU" i="1" dirty="0"/>
              <a:t> </a:t>
            </a:r>
            <a:r>
              <a:rPr lang="ru-RU" i="1" dirty="0" err="1"/>
              <a:t>пристрій</a:t>
            </a:r>
            <a:r>
              <a:rPr lang="ru-RU" i="1" dirty="0"/>
              <a:t> з </a:t>
            </a:r>
            <a:r>
              <a:rPr lang="ru-RU" i="1" dirty="0" err="1"/>
              <a:t>роторним</a:t>
            </a:r>
            <a:r>
              <a:rPr lang="ru-RU" i="1" dirty="0"/>
              <a:t> </a:t>
            </a:r>
            <a:r>
              <a:rPr lang="ru-RU" i="1" dirty="0" err="1"/>
              <a:t>розподільником</a:t>
            </a:r>
            <a:r>
              <a:rPr lang="ru-RU" i="1" dirty="0"/>
              <a:t> </a:t>
            </a:r>
            <a:r>
              <a:rPr lang="ru-RU" i="1" dirty="0" err="1"/>
              <a:t>шихти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err="1" smtClean="0"/>
              <a:t>Принципово</a:t>
            </a:r>
            <a:r>
              <a:rPr lang="ru-RU" dirty="0" smtClean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 </a:t>
            </a:r>
            <a:r>
              <a:rPr lang="ru-RU" dirty="0" err="1"/>
              <a:t>шихтових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у </a:t>
            </a:r>
            <a:r>
              <a:rPr lang="ru-RU" dirty="0" err="1"/>
              <a:t>доменні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по </a:t>
            </a:r>
            <a:r>
              <a:rPr lang="ru-RU" dirty="0" err="1"/>
              <a:t>окружності</a:t>
            </a:r>
            <a:r>
              <a:rPr lang="ru-RU" dirty="0"/>
              <a:t> й </a:t>
            </a:r>
            <a:r>
              <a:rPr lang="ru-RU" dirty="0" err="1"/>
              <a:t>радіусові</a:t>
            </a:r>
            <a:r>
              <a:rPr lang="ru-RU" dirty="0"/>
              <a:t> колошника </a:t>
            </a:r>
            <a:r>
              <a:rPr lang="ru-RU" dirty="0" err="1"/>
              <a:t>реалізує</a:t>
            </a:r>
            <a:r>
              <a:rPr lang="ru-RU" dirty="0"/>
              <a:t> РЗП, </a:t>
            </a:r>
            <a:r>
              <a:rPr lang="ru-RU" dirty="0" err="1"/>
              <a:t>розроблене</a:t>
            </a:r>
            <a:r>
              <a:rPr lang="ru-RU" dirty="0"/>
              <a:t> на ЗСМК. </a:t>
            </a:r>
            <a:endParaRPr lang="ru-RU" dirty="0" smtClean="0"/>
          </a:p>
          <a:p>
            <a:pPr algn="just"/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печей показав,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КЗУ на РЗП </a:t>
            </a:r>
            <a:r>
              <a:rPr lang="ru-RU" dirty="0" err="1"/>
              <a:t>продуктивність</a:t>
            </a:r>
            <a:r>
              <a:rPr lang="ru-RU" dirty="0"/>
              <a:t> печей </a:t>
            </a:r>
            <a:r>
              <a:rPr lang="ru-RU" dirty="0" err="1"/>
              <a:t>підвищувалася</a:t>
            </a:r>
            <a:r>
              <a:rPr lang="ru-RU" dirty="0"/>
              <a:t> на 4-9%, а </a:t>
            </a:r>
            <a:r>
              <a:rPr lang="ru-RU" dirty="0" err="1"/>
              <a:t>витрата</a:t>
            </a:r>
            <a:r>
              <a:rPr lang="ru-RU" dirty="0"/>
              <a:t> коксу </a:t>
            </a:r>
            <a:r>
              <a:rPr lang="ru-RU" dirty="0" err="1"/>
              <a:t>знижувалася</a:t>
            </a:r>
            <a:r>
              <a:rPr lang="ru-RU" dirty="0"/>
              <a:t> на 4,5-6,5%. </a:t>
            </a:r>
            <a:r>
              <a:rPr lang="ru-RU" dirty="0" err="1"/>
              <a:t>Багаторічна</a:t>
            </a:r>
            <a:r>
              <a:rPr lang="ru-RU" dirty="0"/>
              <a:t> </a:t>
            </a:r>
            <a:r>
              <a:rPr lang="ru-RU" dirty="0" err="1"/>
              <a:t>експлуатація</a:t>
            </a:r>
            <a:r>
              <a:rPr lang="ru-RU" dirty="0"/>
              <a:t> РЗП на ДП №3 у </a:t>
            </a:r>
            <a:r>
              <a:rPr lang="ru-RU" dirty="0" err="1"/>
              <a:t>Бхилаи</a:t>
            </a: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й перед ЛЗУ. </a:t>
            </a:r>
            <a:endParaRPr lang="ru-RU" dirty="0" smtClean="0"/>
          </a:p>
          <a:p>
            <a:pPr algn="just"/>
            <a:r>
              <a:rPr lang="ru-RU" dirty="0" err="1" smtClean="0"/>
              <a:t>Узагальнення</a:t>
            </a:r>
            <a:r>
              <a:rPr lang="ru-RU" dirty="0" smtClean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РЗП на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печах </a:t>
            </a:r>
            <a:r>
              <a:rPr lang="ru-RU" dirty="0" err="1"/>
              <a:t>виявило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з ростом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печей.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ростом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стовпа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й </a:t>
            </a:r>
            <a:r>
              <a:rPr lang="ru-RU" dirty="0" err="1"/>
              <a:t>рівномірності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по </a:t>
            </a:r>
            <a:r>
              <a:rPr lang="ru-RU" dirty="0" err="1"/>
              <a:t>окружності</a:t>
            </a:r>
            <a:r>
              <a:rPr lang="ru-RU" dirty="0"/>
              <a:t> на роботу </a:t>
            </a:r>
            <a:r>
              <a:rPr lang="ru-RU" dirty="0" err="1"/>
              <a:t>доменних</a:t>
            </a:r>
            <a:r>
              <a:rPr lang="ru-RU" dirty="0"/>
              <a:t> печей з ростом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й </a:t>
            </a:r>
            <a:r>
              <a:rPr lang="ru-RU" dirty="0" err="1"/>
              <a:t>діаметра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РЗП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стовпа</a:t>
            </a:r>
            <a:r>
              <a:rPr lang="ru-RU" dirty="0"/>
              <a:t> </a:t>
            </a:r>
            <a:r>
              <a:rPr lang="ru-RU" dirty="0" err="1"/>
              <a:t>шихтових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у </a:t>
            </a:r>
            <a:r>
              <a:rPr lang="ru-RU" dirty="0" err="1"/>
              <a:t>доменних</a:t>
            </a:r>
            <a:r>
              <a:rPr lang="ru-RU" dirty="0"/>
              <a:t> печах,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КЗУ й ЛЗУ: </a:t>
            </a:r>
            <a:endParaRPr lang="ru-RU" dirty="0" smtClean="0"/>
          </a:p>
          <a:p>
            <a:pPr algn="just"/>
            <a:r>
              <a:rPr lang="ru-RU" dirty="0"/>
              <a:t>- </a:t>
            </a:r>
            <a:r>
              <a:rPr lang="ru-RU" dirty="0" err="1"/>
              <a:t>м'яке</a:t>
            </a:r>
            <a:r>
              <a:rPr lang="ru-RU" dirty="0"/>
              <a:t>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шихтових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у </a:t>
            </a:r>
            <a:r>
              <a:rPr lang="ru-RU" dirty="0" err="1"/>
              <a:t>піч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розділення</a:t>
            </a:r>
            <a:r>
              <a:rPr lang="ru-RU" dirty="0"/>
              <a:t> потоку </a:t>
            </a:r>
            <a:r>
              <a:rPr lang="ru-RU" dirty="0" err="1"/>
              <a:t>шихти</a:t>
            </a:r>
            <a:r>
              <a:rPr lang="ru-RU" dirty="0"/>
              <a:t> в РЗП на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м'яко</a:t>
            </a:r>
            <a:r>
              <a:rPr lang="ru-RU" dirty="0"/>
              <a:t> </a:t>
            </a:r>
            <a:r>
              <a:rPr lang="ru-RU" dirty="0" err="1"/>
              <a:t>стікають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плоских лопат ротора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зависипу</a:t>
            </a:r>
            <a:r>
              <a:rPr lang="ru-RU" dirty="0"/>
              <a:t>, не </a:t>
            </a:r>
            <a:r>
              <a:rPr lang="ru-RU" dirty="0" err="1"/>
              <a:t>деформуючи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; -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рівномірність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по </a:t>
            </a:r>
            <a:r>
              <a:rPr lang="ru-RU" dirty="0" err="1"/>
              <a:t>окружності</a:t>
            </a:r>
            <a:r>
              <a:rPr lang="ru-RU" dirty="0"/>
              <a:t>, </a:t>
            </a:r>
            <a:r>
              <a:rPr lang="ru-RU" dirty="0" err="1"/>
              <a:t>забезпечувана</a:t>
            </a:r>
            <a:r>
              <a:rPr lang="ru-RU" dirty="0"/>
              <a:t> </a:t>
            </a:r>
            <a:r>
              <a:rPr lang="ru-RU" dirty="0" err="1"/>
              <a:t>багатошаровим</a:t>
            </a:r>
            <a:r>
              <a:rPr lang="ru-RU" dirty="0"/>
              <a:t> (25-40 </a:t>
            </a:r>
            <a:r>
              <a:rPr lang="ru-RU" dirty="0" err="1"/>
              <a:t>шарів</a:t>
            </a:r>
            <a:r>
              <a:rPr lang="ru-RU" dirty="0"/>
              <a:t>) </a:t>
            </a:r>
            <a:r>
              <a:rPr lang="ru-RU" dirty="0" err="1"/>
              <a:t>укладанням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порції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вивантажуються</a:t>
            </a:r>
            <a:r>
              <a:rPr lang="ru-RU" dirty="0"/>
              <a:t>,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зависипу</a:t>
            </a:r>
            <a:r>
              <a:rPr lang="ru-RU" dirty="0"/>
              <a:t>; -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заданого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рудного </a:t>
            </a:r>
            <a:r>
              <a:rPr lang="ru-RU" dirty="0" err="1"/>
              <a:t>навантаження</a:t>
            </a:r>
            <a:r>
              <a:rPr lang="ru-RU" dirty="0"/>
              <a:t> по </a:t>
            </a:r>
            <a:r>
              <a:rPr lang="ru-RU" dirty="0" err="1"/>
              <a:t>радіусу</a:t>
            </a:r>
            <a:r>
              <a:rPr lang="ru-RU" dirty="0"/>
              <a:t> за час </a:t>
            </a:r>
            <a:r>
              <a:rPr lang="ru-RU" dirty="0" err="1"/>
              <a:t>завантаження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двох-трьох</a:t>
            </a:r>
            <a:r>
              <a:rPr lang="ru-RU" dirty="0"/>
              <a:t> подач без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більших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в </a:t>
            </a:r>
            <a:r>
              <a:rPr lang="ru-RU" dirty="0" err="1"/>
              <a:t>осьову</a:t>
            </a:r>
            <a:r>
              <a:rPr lang="ru-RU" dirty="0"/>
              <a:t> зону;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високий</a:t>
            </a:r>
            <a:r>
              <a:rPr lang="ru-RU" dirty="0"/>
              <a:t> темп </a:t>
            </a:r>
            <a:r>
              <a:rPr lang="ru-RU" dirty="0" err="1"/>
              <a:t>завантаження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вивантаження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з бункера при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відкритті</a:t>
            </a:r>
            <a:r>
              <a:rPr lang="ru-RU" dirty="0"/>
              <a:t> шихтового затвора,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упущеного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зависипу</a:t>
            </a:r>
            <a:r>
              <a:rPr lang="ru-RU" dirty="0"/>
              <a:t>. </a:t>
            </a:r>
            <a:r>
              <a:rPr lang="ru-RU" dirty="0" err="1"/>
              <a:t>Додатковою</a:t>
            </a:r>
            <a:r>
              <a:rPr lang="ru-RU" dirty="0"/>
              <a:t> </a:t>
            </a:r>
            <a:r>
              <a:rPr lang="ru-RU" dirty="0" err="1"/>
              <a:t>перевагою</a:t>
            </a:r>
            <a:r>
              <a:rPr lang="ru-RU" dirty="0"/>
              <a:t> РЗП є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проста </a:t>
            </a:r>
            <a:r>
              <a:rPr lang="ru-RU" dirty="0" err="1"/>
              <a:t>конструкція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надійність</a:t>
            </a:r>
            <a:r>
              <a:rPr lang="ru-RU" dirty="0"/>
              <a:t> агрегату й </a:t>
            </a:r>
            <a:r>
              <a:rPr lang="ru-RU" dirty="0" err="1"/>
              <a:t>багаторазово</a:t>
            </a:r>
            <a:r>
              <a:rPr lang="ru-RU" dirty="0"/>
              <a:t> </a:t>
            </a:r>
            <a:r>
              <a:rPr lang="ru-RU" dirty="0" err="1"/>
              <a:t>більший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ротора в </a:t>
            </a:r>
            <a:r>
              <a:rPr lang="ru-RU" dirty="0" err="1"/>
              <a:t>порівнянні</a:t>
            </a:r>
            <a:r>
              <a:rPr lang="ru-RU" dirty="0"/>
              <a:t> з конусом і лотком.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31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 err="1"/>
              <a:t>Газові</a:t>
            </a:r>
            <a:r>
              <a:rPr lang="ru-RU" i="1" dirty="0"/>
              <a:t> </a:t>
            </a:r>
            <a:r>
              <a:rPr lang="ru-RU" i="1" dirty="0" err="1"/>
              <a:t>утилізаційні</a:t>
            </a:r>
            <a:r>
              <a:rPr lang="ru-RU" i="1" dirty="0"/>
              <a:t> </a:t>
            </a:r>
            <a:r>
              <a:rPr lang="ru-RU" i="1" dirty="0" err="1"/>
              <a:t>безкомпресорні</a:t>
            </a:r>
            <a:r>
              <a:rPr lang="ru-RU" i="1" dirty="0"/>
              <a:t> </a:t>
            </a:r>
            <a:r>
              <a:rPr lang="ru-RU" i="1" dirty="0" err="1"/>
              <a:t>турбіни</a:t>
            </a:r>
            <a:r>
              <a:rPr lang="ru-RU" i="1" dirty="0"/>
              <a:t> (ГУБТ) </a:t>
            </a:r>
            <a:endParaRPr lang="ru-RU" i="1" dirty="0" smtClean="0"/>
          </a:p>
          <a:p>
            <a:pPr algn="just"/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/>
              <a:t>ГУБТ для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колошникового газу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виробляти</a:t>
            </a:r>
            <a:r>
              <a:rPr lang="ru-RU" dirty="0"/>
              <a:t> до 20кВт год на 1т </a:t>
            </a:r>
            <a:r>
              <a:rPr lang="ru-RU" dirty="0" err="1"/>
              <a:t>виплавлюваного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й </a:t>
            </a:r>
            <a:r>
              <a:rPr lang="ru-RU" dirty="0" err="1"/>
              <a:t>скоротити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до 35%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компримування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. У СРСР перша ГУБТ,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проробила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запущена в </a:t>
            </a:r>
            <a:r>
              <a:rPr lang="ru-RU" dirty="0" err="1"/>
              <a:t>експлуатацію</a:t>
            </a:r>
            <a:r>
              <a:rPr lang="ru-RU" dirty="0"/>
              <a:t> в 1962 р. на ММК. В 1968 р. на ДП №3 Череповецкого </a:t>
            </a:r>
            <a:r>
              <a:rPr lang="ru-RU" dirty="0" err="1"/>
              <a:t>металургійного</a:t>
            </a:r>
            <a:r>
              <a:rPr lang="ru-RU" dirty="0"/>
              <a:t> заводу </a:t>
            </a:r>
            <a:r>
              <a:rPr lang="ru-RU" dirty="0" err="1"/>
              <a:t>встановлена</a:t>
            </a:r>
            <a:r>
              <a:rPr lang="ru-RU" dirty="0"/>
              <a:t> ГУБТ-8, яка до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на </a:t>
            </a:r>
            <a:r>
              <a:rPr lang="ru-RU" dirty="0" err="1"/>
              <a:t>реконструкцію</a:t>
            </a:r>
            <a:r>
              <a:rPr lang="ru-RU" dirty="0"/>
              <a:t> </a:t>
            </a:r>
            <a:r>
              <a:rPr lang="ru-RU" dirty="0" err="1"/>
              <a:t>проробила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35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13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443" y="250166"/>
            <a:ext cx="11499010" cy="64439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err="1"/>
              <a:t>Процеси</a:t>
            </a:r>
            <a:r>
              <a:rPr lang="ru-RU" i="1" dirty="0"/>
              <a:t> </a:t>
            </a:r>
            <a:r>
              <a:rPr lang="ru-RU" i="1" dirty="0" err="1"/>
              <a:t>рециклінгу</a:t>
            </a:r>
            <a:r>
              <a:rPr lang="ru-RU" i="1" dirty="0"/>
              <a:t> </a:t>
            </a:r>
            <a:r>
              <a:rPr lang="ru-RU" i="1" dirty="0" err="1"/>
              <a:t>побічних</a:t>
            </a:r>
            <a:r>
              <a:rPr lang="ru-RU" i="1" dirty="0"/>
              <a:t> </a:t>
            </a:r>
            <a:r>
              <a:rPr lang="ru-RU" i="1" dirty="0" err="1"/>
              <a:t>продуктів</a:t>
            </a:r>
            <a:r>
              <a:rPr lang="ru-RU" i="1" dirty="0"/>
              <a:t> </a:t>
            </a:r>
            <a:r>
              <a:rPr lang="ru-RU" i="1" dirty="0" err="1"/>
              <a:t>металургійного</a:t>
            </a:r>
            <a:r>
              <a:rPr lang="ru-RU" i="1" dirty="0"/>
              <a:t> </a:t>
            </a:r>
            <a:r>
              <a:rPr lang="ru-RU" i="1" dirty="0" err="1"/>
              <a:t>виробництва</a:t>
            </a:r>
            <a:r>
              <a:rPr lang="ru-RU" i="1" dirty="0"/>
              <a:t> ( </a:t>
            </a:r>
            <a:r>
              <a:rPr lang="ru-RU" i="1" dirty="0" err="1"/>
              <a:t>крім</a:t>
            </a:r>
            <a:r>
              <a:rPr lang="ru-RU" i="1" dirty="0"/>
              <a:t> </a:t>
            </a:r>
            <a:r>
              <a:rPr lang="ru-RU" i="1" dirty="0" err="1"/>
              <a:t>агломераційної</a:t>
            </a:r>
            <a:r>
              <a:rPr lang="ru-RU" i="1" dirty="0"/>
              <a:t> фабрики) </a:t>
            </a:r>
            <a:endParaRPr lang="ru-RU" i="1" dirty="0" smtClean="0"/>
          </a:p>
          <a:p>
            <a:pPr algn="just"/>
            <a:r>
              <a:rPr lang="ru-RU" dirty="0" smtClean="0"/>
              <a:t>З </a:t>
            </a:r>
            <a:r>
              <a:rPr lang="ru-RU" dirty="0"/>
              <a:t>ряду причин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поворотні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повторно </a:t>
            </a:r>
            <a:r>
              <a:rPr lang="ru-RU" dirty="0" err="1"/>
              <a:t>оброблені</a:t>
            </a:r>
            <a:r>
              <a:rPr lang="ru-RU" dirty="0"/>
              <a:t> на </a:t>
            </a:r>
            <a:r>
              <a:rPr lang="ru-RU" dirty="0" err="1"/>
              <a:t>агломераційній</a:t>
            </a:r>
            <a:r>
              <a:rPr lang="ru-RU" dirty="0"/>
              <a:t> </a:t>
            </a:r>
            <a:r>
              <a:rPr lang="ru-RU" dirty="0" err="1"/>
              <a:t>фабриці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сталеплавильних</a:t>
            </a:r>
            <a:r>
              <a:rPr lang="ru-RU" dirty="0"/>
              <a:t> цехах. У </a:t>
            </a:r>
            <a:r>
              <a:rPr lang="ru-RU" dirty="0" err="1"/>
              <a:t>Німеччині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два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для </a:t>
            </a:r>
            <a:r>
              <a:rPr lang="ru-RU" dirty="0" err="1"/>
              <a:t>рециклінгу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з метою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нульових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металургійної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: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en-US" dirty="0"/>
              <a:t>DK </a:t>
            </a:r>
            <a:r>
              <a:rPr lang="ru-RU" dirty="0"/>
              <a:t>і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en-US" dirty="0" err="1"/>
              <a:t>Oxycup</a:t>
            </a:r>
            <a:r>
              <a:rPr lang="en-US" dirty="0"/>
              <a:t>. </a:t>
            </a:r>
            <a:endParaRPr lang="uk-UA" dirty="0" smtClean="0"/>
          </a:p>
          <a:p>
            <a:pPr algn="just"/>
            <a:r>
              <a:rPr lang="ru-RU" i="1" dirty="0" err="1" smtClean="0"/>
              <a:t>Процес</a:t>
            </a:r>
            <a:r>
              <a:rPr lang="ru-RU" i="1" dirty="0" smtClean="0"/>
              <a:t> </a:t>
            </a:r>
            <a:r>
              <a:rPr lang="en-US" i="1" dirty="0"/>
              <a:t>DK. </a:t>
            </a:r>
            <a:endParaRPr lang="uk-UA" i="1" dirty="0" smtClean="0"/>
          </a:p>
          <a:p>
            <a:pPr algn="just"/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en-US" dirty="0"/>
              <a:t>DK Recycling und </a:t>
            </a:r>
            <a:r>
              <a:rPr lang="en-US" dirty="0" err="1"/>
              <a:t>Roheisen</a:t>
            </a:r>
            <a:r>
              <a:rPr lang="en-US" dirty="0"/>
              <a:t> </a:t>
            </a:r>
            <a:r>
              <a:rPr lang="en-US" dirty="0" err="1"/>
              <a:t>Gmbh</a:t>
            </a:r>
            <a:r>
              <a:rPr lang="en-US" dirty="0"/>
              <a:t> </a:t>
            </a:r>
            <a:r>
              <a:rPr lang="ru-RU" dirty="0"/>
              <a:t>установила в </a:t>
            </a:r>
            <a:r>
              <a:rPr lang="ru-RU" dirty="0" err="1"/>
              <a:t>Дуйсбурге</a:t>
            </a:r>
            <a:r>
              <a:rPr lang="ru-RU" dirty="0"/>
              <a:t>, </a:t>
            </a:r>
            <a:r>
              <a:rPr lang="ru-RU" dirty="0" err="1"/>
              <a:t>Німеччина</a:t>
            </a:r>
            <a:r>
              <a:rPr lang="ru-RU" dirty="0"/>
              <a:t>,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агломераційну</a:t>
            </a:r>
            <a:r>
              <a:rPr lang="ru-RU" dirty="0"/>
              <a:t> машину з </a:t>
            </a:r>
            <a:r>
              <a:rPr lang="ru-RU" dirty="0" err="1"/>
              <a:t>ефективною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спікання</a:t>
            </a:r>
            <a:r>
              <a:rPr lang="ru-RU" dirty="0"/>
              <a:t> 60м2і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доменні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кориснимобсягом</a:t>
            </a:r>
            <a:r>
              <a:rPr lang="ru-RU" dirty="0"/>
              <a:t> 580 і 460м3.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ливарний</a:t>
            </a:r>
            <a:r>
              <a:rPr lang="ru-RU" dirty="0"/>
              <a:t> </a:t>
            </a:r>
            <a:r>
              <a:rPr lang="ru-RU" dirty="0" err="1"/>
              <a:t>чавун</a:t>
            </a:r>
            <a:r>
              <a:rPr lang="ru-RU" dirty="0"/>
              <a:t> і </a:t>
            </a:r>
            <a:r>
              <a:rPr lang="ru-RU" dirty="0" err="1"/>
              <a:t>розробила</a:t>
            </a:r>
            <a:r>
              <a:rPr lang="ru-RU" dirty="0"/>
              <a:t> </a:t>
            </a:r>
            <a:r>
              <a:rPr lang="ru-RU" dirty="0" err="1"/>
              <a:t>надійний</a:t>
            </a:r>
            <a:r>
              <a:rPr lang="ru-RU" dirty="0"/>
              <a:t> і </a:t>
            </a:r>
            <a:r>
              <a:rPr lang="ru-RU" dirty="0" err="1"/>
              <a:t>гнучкий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рециклінгпилу</a:t>
            </a:r>
            <a:r>
              <a:rPr lang="ru-RU" dirty="0"/>
              <a:t> й </a:t>
            </a:r>
            <a:r>
              <a:rPr lang="ru-RU" dirty="0" err="1"/>
              <a:t>шламів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з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варіювання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 в широких межах.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спеціальній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високотемпературних</a:t>
            </a:r>
            <a:r>
              <a:rPr lang="ru-RU" dirty="0"/>
              <a:t> </a:t>
            </a:r>
            <a:r>
              <a:rPr lang="ru-RU" dirty="0" err="1"/>
              <a:t>колошникових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вдаєтьсяодержувати</a:t>
            </a:r>
            <a:r>
              <a:rPr lang="ru-RU" dirty="0"/>
              <a:t> цинк,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статтею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Шлам з установок </a:t>
            </a:r>
            <a:r>
              <a:rPr lang="ru-RU" dirty="0" err="1"/>
              <a:t>газоочищення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цинковий</a:t>
            </a:r>
            <a:r>
              <a:rPr lang="ru-RU" dirty="0"/>
              <a:t> концентрат,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продають</a:t>
            </a:r>
            <a:r>
              <a:rPr lang="ru-RU" dirty="0"/>
              <a:t> </a:t>
            </a:r>
            <a:r>
              <a:rPr lang="ru-RU" dirty="0" err="1"/>
              <a:t>цинкової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згадати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en-US" dirty="0"/>
              <a:t>DK </a:t>
            </a:r>
            <a:r>
              <a:rPr lang="ru-RU" dirty="0" err="1"/>
              <a:t>впроваджує</a:t>
            </a:r>
            <a:r>
              <a:rPr lang="ru-RU" dirty="0"/>
              <a:t> </a:t>
            </a:r>
            <a:r>
              <a:rPr lang="ru-RU" dirty="0" err="1"/>
              <a:t>вигідний</a:t>
            </a:r>
            <a:r>
              <a:rPr lang="ru-RU" dirty="0"/>
              <a:t> і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рециклінгу</a:t>
            </a:r>
            <a:r>
              <a:rPr lang="ru-RU" dirty="0"/>
              <a:t> з </a:t>
            </a:r>
            <a:r>
              <a:rPr lang="ru-RU" dirty="0" err="1"/>
              <a:t>досить</a:t>
            </a:r>
            <a:r>
              <a:rPr lang="ru-RU" dirty="0"/>
              <a:t> складною системою </a:t>
            </a:r>
            <a:r>
              <a:rPr lang="ru-RU" dirty="0" err="1"/>
              <a:t>газоочищення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/>
              <a:t>установлених</a:t>
            </a:r>
            <a:r>
              <a:rPr lang="ru-RU" dirty="0"/>
              <a:t> </a:t>
            </a:r>
            <a:r>
              <a:rPr lang="ru-RU" dirty="0" err="1"/>
              <a:t>природоохоронного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.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переробляє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340 </a:t>
            </a:r>
            <a:r>
              <a:rPr lang="ru-RU" dirty="0" err="1"/>
              <a:t>тис.т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одержуваних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140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. </a:t>
            </a:r>
            <a:r>
              <a:rPr lang="ru-RU" dirty="0" err="1"/>
              <a:t>Доменна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400 </a:t>
            </a:r>
            <a:r>
              <a:rPr lang="ru-RU" dirty="0" err="1"/>
              <a:t>тис.т</a:t>
            </a:r>
            <a:r>
              <a:rPr lang="ru-RU" dirty="0"/>
              <a:t> агломерату, </a:t>
            </a:r>
            <a:r>
              <a:rPr lang="ru-RU" dirty="0" err="1"/>
              <a:t>отриманого</a:t>
            </a:r>
            <a:r>
              <a:rPr lang="ru-RU" dirty="0"/>
              <a:t> з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і </a:t>
            </a:r>
            <a:r>
              <a:rPr lang="ru-RU" dirty="0" err="1"/>
              <a:t>випускає</a:t>
            </a:r>
            <a:r>
              <a:rPr lang="ru-RU" dirty="0"/>
              <a:t> 250 </a:t>
            </a:r>
            <a:r>
              <a:rPr lang="ru-RU" dirty="0" err="1"/>
              <a:t>тис.т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марок для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ливарномувиробництві</a:t>
            </a:r>
            <a:r>
              <a:rPr lang="ru-RU" dirty="0"/>
              <a:t>. </a:t>
            </a:r>
            <a:r>
              <a:rPr lang="ru-RU" dirty="0" err="1"/>
              <a:t>Питомий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витягу</a:t>
            </a:r>
            <a:r>
              <a:rPr lang="ru-RU" dirty="0"/>
              <a:t> цинку становить 35кг/т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( для </a:t>
            </a:r>
            <a:r>
              <a:rPr lang="ru-RU" dirty="0" err="1"/>
              <a:t>порівняння</a:t>
            </a:r>
            <a:r>
              <a:rPr lang="ru-RU" dirty="0"/>
              <a:t>: </a:t>
            </a:r>
            <a:r>
              <a:rPr lang="ru-RU" dirty="0" err="1"/>
              <a:t>витяг</a:t>
            </a:r>
            <a:r>
              <a:rPr lang="ru-RU" dirty="0"/>
              <a:t> цинку в </a:t>
            </a:r>
            <a:r>
              <a:rPr lang="ru-RU" dirty="0" err="1"/>
              <a:t>ході</a:t>
            </a:r>
            <a:r>
              <a:rPr lang="ru-RU" dirty="0"/>
              <a:t> базового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в </a:t>
            </a:r>
            <a:r>
              <a:rPr lang="ru-RU" dirty="0" err="1"/>
              <a:t>доменних</a:t>
            </a:r>
            <a:r>
              <a:rPr lang="ru-RU" dirty="0"/>
              <a:t> печах </a:t>
            </a:r>
            <a:r>
              <a:rPr lang="ru-RU" dirty="0" err="1"/>
              <a:t>перебуває</a:t>
            </a:r>
            <a:r>
              <a:rPr lang="ru-RU" dirty="0"/>
              <a:t> в межах 0,02-0,2кг/т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). </a:t>
            </a:r>
            <a:r>
              <a:rPr lang="ru-RU" dirty="0" err="1"/>
              <a:t>Фірмі</a:t>
            </a:r>
            <a:r>
              <a:rPr lang="ru-RU" dirty="0"/>
              <a:t> </a:t>
            </a:r>
            <a:r>
              <a:rPr lang="en-US" dirty="0"/>
              <a:t>DK </a:t>
            </a:r>
            <a:r>
              <a:rPr lang="ru-RU" dirty="0" err="1"/>
              <a:t>оплачують</a:t>
            </a:r>
            <a:r>
              <a:rPr lang="ru-RU" dirty="0"/>
              <a:t> </a:t>
            </a:r>
            <a:r>
              <a:rPr lang="ru-RU" dirty="0" err="1"/>
              <a:t>рециклінг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небажаних</a:t>
            </a:r>
            <a:r>
              <a:rPr lang="ru-RU" dirty="0"/>
              <a:t> і </a:t>
            </a:r>
            <a:r>
              <a:rPr lang="ru-RU" dirty="0" err="1"/>
              <a:t>важкооброблюваних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2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84807"/>
            <a:ext cx="10515600" cy="492155"/>
          </a:xfrm>
        </p:spPr>
        <p:txBody>
          <a:bodyPr/>
          <a:lstStyle/>
          <a:p>
            <a:r>
              <a:rPr lang="ru-RU" i="1" dirty="0"/>
              <a:t>Рисунок –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en-US" dirty="0"/>
              <a:t>DK (</a:t>
            </a:r>
            <a:r>
              <a:rPr lang="ru-RU" dirty="0" err="1"/>
              <a:t>Дуйсбург</a:t>
            </a:r>
            <a:r>
              <a:rPr lang="ru-RU" dirty="0"/>
              <a:t>)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09" y="222014"/>
            <a:ext cx="7962181" cy="52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3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10550"/>
            <a:ext cx="10910977" cy="63404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 err="1"/>
              <a:t>Процес</a:t>
            </a:r>
            <a:r>
              <a:rPr lang="ru-RU" i="1" dirty="0"/>
              <a:t> </a:t>
            </a:r>
            <a:r>
              <a:rPr lang="en-US" i="1" dirty="0" err="1"/>
              <a:t>Oxycup</a:t>
            </a:r>
            <a:r>
              <a:rPr lang="en-US" i="1" dirty="0"/>
              <a:t>. </a:t>
            </a:r>
            <a:endParaRPr lang="uk-UA" i="1" dirty="0" smtClean="0"/>
          </a:p>
          <a:p>
            <a:pPr algn="just"/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en-US" dirty="0" err="1"/>
              <a:t>Thyssenkruppsteel</a:t>
            </a:r>
            <a:r>
              <a:rPr lang="en-US" dirty="0"/>
              <a:t> </a:t>
            </a:r>
            <a:r>
              <a:rPr lang="ru-RU" dirty="0" err="1"/>
              <a:t>спорудила</a:t>
            </a:r>
            <a:r>
              <a:rPr lang="ru-RU" dirty="0"/>
              <a:t> вагранку шахтного типу, так </a:t>
            </a:r>
            <a:r>
              <a:rPr lang="ru-RU" dirty="0" err="1"/>
              <a:t>звану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en-US" dirty="0" err="1"/>
              <a:t>Oxycup</a:t>
            </a:r>
            <a:r>
              <a:rPr lang="en-US" dirty="0"/>
              <a:t>, </a:t>
            </a:r>
            <a:r>
              <a:rPr lang="ru-RU" dirty="0"/>
              <a:t>для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у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</a:t>
            </a:r>
            <a:r>
              <a:rPr lang="ru-RU" dirty="0" err="1"/>
              <a:t>вуглецевмісного</a:t>
            </a:r>
            <a:r>
              <a:rPr lang="ru-RU" dirty="0"/>
              <a:t> агломерату, </a:t>
            </a:r>
            <a:r>
              <a:rPr lang="ru-RU" dirty="0" err="1"/>
              <a:t>сформованого</a:t>
            </a:r>
            <a:r>
              <a:rPr lang="ru-RU" dirty="0"/>
              <a:t> в холодному </a:t>
            </a:r>
            <a:r>
              <a:rPr lang="ru-RU" dirty="0" err="1"/>
              <a:t>стані</a:t>
            </a:r>
            <a:r>
              <a:rPr lang="ru-RU" dirty="0"/>
              <a:t> з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До </a:t>
            </a:r>
            <a:r>
              <a:rPr lang="ru-RU" dirty="0" err="1"/>
              <a:t>переваг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непридатних</a:t>
            </a:r>
            <a:r>
              <a:rPr lang="ru-RU" dirty="0"/>
              <a:t> для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способами </a:t>
            </a:r>
            <a:r>
              <a:rPr lang="ru-RU" dirty="0" err="1"/>
              <a:t>металовмісних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охолодей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сталеплавильних</a:t>
            </a:r>
            <a:r>
              <a:rPr lang="ru-RU" dirty="0"/>
              <a:t> печей і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відділених</a:t>
            </a:r>
            <a:r>
              <a:rPr lang="ru-RU" dirty="0"/>
              <a:t> при </a:t>
            </a:r>
            <a:r>
              <a:rPr lang="ru-RU" dirty="0" err="1"/>
              <a:t>магнітній</a:t>
            </a:r>
            <a:r>
              <a:rPr lang="ru-RU" dirty="0"/>
              <a:t> </a:t>
            </a:r>
            <a:r>
              <a:rPr lang="ru-RU" dirty="0" err="1"/>
              <a:t>сепарації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десульфурації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шлаків</a:t>
            </a:r>
            <a:r>
              <a:rPr lang="ru-RU" dirty="0"/>
              <a:t> </a:t>
            </a:r>
            <a:r>
              <a:rPr lang="ru-RU" dirty="0" err="1"/>
              <a:t>киснево-конвертерної</a:t>
            </a:r>
            <a:r>
              <a:rPr lang="ru-RU" dirty="0"/>
              <a:t> </a:t>
            </a:r>
            <a:r>
              <a:rPr lang="ru-RU" dirty="0" err="1"/>
              <a:t>плавки.Завантажена</a:t>
            </a:r>
            <a:r>
              <a:rPr lang="ru-RU" dirty="0"/>
              <a:t> шихта </a:t>
            </a:r>
            <a:r>
              <a:rPr lang="ru-RU" dirty="0" err="1"/>
              <a:t>відновлюється</a:t>
            </a:r>
            <a:r>
              <a:rPr lang="ru-RU" dirty="0"/>
              <a:t> при 10000С до </a:t>
            </a:r>
            <a:r>
              <a:rPr lang="ru-RU" dirty="0" err="1"/>
              <a:t>металевого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. </a:t>
            </a:r>
            <a:r>
              <a:rPr lang="ru-RU" dirty="0" err="1"/>
              <a:t>Дуття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у </a:t>
            </a:r>
            <a:r>
              <a:rPr lang="ru-RU" dirty="0" err="1"/>
              <a:t>піч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5200С через </a:t>
            </a:r>
            <a:r>
              <a:rPr lang="ru-RU" dirty="0" err="1"/>
              <a:t>шість</a:t>
            </a:r>
            <a:r>
              <a:rPr lang="ru-RU" dirty="0"/>
              <a:t> фурм, а </a:t>
            </a:r>
            <a:r>
              <a:rPr lang="ru-RU" dirty="0" err="1"/>
              <a:t>кисень</a:t>
            </a:r>
            <a:r>
              <a:rPr lang="ru-RU" dirty="0"/>
              <a:t> – через сопла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коксову</a:t>
            </a:r>
            <a:r>
              <a:rPr lang="ru-RU" dirty="0"/>
              <a:t> подушку. </a:t>
            </a:r>
            <a:r>
              <a:rPr lang="ru-RU" dirty="0" err="1"/>
              <a:t>Льотка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</a:t>
            </a:r>
            <a:r>
              <a:rPr lang="ru-RU" dirty="0" err="1"/>
              <a:t>Рідкий</a:t>
            </a:r>
            <a:r>
              <a:rPr lang="ru-RU" dirty="0"/>
              <a:t> </a:t>
            </a:r>
            <a:r>
              <a:rPr lang="ru-RU" dirty="0" err="1"/>
              <a:t>чавун</a:t>
            </a:r>
            <a:r>
              <a:rPr lang="ru-RU" dirty="0"/>
              <a:t> і шлаки </a:t>
            </a:r>
            <a:r>
              <a:rPr lang="ru-RU" dirty="0" err="1"/>
              <a:t>розділяються</a:t>
            </a:r>
            <a:r>
              <a:rPr lang="ru-RU" dirty="0"/>
              <a:t> в </a:t>
            </a:r>
            <a:r>
              <a:rPr lang="ru-RU" dirty="0" err="1"/>
              <a:t>сифоні</a:t>
            </a:r>
            <a:r>
              <a:rPr lang="ru-RU" dirty="0"/>
              <a:t>. </a:t>
            </a:r>
            <a:r>
              <a:rPr lang="ru-RU" dirty="0" err="1"/>
              <a:t>Колошниковий</a:t>
            </a:r>
            <a:r>
              <a:rPr lang="ru-RU" dirty="0"/>
              <a:t> газ </a:t>
            </a:r>
            <a:r>
              <a:rPr lang="ru-RU" dirty="0" err="1"/>
              <a:t>віддаляється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стовпа</a:t>
            </a:r>
            <a:r>
              <a:rPr lang="ru-RU" dirty="0"/>
              <a:t> </a:t>
            </a:r>
            <a:r>
              <a:rPr lang="ru-RU" dirty="0" err="1"/>
              <a:t>шихтових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250-3000С и </a:t>
            </a:r>
            <a:r>
              <a:rPr lang="ru-RU" dirty="0" err="1"/>
              <a:t>піддаєтьсявологогоочищення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Цинк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відходах</a:t>
            </a:r>
            <a:r>
              <a:rPr lang="ru-RU" dirty="0"/>
              <a:t>, </a:t>
            </a:r>
            <a:r>
              <a:rPr lang="ru-RU" dirty="0" err="1"/>
              <a:t>випаровується</a:t>
            </a:r>
            <a:r>
              <a:rPr lang="ru-RU" dirty="0"/>
              <a:t> й </a:t>
            </a:r>
            <a:r>
              <a:rPr lang="ru-RU" dirty="0" err="1"/>
              <a:t>виноситься</a:t>
            </a:r>
            <a:r>
              <a:rPr lang="ru-RU" dirty="0"/>
              <a:t> з </a:t>
            </a:r>
            <a:r>
              <a:rPr lang="ru-RU" dirty="0" err="1"/>
              <a:t>печі</a:t>
            </a:r>
            <a:r>
              <a:rPr lang="ru-RU" dirty="0"/>
              <a:t> з </a:t>
            </a:r>
            <a:r>
              <a:rPr lang="ru-RU" dirty="0" err="1"/>
              <a:t>колошниковими</a:t>
            </a:r>
            <a:r>
              <a:rPr lang="ru-RU" dirty="0"/>
              <a:t> газами, як і </a:t>
            </a:r>
            <a:r>
              <a:rPr lang="ru-RU" dirty="0" err="1"/>
              <a:t>луги</a:t>
            </a:r>
            <a:r>
              <a:rPr lang="ru-RU" dirty="0"/>
              <a:t>. Пил,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плавки в </a:t>
            </a:r>
            <a:r>
              <a:rPr lang="ru-RU" dirty="0" err="1"/>
              <a:t>печі</a:t>
            </a:r>
            <a:r>
              <a:rPr lang="ru-RU" dirty="0"/>
              <a:t> шахтного типу,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цинку й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використана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в </a:t>
            </a:r>
            <a:r>
              <a:rPr lang="ru-RU" dirty="0" err="1"/>
              <a:t>цинковій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У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промислова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шахтного типу </a:t>
            </a:r>
            <a:r>
              <a:rPr lang="en-US" dirty="0" err="1"/>
              <a:t>Oxycup</a:t>
            </a:r>
            <a:r>
              <a:rPr lang="en-US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165 </a:t>
            </a:r>
            <a:r>
              <a:rPr lang="ru-RU" dirty="0" err="1"/>
              <a:t>тис.т</a:t>
            </a:r>
            <a:r>
              <a:rPr lang="ru-RU" dirty="0"/>
              <a:t>/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переробляючи</a:t>
            </a:r>
            <a:r>
              <a:rPr lang="ru-RU" dirty="0"/>
              <a:t> 176 </a:t>
            </a:r>
            <a:r>
              <a:rPr lang="ru-RU" dirty="0" err="1"/>
              <a:t>тис.т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і 81 </a:t>
            </a:r>
            <a:r>
              <a:rPr lang="ru-RU" dirty="0" err="1"/>
              <a:t>тис.т</a:t>
            </a:r>
            <a:r>
              <a:rPr lang="ru-RU" dirty="0"/>
              <a:t> охолодей.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9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1321"/>
            <a:ext cx="10515600" cy="5745642"/>
          </a:xfrm>
        </p:spPr>
        <p:txBody>
          <a:bodyPr/>
          <a:lstStyle/>
          <a:p>
            <a:pPr algn="just"/>
            <a:r>
              <a:rPr lang="ru-RU" i="1" dirty="0" err="1"/>
              <a:t>Основними</a:t>
            </a:r>
            <a:r>
              <a:rPr lang="ru-RU" i="1" dirty="0"/>
              <a:t> методами </a:t>
            </a:r>
            <a:r>
              <a:rPr lang="ru-RU" i="1" dirty="0" err="1"/>
              <a:t>підготовки</a:t>
            </a:r>
            <a:r>
              <a:rPr lang="ru-RU" i="1" dirty="0"/>
              <a:t> </a:t>
            </a:r>
            <a:r>
              <a:rPr lang="ru-RU" i="1" dirty="0" err="1"/>
              <a:t>шламів</a:t>
            </a:r>
            <a:r>
              <a:rPr lang="ru-RU" i="1" dirty="0"/>
              <a:t> до </a:t>
            </a:r>
            <a:r>
              <a:rPr lang="ru-RU" i="1" dirty="0" err="1"/>
              <a:t>утилізації</a:t>
            </a:r>
            <a:r>
              <a:rPr lang="ru-RU" i="1" dirty="0"/>
              <a:t> </a:t>
            </a:r>
            <a:r>
              <a:rPr lang="ru-RU" dirty="0"/>
              <a:t>в доменному і сталеплавильному </a:t>
            </a:r>
            <a:r>
              <a:rPr lang="ru-RU" dirty="0" err="1"/>
              <a:t>виробництвах</a:t>
            </a:r>
            <a:r>
              <a:rPr lang="ru-RU" dirty="0"/>
              <a:t> є </a:t>
            </a:r>
            <a:r>
              <a:rPr lang="ru-RU" dirty="0" err="1"/>
              <a:t>зневоднювання,окускування</a:t>
            </a:r>
            <a:r>
              <a:rPr lang="ru-RU" dirty="0"/>
              <a:t> і,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.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зневоднювання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шламів</a:t>
            </a:r>
            <a:r>
              <a:rPr lang="ru-RU" dirty="0"/>
              <a:t> до 15-25%. Подальше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шламів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шляхом </a:t>
            </a:r>
            <a:r>
              <a:rPr lang="ru-RU" dirty="0" err="1"/>
              <a:t>термічного</a:t>
            </a:r>
            <a:r>
              <a:rPr lang="ru-RU" dirty="0"/>
              <a:t> </a:t>
            </a:r>
            <a:r>
              <a:rPr lang="ru-RU" dirty="0" err="1"/>
              <a:t>зневоднювання</a:t>
            </a:r>
            <a:r>
              <a:rPr lang="ru-RU" dirty="0"/>
              <a:t> (</a:t>
            </a:r>
            <a:r>
              <a:rPr lang="ru-RU" dirty="0" err="1"/>
              <a:t>сушінням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хімічним</a:t>
            </a:r>
            <a:r>
              <a:rPr lang="ru-RU" dirty="0"/>
              <a:t> </a:t>
            </a:r>
            <a:r>
              <a:rPr lang="ru-RU" dirty="0" err="1"/>
              <a:t>зневоднюванням</a:t>
            </a:r>
            <a:r>
              <a:rPr lang="ru-RU" dirty="0"/>
              <a:t> (</a:t>
            </a:r>
            <a:r>
              <a:rPr lang="ru-RU" dirty="0" err="1"/>
              <a:t>додаванням</a:t>
            </a:r>
            <a:r>
              <a:rPr lang="ru-RU" dirty="0"/>
              <a:t> негашеного </a:t>
            </a:r>
            <a:r>
              <a:rPr lang="ru-RU" dirty="0" err="1"/>
              <a:t>вапна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змішуванням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сухими </a:t>
            </a:r>
            <a:r>
              <a:rPr lang="ru-RU" dirty="0" err="1"/>
              <a:t>матеріалами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шламів</a:t>
            </a:r>
            <a:r>
              <a:rPr lang="ru-RU" dirty="0"/>
              <a:t> з </a:t>
            </a:r>
            <a:r>
              <a:rPr lang="ru-RU" dirty="0" err="1"/>
              <a:t>підвищеним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цинку (</a:t>
            </a:r>
            <a:r>
              <a:rPr lang="ru-RU" dirty="0" err="1"/>
              <a:t>шлами</a:t>
            </a:r>
            <a:r>
              <a:rPr lang="ru-RU" dirty="0"/>
              <a:t> газоочисток </a:t>
            </a:r>
            <a:r>
              <a:rPr lang="ru-RU" dirty="0" err="1"/>
              <a:t>доменних</a:t>
            </a:r>
            <a:r>
              <a:rPr lang="ru-RU" dirty="0"/>
              <a:t> і </a:t>
            </a:r>
            <a:r>
              <a:rPr lang="ru-RU" dirty="0" err="1"/>
              <a:t>електросталеплавильних</a:t>
            </a:r>
            <a:r>
              <a:rPr lang="ru-RU" dirty="0"/>
              <a:t> печей, </a:t>
            </a:r>
            <a:r>
              <a:rPr lang="ru-RU" dirty="0" err="1"/>
              <a:t>конвертерні</a:t>
            </a:r>
            <a:r>
              <a:rPr lang="ru-RU" dirty="0"/>
              <a:t> </a:t>
            </a:r>
            <a:r>
              <a:rPr lang="ru-RU" dirty="0" err="1"/>
              <a:t>шлами</a:t>
            </a:r>
            <a:r>
              <a:rPr lang="ru-RU" dirty="0"/>
              <a:t>)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видаляти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знецинкування</a:t>
            </a:r>
            <a:r>
              <a:rPr lang="ru-RU" dirty="0"/>
              <a:t>, </a:t>
            </a:r>
            <a:r>
              <a:rPr lang="ru-RU" dirty="0" err="1"/>
              <a:t>різними</a:t>
            </a:r>
            <a:r>
              <a:rPr lang="ru-RU" dirty="0"/>
              <a:t> способами - </a:t>
            </a:r>
            <a:r>
              <a:rPr lang="ru-RU" dirty="0" err="1"/>
              <a:t>механічними</a:t>
            </a:r>
            <a:r>
              <a:rPr lang="ru-RU" dirty="0"/>
              <a:t>, </a:t>
            </a:r>
            <a:r>
              <a:rPr lang="ru-RU" dirty="0" err="1"/>
              <a:t>термічними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гідрометалургійними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90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4452"/>
            <a:ext cx="11100758" cy="604711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виробничу</a:t>
            </a:r>
            <a:r>
              <a:rPr lang="ru-RU" dirty="0"/>
              <a:t> </a:t>
            </a:r>
            <a:r>
              <a:rPr lang="ru-RU" dirty="0" err="1"/>
              <a:t>гнучкість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en-US" dirty="0" err="1"/>
              <a:t>Oxycup</a:t>
            </a:r>
            <a:r>
              <a:rPr lang="en-US" dirty="0"/>
              <a:t> </a:t>
            </a:r>
            <a:r>
              <a:rPr lang="ru-RU" dirty="0"/>
              <a:t>і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для </a:t>
            </a:r>
            <a:r>
              <a:rPr lang="ru-RU" dirty="0" err="1"/>
              <a:t>зм'якшення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. Так,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використаний</a:t>
            </a:r>
            <a:r>
              <a:rPr lang="ru-RU" dirty="0"/>
              <a:t> у тих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компенсувати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заміною</a:t>
            </a:r>
            <a:r>
              <a:rPr lang="ru-RU" dirty="0"/>
              <a:t> футеровки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проблемами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але </a:t>
            </a:r>
            <a:r>
              <a:rPr lang="ru-RU" dirty="0" err="1"/>
              <a:t>може</a:t>
            </a:r>
            <a:r>
              <a:rPr lang="ru-RU" dirty="0"/>
              <a:t> бути легко </a:t>
            </a:r>
            <a:r>
              <a:rPr lang="ru-RU" dirty="0" err="1"/>
              <a:t>підвищена</a:t>
            </a:r>
            <a:r>
              <a:rPr lang="ru-RU" dirty="0"/>
              <a:t> шляхом завалки скрапу, охолодей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залізовмісних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/>
              <a:t>типу </a:t>
            </a:r>
            <a:r>
              <a:rPr lang="ru-RU" dirty="0" err="1"/>
              <a:t>тонкомупилу</a:t>
            </a:r>
            <a:r>
              <a:rPr lang="ru-RU" dirty="0"/>
              <a:t> з </a:t>
            </a:r>
            <a:r>
              <a:rPr lang="ru-RU" dirty="0" err="1"/>
              <a:t>кисневих</a:t>
            </a:r>
            <a:r>
              <a:rPr lang="ru-RU" dirty="0"/>
              <a:t> </a:t>
            </a:r>
            <a:r>
              <a:rPr lang="ru-RU" dirty="0" err="1"/>
              <a:t>конвертерів</a:t>
            </a:r>
            <a:r>
              <a:rPr lang="ru-RU" dirty="0"/>
              <a:t>, шламу </a:t>
            </a:r>
            <a:r>
              <a:rPr lang="ru-RU" dirty="0" err="1"/>
              <a:t>доменних</a:t>
            </a:r>
            <a:r>
              <a:rPr lang="ru-RU" dirty="0"/>
              <a:t> печей і </a:t>
            </a:r>
            <a:r>
              <a:rPr lang="ru-RU" dirty="0" err="1"/>
              <a:t>прокатних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 </a:t>
            </a:r>
            <a:r>
              <a:rPr lang="ru-RU" dirty="0" err="1"/>
              <a:t>змішують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коксовим</a:t>
            </a:r>
            <a:r>
              <a:rPr lang="ru-RU" dirty="0"/>
              <a:t> </a:t>
            </a:r>
            <a:r>
              <a:rPr lang="ru-RU" dirty="0" err="1"/>
              <a:t>дріб'язком</a:t>
            </a:r>
            <a:r>
              <a:rPr lang="ru-RU" dirty="0"/>
              <a:t> і </a:t>
            </a:r>
            <a:r>
              <a:rPr lang="ru-RU" dirty="0" err="1"/>
              <a:t>сполучними</a:t>
            </a:r>
            <a:r>
              <a:rPr lang="ru-RU" dirty="0"/>
              <a:t> й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бруски, </a:t>
            </a:r>
            <a:r>
              <a:rPr lang="ru-RU" dirty="0" err="1"/>
              <a:t>які</a:t>
            </a:r>
            <a:r>
              <a:rPr lang="ru-RU" dirty="0"/>
              <a:t> упрочняются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на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Бруски </a:t>
            </a:r>
            <a:r>
              <a:rPr lang="ru-RU" dirty="0" err="1"/>
              <a:t>завантажують</a:t>
            </a:r>
            <a:r>
              <a:rPr lang="ru-RU" dirty="0"/>
              <a:t> у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en-US" dirty="0" err="1"/>
              <a:t>Oxycup</a:t>
            </a:r>
            <a:r>
              <a:rPr lang="en-US" dirty="0"/>
              <a:t> </a:t>
            </a:r>
            <a:r>
              <a:rPr lang="ru-RU" dirty="0"/>
              <a:t>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залізовмісними</a:t>
            </a:r>
            <a:r>
              <a:rPr lang="ru-RU" dirty="0"/>
              <a:t> </a:t>
            </a:r>
            <a:r>
              <a:rPr lang="ru-RU" dirty="0" err="1"/>
              <a:t>відходами</a:t>
            </a:r>
            <a:r>
              <a:rPr lang="ru-RU" dirty="0"/>
              <a:t>, коксом і флюсами.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опускання</a:t>
            </a:r>
            <a:r>
              <a:rPr lang="ru-RU" dirty="0"/>
              <a:t> садки в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 </a:t>
            </a:r>
            <a:r>
              <a:rPr lang="ru-RU" dirty="0" err="1"/>
              <a:t>нагріваються</a:t>
            </a:r>
            <a:r>
              <a:rPr lang="ru-RU" dirty="0"/>
              <a:t>. При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10000С </a:t>
            </a:r>
            <a:r>
              <a:rPr lang="ru-RU" dirty="0" err="1"/>
              <a:t>вуглець</a:t>
            </a:r>
            <a:r>
              <a:rPr lang="ru-RU" dirty="0"/>
              <a:t> коксового </a:t>
            </a:r>
            <a:r>
              <a:rPr lang="ru-RU" dirty="0" err="1"/>
              <a:t>дріб'язку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входить до складу </a:t>
            </a:r>
            <a:r>
              <a:rPr lang="ru-RU" dirty="0" err="1"/>
              <a:t>брусків</a:t>
            </a:r>
            <a:r>
              <a:rPr lang="ru-RU" dirty="0"/>
              <a:t>, </a:t>
            </a:r>
            <a:r>
              <a:rPr lang="ru-RU" dirty="0" err="1"/>
              <a:t>утворюєвідбудовний</a:t>
            </a:r>
            <a:r>
              <a:rPr lang="ru-RU" dirty="0"/>
              <a:t> газ </a:t>
            </a:r>
            <a:r>
              <a:rPr lang="en-US" dirty="0"/>
              <a:t>CO</a:t>
            </a:r>
            <a:r>
              <a:rPr lang="ru-RU" dirty="0"/>
              <a:t>і </a:t>
            </a:r>
            <a:r>
              <a:rPr lang="ru-RU" dirty="0" err="1"/>
              <a:t>відновлює</a:t>
            </a:r>
            <a:r>
              <a:rPr lang="ru-RU" dirty="0"/>
              <a:t> </a:t>
            </a:r>
            <a:r>
              <a:rPr lang="ru-RU" dirty="0" err="1"/>
              <a:t>залізо</a:t>
            </a:r>
            <a:r>
              <a:rPr lang="ru-RU" dirty="0"/>
              <a:t> з </a:t>
            </a:r>
            <a:r>
              <a:rPr lang="ru-RU" dirty="0" err="1"/>
              <a:t>окислів</a:t>
            </a:r>
            <a:r>
              <a:rPr lang="ru-RU" dirty="0"/>
              <a:t>. У брусках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залізо</a:t>
            </a:r>
            <a:r>
              <a:rPr lang="ru-RU" dirty="0"/>
              <a:t> прямого </a:t>
            </a:r>
            <a:r>
              <a:rPr lang="ru-RU" dirty="0" err="1"/>
              <a:t>відновлення</a:t>
            </a:r>
            <a:r>
              <a:rPr lang="ru-RU" dirty="0"/>
              <a:t>, яке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металовмісними</a:t>
            </a:r>
            <a:r>
              <a:rPr lang="ru-RU" dirty="0"/>
              <a:t> </a:t>
            </a:r>
            <a:r>
              <a:rPr lang="ru-RU" dirty="0" err="1"/>
              <a:t>відходами</a:t>
            </a:r>
            <a:r>
              <a:rPr lang="ru-RU" dirty="0"/>
              <a:t> </a:t>
            </a:r>
            <a:r>
              <a:rPr lang="ru-RU" dirty="0" err="1"/>
              <a:t>розплавляється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плавлення</a:t>
            </a:r>
            <a:r>
              <a:rPr lang="ru-RU" dirty="0"/>
              <a:t>.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багатих</a:t>
            </a:r>
            <a:r>
              <a:rPr lang="ru-RU" dirty="0"/>
              <a:t> </a:t>
            </a:r>
            <a:r>
              <a:rPr lang="ru-RU" dirty="0" err="1"/>
              <a:t>залізом</a:t>
            </a:r>
            <a:r>
              <a:rPr lang="ru-RU" dirty="0"/>
              <a:t> і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утримуючих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80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489" y="6122102"/>
            <a:ext cx="10515600" cy="709309"/>
          </a:xfrm>
        </p:spPr>
        <p:txBody>
          <a:bodyPr/>
          <a:lstStyle/>
          <a:p>
            <a:r>
              <a:rPr lang="ru-RU" i="1" dirty="0"/>
              <a:t>Рисунок – </a:t>
            </a:r>
            <a:r>
              <a:rPr lang="ru-RU" dirty="0"/>
              <a:t>Вагранка шахтного типу </a:t>
            </a:r>
            <a:r>
              <a:rPr lang="ru-RU" dirty="0" err="1"/>
              <a:t>OxyCup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89" y="65331"/>
            <a:ext cx="9996937" cy="61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18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1320"/>
            <a:ext cx="11057626" cy="62972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 err="1"/>
              <a:t>Нетрадиційні</a:t>
            </a:r>
            <a:r>
              <a:rPr lang="ru-RU" i="1" dirty="0"/>
              <a:t> </a:t>
            </a:r>
            <a:r>
              <a:rPr lang="ru-RU" i="1" dirty="0" err="1"/>
              <a:t>енергетичні</a:t>
            </a:r>
            <a:r>
              <a:rPr lang="ru-RU" i="1" dirty="0"/>
              <a:t> </a:t>
            </a:r>
            <a:r>
              <a:rPr lang="ru-RU" i="1" dirty="0" err="1"/>
              <a:t>ресурси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відкриваються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впровадженням</a:t>
            </a:r>
            <a:r>
              <a:rPr lang="ru-RU" dirty="0"/>
              <a:t> у </a:t>
            </a:r>
            <a:r>
              <a:rPr lang="ru-RU" dirty="0" err="1"/>
              <a:t>доменний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нетрадиційних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залізорудних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гамма-</a:t>
            </a:r>
            <a:r>
              <a:rPr lang="ru-RU" dirty="0" err="1"/>
              <a:t>випромінюванням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дешевих</a:t>
            </a:r>
            <a:r>
              <a:rPr lang="ru-RU" dirty="0"/>
              <a:t> </a:t>
            </a:r>
            <a:r>
              <a:rPr lang="ru-RU" dirty="0" err="1"/>
              <a:t>каталізаторів</a:t>
            </a:r>
            <a:r>
              <a:rPr lang="ru-RU" dirty="0"/>
              <a:t>, ультразвуку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побільшати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відновність</a:t>
            </a:r>
            <a:r>
              <a:rPr lang="ru-RU" dirty="0"/>
              <a:t> (на 30% і </a:t>
            </a:r>
            <a:r>
              <a:rPr lang="ru-RU" dirty="0" err="1"/>
              <a:t>вище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інтенсифікацію</a:t>
            </a:r>
            <a:r>
              <a:rPr lang="ru-RU" dirty="0"/>
              <a:t> </a:t>
            </a:r>
            <a:r>
              <a:rPr lang="ru-RU" dirty="0" err="1"/>
              <a:t>відбудовних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при </a:t>
            </a:r>
            <a:r>
              <a:rPr lang="ru-RU" dirty="0" err="1"/>
              <a:t>введенні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в </a:t>
            </a:r>
            <a:r>
              <a:rPr lang="ru-RU" dirty="0" err="1"/>
              <a:t>низькотемпературну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Так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струму до 8,23А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газового потоку з 12% до 17,6%, </a:t>
            </a:r>
            <a:r>
              <a:rPr lang="ru-RU" dirty="0" err="1"/>
              <a:t>що</a:t>
            </a:r>
            <a:r>
              <a:rPr lang="ru-RU" dirty="0"/>
              <a:t> привело до росту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залізорудного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з 48,8% до 54,7%. </a:t>
            </a:r>
            <a:r>
              <a:rPr lang="ru-RU" dirty="0" err="1"/>
              <a:t>Електричний</a:t>
            </a:r>
            <a:r>
              <a:rPr lang="ru-RU" dirty="0"/>
              <a:t> струм, </a:t>
            </a:r>
            <a:r>
              <a:rPr lang="ru-RU" dirty="0" err="1"/>
              <a:t>проходячи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залізорудний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послабляє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в оксидах </a:t>
            </a:r>
            <a:r>
              <a:rPr lang="ru-RU" dirty="0" err="1"/>
              <a:t>заліза</a:t>
            </a:r>
            <a:r>
              <a:rPr lang="ru-RU" dirty="0"/>
              <a:t> й таким шляхом </a:t>
            </a:r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відбудовні</a:t>
            </a:r>
            <a:r>
              <a:rPr lang="ru-RU" dirty="0"/>
              <a:t> </a:t>
            </a:r>
            <a:r>
              <a:rPr lang="ru-RU" dirty="0" err="1" smtClean="0"/>
              <a:t>проц</a:t>
            </a:r>
            <a:endParaRPr lang="ru-RU" dirty="0" smtClean="0"/>
          </a:p>
          <a:p>
            <a:pPr algn="just"/>
            <a:r>
              <a:rPr lang="ru-RU" dirty="0"/>
              <a:t>Тепло,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настанови</a:t>
            </a:r>
            <a:r>
              <a:rPr lang="ru-RU" dirty="0"/>
              <a:t> для </a:t>
            </a:r>
            <a:r>
              <a:rPr lang="ru-RU" dirty="0" err="1"/>
              <a:t>охолодження</a:t>
            </a:r>
            <a:r>
              <a:rPr lang="ru-RU" dirty="0"/>
              <a:t> агломерату,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запального горна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шихтової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в </a:t>
            </a:r>
            <a:r>
              <a:rPr lang="ru-RU" dirty="0" err="1"/>
              <a:t>агломераційній</a:t>
            </a:r>
            <a:r>
              <a:rPr lang="ru-RU" dirty="0"/>
              <a:t> </a:t>
            </a:r>
            <a:r>
              <a:rPr lang="ru-RU" dirty="0" err="1"/>
              <a:t>машині</a:t>
            </a:r>
            <a:r>
              <a:rPr lang="ru-RU" dirty="0"/>
              <a:t>.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установці</a:t>
            </a:r>
            <a:r>
              <a:rPr lang="ru-RU" dirty="0"/>
              <a:t> </a:t>
            </a:r>
            <a:r>
              <a:rPr lang="ru-RU" dirty="0" err="1"/>
              <a:t>турбіни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тисків</a:t>
            </a:r>
            <a:r>
              <a:rPr lang="ru-RU" dirty="0"/>
              <a:t> на колошнику </a:t>
            </a:r>
            <a:r>
              <a:rPr lang="ru-RU" dirty="0" err="1"/>
              <a:t>доменних</a:t>
            </a:r>
            <a:r>
              <a:rPr lang="ru-RU" dirty="0"/>
              <a:t> печей,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підвищеним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на колошнику. </a:t>
            </a:r>
            <a:r>
              <a:rPr lang="ru-RU" dirty="0" err="1" smtClean="0"/>
              <a:t>еси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86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6648"/>
            <a:ext cx="10945483" cy="651294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err="1"/>
              <a:t>Сталеплавильне</a:t>
            </a:r>
            <a:r>
              <a:rPr lang="ru-RU" i="1" dirty="0"/>
              <a:t> </a:t>
            </a:r>
            <a:r>
              <a:rPr lang="ru-RU" i="1" dirty="0" err="1"/>
              <a:t>виробництво</a:t>
            </a:r>
            <a:r>
              <a:rPr lang="ru-RU" i="1" dirty="0"/>
              <a:t> </a:t>
            </a:r>
            <a:r>
              <a:rPr lang="ru-RU" dirty="0"/>
              <a:t>У </a:t>
            </a:r>
            <a:r>
              <a:rPr lang="ru-RU" dirty="0" err="1"/>
              <a:t>сталеплавильних</a:t>
            </a:r>
            <a:r>
              <a:rPr lang="ru-RU" dirty="0"/>
              <a:t> печах з подачею </a:t>
            </a:r>
            <a:r>
              <a:rPr lang="ru-RU" dirty="0" err="1"/>
              <a:t>кисню</a:t>
            </a:r>
            <a:r>
              <a:rPr lang="ru-RU" dirty="0"/>
              <a:t> (</a:t>
            </a:r>
            <a:r>
              <a:rPr lang="ru-RU" dirty="0" err="1"/>
              <a:t>кисневих</a:t>
            </a:r>
            <a:r>
              <a:rPr lang="ru-RU" dirty="0"/>
              <a:t> конверторах) </a:t>
            </a:r>
            <a:r>
              <a:rPr lang="ru-RU" dirty="0" err="1"/>
              <a:t>виплавляється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65% (2006 р.), в </a:t>
            </a:r>
            <a:r>
              <a:rPr lang="ru-RU" dirty="0" err="1"/>
              <a:t>електродугових</a:t>
            </a:r>
            <a:r>
              <a:rPr lang="ru-RU" dirty="0"/>
              <a:t> печах 32% і в </a:t>
            </a:r>
            <a:r>
              <a:rPr lang="ru-RU" dirty="0" err="1"/>
              <a:t>мартенівських</a:t>
            </a:r>
            <a:r>
              <a:rPr lang="ru-RU" dirty="0"/>
              <a:t> печах </a:t>
            </a:r>
            <a:r>
              <a:rPr lang="ru-RU" dirty="0" err="1"/>
              <a:t>близько</a:t>
            </a:r>
            <a:r>
              <a:rPr lang="ru-RU" dirty="0"/>
              <a:t> 2,5% стали.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відстала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широко </a:t>
            </a:r>
            <a:r>
              <a:rPr lang="ru-RU" dirty="0" err="1"/>
              <a:t>поширена</a:t>
            </a:r>
            <a:r>
              <a:rPr lang="ru-RU" dirty="0"/>
              <a:t> на </a:t>
            </a:r>
            <a:r>
              <a:rPr lang="ru-RU" dirty="0" err="1"/>
              <a:t>Україні</a:t>
            </a:r>
            <a:r>
              <a:rPr lang="ru-RU" dirty="0"/>
              <a:t> і в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err="1"/>
              <a:t>Перевитрата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особливо </a:t>
            </a:r>
            <a:r>
              <a:rPr lang="ru-RU" dirty="0" err="1"/>
              <a:t>електричної</a:t>
            </a:r>
            <a:r>
              <a:rPr lang="ru-RU" dirty="0"/>
              <a:t>, в сталеплавильному </a:t>
            </a:r>
            <a:r>
              <a:rPr lang="ru-RU" dirty="0" err="1"/>
              <a:t>виробництві</a:t>
            </a:r>
            <a:r>
              <a:rPr lang="ru-RU" dirty="0"/>
              <a:t> особливо великий. 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75% </a:t>
            </a:r>
            <a:r>
              <a:rPr lang="ru-RU" dirty="0" err="1"/>
              <a:t>енергії</a:t>
            </a:r>
            <a:r>
              <a:rPr lang="ru-RU" dirty="0"/>
              <a:t> в конвертерному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на роботу </a:t>
            </a:r>
            <a:r>
              <a:rPr lang="ru-RU" dirty="0" err="1"/>
              <a:t>димососів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величина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в 3-5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. Причина такого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перш за все в </a:t>
            </a:r>
            <a:r>
              <a:rPr lang="ru-RU" dirty="0" err="1"/>
              <a:t>безперервній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ексгаустерів</a:t>
            </a:r>
            <a:r>
              <a:rPr lang="ru-RU" dirty="0"/>
              <a:t>, </a:t>
            </a:r>
            <a:r>
              <a:rPr lang="ru-RU" dirty="0" err="1"/>
              <a:t>встановлених</a:t>
            </a:r>
            <a:r>
              <a:rPr lang="ru-RU" dirty="0"/>
              <a:t> на основному </a:t>
            </a:r>
            <a:r>
              <a:rPr lang="ru-RU" dirty="0" err="1"/>
              <a:t>газоході</a:t>
            </a:r>
            <a:r>
              <a:rPr lang="ru-RU" dirty="0"/>
              <a:t> </a:t>
            </a:r>
            <a:r>
              <a:rPr lang="ru-RU" dirty="0" err="1"/>
              <a:t>конвертерних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і на </a:t>
            </a:r>
            <a:r>
              <a:rPr lang="ru-RU" dirty="0" err="1"/>
              <a:t>газоході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установок </a:t>
            </a:r>
            <a:r>
              <a:rPr lang="ru-RU" dirty="0" err="1"/>
              <a:t>позапічної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У </a:t>
            </a:r>
            <a:r>
              <a:rPr lang="ru-RU" dirty="0" err="1"/>
              <a:t>сучасних</a:t>
            </a:r>
            <a:r>
              <a:rPr lang="ru-RU" dirty="0"/>
              <a:t> цехах </a:t>
            </a:r>
            <a:r>
              <a:rPr lang="ru-RU" dirty="0" err="1"/>
              <a:t>ексгаустери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продування</a:t>
            </a:r>
            <a:r>
              <a:rPr lang="ru-RU" dirty="0"/>
              <a:t> конвертера і ковша.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конвертерів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з системою </a:t>
            </a:r>
            <a:r>
              <a:rPr lang="ru-RU" dirty="0" err="1"/>
              <a:t>допалювання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і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диму</a:t>
            </a:r>
            <a:r>
              <a:rPr lang="ru-RU" dirty="0"/>
              <a:t> в </a:t>
            </a:r>
            <a:r>
              <a:rPr lang="ru-RU" dirty="0" err="1"/>
              <a:t>двох</a:t>
            </a:r>
            <a:r>
              <a:rPr lang="ru-RU" dirty="0"/>
              <a:t> ступенях </a:t>
            </a:r>
            <a:r>
              <a:rPr lang="ru-RU" dirty="0" err="1"/>
              <a:t>скруберів</a:t>
            </a:r>
            <a:r>
              <a:rPr lang="ru-RU" dirty="0"/>
              <a:t> </a:t>
            </a:r>
            <a:r>
              <a:rPr lang="ru-RU" dirty="0" err="1"/>
              <a:t>Вентурі</a:t>
            </a:r>
            <a:r>
              <a:rPr lang="ru-RU" dirty="0"/>
              <a:t>. При </a:t>
            </a:r>
            <a:r>
              <a:rPr lang="ru-RU" dirty="0" err="1"/>
              <a:t>допалюванні</a:t>
            </a:r>
            <a:r>
              <a:rPr lang="ru-RU" dirty="0"/>
              <a:t> СО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втричі</a:t>
            </a:r>
            <a:r>
              <a:rPr lang="ru-RU" dirty="0"/>
              <a:t>. На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конвертери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без </a:t>
            </a:r>
            <a:r>
              <a:rPr lang="ru-RU" dirty="0" err="1"/>
              <a:t>допалювання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і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електрофільтрах</a:t>
            </a:r>
            <a:r>
              <a:rPr lang="ru-RU" dirty="0"/>
              <a:t>. </a:t>
            </a:r>
            <a:r>
              <a:rPr lang="ru-RU" dirty="0" err="1"/>
              <a:t>Гідравлічний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електрофільтрів</a:t>
            </a:r>
            <a:r>
              <a:rPr lang="ru-RU" dirty="0"/>
              <a:t> в 120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нижчий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скруберів</a:t>
            </a:r>
            <a:r>
              <a:rPr lang="ru-RU" dirty="0"/>
              <a:t> </a:t>
            </a:r>
            <a:r>
              <a:rPr lang="ru-RU" dirty="0" err="1"/>
              <a:t>Вентурі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на транспорт </a:t>
            </a:r>
            <a:r>
              <a:rPr lang="ru-RU" dirty="0" err="1"/>
              <a:t>газів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Витрати</a:t>
            </a:r>
            <a:r>
              <a:rPr lang="ru-RU" dirty="0"/>
              <a:t> природного газу у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конвертерних</a:t>
            </a:r>
            <a:r>
              <a:rPr lang="ru-RU" dirty="0"/>
              <a:t> цехах в 6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за кордоном. Половина </a:t>
            </a:r>
            <a:r>
              <a:rPr lang="ru-RU" dirty="0" err="1"/>
              <a:t>цього</a:t>
            </a:r>
            <a:r>
              <a:rPr lang="ru-RU" dirty="0"/>
              <a:t> газу </a:t>
            </a:r>
            <a:r>
              <a:rPr lang="ru-RU" dirty="0" err="1"/>
              <a:t>витрачається</a:t>
            </a:r>
            <a:r>
              <a:rPr lang="ru-RU" dirty="0"/>
              <a:t> на </a:t>
            </a:r>
            <a:r>
              <a:rPr lang="ru-RU" dirty="0" err="1"/>
              <a:t>опалювання</a:t>
            </a:r>
            <a:r>
              <a:rPr lang="ru-RU" dirty="0"/>
              <a:t> </a:t>
            </a:r>
            <a:r>
              <a:rPr lang="ru-RU" dirty="0" err="1"/>
              <a:t>стаціонарних</a:t>
            </a:r>
            <a:r>
              <a:rPr lang="ru-RU" dirty="0"/>
              <a:t> </a:t>
            </a:r>
            <a:r>
              <a:rPr lang="ru-RU" dirty="0" err="1"/>
              <a:t>міксерів</a:t>
            </a:r>
            <a:r>
              <a:rPr lang="ru-RU" dirty="0"/>
              <a:t>, </a:t>
            </a:r>
            <a:r>
              <a:rPr lang="ru-RU" dirty="0" err="1"/>
              <a:t>решта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- на сушку </a:t>
            </a:r>
            <a:r>
              <a:rPr lang="ru-RU" dirty="0" err="1"/>
              <a:t>футерівки</a:t>
            </a:r>
            <a:r>
              <a:rPr lang="ru-RU" dirty="0"/>
              <a:t> </a:t>
            </a:r>
            <a:r>
              <a:rPr lang="ru-RU" dirty="0" err="1"/>
              <a:t>ковшів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вогняну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слябів</a:t>
            </a:r>
            <a:r>
              <a:rPr lang="ru-RU" dirty="0"/>
              <a:t>. </a:t>
            </a:r>
            <a:r>
              <a:rPr lang="ru-RU" dirty="0" err="1"/>
              <a:t>Процеси</a:t>
            </a:r>
            <a:r>
              <a:rPr lang="ru-RU" dirty="0"/>
              <a:t> сушки і </a:t>
            </a:r>
            <a:r>
              <a:rPr lang="ru-RU" dirty="0" err="1"/>
              <a:t>розігрівання</a:t>
            </a:r>
            <a:r>
              <a:rPr lang="ru-RU" dirty="0"/>
              <a:t> </a:t>
            </a:r>
            <a:r>
              <a:rPr lang="ru-RU" dirty="0" err="1"/>
              <a:t>футерівки</a:t>
            </a:r>
            <a:r>
              <a:rPr lang="ru-RU" dirty="0"/>
              <a:t> </a:t>
            </a:r>
            <a:r>
              <a:rPr lang="ru-RU" dirty="0" err="1"/>
              <a:t>ковшів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без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теплоізоляції</a:t>
            </a:r>
            <a:r>
              <a:rPr lang="ru-RU" dirty="0"/>
              <a:t> </a:t>
            </a:r>
            <a:r>
              <a:rPr lang="ru-RU" dirty="0" err="1"/>
              <a:t>стендів</a:t>
            </a:r>
            <a:r>
              <a:rPr lang="ru-RU" dirty="0"/>
              <a:t> і </a:t>
            </a:r>
            <a:r>
              <a:rPr lang="ru-RU" dirty="0" err="1"/>
              <a:t>регенерації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відходять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приводить до великих </a:t>
            </a:r>
            <a:r>
              <a:rPr lang="ru-RU" dirty="0" err="1"/>
              <a:t>тепловтрат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газу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10-20%. 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9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7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6.3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замінників</a:t>
            </a:r>
            <a:r>
              <a:rPr lang="ru-RU" b="1" dirty="0"/>
              <a:t> коксу та природного газу у </a:t>
            </a:r>
            <a:r>
              <a:rPr lang="ru-RU" b="1" dirty="0" err="1"/>
              <a:t>доменній</a:t>
            </a:r>
            <a:r>
              <a:rPr lang="ru-RU" b="1" dirty="0"/>
              <a:t> </a:t>
            </a:r>
            <a:r>
              <a:rPr lang="ru-RU" b="1" dirty="0" err="1"/>
              <a:t>печі</a:t>
            </a:r>
            <a:r>
              <a:rPr lang="ru-RU" b="1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1049"/>
            <a:ext cx="10962736" cy="56157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розробленими</a:t>
            </a:r>
            <a:r>
              <a:rPr lang="ru-RU" dirty="0"/>
              <a:t> і широко </a:t>
            </a:r>
            <a:r>
              <a:rPr lang="ru-RU" dirty="0" err="1"/>
              <a:t>освоєними</a:t>
            </a:r>
            <a:r>
              <a:rPr lang="ru-RU" dirty="0"/>
              <a:t> </a:t>
            </a:r>
            <a:r>
              <a:rPr lang="ru-RU" dirty="0" err="1"/>
              <a:t>замінниками</a:t>
            </a:r>
            <a:r>
              <a:rPr lang="ru-RU" dirty="0"/>
              <a:t> коксу,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вводяться</a:t>
            </a:r>
            <a:r>
              <a:rPr lang="ru-RU" dirty="0"/>
              <a:t> з </a:t>
            </a:r>
            <a:r>
              <a:rPr lang="ru-RU" dirty="0" err="1"/>
              <a:t>дуттям</a:t>
            </a:r>
            <a:r>
              <a:rPr lang="ru-RU" dirty="0"/>
              <a:t> у домну, є </a:t>
            </a:r>
            <a:r>
              <a:rPr lang="ru-RU" dirty="0" err="1"/>
              <a:t>природний</a:t>
            </a:r>
            <a:r>
              <a:rPr lang="ru-RU" dirty="0"/>
              <a:t> газ (ПГ) і </a:t>
            </a:r>
            <a:r>
              <a:rPr lang="ru-RU" dirty="0" err="1"/>
              <a:t>пиловугільне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(ПВП),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розробленими</a:t>
            </a:r>
            <a:r>
              <a:rPr lang="ru-RU" dirty="0"/>
              <a:t>, але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використовуваними</a:t>
            </a:r>
            <a:r>
              <a:rPr lang="ru-RU" dirty="0"/>
              <a:t> - мазут (М) і </a:t>
            </a:r>
            <a:r>
              <a:rPr lang="ru-RU" dirty="0" err="1"/>
              <a:t>коксовий</a:t>
            </a:r>
            <a:r>
              <a:rPr lang="ru-RU" dirty="0"/>
              <a:t> газ (КГ). У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ускладнень</a:t>
            </a:r>
            <a:r>
              <a:rPr lang="ru-RU" dirty="0"/>
              <a:t>, </a:t>
            </a:r>
            <a:r>
              <a:rPr lang="ru-RU" dirty="0" err="1"/>
              <a:t>обумовлених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причинами,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технологів</a:t>
            </a:r>
            <a:r>
              <a:rPr lang="ru-RU" dirty="0"/>
              <a:t> - </a:t>
            </a:r>
            <a:r>
              <a:rPr lang="ru-RU" dirty="0" err="1"/>
              <a:t>доменщиків</a:t>
            </a:r>
            <a:r>
              <a:rPr lang="ru-RU" dirty="0"/>
              <a:t> </a:t>
            </a:r>
            <a:r>
              <a:rPr lang="ru-RU" dirty="0" err="1"/>
              <a:t>привертала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части коксу </a:t>
            </a:r>
            <a:r>
              <a:rPr lang="ru-RU" dirty="0" err="1"/>
              <a:t>кусковим</a:t>
            </a:r>
            <a:r>
              <a:rPr lang="ru-RU" dirty="0"/>
              <a:t> </a:t>
            </a:r>
            <a:r>
              <a:rPr lang="ru-RU" dirty="0" err="1"/>
              <a:t>кам'яним</a:t>
            </a:r>
            <a:r>
              <a:rPr lang="ru-RU" dirty="0"/>
              <a:t> </a:t>
            </a:r>
            <a:r>
              <a:rPr lang="ru-RU" dirty="0" err="1"/>
              <a:t>вугіллям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завантажується</a:t>
            </a:r>
            <a:r>
              <a:rPr lang="ru-RU" dirty="0"/>
              <a:t> через колошник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енергоємності</a:t>
            </a:r>
            <a:r>
              <a:rPr lang="ru-RU" dirty="0"/>
              <a:t> </a:t>
            </a:r>
            <a:r>
              <a:rPr lang="ru-RU" dirty="0" err="1"/>
              <a:t>переробного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на долю коксу та природного газу за </a:t>
            </a:r>
            <a:r>
              <a:rPr lang="ru-RU" dirty="0" err="1"/>
              <a:t>видатком</a:t>
            </a:r>
            <a:r>
              <a:rPr lang="ru-RU" dirty="0"/>
              <a:t> </a:t>
            </a:r>
            <a:r>
              <a:rPr lang="ru-RU" dirty="0" err="1"/>
              <a:t>паливних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(200-250 кг </a:t>
            </a:r>
            <a:r>
              <a:rPr lang="ru-RU" dirty="0" err="1"/>
              <a:t>у.п</a:t>
            </a:r>
            <a:r>
              <a:rPr lang="ru-RU" dirty="0"/>
              <a:t>./т </a:t>
            </a:r>
            <a:r>
              <a:rPr lang="ru-RU" dirty="0" err="1"/>
              <a:t>чавуну</a:t>
            </a:r>
            <a:r>
              <a:rPr lang="ru-RU" dirty="0"/>
              <a:t>) у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57-62%, </a:t>
            </a:r>
            <a:r>
              <a:rPr lang="ru-RU" dirty="0" err="1"/>
              <a:t>шихти</a:t>
            </a:r>
            <a:r>
              <a:rPr lang="ru-RU" dirty="0"/>
              <a:t> 21-23%, </a:t>
            </a:r>
            <a:r>
              <a:rPr lang="ru-RU" dirty="0" err="1"/>
              <a:t>кисню</a:t>
            </a:r>
            <a:r>
              <a:rPr lang="ru-RU" dirty="0"/>
              <a:t> 3,5-4,5%, 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2-2,5%.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у доменному </a:t>
            </a:r>
            <a:r>
              <a:rPr lang="ru-RU" dirty="0" err="1"/>
              <a:t>переділі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65-70%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на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з </a:t>
            </a:r>
            <a:r>
              <a:rPr lang="ru-RU" dirty="0" err="1"/>
              <a:t>руди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 </a:t>
            </a:r>
            <a:r>
              <a:rPr lang="ru-RU" dirty="0" err="1"/>
              <a:t>реакції</a:t>
            </a:r>
            <a:r>
              <a:rPr lang="ru-RU" dirty="0"/>
              <a:t> непрямого </a:t>
            </a:r>
            <a:r>
              <a:rPr lang="ru-RU" dirty="0" err="1"/>
              <a:t>відновлення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при 7000С (при </a:t>
            </a:r>
            <a:r>
              <a:rPr lang="ru-RU" dirty="0" err="1"/>
              <a:t>рівновазі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en-US" dirty="0"/>
              <a:t>Fe CO/</a:t>
            </a:r>
            <a:r>
              <a:rPr lang="ru-RU" dirty="0"/>
              <a:t>СО2=1,5) </a:t>
            </a:r>
            <a:r>
              <a:rPr lang="en-US" dirty="0" err="1"/>
              <a:t>FeO</a:t>
            </a:r>
            <a:r>
              <a:rPr lang="en-US" dirty="0"/>
              <a:t> + 2,5CO = Fe + CO2 + 1,5</a:t>
            </a:r>
            <a:r>
              <a:rPr lang="ru-RU" dirty="0"/>
              <a:t>СО </a:t>
            </a:r>
            <a:r>
              <a:rPr lang="ru-RU" dirty="0" err="1"/>
              <a:t>випливає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1 кг </a:t>
            </a:r>
            <a:r>
              <a:rPr lang="ru-RU" dirty="0" err="1"/>
              <a:t>заліза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0,536 кг </a:t>
            </a:r>
            <a:r>
              <a:rPr lang="ru-RU" dirty="0" err="1"/>
              <a:t>вуглецю</a:t>
            </a:r>
            <a:r>
              <a:rPr lang="ru-RU" dirty="0"/>
              <a:t>.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енергоємність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. При </a:t>
            </a:r>
            <a:r>
              <a:rPr lang="ru-RU" dirty="0" err="1"/>
              <a:t>вдуванні</a:t>
            </a:r>
            <a:r>
              <a:rPr lang="ru-RU" dirty="0"/>
              <a:t> у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паливних</a:t>
            </a:r>
            <a:r>
              <a:rPr lang="ru-RU" dirty="0"/>
              <a:t> добавок </a:t>
            </a:r>
            <a:r>
              <a:rPr lang="ru-RU" dirty="0" err="1"/>
              <a:t>переслідується</a:t>
            </a:r>
            <a:r>
              <a:rPr lang="ru-RU" dirty="0"/>
              <a:t> мета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дефіцитного</a:t>
            </a:r>
            <a:r>
              <a:rPr lang="ru-RU" dirty="0"/>
              <a:t> коксу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дефіцитних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– природного газу, мазуту, </a:t>
            </a:r>
            <a:r>
              <a:rPr lang="ru-RU" dirty="0" err="1"/>
              <a:t>вугільного</a:t>
            </a:r>
            <a:r>
              <a:rPr lang="ru-RU" dirty="0"/>
              <a:t> пилу, колошникового газу. </a:t>
            </a:r>
            <a:endParaRPr lang="ru-RU" dirty="0" smtClean="0"/>
          </a:p>
          <a:p>
            <a:pPr algn="just"/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гарячих</a:t>
            </a:r>
            <a:r>
              <a:rPr lang="ru-RU" dirty="0"/>
              <a:t> </a:t>
            </a:r>
            <a:r>
              <a:rPr lang="ru-RU" dirty="0" err="1"/>
              <a:t>відновлювальних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(ГВГ)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/>
              <a:t>тонке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колошникового газу, </a:t>
            </a:r>
            <a:r>
              <a:rPr lang="ru-RU" dirty="0" err="1"/>
              <a:t>відмивання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СО2, </a:t>
            </a:r>
            <a:r>
              <a:rPr lang="ru-RU" dirty="0" err="1"/>
              <a:t>компримування</a:t>
            </a:r>
            <a:r>
              <a:rPr lang="ru-RU" dirty="0"/>
              <a:t>, </a:t>
            </a:r>
            <a:r>
              <a:rPr lang="ru-RU" dirty="0" err="1"/>
              <a:t>нагрівання</a:t>
            </a:r>
            <a:r>
              <a:rPr lang="ru-RU" dirty="0"/>
              <a:t> в </a:t>
            </a:r>
            <a:r>
              <a:rPr lang="ru-RU" dirty="0" err="1"/>
              <a:t>шахтних</a:t>
            </a:r>
            <a:r>
              <a:rPr lang="ru-RU" dirty="0"/>
              <a:t> </a:t>
            </a:r>
            <a:r>
              <a:rPr lang="ru-RU" dirty="0" err="1"/>
              <a:t>повітронагрівачах</a:t>
            </a:r>
            <a:r>
              <a:rPr lang="ru-RU" dirty="0"/>
              <a:t> та </a:t>
            </a:r>
            <a:r>
              <a:rPr lang="ru-RU" dirty="0" err="1"/>
              <a:t>вдування</a:t>
            </a:r>
            <a:r>
              <a:rPr lang="ru-RU" dirty="0"/>
              <a:t> у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(рис.).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дозволить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понизити</a:t>
            </a:r>
            <a:r>
              <a:rPr lang="ru-RU" dirty="0"/>
              <a:t> </a:t>
            </a:r>
            <a:r>
              <a:rPr lang="ru-RU" dirty="0" err="1"/>
              <a:t>витрату</a:t>
            </a:r>
            <a:r>
              <a:rPr lang="ru-RU" dirty="0"/>
              <a:t> доменного коксу і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СО2 в атмосферу.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33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574" y="5978106"/>
            <a:ext cx="10515600" cy="673310"/>
          </a:xfrm>
        </p:spPr>
        <p:txBody>
          <a:bodyPr/>
          <a:lstStyle/>
          <a:p>
            <a:r>
              <a:rPr lang="ru-RU" i="1" dirty="0"/>
              <a:t>Рисунок - </a:t>
            </a:r>
            <a:r>
              <a:rPr lang="ru-RU" dirty="0" err="1"/>
              <a:t>Використання</a:t>
            </a:r>
            <a:r>
              <a:rPr lang="ru-RU" dirty="0"/>
              <a:t> ГВГ у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920" y="572159"/>
            <a:ext cx="7161003" cy="51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9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39947"/>
            <a:ext cx="11023121" cy="6349042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Вдування</a:t>
            </a:r>
            <a:r>
              <a:rPr lang="ru-RU" dirty="0"/>
              <a:t> </a:t>
            </a:r>
            <a:r>
              <a:rPr lang="ru-RU" dirty="0" err="1"/>
              <a:t>очищеного</a:t>
            </a:r>
            <a:r>
              <a:rPr lang="ru-RU" dirty="0"/>
              <a:t> колошникового газу (ОКГ) </a:t>
            </a:r>
            <a:r>
              <a:rPr lang="ru-RU" dirty="0" err="1"/>
              <a:t>вигідно</a:t>
            </a:r>
            <a:r>
              <a:rPr lang="ru-RU" dirty="0"/>
              <a:t> з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нижча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природного газу;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можливість</a:t>
            </a:r>
            <a:r>
              <a:rPr lang="ru-RU" dirty="0"/>
              <a:t> максимального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повітронагрівачів</a:t>
            </a:r>
            <a:r>
              <a:rPr lang="ru-RU" dirty="0"/>
              <a:t> та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киснем. </a:t>
            </a:r>
          </a:p>
          <a:p>
            <a:pPr algn="just"/>
            <a:endParaRPr lang="en-US" dirty="0"/>
          </a:p>
          <a:p>
            <a:pPr algn="just"/>
            <a:r>
              <a:rPr lang="ru-RU" dirty="0" err="1"/>
              <a:t>Відновлювальний</a:t>
            </a:r>
            <a:r>
              <a:rPr lang="ru-RU" dirty="0"/>
              <a:t> газ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отриманий</a:t>
            </a:r>
            <a:r>
              <a:rPr lang="ru-RU" dirty="0"/>
              <a:t> шляхом </a:t>
            </a:r>
            <a:r>
              <a:rPr lang="ru-RU" dirty="0" err="1"/>
              <a:t>конверсії</a:t>
            </a:r>
            <a:r>
              <a:rPr lang="ru-RU" dirty="0"/>
              <a:t> </a:t>
            </a:r>
            <a:r>
              <a:rPr lang="ru-RU" dirty="0" err="1"/>
              <a:t>вуглеводневого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та </a:t>
            </a:r>
            <a:r>
              <a:rPr lang="ru-RU" dirty="0" err="1"/>
              <a:t>газифікації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киснем, </a:t>
            </a:r>
            <a:r>
              <a:rPr lang="ru-RU" dirty="0" err="1"/>
              <a:t>вуглекислим</a:t>
            </a:r>
            <a:r>
              <a:rPr lang="ru-RU" dirty="0"/>
              <a:t> газом та паром.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 природного газу наведено у </a:t>
            </a:r>
            <a:r>
              <a:rPr lang="ru-RU" dirty="0" err="1"/>
              <a:t>таблицях</a:t>
            </a:r>
            <a:r>
              <a:rPr lang="ru-RU" dirty="0"/>
              <a:t>. </a:t>
            </a:r>
            <a:r>
              <a:rPr lang="ru-RU" dirty="0" err="1"/>
              <a:t>Киснева</a:t>
            </a:r>
            <a:r>
              <a:rPr lang="ru-RU" dirty="0"/>
              <a:t> </a:t>
            </a:r>
            <a:r>
              <a:rPr lang="ru-RU" dirty="0" err="1"/>
              <a:t>конверсія</a:t>
            </a:r>
            <a:r>
              <a:rPr lang="ru-RU" dirty="0"/>
              <a:t> за </a:t>
            </a:r>
            <a:r>
              <a:rPr lang="ru-RU" dirty="0" err="1"/>
              <a:t>капітальними</a:t>
            </a:r>
            <a:r>
              <a:rPr lang="ru-RU" dirty="0"/>
              <a:t> </a:t>
            </a:r>
            <a:r>
              <a:rPr lang="ru-RU" dirty="0" err="1"/>
              <a:t>видатками</a:t>
            </a:r>
            <a:r>
              <a:rPr lang="ru-RU" dirty="0"/>
              <a:t> та </a:t>
            </a:r>
            <a:r>
              <a:rPr lang="ru-RU" dirty="0" err="1"/>
              <a:t>експлуатаційними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економічною</a:t>
            </a:r>
            <a:r>
              <a:rPr lang="ru-RU" dirty="0"/>
              <a:t>.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простотою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установки та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каталізаторів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05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31320"/>
            <a:ext cx="10954109" cy="6305909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Запропоновані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доменного </a:t>
            </a:r>
            <a:r>
              <a:rPr lang="ru-RU" dirty="0" err="1"/>
              <a:t>процесу</a:t>
            </a:r>
            <a:r>
              <a:rPr lang="ru-RU" dirty="0"/>
              <a:t> - </a:t>
            </a:r>
            <a:r>
              <a:rPr lang="en-US" dirty="0"/>
              <a:t>Fink (</a:t>
            </a:r>
            <a:r>
              <a:rPr lang="ru-RU" dirty="0"/>
              <a:t>ФРН), </a:t>
            </a:r>
            <a:r>
              <a:rPr lang="en-US" dirty="0"/>
              <a:t>Lu (</a:t>
            </a:r>
            <a:r>
              <a:rPr lang="ru-RU" dirty="0"/>
              <a:t>Канада),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en-US" dirty="0"/>
              <a:t>NKK (</a:t>
            </a:r>
            <a:r>
              <a:rPr lang="ru-RU" dirty="0" err="1"/>
              <a:t>Японія</a:t>
            </a:r>
            <a:r>
              <a:rPr lang="ru-RU" dirty="0"/>
              <a:t>), </a:t>
            </a:r>
            <a:r>
              <a:rPr lang="en-US" dirty="0"/>
              <a:t>QIN (</a:t>
            </a:r>
            <a:r>
              <a:rPr lang="ru-RU" dirty="0"/>
              <a:t>Китай) –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якими</a:t>
            </a:r>
            <a:r>
              <a:rPr lang="ru-RU" dirty="0"/>
              <a:t> в </a:t>
            </a:r>
            <a:r>
              <a:rPr lang="ru-RU" dirty="0" err="1"/>
              <a:t>піч</a:t>
            </a:r>
            <a:r>
              <a:rPr lang="ru-RU" dirty="0"/>
              <a:t> через </a:t>
            </a:r>
            <a:r>
              <a:rPr lang="ru-RU" dirty="0" err="1"/>
              <a:t>фурми</a:t>
            </a:r>
            <a:r>
              <a:rPr lang="ru-RU" dirty="0"/>
              <a:t> </a:t>
            </a:r>
            <a:r>
              <a:rPr lang="ru-RU" dirty="0" err="1"/>
              <a:t>вдувають</a:t>
            </a:r>
            <a:r>
              <a:rPr lang="ru-RU" dirty="0"/>
              <a:t> ПВП і </a:t>
            </a:r>
            <a:r>
              <a:rPr lang="ru-RU" dirty="0" err="1"/>
              <a:t>холодне</a:t>
            </a:r>
            <a:r>
              <a:rPr lang="ru-RU" dirty="0"/>
              <a:t> </a:t>
            </a:r>
            <a:r>
              <a:rPr lang="ru-RU" dirty="0" err="1"/>
              <a:t>кисневе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, а для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поступають</a:t>
            </a:r>
            <a:r>
              <a:rPr lang="ru-RU" dirty="0"/>
              <a:t> в шахту з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,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рециркуляція</a:t>
            </a:r>
            <a:r>
              <a:rPr lang="ru-RU" dirty="0"/>
              <a:t> колошникового газу.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процесі</a:t>
            </a:r>
            <a:r>
              <a:rPr lang="ru-RU" dirty="0"/>
              <a:t> QIN,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колошниковий</a:t>
            </a:r>
            <a:r>
              <a:rPr lang="ru-RU" dirty="0"/>
              <a:t> газ </a:t>
            </a:r>
            <a:r>
              <a:rPr lang="ru-RU" dirty="0" err="1"/>
              <a:t>регенерується</a:t>
            </a:r>
            <a:r>
              <a:rPr lang="ru-RU" dirty="0"/>
              <a:t>, </a:t>
            </a:r>
            <a:r>
              <a:rPr lang="ru-RU" dirty="0" err="1"/>
              <a:t>очищується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СО2 і Н2О, </a:t>
            </a:r>
            <a:r>
              <a:rPr lang="ru-RU" dirty="0" err="1"/>
              <a:t>нагрівається</a:t>
            </a:r>
            <a:r>
              <a:rPr lang="ru-RU" dirty="0"/>
              <a:t> до 900°С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вдувається</a:t>
            </a:r>
            <a:r>
              <a:rPr lang="ru-RU" dirty="0"/>
              <a:t> через </a:t>
            </a:r>
            <a:r>
              <a:rPr lang="ru-RU" dirty="0" err="1"/>
              <a:t>другий</a:t>
            </a:r>
            <a:r>
              <a:rPr lang="ru-RU" dirty="0"/>
              <a:t> ряд фурм в </a:t>
            </a:r>
            <a:r>
              <a:rPr lang="ru-RU" dirty="0" err="1"/>
              <a:t>нижню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.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NKK </a:t>
            </a:r>
            <a:r>
              <a:rPr lang="ru-RU" dirty="0" err="1"/>
              <a:t>збільшується</a:t>
            </a:r>
            <a:r>
              <a:rPr lang="ru-RU" dirty="0"/>
              <a:t> на 40%, в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Fink</a:t>
            </a:r>
            <a:r>
              <a:rPr lang="ru-RU" dirty="0"/>
              <a:t> і QIN - на 60%.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на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і </a:t>
            </a:r>
            <a:r>
              <a:rPr lang="ru-RU" dirty="0" err="1"/>
              <a:t>видалення</a:t>
            </a:r>
            <a:r>
              <a:rPr lang="ru-RU" dirty="0"/>
              <a:t> СО2 з газу - на 0,8-1,2 ГДж/т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при </a:t>
            </a:r>
            <a:r>
              <a:rPr lang="ru-RU" dirty="0" err="1"/>
              <a:t>звичайному</a:t>
            </a:r>
            <a:r>
              <a:rPr lang="ru-RU" dirty="0"/>
              <a:t> доменному </a:t>
            </a:r>
            <a:r>
              <a:rPr lang="ru-RU" dirty="0" err="1"/>
              <a:t>процесі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56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6210"/>
            <a:ext cx="11005868" cy="60816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Розглядається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вдування</a:t>
            </a:r>
            <a:r>
              <a:rPr lang="ru-RU" dirty="0"/>
              <a:t> доменного газу в </a:t>
            </a:r>
            <a:r>
              <a:rPr lang="ru-RU" dirty="0" err="1"/>
              <a:t>суміші</a:t>
            </a:r>
            <a:r>
              <a:rPr lang="ru-RU" dirty="0"/>
              <a:t> з </a:t>
            </a:r>
            <a:r>
              <a:rPr lang="ru-RU" dirty="0" err="1"/>
              <a:t>природним</a:t>
            </a:r>
            <a:r>
              <a:rPr lang="ru-RU" dirty="0"/>
              <a:t> газом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Балансовими</a:t>
            </a:r>
            <a:r>
              <a:rPr lang="ru-RU" dirty="0"/>
              <a:t> </a:t>
            </a:r>
            <a:r>
              <a:rPr lang="ru-RU" dirty="0" err="1"/>
              <a:t>розрахунками</a:t>
            </a:r>
            <a:r>
              <a:rPr lang="ru-RU" dirty="0"/>
              <a:t> показана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виключення</a:t>
            </a:r>
            <a:r>
              <a:rPr lang="ru-RU" dirty="0"/>
              <a:t> добавок природного газу, при </a:t>
            </a:r>
            <a:r>
              <a:rPr lang="ru-RU" dirty="0" err="1"/>
              <a:t>збереженні</a:t>
            </a:r>
            <a:r>
              <a:rPr lang="ru-RU" dirty="0"/>
              <a:t>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коксу, але </a:t>
            </a:r>
            <a:r>
              <a:rPr lang="ru-RU" dirty="0" err="1"/>
              <a:t>істотному</a:t>
            </a:r>
            <a:r>
              <a:rPr lang="ru-RU" dirty="0"/>
              <a:t> (на 150-200°С)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. Подачу доменного газу </a:t>
            </a:r>
            <a:r>
              <a:rPr lang="ru-RU" dirty="0" err="1"/>
              <a:t>запропоновано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так само, як і природного, через </a:t>
            </a:r>
            <a:r>
              <a:rPr lang="ru-RU" dirty="0" err="1"/>
              <a:t>дуттьову</a:t>
            </a:r>
            <a:r>
              <a:rPr lang="ru-RU" dirty="0"/>
              <a:t> фурму.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компримування</a:t>
            </a:r>
            <a:r>
              <a:rPr lang="ru-RU" dirty="0"/>
              <a:t> доменного газу - </a:t>
            </a:r>
            <a:r>
              <a:rPr lang="ru-RU" dirty="0" err="1"/>
              <a:t>істотний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варіанту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дорогого </a:t>
            </a:r>
            <a:r>
              <a:rPr lang="ru-RU" dirty="0" err="1"/>
              <a:t>устаткування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 err="1"/>
              <a:t>труднощі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доменного газу в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плавці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двома</a:t>
            </a:r>
            <a:r>
              <a:rPr lang="ru-RU" dirty="0"/>
              <a:t> причинами. </a:t>
            </a:r>
            <a:r>
              <a:rPr lang="ru-RU" dirty="0" err="1"/>
              <a:t>По-перше</a:t>
            </a:r>
            <a:r>
              <a:rPr lang="ru-RU" dirty="0"/>
              <a:t>, в </a:t>
            </a:r>
            <a:r>
              <a:rPr lang="ru-RU" dirty="0" err="1"/>
              <a:t>фурмі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повинна </a:t>
            </a:r>
            <a:r>
              <a:rPr lang="ru-RU" dirty="0" err="1"/>
              <a:t>підтримуватися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постійна</a:t>
            </a:r>
            <a:r>
              <a:rPr lang="ru-RU" dirty="0"/>
              <a:t> теоретична температура </a:t>
            </a:r>
            <a:r>
              <a:rPr lang="ru-RU" dirty="0" err="1"/>
              <a:t>горіння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тепла, </a:t>
            </a:r>
            <a:r>
              <a:rPr lang="ru-RU" dirty="0" err="1"/>
              <a:t>необхідного</a:t>
            </a:r>
            <a:r>
              <a:rPr lang="ru-RU" dirty="0"/>
              <a:t> для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r>
              <a:rPr lang="ru-RU" dirty="0" err="1"/>
              <a:t>Відновлення</a:t>
            </a:r>
            <a:r>
              <a:rPr lang="ru-RU" dirty="0"/>
              <a:t> СО2 і Н2О доменного газу </a:t>
            </a:r>
            <a:r>
              <a:rPr lang="ru-RU" dirty="0" err="1"/>
              <a:t>вимагає</a:t>
            </a:r>
            <a:r>
              <a:rPr lang="ru-RU" dirty="0"/>
              <a:t> великих </a:t>
            </a:r>
            <a:r>
              <a:rPr lang="ru-RU" dirty="0" err="1"/>
              <a:t>витрат</a:t>
            </a:r>
            <a:r>
              <a:rPr lang="ru-RU" dirty="0"/>
              <a:t> тепла, </a:t>
            </a:r>
            <a:r>
              <a:rPr lang="ru-RU" dirty="0" err="1"/>
              <a:t>що</a:t>
            </a:r>
            <a:r>
              <a:rPr lang="ru-RU" dirty="0"/>
              <a:t> є причиною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реально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компенсовані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і,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підігріванням</a:t>
            </a:r>
            <a:r>
              <a:rPr lang="ru-RU" dirty="0"/>
              <a:t> доменного газу перед подачею в </a:t>
            </a:r>
            <a:r>
              <a:rPr lang="ru-RU" dirty="0" err="1"/>
              <a:t>піч</a:t>
            </a:r>
            <a:r>
              <a:rPr lang="ru-RU" dirty="0"/>
              <a:t>.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теоретичну</a:t>
            </a:r>
            <a:r>
              <a:rPr lang="ru-RU" dirty="0"/>
              <a:t> температуру </a:t>
            </a:r>
            <a:r>
              <a:rPr lang="ru-RU" dirty="0" err="1"/>
              <a:t>горіння</a:t>
            </a:r>
            <a:r>
              <a:rPr lang="ru-RU" dirty="0"/>
              <a:t> і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киснем.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29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090" y="5814204"/>
            <a:ext cx="10515600" cy="104379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1 – кокс; 2 – </a:t>
            </a:r>
            <a:r>
              <a:rPr lang="ru-RU" dirty="0" err="1"/>
              <a:t>колошниковий</a:t>
            </a:r>
            <a:r>
              <a:rPr lang="ru-RU" dirty="0"/>
              <a:t> газ; 3 – газ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користувачам</a:t>
            </a:r>
            <a:r>
              <a:rPr lang="ru-RU" dirty="0"/>
              <a:t>; 4 – очистка газу </a:t>
            </a:r>
            <a:r>
              <a:rPr lang="ru-RU" dirty="0" err="1"/>
              <a:t>від</a:t>
            </a:r>
            <a:r>
              <a:rPr lang="ru-RU" dirty="0"/>
              <a:t> пилу; 5 – </a:t>
            </a:r>
            <a:r>
              <a:rPr lang="ru-RU" dirty="0" err="1"/>
              <a:t>відмивка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СО2; 6 – СО2 для </a:t>
            </a:r>
            <a:r>
              <a:rPr lang="ru-RU" dirty="0" err="1"/>
              <a:t>використання</a:t>
            </a:r>
            <a:r>
              <a:rPr lang="ru-RU" dirty="0"/>
              <a:t>; 7 – </a:t>
            </a:r>
            <a:r>
              <a:rPr lang="ru-RU" dirty="0" err="1"/>
              <a:t>нагрівач</a:t>
            </a:r>
            <a:r>
              <a:rPr lang="ru-RU" dirty="0"/>
              <a:t> газу; 8 – ПВП; 9 – </a:t>
            </a:r>
            <a:r>
              <a:rPr lang="ru-RU" dirty="0" err="1"/>
              <a:t>холодне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</a:t>
            </a:r>
            <a:r>
              <a:rPr lang="ru-RU" i="1" dirty="0"/>
              <a:t>Рисунок - </a:t>
            </a:r>
            <a:r>
              <a:rPr lang="ru-RU" dirty="0"/>
              <a:t>Схема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по методу Шар-ДИН (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подвійною</a:t>
            </a:r>
            <a:r>
              <a:rPr lang="ru-RU" dirty="0"/>
              <a:t> </a:t>
            </a:r>
            <a:r>
              <a:rPr lang="ru-RU" dirty="0" err="1"/>
              <a:t>інжекцією</a:t>
            </a:r>
            <a:r>
              <a:rPr lang="ru-RU" dirty="0"/>
              <a:t>)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42" y="280586"/>
            <a:ext cx="6414846" cy="53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1" y="690431"/>
            <a:ext cx="11370019" cy="53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15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2694"/>
            <a:ext cx="11014494" cy="6297283"/>
          </a:xfrm>
        </p:spPr>
        <p:txBody>
          <a:bodyPr/>
          <a:lstStyle/>
          <a:p>
            <a:pPr algn="just"/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тиск</a:t>
            </a:r>
            <a:r>
              <a:rPr lang="ru-RU" dirty="0"/>
              <a:t> доменного газу в </a:t>
            </a:r>
            <a:r>
              <a:rPr lang="ru-RU" dirty="0" err="1"/>
              <a:t>газопроводі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нижчий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фурмі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Тому для </a:t>
            </a:r>
            <a:r>
              <a:rPr lang="ru-RU" dirty="0" err="1"/>
              <a:t>подачі</a:t>
            </a:r>
            <a:r>
              <a:rPr lang="ru-RU" dirty="0"/>
              <a:t> в </a:t>
            </a:r>
            <a:r>
              <a:rPr lang="ru-RU" dirty="0" err="1"/>
              <a:t>піч</a:t>
            </a:r>
            <a:r>
              <a:rPr lang="ru-RU" dirty="0"/>
              <a:t> </a:t>
            </a:r>
            <a:r>
              <a:rPr lang="ru-RU" dirty="0" err="1"/>
              <a:t>доменний</a:t>
            </a:r>
            <a:r>
              <a:rPr lang="ru-RU" dirty="0"/>
              <a:t> газ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компримувати</a:t>
            </a:r>
            <a:r>
              <a:rPr lang="ru-RU" dirty="0"/>
              <a:t>, </a:t>
            </a:r>
            <a:r>
              <a:rPr lang="ru-RU" dirty="0" err="1"/>
              <a:t>витрачаючи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вибухонебезпекою</a:t>
            </a:r>
            <a:r>
              <a:rPr lang="ru-RU" dirty="0"/>
              <a:t> доменного газу,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буде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компресори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i="1" dirty="0"/>
              <a:t>Таким чином, </a:t>
            </a:r>
            <a:r>
              <a:rPr lang="ru-RU" i="1" dirty="0" err="1"/>
              <a:t>ефективний</a:t>
            </a:r>
            <a:r>
              <a:rPr lang="ru-RU" i="1" dirty="0"/>
              <a:t> </a:t>
            </a:r>
            <a:r>
              <a:rPr lang="ru-RU" i="1" dirty="0" err="1"/>
              <a:t>спосіб</a:t>
            </a:r>
            <a:r>
              <a:rPr lang="ru-RU" i="1" dirty="0"/>
              <a:t> </a:t>
            </a:r>
            <a:r>
              <a:rPr lang="ru-RU" i="1" dirty="0" err="1"/>
              <a:t>використання</a:t>
            </a:r>
            <a:r>
              <a:rPr lang="ru-RU" i="1" dirty="0"/>
              <a:t> доменного газу повинен: </a:t>
            </a:r>
            <a:endParaRPr lang="ru-RU" i="1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передбачати</a:t>
            </a:r>
            <a:r>
              <a:rPr lang="ru-RU" dirty="0"/>
              <a:t> подачу газу у </a:t>
            </a:r>
            <a:r>
              <a:rPr lang="ru-RU" dirty="0" err="1"/>
              <a:t>піч</a:t>
            </a:r>
            <a:r>
              <a:rPr lang="ru-RU" dirty="0"/>
              <a:t> без </a:t>
            </a:r>
            <a:r>
              <a:rPr lang="ru-RU" dirty="0" err="1"/>
              <a:t>компримування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нагріву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супутнього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і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киснем.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31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36430"/>
            <a:ext cx="11143891" cy="640942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err="1"/>
              <a:t>Використання</a:t>
            </a:r>
            <a:r>
              <a:rPr lang="ru-RU" i="1" dirty="0"/>
              <a:t> </a:t>
            </a:r>
            <a:r>
              <a:rPr lang="ru-RU" i="1" dirty="0" err="1"/>
              <a:t>пиловугільного</a:t>
            </a:r>
            <a:r>
              <a:rPr lang="ru-RU" i="1" dirty="0"/>
              <a:t> </a:t>
            </a:r>
            <a:r>
              <a:rPr lang="ru-RU" i="1" dirty="0" err="1"/>
              <a:t>палива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err="1" smtClean="0"/>
              <a:t>Інжекція</a:t>
            </a:r>
            <a:r>
              <a:rPr lang="ru-RU" dirty="0" smtClean="0"/>
              <a:t> </a:t>
            </a:r>
            <a:r>
              <a:rPr lang="ru-RU" dirty="0" err="1"/>
              <a:t>вугільного</a:t>
            </a:r>
            <a:r>
              <a:rPr lang="ru-RU" dirty="0"/>
              <a:t> пилу є </a:t>
            </a:r>
            <a:r>
              <a:rPr lang="ru-RU" dirty="0" err="1"/>
              <a:t>достатньо</a:t>
            </a:r>
            <a:r>
              <a:rPr lang="ru-RU" dirty="0"/>
              <a:t> широко </a:t>
            </a:r>
            <a:r>
              <a:rPr lang="ru-RU" dirty="0" err="1"/>
              <a:t>вживаною</a:t>
            </a:r>
            <a:r>
              <a:rPr lang="ru-RU" dirty="0"/>
              <a:t> </a:t>
            </a:r>
            <a:r>
              <a:rPr lang="ru-RU" dirty="0" err="1"/>
              <a:t>технологією</a:t>
            </a:r>
            <a:r>
              <a:rPr lang="ru-RU" dirty="0"/>
              <a:t>. Вона є </a:t>
            </a:r>
            <a:r>
              <a:rPr lang="ru-RU" dirty="0" err="1"/>
              <a:t>фінансово</a:t>
            </a:r>
            <a:r>
              <a:rPr lang="ru-RU" dirty="0"/>
              <a:t> </a:t>
            </a:r>
            <a:r>
              <a:rPr lang="ru-RU" dirty="0" err="1"/>
              <a:t>привабливою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кокс. Вона приводить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одна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коксу </a:t>
            </a:r>
            <a:r>
              <a:rPr lang="ru-RU" dirty="0" err="1"/>
              <a:t>замінюється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одиницею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. На </a:t>
            </a:r>
            <a:r>
              <a:rPr lang="ru-RU" dirty="0" err="1"/>
              <a:t>досвіді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показано,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половину коксу в </a:t>
            </a:r>
            <a:r>
              <a:rPr lang="ru-RU" dirty="0" err="1"/>
              <a:t>доменних</a:t>
            </a:r>
            <a:r>
              <a:rPr lang="ru-RU" dirty="0"/>
              <a:t> печах.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і кокс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однакову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половина коксу </a:t>
            </a:r>
            <a:r>
              <a:rPr lang="ru-RU" dirty="0" err="1"/>
              <a:t>замінюється</a:t>
            </a:r>
            <a:r>
              <a:rPr lang="ru-RU" dirty="0"/>
              <a:t> </a:t>
            </a:r>
            <a:r>
              <a:rPr lang="ru-RU" dirty="0" err="1"/>
              <a:t>вугіллям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при </a:t>
            </a:r>
            <a:r>
              <a:rPr lang="ru-RU" dirty="0" err="1"/>
              <a:t>виробництві</a:t>
            </a:r>
            <a:r>
              <a:rPr lang="ru-RU" dirty="0"/>
              <a:t> коксу, </a:t>
            </a:r>
            <a:r>
              <a:rPr lang="ru-RU" dirty="0" err="1"/>
              <a:t>рівна</a:t>
            </a:r>
            <a:r>
              <a:rPr lang="ru-RU" dirty="0"/>
              <a:t> 8 ГДж на тонну коксу,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інжекції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до 1 </a:t>
            </a:r>
            <a:r>
              <a:rPr lang="ru-RU" dirty="0" err="1"/>
              <a:t>ЕДж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/>
              <a:t>, а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СО2 у </a:t>
            </a:r>
            <a:r>
              <a:rPr lang="ru-RU" dirty="0" err="1" smtClean="0"/>
              <a:t>розмірі</a:t>
            </a:r>
            <a:r>
              <a:rPr lang="ru-RU" dirty="0" smtClean="0"/>
              <a:t> </a:t>
            </a:r>
            <a:r>
              <a:rPr lang="ru-RU" dirty="0"/>
              <a:t>100 млн. т/год. </a:t>
            </a:r>
            <a:endParaRPr lang="ru-RU" dirty="0" smtClean="0"/>
          </a:p>
          <a:p>
            <a:pPr algn="just"/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техніко-економічних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плавки за </a:t>
            </a:r>
            <a:r>
              <a:rPr lang="ru-RU" dirty="0" err="1"/>
              <a:t>рубежем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комплексним</a:t>
            </a:r>
            <a:r>
              <a:rPr lang="ru-RU" dirty="0"/>
              <a:t> </a:t>
            </a:r>
            <a:r>
              <a:rPr lang="ru-RU" dirty="0" err="1"/>
              <a:t>удосконаленням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залізорудної</a:t>
            </a:r>
            <a:r>
              <a:rPr lang="ru-RU" dirty="0"/>
              <a:t> </a:t>
            </a:r>
            <a:r>
              <a:rPr lang="ru-RU" dirty="0" err="1"/>
              <a:t>шихти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в </a:t>
            </a:r>
            <a:r>
              <a:rPr lang="ru-RU" dirty="0" err="1"/>
              <a:t>агломераті</a:t>
            </a:r>
            <a:r>
              <a:rPr lang="ru-RU" dirty="0"/>
              <a:t> 57-60% і </a:t>
            </a:r>
            <a:r>
              <a:rPr lang="ru-RU" dirty="0" err="1"/>
              <a:t>виходом</a:t>
            </a:r>
            <a:r>
              <a:rPr lang="ru-RU" dirty="0"/>
              <a:t> </a:t>
            </a:r>
            <a:r>
              <a:rPr lang="ru-RU" dirty="0" err="1"/>
              <a:t>шлаків</a:t>
            </a:r>
            <a:r>
              <a:rPr lang="ru-RU" dirty="0"/>
              <a:t> не </a:t>
            </a:r>
            <a:r>
              <a:rPr lang="ru-RU" dirty="0" err="1"/>
              <a:t>вище</a:t>
            </a:r>
            <a:r>
              <a:rPr lang="ru-RU" dirty="0"/>
              <a:t> 300 кг/т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відновлюваністю</a:t>
            </a:r>
            <a:r>
              <a:rPr lang="ru-RU" dirty="0"/>
              <a:t> </a:t>
            </a:r>
            <a:r>
              <a:rPr lang="ru-RU" dirty="0" err="1"/>
              <a:t>дріб'язку</a:t>
            </a:r>
            <a:r>
              <a:rPr lang="ru-RU" dirty="0"/>
              <a:t> 5-0 мм (1-5%). </a:t>
            </a:r>
            <a:r>
              <a:rPr lang="ru-RU" dirty="0" err="1"/>
              <a:t>Основність</a:t>
            </a:r>
            <a:r>
              <a:rPr lang="ru-RU" dirty="0"/>
              <a:t> агломерату (</a:t>
            </a:r>
            <a:r>
              <a:rPr lang="ru-RU" dirty="0" err="1"/>
              <a:t>СаО</a:t>
            </a:r>
            <a:r>
              <a:rPr lang="ru-RU" dirty="0"/>
              <a:t>/</a:t>
            </a:r>
            <a:r>
              <a:rPr lang="en-US" dirty="0"/>
              <a:t>SiO2), </a:t>
            </a:r>
            <a:r>
              <a:rPr lang="ru-RU" dirty="0"/>
              <a:t>як правило, </a:t>
            </a:r>
            <a:r>
              <a:rPr lang="ru-RU" dirty="0" err="1"/>
              <a:t>дорівнює</a:t>
            </a:r>
            <a:r>
              <a:rPr lang="ru-RU" dirty="0"/>
              <a:t> 1,7-2 </a:t>
            </a:r>
            <a:r>
              <a:rPr lang="ru-RU" dirty="0" err="1"/>
              <a:t>одиниці</a:t>
            </a:r>
            <a:r>
              <a:rPr lang="ru-RU" dirty="0"/>
              <a:t> при </a:t>
            </a:r>
            <a:r>
              <a:rPr lang="ru-RU" dirty="0" err="1"/>
              <a:t>змісті</a:t>
            </a:r>
            <a:r>
              <a:rPr lang="ru-RU" dirty="0"/>
              <a:t> М</a:t>
            </a:r>
            <a:r>
              <a:rPr lang="en-US" dirty="0"/>
              <a:t>g</a:t>
            </a:r>
            <a:r>
              <a:rPr lang="ru-RU" dirty="0"/>
              <a:t>О 1,5-2%, </a:t>
            </a:r>
            <a:r>
              <a:rPr lang="en-US" dirty="0"/>
              <a:t>F</a:t>
            </a:r>
            <a:r>
              <a:rPr lang="ru-RU" dirty="0" err="1"/>
              <a:t>еО</a:t>
            </a:r>
            <a:r>
              <a:rPr lang="ru-RU" dirty="0"/>
              <a:t> 4-6%, </a:t>
            </a:r>
            <a:r>
              <a:rPr lang="en-US" dirty="0"/>
              <a:t>SiO2 4-7%.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обкотишів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en-US" dirty="0"/>
              <a:t>SiO2 (1-5%), </a:t>
            </a:r>
            <a:r>
              <a:rPr lang="ru-RU" dirty="0" err="1"/>
              <a:t>високими</a:t>
            </a:r>
            <a:r>
              <a:rPr lang="ru-RU" dirty="0"/>
              <a:t> </a:t>
            </a:r>
            <a:r>
              <a:rPr lang="ru-RU" dirty="0" err="1"/>
              <a:t>міцністю</a:t>
            </a:r>
            <a:r>
              <a:rPr lang="ru-RU" dirty="0"/>
              <a:t>, </a:t>
            </a:r>
            <a:r>
              <a:rPr lang="ru-RU" dirty="0" err="1"/>
              <a:t>стабільністю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 та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  <a:r>
              <a:rPr lang="ru-RU" dirty="0" err="1"/>
              <a:t>Якість</a:t>
            </a:r>
            <a:r>
              <a:rPr lang="ru-RU" dirty="0"/>
              <a:t> коксу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гарячої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 - не </a:t>
            </a:r>
            <a:r>
              <a:rPr lang="ru-RU" dirty="0" err="1"/>
              <a:t>менш</a:t>
            </a:r>
            <a:r>
              <a:rPr lang="ru-RU" dirty="0"/>
              <a:t> 60%, </a:t>
            </a:r>
            <a:r>
              <a:rPr lang="ru-RU" dirty="0" err="1"/>
              <a:t>Ме</a:t>
            </a:r>
            <a:r>
              <a:rPr lang="ru-RU" dirty="0"/>
              <a:t>- 85-87%, М10 - не </a:t>
            </a:r>
            <a:r>
              <a:rPr lang="ru-RU" dirty="0" err="1"/>
              <a:t>більше</a:t>
            </a:r>
            <a:r>
              <a:rPr lang="ru-RU" dirty="0"/>
              <a:t> 7%,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фракцій</a:t>
            </a:r>
            <a:r>
              <a:rPr lang="ru-RU" dirty="0"/>
              <a:t> +25 мм - не </a:t>
            </a:r>
            <a:r>
              <a:rPr lang="ru-RU" dirty="0" err="1"/>
              <a:t>менш</a:t>
            </a:r>
            <a:r>
              <a:rPr lang="ru-RU" dirty="0"/>
              <a:t> 94-96%, </a:t>
            </a:r>
            <a:r>
              <a:rPr lang="ru-RU" dirty="0" err="1"/>
              <a:t>середнім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шматків</a:t>
            </a:r>
            <a:r>
              <a:rPr lang="ru-RU" dirty="0"/>
              <a:t> коксу -46-50 мм;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лугів</a:t>
            </a:r>
            <a:r>
              <a:rPr lang="ru-RU" dirty="0"/>
              <a:t> не повинен </a:t>
            </a:r>
            <a:r>
              <a:rPr lang="ru-RU" dirty="0" err="1"/>
              <a:t>перевищувати</a:t>
            </a:r>
            <a:r>
              <a:rPr lang="ru-RU" dirty="0"/>
              <a:t> 0,2-0,3%.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85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286"/>
            <a:ext cx="11126638" cy="6556075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Дуттьовий</a:t>
            </a:r>
            <a:r>
              <a:rPr lang="ru-RU" dirty="0"/>
              <a:t> режим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печей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на колошнику (1,5-3,5 </a:t>
            </a:r>
            <a:r>
              <a:rPr lang="ru-RU" dirty="0" err="1"/>
              <a:t>аті</a:t>
            </a:r>
            <a:r>
              <a:rPr lang="ru-RU" dirty="0"/>
              <a:t>), температурою </a:t>
            </a:r>
            <a:r>
              <a:rPr lang="ru-RU" dirty="0" err="1"/>
              <a:t>дуття</a:t>
            </a:r>
            <a:r>
              <a:rPr lang="ru-RU" dirty="0"/>
              <a:t> (1100-1280°С), </a:t>
            </a:r>
            <a:r>
              <a:rPr lang="ru-RU" dirty="0" err="1"/>
              <a:t>змістом</a:t>
            </a:r>
            <a:r>
              <a:rPr lang="ru-RU" dirty="0"/>
              <a:t>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(24-33%), перепадом </a:t>
            </a:r>
            <a:r>
              <a:rPr lang="ru-RU" dirty="0" err="1"/>
              <a:t>тиску</a:t>
            </a:r>
            <a:r>
              <a:rPr lang="ru-RU" dirty="0"/>
              <a:t> фурма-колошник 1,2-1,9 </a:t>
            </a:r>
            <a:r>
              <a:rPr lang="ru-RU" dirty="0" err="1"/>
              <a:t>ати</a:t>
            </a:r>
            <a:r>
              <a:rPr lang="ru-RU" dirty="0"/>
              <a:t>, теоретичною температурою </a:t>
            </a:r>
            <a:r>
              <a:rPr lang="ru-RU" dirty="0" err="1"/>
              <a:t>горіння</a:t>
            </a:r>
            <a:r>
              <a:rPr lang="ru-RU" dirty="0"/>
              <a:t> - 2150-2250°С.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принципі</a:t>
            </a:r>
            <a:r>
              <a:rPr lang="ru-RU" dirty="0"/>
              <a:t> кокс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на </a:t>
            </a:r>
            <a:r>
              <a:rPr lang="ru-RU" dirty="0" err="1"/>
              <a:t>доменних</a:t>
            </a:r>
            <a:r>
              <a:rPr lang="ru-RU" dirty="0"/>
              <a:t> печах у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відновлювача</a:t>
            </a:r>
            <a:r>
              <a:rPr lang="ru-RU" dirty="0"/>
              <a:t>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. Тим часом </a:t>
            </a:r>
            <a:r>
              <a:rPr lang="ru-RU" dirty="0" err="1"/>
              <a:t>він</a:t>
            </a:r>
            <a:r>
              <a:rPr lang="ru-RU" dirty="0"/>
              <a:t> все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замінюється</a:t>
            </a:r>
            <a:r>
              <a:rPr lang="ru-RU" dirty="0"/>
              <a:t> по </a:t>
            </a:r>
            <a:r>
              <a:rPr lang="ru-RU" dirty="0" err="1"/>
              <a:t>економічним</a:t>
            </a:r>
            <a:r>
              <a:rPr lang="ru-RU" dirty="0"/>
              <a:t> та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умовам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відновлювачами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вдуваються</a:t>
            </a:r>
            <a:r>
              <a:rPr lang="ru-RU" dirty="0"/>
              <a:t> у горн </a:t>
            </a:r>
            <a:r>
              <a:rPr lang="ru-RU" dirty="0" err="1"/>
              <a:t>печі</a:t>
            </a:r>
            <a:r>
              <a:rPr lang="ru-RU" dirty="0"/>
              <a:t> через </a:t>
            </a:r>
            <a:r>
              <a:rPr lang="ru-RU" dirty="0" err="1"/>
              <a:t>фурми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З </a:t>
            </a:r>
            <a:r>
              <a:rPr lang="ru-RU" dirty="0" err="1"/>
              <a:t>технічної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, </a:t>
            </a:r>
            <a:r>
              <a:rPr lang="ru-RU" dirty="0" err="1"/>
              <a:t>вдування</a:t>
            </a:r>
            <a:r>
              <a:rPr lang="ru-RU" dirty="0"/>
              <a:t> </a:t>
            </a:r>
            <a:r>
              <a:rPr lang="ru-RU" dirty="0" err="1"/>
              <a:t>відновлювачів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у </a:t>
            </a:r>
            <a:r>
              <a:rPr lang="ru-RU" dirty="0" err="1"/>
              <a:t>можливості</a:t>
            </a:r>
            <a:r>
              <a:rPr lang="ru-RU" dirty="0"/>
              <a:t> прямого та </a:t>
            </a:r>
            <a:r>
              <a:rPr lang="ru-RU" dirty="0" err="1"/>
              <a:t>швидшого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теплового балансу </a:t>
            </a:r>
            <a:r>
              <a:rPr lang="ru-RU" dirty="0" err="1"/>
              <a:t>печі</a:t>
            </a:r>
            <a:r>
              <a:rPr lang="ru-RU" dirty="0"/>
              <a:t>, у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шляхом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коксу на колошнику,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часу </a:t>
            </a:r>
            <a:r>
              <a:rPr lang="ru-RU" dirty="0" err="1"/>
              <a:t>із</a:t>
            </a:r>
            <a:r>
              <a:rPr lang="ru-RU" dirty="0"/>
              <a:t>-за </a:t>
            </a:r>
            <a:r>
              <a:rPr lang="ru-RU" dirty="0" err="1"/>
              <a:t>тривалішого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коксу </a:t>
            </a:r>
            <a:r>
              <a:rPr lang="ru-RU" dirty="0" err="1"/>
              <a:t>від</a:t>
            </a:r>
            <a:r>
              <a:rPr lang="ru-RU" dirty="0"/>
              <a:t> колошнику до горну. На великих печах кокс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фурменого</a:t>
            </a:r>
            <a:r>
              <a:rPr lang="ru-RU" dirty="0"/>
              <a:t> поясу </a:t>
            </a:r>
            <a:r>
              <a:rPr lang="ru-RU" dirty="0" err="1"/>
              <a:t>приблизно</a:t>
            </a:r>
            <a:r>
              <a:rPr lang="ru-RU" dirty="0"/>
              <a:t> через 6 год., а через 11 </a:t>
            </a:r>
            <a:r>
              <a:rPr lang="ru-RU" dirty="0" err="1"/>
              <a:t>діб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горна.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64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391509"/>
            <a:ext cx="10703944" cy="1294413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Рисунок -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у </a:t>
            </a:r>
            <a:r>
              <a:rPr lang="ru-RU" dirty="0" err="1"/>
              <a:t>доменній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(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на 1 т </a:t>
            </a:r>
            <a:r>
              <a:rPr lang="ru-RU" dirty="0" err="1"/>
              <a:t>чавуну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/>
              <a:t>кажучи</a:t>
            </a:r>
            <a:r>
              <a:rPr lang="ru-RU" dirty="0"/>
              <a:t>, до 70-80 р.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сторіччя</a:t>
            </a:r>
            <a:r>
              <a:rPr lang="ru-RU" dirty="0"/>
              <a:t> для широкого й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ПВП, </a:t>
            </a:r>
            <a:r>
              <a:rPr lang="ru-RU" dirty="0" err="1"/>
              <a:t>ресурси</a:t>
            </a:r>
            <a:r>
              <a:rPr lang="ru-RU" dirty="0"/>
              <a:t> та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перевершували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палив.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21" y="142459"/>
            <a:ext cx="8612757" cy="52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99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476" y="5796950"/>
            <a:ext cx="10515600" cy="819959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Рисунок -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об’єму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полум’я</a:t>
            </a:r>
            <a:r>
              <a:rPr lang="ru-RU" dirty="0"/>
              <a:t> до 21500С,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85" y="26503"/>
            <a:ext cx="8357558" cy="5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58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76045"/>
            <a:ext cx="11031747" cy="64266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Базовий</a:t>
            </a:r>
            <a:r>
              <a:rPr lang="ru-RU" dirty="0"/>
              <a:t> режимом для </a:t>
            </a:r>
            <a:r>
              <a:rPr lang="ru-RU" dirty="0" err="1"/>
              <a:t>доменних</a:t>
            </a:r>
            <a:r>
              <a:rPr lang="ru-RU" dirty="0"/>
              <a:t> печей з </a:t>
            </a:r>
            <a:r>
              <a:rPr lang="ru-RU" dirty="0" err="1"/>
              <a:t>використанням</a:t>
            </a:r>
            <a:r>
              <a:rPr lang="ru-RU" dirty="0"/>
              <a:t> ПВП є: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залізорудної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характеризуєма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стабільністю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складу, </a:t>
            </a:r>
            <a:r>
              <a:rPr lang="ru-RU" dirty="0" err="1"/>
              <a:t>виходами</a:t>
            </a:r>
            <a:r>
              <a:rPr lang="ru-RU" dirty="0"/>
              <a:t> </a:t>
            </a:r>
            <a:r>
              <a:rPr lang="ru-RU" dirty="0" err="1"/>
              <a:t>дріб'язку</a:t>
            </a:r>
            <a:r>
              <a:rPr lang="ru-RU" dirty="0"/>
              <a:t> 5-0 мм - до 5%, </a:t>
            </a:r>
            <a:r>
              <a:rPr lang="ru-RU" dirty="0" err="1"/>
              <a:t>шлаків</a:t>
            </a:r>
            <a:r>
              <a:rPr lang="ru-RU" dirty="0"/>
              <a:t> - 240-300 кг/т </a:t>
            </a:r>
            <a:r>
              <a:rPr lang="ru-RU" dirty="0" err="1"/>
              <a:t>чавуну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(1080-1250°С) і </a:t>
            </a:r>
            <a:r>
              <a:rPr lang="ru-RU" dirty="0" err="1"/>
              <a:t>змісту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(21-30%),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на колошнику (1,5-2,5 </a:t>
            </a:r>
            <a:r>
              <a:rPr lang="ru-RU" dirty="0" err="1"/>
              <a:t>аті</a:t>
            </a:r>
            <a:r>
              <a:rPr lang="ru-RU" dirty="0"/>
              <a:t>.); - </a:t>
            </a:r>
            <a:r>
              <a:rPr lang="ru-RU" dirty="0" err="1"/>
              <a:t>середні</a:t>
            </a:r>
            <a:r>
              <a:rPr lang="ru-RU" dirty="0"/>
              <a:t> й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об’єми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печей;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й </a:t>
            </a:r>
            <a:r>
              <a:rPr lang="ru-RU" dirty="0" err="1"/>
              <a:t>оптимальні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по режиму </a:t>
            </a:r>
            <a:r>
              <a:rPr lang="ru-RU" dirty="0" err="1"/>
              <a:t>шлакоутворення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й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сумішей</a:t>
            </a:r>
            <a:r>
              <a:rPr lang="ru-RU" dirty="0"/>
              <a:t>, </a:t>
            </a:r>
            <a:r>
              <a:rPr lang="ru-RU" dirty="0" err="1"/>
              <a:t>застосовуваних</a:t>
            </a:r>
            <a:r>
              <a:rPr lang="ru-RU" dirty="0"/>
              <a:t> для </a:t>
            </a:r>
            <a:r>
              <a:rPr lang="ru-RU" dirty="0" err="1"/>
              <a:t>готування</a:t>
            </a:r>
            <a:r>
              <a:rPr lang="ru-RU" dirty="0"/>
              <a:t> ПВП (Ас&lt;10%). </a:t>
            </a:r>
          </a:p>
          <a:p>
            <a:pPr algn="just"/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сприятливим</a:t>
            </a:r>
            <a:r>
              <a:rPr lang="ru-RU" dirty="0"/>
              <a:t> фактором,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компенсує</a:t>
            </a:r>
            <a:r>
              <a:rPr lang="ru-RU" dirty="0"/>
              <a:t>, </a:t>
            </a:r>
            <a:r>
              <a:rPr lang="ru-RU" dirty="0" err="1"/>
              <a:t>нарівні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залізорудної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й коксу, а </a:t>
            </a:r>
            <a:r>
              <a:rPr lang="ru-RU" dirty="0" err="1"/>
              <a:t>також</a:t>
            </a:r>
            <a:r>
              <a:rPr lang="ru-RU" dirty="0"/>
              <a:t> параметрами </a:t>
            </a:r>
            <a:r>
              <a:rPr lang="ru-RU" dirty="0" err="1"/>
              <a:t>дуття</a:t>
            </a:r>
            <a:r>
              <a:rPr lang="ru-RU" dirty="0"/>
              <a:t>, є </a:t>
            </a:r>
            <a:r>
              <a:rPr lang="ru-RU" dirty="0" err="1"/>
              <a:t>якість</a:t>
            </a:r>
            <a:r>
              <a:rPr lang="ru-RU" dirty="0"/>
              <a:t> ПВП: </a:t>
            </a:r>
            <a:endParaRPr lang="ru-RU" dirty="0" smtClean="0"/>
          </a:p>
          <a:p>
            <a:pPr algn="just"/>
            <a:r>
              <a:rPr lang="ru-RU" dirty="0"/>
              <a:t>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готування</a:t>
            </a:r>
            <a:r>
              <a:rPr lang="ru-RU" dirty="0"/>
              <a:t> </a:t>
            </a:r>
            <a:r>
              <a:rPr lang="ru-RU" dirty="0" err="1"/>
              <a:t>використають</a:t>
            </a:r>
            <a:r>
              <a:rPr lang="ru-RU" dirty="0"/>
              <a:t>, як правило, </a:t>
            </a:r>
            <a:r>
              <a:rPr lang="ru-RU" dirty="0" err="1"/>
              <a:t>малозольні</a:t>
            </a:r>
            <a:r>
              <a:rPr lang="ru-RU" dirty="0"/>
              <a:t> (5-10%) і </a:t>
            </a:r>
            <a:r>
              <a:rPr lang="ru-RU" dirty="0" err="1"/>
              <a:t>малосірчані</a:t>
            </a:r>
            <a:r>
              <a:rPr lang="ru-RU" dirty="0"/>
              <a:t> (0,5-0,7%)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летючих</a:t>
            </a:r>
            <a:r>
              <a:rPr lang="ru-RU" dirty="0"/>
              <a:t> 6-35%. Як правило, </a:t>
            </a:r>
            <a:r>
              <a:rPr lang="ru-RU" dirty="0" err="1"/>
              <a:t>зольність</a:t>
            </a:r>
            <a:r>
              <a:rPr lang="ru-RU" dirty="0"/>
              <a:t> і </a:t>
            </a:r>
            <a:r>
              <a:rPr lang="ru-RU" dirty="0" err="1"/>
              <a:t>сірчастість</a:t>
            </a:r>
            <a:r>
              <a:rPr lang="ru-RU" dirty="0"/>
              <a:t> </a:t>
            </a:r>
            <a:r>
              <a:rPr lang="ru-RU" dirty="0" err="1"/>
              <a:t>використовуваного</a:t>
            </a:r>
            <a:r>
              <a:rPr lang="ru-RU" dirty="0"/>
              <a:t> ПВП </a:t>
            </a:r>
            <a:r>
              <a:rPr lang="ru-RU" dirty="0" err="1"/>
              <a:t>краще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застосовуваному</a:t>
            </a:r>
            <a:r>
              <a:rPr lang="ru-RU" dirty="0"/>
              <a:t> </a:t>
            </a:r>
            <a:r>
              <a:rPr lang="ru-RU" dirty="0" err="1"/>
              <a:t>коксі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величину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коксу ПВП на </a:t>
            </a:r>
            <a:r>
              <a:rPr lang="ru-RU" dirty="0" err="1"/>
              <a:t>рівні</a:t>
            </a:r>
            <a:r>
              <a:rPr lang="ru-RU" dirty="0"/>
              <a:t> 0,85-1 кг/кг, а </a:t>
            </a:r>
            <a:r>
              <a:rPr lang="ru-RU" dirty="0" err="1"/>
              <a:t>також</a:t>
            </a:r>
            <a:r>
              <a:rPr lang="ru-RU" dirty="0"/>
              <a:t> комплекс </a:t>
            </a:r>
            <a:r>
              <a:rPr lang="ru-RU" dirty="0" err="1"/>
              <a:t>технологічних</a:t>
            </a:r>
            <a:r>
              <a:rPr lang="ru-RU" dirty="0"/>
              <a:t> й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зольних</a:t>
            </a:r>
            <a:r>
              <a:rPr lang="ru-RU" dirty="0"/>
              <a:t> </a:t>
            </a:r>
            <a:r>
              <a:rPr lang="ru-RU" dirty="0" err="1"/>
              <a:t>вугіль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пиловугільного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ряд </a:t>
            </a:r>
            <a:r>
              <a:rPr lang="ru-RU" dirty="0" err="1"/>
              <a:t>переваг</a:t>
            </a:r>
            <a:r>
              <a:rPr lang="ru-RU" dirty="0"/>
              <a:t>: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коксу, </a:t>
            </a:r>
            <a:r>
              <a:rPr lang="ru-RU" dirty="0" err="1"/>
              <a:t>приблизно</a:t>
            </a:r>
            <a:r>
              <a:rPr lang="ru-RU" dirty="0"/>
              <a:t> на 10%;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до 5%; </a:t>
            </a:r>
            <a:r>
              <a:rPr lang="ru-RU" dirty="0" err="1"/>
              <a:t>Використання</a:t>
            </a:r>
            <a:r>
              <a:rPr lang="ru-RU" dirty="0"/>
              <a:t> як </a:t>
            </a:r>
            <a:r>
              <a:rPr lang="ru-RU" dirty="0" err="1"/>
              <a:t>заміннику</a:t>
            </a:r>
            <a:r>
              <a:rPr lang="ru-RU" dirty="0"/>
              <a:t> коксу дешевого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коксується</a:t>
            </a:r>
            <a:r>
              <a:rPr lang="ru-RU" dirty="0"/>
              <a:t>;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на 3-8%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36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58" y="224287"/>
            <a:ext cx="11695982" cy="517585"/>
          </a:xfrm>
        </p:spPr>
        <p:txBody>
          <a:bodyPr>
            <a:noAutofit/>
          </a:bodyPr>
          <a:lstStyle/>
          <a:p>
            <a:r>
              <a:rPr lang="ru-RU" sz="2800" i="1" dirty="0" err="1"/>
              <a:t>Таблиця</a:t>
            </a:r>
            <a:r>
              <a:rPr lang="ru-RU" sz="2800" i="1" dirty="0"/>
              <a:t> - </a:t>
            </a:r>
            <a:r>
              <a:rPr lang="ru-RU" sz="2800" dirty="0" err="1"/>
              <a:t>Показники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доменних</a:t>
            </a:r>
            <a:r>
              <a:rPr lang="ru-RU" sz="2800" dirty="0"/>
              <a:t> печей </a:t>
            </a:r>
            <a:r>
              <a:rPr lang="ru-RU" sz="2800" dirty="0" err="1"/>
              <a:t>Європи</a:t>
            </a:r>
            <a:r>
              <a:rPr lang="ru-RU" sz="2800" dirty="0"/>
              <a:t> та Китаю з </a:t>
            </a:r>
            <a:r>
              <a:rPr lang="ru-RU" sz="2800" dirty="0" err="1"/>
              <a:t>використанням</a:t>
            </a:r>
            <a:r>
              <a:rPr lang="ru-RU" sz="2800" dirty="0"/>
              <a:t> ПВП 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05" y="745221"/>
            <a:ext cx="10272623" cy="61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915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6747"/>
          </a:xfrm>
        </p:spPr>
        <p:txBody>
          <a:bodyPr>
            <a:noAutofit/>
          </a:bodyPr>
          <a:lstStyle/>
          <a:p>
            <a:r>
              <a:rPr lang="ru-RU" sz="2800" b="1"/>
              <a:t>6.4 </a:t>
            </a:r>
            <a:r>
              <a:rPr lang="ru-RU" sz="2800" b="1" dirty="0" err="1"/>
              <a:t>Удосконалення</a:t>
            </a:r>
            <a:r>
              <a:rPr lang="ru-RU" sz="2800" b="1" dirty="0"/>
              <a:t> </a:t>
            </a:r>
            <a:r>
              <a:rPr lang="ru-RU" sz="2800" b="1" dirty="0" err="1"/>
              <a:t>конструкцій</a:t>
            </a:r>
            <a:r>
              <a:rPr lang="ru-RU" sz="2800" b="1" dirty="0"/>
              <a:t> та </a:t>
            </a:r>
            <a:r>
              <a:rPr lang="ru-RU" sz="2800" b="1" dirty="0" err="1"/>
              <a:t>способи</a:t>
            </a:r>
            <a:r>
              <a:rPr lang="ru-RU" sz="2800" b="1" dirty="0"/>
              <a:t> </a:t>
            </a:r>
            <a:r>
              <a:rPr lang="ru-RU" sz="2800" b="1" dirty="0" err="1"/>
              <a:t>підвищення</a:t>
            </a:r>
            <a:r>
              <a:rPr lang="ru-RU" sz="2800" b="1" dirty="0"/>
              <a:t> </a:t>
            </a:r>
            <a:r>
              <a:rPr lang="ru-RU" sz="2800" b="1" dirty="0" err="1"/>
              <a:t>стійкості</a:t>
            </a:r>
            <a:r>
              <a:rPr lang="ru-RU" sz="2800" b="1" dirty="0"/>
              <a:t> </a:t>
            </a:r>
            <a:r>
              <a:rPr lang="ru-RU" sz="2800" b="1" dirty="0" err="1"/>
              <a:t>дуттьових</a:t>
            </a:r>
            <a:r>
              <a:rPr lang="ru-RU" sz="2800" b="1" dirty="0"/>
              <a:t> фурм </a:t>
            </a:r>
            <a:r>
              <a:rPr lang="ru-RU" sz="2800" b="1" dirty="0" err="1"/>
              <a:t>доменних</a:t>
            </a:r>
            <a:r>
              <a:rPr lang="ru-RU" sz="2800" b="1" dirty="0"/>
              <a:t> печей 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120" y="1057874"/>
            <a:ext cx="11402684" cy="554133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Визначальним</a:t>
            </a:r>
            <a:r>
              <a:rPr lang="ru-RU" dirty="0"/>
              <a:t> </a:t>
            </a:r>
            <a:r>
              <a:rPr lang="ru-RU" dirty="0" err="1"/>
              <a:t>питанням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ПВП, є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газифікації</a:t>
            </a:r>
            <a:r>
              <a:rPr lang="ru-RU" dirty="0"/>
              <a:t> в межах </a:t>
            </a:r>
            <a:r>
              <a:rPr lang="ru-RU" dirty="0" err="1"/>
              <a:t>фурменої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.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як </a:t>
            </a:r>
            <a:r>
              <a:rPr lang="ru-RU" dirty="0" err="1"/>
              <a:t>технологічних</a:t>
            </a:r>
            <a:r>
              <a:rPr lang="ru-RU" dirty="0"/>
              <a:t>, так і </a:t>
            </a:r>
            <a:r>
              <a:rPr lang="ru-RU" dirty="0" err="1"/>
              <a:t>конструктивних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 До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і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зольності</a:t>
            </a:r>
            <a:r>
              <a:rPr lang="ru-RU" dirty="0"/>
              <a:t>, </a:t>
            </a:r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фракційного</a:t>
            </a:r>
            <a:r>
              <a:rPr lang="ru-RU" dirty="0"/>
              <a:t> состава ПВП і </a:t>
            </a:r>
            <a:r>
              <a:rPr lang="ru-RU" dirty="0" err="1"/>
              <a:t>зміст</a:t>
            </a:r>
            <a:r>
              <a:rPr lang="ru-RU" dirty="0"/>
              <a:t>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летючих</a:t>
            </a:r>
            <a:r>
              <a:rPr lang="ru-RU" dirty="0"/>
              <a:t>. До </a:t>
            </a:r>
            <a:r>
              <a:rPr lang="ru-RU" dirty="0" err="1"/>
              <a:t>конструктивних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піч</a:t>
            </a:r>
            <a:r>
              <a:rPr lang="ru-RU" dirty="0"/>
              <a:t> ПВП,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нерівномірності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ПВП за часом і по фурмах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цей</a:t>
            </a:r>
            <a:r>
              <a:rPr lang="ru-RU" dirty="0"/>
              <a:t> час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два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ПВП у </a:t>
            </a:r>
            <a:r>
              <a:rPr lang="ru-RU" dirty="0" err="1"/>
              <a:t>фурмену</a:t>
            </a:r>
            <a:r>
              <a:rPr lang="ru-RU" dirty="0"/>
              <a:t> зону. Перший ─ </a:t>
            </a:r>
            <a:r>
              <a:rPr lang="ru-RU" dirty="0" err="1"/>
              <a:t>фірми</a:t>
            </a:r>
            <a:r>
              <a:rPr lang="ru-RU" dirty="0"/>
              <a:t> «</a:t>
            </a:r>
            <a:r>
              <a:rPr lang="en-US" dirty="0" err="1"/>
              <a:t>Armko</a:t>
            </a:r>
            <a:r>
              <a:rPr lang="en-US" dirty="0"/>
              <a:t> Steel», </a:t>
            </a:r>
            <a:r>
              <a:rPr lang="ru-RU" dirty="0"/>
              <a:t>США, на </a:t>
            </a:r>
            <a:r>
              <a:rPr lang="ru-RU" dirty="0" err="1"/>
              <a:t>металургійному</a:t>
            </a:r>
            <a:r>
              <a:rPr lang="ru-RU" dirty="0"/>
              <a:t> </a:t>
            </a:r>
            <a:r>
              <a:rPr lang="ru-RU" dirty="0" err="1"/>
              <a:t>заводі</a:t>
            </a:r>
            <a:r>
              <a:rPr lang="ru-RU" dirty="0"/>
              <a:t> в </a:t>
            </a:r>
            <a:r>
              <a:rPr lang="ru-RU" dirty="0" err="1"/>
              <a:t>Ешленді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освоїла</a:t>
            </a:r>
            <a:r>
              <a:rPr lang="ru-RU" dirty="0"/>
              <a:t> в 60-х роках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ПВП через штуцер, </a:t>
            </a:r>
            <a:r>
              <a:rPr lang="ru-RU" dirty="0" err="1"/>
              <a:t>що</a:t>
            </a:r>
            <a:r>
              <a:rPr lang="ru-RU" dirty="0"/>
              <a:t> дозволив </a:t>
            </a:r>
            <a:r>
              <a:rPr lang="ru-RU" dirty="0" err="1"/>
              <a:t>вивести</a:t>
            </a:r>
            <a:r>
              <a:rPr lang="ru-RU" dirty="0"/>
              <a:t> </a:t>
            </a:r>
            <a:r>
              <a:rPr lang="ru-RU" dirty="0" err="1"/>
              <a:t>пиловугільну</a:t>
            </a:r>
            <a:r>
              <a:rPr lang="ru-RU" dirty="0"/>
              <a:t> форсунку через </a:t>
            </a:r>
            <a:r>
              <a:rPr lang="ru-RU" dirty="0" err="1"/>
              <a:t>стінку</a:t>
            </a:r>
            <a:r>
              <a:rPr lang="ru-RU" dirty="0"/>
              <a:t> сопла до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вступника</a:t>
            </a:r>
            <a:r>
              <a:rPr lang="ru-RU" dirty="0"/>
              <a:t> в </a:t>
            </a:r>
            <a:r>
              <a:rPr lang="ru-RU" dirty="0" err="1"/>
              <a:t>піч</a:t>
            </a:r>
            <a:r>
              <a:rPr lang="ru-RU" dirty="0"/>
              <a:t> потоку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.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ускладнений</a:t>
            </a:r>
            <a:r>
              <a:rPr lang="ru-RU" dirty="0"/>
              <a:t> і </a:t>
            </a:r>
            <a:r>
              <a:rPr lang="ru-RU" dirty="0" err="1"/>
              <a:t>удосконалений</a:t>
            </a:r>
            <a:r>
              <a:rPr lang="ru-RU" dirty="0"/>
              <a:t>. ПВП </a:t>
            </a:r>
            <a:r>
              <a:rPr lang="ru-RU" dirty="0" err="1"/>
              <a:t>запропоновано</a:t>
            </a:r>
            <a:r>
              <a:rPr lang="ru-RU" dirty="0"/>
              <a:t> </a:t>
            </a:r>
            <a:r>
              <a:rPr lang="ru-RU" dirty="0" err="1"/>
              <a:t>вводити</a:t>
            </a:r>
            <a:r>
              <a:rPr lang="ru-RU" dirty="0"/>
              <a:t> через два </a:t>
            </a:r>
            <a:r>
              <a:rPr lang="ru-RU" dirty="0" err="1"/>
              <a:t>штуцери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таким чином,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пилопотоки</a:t>
            </a:r>
            <a:r>
              <a:rPr lang="ru-RU" dirty="0"/>
              <a:t> </a:t>
            </a:r>
            <a:r>
              <a:rPr lang="ru-RU" dirty="0" err="1"/>
              <a:t>зливалися</a:t>
            </a:r>
            <a:r>
              <a:rPr lang="ru-RU" dirty="0"/>
              <a:t> в один </a:t>
            </a:r>
            <a:r>
              <a:rPr lang="ru-RU" dirty="0" err="1"/>
              <a:t>приблизно</a:t>
            </a:r>
            <a:r>
              <a:rPr lang="ru-RU" dirty="0"/>
              <a:t> на </a:t>
            </a:r>
            <a:r>
              <a:rPr lang="ru-RU" dirty="0" err="1"/>
              <a:t>вісі</a:t>
            </a:r>
            <a:r>
              <a:rPr lang="ru-RU" dirty="0"/>
              <a:t> потоку </a:t>
            </a:r>
            <a:r>
              <a:rPr lang="ru-RU" dirty="0" err="1"/>
              <a:t>дуття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піч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/>
              <a:t>Введення</a:t>
            </a:r>
            <a:r>
              <a:rPr lang="ru-RU" dirty="0"/>
              <a:t> ПВП через штуцер у </a:t>
            </a:r>
            <a:r>
              <a:rPr lang="ru-RU" dirty="0" err="1"/>
              <a:t>соплі</a:t>
            </a:r>
            <a:r>
              <a:rPr lang="ru-RU" dirty="0"/>
              <a:t> </a:t>
            </a:r>
            <a:r>
              <a:rPr lang="ru-RU" dirty="0" err="1"/>
              <a:t>ускладнено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підведення</a:t>
            </a:r>
            <a:r>
              <a:rPr lang="ru-RU" dirty="0"/>
              <a:t> в зону </a:t>
            </a:r>
            <a:r>
              <a:rPr lang="ru-RU" dirty="0" err="1"/>
              <a:t>горіння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по </a:t>
            </a:r>
            <a:r>
              <a:rPr lang="ru-RU" dirty="0" err="1"/>
              <a:t>кільцевій</a:t>
            </a:r>
            <a:r>
              <a:rPr lang="ru-RU" dirty="0"/>
              <a:t> </a:t>
            </a:r>
            <a:r>
              <a:rPr lang="ru-RU" dirty="0" err="1"/>
              <a:t>порожнині</a:t>
            </a:r>
            <a:r>
              <a:rPr lang="ru-RU" dirty="0"/>
              <a:t> форсунки і ПВП,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зону </a:t>
            </a:r>
            <a:r>
              <a:rPr lang="ru-RU" dirty="0" err="1"/>
              <a:t>горіння</a:t>
            </a:r>
            <a:r>
              <a:rPr lang="ru-RU" dirty="0"/>
              <a:t> по </a:t>
            </a:r>
            <a:r>
              <a:rPr lang="ru-RU" dirty="0" err="1"/>
              <a:t>осьовій</a:t>
            </a:r>
            <a:r>
              <a:rPr lang="ru-RU" dirty="0"/>
              <a:t> </a:t>
            </a:r>
            <a:r>
              <a:rPr lang="ru-RU" dirty="0" err="1"/>
              <a:t>трубці</a:t>
            </a:r>
            <a:r>
              <a:rPr lang="ru-RU" dirty="0"/>
              <a:t> форсунки. Як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вказано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принциповим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вдування</a:t>
            </a:r>
            <a:r>
              <a:rPr lang="ru-RU" dirty="0"/>
              <a:t> ПВП в </a:t>
            </a:r>
            <a:r>
              <a:rPr lang="ru-RU" dirty="0" err="1"/>
              <a:t>доменну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став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en-US" i="1" dirty="0" err="1"/>
              <a:t>Oxycoal</a:t>
            </a:r>
            <a:r>
              <a:rPr lang="en-US" dirty="0"/>
              <a:t>. </a:t>
            </a:r>
            <a:r>
              <a:rPr lang="ru-RU" dirty="0"/>
              <a:t>Схема установки </a:t>
            </a:r>
            <a:r>
              <a:rPr lang="ru-RU" dirty="0" err="1"/>
              <a:t>вдування</a:t>
            </a:r>
            <a:r>
              <a:rPr lang="ru-RU" dirty="0"/>
              <a:t> ПВП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показана на рис.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необхідного</a:t>
            </a:r>
            <a:r>
              <a:rPr lang="ru-RU" dirty="0"/>
              <a:t> для </a:t>
            </a:r>
            <a:r>
              <a:rPr lang="ru-RU" dirty="0" err="1"/>
              <a:t>збагачення</a:t>
            </a:r>
            <a:r>
              <a:rPr lang="ru-RU" dirty="0"/>
              <a:t> доменного </a:t>
            </a:r>
            <a:r>
              <a:rPr lang="ru-RU" dirty="0" err="1"/>
              <a:t>дуття</a:t>
            </a:r>
            <a:r>
              <a:rPr lang="ru-RU" dirty="0"/>
              <a:t>, </a:t>
            </a:r>
            <a:r>
              <a:rPr lang="ru-RU" dirty="0" err="1"/>
              <a:t>вдувається</a:t>
            </a:r>
            <a:r>
              <a:rPr lang="ru-RU" dirty="0"/>
              <a:t> через так </a:t>
            </a:r>
            <a:r>
              <a:rPr lang="ru-RU" dirty="0" err="1"/>
              <a:t>звану</a:t>
            </a:r>
            <a:r>
              <a:rPr lang="ru-RU" dirty="0"/>
              <a:t> </a:t>
            </a:r>
            <a:r>
              <a:rPr lang="ru-RU" dirty="0" err="1"/>
              <a:t>коаксіальну</a:t>
            </a:r>
            <a:r>
              <a:rPr lang="ru-RU" dirty="0"/>
              <a:t> фурму </a:t>
            </a:r>
            <a:r>
              <a:rPr lang="ru-RU" dirty="0" err="1"/>
              <a:t>безпосередньо</a:t>
            </a:r>
            <a:r>
              <a:rPr lang="ru-RU" dirty="0"/>
              <a:t> з </a:t>
            </a:r>
            <a:r>
              <a:rPr lang="ru-RU" dirty="0" err="1"/>
              <a:t>вугільним</a:t>
            </a:r>
            <a:r>
              <a:rPr lang="ru-RU" dirty="0"/>
              <a:t> </a:t>
            </a:r>
            <a:r>
              <a:rPr lang="ru-RU" dirty="0" err="1"/>
              <a:t>пилом</a:t>
            </a:r>
            <a:r>
              <a:rPr lang="ru-RU" dirty="0"/>
              <a:t> в </a:t>
            </a:r>
            <a:r>
              <a:rPr lang="ru-RU" dirty="0" err="1"/>
              <a:t>дуттьові</a:t>
            </a:r>
            <a:r>
              <a:rPr lang="ru-RU" dirty="0"/>
              <a:t> </a:t>
            </a:r>
            <a:r>
              <a:rPr lang="ru-RU" dirty="0" err="1"/>
              <a:t>фурми</a:t>
            </a:r>
            <a:r>
              <a:rPr lang="ru-RU" dirty="0"/>
              <a:t> і зону </a:t>
            </a:r>
            <a:r>
              <a:rPr lang="ru-RU" dirty="0" err="1"/>
              <a:t>циркуляції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50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80030"/>
            <a:ext cx="10515600" cy="32825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Рисунок - </a:t>
            </a:r>
            <a:r>
              <a:rPr lang="ru-RU" dirty="0"/>
              <a:t>Схема установки </a:t>
            </a:r>
            <a:r>
              <a:rPr lang="ru-RU" dirty="0" err="1"/>
              <a:t>вдування</a:t>
            </a:r>
            <a:r>
              <a:rPr lang="ru-RU" dirty="0"/>
              <a:t> ПВП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i="1" dirty="0" err="1"/>
              <a:t>Oxycoal</a:t>
            </a:r>
            <a:r>
              <a:rPr lang="ru-RU" i="1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89" y="276046"/>
            <a:ext cx="7906337" cy="54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4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93298"/>
            <a:ext cx="11074879" cy="64008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Коаксіальна</a:t>
            </a:r>
            <a:r>
              <a:rPr lang="ru-RU" dirty="0"/>
              <a:t> фурма (рис.),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вставлених</a:t>
            </a:r>
            <a:r>
              <a:rPr lang="ru-RU" dirty="0"/>
              <a:t> один в одного </a:t>
            </a:r>
            <a:r>
              <a:rPr lang="ru-RU" dirty="0" err="1"/>
              <a:t>прямих</a:t>
            </a:r>
            <a:r>
              <a:rPr lang="ru-RU" dirty="0"/>
              <a:t> труб, </a:t>
            </a:r>
            <a:r>
              <a:rPr lang="ru-RU" dirty="0" err="1"/>
              <a:t>забезпечує</a:t>
            </a:r>
            <a:r>
              <a:rPr lang="ru-RU" dirty="0"/>
              <a:t> подачу </a:t>
            </a:r>
            <a:r>
              <a:rPr lang="ru-RU" dirty="0" err="1"/>
              <a:t>вугільного</a:t>
            </a:r>
            <a:r>
              <a:rPr lang="ru-RU" dirty="0"/>
              <a:t> пилу через </a:t>
            </a:r>
            <a:r>
              <a:rPr lang="ru-RU" dirty="0" err="1"/>
              <a:t>внутрішню</a:t>
            </a:r>
            <a:r>
              <a:rPr lang="ru-RU" dirty="0"/>
              <a:t> трубу, </a:t>
            </a:r>
            <a:r>
              <a:rPr lang="ru-RU" dirty="0" err="1"/>
              <a:t>використовуючи</a:t>
            </a:r>
            <a:r>
              <a:rPr lang="ru-RU" dirty="0"/>
              <a:t> азот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несучого</a:t>
            </a:r>
            <a:r>
              <a:rPr lang="ru-RU" dirty="0"/>
              <a:t> газу. У </a:t>
            </a:r>
            <a:r>
              <a:rPr lang="ru-RU" dirty="0" err="1"/>
              <a:t>коаксіальний</a:t>
            </a:r>
            <a:r>
              <a:rPr lang="ru-RU" dirty="0"/>
              <a:t> зазор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внутрішньою</a:t>
            </a:r>
            <a:r>
              <a:rPr lang="ru-RU" dirty="0"/>
              <a:t> і </a:t>
            </a:r>
            <a:r>
              <a:rPr lang="ru-RU" dirty="0" err="1"/>
              <a:t>зовнішньою</a:t>
            </a:r>
            <a:r>
              <a:rPr lang="ru-RU" dirty="0"/>
              <a:t> трубами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ж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з </a:t>
            </a:r>
            <a:r>
              <a:rPr lang="ru-RU" dirty="0" err="1"/>
              <a:t>коаксіальної</a:t>
            </a:r>
            <a:r>
              <a:rPr lang="ru-RU" dirty="0"/>
              <a:t> </a:t>
            </a:r>
            <a:r>
              <a:rPr lang="ru-RU" dirty="0" err="1"/>
              <a:t>фурми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дуттьової</a:t>
            </a:r>
            <a:r>
              <a:rPr lang="ru-RU" dirty="0"/>
              <a:t> </a:t>
            </a:r>
            <a:r>
              <a:rPr lang="ru-RU" dirty="0" err="1"/>
              <a:t>фурми</a:t>
            </a:r>
            <a:r>
              <a:rPr lang="ru-RU" dirty="0"/>
              <a:t> в </a:t>
            </a:r>
            <a:r>
              <a:rPr lang="ru-RU" dirty="0" err="1"/>
              <a:t>потоці</a:t>
            </a:r>
            <a:r>
              <a:rPr lang="ru-RU" dirty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вступав у контакт з </a:t>
            </a:r>
            <a:r>
              <a:rPr lang="ru-RU" dirty="0" err="1"/>
              <a:t>вугільним</a:t>
            </a:r>
            <a:r>
              <a:rPr lang="ru-RU" dirty="0"/>
              <a:t> </a:t>
            </a:r>
            <a:r>
              <a:rPr lang="ru-RU" dirty="0" err="1"/>
              <a:t>пилом</a:t>
            </a:r>
            <a:r>
              <a:rPr lang="ru-RU" dirty="0"/>
              <a:t>, яка </a:t>
            </a:r>
            <a:r>
              <a:rPr lang="ru-RU" dirty="0" err="1"/>
              <a:t>подається</a:t>
            </a:r>
            <a:r>
              <a:rPr lang="ru-RU" dirty="0"/>
              <a:t> через </a:t>
            </a:r>
            <a:r>
              <a:rPr lang="ru-RU" dirty="0" err="1"/>
              <a:t>внутрішню</a:t>
            </a:r>
            <a:r>
              <a:rPr lang="ru-RU" dirty="0"/>
              <a:t> трубу. </a:t>
            </a:r>
            <a:endParaRPr lang="ru-RU" dirty="0" smtClean="0"/>
          </a:p>
          <a:p>
            <a:r>
              <a:rPr lang="ru-RU" dirty="0" err="1"/>
              <a:t>Ідея</a:t>
            </a:r>
            <a:r>
              <a:rPr lang="ru-RU" dirty="0"/>
              <a:t> -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оболонкою</a:t>
            </a:r>
            <a:r>
              <a:rPr lang="ru-RU" dirty="0"/>
              <a:t> вдутого факелу </a:t>
            </a:r>
            <a:r>
              <a:rPr lang="ru-RU" dirty="0" err="1"/>
              <a:t>вугільного</a:t>
            </a:r>
            <a:r>
              <a:rPr lang="ru-RU" dirty="0"/>
              <a:t> пилу з киснем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парціальний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в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близькості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вугільного</a:t>
            </a:r>
            <a:r>
              <a:rPr lang="ru-RU" dirty="0"/>
              <a:t> пилу у </a:t>
            </a:r>
            <a:r>
              <a:rPr lang="ru-RU" dirty="0" err="1"/>
              <a:t>важливій</a:t>
            </a:r>
            <a:r>
              <a:rPr lang="ru-RU" dirty="0"/>
              <a:t> для </a:t>
            </a:r>
            <a:r>
              <a:rPr lang="ru-RU" dirty="0" err="1"/>
              <a:t>запалювання</a:t>
            </a:r>
            <a:r>
              <a:rPr lang="ru-RU" dirty="0"/>
              <a:t> </a:t>
            </a:r>
            <a:r>
              <a:rPr lang="ru-RU" dirty="0" err="1"/>
              <a:t>крайової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факела.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холодного </a:t>
            </a:r>
            <a:r>
              <a:rPr lang="ru-RU" dirty="0" err="1"/>
              <a:t>кисню</a:t>
            </a:r>
            <a:r>
              <a:rPr lang="ru-RU" dirty="0"/>
              <a:t> з </a:t>
            </a:r>
            <a:r>
              <a:rPr lang="ru-RU" dirty="0" err="1"/>
              <a:t>коаксіальної</a:t>
            </a:r>
            <a:r>
              <a:rPr lang="ru-RU" dirty="0"/>
              <a:t> </a:t>
            </a:r>
            <a:r>
              <a:rPr lang="ru-RU" dirty="0" err="1"/>
              <a:t>фурми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спонтанного </a:t>
            </a:r>
            <a:r>
              <a:rPr lang="ru-RU" dirty="0" err="1"/>
              <a:t>перемішування</a:t>
            </a:r>
            <a:r>
              <a:rPr lang="ru-RU" dirty="0"/>
              <a:t> з </a:t>
            </a:r>
            <a:r>
              <a:rPr lang="ru-RU" dirty="0" err="1"/>
              <a:t>гарячим</a:t>
            </a:r>
            <a:r>
              <a:rPr lang="ru-RU" dirty="0"/>
              <a:t> </a:t>
            </a:r>
            <a:r>
              <a:rPr lang="ru-RU" dirty="0" err="1"/>
              <a:t>доменним</a:t>
            </a:r>
            <a:r>
              <a:rPr lang="ru-RU" dirty="0"/>
              <a:t> </a:t>
            </a:r>
            <a:r>
              <a:rPr lang="ru-RU" dirty="0" err="1"/>
              <a:t>дуттям</a:t>
            </a:r>
            <a:r>
              <a:rPr lang="ru-RU" dirty="0"/>
              <a:t> не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-за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залежними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значеннями</a:t>
            </a:r>
            <a:r>
              <a:rPr lang="ru-RU" dirty="0"/>
              <a:t> </a:t>
            </a:r>
            <a:r>
              <a:rPr lang="ru-RU" dirty="0" err="1"/>
              <a:t>в'язкості</a:t>
            </a:r>
            <a:r>
              <a:rPr lang="ru-RU" dirty="0"/>
              <a:t> (</a:t>
            </a:r>
            <a:r>
              <a:rPr lang="ru-RU" dirty="0" err="1"/>
              <a:t>доменне</a:t>
            </a:r>
            <a:r>
              <a:rPr lang="ru-RU" dirty="0"/>
              <a:t> </a:t>
            </a:r>
            <a:r>
              <a:rPr lang="ru-RU" dirty="0" err="1"/>
              <a:t>дуття</a:t>
            </a:r>
            <a:r>
              <a:rPr lang="ru-RU" dirty="0"/>
              <a:t> - 5,36*106 Пуаз , </a:t>
            </a:r>
            <a:r>
              <a:rPr lang="ru-RU" dirty="0" err="1"/>
              <a:t>кисень</a:t>
            </a:r>
            <a:r>
              <a:rPr lang="ru-RU" dirty="0"/>
              <a:t> - 2,66*10-5 Пуаз). Таким чином, факел </a:t>
            </a:r>
            <a:r>
              <a:rPr lang="ru-RU" dirty="0" err="1"/>
              <a:t>вугільного</a:t>
            </a:r>
            <a:r>
              <a:rPr lang="ru-RU" dirty="0"/>
              <a:t> пилу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огорнутим</a:t>
            </a:r>
            <a:r>
              <a:rPr lang="ru-RU" dirty="0"/>
              <a:t> </a:t>
            </a:r>
            <a:r>
              <a:rPr lang="ru-RU" dirty="0" err="1"/>
              <a:t>квазіоболонкою</a:t>
            </a:r>
            <a:r>
              <a:rPr lang="ru-RU" dirty="0"/>
              <a:t> з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вугільного</a:t>
            </a:r>
            <a:r>
              <a:rPr lang="ru-RU" dirty="0"/>
              <a:t> пилу. </a:t>
            </a:r>
            <a:endParaRPr lang="ru-RU" dirty="0" smtClean="0"/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вугільного</a:t>
            </a:r>
            <a:r>
              <a:rPr lang="ru-RU" dirty="0"/>
              <a:t> пилу з киснем </a:t>
            </a:r>
            <a:r>
              <a:rPr lang="ru-RU" dirty="0" err="1"/>
              <a:t>знижує</a:t>
            </a:r>
            <a:r>
              <a:rPr lang="ru-RU" dirty="0"/>
              <a:t> температуру </a:t>
            </a:r>
            <a:r>
              <a:rPr lang="ru-RU" dirty="0" err="1"/>
              <a:t>запалювання</a:t>
            </a:r>
            <a:r>
              <a:rPr lang="ru-RU" dirty="0"/>
              <a:t> вдутого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покращуючи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локальні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загоряння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скорочення</a:t>
            </a:r>
            <a:r>
              <a:rPr lang="ru-RU" dirty="0"/>
              <a:t> часу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вугільного</a:t>
            </a:r>
            <a:r>
              <a:rPr lang="ru-RU" dirty="0"/>
              <a:t> пилу.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вугільного</a:t>
            </a:r>
            <a:r>
              <a:rPr lang="ru-RU" dirty="0"/>
              <a:t> пилу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запалювання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дуттьової</a:t>
            </a:r>
            <a:r>
              <a:rPr lang="ru-RU" dirty="0"/>
              <a:t> </a:t>
            </a:r>
            <a:r>
              <a:rPr lang="ru-RU" dirty="0" err="1"/>
              <a:t>фурми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підставу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в </a:t>
            </a:r>
            <a:r>
              <a:rPr lang="ru-RU" dirty="0" err="1"/>
              <a:t>дуттьовій</a:t>
            </a:r>
            <a:r>
              <a:rPr lang="ru-RU" dirty="0"/>
              <a:t> </a:t>
            </a:r>
            <a:r>
              <a:rPr lang="ru-RU" dirty="0" err="1"/>
              <a:t>фурмі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та практика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en-US" i="1" dirty="0" err="1"/>
              <a:t>Oxycoal</a:t>
            </a:r>
            <a:r>
              <a:rPr lang="en-US" i="1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дегазації</a:t>
            </a:r>
            <a:r>
              <a:rPr lang="ru-RU" dirty="0"/>
              <a:t> </a:t>
            </a:r>
            <a:r>
              <a:rPr lang="ru-RU" dirty="0" err="1"/>
              <a:t>вдуваного</a:t>
            </a:r>
            <a:r>
              <a:rPr lang="ru-RU" dirty="0"/>
              <a:t> </a:t>
            </a:r>
            <a:r>
              <a:rPr lang="ru-RU" dirty="0" err="1"/>
              <a:t>вугільного</a:t>
            </a:r>
            <a:r>
              <a:rPr lang="ru-RU" dirty="0"/>
              <a:t> пилу </a:t>
            </a:r>
            <a:r>
              <a:rPr lang="ru-RU" dirty="0" err="1"/>
              <a:t>прискорюється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10%. Таким чином,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10%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вдування</a:t>
            </a:r>
            <a:r>
              <a:rPr lang="ru-RU" dirty="0"/>
              <a:t> ПВП при </a:t>
            </a:r>
            <a:r>
              <a:rPr lang="ru-RU" dirty="0" err="1"/>
              <a:t>одночасному</a:t>
            </a:r>
            <a:r>
              <a:rPr lang="ru-RU" dirty="0"/>
              <a:t> </a:t>
            </a:r>
            <a:r>
              <a:rPr lang="ru-RU" dirty="0" err="1"/>
              <a:t>скороченні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коксу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коефіцієнту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кокс/</a:t>
            </a:r>
            <a:r>
              <a:rPr lang="ru-RU" dirty="0" err="1"/>
              <a:t>вугілля</a:t>
            </a:r>
            <a:r>
              <a:rPr lang="ru-RU" dirty="0"/>
              <a:t>. </a:t>
            </a:r>
            <a:r>
              <a:rPr lang="ru-RU" dirty="0" err="1"/>
              <a:t>Фурмений</a:t>
            </a:r>
            <a:r>
              <a:rPr lang="ru-RU" dirty="0"/>
              <a:t> прибор </a:t>
            </a:r>
            <a:r>
              <a:rPr lang="ru-RU" dirty="0" err="1"/>
              <a:t>із</a:t>
            </a:r>
            <a:r>
              <a:rPr lang="ru-RU" dirty="0"/>
              <a:t> системою </a:t>
            </a:r>
            <a:r>
              <a:rPr lang="en-US" i="1" dirty="0" err="1"/>
              <a:t>Oxycoal</a:t>
            </a:r>
            <a:r>
              <a:rPr lang="en-US" i="1" dirty="0"/>
              <a:t> </a:t>
            </a:r>
            <a:r>
              <a:rPr lang="ru-RU" dirty="0"/>
              <a:t>наведено на рис.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2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1" y="1318797"/>
            <a:ext cx="10209948" cy="39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010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31243"/>
            <a:ext cx="10515600" cy="407579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Рисунок - </a:t>
            </a:r>
            <a:r>
              <a:rPr lang="ru-RU" dirty="0" err="1"/>
              <a:t>Фурмений</a:t>
            </a:r>
            <a:r>
              <a:rPr lang="ru-RU" dirty="0"/>
              <a:t> прибор </a:t>
            </a:r>
            <a:r>
              <a:rPr lang="ru-RU" dirty="0" err="1"/>
              <a:t>із</a:t>
            </a:r>
            <a:r>
              <a:rPr lang="ru-RU" dirty="0"/>
              <a:t> системою </a:t>
            </a:r>
            <a:r>
              <a:rPr lang="ru-RU" i="1" dirty="0" err="1"/>
              <a:t>Oxycoal</a:t>
            </a:r>
            <a:r>
              <a:rPr lang="ru-RU" i="1" dirty="0"/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209799" y="231869"/>
            <a:ext cx="6960079" cy="56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92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9562"/>
            <a:ext cx="10515600" cy="579740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err="1"/>
              <a:t>Стійкість</a:t>
            </a:r>
            <a:r>
              <a:rPr lang="ru-RU" i="1" dirty="0"/>
              <a:t> </a:t>
            </a:r>
            <a:r>
              <a:rPr lang="ru-RU" i="1" dirty="0" err="1"/>
              <a:t>повітряних</a:t>
            </a:r>
            <a:r>
              <a:rPr lang="ru-RU" i="1" dirty="0"/>
              <a:t> фурм </a:t>
            </a:r>
            <a:r>
              <a:rPr lang="ru-RU" i="1" dirty="0" err="1"/>
              <a:t>доменної</a:t>
            </a:r>
            <a:r>
              <a:rPr lang="ru-RU" i="1" dirty="0"/>
              <a:t> </a:t>
            </a:r>
            <a:r>
              <a:rPr lang="ru-RU" i="1" dirty="0" err="1"/>
              <a:t>печі</a:t>
            </a:r>
            <a:r>
              <a:rPr lang="ru-RU" i="1" dirty="0"/>
              <a:t> та </a:t>
            </a:r>
            <a:r>
              <a:rPr lang="ru-RU" i="1" dirty="0" err="1"/>
              <a:t>технологічний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виробництва</a:t>
            </a:r>
            <a:r>
              <a:rPr lang="ru-RU" i="1" dirty="0"/>
              <a:t> </a:t>
            </a:r>
            <a:endParaRPr lang="ru-RU" dirty="0"/>
          </a:p>
          <a:p>
            <a:pPr algn="just"/>
            <a:r>
              <a:rPr lang="ru-RU" dirty="0"/>
              <a:t>З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фурменого</a:t>
            </a:r>
            <a:r>
              <a:rPr lang="ru-RU" dirty="0"/>
              <a:t> </a:t>
            </a:r>
            <a:r>
              <a:rPr lang="ru-RU" dirty="0" err="1"/>
              <a:t>приладу</a:t>
            </a:r>
            <a:r>
              <a:rPr lang="ru-RU" dirty="0"/>
              <a:t> (рис.)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повітряна</a:t>
            </a:r>
            <a:r>
              <a:rPr lang="ru-RU" dirty="0"/>
              <a:t> фурма. Так, </a:t>
            </a:r>
            <a:r>
              <a:rPr lang="ru-RU" dirty="0" err="1"/>
              <a:t>наприклад</a:t>
            </a:r>
            <a:r>
              <a:rPr lang="ru-RU" dirty="0"/>
              <a:t>, за 2013 р. у </a:t>
            </a:r>
            <a:r>
              <a:rPr lang="ru-RU" dirty="0" err="1"/>
              <a:t>доменних</a:t>
            </a:r>
            <a:r>
              <a:rPr lang="ru-RU" dirty="0"/>
              <a:t> цехах ряду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через прогар </a:t>
            </a:r>
            <a:r>
              <a:rPr lang="ru-RU" dirty="0" err="1"/>
              <a:t>вийшли</a:t>
            </a:r>
            <a:r>
              <a:rPr lang="ru-RU" dirty="0"/>
              <a:t> з ладу, фурм: на ПАТ «Завод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Петровського</a:t>
            </a:r>
            <a:r>
              <a:rPr lang="ru-RU" dirty="0"/>
              <a:t>» - 187 шт., ПАТ «МК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Ілліча</a:t>
            </a:r>
            <a:r>
              <a:rPr lang="ru-RU" dirty="0"/>
              <a:t>» – 430 шт., ПАТ «</a:t>
            </a:r>
            <a:r>
              <a:rPr lang="ru-RU" dirty="0" err="1"/>
              <a:t>АрселорМіттал</a:t>
            </a:r>
            <a:r>
              <a:rPr lang="ru-RU" dirty="0"/>
              <a:t> </a:t>
            </a:r>
            <a:r>
              <a:rPr lang="ru-RU" dirty="0" err="1"/>
              <a:t>Кривий</a:t>
            </a:r>
            <a:r>
              <a:rPr lang="ru-RU" dirty="0"/>
              <a:t> </a:t>
            </a:r>
            <a:r>
              <a:rPr lang="ru-RU" dirty="0" err="1"/>
              <a:t>Ріг</a:t>
            </a:r>
            <a:r>
              <a:rPr lang="ru-RU" dirty="0"/>
              <a:t>» - 534 шт., ПАТ «МК «</a:t>
            </a:r>
            <a:r>
              <a:rPr lang="ru-RU" dirty="0" err="1"/>
              <a:t>Запоріжсталь</a:t>
            </a:r>
            <a:r>
              <a:rPr lang="ru-RU" dirty="0"/>
              <a:t>» - 205 шт., ПАТ «</a:t>
            </a:r>
            <a:r>
              <a:rPr lang="ru-RU" dirty="0" err="1"/>
              <a:t>Дніпровський</a:t>
            </a:r>
            <a:r>
              <a:rPr lang="ru-RU" dirty="0"/>
              <a:t> </a:t>
            </a:r>
            <a:r>
              <a:rPr lang="ru-RU" dirty="0" err="1"/>
              <a:t>металургійний</a:t>
            </a:r>
            <a:r>
              <a:rPr lang="ru-RU" dirty="0"/>
              <a:t> </a:t>
            </a:r>
            <a:r>
              <a:rPr lang="ru-RU" dirty="0" err="1"/>
              <a:t>комбінат</a:t>
            </a:r>
            <a:r>
              <a:rPr lang="ru-RU" dirty="0"/>
              <a:t> </a:t>
            </a:r>
            <a:r>
              <a:rPr lang="ru-RU" dirty="0" err="1"/>
              <a:t>ім.Дзержинського</a:t>
            </a:r>
            <a:r>
              <a:rPr lang="ru-RU" dirty="0"/>
              <a:t>» - 158 шт. </a:t>
            </a:r>
            <a:endParaRPr lang="ru-RU" dirty="0" smtClean="0"/>
          </a:p>
          <a:p>
            <a:pPr algn="just"/>
            <a:r>
              <a:rPr lang="ru-RU" dirty="0" err="1" smtClean="0"/>
              <a:t>Технологічний</a:t>
            </a:r>
            <a:r>
              <a:rPr lang="ru-RU" dirty="0" smtClean="0"/>
              <a:t> </a:t>
            </a:r>
            <a:r>
              <a:rPr lang="ru-RU" dirty="0" err="1"/>
              <a:t>рівень</a:t>
            </a:r>
            <a:r>
              <a:rPr lang="ru-RU" dirty="0"/>
              <a:t> доменного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застосовуваних</a:t>
            </a:r>
            <a:r>
              <a:rPr lang="ru-RU" dirty="0"/>
              <a:t> </a:t>
            </a:r>
            <a:r>
              <a:rPr lang="ru-RU" dirty="0" err="1"/>
              <a:t>повітряних</a:t>
            </a:r>
            <a:r>
              <a:rPr lang="ru-RU" dirty="0"/>
              <a:t> фурм.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умов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і причини </a:t>
            </a:r>
            <a:r>
              <a:rPr lang="ru-RU" dirty="0" err="1"/>
              <a:t>виходу</a:t>
            </a:r>
            <a:r>
              <a:rPr lang="ru-RU" dirty="0"/>
              <a:t> з ладу є одним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32% </a:t>
            </a:r>
            <a:r>
              <a:rPr lang="ru-RU" dirty="0" err="1"/>
              <a:t>простоїв</a:t>
            </a:r>
            <a:r>
              <a:rPr lang="ru-RU" dirty="0"/>
              <a:t> </a:t>
            </a:r>
            <a:r>
              <a:rPr lang="ru-RU" dirty="0" err="1"/>
              <a:t>доменних</a:t>
            </a:r>
            <a:r>
              <a:rPr lang="ru-RU" dirty="0"/>
              <a:t> печей </a:t>
            </a:r>
            <a:r>
              <a:rPr lang="ru-RU" dirty="0" err="1"/>
              <a:t>припадає</a:t>
            </a:r>
            <a:r>
              <a:rPr lang="ru-RU" dirty="0"/>
              <a:t> на </a:t>
            </a:r>
            <a:r>
              <a:rPr lang="ru-RU" dirty="0" err="1"/>
              <a:t>заміну</a:t>
            </a:r>
            <a:r>
              <a:rPr lang="ru-RU" dirty="0"/>
              <a:t> </a:t>
            </a:r>
            <a:r>
              <a:rPr lang="ru-RU" dirty="0" err="1"/>
              <a:t>повітряних</a:t>
            </a:r>
            <a:r>
              <a:rPr lang="ru-RU" dirty="0"/>
              <a:t> фурм. У США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заміну</a:t>
            </a:r>
            <a:r>
              <a:rPr lang="ru-RU" dirty="0"/>
              <a:t> фурм </a:t>
            </a:r>
            <a:r>
              <a:rPr lang="ru-RU" dirty="0" err="1"/>
              <a:t>становлять</a:t>
            </a:r>
            <a:r>
              <a:rPr lang="ru-RU" dirty="0"/>
              <a:t> до 3 млн. </a:t>
            </a:r>
            <a:r>
              <a:rPr lang="ru-RU" dirty="0" err="1"/>
              <a:t>доларів</a:t>
            </a:r>
            <a:r>
              <a:rPr lang="ru-RU" dirty="0"/>
              <a:t>. В той же час,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фурми</a:t>
            </a:r>
            <a:r>
              <a:rPr lang="ru-RU" dirty="0"/>
              <a:t> становить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годин до 250-260 </a:t>
            </a:r>
            <a:r>
              <a:rPr lang="ru-RU" dirty="0" err="1"/>
              <a:t>діб</a:t>
            </a:r>
            <a:r>
              <a:rPr lang="ru-RU" dirty="0"/>
              <a:t>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виготовлені</a:t>
            </a:r>
            <a:r>
              <a:rPr lang="ru-RU" dirty="0"/>
              <a:t> і правильно </a:t>
            </a:r>
            <a:r>
              <a:rPr lang="ru-RU" dirty="0" err="1"/>
              <a:t>експлуатовані</a:t>
            </a:r>
            <a:r>
              <a:rPr lang="ru-RU" dirty="0"/>
              <a:t> </a:t>
            </a:r>
            <a:r>
              <a:rPr lang="ru-RU" dirty="0" err="1"/>
              <a:t>фурми</a:t>
            </a:r>
            <a:r>
              <a:rPr lang="ru-RU" dirty="0"/>
              <a:t> при </a:t>
            </a:r>
            <a:r>
              <a:rPr lang="ru-RU" dirty="0" err="1"/>
              <a:t>стабільній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доменної</a:t>
            </a:r>
            <a:r>
              <a:rPr lang="ru-RU" dirty="0"/>
              <a:t> плавки стоять </a:t>
            </a:r>
            <a:r>
              <a:rPr lang="ru-RU" dirty="0" err="1"/>
              <a:t>більше</a:t>
            </a:r>
            <a:r>
              <a:rPr lang="ru-RU" dirty="0"/>
              <a:t> року.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доменщиків</a:t>
            </a:r>
            <a:r>
              <a:rPr lang="ru-RU" dirty="0"/>
              <a:t> проблема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не </a:t>
            </a:r>
            <a:r>
              <a:rPr lang="ru-RU" dirty="0" err="1"/>
              <a:t>вирішена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 err="1"/>
              <a:t>класифікації</a:t>
            </a:r>
            <a:r>
              <a:rPr lang="ru-RU" dirty="0"/>
              <a:t> характеру </a:t>
            </a:r>
            <a:r>
              <a:rPr lang="ru-RU" dirty="0" err="1"/>
              <a:t>руйнування</a:t>
            </a:r>
            <a:r>
              <a:rPr lang="ru-RU" dirty="0"/>
              <a:t> та </a:t>
            </a:r>
            <a:r>
              <a:rPr lang="ru-RU" dirty="0" err="1"/>
              <a:t>виходу</a:t>
            </a:r>
            <a:r>
              <a:rPr lang="ru-RU" dirty="0"/>
              <a:t> з ладу фурм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: </a:t>
            </a:r>
            <a:r>
              <a:rPr lang="ru-RU" i="1" dirty="0" err="1"/>
              <a:t>тріщини</a:t>
            </a:r>
            <a:r>
              <a:rPr lang="ru-RU" i="1" dirty="0"/>
              <a:t>, </a:t>
            </a:r>
            <a:r>
              <a:rPr lang="ru-RU" i="1" dirty="0" err="1"/>
              <a:t>знос</a:t>
            </a:r>
            <a:r>
              <a:rPr lang="ru-RU" i="1" dirty="0"/>
              <a:t> і прогар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02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76044"/>
            <a:ext cx="10988615" cy="62972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узяти</a:t>
            </a:r>
            <a:r>
              <a:rPr lang="ru-RU" dirty="0"/>
              <a:t> </a:t>
            </a:r>
            <a:r>
              <a:rPr lang="ru-RU" dirty="0" err="1"/>
              <a:t>стандартну</a:t>
            </a:r>
            <a:r>
              <a:rPr lang="ru-RU" dirty="0"/>
              <a:t> </a:t>
            </a:r>
            <a:r>
              <a:rPr lang="ru-RU" dirty="0" err="1"/>
              <a:t>конструкцію</a:t>
            </a:r>
            <a:r>
              <a:rPr lang="ru-RU" dirty="0"/>
              <a:t> </a:t>
            </a:r>
            <a:r>
              <a:rPr lang="ru-RU" dirty="0" err="1"/>
              <a:t>фурми</a:t>
            </a:r>
            <a:r>
              <a:rPr lang="ru-RU" dirty="0"/>
              <a:t> за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(основу),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сформулювати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заходи по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тепла: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теплоізоляції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- установка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екранів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мідним</a:t>
            </a:r>
            <a:r>
              <a:rPr lang="ru-RU" dirty="0"/>
              <a:t> </a:t>
            </a:r>
            <a:r>
              <a:rPr lang="ru-RU" dirty="0" err="1"/>
              <a:t>внутрішнім</a:t>
            </a:r>
            <a:r>
              <a:rPr lang="ru-RU" dirty="0"/>
              <a:t> конусом і потоком </a:t>
            </a:r>
            <a:r>
              <a:rPr lang="ru-RU" dirty="0" err="1"/>
              <a:t>нагрітого</a:t>
            </a:r>
            <a:r>
              <a:rPr lang="ru-RU" dirty="0"/>
              <a:t> газу;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футерування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конуса </a:t>
            </a:r>
            <a:r>
              <a:rPr lang="ru-RU" dirty="0" err="1"/>
              <a:t>теплоізоляційними</a:t>
            </a:r>
            <a:r>
              <a:rPr lang="ru-RU" dirty="0"/>
              <a:t> </a:t>
            </a:r>
            <a:r>
              <a:rPr lang="ru-RU" dirty="0" err="1"/>
              <a:t>покриттями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футерування</a:t>
            </a:r>
            <a:r>
              <a:rPr lang="ru-RU" dirty="0"/>
              <a:t> і установка </a:t>
            </a:r>
            <a:r>
              <a:rPr lang="ru-RU" dirty="0" err="1"/>
              <a:t>екранів</a:t>
            </a:r>
            <a:r>
              <a:rPr lang="ru-RU" dirty="0"/>
              <a:t>. </a:t>
            </a:r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запропоновано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вдосконалених</a:t>
            </a:r>
            <a:r>
              <a:rPr lang="ru-RU" dirty="0"/>
              <a:t> </a:t>
            </a:r>
            <a:r>
              <a:rPr lang="ru-RU" dirty="0" err="1"/>
              <a:t>повітряних</a:t>
            </a:r>
            <a:r>
              <a:rPr lang="ru-RU" dirty="0"/>
              <a:t> фурм для </a:t>
            </a:r>
            <a:r>
              <a:rPr lang="ru-RU" dirty="0" err="1"/>
              <a:t>освоєння</a:t>
            </a:r>
            <a:r>
              <a:rPr lang="ru-RU" dirty="0"/>
              <a:t> на </a:t>
            </a:r>
            <a:r>
              <a:rPr lang="ru-RU" dirty="0" err="1"/>
              <a:t>доменних</a:t>
            </a:r>
            <a:r>
              <a:rPr lang="ru-RU" dirty="0"/>
              <a:t> печах: </a:t>
            </a:r>
          </a:p>
          <a:p>
            <a:pPr algn="just"/>
            <a:r>
              <a:rPr lang="ru-RU" dirty="0"/>
              <a:t>- фурма з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охолоджуваним</a:t>
            </a:r>
            <a:r>
              <a:rPr lang="ru-RU" dirty="0"/>
              <a:t> носком (рис.); </a:t>
            </a:r>
          </a:p>
          <a:p>
            <a:pPr algn="just"/>
            <a:r>
              <a:rPr lang="ru-RU" dirty="0"/>
              <a:t>- фурма з прямим </a:t>
            </a:r>
            <a:r>
              <a:rPr lang="ru-RU" dirty="0" err="1"/>
              <a:t>розпиленням</a:t>
            </a:r>
            <a:r>
              <a:rPr lang="ru-RU" dirty="0"/>
              <a:t> газу та </a:t>
            </a:r>
            <a:r>
              <a:rPr lang="ru-RU" dirty="0" err="1"/>
              <a:t>поліпшеним</a:t>
            </a:r>
            <a:r>
              <a:rPr lang="ru-RU" dirty="0"/>
              <a:t> </a:t>
            </a:r>
            <a:r>
              <a:rPr lang="ru-RU" dirty="0" err="1"/>
              <a:t>водяним</a:t>
            </a:r>
            <a:r>
              <a:rPr lang="ru-RU" dirty="0"/>
              <a:t> </a:t>
            </a:r>
            <a:r>
              <a:rPr lang="ru-RU" dirty="0" err="1"/>
              <a:t>охолодженням</a:t>
            </a:r>
            <a:r>
              <a:rPr lang="ru-RU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ru-RU" dirty="0" err="1"/>
              <a:t>Перспективним</a:t>
            </a:r>
            <a:r>
              <a:rPr lang="ru-RU" dirty="0"/>
              <a:t> способом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критичним</a:t>
            </a:r>
            <a:r>
              <a:rPr lang="ru-RU" dirty="0"/>
              <a:t> </a:t>
            </a:r>
            <a:r>
              <a:rPr lang="ru-RU" dirty="0" err="1"/>
              <a:t>тепловим</a:t>
            </a:r>
            <a:r>
              <a:rPr lang="ru-RU" dirty="0"/>
              <a:t> </a:t>
            </a:r>
            <a:r>
              <a:rPr lang="ru-RU" dirty="0" err="1"/>
              <a:t>навантаженням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покриттів</a:t>
            </a:r>
            <a:r>
              <a:rPr lang="ru-RU" dirty="0"/>
              <a:t> на </a:t>
            </a:r>
            <a:r>
              <a:rPr lang="ru-RU" dirty="0" err="1"/>
              <a:t>робочій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фурми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745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0717"/>
            <a:ext cx="10962736" cy="6150634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/>
              <a:t>Перспективні</a:t>
            </a:r>
            <a:r>
              <a:rPr lang="ru-RU" i="1" dirty="0"/>
              <a:t> </a:t>
            </a:r>
            <a:r>
              <a:rPr lang="ru-RU" i="1" dirty="0" err="1"/>
              <a:t>напрями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відновлювальних</a:t>
            </a:r>
            <a:r>
              <a:rPr lang="ru-RU" i="1" dirty="0"/>
              <a:t> </a:t>
            </a:r>
            <a:r>
              <a:rPr lang="ru-RU" i="1" dirty="0" err="1"/>
              <a:t>технологій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/>
              <a:t>великих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капіталоємності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 </a:t>
            </a:r>
            <a:r>
              <a:rPr lang="ru-RU" dirty="0" err="1"/>
              <a:t>металургійна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інерційна</a:t>
            </a:r>
            <a:r>
              <a:rPr lang="ru-RU" dirty="0"/>
              <a:t> і слабо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й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агрегати</a:t>
            </a:r>
            <a:r>
              <a:rPr lang="ru-RU" dirty="0"/>
              <a:t>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удосконалювання</a:t>
            </a:r>
            <a:r>
              <a:rPr lang="ru-RU" dirty="0"/>
              <a:t> давно </a:t>
            </a:r>
            <a:r>
              <a:rPr lang="ru-RU" dirty="0" err="1"/>
              <a:t>відомих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та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. Так,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й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на </a:t>
            </a:r>
            <a:r>
              <a:rPr lang="ru-RU" dirty="0" err="1"/>
              <a:t>вуглецевотермічному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відновленні</a:t>
            </a:r>
            <a:r>
              <a:rPr lang="ru-RU" dirty="0"/>
              <a:t>, яке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засвоєне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3500 </a:t>
            </a:r>
            <a:r>
              <a:rPr lang="ru-RU" dirty="0" err="1"/>
              <a:t>років</a:t>
            </a:r>
            <a:r>
              <a:rPr lang="ru-RU" dirty="0"/>
              <a:t> тому, 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рідкої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– на </a:t>
            </a:r>
            <a:r>
              <a:rPr lang="ru-RU" dirty="0" err="1"/>
              <a:t>виділенні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оксидації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киснем, яке </a:t>
            </a:r>
            <a:r>
              <a:rPr lang="ru-RU" dirty="0" err="1"/>
              <a:t>встановив</a:t>
            </a:r>
            <a:r>
              <a:rPr lang="ru-RU" dirty="0"/>
              <a:t> </a:t>
            </a:r>
            <a:r>
              <a:rPr lang="ru-RU" dirty="0" err="1"/>
              <a:t>півтора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тому </a:t>
            </a:r>
            <a:r>
              <a:rPr lang="ru-RU" dirty="0" err="1"/>
              <a:t>Г.Бессемер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же </a:t>
            </a:r>
            <a:r>
              <a:rPr lang="ru-RU" dirty="0" err="1"/>
              <a:t>запропонував</a:t>
            </a:r>
            <a:r>
              <a:rPr lang="ru-RU" dirty="0"/>
              <a:t> і «</a:t>
            </a:r>
            <a:r>
              <a:rPr lang="ru-RU" dirty="0" err="1"/>
              <a:t>беззливкове</a:t>
            </a:r>
            <a:r>
              <a:rPr lang="ru-RU" dirty="0"/>
              <a:t> </a:t>
            </a:r>
            <a:r>
              <a:rPr lang="ru-RU" dirty="0" err="1"/>
              <a:t>вальцювання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безперервне</a:t>
            </a:r>
            <a:r>
              <a:rPr lang="ru-RU" dirty="0"/>
              <a:t> </a:t>
            </a:r>
            <a:r>
              <a:rPr lang="ru-RU" dirty="0" err="1"/>
              <a:t>розливання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</a:t>
            </a:r>
            <a:r>
              <a:rPr lang="ru-RU" dirty="0" err="1"/>
              <a:t>Понад</a:t>
            </a:r>
            <a:r>
              <a:rPr lang="ru-RU" dirty="0"/>
              <a:t> 100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й </a:t>
            </a:r>
            <a:r>
              <a:rPr lang="ru-RU" dirty="0" err="1"/>
              <a:t>електрометалургії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81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9177"/>
            <a:ext cx="11014494" cy="6392174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/>
              <a:t>Недоліки</a:t>
            </a:r>
            <a:r>
              <a:rPr lang="ru-RU" i="1" dirty="0"/>
              <a:t> </a:t>
            </a:r>
            <a:r>
              <a:rPr lang="ru-RU" i="1" dirty="0" err="1"/>
              <a:t>сучасної</a:t>
            </a:r>
            <a:r>
              <a:rPr lang="ru-RU" i="1" dirty="0"/>
              <a:t> </a:t>
            </a:r>
            <a:r>
              <a:rPr lang="ru-RU" i="1" dirty="0" err="1"/>
              <a:t>технологічної</a:t>
            </a:r>
            <a:r>
              <a:rPr lang="ru-RU" i="1" dirty="0"/>
              <a:t> </a:t>
            </a:r>
            <a:r>
              <a:rPr lang="ru-RU" i="1" dirty="0" err="1"/>
              <a:t>схеми</a:t>
            </a:r>
            <a:r>
              <a:rPr lang="ru-RU" i="1" dirty="0"/>
              <a:t> </a:t>
            </a:r>
            <a:r>
              <a:rPr lang="ru-RU" i="1" dirty="0" err="1"/>
              <a:t>виробництва</a:t>
            </a:r>
            <a:r>
              <a:rPr lang="ru-RU" i="1" dirty="0"/>
              <a:t> </a:t>
            </a:r>
            <a:endParaRPr lang="ru-RU" dirty="0"/>
          </a:p>
          <a:p>
            <a:pPr algn="just"/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кінцевої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металургії</a:t>
            </a:r>
            <a:r>
              <a:rPr lang="ru-RU" dirty="0"/>
              <a:t> – </a:t>
            </a:r>
            <a:r>
              <a:rPr lang="ru-RU" dirty="0" err="1"/>
              <a:t>сталевих</a:t>
            </a:r>
            <a:r>
              <a:rPr lang="ru-RU" dirty="0"/>
              <a:t> заготовок та </a:t>
            </a:r>
            <a:r>
              <a:rPr lang="ru-RU" dirty="0" err="1"/>
              <a:t>виробів</a:t>
            </a:r>
            <a:r>
              <a:rPr lang="ru-RU" dirty="0"/>
              <a:t> –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двостадійною</a:t>
            </a:r>
            <a:r>
              <a:rPr lang="ru-RU" dirty="0"/>
              <a:t> (</a:t>
            </a:r>
            <a:r>
              <a:rPr lang="ru-RU" dirty="0" err="1"/>
              <a:t>чавун</a:t>
            </a:r>
            <a:r>
              <a:rPr lang="ru-RU" dirty="0"/>
              <a:t> → сталь) схемою та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: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феросплавів</a:t>
            </a:r>
            <a:r>
              <a:rPr lang="ru-RU" dirty="0"/>
              <a:t>,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розливання</a:t>
            </a:r>
            <a:r>
              <a:rPr lang="ru-RU" dirty="0"/>
              <a:t> й </a:t>
            </a:r>
            <a:r>
              <a:rPr lang="ru-RU" dirty="0" err="1"/>
              <a:t>вальцювання</a:t>
            </a:r>
            <a:r>
              <a:rPr lang="ru-RU" dirty="0"/>
              <a:t> </a:t>
            </a:r>
            <a:r>
              <a:rPr lang="ru-RU" dirty="0" err="1"/>
              <a:t>сталевих</a:t>
            </a:r>
            <a:r>
              <a:rPr lang="ru-RU" dirty="0"/>
              <a:t> </a:t>
            </a:r>
            <a:r>
              <a:rPr lang="ru-RU" dirty="0" err="1"/>
              <a:t>зливків</a:t>
            </a:r>
            <a:r>
              <a:rPr lang="ru-RU" dirty="0"/>
              <a:t> з </a:t>
            </a:r>
            <a:r>
              <a:rPr lang="ru-RU" dirty="0" err="1"/>
              <a:t>отриманням</a:t>
            </a:r>
            <a:r>
              <a:rPr lang="ru-RU" dirty="0"/>
              <a:t> заготовок та </a:t>
            </a:r>
            <a:r>
              <a:rPr lang="ru-RU" dirty="0" err="1"/>
              <a:t>виробів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термічної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величезними</a:t>
            </a:r>
            <a:r>
              <a:rPr lang="ru-RU" dirty="0"/>
              <a:t> </a:t>
            </a:r>
            <a:r>
              <a:rPr lang="ru-RU" dirty="0" err="1"/>
              <a:t>втратами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кристалізації</a:t>
            </a:r>
            <a:r>
              <a:rPr lang="ru-RU" dirty="0"/>
              <a:t>) </a:t>
            </a:r>
            <a:r>
              <a:rPr lang="ru-RU" dirty="0" err="1"/>
              <a:t>металу</a:t>
            </a:r>
            <a:r>
              <a:rPr lang="ru-RU" dirty="0"/>
              <a:t> у </a:t>
            </a:r>
            <a:r>
              <a:rPr lang="ru-RU" dirty="0" err="1"/>
              <a:t>кінці</a:t>
            </a:r>
            <a:r>
              <a:rPr lang="ru-RU" dirty="0"/>
              <a:t> одного циклу й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(</a:t>
            </a:r>
            <a:r>
              <a:rPr lang="ru-RU" dirty="0" err="1"/>
              <a:t>витоплювання</a:t>
            </a:r>
            <a:r>
              <a:rPr lang="ru-RU" dirty="0"/>
              <a:t>) – на початку </a:t>
            </a:r>
            <a:r>
              <a:rPr lang="ru-RU" dirty="0" err="1"/>
              <a:t>наступного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доводиться </a:t>
            </a:r>
            <a:r>
              <a:rPr lang="ru-RU" dirty="0" err="1"/>
              <a:t>нагрівати</a:t>
            </a:r>
            <a:r>
              <a:rPr lang="ru-RU" dirty="0"/>
              <a:t> та </a:t>
            </a:r>
            <a:r>
              <a:rPr lang="ru-RU" dirty="0" err="1"/>
              <a:t>топити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метал, але і </a:t>
            </a:r>
            <a:r>
              <a:rPr lang="ru-RU" dirty="0" err="1"/>
              <a:t>доменні</a:t>
            </a:r>
            <a:r>
              <a:rPr lang="ru-RU" dirty="0"/>
              <a:t>, </a:t>
            </a:r>
            <a:r>
              <a:rPr lang="ru-RU" dirty="0" err="1"/>
              <a:t>феросплавні</a:t>
            </a:r>
            <a:r>
              <a:rPr lang="ru-RU" dirty="0"/>
              <a:t> та </a:t>
            </a:r>
            <a:r>
              <a:rPr lang="ru-RU" dirty="0" err="1"/>
              <a:t>сталетопильні</a:t>
            </a:r>
            <a:r>
              <a:rPr lang="ru-RU" dirty="0"/>
              <a:t> шлаки,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видалення</a:t>
            </a:r>
            <a:r>
              <a:rPr lang="ru-RU" dirty="0"/>
              <a:t> з </a:t>
            </a:r>
            <a:r>
              <a:rPr lang="ru-RU" dirty="0" err="1"/>
              <a:t>металу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471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5660"/>
            <a:ext cx="11100758" cy="64525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Більш</a:t>
            </a:r>
            <a:r>
              <a:rPr lang="ru-RU" dirty="0"/>
              <a:t> того, у </a:t>
            </a:r>
            <a:r>
              <a:rPr lang="ru-RU" dirty="0" err="1"/>
              <a:t>рудновідновлювальних</a:t>
            </a:r>
            <a:r>
              <a:rPr lang="ru-RU" dirty="0"/>
              <a:t> агрегатах </a:t>
            </a:r>
            <a:r>
              <a:rPr lang="ru-RU" dirty="0" err="1"/>
              <a:t>кисень</a:t>
            </a:r>
            <a:r>
              <a:rPr lang="ru-RU" dirty="0"/>
              <a:t> </a:t>
            </a:r>
            <a:r>
              <a:rPr lang="ru-RU" dirty="0" err="1"/>
              <a:t>рудних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видаляють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метал </a:t>
            </a:r>
            <a:r>
              <a:rPr lang="ru-RU" dirty="0" err="1"/>
              <a:t>насичується</a:t>
            </a:r>
            <a:r>
              <a:rPr lang="ru-RU" dirty="0"/>
              <a:t> на </a:t>
            </a:r>
            <a:r>
              <a:rPr lang="ru-RU" dirty="0" err="1"/>
              <a:t>вуглець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карбіди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чавун</a:t>
            </a:r>
            <a:r>
              <a:rPr lang="ru-RU" dirty="0"/>
              <a:t> та </a:t>
            </a:r>
            <a:r>
              <a:rPr lang="ru-RU" dirty="0" err="1"/>
              <a:t>вуглецеві</a:t>
            </a:r>
            <a:r>
              <a:rPr lang="ru-RU" dirty="0"/>
              <a:t> </a:t>
            </a:r>
            <a:r>
              <a:rPr lang="ru-RU" dirty="0" err="1"/>
              <a:t>феросплави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з метою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на сталь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продувають</a:t>
            </a:r>
            <a:r>
              <a:rPr lang="ru-RU" dirty="0"/>
              <a:t> киснем. Але, </a:t>
            </a:r>
            <a:r>
              <a:rPr lang="ru-RU" dirty="0" err="1"/>
              <a:t>окислюючи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й </a:t>
            </a:r>
            <a:r>
              <a:rPr lang="ru-RU" dirty="0" err="1"/>
              <a:t>феросплавів</a:t>
            </a:r>
            <a:r>
              <a:rPr lang="ru-RU" dirty="0"/>
              <a:t>, метал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насичують</a:t>
            </a:r>
            <a:r>
              <a:rPr lang="ru-RU" dirty="0"/>
              <a:t> киснем.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окисленого</a:t>
            </a:r>
            <a:r>
              <a:rPr lang="ru-RU" dirty="0"/>
              <a:t> </a:t>
            </a:r>
            <a:r>
              <a:rPr lang="ru-RU" dirty="0" err="1"/>
              <a:t>сталевого</a:t>
            </a:r>
            <a:r>
              <a:rPr lang="ru-RU" dirty="0"/>
              <a:t> </a:t>
            </a:r>
            <a:r>
              <a:rPr lang="ru-RU" dirty="0" err="1"/>
              <a:t>напівпродукту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 </a:t>
            </a:r>
            <a:r>
              <a:rPr lang="ru-RU" dirty="0" err="1"/>
              <a:t>видаляють</a:t>
            </a:r>
            <a:r>
              <a:rPr lang="ru-RU" dirty="0"/>
              <a:t> в агрегатах </a:t>
            </a:r>
            <a:r>
              <a:rPr lang="ru-RU" dirty="0" err="1"/>
              <a:t>позапічної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для </a:t>
            </a:r>
            <a:r>
              <a:rPr lang="ru-RU" dirty="0" err="1"/>
              <a:t>розкислення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явно </a:t>
            </a:r>
            <a:r>
              <a:rPr lang="ru-RU" dirty="0" err="1"/>
              <a:t>нелогічна</a:t>
            </a:r>
            <a:r>
              <a:rPr lang="ru-RU" dirty="0"/>
              <a:t> схема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послідовного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ряду </a:t>
            </a:r>
            <a:r>
              <a:rPr lang="ru-RU" dirty="0" err="1"/>
              <a:t>крупних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великих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, </a:t>
            </a:r>
            <a:r>
              <a:rPr lang="ru-RU" dirty="0" err="1"/>
              <a:t>невиправданих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існуюча</a:t>
            </a:r>
            <a:r>
              <a:rPr lang="ru-RU" dirty="0"/>
              <a:t> </a:t>
            </a:r>
            <a:r>
              <a:rPr lang="ru-RU" dirty="0" err="1"/>
              <a:t>двостадійна</a:t>
            </a:r>
            <a:r>
              <a:rPr lang="ru-RU" dirty="0"/>
              <a:t> </a:t>
            </a:r>
            <a:r>
              <a:rPr lang="ru-RU" dirty="0" err="1"/>
              <a:t>технологічна</a:t>
            </a:r>
            <a:r>
              <a:rPr lang="ru-RU" dirty="0"/>
              <a:t> схема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та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пірометалургійні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безумовно</a:t>
            </a:r>
            <a:r>
              <a:rPr lang="ru-RU" dirty="0"/>
              <a:t>, не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визнаних</a:t>
            </a:r>
            <a:r>
              <a:rPr lang="ru-RU" dirty="0"/>
              <a:t> </a:t>
            </a:r>
            <a:r>
              <a:rPr lang="ru-RU" dirty="0" err="1"/>
              <a:t>пріоритетними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: 1)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; 2) </a:t>
            </a:r>
            <a:r>
              <a:rPr lang="ru-RU" dirty="0" err="1"/>
              <a:t>ресурсозбереження</a:t>
            </a:r>
            <a:r>
              <a:rPr lang="ru-RU" dirty="0"/>
              <a:t>; 3) </a:t>
            </a:r>
            <a:r>
              <a:rPr lang="ru-RU" dirty="0" err="1"/>
              <a:t>енергозбереження</a:t>
            </a:r>
            <a:r>
              <a:rPr lang="ru-RU" dirty="0"/>
              <a:t>; 4) </a:t>
            </a:r>
            <a:r>
              <a:rPr lang="ru-RU" dirty="0" err="1"/>
              <a:t>екології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металургійні</a:t>
            </a:r>
            <a:r>
              <a:rPr lang="ru-RU" dirty="0"/>
              <a:t> </a:t>
            </a:r>
            <a:r>
              <a:rPr lang="ru-RU" dirty="0" err="1"/>
              <a:t>агрегати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доменна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багатовікового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незначний</a:t>
            </a:r>
            <a:r>
              <a:rPr lang="ru-RU" dirty="0"/>
              <a:t> резерв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удосконалення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й до </a:t>
            </a:r>
            <a:r>
              <a:rPr lang="ru-RU" dirty="0" err="1"/>
              <a:t>сталетопних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. Не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німецький</a:t>
            </a:r>
            <a:r>
              <a:rPr lang="ru-RU" dirty="0"/>
              <a:t> концерн «Сименс ФАІ», один з </a:t>
            </a:r>
            <a:r>
              <a:rPr lang="ru-RU" dirty="0" err="1"/>
              <a:t>головних</a:t>
            </a:r>
            <a:r>
              <a:rPr lang="ru-RU" dirty="0"/>
              <a:t> у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дугових</a:t>
            </a:r>
            <a:r>
              <a:rPr lang="ru-RU" dirty="0"/>
              <a:t> </a:t>
            </a:r>
            <a:r>
              <a:rPr lang="ru-RU" dirty="0" err="1"/>
              <a:t>сталетопних</a:t>
            </a:r>
            <a:r>
              <a:rPr lang="ru-RU" dirty="0"/>
              <a:t> печей,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розроблених</a:t>
            </a:r>
            <a:r>
              <a:rPr lang="ru-RU" dirty="0"/>
              <a:t> печей назвав печами </a:t>
            </a:r>
            <a:r>
              <a:rPr lang="en-US" i="1" dirty="0"/>
              <a:t>Ultimate </a:t>
            </a:r>
            <a:r>
              <a:rPr lang="en-US" dirty="0"/>
              <a:t>– «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».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864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57200"/>
            <a:ext cx="10902351" cy="6400800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/>
              <a:t>Необхідність</a:t>
            </a:r>
            <a:r>
              <a:rPr lang="ru-RU" i="1" dirty="0"/>
              <a:t> </a:t>
            </a:r>
            <a:r>
              <a:rPr lang="ru-RU" i="1" dirty="0" err="1"/>
              <a:t>інноваційних</a:t>
            </a:r>
            <a:r>
              <a:rPr lang="ru-RU" i="1" dirty="0"/>
              <a:t> </a:t>
            </a:r>
            <a:r>
              <a:rPr lang="ru-RU" i="1" dirty="0" err="1"/>
              <a:t>відновлювальних</a:t>
            </a:r>
            <a:r>
              <a:rPr lang="ru-RU" i="1" dirty="0"/>
              <a:t> </a:t>
            </a:r>
            <a:r>
              <a:rPr lang="ru-RU" i="1" dirty="0" err="1"/>
              <a:t>технологій</a:t>
            </a:r>
            <a:r>
              <a:rPr lang="ru-RU" i="1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відновлювальні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орієнтовані</a:t>
            </a:r>
            <a:r>
              <a:rPr lang="ru-RU" dirty="0"/>
              <a:t> на </a:t>
            </a:r>
            <a:r>
              <a:rPr lang="ru-RU" dirty="0" err="1"/>
              <a:t>переробку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монометалевої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залізної</a:t>
            </a:r>
            <a:r>
              <a:rPr lang="ru-RU" dirty="0"/>
              <a:t>, </a:t>
            </a:r>
            <a:r>
              <a:rPr lang="ru-RU" dirty="0" err="1"/>
              <a:t>руди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та </a:t>
            </a:r>
            <a:r>
              <a:rPr lang="ru-RU" dirty="0" err="1"/>
              <a:t>легкодоступної</a:t>
            </a:r>
            <a:r>
              <a:rPr lang="ru-RU" dirty="0"/>
              <a:t> </a:t>
            </a:r>
            <a:r>
              <a:rPr lang="ru-RU" dirty="0" err="1"/>
              <a:t>залізної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вичерпуються</a:t>
            </a:r>
            <a:r>
              <a:rPr lang="ru-RU" dirty="0"/>
              <a:t>,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чим</a:t>
            </a:r>
            <a:r>
              <a:rPr lang="ru-RU" dirty="0"/>
              <a:t> в усе </a:t>
            </a:r>
            <a:r>
              <a:rPr lang="ru-RU" dirty="0" err="1"/>
              <a:t>більших</a:t>
            </a:r>
            <a:r>
              <a:rPr lang="ru-RU" dirty="0"/>
              <a:t> масштабах </a:t>
            </a:r>
            <a:r>
              <a:rPr lang="ru-RU" dirty="0" err="1"/>
              <a:t>залізо</a:t>
            </a:r>
            <a:r>
              <a:rPr lang="ru-RU" dirty="0"/>
              <a:t> доводиться </a:t>
            </a:r>
            <a:r>
              <a:rPr lang="ru-RU" dirty="0" err="1"/>
              <a:t>здобувати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зв’язане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з киснем, а й з </a:t>
            </a:r>
            <a:r>
              <a:rPr lang="ru-RU" dirty="0" err="1"/>
              <a:t>іонами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таких,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відновлюються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магнію</a:t>
            </a:r>
            <a:r>
              <a:rPr lang="ru-RU" dirty="0"/>
              <a:t>, </a:t>
            </a:r>
            <a:r>
              <a:rPr lang="ru-RU" dirty="0" err="1"/>
              <a:t>алюмінію</a:t>
            </a:r>
            <a:r>
              <a:rPr lang="ru-RU" dirty="0"/>
              <a:t>, титану, хрому, </a:t>
            </a:r>
            <a:r>
              <a:rPr lang="ru-RU" dirty="0" err="1"/>
              <a:t>тощо</a:t>
            </a:r>
            <a:r>
              <a:rPr lang="ru-RU" dirty="0"/>
              <a:t>).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доводиться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нетрадиційної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у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технологіях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потрібних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та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техніко-економічних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694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65826"/>
            <a:ext cx="10910977" cy="60384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селективне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та </a:t>
            </a:r>
            <a:r>
              <a:rPr lang="ru-RU" dirty="0" err="1"/>
              <a:t>видобування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з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без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витоплення</a:t>
            </a:r>
            <a:r>
              <a:rPr lang="ru-RU" dirty="0"/>
              <a:t> дозволить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проблем </a:t>
            </a:r>
            <a:r>
              <a:rPr lang="ru-RU" dirty="0" err="1"/>
              <a:t>металургії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1) </a:t>
            </a:r>
            <a:r>
              <a:rPr lang="ru-RU" dirty="0" err="1"/>
              <a:t>сировинну</a:t>
            </a:r>
            <a:r>
              <a:rPr lang="ru-RU" dirty="0"/>
              <a:t> –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колосальних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використовуваної</a:t>
            </a:r>
            <a:r>
              <a:rPr lang="ru-RU" dirty="0"/>
              <a:t>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2) </a:t>
            </a:r>
            <a:r>
              <a:rPr lang="ru-RU" dirty="0" err="1"/>
              <a:t>енергозбереження</a:t>
            </a:r>
            <a:r>
              <a:rPr lang="ru-RU" dirty="0"/>
              <a:t> –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витоплення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та </a:t>
            </a:r>
            <a:r>
              <a:rPr lang="ru-RU" dirty="0" err="1"/>
              <a:t>шлаків</a:t>
            </a:r>
            <a:r>
              <a:rPr lang="ru-RU" dirty="0"/>
              <a:t>,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циклу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до </a:t>
            </a:r>
            <a:r>
              <a:rPr lang="ru-RU" dirty="0" err="1"/>
              <a:t>виробу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3) </a:t>
            </a:r>
            <a:r>
              <a:rPr lang="ru-RU" dirty="0" err="1"/>
              <a:t>ресурсозбереження</a:t>
            </a:r>
            <a:r>
              <a:rPr lang="ru-RU" dirty="0"/>
              <a:t> –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різкого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витраченого</a:t>
            </a:r>
            <a:r>
              <a:rPr lang="ru-RU" dirty="0"/>
              <a:t> </a:t>
            </a:r>
            <a:r>
              <a:rPr lang="ru-RU" dirty="0" err="1"/>
              <a:t>коксівного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шлакоутворюючих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вогнетривів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4) </a:t>
            </a:r>
            <a:r>
              <a:rPr lang="ru-RU" dirty="0" err="1"/>
              <a:t>природоохоронну</a:t>
            </a:r>
            <a:r>
              <a:rPr lang="ru-RU" dirty="0"/>
              <a:t> –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різкого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(</a:t>
            </a:r>
            <a:r>
              <a:rPr lang="ru-RU" dirty="0" err="1"/>
              <a:t>шлаків</a:t>
            </a:r>
            <a:r>
              <a:rPr lang="ru-RU" dirty="0"/>
              <a:t> та </a:t>
            </a:r>
            <a:r>
              <a:rPr lang="ru-RU" dirty="0" err="1"/>
              <a:t>шлакових</a:t>
            </a:r>
            <a:r>
              <a:rPr lang="ru-RU" dirty="0"/>
              <a:t> </a:t>
            </a:r>
            <a:r>
              <a:rPr lang="ru-RU" dirty="0" err="1"/>
              <a:t>звалищ</a:t>
            </a:r>
            <a:r>
              <a:rPr lang="ru-RU" dirty="0"/>
              <a:t>),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у </a:t>
            </a:r>
            <a:r>
              <a:rPr lang="ru-RU" dirty="0" err="1"/>
              <a:t>коксохімічному</a:t>
            </a:r>
            <a:r>
              <a:rPr lang="ru-RU" dirty="0"/>
              <a:t>, </a:t>
            </a:r>
            <a:r>
              <a:rPr lang="ru-RU" dirty="0" err="1"/>
              <a:t>агломераційному</a:t>
            </a:r>
            <a:r>
              <a:rPr lang="ru-RU" dirty="0"/>
              <a:t>, доменному, конвертерному, </a:t>
            </a:r>
            <a:r>
              <a:rPr lang="ru-RU" dirty="0" err="1"/>
              <a:t>феросплавному</a:t>
            </a:r>
            <a:r>
              <a:rPr lang="ru-RU" dirty="0"/>
              <a:t> </a:t>
            </a:r>
            <a:r>
              <a:rPr lang="ru-RU" dirty="0" err="1"/>
              <a:t>виробництвах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5) </a:t>
            </a:r>
            <a:r>
              <a:rPr lang="ru-RU" dirty="0" err="1"/>
              <a:t>економічну</a:t>
            </a:r>
            <a:r>
              <a:rPr lang="ru-RU" dirty="0"/>
              <a:t> –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коксохімічного</a:t>
            </a:r>
            <a:r>
              <a:rPr lang="ru-RU" dirty="0"/>
              <a:t>, </a:t>
            </a:r>
            <a:r>
              <a:rPr lang="ru-RU" dirty="0" err="1"/>
              <a:t>аглодоменного</a:t>
            </a:r>
            <a:r>
              <a:rPr lang="ru-RU" dirty="0"/>
              <a:t>, конвертерного </a:t>
            </a:r>
            <a:r>
              <a:rPr lang="ru-RU" dirty="0" err="1"/>
              <a:t>виробництв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унікального</a:t>
            </a:r>
            <a:r>
              <a:rPr lang="ru-RU" dirty="0"/>
              <a:t> й дорогого </a:t>
            </a:r>
            <a:r>
              <a:rPr lang="ru-RU" dirty="0" err="1"/>
              <a:t>устаткування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6</a:t>
            </a:r>
            <a:r>
              <a:rPr lang="ru-RU" dirty="0"/>
              <a:t>) </a:t>
            </a:r>
            <a:r>
              <a:rPr lang="ru-RU" dirty="0" err="1"/>
              <a:t>кадрову</a:t>
            </a:r>
            <a:r>
              <a:rPr lang="ru-RU" dirty="0"/>
              <a:t> –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різкого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числа </a:t>
            </a:r>
            <a:r>
              <a:rPr lang="ru-RU" dirty="0" err="1"/>
              <a:t>переробів</a:t>
            </a:r>
            <a:r>
              <a:rPr lang="ru-RU" dirty="0"/>
              <a:t>,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й </a:t>
            </a:r>
            <a:r>
              <a:rPr lang="ru-RU" dirty="0" err="1"/>
              <a:t>докорінного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умов </a:t>
            </a:r>
            <a:r>
              <a:rPr lang="ru-RU" dirty="0" err="1"/>
              <a:t>праці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0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22694"/>
            <a:ext cx="10954109" cy="6314536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розповсюдженою</a:t>
            </a:r>
            <a:r>
              <a:rPr lang="ru-RU" dirty="0"/>
              <a:t> є </a:t>
            </a:r>
            <a:r>
              <a:rPr lang="ru-RU" dirty="0" err="1"/>
              <a:t>технологічна</a:t>
            </a:r>
            <a:r>
              <a:rPr lang="ru-RU" dirty="0"/>
              <a:t> схема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залізовмісних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до </a:t>
            </a:r>
            <a:r>
              <a:rPr lang="ru-RU" dirty="0" err="1"/>
              <a:t>утилізації</a:t>
            </a:r>
            <a:r>
              <a:rPr lang="ru-RU" dirty="0"/>
              <a:t> шляхом </a:t>
            </a:r>
            <a:r>
              <a:rPr lang="ru-RU" dirty="0" err="1"/>
              <a:t>змішування</a:t>
            </a:r>
            <a:r>
              <a:rPr lang="ru-RU" dirty="0"/>
              <a:t> й </a:t>
            </a:r>
            <a:r>
              <a:rPr lang="ru-RU" dirty="0" err="1"/>
              <a:t>усереднення</a:t>
            </a:r>
            <a:r>
              <a:rPr lang="ru-RU" dirty="0"/>
              <a:t> сухих </a:t>
            </a:r>
            <a:r>
              <a:rPr lang="ru-RU" dirty="0" err="1"/>
              <a:t>відходів</a:t>
            </a:r>
            <a:r>
              <a:rPr lang="ru-RU" dirty="0"/>
              <a:t> з </a:t>
            </a:r>
            <a:r>
              <a:rPr lang="ru-RU" dirty="0" err="1"/>
              <a:t>вологими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озернення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Разом </a:t>
            </a:r>
            <a:r>
              <a:rPr lang="ru-RU" dirty="0"/>
              <a:t>з </a:t>
            </a:r>
            <a:r>
              <a:rPr lang="ru-RU" dirty="0" err="1"/>
              <a:t>викладеними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схемами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металургійного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трубчастої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 для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en-US" dirty="0"/>
              <a:t>FASTMET®, ITmk3®. </a:t>
            </a:r>
            <a:endParaRPr lang="uk-UA" dirty="0" smtClean="0"/>
          </a:p>
          <a:p>
            <a:pPr algn="just"/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вказаних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усунути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обпалювально-відновного</a:t>
            </a:r>
            <a:r>
              <a:rPr lang="ru-RU" dirty="0"/>
              <a:t> комплексу (ОВК),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каскадним</a:t>
            </a:r>
            <a:r>
              <a:rPr lang="ru-RU" dirty="0"/>
              <a:t> </a:t>
            </a:r>
            <a:r>
              <a:rPr lang="ru-RU" dirty="0" err="1"/>
              <a:t>розташуванням</a:t>
            </a:r>
            <a:r>
              <a:rPr lang="ru-RU" dirty="0"/>
              <a:t> </a:t>
            </a:r>
            <a:r>
              <a:rPr lang="ru-RU" dirty="0" err="1"/>
              <a:t>агрегатів</a:t>
            </a:r>
            <a:r>
              <a:rPr lang="ru-RU" dirty="0"/>
              <a:t> по </a:t>
            </a:r>
            <a:r>
              <a:rPr lang="ru-RU" dirty="0" err="1"/>
              <a:t>сушінню</a:t>
            </a:r>
            <a:r>
              <a:rPr lang="ru-RU" dirty="0"/>
              <a:t>, </a:t>
            </a:r>
            <a:r>
              <a:rPr lang="ru-RU" dirty="0" err="1"/>
              <a:t>зміцненню</a:t>
            </a:r>
            <a:r>
              <a:rPr lang="ru-RU" dirty="0"/>
              <a:t>, </a:t>
            </a:r>
            <a:r>
              <a:rPr lang="ru-RU" dirty="0" err="1"/>
              <a:t>відновленню</a:t>
            </a:r>
            <a:r>
              <a:rPr lang="ru-RU" dirty="0"/>
              <a:t> і </a:t>
            </a:r>
            <a:r>
              <a:rPr lang="ru-RU" dirty="0" err="1"/>
              <a:t>охолоджуванню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і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з одного каскаду на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самоплив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конвеєрного</a:t>
            </a:r>
            <a:r>
              <a:rPr lang="ru-RU" dirty="0"/>
              <a:t> транспорту. Як </a:t>
            </a:r>
            <a:r>
              <a:rPr lang="ru-RU" dirty="0" err="1"/>
              <a:t>паливо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використане</a:t>
            </a:r>
            <a:r>
              <a:rPr lang="ru-RU" dirty="0"/>
              <a:t> як </a:t>
            </a:r>
            <a:r>
              <a:rPr lang="ru-RU" dirty="0" err="1"/>
              <a:t>газоподібне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, так і </a:t>
            </a:r>
            <a:r>
              <a:rPr lang="ru-RU" dirty="0" err="1"/>
              <a:t>нетрадиційні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тепла - СВЧ-</a:t>
            </a:r>
            <a:r>
              <a:rPr lang="ru-RU" dirty="0" err="1"/>
              <a:t>джерела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6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837" y="6086307"/>
            <a:ext cx="11023122" cy="785454"/>
          </a:xfrm>
        </p:spPr>
        <p:txBody>
          <a:bodyPr>
            <a:normAutofit/>
          </a:bodyPr>
          <a:lstStyle/>
          <a:p>
            <a:r>
              <a:rPr lang="ru-RU" i="1" dirty="0"/>
              <a:t>Рисунок - </a:t>
            </a:r>
            <a:r>
              <a:rPr lang="ru-RU" dirty="0" err="1"/>
              <a:t>Технологічна</a:t>
            </a:r>
            <a:r>
              <a:rPr lang="ru-RU" dirty="0"/>
              <a:t> схема </a:t>
            </a:r>
            <a:r>
              <a:rPr lang="ru-RU" dirty="0" err="1"/>
              <a:t>обпалювально-відновного</a:t>
            </a:r>
            <a:r>
              <a:rPr lang="ru-RU" dirty="0"/>
              <a:t> комплексу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574" y="82722"/>
            <a:ext cx="6495690" cy="57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77970"/>
            <a:ext cx="10979989" cy="6081622"/>
          </a:xfrm>
        </p:spPr>
        <p:txBody>
          <a:bodyPr/>
          <a:lstStyle/>
          <a:p>
            <a:pPr algn="just"/>
            <a:r>
              <a:rPr lang="ru-RU" dirty="0"/>
              <a:t>Таким чином,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i="1" dirty="0" err="1"/>
              <a:t>рециклінгу</a:t>
            </a:r>
            <a:r>
              <a:rPr lang="ru-RU" i="1" dirty="0"/>
              <a:t> </a:t>
            </a:r>
            <a:r>
              <a:rPr lang="ru-RU" i="1" dirty="0" err="1"/>
              <a:t>залізовміщуючих</a:t>
            </a:r>
            <a:r>
              <a:rPr lang="ru-RU" i="1" dirty="0"/>
              <a:t> </a:t>
            </a:r>
            <a:r>
              <a:rPr lang="ru-RU" i="1" dirty="0" err="1"/>
              <a:t>шламів</a:t>
            </a:r>
            <a:r>
              <a:rPr lang="ru-RU" i="1" dirty="0"/>
              <a:t> </a:t>
            </a:r>
            <a:r>
              <a:rPr lang="ru-RU" dirty="0" err="1"/>
              <a:t>обумовлений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відпрацьованих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окускування</a:t>
            </a:r>
            <a:r>
              <a:rPr lang="ru-RU" dirty="0"/>
              <a:t> </a:t>
            </a:r>
            <a:r>
              <a:rPr lang="ru-RU" dirty="0" err="1"/>
              <a:t>дисперсних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(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окатишів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брикетів</a:t>
            </a:r>
            <a:r>
              <a:rPr lang="ru-RU" dirty="0"/>
              <a:t>), </a:t>
            </a:r>
            <a:r>
              <a:rPr lang="ru-RU" dirty="0" err="1"/>
              <a:t>металізації</a:t>
            </a:r>
            <a:r>
              <a:rPr lang="ru-RU" dirty="0"/>
              <a:t> </a:t>
            </a:r>
            <a:r>
              <a:rPr lang="ru-RU" dirty="0" err="1"/>
              <a:t>окускованої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та </a:t>
            </a:r>
            <a:r>
              <a:rPr lang="ru-RU" dirty="0" err="1"/>
              <a:t>виплавки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 (у </a:t>
            </a:r>
            <a:r>
              <a:rPr lang="ru-RU" dirty="0" err="1"/>
              <a:t>доменних</a:t>
            </a:r>
            <a:r>
              <a:rPr lang="ru-RU" dirty="0"/>
              <a:t> печах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вагранках). </a:t>
            </a:r>
          </a:p>
          <a:p>
            <a:pPr algn="just"/>
            <a:r>
              <a:rPr lang="ru-RU" dirty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i="1" dirty="0"/>
              <a:t>три </a:t>
            </a:r>
            <a:r>
              <a:rPr lang="ru-RU" i="1" dirty="0" err="1"/>
              <a:t>способи</a:t>
            </a:r>
            <a:r>
              <a:rPr lang="ru-RU" i="1" dirty="0"/>
              <a:t> </a:t>
            </a:r>
            <a:r>
              <a:rPr lang="ru-RU" i="1" dirty="0" err="1"/>
              <a:t>окускування</a:t>
            </a:r>
            <a:r>
              <a:rPr lang="ru-RU" i="1" dirty="0"/>
              <a:t> </a:t>
            </a:r>
            <a:r>
              <a:rPr lang="ru-RU" dirty="0" err="1"/>
              <a:t>дрібних</a:t>
            </a:r>
            <a:r>
              <a:rPr lang="ru-RU" dirty="0"/>
              <a:t> руд, </a:t>
            </a:r>
            <a:r>
              <a:rPr lang="ru-RU" dirty="0" err="1"/>
              <a:t>концентратів</a:t>
            </a:r>
            <a:r>
              <a:rPr lang="ru-RU" dirty="0"/>
              <a:t> і </a:t>
            </a:r>
            <a:r>
              <a:rPr lang="ru-RU" dirty="0" err="1"/>
              <a:t>відходів</a:t>
            </a:r>
            <a:r>
              <a:rPr lang="ru-RU" dirty="0"/>
              <a:t>: </a:t>
            </a:r>
            <a:r>
              <a:rPr lang="ru-RU" i="1" dirty="0" err="1"/>
              <a:t>агломерація</a:t>
            </a:r>
            <a:r>
              <a:rPr lang="ru-RU" i="1" dirty="0"/>
              <a:t>, </a:t>
            </a:r>
            <a:r>
              <a:rPr lang="ru-RU" i="1" dirty="0" err="1"/>
              <a:t>грануляція</a:t>
            </a:r>
            <a:r>
              <a:rPr lang="ru-RU" i="1" dirty="0"/>
              <a:t> і </a:t>
            </a:r>
            <a:r>
              <a:rPr lang="ru-RU" i="1" dirty="0" err="1"/>
              <a:t>брикетування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40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8796</Words>
  <Application>Microsoft Office PowerPoint</Application>
  <PresentationFormat>Широкоэкранный</PresentationFormat>
  <Paragraphs>175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Times New Roman</vt:lpstr>
      <vt:lpstr>Тема Office</vt:lpstr>
      <vt:lpstr>6 Ресурсозбереження в аглодоменному переділі. Використання замінників первинної сировини та палива </vt:lpstr>
      <vt:lpstr>6.1 Брикетування колошникового пилу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Таблиця - Область застосування брикетів </vt:lpstr>
      <vt:lpstr>6.2 Використання пластикових відходів 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Перспективи впровадження технології застосування пластикових відходів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6.3 Використання замінників коксу та природного газу у доменній печі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Таблиця - Показники роботи доменних печей Європи та Китаю з використанням ПВП </vt:lpstr>
      <vt:lpstr>6.4 Удосконалення конструкцій та способи підвищення стійкості дуттьових фурм доменних печей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Ресурсозбереження в аглодоменному переділі. Використання замінників первинної сировини та палива</dc:title>
  <dc:creator>Metalurg</dc:creator>
  <cp:lastModifiedBy>Metalurg</cp:lastModifiedBy>
  <cp:revision>8</cp:revision>
  <dcterms:created xsi:type="dcterms:W3CDTF">2023-09-08T11:04:59Z</dcterms:created>
  <dcterms:modified xsi:type="dcterms:W3CDTF">2023-09-08T12:11:36Z</dcterms:modified>
</cp:coreProperties>
</file>