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58" r:id="rId4"/>
    <p:sldId id="259" r:id="rId5"/>
    <p:sldId id="260" r:id="rId6"/>
    <p:sldId id="263" r:id="rId7"/>
    <p:sldId id="262"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68" autoAdjust="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017816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37442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913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07.09.2020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4285384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07.09.2020</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440468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07.09.2020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484110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180882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37610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54206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A333D9A0-0FC3-4495-BDBD-5507D6DCBB3C}" type="datetimeFigureOut">
              <a:rPr lang="ru-RU" smtClean="0"/>
              <a:t>07.09.2020</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721782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A333D9A0-0FC3-4495-BDBD-5507D6DCBB3C}" type="datetimeFigureOut">
              <a:rPr lang="ru-RU" smtClean="0"/>
              <a:t>07.09.2020</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689331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A333D9A0-0FC3-4495-BDBD-5507D6DCBB3C}" type="datetimeFigureOut">
              <a:rPr lang="ru-RU" smtClean="0"/>
              <a:t>07.09.2020</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859583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A333D9A0-0FC3-4495-BDBD-5507D6DCBB3C}" type="datetimeFigureOut">
              <a:rPr lang="ru-RU" smtClean="0"/>
              <a:t>07.09.2020</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2895848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3D9A0-0FC3-4495-BDBD-5507D6DCBB3C}" type="datetimeFigureOut">
              <a:rPr lang="ru-RU" smtClean="0"/>
              <a:t>07.09.2020</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36917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07.09.2020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3720859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A333D9A0-0FC3-4495-BDBD-5507D6DCBB3C}" type="datetimeFigureOut">
              <a:rPr lang="ru-RU" smtClean="0"/>
              <a:t>07.09.2020</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F1679A-3F4C-46F9-8047-F057EE76CAA5}" type="slidenum">
              <a:rPr lang="ru-RU" smtClean="0"/>
              <a:t>‹#›</a:t>
            </a:fld>
            <a:endParaRPr lang="ru-RU"/>
          </a:p>
        </p:txBody>
      </p:sp>
    </p:spTree>
    <p:extLst>
      <p:ext uri="{BB962C8B-B14F-4D97-AF65-F5344CB8AC3E}">
        <p14:creationId xmlns:p14="http://schemas.microsoft.com/office/powerpoint/2010/main" val="171176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333D9A0-0FC3-4495-BDBD-5507D6DCBB3C}" type="datetimeFigureOut">
              <a:rPr lang="ru-RU" smtClean="0"/>
              <a:t>07.09.2020</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F1679A-3F4C-46F9-8047-F057EE76CAA5}" type="slidenum">
              <a:rPr lang="ru-RU" smtClean="0"/>
              <a:t>‹#›</a:t>
            </a:fld>
            <a:endParaRPr lang="ru-RU"/>
          </a:p>
        </p:txBody>
      </p:sp>
    </p:spTree>
    <p:extLst>
      <p:ext uri="{BB962C8B-B14F-4D97-AF65-F5344CB8AC3E}">
        <p14:creationId xmlns:p14="http://schemas.microsoft.com/office/powerpoint/2010/main" val="1350784726"/>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hemeOverride" Target="../theme/themeOverr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4E03F2A-FCC3-4CF2-80C0-FEA06EFDE10A}"/>
              </a:ext>
            </a:extLst>
          </p:cNvPr>
          <p:cNvSpPr>
            <a:spLocks noGrp="1"/>
          </p:cNvSpPr>
          <p:nvPr>
            <p:ph type="ctrTitle"/>
          </p:nvPr>
        </p:nvSpPr>
        <p:spPr>
          <a:xfrm>
            <a:off x="2589213" y="755375"/>
            <a:ext cx="8915399" cy="1510748"/>
          </a:xfrm>
        </p:spPr>
        <p:txBody>
          <a:bodyPr/>
          <a:lstStyle/>
          <a:p>
            <a:r>
              <a:rPr lang="uk-UA" dirty="0">
                <a:latin typeface="Times New Roman" panose="02020603050405020304" pitchFamily="18" charset="0"/>
                <a:cs typeface="Times New Roman" panose="02020603050405020304" pitchFamily="18" charset="0"/>
              </a:rPr>
              <a:t>СОЦІАЛІЗАЦІЯ</a:t>
            </a:r>
            <a:endParaRPr lang="ru-RU" dirty="0">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xmlns="" id="{0E620043-5B45-4221-8F16-DA7CA122EF17}"/>
              </a:ext>
            </a:extLst>
          </p:cNvPr>
          <p:cNvSpPr>
            <a:spLocks noGrp="1"/>
          </p:cNvSpPr>
          <p:nvPr>
            <p:ph type="subTitle" idx="1"/>
          </p:nvPr>
        </p:nvSpPr>
        <p:spPr>
          <a:xfrm>
            <a:off x="5635486" y="2464905"/>
            <a:ext cx="4969566" cy="964095"/>
          </a:xfrm>
        </p:spPr>
        <p:txBody>
          <a:bodyPr>
            <a:normAutofit fontScale="92500"/>
          </a:bodyPr>
          <a:lstStyle/>
          <a:p>
            <a:r>
              <a:rPr lang="uk-UA" sz="5400" dirty="0">
                <a:solidFill>
                  <a:schemeClr val="tx1"/>
                </a:solidFill>
                <a:latin typeface="Times New Roman" panose="02020603050405020304" pitchFamily="18" charset="0"/>
                <a:cs typeface="Times New Roman" panose="02020603050405020304" pitchFamily="18" charset="0"/>
              </a:rPr>
              <a:t>ОСОБИСТОСТІ</a:t>
            </a:r>
            <a:endParaRPr lang="ru-RU" sz="5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6760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38A249-7F10-48B7-BF14-EB6A2968F0B7}"/>
              </a:ext>
            </a:extLst>
          </p:cNvPr>
          <p:cNvSpPr>
            <a:spLocks noGrp="1"/>
          </p:cNvSpPr>
          <p:nvPr>
            <p:ph type="title"/>
          </p:nvPr>
        </p:nvSpPr>
        <p:spPr>
          <a:xfrm>
            <a:off x="1997764" y="365125"/>
            <a:ext cx="9356035" cy="5065291"/>
          </a:xfrm>
        </p:spPr>
        <p:txBody>
          <a:bodyPr>
            <a:normAutofit/>
          </a:bodyPr>
          <a:lstStyle/>
          <a:p>
            <a:r>
              <a:rPr lang="uk-UA" dirty="0">
                <a:solidFill>
                  <a:schemeClr val="tx1"/>
                </a:solidFill>
                <a:latin typeface="Times New Roman" panose="02020603050405020304" pitchFamily="18" charset="0"/>
                <a:cs typeface="Times New Roman" panose="02020603050405020304" pitchFamily="18" charset="0"/>
              </a:rPr>
              <a:t>План.</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dirty="0">
                <a:solidFill>
                  <a:schemeClr val="tx1"/>
                </a:solidFill>
                <a:latin typeface="Times New Roman" panose="02020603050405020304" pitchFamily="18" charset="0"/>
                <a:cs typeface="Times New Roman" panose="02020603050405020304" pitchFamily="18" charset="0"/>
              </a:rPr>
              <a:t>1. Поняття соціалізації. Етапи та механізми соціалізації.</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dirty="0">
                <a:solidFill>
                  <a:schemeClr val="tx1"/>
                </a:solidFill>
                <a:latin typeface="Times New Roman" panose="02020603050405020304" pitchFamily="18" charset="0"/>
                <a:cs typeface="Times New Roman" panose="02020603050405020304" pitchFamily="18" charset="0"/>
              </a:rPr>
              <a:t>2. Агенти та інститути соціалізації. Роль класових відмінностей у соціалізації.</a:t>
            </a:r>
            <a:r>
              <a:rPr lang="ru-RU" dirty="0">
                <a:solidFill>
                  <a:schemeClr val="tx1"/>
                </a:solidFill>
                <a:latin typeface="Times New Roman" panose="02020603050405020304" pitchFamily="18" charset="0"/>
                <a:cs typeface="Times New Roman" panose="02020603050405020304" pitchFamily="18" charset="0"/>
              </a:rPr>
              <a:t/>
            </a:r>
            <a:br>
              <a:rPr lang="ru-RU" dirty="0">
                <a:solidFill>
                  <a:schemeClr val="tx1"/>
                </a:solidFill>
                <a:latin typeface="Times New Roman" panose="02020603050405020304" pitchFamily="18" charset="0"/>
                <a:cs typeface="Times New Roman" panose="02020603050405020304" pitchFamily="18" charset="0"/>
              </a:rPr>
            </a:br>
            <a:r>
              <a:rPr lang="uk-UA" dirty="0">
                <a:solidFill>
                  <a:schemeClr val="tx1"/>
                </a:solidFill>
                <a:latin typeface="Times New Roman" panose="02020603050405020304" pitchFamily="18" charset="0"/>
                <a:cs typeface="Times New Roman" panose="02020603050405020304" pitchFamily="18" charset="0"/>
              </a:rPr>
              <a:t>3. Специфіка соціалізації представників різних вікових категорій.</a:t>
            </a:r>
            <a:r>
              <a:rPr lang="ru-RU" dirty="0"/>
              <a:t/>
            </a:r>
            <a:br>
              <a:rPr lang="ru-RU" dirty="0"/>
            </a:br>
            <a:endParaRPr lang="ru-RU" dirty="0"/>
          </a:p>
        </p:txBody>
      </p:sp>
    </p:spTree>
    <p:extLst>
      <p:ext uri="{BB962C8B-B14F-4D97-AF65-F5344CB8AC3E}">
        <p14:creationId xmlns:p14="http://schemas.microsoft.com/office/powerpoint/2010/main" val="200347523"/>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98FA8ED-525A-4729-91B4-D814C5C03CAC}"/>
              </a:ext>
            </a:extLst>
          </p:cNvPr>
          <p:cNvSpPr>
            <a:spLocks noGrp="1"/>
          </p:cNvSpPr>
          <p:nvPr>
            <p:ph type="title"/>
          </p:nvPr>
        </p:nvSpPr>
        <p:spPr>
          <a:xfrm>
            <a:off x="1779104" y="365124"/>
            <a:ext cx="9574696" cy="6072998"/>
          </a:xfrm>
        </p:spPr>
        <p:txBody>
          <a:bodyPr>
            <a:noAutofit/>
          </a:bodyPr>
          <a:lstStyle/>
          <a:p>
            <a:r>
              <a:rPr lang="uk-UA" sz="1800" b="1" dirty="0">
                <a:latin typeface="Times New Roman" panose="02020603050405020304" pitchFamily="18" charset="0"/>
                <a:cs typeface="Times New Roman" panose="02020603050405020304" pitchFamily="18" charset="0"/>
              </a:rPr>
              <a:t>1. Поняття соціалізації. Етапи та функції соціалізації.</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Соціалізація – </a:t>
            </a:r>
            <a:r>
              <a:rPr lang="uk-UA" sz="1800" dirty="0">
                <a:latin typeface="Times New Roman" panose="02020603050405020304" pitchFamily="18" charset="0"/>
                <a:cs typeface="Times New Roman" panose="02020603050405020304" pitchFamily="18" charset="0"/>
              </a:rPr>
              <a:t>процес входження людини в соціальне середовище.</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Соціалізація</a:t>
            </a:r>
            <a:r>
              <a:rPr lang="uk-UA" sz="1800" dirty="0">
                <a:latin typeface="Times New Roman" panose="02020603050405020304" pitchFamily="18" charset="0"/>
                <a:cs typeface="Times New Roman" panose="02020603050405020304" pitchFamily="18" charset="0"/>
              </a:rPr>
              <a:t> - сукупність соціальних процесів, завдяки яким індивід засвоює певну систему норм та цінностей, які дозволяють йому стати повноцінним членом суспільства.</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Соціалізація – безперервний процес, який протікає все життя.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Стадії:</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1) </a:t>
            </a:r>
            <a:r>
              <a:rPr lang="uk-UA" sz="1800" dirty="0" err="1">
                <a:latin typeface="Times New Roman" panose="02020603050405020304" pitchFamily="18" charset="0"/>
                <a:cs typeface="Times New Roman" panose="02020603050405020304" pitchFamily="18" charset="0"/>
              </a:rPr>
              <a:t>дотрудова</a:t>
            </a:r>
            <a:r>
              <a:rPr lang="uk-UA" sz="1800" dirty="0">
                <a:latin typeface="Times New Roman" panose="02020603050405020304" pitchFamily="18" charset="0"/>
                <a:cs typeface="Times New Roman" panose="02020603050405020304" pitchFamily="18" charset="0"/>
              </a:rPr>
              <a:t> – все життя до початку трудової діяльності;</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а) від народження до школи;</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б) юність;</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2) трудова;</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3) </a:t>
            </a:r>
            <a:r>
              <a:rPr lang="uk-UA" sz="1800" dirty="0" err="1">
                <a:latin typeface="Times New Roman" panose="02020603050405020304" pitchFamily="18" charset="0"/>
                <a:cs typeface="Times New Roman" panose="02020603050405020304" pitchFamily="18" charset="0"/>
              </a:rPr>
              <a:t>післятрудова</a:t>
            </a:r>
            <a:r>
              <a:rPr lang="uk-UA"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Механізми здійснення соціалізації (</a:t>
            </a:r>
            <a:r>
              <a:rPr lang="uk-UA" sz="1800" dirty="0" err="1">
                <a:latin typeface="Times New Roman" panose="02020603050405020304" pitchFamily="18" charset="0"/>
                <a:cs typeface="Times New Roman" panose="02020603050405020304" pitchFamily="18" charset="0"/>
              </a:rPr>
              <a:t>Т.Парсонс</a:t>
            </a:r>
            <a:r>
              <a:rPr lang="uk-UA"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1) пізнавальні;</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2) захисті психологічні, використовуються у стресових ситуаціях);</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3) пристосування.</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Типи адаптивних процесів: співробітництво, суперництво та конфлікт.</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dirty="0">
                <a:latin typeface="Times New Roman" panose="02020603050405020304" pitchFamily="18" charset="0"/>
                <a:cs typeface="Times New Roman" panose="02020603050405020304" pitchFamily="18" charset="0"/>
              </a:rPr>
              <a:t>Дезадаптація – викликана переживанням довгострокових конфліктів, людина не здатна віднайти форми поведінки, необхідні для їх подолання. Дезадаптація може бути не тільки індивідуальною, але й груповою (наприклад,  цілі верстви населення у перехідні часи).</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607939"/>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C585CBA-434A-4F69-A7F7-F32FC16882AF}"/>
              </a:ext>
            </a:extLst>
          </p:cNvPr>
          <p:cNvSpPr>
            <a:spLocks noGrp="1"/>
          </p:cNvSpPr>
          <p:nvPr>
            <p:ph type="title"/>
          </p:nvPr>
        </p:nvSpPr>
        <p:spPr>
          <a:xfrm>
            <a:off x="1719470" y="365125"/>
            <a:ext cx="9634330" cy="6025736"/>
          </a:xfrm>
        </p:spPr>
        <p:txBody>
          <a:bodyPr>
            <a:normAutofit fontScale="90000"/>
          </a:bodyPr>
          <a:lstStyle/>
          <a:p>
            <a:r>
              <a:rPr lang="uk-UA" sz="2400" b="1" dirty="0">
                <a:latin typeface="Times New Roman" panose="02020603050405020304" pitchFamily="18" charset="0"/>
                <a:cs typeface="Times New Roman" panose="02020603050405020304" pitchFamily="18" charset="0"/>
              </a:rPr>
              <a:t>	Механізми соціалізації.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
            </a:r>
            <a:br>
              <a:rPr lang="uk-UA"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1.Імітація – усвідомлене  копіювання дитиною певної моделі поведінки. Зразками для наслідування у першу чергу стають батьки. Це можуть бути будь-які люди, з якими склались теплі, емоційні стосунки. До того ж, діти схильні копіювати поведінку дорослих, які їх карають. Діти схильні проявляти слухняність, якщо дорослі демонструють тепле або нейтральне відношення (наприклад, батька здатен відмовити сина від паління, навіть якщо сам палить, </a:t>
            </a:r>
            <a:r>
              <a:rPr lang="uk-UA" sz="2400" dirty="0" smtClean="0">
                <a:latin typeface="Times New Roman" panose="02020603050405020304" pitchFamily="18" charset="0"/>
                <a:cs typeface="Times New Roman" panose="02020603050405020304" pitchFamily="18" charset="0"/>
              </a:rPr>
              <a:t>попрохавши </a:t>
            </a:r>
            <a:r>
              <a:rPr lang="uk-UA" sz="2400" dirty="0">
                <a:latin typeface="Times New Roman" panose="02020603050405020304" pitchFamily="18" charset="0"/>
                <a:cs typeface="Times New Roman" panose="02020603050405020304" pitchFamily="18" charset="0"/>
              </a:rPr>
              <a:t>того не робити так, як він).</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Ідентифікація – засвоєння батьківський установок, моделей поведінки та цінностей як власних.</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Почуття сорому та провини (негативні механізми) – забороняють певну поведінку. Людина, яку спіймали на «місці злочину», почуває себе </a:t>
            </a:r>
            <a:r>
              <a:rPr lang="uk-UA" sz="2400" dirty="0" err="1">
                <a:latin typeface="Times New Roman" panose="02020603050405020304" pitchFamily="18" charset="0"/>
                <a:cs typeface="Times New Roman" panose="02020603050405020304" pitchFamily="18" charset="0"/>
              </a:rPr>
              <a:t>опозореною</a:t>
            </a:r>
            <a:r>
              <a:rPr lang="uk-UA" sz="2400" dirty="0">
                <a:latin typeface="Times New Roman" panose="02020603050405020304" pitchFamily="18" charset="0"/>
                <a:cs typeface="Times New Roman" panose="02020603050405020304" pitchFamily="18" charset="0"/>
              </a:rPr>
              <a:t>, незалежно від того, буде вона покарана чи ні (виникає тоді, коли людина свідомо порушує певні норми та відчуває провину за ці вчинки). </a:t>
            </a:r>
            <a:r>
              <a:rPr lang="ru-RU" dirty="0"/>
              <a:t/>
            </a:r>
            <a:br>
              <a:rPr lang="ru-RU" dirty="0"/>
            </a:br>
            <a:endParaRPr lang="ru-RU" sz="1200" dirty="0"/>
          </a:p>
        </p:txBody>
      </p:sp>
    </p:spTree>
    <p:extLst>
      <p:ext uri="{BB962C8B-B14F-4D97-AF65-F5344CB8AC3E}">
        <p14:creationId xmlns:p14="http://schemas.microsoft.com/office/powerpoint/2010/main" val="187186805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A2B0DD8-DAF9-4F43-8BF6-39693533E0D4}"/>
              </a:ext>
            </a:extLst>
          </p:cNvPr>
          <p:cNvSpPr>
            <a:spLocks noGrp="1"/>
          </p:cNvSpPr>
          <p:nvPr>
            <p:ph type="title"/>
          </p:nvPr>
        </p:nvSpPr>
        <p:spPr>
          <a:xfrm>
            <a:off x="1659834" y="365124"/>
            <a:ext cx="9693965" cy="6244397"/>
          </a:xfrm>
        </p:spPr>
        <p:txBody>
          <a:bodyPr>
            <a:normAutofit/>
          </a:bodyPr>
          <a:lstStyle/>
          <a:p>
            <a:r>
              <a:rPr lang="uk-UA" sz="1800" b="1" dirty="0">
                <a:latin typeface="Times New Roman" panose="02020603050405020304" pitchFamily="18" charset="0"/>
                <a:cs typeface="Times New Roman" panose="02020603050405020304" pitchFamily="18" charset="0"/>
              </a:rPr>
              <a:t>2. Агенти та інститути соціалізації. Роль класових відмінностей у соціалізації.</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Агенти соціалізації</a:t>
            </a:r>
            <a:r>
              <a:rPr lang="uk-UA" sz="1800" dirty="0">
                <a:latin typeface="Times New Roman" panose="02020603050405020304" pitchFamily="18" charset="0"/>
                <a:cs typeface="Times New Roman" panose="02020603050405020304" pitchFamily="18" charset="0"/>
              </a:rPr>
              <a:t> – люди, що здійснюють навчання культурним нормам та цінностям.</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Інститути соціалізації</a:t>
            </a:r>
            <a:r>
              <a:rPr lang="uk-UA" sz="1800" dirty="0">
                <a:latin typeface="Times New Roman" panose="02020603050405020304" pitchFamily="18" charset="0"/>
                <a:cs typeface="Times New Roman" panose="02020603050405020304" pitchFamily="18" charset="0"/>
              </a:rPr>
              <a:t> – формальні організації, відповідальні за засвоєння </a:t>
            </a:r>
            <a:r>
              <a:rPr lang="uk-UA" sz="1800" dirty="0" smtClean="0">
                <a:latin typeface="Times New Roman" panose="02020603050405020304" pitchFamily="18" charset="0"/>
                <a:cs typeface="Times New Roman" panose="02020603050405020304" pitchFamily="18" charset="0"/>
              </a:rPr>
              <a:t>культурних </a:t>
            </a:r>
            <a:r>
              <a:rPr lang="uk-UA" sz="1800" dirty="0">
                <a:latin typeface="Times New Roman" panose="02020603050405020304" pitchFamily="18" charset="0"/>
                <a:cs typeface="Times New Roman" panose="02020603050405020304" pitchFamily="18" charset="0"/>
              </a:rPr>
              <a:t>цінностей та норм. Вторинні соціальні групи – формальні утворення, метою яких є певна діяльність, </a:t>
            </a:r>
            <a:r>
              <a:rPr lang="uk-UA" sz="1800" dirty="0" smtClean="0">
                <a:latin typeface="Times New Roman" panose="02020603050405020304" pitchFamily="18" charset="0"/>
                <a:cs typeface="Times New Roman" panose="02020603050405020304" pitchFamily="18" charset="0"/>
              </a:rPr>
              <a:t>характеризуються </a:t>
            </a:r>
            <a:r>
              <a:rPr lang="uk-UA" sz="1800" dirty="0">
                <a:latin typeface="Times New Roman" panose="02020603050405020304" pitchFamily="18" charset="0"/>
                <a:cs typeface="Times New Roman" panose="02020603050405020304" pitchFamily="18" charset="0"/>
              </a:rPr>
              <a:t>слабкими соціальними зв’язками, формальним спілкування, яке </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err="1">
                <a:latin typeface="Times New Roman" panose="02020603050405020304" pitchFamily="18" charset="0"/>
                <a:cs typeface="Times New Roman" panose="02020603050405020304" pitchFamily="18" charset="0"/>
              </a:rPr>
              <a:t>Депривація</a:t>
            </a:r>
            <a:r>
              <a:rPr lang="uk-UA" sz="1800" dirty="0">
                <a:latin typeface="Times New Roman" panose="02020603050405020304" pitchFamily="18" charset="0"/>
                <a:cs typeface="Times New Roman" panose="02020603050405020304" pitchFamily="18" charset="0"/>
              </a:rPr>
              <a:t> – відсутність батьківської турботи мають негативний вплив на соціальні звички та успішність у навчанні (приклад – діти-</a:t>
            </a:r>
            <a:r>
              <a:rPr lang="uk-UA" sz="1800" dirty="0" err="1">
                <a:latin typeface="Times New Roman" panose="02020603050405020304" pitchFamily="18" charset="0"/>
                <a:cs typeface="Times New Roman" panose="02020603050405020304" pitchFamily="18" charset="0"/>
              </a:rPr>
              <a:t>мауглі</a:t>
            </a:r>
            <a:r>
              <a:rPr lang="uk-UA" sz="1800" dirty="0">
                <a:latin typeface="Times New Roman" panose="02020603050405020304" pitchFamily="18" charset="0"/>
                <a:cs typeface="Times New Roman" panose="02020603050405020304" pitchFamily="18" charset="0"/>
              </a:rPr>
              <a:t>).</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err="1">
                <a:latin typeface="Times New Roman" panose="02020603050405020304" pitchFamily="18" charset="0"/>
                <a:cs typeface="Times New Roman" panose="02020603050405020304" pitchFamily="18" charset="0"/>
              </a:rPr>
              <a:t>Госпіталізм</a:t>
            </a:r>
            <a:r>
              <a:rPr lang="uk-UA" sz="1800" dirty="0">
                <a:latin typeface="Times New Roman" panose="02020603050405020304" pitchFamily="18" charset="0"/>
                <a:cs typeface="Times New Roman" panose="02020603050405020304" pitchFamily="18" charset="0"/>
              </a:rPr>
              <a:t> – діти, що з різних причин виховуються у дитячих державних закладах. За наявності однакових умов виховання та матеріального забезпечення діти, що виховувались у державних закладах, частіше хворіють  (або вмирають, це стосується немовлят).</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Втрачене дитинство</a:t>
            </a:r>
            <a:r>
              <a:rPr lang="uk-UA" sz="1800" dirty="0">
                <a:latin typeface="Times New Roman" panose="02020603050405020304" pitchFamily="18" charset="0"/>
                <a:cs typeface="Times New Roman" panose="02020603050405020304" pitchFamily="18" charset="0"/>
              </a:rPr>
              <a:t> (зараз прийнято вважати перші 12 років життя порою ігор та забавок) – надто рання соціальна зрілість дітей (поява у їх житті дорослих проблем – насилля, наркотики, самотність, ріння вагітність), внаслідок чого вони є більш  схильними до стресу та тривожності.</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«Вторинне </a:t>
            </a:r>
            <a:r>
              <a:rPr lang="uk-UA" sz="1800" b="1" dirty="0" err="1">
                <a:latin typeface="Times New Roman" panose="02020603050405020304" pitchFamily="18" charset="0"/>
                <a:cs typeface="Times New Roman" panose="02020603050405020304" pitchFamily="18" charset="0"/>
              </a:rPr>
              <a:t>сиротинство</a:t>
            </a:r>
            <a:r>
              <a:rPr lang="uk-UA" sz="1800" b="1" dirty="0">
                <a:latin typeface="Times New Roman" panose="02020603050405020304" pitchFamily="18" charset="0"/>
                <a:cs typeface="Times New Roman" panose="02020603050405020304" pitchFamily="18" charset="0"/>
              </a:rPr>
              <a:t>»</a:t>
            </a:r>
            <a:r>
              <a:rPr lang="uk-UA" sz="1800" dirty="0">
                <a:latin typeface="Times New Roman" panose="02020603050405020304" pitchFamily="18" charset="0"/>
                <a:cs typeface="Times New Roman" panose="02020603050405020304" pitchFamily="18" charset="0"/>
              </a:rPr>
              <a:t> - молоді люди, вихованці дитячих будинків (особливо, молоді матері), у дорослому житті поза стінами спеціалізованих закладів видаються неспроможними вести самостійне життя, адже не мають навичок самостійного прийняття рішень, планування життя та несення відповідальності за власні вчинки.</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r>
              <a:rPr lang="uk-UA" sz="1800" b="1" dirty="0">
                <a:latin typeface="Times New Roman" panose="02020603050405020304" pitchFamily="18" charset="0"/>
                <a:cs typeface="Times New Roman" panose="02020603050405020304" pitchFamily="18" charset="0"/>
              </a:rPr>
              <a:t>«Коло рівних»</a:t>
            </a:r>
            <a:r>
              <a:rPr lang="uk-UA" sz="1800" dirty="0">
                <a:latin typeface="Times New Roman" panose="02020603050405020304" pitchFamily="18" charset="0"/>
                <a:cs typeface="Times New Roman" panose="02020603050405020304" pitchFamily="18" charset="0"/>
              </a:rPr>
              <a:t> -  соціальна група, члени якої мають спільні інтереси, </a:t>
            </a:r>
            <a:r>
              <a:rPr lang="uk-UA" sz="1800" dirty="0" err="1">
                <a:latin typeface="Times New Roman" panose="02020603050405020304" pitchFamily="18" charset="0"/>
                <a:cs typeface="Times New Roman" panose="02020603050405020304" pitchFamily="18" charset="0"/>
              </a:rPr>
              <a:t>соціальние</a:t>
            </a:r>
            <a:r>
              <a:rPr lang="uk-UA" sz="1800" dirty="0">
                <a:latin typeface="Times New Roman" panose="02020603050405020304" pitchFamily="18" charset="0"/>
                <a:cs typeface="Times New Roman" panose="02020603050405020304" pitchFamily="18" charset="0"/>
              </a:rPr>
              <a:t> положення та вік. Діти навчаються самостійно формувати відносини.</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24138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639B01A-CB6D-4C77-B28B-48253784BA5E}"/>
              </a:ext>
            </a:extLst>
          </p:cNvPr>
          <p:cNvSpPr>
            <a:spLocks noGrp="1"/>
          </p:cNvSpPr>
          <p:nvPr>
            <p:ph type="title"/>
          </p:nvPr>
        </p:nvSpPr>
        <p:spPr/>
        <p:txBody>
          <a:bodyPr>
            <a:normAutofit/>
          </a:bodyPr>
          <a:lstStyle/>
          <a:p>
            <a:pPr algn="ctr"/>
            <a:r>
              <a:rPr lang="uk-UA" sz="2800" b="1" dirty="0">
                <a:latin typeface="Times New Roman" panose="02020603050405020304" pitchFamily="18" charset="0"/>
                <a:cs typeface="Times New Roman" panose="02020603050405020304" pitchFamily="18" charset="0"/>
              </a:rPr>
              <a:t>Класові відмінності у соціалізації</a:t>
            </a:r>
            <a:r>
              <a:rPr lang="ru-RU" dirty="0"/>
              <a:t/>
            </a:r>
            <a:br>
              <a:rPr lang="ru-RU" dirty="0"/>
            </a:br>
            <a:endParaRPr lang="ru-RU" dirty="0"/>
          </a:p>
        </p:txBody>
      </p:sp>
      <p:graphicFrame>
        <p:nvGraphicFramePr>
          <p:cNvPr id="4" name="Объект 3">
            <a:extLst>
              <a:ext uri="{FF2B5EF4-FFF2-40B4-BE49-F238E27FC236}">
                <a16:creationId xmlns:a16="http://schemas.microsoft.com/office/drawing/2014/main" xmlns="" id="{0F0ECDD5-F625-45D8-A39C-3B4FCA2DFD88}"/>
              </a:ext>
            </a:extLst>
          </p:cNvPr>
          <p:cNvGraphicFramePr>
            <a:graphicFrameLocks noGrp="1"/>
          </p:cNvGraphicFramePr>
          <p:nvPr>
            <p:ph idx="1"/>
            <p:extLst>
              <p:ext uri="{D42A27DB-BD31-4B8C-83A1-F6EECF244321}">
                <p14:modId xmlns:p14="http://schemas.microsoft.com/office/powerpoint/2010/main" val="1516911473"/>
              </p:ext>
            </p:extLst>
          </p:nvPr>
        </p:nvGraphicFramePr>
        <p:xfrm>
          <a:off x="2286000" y="2118050"/>
          <a:ext cx="7809721" cy="3610948"/>
        </p:xfrm>
        <a:graphic>
          <a:graphicData uri="http://schemas.openxmlformats.org/drawingml/2006/table">
            <a:tbl>
              <a:tblPr firstRow="1" firstCol="1" lastRow="1" lastCol="1" bandRow="1" bandCol="1">
                <a:tableStyleId>{5C22544A-7EE6-4342-B048-85BDC9FD1C3A}</a:tableStyleId>
              </a:tblPr>
              <a:tblGrid>
                <a:gridCol w="3904452">
                  <a:extLst>
                    <a:ext uri="{9D8B030D-6E8A-4147-A177-3AD203B41FA5}">
                      <a16:colId xmlns:a16="http://schemas.microsoft.com/office/drawing/2014/main" xmlns="" val="3850568830"/>
                    </a:ext>
                  </a:extLst>
                </a:gridCol>
                <a:gridCol w="3905269">
                  <a:extLst>
                    <a:ext uri="{9D8B030D-6E8A-4147-A177-3AD203B41FA5}">
                      <a16:colId xmlns:a16="http://schemas.microsoft.com/office/drawing/2014/main" xmlns="" val="347086571"/>
                    </a:ext>
                  </a:extLst>
                </a:gridCol>
              </a:tblGrid>
              <a:tr h="515850">
                <a:tc>
                  <a:txBody>
                    <a:bodyPr/>
                    <a:lstStyle/>
                    <a:p>
                      <a:pPr algn="just">
                        <a:spcAft>
                          <a:spcPts val="0"/>
                        </a:spcAft>
                      </a:pPr>
                      <a:r>
                        <a:rPr lang="uk-UA" sz="1200">
                          <a:effectLst/>
                        </a:rPr>
                        <a:t>Середній клас</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uk-UA" sz="1200">
                          <a:effectLst/>
                        </a:rPr>
                        <a:t>Робітничий клас</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481080957"/>
                  </a:ext>
                </a:extLst>
              </a:tr>
              <a:tr h="515850">
                <a:tc>
                  <a:txBody>
                    <a:bodyPr/>
                    <a:lstStyle/>
                    <a:p>
                      <a:pPr algn="just">
                        <a:spcAft>
                          <a:spcPts val="0"/>
                        </a:spcAft>
                      </a:pPr>
                      <a:r>
                        <a:rPr lang="uk-UA" sz="1200">
                          <a:effectLst/>
                        </a:rPr>
                        <a:t>Гнучке ставлення</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uk-UA" sz="1200">
                          <a:effectLst/>
                        </a:rPr>
                        <a:t>Відсутність гнучкості</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328983793"/>
                  </a:ext>
                </a:extLst>
              </a:tr>
              <a:tr h="1547549">
                <a:tc>
                  <a:txBody>
                    <a:bodyPr/>
                    <a:lstStyle/>
                    <a:p>
                      <a:pPr algn="just">
                        <a:spcAft>
                          <a:spcPts val="0"/>
                        </a:spcAft>
                      </a:pPr>
                      <a:r>
                        <a:rPr lang="uk-UA" sz="1200">
                          <a:effectLst/>
                        </a:rPr>
                        <a:t>Осмислення фактів та явищ, відповідальність за власні рішення та співчуття</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uk-UA" sz="1200">
                          <a:effectLst/>
                        </a:rPr>
                        <a:t>Готовність скорятись зовнішньому авторитету, ввічливість та чемність</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1763067337"/>
                  </a:ext>
                </a:extLst>
              </a:tr>
              <a:tr h="1031699">
                <a:tc>
                  <a:txBody>
                    <a:bodyPr/>
                    <a:lstStyle/>
                    <a:p>
                      <a:pPr algn="just">
                        <a:spcAft>
                          <a:spcPts val="0"/>
                        </a:spcAft>
                      </a:pPr>
                      <a:r>
                        <a:rPr lang="uk-UA" sz="1200">
                          <a:effectLst/>
                        </a:rPr>
                        <a:t>Роль батька – турбота, а не демонстрація влади</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pPr>
                      <a:r>
                        <a:rPr lang="uk-UA" sz="1200" dirty="0">
                          <a:effectLst/>
                        </a:rPr>
                        <a:t>Роль батька зводиться до підтримання порядку та дисципліни</a:t>
                      </a:r>
                      <a:endParaRPr lang="ru-RU"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721132108"/>
                  </a:ext>
                </a:extLst>
              </a:tr>
            </a:tbl>
          </a:graphicData>
        </a:graphic>
      </p:graphicFrame>
    </p:spTree>
    <p:extLst>
      <p:ext uri="{BB962C8B-B14F-4D97-AF65-F5344CB8AC3E}">
        <p14:creationId xmlns:p14="http://schemas.microsoft.com/office/powerpoint/2010/main" val="215793083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B853F33-19BB-48E9-8369-AA6CA8785F5A}"/>
              </a:ext>
            </a:extLst>
          </p:cNvPr>
          <p:cNvSpPr>
            <a:spLocks noGrp="1"/>
          </p:cNvSpPr>
          <p:nvPr>
            <p:ph type="title"/>
          </p:nvPr>
        </p:nvSpPr>
        <p:spPr/>
        <p:txBody>
          <a:bodyPr>
            <a:normAutofit fontScale="90000"/>
          </a:bodyPr>
          <a:lstStyle/>
          <a:p>
            <a:pPr algn="ctr"/>
            <a:r>
              <a:rPr lang="uk-UA" sz="3100" b="1" dirty="0">
                <a:latin typeface="Times New Roman" panose="02020603050405020304" pitchFamily="18" charset="0"/>
                <a:cs typeface="Times New Roman" panose="02020603050405020304" pitchFamily="18" charset="0"/>
              </a:rPr>
              <a:t>3. Специфіка соціалізації представників різних вікових категорій</a:t>
            </a:r>
            <a:r>
              <a:rPr lang="ru-RU" dirty="0"/>
              <a:t/>
            </a:r>
            <a:br>
              <a:rPr lang="ru-RU" dirty="0"/>
            </a:br>
            <a:endParaRPr lang="ru-RU" dirty="0"/>
          </a:p>
        </p:txBody>
      </p:sp>
      <p:graphicFrame>
        <p:nvGraphicFramePr>
          <p:cNvPr id="4" name="Объект 3">
            <a:extLst>
              <a:ext uri="{FF2B5EF4-FFF2-40B4-BE49-F238E27FC236}">
                <a16:creationId xmlns:a16="http://schemas.microsoft.com/office/drawing/2014/main" xmlns="" id="{C0D13DCC-90E4-4638-B363-AE8EC975EFA7}"/>
              </a:ext>
            </a:extLst>
          </p:cNvPr>
          <p:cNvGraphicFramePr>
            <a:graphicFrameLocks noGrp="1"/>
          </p:cNvGraphicFramePr>
          <p:nvPr>
            <p:ph idx="1"/>
            <p:extLst>
              <p:ext uri="{D42A27DB-BD31-4B8C-83A1-F6EECF244321}">
                <p14:modId xmlns:p14="http://schemas.microsoft.com/office/powerpoint/2010/main" val="1791244981"/>
              </p:ext>
            </p:extLst>
          </p:nvPr>
        </p:nvGraphicFramePr>
        <p:xfrm>
          <a:off x="1912777" y="2407298"/>
          <a:ext cx="8378888" cy="2967132"/>
        </p:xfrm>
        <a:graphic>
          <a:graphicData uri="http://schemas.openxmlformats.org/drawingml/2006/table">
            <a:tbl>
              <a:tblPr firstRow="1" firstCol="1" lastRow="1" lastCol="1" bandRow="1" bandCol="1">
                <a:tableStyleId>{5C22544A-7EE6-4342-B048-85BDC9FD1C3A}</a:tableStyleId>
              </a:tblPr>
              <a:tblGrid>
                <a:gridCol w="4189007">
                  <a:extLst>
                    <a:ext uri="{9D8B030D-6E8A-4147-A177-3AD203B41FA5}">
                      <a16:colId xmlns:a16="http://schemas.microsoft.com/office/drawing/2014/main" xmlns="" val="1512959670"/>
                    </a:ext>
                  </a:extLst>
                </a:gridCol>
                <a:gridCol w="4189881">
                  <a:extLst>
                    <a:ext uri="{9D8B030D-6E8A-4147-A177-3AD203B41FA5}">
                      <a16:colId xmlns:a16="http://schemas.microsoft.com/office/drawing/2014/main" xmlns="" val="2849203523"/>
                    </a:ext>
                  </a:extLst>
                </a:gridCol>
              </a:tblGrid>
              <a:tr h="370891">
                <a:tc>
                  <a:txBody>
                    <a:bodyPr/>
                    <a:lstStyle/>
                    <a:p>
                      <a:pPr marR="3175" algn="just">
                        <a:lnSpc>
                          <a:spcPts val="1370"/>
                        </a:lnSpc>
                        <a:spcAft>
                          <a:spcPts val="0"/>
                        </a:spcAft>
                      </a:pPr>
                      <a:r>
                        <a:rPr lang="uk-UA" sz="1200" spc="-5">
                          <a:effectLst/>
                        </a:rPr>
                        <a:t>Соціалізація дитини</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3175" algn="just">
                        <a:lnSpc>
                          <a:spcPts val="1370"/>
                        </a:lnSpc>
                        <a:spcAft>
                          <a:spcPts val="0"/>
                        </a:spcAft>
                      </a:pPr>
                      <a:r>
                        <a:rPr lang="uk-UA" sz="1200" spc="-5">
                          <a:effectLst/>
                        </a:rPr>
                        <a:t>Соціалізація дорослого</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23849918"/>
                  </a:ext>
                </a:extLst>
              </a:tr>
              <a:tr h="370891">
                <a:tc>
                  <a:txBody>
                    <a:bodyPr/>
                    <a:lstStyle/>
                    <a:p>
                      <a:pPr marR="3175" algn="just">
                        <a:lnSpc>
                          <a:spcPts val="1370"/>
                        </a:lnSpc>
                        <a:spcAft>
                          <a:spcPts val="0"/>
                        </a:spcAft>
                      </a:pPr>
                      <a:r>
                        <a:rPr lang="uk-UA" sz="1200" spc="-5">
                          <a:effectLst/>
                        </a:rPr>
                        <a:t>Базові ціннісні орієнтації</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3175" algn="just">
                        <a:lnSpc>
                          <a:spcPts val="1370"/>
                        </a:lnSpc>
                        <a:spcAft>
                          <a:spcPts val="0"/>
                        </a:spcAft>
                      </a:pPr>
                      <a:r>
                        <a:rPr lang="uk-UA" sz="1200" spc="-5">
                          <a:effectLst/>
                        </a:rPr>
                        <a:t>Зовнішня поведінка</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604135494"/>
                  </a:ext>
                </a:extLst>
              </a:tr>
              <a:tr h="741784">
                <a:tc>
                  <a:txBody>
                    <a:bodyPr/>
                    <a:lstStyle/>
                    <a:p>
                      <a:pPr marR="3175" algn="just">
                        <a:lnSpc>
                          <a:spcPts val="1370"/>
                        </a:lnSpc>
                        <a:spcAft>
                          <a:spcPts val="0"/>
                        </a:spcAft>
                      </a:pPr>
                      <a:r>
                        <a:rPr lang="uk-UA" sz="1200" spc="-5">
                          <a:effectLst/>
                        </a:rPr>
                        <a:t>Засвоєння норм (інтеріорізація – засвоєні норми стають частиною внутрішнього світу)</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3175" algn="just">
                        <a:lnSpc>
                          <a:spcPts val="1370"/>
                        </a:lnSpc>
                        <a:spcAft>
                          <a:spcPts val="0"/>
                        </a:spcAft>
                      </a:pPr>
                      <a:r>
                        <a:rPr lang="uk-UA" sz="1200" spc="-5">
                          <a:effectLst/>
                        </a:rPr>
                        <a:t>Критична оцінка норм (екстеріорізація)</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4063956686"/>
                  </a:ext>
                </a:extLst>
              </a:tr>
              <a:tr h="1112675">
                <a:tc>
                  <a:txBody>
                    <a:bodyPr/>
                    <a:lstStyle/>
                    <a:p>
                      <a:pPr marR="3175" algn="just">
                        <a:lnSpc>
                          <a:spcPts val="1370"/>
                        </a:lnSpc>
                        <a:spcAft>
                          <a:spcPts val="0"/>
                        </a:spcAft>
                      </a:pPr>
                      <a:r>
                        <a:rPr lang="uk-UA" sz="1200" spc="-5">
                          <a:effectLst/>
                        </a:rPr>
                        <a:t>Не здатні осягнути множинність соціального світу (або «чорне», або «біле»).</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3175" algn="just">
                        <a:lnSpc>
                          <a:spcPts val="1370"/>
                        </a:lnSpc>
                        <a:spcAft>
                          <a:spcPts val="0"/>
                        </a:spcAft>
                      </a:pPr>
                      <a:r>
                        <a:rPr lang="uk-UA" sz="1200" spc="-5">
                          <a:effectLst/>
                        </a:rPr>
                        <a:t>Вільний вибір та наявність «перехідних станів» між полярними альтернативами (викликані необхідністю пристосування та встановленням пріорітетів цінностей)</a:t>
                      </a:r>
                      <a:endParaRPr lang="ru-RU"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3655737538"/>
                  </a:ext>
                </a:extLst>
              </a:tr>
              <a:tr h="370891">
                <a:tc>
                  <a:txBody>
                    <a:bodyPr/>
                    <a:lstStyle/>
                    <a:p>
                      <a:pPr marR="3175" algn="just">
                        <a:lnSpc>
                          <a:spcPts val="1370"/>
                        </a:lnSpc>
                        <a:spcAft>
                          <a:spcPts val="0"/>
                        </a:spcAft>
                      </a:pPr>
                      <a:r>
                        <a:rPr lang="uk-UA" sz="1200" spc="-5">
                          <a:effectLst/>
                        </a:rPr>
                        <a:t>Формує мотивацію (прагнення до досягнення певної мети)</a:t>
                      </a:r>
                      <a:endParaRPr lang="ru-RU"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R="3175" algn="just">
                        <a:lnSpc>
                          <a:spcPts val="1370"/>
                        </a:lnSpc>
                        <a:spcAft>
                          <a:spcPts val="0"/>
                        </a:spcAft>
                      </a:pPr>
                      <a:r>
                        <a:rPr lang="uk-UA" sz="1200" spc="-5" dirty="0">
                          <a:effectLst/>
                        </a:rPr>
                        <a:t>Формування нових навичок</a:t>
                      </a:r>
                      <a:endParaRPr lang="ru-RU"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xmlns="" val="279403711"/>
                  </a:ext>
                </a:extLst>
              </a:tr>
            </a:tbl>
          </a:graphicData>
        </a:graphic>
      </p:graphicFrame>
    </p:spTree>
    <p:extLst>
      <p:ext uri="{BB962C8B-B14F-4D97-AF65-F5344CB8AC3E}">
        <p14:creationId xmlns:p14="http://schemas.microsoft.com/office/powerpoint/2010/main" val="282170417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865AD41-FD00-404A-A32C-121DD71FB6A9}"/>
              </a:ext>
            </a:extLst>
          </p:cNvPr>
          <p:cNvSpPr>
            <a:spLocks noGrp="1"/>
          </p:cNvSpPr>
          <p:nvPr>
            <p:ph type="title"/>
          </p:nvPr>
        </p:nvSpPr>
        <p:spPr>
          <a:xfrm>
            <a:off x="1600200" y="365125"/>
            <a:ext cx="9753600" cy="5494499"/>
          </a:xfrm>
        </p:spPr>
        <p:txBody>
          <a:bodyPr>
            <a:normAutofit fontScale="90000"/>
          </a:bodyPr>
          <a:lstStyle/>
          <a:p>
            <a:r>
              <a:rPr lang="uk-UA" sz="2400" dirty="0">
                <a:latin typeface="Times New Roman" panose="02020603050405020304" pitchFamily="18" charset="0"/>
                <a:cs typeface="Times New Roman" panose="02020603050405020304" pitchFamily="18" charset="0"/>
              </a:rPr>
              <a:t>Стан людей похилого віку в суспільстві залежить від конкретного періоду його розвитку</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Дискусія – чи можна казати про соціалізацію людей похилого віку, адже коло їх соціальних завдань вже виконано? </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Проблеми:</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1 – відсутність чітко визначених </a:t>
            </a:r>
            <a:r>
              <a:rPr lang="uk-UA" sz="2400" dirty="0" err="1" smtClean="0">
                <a:latin typeface="Times New Roman" panose="02020603050405020304" pitchFamily="18" charset="0"/>
                <a:cs typeface="Times New Roman" panose="02020603050405020304" pitchFamily="18" charset="0"/>
              </a:rPr>
              <a:t>обов</a:t>
            </a:r>
            <a:r>
              <a:rPr lang="ru-RU" sz="2400" dirty="0" smtClean="0">
                <a:latin typeface="Times New Roman" panose="02020603050405020304" pitchFamily="18" charset="0"/>
                <a:cs typeface="Times New Roman" panose="02020603050405020304" pitchFamily="18" charset="0"/>
              </a:rPr>
              <a:t>’</a:t>
            </a:r>
            <a:r>
              <a:rPr lang="ru-RU" sz="2400" dirty="0" err="1" smtClean="0">
                <a:latin typeface="Times New Roman" panose="02020603050405020304" pitchFamily="18" charset="0"/>
                <a:cs typeface="Times New Roman" panose="02020603050405020304" pitchFamily="18" charset="0"/>
              </a:rPr>
              <a:t>язк</a:t>
            </a:r>
            <a:r>
              <a:rPr lang="uk-UA" sz="2400" dirty="0" err="1">
                <a:latin typeface="Times New Roman" panose="02020603050405020304" pitchFamily="18" charset="0"/>
                <a:cs typeface="Times New Roman" panose="02020603050405020304" pitchFamily="18" charset="0"/>
              </a:rPr>
              <a:t>ів</a:t>
            </a:r>
            <a:r>
              <a:rPr lang="uk-UA" sz="2400" dirty="0">
                <a:latin typeface="Times New Roman" panose="02020603050405020304" pitchFamily="18" charset="0"/>
                <a:cs typeface="Times New Roman" panose="02020603050405020304" pitchFamily="18" charset="0"/>
              </a:rPr>
              <a:t>;</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2 – обмежується коло спілкування (родичі та діти живуть власними родинами окремо);</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3 – самотність;</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4 – </a:t>
            </a:r>
            <a:r>
              <a:rPr lang="uk-UA" sz="2400" dirty="0" err="1">
                <a:latin typeface="Times New Roman" panose="02020603050405020304" pitchFamily="18" charset="0"/>
                <a:cs typeface="Times New Roman" panose="02020603050405020304" pitchFamily="18" charset="0"/>
              </a:rPr>
              <a:t>ресоціалізація</a:t>
            </a:r>
            <a:r>
              <a:rPr lang="uk-UA" sz="2400" dirty="0">
                <a:latin typeface="Times New Roman" panose="02020603050405020304" pitchFamily="18" charset="0"/>
                <a:cs typeface="Times New Roman" panose="02020603050405020304" pitchFamily="18" charset="0"/>
              </a:rPr>
              <a:t> – відмова від звичних уявлень та установок, що були </a:t>
            </a:r>
            <a:r>
              <a:rPr lang="uk-UA" sz="2400" dirty="0" smtClean="0">
                <a:latin typeface="Times New Roman" panose="02020603050405020304" pitchFamily="18" charset="0"/>
                <a:cs typeface="Times New Roman" panose="02020603050405020304" pitchFamily="18" charset="0"/>
              </a:rPr>
              <a:t>сформовані </a:t>
            </a:r>
            <a:r>
              <a:rPr lang="uk-UA" sz="2400" dirty="0">
                <a:latin typeface="Times New Roman" panose="02020603050405020304" pitchFamily="18" charset="0"/>
                <a:cs typeface="Times New Roman" panose="02020603050405020304" pitchFamily="18" charset="0"/>
              </a:rPr>
              <a:t>у попередні роки;</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5 – стійкі оцінки та судження, на які вже не впливають засоби масової інформації;</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r>
              <a:rPr lang="uk-UA" sz="2400" dirty="0">
                <a:latin typeface="Times New Roman" panose="02020603050405020304" pitchFamily="18" charset="0"/>
                <a:cs typeface="Times New Roman" panose="02020603050405020304" pitchFamily="18" charset="0"/>
              </a:rPr>
              <a:t>6 – зміни у характері (негативні</a:t>
            </a:r>
            <a:r>
              <a:rPr lang="uk-UA" sz="2400">
                <a:latin typeface="Times New Roman" panose="02020603050405020304" pitchFamily="18" charset="0"/>
                <a:cs typeface="Times New Roman" panose="02020603050405020304" pitchFamily="18" charset="0"/>
              </a:rPr>
              <a:t>, </a:t>
            </a:r>
            <a:r>
              <a:rPr lang="uk-UA" sz="2400" smtClean="0">
                <a:latin typeface="Times New Roman" panose="02020603050405020304" pitchFamily="18" charset="0"/>
                <a:cs typeface="Times New Roman" panose="02020603050405020304" pitchFamily="18" charset="0"/>
              </a:rPr>
              <a:t>спровоковані </a:t>
            </a:r>
            <a:r>
              <a:rPr lang="uk-UA" sz="2400" dirty="0">
                <a:latin typeface="Times New Roman" panose="02020603050405020304" pitchFamily="18" charset="0"/>
                <a:cs typeface="Times New Roman" panose="02020603050405020304" pitchFamily="18" charset="0"/>
              </a:rPr>
              <a:t>усвідомленням закінчення життя; позитивні – душевний спокій).</a:t>
            </a:r>
            <a:r>
              <a:rPr lang="ru-RU" dirty="0"/>
              <a:t/>
            </a:r>
            <a:br>
              <a:rPr lang="ru-RU" dirty="0"/>
            </a:br>
            <a:endParaRPr lang="ru-RU" dirty="0"/>
          </a:p>
        </p:txBody>
      </p:sp>
    </p:spTree>
    <p:extLst>
      <p:ext uri="{BB962C8B-B14F-4D97-AF65-F5344CB8AC3E}">
        <p14:creationId xmlns:p14="http://schemas.microsoft.com/office/powerpoint/2010/main" val="609836571"/>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Override1.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2.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3.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4.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5.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6.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ppt/theme/themeOverride7.xml><?xml version="1.0" encoding="utf-8"?>
<a:themeOverride xmlns:a="http://schemas.openxmlformats.org/drawingml/2006/main">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themeOverride>
</file>

<file path=docProps/app.xml><?xml version="1.0" encoding="utf-8"?>
<Properties xmlns="http://schemas.openxmlformats.org/officeDocument/2006/extended-properties" xmlns:vt="http://schemas.openxmlformats.org/officeDocument/2006/docPropsVTypes">
  <Template/>
  <TotalTime>29</TotalTime>
  <Words>169</Words>
  <Application>Microsoft Office PowerPoint</Application>
  <PresentationFormat>Широкоэкранный</PresentationFormat>
  <Paragraphs>27</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Century Gothic</vt:lpstr>
      <vt:lpstr>Times New Roman</vt:lpstr>
      <vt:lpstr>Wingdings 3</vt:lpstr>
      <vt:lpstr>Легкий дым</vt:lpstr>
      <vt:lpstr>СОЦІАЛІЗАЦІЯ</vt:lpstr>
      <vt:lpstr>План. 1. Поняття соціалізації. Етапи та механізми соціалізації. 2. Агенти та інститути соціалізації. Роль класових відмінностей у соціалізації. 3. Специфіка соціалізації представників різних вікових категорій. </vt:lpstr>
      <vt:lpstr>1. Поняття соціалізації. Етапи та функції соціалізації. Соціалізація – процес входження людини в соціальне середовище. Соціалізація - сукупність соціальних процесів, завдяки яким індивід засвоює певну систему норм та цінностей, які дозволяють йому стати повноцінним членом суспільства. Соціалізація – безперервний процес, який протікає все життя.  Стадії: 1) дотрудова – все життя до початку трудової діяльності; а) від народження до школи; б) юність; 2) трудова; 3) післятрудова. Механізми здійснення соціалізації (Т.Парсонс): 1) пізнавальні; 2) захисті психологічні, використовуються у стресових ситуаціях); 3) пристосування. Типи адаптивних процесів: співробітництво, суперництво та конфлікт. Дезадаптація – викликана переживанням довгострокових конфліктів, людина не здатна віднайти форми поведінки, необхідні для їх подолання. Дезадаптація може бути не тільки індивідуальною, але й груповою (наприклад,  цілі верстви населення у перехідні часи). </vt:lpstr>
      <vt:lpstr> Механізми соціалізації.   1.Імітація – усвідомлене  копіювання дитиною певної моделі поведінки. Зразками для наслідування у першу чергу стають батьки. Це можуть бути будь-які люди, з якими склались теплі, емоційні стосунки. До того ж, діти схильні копіювати поведінку дорослих, які їх карають. Діти схильні проявляти слухняність, якщо дорослі демонструють тепле або нейтральне відношення (наприклад, батька здатен відмовити сина від паління, навіть якщо сам палить, попрохавши того не робити так, як він). 2. Ідентифікація – засвоєння батьківський установок, моделей поведінки та цінностей як власних. 3. Почуття сорому та провини (негативні механізми) – забороняють певну поведінку. Людина, яку спіймали на «місці злочину», почуває себе опозореною, незалежно від того, буде вона покарана чи ні (виникає тоді, коли людина свідомо порушує певні норми та відчуває провину за ці вчинки).  </vt:lpstr>
      <vt:lpstr>2. Агенти та інститути соціалізації. Роль класових відмінностей у соціалізації. Агенти соціалізації – люди, що здійснюють навчання культурним нормам та цінностям. Інститути соціалізації – формальні організації, відповідальні за засвоєння культурних цінностей та норм. Вторинні соціальні групи – формальні утворення, метою яких є певна діяльність, характеризуються слабкими соціальними зв’язками, формальним спілкування, яке  Депривація – відсутність батьківської турботи мають негативний вплив на соціальні звички та успішність у навчанні (приклад – діти-мауглі). Госпіталізм – діти, що з різних причин виховуються у дитячих державних закладах. За наявності однакових умов виховання та матеріального забезпечення діти, що виховувались у державних закладах, частіше хворіють  (або вмирають, це стосується немовлят). Втрачене дитинство (зараз прийнято вважати перші 12 років життя порою ігор та забавок) – надто рання соціальна зрілість дітей (поява у їх житті дорослих проблем – насилля, наркотики, самотність, ріння вагітність), внаслідок чого вони є більш  схильними до стресу та тривожності. «Вторинне сиротинство» - молоді люди, вихованці дитячих будинків (особливо, молоді матері), у дорослому житті поза стінами спеціалізованих закладів видаються неспроможними вести самостійне життя, адже не мають навичок самостійного прийняття рішень, планування життя та несення відповідальності за власні вчинки. «Коло рівних» -  соціальна група, члени якої мають спільні інтереси, соціальние положення та вік. Діти навчаються самостійно формувати відносини. </vt:lpstr>
      <vt:lpstr>Класові відмінності у соціалізації </vt:lpstr>
      <vt:lpstr>3. Специфіка соціалізації представників різних вікових категорій </vt:lpstr>
      <vt:lpstr>Стан людей похилого віку в суспільстві залежить від конкретного періоду його розвитку Дискусія – чи можна казати про соціалізацію людей похилого віку, адже коло їх соціальних завдань вже виконано?  Проблеми: 1 – відсутність чітко визначених обов’язків; 2 – обмежується коло спілкування (родичі та діти живуть власними родинами окремо); 3 – самотність; 4 – ресоціалізація – відмова від звичних уявлень та установок, що були сформовані у попередні роки; 5 – стійкі оцінки та судження, на які вже не впливають засоби масової інформації; 6 – зміни у характері (негативні, спровоковані усвідомленням закінчення життя; позитивні – душевний спокій).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СОЦІАЛІЗАЦІЯ</dc:title>
  <dc:creator>user</dc:creator>
  <cp:lastModifiedBy>admin</cp:lastModifiedBy>
  <cp:revision>4</cp:revision>
  <dcterms:created xsi:type="dcterms:W3CDTF">2020-09-04T19:13:21Z</dcterms:created>
  <dcterms:modified xsi:type="dcterms:W3CDTF">2020-09-07T09:05:34Z</dcterms:modified>
</cp:coreProperties>
</file>