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CD118B0-16DB-45A8-B481-004A53ED73D6}">
          <p14:sldIdLst>
            <p14:sldId id="257"/>
            <p14:sldId id="259"/>
            <p14:sldId id="260"/>
            <p14:sldId id="261"/>
            <p14:sldId id="262"/>
          </p14:sldIdLst>
        </p14:section>
        <p14:section name="Раздел без заголовка" id="{37BA6E40-501D-4997-9039-31DED3122C6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47F6B-1DFD-44C4-AC4B-8DF9146FA8BB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313D5-069C-4FAE-9B25-351E5161AF6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8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7313D5-069C-4FAE-9B25-351E5161AF61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949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9288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034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576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316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00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24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8151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6746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33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259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700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2B8BD-2B3B-44F9-8BA4-97D2EDCA0B41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4E73523-02A4-4411-9157-805C7BA735E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49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F162F5-F9A0-465F-B5AD-606ECBFE0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804519"/>
            <a:ext cx="10271083" cy="4635227"/>
          </a:xfrm>
        </p:spPr>
        <p:txBody>
          <a:bodyPr>
            <a:normAutofit/>
          </a:bodyPr>
          <a:lstStyle/>
          <a:p>
            <a:pPr algn="ctr"/>
            <a:b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ІНСТИТУЦІЙНИЙ ПРИМУС</a:t>
            </a:r>
            <a:br>
              <a:rPr lang="ru-RU" dirty="0"/>
            </a:br>
            <a:br>
              <a:rPr lang="ru-RU" dirty="0"/>
            </a:b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11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9E743-2D76-4EB4-A77C-8B13815E9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65" y="851172"/>
            <a:ext cx="11150082" cy="3930377"/>
          </a:xfrm>
        </p:spPr>
        <p:txBody>
          <a:bodyPr>
            <a:normAutofit/>
          </a:bodyPr>
          <a:lstStyle/>
          <a:p>
            <a:b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noProof="1">
                <a:latin typeface="Times New Roman" panose="02020603050405020304" pitchFamily="18" charset="0"/>
                <a:ea typeface="Times New Roman" panose="02020603050405020304" pitchFamily="18" charset="0"/>
              </a:rPr>
              <a:t>План.</a:t>
            </a:r>
            <a:br>
              <a:rPr lang="uk-UA" noProof="1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noProof="1">
                <a:latin typeface="Times New Roman" panose="02020603050405020304" pitchFamily="18" charset="0"/>
                <a:ea typeface="Times New Roman" panose="02020603050405020304" pitchFamily="18" charset="0"/>
              </a:rPr>
              <a:t>1. Поняття соціального примусу.</a:t>
            </a:r>
            <a:br>
              <a:rPr lang="uk-UA" noProof="1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noProof="1">
                <a:latin typeface="Times New Roman" panose="02020603050405020304" pitchFamily="18" charset="0"/>
                <a:ea typeface="Times New Roman" panose="02020603050405020304" pitchFamily="18" charset="0"/>
              </a:rPr>
              <a:t>2. Типи примусів.</a:t>
            </a:r>
            <a:br>
              <a:rPr lang="uk-UA" noProof="1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069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C93F2-D592-401F-B2CD-4F3A15E64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81" y="356649"/>
            <a:ext cx="11374016" cy="5663151"/>
          </a:xfrm>
        </p:spPr>
        <p:txBody>
          <a:bodyPr>
            <a:normAutofit fontScale="90000"/>
          </a:bodyPr>
          <a:lstStyle/>
          <a:p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1.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 – форма дії, метою якої є зміна поведінки індивіда/групи проти їх волі.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Перебільшую за своєю тривалість строк життя окремого індивіда. Соціальний примус – обмеження система взаємодії між індивідами (спеціально відібраними та санціонованими суспільством практиками).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Е.Дюркгейм – примус та санкції. Можуть бути більш прямими (карне законодаство) або опосередкованими (етикетні форми тощо).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Закономірність – чим більшою є соціальна система, тим стійкішою – її організаційна структура та відповідна система примусів.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833B29-A48D-4C85-84AB-692CB4457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4645"/>
            <a:ext cx="11952513" cy="6932646"/>
          </a:xfrm>
        </p:spPr>
        <p:txBody>
          <a:bodyPr>
            <a:normAutofit/>
          </a:bodyPr>
          <a:lstStyle/>
          <a:p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Цитата </a:t>
            </a:r>
            <a:b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Е.Дюркейм:</a:t>
            </a:r>
            <a:b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Коли я дію як брат, чоловік чи громадянин, коли виконую укладені мною зобов'язання, я виконую обов'язки, встановлені поза мною та моїми діяннями правом і звичаями. Навіть коли вони згодні з моїми власними почуттями і коли я визнаю в душі їхню реальність, остання залишається все-таки об'єктивною, оскільки я не сам створив їх...Функції примусу:</a:t>
            </a:r>
            <a:b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1.	Організуюча</a:t>
            </a:r>
            <a:b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2.	Селективна</a:t>
            </a:r>
            <a:b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3.	Солідаризуюча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324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9A481A-03CF-4664-BA9D-0D88FE4AC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" y="335903"/>
            <a:ext cx="12008497" cy="5607698"/>
          </a:xfrm>
        </p:spPr>
        <p:txBody>
          <a:bodyPr>
            <a:normAutofit fontScale="90000"/>
          </a:bodyPr>
          <a:lstStyle/>
          <a:p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2.</a:t>
            </a: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примусів:</a:t>
            </a: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силовий: 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 використанням насильства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без використання насильства (відноситься правове поле)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мирний примус (М.Ганді, М.Л.Кінг)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індивідуальний та груповий;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інституційний;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патерналістський;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економічний та позаекономічний;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політичний, релігійний, професійний;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державний та недержавний (громадянське суспільство)</a:t>
            </a:r>
            <a:b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фізичний та психічний</a:t>
            </a: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93691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266</TotalTime>
  <Words>319</Words>
  <Application>Microsoft Office PowerPoint</Application>
  <PresentationFormat>Широкоэкранный</PresentationFormat>
  <Paragraphs>6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Галерея</vt:lpstr>
      <vt:lpstr>  ІНСТИТУЦІЙНИЙ ПРИМУС  </vt:lpstr>
      <vt:lpstr> План. 1. Поняття соціального примусу. 2. Типи примусів.  </vt:lpstr>
      <vt:lpstr> Питання 1. Примус – форма дії, метою якої є зміна поведінки індивіда/групи проти їх волі. Перебільшую за своєю тривалість строк життя окремого індивіда. Соціальний примус – обмеження система взаємодії між індивідами (спеціально відібраними та санціонованими суспільством практиками). Е.Дюркгейм – примус та санкції. Можуть бути більш прямими (карне законодаство) або опосередкованими (етикетні форми тощо). Закономірність – чим більшою є соціальна система, тим стійкішою – її організаційна структура та відповідна система примусів.     </vt:lpstr>
      <vt:lpstr>   Цитата  Е.Дюркейм: Коли я дію як брат, чоловік чи громадянин, коли виконую укладені мною зобов'язання, я виконую обов'язки, встановлені поза мною та моїми діяннями правом і звичаями. Навіть коли вони згодні з моїми власними почуттями і коли я визнаю в душі їхню реальність, остання залишається все-таки об'єктивною, оскільки я не сам створив їх...Функції примусу: 1. Організуюча 2. Селективна 3. Солідаризуюча     </vt:lpstr>
      <vt:lpstr>  Питання 2. Типи примусів: 1) силовий:   з використанням насильства  без використання насильства (відноситься правове поле) 2) мирний примус (М.Ганді, М.Л.Кінг) 3) індивідуальний та груповий; 4) інституційний; 5) патерналістський; 6) економічний та позаекономічний; 7) політичний, релігійний, професійний; 8) державний та недержавний (громадянське суспільство) 9) фізичний та психічний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 соціологія як наука</dc:title>
  <dc:creator>user</dc:creator>
  <cp:lastModifiedBy>Олександра</cp:lastModifiedBy>
  <cp:revision>23</cp:revision>
  <dcterms:created xsi:type="dcterms:W3CDTF">2019-01-24T09:36:20Z</dcterms:created>
  <dcterms:modified xsi:type="dcterms:W3CDTF">2023-10-04T11:42:05Z</dcterms:modified>
</cp:coreProperties>
</file>